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54"/>
  </p:notesMasterIdLst>
  <p:sldIdLst>
    <p:sldId id="307" r:id="rId2"/>
    <p:sldId id="320" r:id="rId3"/>
    <p:sldId id="308" r:id="rId4"/>
    <p:sldId id="309" r:id="rId5"/>
    <p:sldId id="321" r:id="rId6"/>
    <p:sldId id="310" r:id="rId7"/>
    <p:sldId id="311" r:id="rId8"/>
    <p:sldId id="312" r:id="rId9"/>
    <p:sldId id="313" r:id="rId10"/>
    <p:sldId id="314" r:id="rId11"/>
    <p:sldId id="315" r:id="rId12"/>
    <p:sldId id="316" r:id="rId13"/>
    <p:sldId id="317" r:id="rId14"/>
    <p:sldId id="318" r:id="rId15"/>
    <p:sldId id="306" r:id="rId16"/>
    <p:sldId id="256" r:id="rId17"/>
    <p:sldId id="260" r:id="rId18"/>
    <p:sldId id="262" r:id="rId19"/>
    <p:sldId id="263" r:id="rId20"/>
    <p:sldId id="298" r:id="rId21"/>
    <p:sldId id="297" r:id="rId22"/>
    <p:sldId id="264" r:id="rId23"/>
    <p:sldId id="265" r:id="rId24"/>
    <p:sldId id="266" r:id="rId25"/>
    <p:sldId id="267" r:id="rId26"/>
    <p:sldId id="268" r:id="rId27"/>
    <p:sldId id="269" r:id="rId28"/>
    <p:sldId id="270" r:id="rId29"/>
    <p:sldId id="271" r:id="rId30"/>
    <p:sldId id="272" r:id="rId31"/>
    <p:sldId id="299" r:id="rId32"/>
    <p:sldId id="275" r:id="rId33"/>
    <p:sldId id="276" r:id="rId34"/>
    <p:sldId id="277" r:id="rId35"/>
    <p:sldId id="278" r:id="rId36"/>
    <p:sldId id="281" r:id="rId37"/>
    <p:sldId id="282" r:id="rId38"/>
    <p:sldId id="283" r:id="rId39"/>
    <p:sldId id="300" r:id="rId40"/>
    <p:sldId id="284" r:id="rId41"/>
    <p:sldId id="285" r:id="rId42"/>
    <p:sldId id="287" r:id="rId43"/>
    <p:sldId id="288" r:id="rId44"/>
    <p:sldId id="289" r:id="rId45"/>
    <p:sldId id="290" r:id="rId46"/>
    <p:sldId id="302" r:id="rId47"/>
    <p:sldId id="291" r:id="rId48"/>
    <p:sldId id="293" r:id="rId49"/>
    <p:sldId id="294" r:id="rId50"/>
    <p:sldId id="295" r:id="rId51"/>
    <p:sldId id="296" r:id="rId52"/>
    <p:sldId id="258" r:id="rId5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180"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CFE60-CB21-4BF7-B58F-0E6244F8CD74}" type="doc">
      <dgm:prSet loTypeId="urn:microsoft.com/office/officeart/2008/layout/VerticalCurvedList" loCatId="list" qsTypeId="urn:microsoft.com/office/officeart/2005/8/quickstyle/simple1#1" qsCatId="simple" csTypeId="urn:microsoft.com/office/officeart/2005/8/colors/accent0_3" csCatId="mainScheme" phldr="1"/>
      <dgm:spPr/>
      <dgm:t>
        <a:bodyPr/>
        <a:lstStyle/>
        <a:p>
          <a:endParaRPr lang="zh-TW" altLang="en-US"/>
        </a:p>
      </dgm:t>
    </dgm:pt>
    <dgm:pt modelId="{EB06EEDD-6A85-4622-9A5A-3AC1E5B017D3}">
      <dgm:prSet custT="1"/>
      <dgm:spPr/>
      <dgm:t>
        <a:bodyPr/>
        <a:lstStyle/>
        <a:p>
          <a:pPr rtl="0"/>
          <a:r>
            <a:rPr lang="zh-TW" sz="2400" b="1" dirty="0" smtClean="0">
              <a:solidFill>
                <a:srgbClr val="FFC000"/>
              </a:solidFill>
              <a:latin typeface="標楷體" pitchFamily="65" charset="-120"/>
              <a:ea typeface="標楷體" pitchFamily="65" charset="-120"/>
            </a:rPr>
            <a:t>國立屏東科技大學資管系教授</a:t>
          </a:r>
          <a:endParaRPr lang="en-US" altLang="zh-TW" sz="2400" b="1" dirty="0" smtClean="0">
            <a:solidFill>
              <a:srgbClr val="FFC000"/>
            </a:solidFill>
            <a:latin typeface="標楷體" pitchFamily="65" charset="-120"/>
            <a:ea typeface="標楷體" pitchFamily="65" charset="-120"/>
          </a:endParaRPr>
        </a:p>
        <a:p>
          <a:pPr rtl="0"/>
          <a:r>
            <a:rPr lang="en-US" sz="2400" b="1" dirty="0" smtClean="0">
              <a:solidFill>
                <a:srgbClr val="FFC000"/>
              </a:solidFill>
              <a:latin typeface="標楷體" pitchFamily="65" charset="-120"/>
              <a:ea typeface="標楷體" pitchFamily="65" charset="-120"/>
            </a:rPr>
            <a:t>(</a:t>
          </a:r>
          <a:r>
            <a:rPr lang="zh-TW" sz="2400" b="1" dirty="0" smtClean="0">
              <a:solidFill>
                <a:srgbClr val="FFC000"/>
              </a:solidFill>
              <a:latin typeface="標楷體" pitchFamily="65" charset="-120"/>
              <a:ea typeface="標楷體" pitchFamily="65" charset="-120"/>
            </a:rPr>
            <a:t>電腦科學博士</a:t>
          </a:r>
          <a:r>
            <a:rPr lang="en-US" sz="2400" b="1" dirty="0" smtClean="0">
              <a:solidFill>
                <a:srgbClr val="FFC000"/>
              </a:solidFill>
              <a:latin typeface="標楷體" pitchFamily="65" charset="-120"/>
              <a:ea typeface="標楷體" pitchFamily="65" charset="-120"/>
            </a:rPr>
            <a:t>) </a:t>
          </a:r>
          <a:r>
            <a:rPr lang="zh-TW" altLang="en-US" sz="2400" b="1" dirty="0" smtClean="0">
              <a:solidFill>
                <a:srgbClr val="FFC000"/>
              </a:solidFill>
              <a:latin typeface="標楷體" pitchFamily="65" charset="-120"/>
              <a:ea typeface="標楷體" pitchFamily="65" charset="-120"/>
            </a:rPr>
            <a:t>蔡正發教授</a:t>
          </a:r>
          <a:endParaRPr lang="zh-TW" altLang="en-US" sz="2400" b="1" dirty="0">
            <a:solidFill>
              <a:srgbClr val="FFC000"/>
            </a:solidFill>
            <a:latin typeface="標楷體" pitchFamily="65" charset="-120"/>
            <a:ea typeface="標楷體" pitchFamily="65" charset="-120"/>
          </a:endParaRPr>
        </a:p>
      </dgm:t>
    </dgm:pt>
    <dgm:pt modelId="{905E49AA-8551-49BF-960A-5ACB65A2E1EF}" type="parTrans" cxnId="{972BCE44-8355-436A-9AE1-C5D687E469D6}">
      <dgm:prSet/>
      <dgm:spPr/>
      <dgm:t>
        <a:bodyPr/>
        <a:lstStyle/>
        <a:p>
          <a:endParaRPr lang="zh-TW" altLang="en-US"/>
        </a:p>
      </dgm:t>
    </dgm:pt>
    <dgm:pt modelId="{35556F36-B32E-43C2-B57C-8554DA8CE089}" type="sibTrans" cxnId="{972BCE44-8355-436A-9AE1-C5D687E469D6}">
      <dgm:prSet/>
      <dgm:spPr/>
      <dgm:t>
        <a:bodyPr/>
        <a:lstStyle/>
        <a:p>
          <a:endParaRPr lang="zh-TW" altLang="en-US"/>
        </a:p>
      </dgm:t>
    </dgm:pt>
    <dgm:pt modelId="{8DB5BF54-EE71-41D1-8A34-16EF15078BF2}">
      <dgm:prSet/>
      <dgm:spPr/>
      <dgm:t>
        <a:bodyPr/>
        <a:lstStyle/>
        <a:p>
          <a:pPr rtl="0"/>
          <a:r>
            <a:rPr lang="zh-TW" b="1" dirty="0" smtClean="0">
              <a:solidFill>
                <a:srgbClr val="FFC000"/>
              </a:solidFill>
              <a:latin typeface="標楷體" pitchFamily="65" charset="-120"/>
              <a:ea typeface="標楷體" pitchFamily="65" charset="-120"/>
            </a:rPr>
            <a:t>中華民國網路智能學會理事</a:t>
          </a:r>
          <a:endParaRPr lang="zh-TW" dirty="0">
            <a:solidFill>
              <a:srgbClr val="FFC000"/>
            </a:solidFill>
            <a:latin typeface="標楷體" pitchFamily="65" charset="-120"/>
            <a:ea typeface="標楷體" pitchFamily="65" charset="-120"/>
          </a:endParaRPr>
        </a:p>
      </dgm:t>
    </dgm:pt>
    <dgm:pt modelId="{910E4B43-EE0E-4A1C-BEE9-D9AF4BEB7D0D}" type="parTrans" cxnId="{17627E2E-BDD2-4F53-AB94-B194D835F88E}">
      <dgm:prSet/>
      <dgm:spPr/>
      <dgm:t>
        <a:bodyPr/>
        <a:lstStyle/>
        <a:p>
          <a:endParaRPr lang="zh-TW" altLang="en-US"/>
        </a:p>
      </dgm:t>
    </dgm:pt>
    <dgm:pt modelId="{1361A7C6-0156-4689-B662-81E014ECE64E}" type="sibTrans" cxnId="{17627E2E-BDD2-4F53-AB94-B194D835F88E}">
      <dgm:prSet/>
      <dgm:spPr/>
      <dgm:t>
        <a:bodyPr/>
        <a:lstStyle/>
        <a:p>
          <a:endParaRPr lang="zh-TW" altLang="en-US"/>
        </a:p>
      </dgm:t>
    </dgm:pt>
    <dgm:pt modelId="{B5E0A33F-2B90-4034-BD66-7E60687A71E3}">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TW" altLang="en-US" b="1" dirty="0" smtClean="0">
              <a:solidFill>
                <a:srgbClr val="FFC000"/>
              </a:solidFill>
              <a:latin typeface="標楷體" pitchFamily="65" charset="-120"/>
              <a:ea typeface="標楷體" pitchFamily="65" charset="-120"/>
            </a:rPr>
            <a:t>美國麻省理工學院訪問教授</a:t>
          </a:r>
          <a:endParaRPr lang="zh-TW" altLang="zh-TW" dirty="0" smtClean="0">
            <a:solidFill>
              <a:srgbClr val="FFC000"/>
            </a:solidFill>
            <a:latin typeface="標楷體" pitchFamily="65" charset="-120"/>
            <a:ea typeface="標楷體" pitchFamily="65" charset="-120"/>
          </a:endParaRPr>
        </a:p>
      </dgm:t>
    </dgm:pt>
    <dgm:pt modelId="{54718B09-0C5A-4EC6-8621-FD4EB6578DF3}" type="parTrans" cxnId="{0E540193-7F2B-42CD-995A-D8CE18E55765}">
      <dgm:prSet/>
      <dgm:spPr/>
      <dgm:t>
        <a:bodyPr/>
        <a:lstStyle/>
        <a:p>
          <a:endParaRPr lang="zh-TW" altLang="en-US"/>
        </a:p>
      </dgm:t>
    </dgm:pt>
    <dgm:pt modelId="{55F10E44-8824-47E0-8622-5B87765134A0}" type="sibTrans" cxnId="{0E540193-7F2B-42CD-995A-D8CE18E55765}">
      <dgm:prSet/>
      <dgm:spPr/>
      <dgm:t>
        <a:bodyPr/>
        <a:lstStyle/>
        <a:p>
          <a:endParaRPr lang="zh-TW" altLang="en-US"/>
        </a:p>
      </dgm:t>
    </dgm:pt>
    <dgm:pt modelId="{3A455690-DAC6-403B-886F-1F69CE5DF6FD}">
      <dgm:prSet/>
      <dgm:spPr/>
      <dgm:t>
        <a:bodyPr/>
        <a:lstStyle/>
        <a:p>
          <a:pPr rtl="0"/>
          <a:r>
            <a:rPr lang="zh-TW" altLang="en-US" b="1" dirty="0" smtClean="0">
              <a:solidFill>
                <a:srgbClr val="FFFF00"/>
              </a:solidFill>
              <a:latin typeface="+mj-ea"/>
              <a:ea typeface="+mj-ea"/>
            </a:rPr>
            <a:t>       </a:t>
          </a:r>
          <a:r>
            <a:rPr lang="zh-TW" b="1" dirty="0" smtClean="0">
              <a:solidFill>
                <a:srgbClr val="FFC000"/>
              </a:solidFill>
              <a:latin typeface="標楷體" pitchFamily="65" charset="-120"/>
              <a:ea typeface="標楷體" pitchFamily="65" charset="-120"/>
            </a:rPr>
            <a:t>中華民國高普考資訊類典試委員</a:t>
          </a:r>
          <a:endParaRPr lang="zh-TW" dirty="0">
            <a:solidFill>
              <a:srgbClr val="FFC000"/>
            </a:solidFill>
            <a:latin typeface="標楷體" pitchFamily="65" charset="-120"/>
            <a:ea typeface="標楷體" pitchFamily="65" charset="-120"/>
          </a:endParaRPr>
        </a:p>
      </dgm:t>
    </dgm:pt>
    <dgm:pt modelId="{400F9476-CC4F-4F33-905A-31CFD39A901F}" type="parTrans" cxnId="{1B9958A4-8912-4850-8107-D1FADF6C12D7}">
      <dgm:prSet/>
      <dgm:spPr/>
      <dgm:t>
        <a:bodyPr/>
        <a:lstStyle/>
        <a:p>
          <a:endParaRPr lang="zh-TW" altLang="en-US"/>
        </a:p>
      </dgm:t>
    </dgm:pt>
    <dgm:pt modelId="{4EE980A3-D3C4-4643-815F-FD80C4A2F403}" type="sibTrans" cxnId="{1B9958A4-8912-4850-8107-D1FADF6C12D7}">
      <dgm:prSet/>
      <dgm:spPr/>
      <dgm:t>
        <a:bodyPr/>
        <a:lstStyle/>
        <a:p>
          <a:endParaRPr lang="zh-TW" altLang="en-US"/>
        </a:p>
      </dgm:t>
    </dgm:pt>
    <dgm:pt modelId="{501F021C-FA3D-4483-87AD-48B01BB81176}">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TW" b="1" dirty="0" smtClean="0">
              <a:solidFill>
                <a:srgbClr val="FFC000"/>
              </a:solidFill>
              <a:latin typeface="標楷體" pitchFamily="65" charset="-120"/>
              <a:ea typeface="標楷體" pitchFamily="65" charset="-120"/>
            </a:rPr>
            <a:t>行政院</a:t>
          </a:r>
          <a:r>
            <a:rPr lang="zh-TW" altLang="en-US" b="1" dirty="0" smtClean="0">
              <a:solidFill>
                <a:srgbClr val="FFC000"/>
              </a:solidFill>
              <a:latin typeface="標楷體" pitchFamily="65" charset="-120"/>
              <a:ea typeface="標楷體" pitchFamily="65" charset="-120"/>
            </a:rPr>
            <a:t>科技部</a:t>
          </a:r>
          <a:r>
            <a:rPr lang="zh-TW" b="1" dirty="0" smtClean="0">
              <a:solidFill>
                <a:srgbClr val="FFC000"/>
              </a:solidFill>
              <a:latin typeface="標楷體" pitchFamily="65" charset="-120"/>
              <a:ea typeface="標楷體" pitchFamily="65" charset="-120"/>
            </a:rPr>
            <a:t>、經濟部、</a:t>
          </a:r>
          <a:r>
            <a:rPr lang="zh-TW" altLang="en-US" b="1" dirty="0" smtClean="0">
              <a:solidFill>
                <a:srgbClr val="FFC000"/>
              </a:solidFill>
              <a:latin typeface="標楷體" pitchFamily="65" charset="-120"/>
              <a:ea typeface="標楷體" pitchFamily="65" charset="-120"/>
            </a:rPr>
            <a:t>勞動部</a:t>
          </a:r>
          <a:r>
            <a:rPr lang="zh-TW" b="1" dirty="0" smtClean="0">
              <a:solidFill>
                <a:srgbClr val="FFC000"/>
              </a:solidFill>
              <a:latin typeface="標楷體" pitchFamily="65" charset="-120"/>
              <a:ea typeface="標楷體" pitchFamily="65" charset="-120"/>
            </a:rPr>
            <a:t>計</a:t>
          </a:r>
          <a:r>
            <a:rPr lang="zh-TW" altLang="en-US" b="1" dirty="0" smtClean="0">
              <a:solidFill>
                <a:srgbClr val="FFC000"/>
              </a:solidFill>
              <a:latin typeface="標楷體" pitchFamily="65" charset="-120"/>
              <a:ea typeface="標楷體" pitchFamily="65" charset="-120"/>
            </a:rPr>
            <a:t>畫</a:t>
          </a:r>
          <a:r>
            <a:rPr lang="zh-TW" b="1" dirty="0" smtClean="0">
              <a:solidFill>
                <a:srgbClr val="FFC000"/>
              </a:solidFill>
              <a:latin typeface="標楷體" pitchFamily="65" charset="-120"/>
              <a:ea typeface="標楷體" pitchFamily="65" charset="-120"/>
            </a:rPr>
            <a:t>主持人</a:t>
          </a:r>
          <a:endParaRPr lang="zh-TW" altLang="zh-TW" dirty="0" smtClean="0">
            <a:solidFill>
              <a:srgbClr val="FFC000"/>
            </a:solidFill>
            <a:latin typeface="標楷體" pitchFamily="65" charset="-120"/>
            <a:ea typeface="標楷體" pitchFamily="65" charset="-120"/>
          </a:endParaRPr>
        </a:p>
      </dgm:t>
    </dgm:pt>
    <dgm:pt modelId="{4F613E5C-9756-414F-AB20-84F71B0AA904}" type="parTrans" cxnId="{49FE2750-F241-4423-8C70-7B93378AC09E}">
      <dgm:prSet/>
      <dgm:spPr/>
      <dgm:t>
        <a:bodyPr/>
        <a:lstStyle/>
        <a:p>
          <a:endParaRPr lang="zh-TW" altLang="en-US"/>
        </a:p>
      </dgm:t>
    </dgm:pt>
    <dgm:pt modelId="{2291C2AB-6838-409B-A816-32A6AA92C67F}" type="sibTrans" cxnId="{49FE2750-F241-4423-8C70-7B93378AC09E}">
      <dgm:prSet/>
      <dgm:spPr/>
      <dgm:t>
        <a:bodyPr/>
        <a:lstStyle/>
        <a:p>
          <a:endParaRPr lang="zh-TW" altLang="en-US"/>
        </a:p>
      </dgm:t>
    </dgm:pt>
    <dgm:pt modelId="{61E14697-4595-41CD-B9E0-6BB4C29DC1EB}" type="pres">
      <dgm:prSet presAssocID="{832CFE60-CB21-4BF7-B58F-0E6244F8CD74}" presName="Name0" presStyleCnt="0">
        <dgm:presLayoutVars>
          <dgm:chMax val="7"/>
          <dgm:chPref val="7"/>
          <dgm:dir/>
        </dgm:presLayoutVars>
      </dgm:prSet>
      <dgm:spPr/>
      <dgm:t>
        <a:bodyPr/>
        <a:lstStyle/>
        <a:p>
          <a:endParaRPr lang="zh-TW" altLang="en-US"/>
        </a:p>
      </dgm:t>
    </dgm:pt>
    <dgm:pt modelId="{389140EE-8634-4776-8295-FD87A1563EA8}" type="pres">
      <dgm:prSet presAssocID="{832CFE60-CB21-4BF7-B58F-0E6244F8CD74}" presName="Name1" presStyleCnt="0"/>
      <dgm:spPr/>
    </dgm:pt>
    <dgm:pt modelId="{F5196D0D-72A4-4574-94C6-F5DF129A3B37}" type="pres">
      <dgm:prSet presAssocID="{832CFE60-CB21-4BF7-B58F-0E6244F8CD74}" presName="cycle" presStyleCnt="0"/>
      <dgm:spPr/>
    </dgm:pt>
    <dgm:pt modelId="{337A6871-DBEA-46FC-B14C-35D10E9447FA}" type="pres">
      <dgm:prSet presAssocID="{832CFE60-CB21-4BF7-B58F-0E6244F8CD74}" presName="srcNode" presStyleLbl="node1" presStyleIdx="0" presStyleCnt="5"/>
      <dgm:spPr/>
    </dgm:pt>
    <dgm:pt modelId="{E8C36673-FA7A-4060-8B0D-63884A549B6F}" type="pres">
      <dgm:prSet presAssocID="{832CFE60-CB21-4BF7-B58F-0E6244F8CD74}" presName="conn" presStyleLbl="parChTrans1D2" presStyleIdx="0" presStyleCnt="1"/>
      <dgm:spPr/>
      <dgm:t>
        <a:bodyPr/>
        <a:lstStyle/>
        <a:p>
          <a:endParaRPr lang="zh-TW" altLang="en-US"/>
        </a:p>
      </dgm:t>
    </dgm:pt>
    <dgm:pt modelId="{C646213F-2ADF-4642-B610-9D504CA67B3F}" type="pres">
      <dgm:prSet presAssocID="{832CFE60-CB21-4BF7-B58F-0E6244F8CD74}" presName="extraNode" presStyleLbl="node1" presStyleIdx="0" presStyleCnt="5"/>
      <dgm:spPr/>
    </dgm:pt>
    <dgm:pt modelId="{F9747440-4809-4638-9C2C-01A6027CD404}" type="pres">
      <dgm:prSet presAssocID="{832CFE60-CB21-4BF7-B58F-0E6244F8CD74}" presName="dstNode" presStyleLbl="node1" presStyleIdx="0" presStyleCnt="5"/>
      <dgm:spPr/>
    </dgm:pt>
    <dgm:pt modelId="{534E4AF8-9463-4958-81C3-47CBB8344179}" type="pres">
      <dgm:prSet presAssocID="{EB06EEDD-6A85-4622-9A5A-3AC1E5B017D3}" presName="text_1" presStyleLbl="node1" presStyleIdx="0" presStyleCnt="5">
        <dgm:presLayoutVars>
          <dgm:bulletEnabled val="1"/>
        </dgm:presLayoutVars>
      </dgm:prSet>
      <dgm:spPr/>
      <dgm:t>
        <a:bodyPr/>
        <a:lstStyle/>
        <a:p>
          <a:endParaRPr lang="zh-TW" altLang="en-US"/>
        </a:p>
      </dgm:t>
    </dgm:pt>
    <dgm:pt modelId="{EC646CEC-4776-44A9-A2D6-5989D4BD02B1}" type="pres">
      <dgm:prSet presAssocID="{EB06EEDD-6A85-4622-9A5A-3AC1E5B017D3}" presName="accent_1" presStyleCnt="0"/>
      <dgm:spPr/>
    </dgm:pt>
    <dgm:pt modelId="{AF36D82E-BCBA-438B-9DCA-AD4B8BF0A24E}" type="pres">
      <dgm:prSet presAssocID="{EB06EEDD-6A85-4622-9A5A-3AC1E5B017D3}" presName="accentRepeatNode" presStyleLbl="solidFgAcc1" presStyleIdx="0" presStyleCnt="5"/>
      <dgm:spPr/>
    </dgm:pt>
    <dgm:pt modelId="{E3CB3DE5-4F19-41C8-9B10-3BAB781FE574}" type="pres">
      <dgm:prSet presAssocID="{8DB5BF54-EE71-41D1-8A34-16EF15078BF2}" presName="text_2" presStyleLbl="node1" presStyleIdx="1" presStyleCnt="5">
        <dgm:presLayoutVars>
          <dgm:bulletEnabled val="1"/>
        </dgm:presLayoutVars>
      </dgm:prSet>
      <dgm:spPr/>
      <dgm:t>
        <a:bodyPr/>
        <a:lstStyle/>
        <a:p>
          <a:endParaRPr lang="zh-TW" altLang="en-US"/>
        </a:p>
      </dgm:t>
    </dgm:pt>
    <dgm:pt modelId="{77621D7E-4012-4334-9FD0-FC3DFCDCB4E3}" type="pres">
      <dgm:prSet presAssocID="{8DB5BF54-EE71-41D1-8A34-16EF15078BF2}" presName="accent_2" presStyleCnt="0"/>
      <dgm:spPr/>
    </dgm:pt>
    <dgm:pt modelId="{E43F5BEA-1099-4762-ACE1-FE71C95D40EA}" type="pres">
      <dgm:prSet presAssocID="{8DB5BF54-EE71-41D1-8A34-16EF15078BF2}" presName="accentRepeatNode" presStyleLbl="solidFgAcc1" presStyleIdx="1" presStyleCnt="5"/>
      <dgm:spPr/>
    </dgm:pt>
    <dgm:pt modelId="{A831A3BF-B64C-47FE-8B56-F51A2859D142}" type="pres">
      <dgm:prSet presAssocID="{B5E0A33F-2B90-4034-BD66-7E60687A71E3}" presName="text_3" presStyleLbl="node1" presStyleIdx="2" presStyleCnt="5">
        <dgm:presLayoutVars>
          <dgm:bulletEnabled val="1"/>
        </dgm:presLayoutVars>
      </dgm:prSet>
      <dgm:spPr/>
      <dgm:t>
        <a:bodyPr/>
        <a:lstStyle/>
        <a:p>
          <a:endParaRPr lang="zh-TW" altLang="en-US"/>
        </a:p>
      </dgm:t>
    </dgm:pt>
    <dgm:pt modelId="{A689BFAD-CE67-43EB-BB2F-2A6DA25E1A94}" type="pres">
      <dgm:prSet presAssocID="{B5E0A33F-2B90-4034-BD66-7E60687A71E3}" presName="accent_3" presStyleCnt="0"/>
      <dgm:spPr/>
    </dgm:pt>
    <dgm:pt modelId="{AEF48373-18E8-4770-AD13-98DA14A6276B}" type="pres">
      <dgm:prSet presAssocID="{B5E0A33F-2B90-4034-BD66-7E60687A71E3}" presName="accentRepeatNode" presStyleLbl="solidFgAcc1" presStyleIdx="2" presStyleCnt="5"/>
      <dgm:spPr/>
    </dgm:pt>
    <dgm:pt modelId="{197609C0-D9AC-4F72-B9E7-827D58C88C55}" type="pres">
      <dgm:prSet presAssocID="{501F021C-FA3D-4483-87AD-48B01BB81176}" presName="text_4" presStyleLbl="node1" presStyleIdx="3" presStyleCnt="5">
        <dgm:presLayoutVars>
          <dgm:bulletEnabled val="1"/>
        </dgm:presLayoutVars>
      </dgm:prSet>
      <dgm:spPr/>
      <dgm:t>
        <a:bodyPr/>
        <a:lstStyle/>
        <a:p>
          <a:endParaRPr lang="zh-TW" altLang="en-US"/>
        </a:p>
      </dgm:t>
    </dgm:pt>
    <dgm:pt modelId="{26131A11-1B6A-4E82-B665-50C6C524E674}" type="pres">
      <dgm:prSet presAssocID="{501F021C-FA3D-4483-87AD-48B01BB81176}" presName="accent_4" presStyleCnt="0"/>
      <dgm:spPr/>
    </dgm:pt>
    <dgm:pt modelId="{9BDBE4C7-580E-4A31-928C-D503C8926A74}" type="pres">
      <dgm:prSet presAssocID="{501F021C-FA3D-4483-87AD-48B01BB81176}" presName="accentRepeatNode" presStyleLbl="solidFgAcc1" presStyleIdx="3" presStyleCnt="5"/>
      <dgm:spPr/>
    </dgm:pt>
    <dgm:pt modelId="{EF999498-5619-483C-A7F4-93EE16F0836F}" type="pres">
      <dgm:prSet presAssocID="{3A455690-DAC6-403B-886F-1F69CE5DF6FD}" presName="text_5" presStyleLbl="node1" presStyleIdx="4" presStyleCnt="5">
        <dgm:presLayoutVars>
          <dgm:bulletEnabled val="1"/>
        </dgm:presLayoutVars>
      </dgm:prSet>
      <dgm:spPr/>
      <dgm:t>
        <a:bodyPr/>
        <a:lstStyle/>
        <a:p>
          <a:endParaRPr lang="zh-TW" altLang="en-US"/>
        </a:p>
      </dgm:t>
    </dgm:pt>
    <dgm:pt modelId="{DD907F7D-9CF4-40DE-A63B-002DB83B8025}" type="pres">
      <dgm:prSet presAssocID="{3A455690-DAC6-403B-886F-1F69CE5DF6FD}" presName="accent_5" presStyleCnt="0"/>
      <dgm:spPr/>
    </dgm:pt>
    <dgm:pt modelId="{CF6E1A69-8642-4DFA-9F8B-3F901941E484}" type="pres">
      <dgm:prSet presAssocID="{3A455690-DAC6-403B-886F-1F69CE5DF6FD}" presName="accentRepeatNode" presStyleLbl="solidFgAcc1" presStyleIdx="4" presStyleCnt="5"/>
      <dgm:spPr/>
    </dgm:pt>
  </dgm:ptLst>
  <dgm:cxnLst>
    <dgm:cxn modelId="{17627E2E-BDD2-4F53-AB94-B194D835F88E}" srcId="{832CFE60-CB21-4BF7-B58F-0E6244F8CD74}" destId="{8DB5BF54-EE71-41D1-8A34-16EF15078BF2}" srcOrd="1" destOrd="0" parTransId="{910E4B43-EE0E-4A1C-BEE9-D9AF4BEB7D0D}" sibTransId="{1361A7C6-0156-4689-B662-81E014ECE64E}"/>
    <dgm:cxn modelId="{49FE2750-F241-4423-8C70-7B93378AC09E}" srcId="{832CFE60-CB21-4BF7-B58F-0E6244F8CD74}" destId="{501F021C-FA3D-4483-87AD-48B01BB81176}" srcOrd="3" destOrd="0" parTransId="{4F613E5C-9756-414F-AB20-84F71B0AA904}" sibTransId="{2291C2AB-6838-409B-A816-32A6AA92C67F}"/>
    <dgm:cxn modelId="{9E773178-9E8E-4E27-ACB1-A073AFDC01C0}" type="presOf" srcId="{8DB5BF54-EE71-41D1-8A34-16EF15078BF2}" destId="{E3CB3DE5-4F19-41C8-9B10-3BAB781FE574}" srcOrd="0" destOrd="0" presId="urn:microsoft.com/office/officeart/2008/layout/VerticalCurvedList"/>
    <dgm:cxn modelId="{E5C1E469-66A4-4E25-ABFD-C7484F37C4B2}" type="presOf" srcId="{501F021C-FA3D-4483-87AD-48B01BB81176}" destId="{197609C0-D9AC-4F72-B9E7-827D58C88C55}" srcOrd="0" destOrd="0" presId="urn:microsoft.com/office/officeart/2008/layout/VerticalCurvedList"/>
    <dgm:cxn modelId="{CC079238-99FE-41BD-BC62-2AFF83CAEEBC}" type="presOf" srcId="{3A455690-DAC6-403B-886F-1F69CE5DF6FD}" destId="{EF999498-5619-483C-A7F4-93EE16F0836F}" srcOrd="0" destOrd="0" presId="urn:microsoft.com/office/officeart/2008/layout/VerticalCurvedList"/>
    <dgm:cxn modelId="{EB0D9322-21C8-467C-AAA4-806E04A7C54D}" type="presOf" srcId="{EB06EEDD-6A85-4622-9A5A-3AC1E5B017D3}" destId="{534E4AF8-9463-4958-81C3-47CBB8344179}" srcOrd="0" destOrd="0" presId="urn:microsoft.com/office/officeart/2008/layout/VerticalCurvedList"/>
    <dgm:cxn modelId="{931300B0-3FCE-4094-9C49-536809E6F336}" type="presOf" srcId="{B5E0A33F-2B90-4034-BD66-7E60687A71E3}" destId="{A831A3BF-B64C-47FE-8B56-F51A2859D142}" srcOrd="0" destOrd="0" presId="urn:microsoft.com/office/officeart/2008/layout/VerticalCurvedList"/>
    <dgm:cxn modelId="{0E540193-7F2B-42CD-995A-D8CE18E55765}" srcId="{832CFE60-CB21-4BF7-B58F-0E6244F8CD74}" destId="{B5E0A33F-2B90-4034-BD66-7E60687A71E3}" srcOrd="2" destOrd="0" parTransId="{54718B09-0C5A-4EC6-8621-FD4EB6578DF3}" sibTransId="{55F10E44-8824-47E0-8622-5B87765134A0}"/>
    <dgm:cxn modelId="{2E872642-88A4-4004-8275-482C599EB15F}" type="presOf" srcId="{35556F36-B32E-43C2-B57C-8554DA8CE089}" destId="{E8C36673-FA7A-4060-8B0D-63884A549B6F}" srcOrd="0" destOrd="0" presId="urn:microsoft.com/office/officeart/2008/layout/VerticalCurvedList"/>
    <dgm:cxn modelId="{D276DD8A-B39B-4633-9DCF-5F252D0365B9}" type="presOf" srcId="{832CFE60-CB21-4BF7-B58F-0E6244F8CD74}" destId="{61E14697-4595-41CD-B9E0-6BB4C29DC1EB}" srcOrd="0" destOrd="0" presId="urn:microsoft.com/office/officeart/2008/layout/VerticalCurvedList"/>
    <dgm:cxn modelId="{972BCE44-8355-436A-9AE1-C5D687E469D6}" srcId="{832CFE60-CB21-4BF7-B58F-0E6244F8CD74}" destId="{EB06EEDD-6A85-4622-9A5A-3AC1E5B017D3}" srcOrd="0" destOrd="0" parTransId="{905E49AA-8551-49BF-960A-5ACB65A2E1EF}" sibTransId="{35556F36-B32E-43C2-B57C-8554DA8CE089}"/>
    <dgm:cxn modelId="{1B9958A4-8912-4850-8107-D1FADF6C12D7}" srcId="{832CFE60-CB21-4BF7-B58F-0E6244F8CD74}" destId="{3A455690-DAC6-403B-886F-1F69CE5DF6FD}" srcOrd="4" destOrd="0" parTransId="{400F9476-CC4F-4F33-905A-31CFD39A901F}" sibTransId="{4EE980A3-D3C4-4643-815F-FD80C4A2F403}"/>
    <dgm:cxn modelId="{7160984E-3E13-4188-B038-C611CEED8340}" type="presParOf" srcId="{61E14697-4595-41CD-B9E0-6BB4C29DC1EB}" destId="{389140EE-8634-4776-8295-FD87A1563EA8}" srcOrd="0" destOrd="0" presId="urn:microsoft.com/office/officeart/2008/layout/VerticalCurvedList"/>
    <dgm:cxn modelId="{217C696B-2837-46C0-9378-5449E4156CDF}" type="presParOf" srcId="{389140EE-8634-4776-8295-FD87A1563EA8}" destId="{F5196D0D-72A4-4574-94C6-F5DF129A3B37}" srcOrd="0" destOrd="0" presId="urn:microsoft.com/office/officeart/2008/layout/VerticalCurvedList"/>
    <dgm:cxn modelId="{0C3BD285-2C5D-4914-AD0E-C5C63E0D59FD}" type="presParOf" srcId="{F5196D0D-72A4-4574-94C6-F5DF129A3B37}" destId="{337A6871-DBEA-46FC-B14C-35D10E9447FA}" srcOrd="0" destOrd="0" presId="urn:microsoft.com/office/officeart/2008/layout/VerticalCurvedList"/>
    <dgm:cxn modelId="{BAD6B74E-22B1-4C01-AA8E-3F556EAFFCB8}" type="presParOf" srcId="{F5196D0D-72A4-4574-94C6-F5DF129A3B37}" destId="{E8C36673-FA7A-4060-8B0D-63884A549B6F}" srcOrd="1" destOrd="0" presId="urn:microsoft.com/office/officeart/2008/layout/VerticalCurvedList"/>
    <dgm:cxn modelId="{E751621A-DABD-4CFA-918B-7E380A76F6CC}" type="presParOf" srcId="{F5196D0D-72A4-4574-94C6-F5DF129A3B37}" destId="{C646213F-2ADF-4642-B610-9D504CA67B3F}" srcOrd="2" destOrd="0" presId="urn:microsoft.com/office/officeart/2008/layout/VerticalCurvedList"/>
    <dgm:cxn modelId="{13ABDF01-0F07-4FD5-99B0-A33D59BF4D3E}" type="presParOf" srcId="{F5196D0D-72A4-4574-94C6-F5DF129A3B37}" destId="{F9747440-4809-4638-9C2C-01A6027CD404}" srcOrd="3" destOrd="0" presId="urn:microsoft.com/office/officeart/2008/layout/VerticalCurvedList"/>
    <dgm:cxn modelId="{EF9B7DA7-8E47-4777-B6D2-C8D482CD716E}" type="presParOf" srcId="{389140EE-8634-4776-8295-FD87A1563EA8}" destId="{534E4AF8-9463-4958-81C3-47CBB8344179}" srcOrd="1" destOrd="0" presId="urn:microsoft.com/office/officeart/2008/layout/VerticalCurvedList"/>
    <dgm:cxn modelId="{4629F89D-11A7-4151-8B1E-3A9AA96E1DE6}" type="presParOf" srcId="{389140EE-8634-4776-8295-FD87A1563EA8}" destId="{EC646CEC-4776-44A9-A2D6-5989D4BD02B1}" srcOrd="2" destOrd="0" presId="urn:microsoft.com/office/officeart/2008/layout/VerticalCurvedList"/>
    <dgm:cxn modelId="{FE66BBB4-E4C1-4BB2-96D7-FE9F40D1A24D}" type="presParOf" srcId="{EC646CEC-4776-44A9-A2D6-5989D4BD02B1}" destId="{AF36D82E-BCBA-438B-9DCA-AD4B8BF0A24E}" srcOrd="0" destOrd="0" presId="urn:microsoft.com/office/officeart/2008/layout/VerticalCurvedList"/>
    <dgm:cxn modelId="{12ECB0B7-AF63-443B-AA18-E3B8A461CCD6}" type="presParOf" srcId="{389140EE-8634-4776-8295-FD87A1563EA8}" destId="{E3CB3DE5-4F19-41C8-9B10-3BAB781FE574}" srcOrd="3" destOrd="0" presId="urn:microsoft.com/office/officeart/2008/layout/VerticalCurvedList"/>
    <dgm:cxn modelId="{E6A5EBD0-0863-447C-8C7A-8A5A05FEF2BF}" type="presParOf" srcId="{389140EE-8634-4776-8295-FD87A1563EA8}" destId="{77621D7E-4012-4334-9FD0-FC3DFCDCB4E3}" srcOrd="4" destOrd="0" presId="urn:microsoft.com/office/officeart/2008/layout/VerticalCurvedList"/>
    <dgm:cxn modelId="{8286EDE5-8675-4C8A-880B-FF3FFFF896B3}" type="presParOf" srcId="{77621D7E-4012-4334-9FD0-FC3DFCDCB4E3}" destId="{E43F5BEA-1099-4762-ACE1-FE71C95D40EA}" srcOrd="0" destOrd="0" presId="urn:microsoft.com/office/officeart/2008/layout/VerticalCurvedList"/>
    <dgm:cxn modelId="{68E70CC0-6E7C-4D32-8D4C-6ABFC708ACB9}" type="presParOf" srcId="{389140EE-8634-4776-8295-FD87A1563EA8}" destId="{A831A3BF-B64C-47FE-8B56-F51A2859D142}" srcOrd="5" destOrd="0" presId="urn:microsoft.com/office/officeart/2008/layout/VerticalCurvedList"/>
    <dgm:cxn modelId="{55AB620D-6C10-4054-A092-7A476EF5B8DA}" type="presParOf" srcId="{389140EE-8634-4776-8295-FD87A1563EA8}" destId="{A689BFAD-CE67-43EB-BB2F-2A6DA25E1A94}" srcOrd="6" destOrd="0" presId="urn:microsoft.com/office/officeart/2008/layout/VerticalCurvedList"/>
    <dgm:cxn modelId="{200411A9-8371-405E-8D0B-B3E427612644}" type="presParOf" srcId="{A689BFAD-CE67-43EB-BB2F-2A6DA25E1A94}" destId="{AEF48373-18E8-4770-AD13-98DA14A6276B}" srcOrd="0" destOrd="0" presId="urn:microsoft.com/office/officeart/2008/layout/VerticalCurvedList"/>
    <dgm:cxn modelId="{3F74AF39-5430-40A8-B266-EFCF3F3251FA}" type="presParOf" srcId="{389140EE-8634-4776-8295-FD87A1563EA8}" destId="{197609C0-D9AC-4F72-B9E7-827D58C88C55}" srcOrd="7" destOrd="0" presId="urn:microsoft.com/office/officeart/2008/layout/VerticalCurvedList"/>
    <dgm:cxn modelId="{BD8307B9-F298-43B0-8741-34AD3AFDBFA2}" type="presParOf" srcId="{389140EE-8634-4776-8295-FD87A1563EA8}" destId="{26131A11-1B6A-4E82-B665-50C6C524E674}" srcOrd="8" destOrd="0" presId="urn:microsoft.com/office/officeart/2008/layout/VerticalCurvedList"/>
    <dgm:cxn modelId="{664CACB4-8D88-4D2A-BBA9-4C257EDBAD85}" type="presParOf" srcId="{26131A11-1B6A-4E82-B665-50C6C524E674}" destId="{9BDBE4C7-580E-4A31-928C-D503C8926A74}" srcOrd="0" destOrd="0" presId="urn:microsoft.com/office/officeart/2008/layout/VerticalCurvedList"/>
    <dgm:cxn modelId="{3A7FDD1B-8C5D-4E92-8322-AAC9C86A2539}" type="presParOf" srcId="{389140EE-8634-4776-8295-FD87A1563EA8}" destId="{EF999498-5619-483C-A7F4-93EE16F0836F}" srcOrd="9" destOrd="0" presId="urn:microsoft.com/office/officeart/2008/layout/VerticalCurvedList"/>
    <dgm:cxn modelId="{A6B62551-8C33-4516-9837-3240E1FF6010}" type="presParOf" srcId="{389140EE-8634-4776-8295-FD87A1563EA8}" destId="{DD907F7D-9CF4-40DE-A63B-002DB83B8025}" srcOrd="10" destOrd="0" presId="urn:microsoft.com/office/officeart/2008/layout/VerticalCurvedList"/>
    <dgm:cxn modelId="{8030BCFE-3DC0-4D4B-A7C0-FDA98D8AAACC}" type="presParOf" srcId="{DD907F7D-9CF4-40DE-A63B-002DB83B8025}" destId="{CF6E1A69-8642-4DFA-9F8B-3F901941E4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0AA582-424E-4838-A7B9-49C9D3A7229D}" type="doc">
      <dgm:prSet loTypeId="urn:diagrams.loki3.com/BracketList+Icon" loCatId="list" qsTypeId="urn:microsoft.com/office/officeart/2005/8/quickstyle/simple1" qsCatId="simple" csTypeId="urn:microsoft.com/office/officeart/2005/8/colors/accent1_2" csCatId="accent1" phldr="1"/>
      <dgm:spPr/>
    </dgm:pt>
    <dgm:pt modelId="{24C11403-3108-4B4B-BAE4-ADC7E06AB1ED}">
      <dgm:prSet phldrT="[文字]"/>
      <dgm:spPr/>
      <dgm:t>
        <a:bodyPr/>
        <a:lstStyle/>
        <a:p>
          <a:r>
            <a:rPr lang="zh-TW" altLang="en-US" b="1" dirty="0" smtClean="0">
              <a:latin typeface="微軟正黑體" pitchFamily="34" charset="-120"/>
              <a:ea typeface="微軟正黑體" pitchFamily="34" charset="-120"/>
            </a:rPr>
            <a:t>新聞資料庫</a:t>
          </a:r>
          <a:endParaRPr lang="zh-TW" altLang="en-US" dirty="0"/>
        </a:p>
      </dgm:t>
    </dgm:pt>
    <dgm:pt modelId="{CCA95C6D-F824-4FEB-9852-347B86BDEF48}" type="parTrans" cxnId="{CDCF6B0B-08A0-43AB-923B-E9867C37CCE2}">
      <dgm:prSet/>
      <dgm:spPr/>
      <dgm:t>
        <a:bodyPr/>
        <a:lstStyle/>
        <a:p>
          <a:endParaRPr lang="zh-TW" altLang="en-US"/>
        </a:p>
      </dgm:t>
    </dgm:pt>
    <dgm:pt modelId="{8A48D688-0605-4265-B524-8E074D7E1143}" type="sibTrans" cxnId="{CDCF6B0B-08A0-43AB-923B-E9867C37CCE2}">
      <dgm:prSet/>
      <dgm:spPr/>
      <dgm:t>
        <a:bodyPr/>
        <a:lstStyle/>
        <a:p>
          <a:endParaRPr lang="zh-TW" altLang="en-US"/>
        </a:p>
      </dgm:t>
    </dgm:pt>
    <dgm:pt modelId="{3D89B6A2-37A0-474D-9A0A-C6E2984EF950}">
      <dgm:prSet phldrT="[文字]"/>
      <dgm:spPr/>
      <dgm:t>
        <a:bodyPr/>
        <a:lstStyle/>
        <a:p>
          <a:r>
            <a:rPr lang="zh-TW" altLang="en-US" b="1" dirty="0" smtClean="0">
              <a:latin typeface="微軟正黑體" pitchFamily="34" charset="-120"/>
              <a:ea typeface="微軟正黑體" pitchFamily="34" charset="-120"/>
            </a:rPr>
            <a:t>商品交易資料庫</a:t>
          </a:r>
          <a:endParaRPr lang="zh-TW" altLang="en-US" dirty="0"/>
        </a:p>
      </dgm:t>
    </dgm:pt>
    <dgm:pt modelId="{F7E351CA-0ABC-4213-B6D0-3D9B024E68A1}" type="parTrans" cxnId="{FC0025B8-EF08-41FF-87D6-8689CB5F2429}">
      <dgm:prSet/>
      <dgm:spPr/>
      <dgm:t>
        <a:bodyPr/>
        <a:lstStyle/>
        <a:p>
          <a:endParaRPr lang="zh-TW" altLang="en-US"/>
        </a:p>
      </dgm:t>
    </dgm:pt>
    <dgm:pt modelId="{72799AFE-310A-4DC8-A3FB-3E42ABEAB30B}" type="sibTrans" cxnId="{FC0025B8-EF08-41FF-87D6-8689CB5F2429}">
      <dgm:prSet/>
      <dgm:spPr/>
      <dgm:t>
        <a:bodyPr/>
        <a:lstStyle/>
        <a:p>
          <a:endParaRPr lang="zh-TW" altLang="en-US"/>
        </a:p>
      </dgm:t>
    </dgm:pt>
    <dgm:pt modelId="{F7114C95-B7B4-476F-9EDC-8147DE78FD1B}">
      <dgm:prSet/>
      <dgm:spPr/>
      <dgm:t>
        <a:bodyPr/>
        <a:lstStyle/>
        <a:p>
          <a:r>
            <a:rPr lang="zh-TW" altLang="en-US" b="1" smtClean="0">
              <a:latin typeface="微軟正黑體" pitchFamily="34" charset="-120"/>
              <a:ea typeface="微軟正黑體" pitchFamily="34" charset="-120"/>
            </a:rPr>
            <a:t>新聞資料</a:t>
          </a:r>
          <a:endParaRPr lang="zh-TW" altLang="en-US"/>
        </a:p>
      </dgm:t>
    </dgm:pt>
    <dgm:pt modelId="{4928C948-59E8-46B7-AAAA-5B11E008AA6F}" type="parTrans" cxnId="{D1BB981C-1ADD-4AC9-A3BE-AFA1B1D91097}">
      <dgm:prSet/>
      <dgm:spPr/>
      <dgm:t>
        <a:bodyPr/>
        <a:lstStyle/>
        <a:p>
          <a:endParaRPr lang="zh-TW" altLang="en-US"/>
        </a:p>
      </dgm:t>
    </dgm:pt>
    <dgm:pt modelId="{23A4F277-5F9C-4AC1-B77D-0A21F9E42116}" type="sibTrans" cxnId="{D1BB981C-1ADD-4AC9-A3BE-AFA1B1D91097}">
      <dgm:prSet/>
      <dgm:spPr/>
      <dgm:t>
        <a:bodyPr/>
        <a:lstStyle/>
        <a:p>
          <a:endParaRPr lang="zh-TW" altLang="en-US"/>
        </a:p>
      </dgm:t>
    </dgm:pt>
    <dgm:pt modelId="{8CF49A0C-C9C6-4E31-9572-44BF504F3B1F}">
      <dgm:prSet/>
      <dgm:spPr/>
      <dgm:t>
        <a:bodyPr/>
        <a:lstStyle/>
        <a:p>
          <a:r>
            <a:rPr lang="zh-TW" altLang="en-US" b="1" smtClean="0">
              <a:latin typeface="微軟正黑體" pitchFamily="34" charset="-120"/>
              <a:ea typeface="微軟正黑體" pitchFamily="34" charset="-120"/>
            </a:rPr>
            <a:t>記者資料</a:t>
          </a:r>
          <a:endParaRPr lang="zh-TW" altLang="en-US" b="1" dirty="0" smtClean="0">
            <a:latin typeface="微軟正黑體" pitchFamily="34" charset="-120"/>
            <a:ea typeface="微軟正黑體" pitchFamily="34" charset="-120"/>
          </a:endParaRPr>
        </a:p>
      </dgm:t>
    </dgm:pt>
    <dgm:pt modelId="{ECBB330D-0267-4EF3-A1D4-D25FDA1C56F8}" type="parTrans" cxnId="{EC78C15A-13A1-408E-8065-2348FB58D4AC}">
      <dgm:prSet/>
      <dgm:spPr/>
      <dgm:t>
        <a:bodyPr/>
        <a:lstStyle/>
        <a:p>
          <a:endParaRPr lang="zh-TW" altLang="en-US"/>
        </a:p>
      </dgm:t>
    </dgm:pt>
    <dgm:pt modelId="{792D3B53-F077-4058-BE06-5BC848F04943}" type="sibTrans" cxnId="{EC78C15A-13A1-408E-8065-2348FB58D4AC}">
      <dgm:prSet/>
      <dgm:spPr/>
      <dgm:t>
        <a:bodyPr/>
        <a:lstStyle/>
        <a:p>
          <a:endParaRPr lang="zh-TW" altLang="en-US"/>
        </a:p>
      </dgm:t>
    </dgm:pt>
    <dgm:pt modelId="{06E91DDA-B345-4200-9E6F-4AC1F4A1D4EE}">
      <dgm:prSet/>
      <dgm:spPr/>
      <dgm:t>
        <a:bodyPr/>
        <a:lstStyle/>
        <a:p>
          <a:r>
            <a:rPr lang="zh-TW" altLang="en-US" b="1" smtClean="0">
              <a:latin typeface="微軟正黑體" pitchFamily="34" charset="-120"/>
              <a:ea typeface="微軟正黑體" pitchFamily="34" charset="-120"/>
            </a:rPr>
            <a:t>廣告資料</a:t>
          </a:r>
          <a:endParaRPr lang="zh-TW" altLang="en-US" b="1" dirty="0" smtClean="0">
            <a:latin typeface="微軟正黑體" pitchFamily="34" charset="-120"/>
            <a:ea typeface="微軟正黑體" pitchFamily="34" charset="-120"/>
          </a:endParaRPr>
        </a:p>
      </dgm:t>
    </dgm:pt>
    <dgm:pt modelId="{CDCD9586-E27B-45ED-BB97-BF177D51C6F3}" type="parTrans" cxnId="{4DEC01DF-EDB1-41EF-9165-81355E8F19B5}">
      <dgm:prSet/>
      <dgm:spPr/>
      <dgm:t>
        <a:bodyPr/>
        <a:lstStyle/>
        <a:p>
          <a:endParaRPr lang="zh-TW" altLang="en-US"/>
        </a:p>
      </dgm:t>
    </dgm:pt>
    <dgm:pt modelId="{370DD39F-EB23-488F-8D92-FD9A020684E8}" type="sibTrans" cxnId="{4DEC01DF-EDB1-41EF-9165-81355E8F19B5}">
      <dgm:prSet/>
      <dgm:spPr/>
      <dgm:t>
        <a:bodyPr/>
        <a:lstStyle/>
        <a:p>
          <a:endParaRPr lang="zh-TW" altLang="en-US"/>
        </a:p>
      </dgm:t>
    </dgm:pt>
    <dgm:pt modelId="{78E0902E-F6C4-4136-BF83-DF31E2F26BCC}">
      <dgm:prSet/>
      <dgm:spPr/>
      <dgm:t>
        <a:bodyPr/>
        <a:lstStyle/>
        <a:p>
          <a:r>
            <a:rPr lang="zh-TW" altLang="en-US" b="1" smtClean="0">
              <a:latin typeface="微軟正黑體" pitchFamily="34" charset="-120"/>
              <a:ea typeface="微軟正黑體" pitchFamily="34" charset="-120"/>
            </a:rPr>
            <a:t>商品資料</a:t>
          </a:r>
          <a:endParaRPr lang="zh-TW" altLang="en-US"/>
        </a:p>
      </dgm:t>
    </dgm:pt>
    <dgm:pt modelId="{342864FE-35D2-46AD-B00C-035D9A5EE1C8}" type="parTrans" cxnId="{6EA51DEF-CC0C-4871-8D0D-9695D99C6DEF}">
      <dgm:prSet/>
      <dgm:spPr/>
      <dgm:t>
        <a:bodyPr/>
        <a:lstStyle/>
        <a:p>
          <a:endParaRPr lang="zh-TW" altLang="en-US"/>
        </a:p>
      </dgm:t>
    </dgm:pt>
    <dgm:pt modelId="{4FFC4108-36D9-4570-9D06-7B32F308E952}" type="sibTrans" cxnId="{6EA51DEF-CC0C-4871-8D0D-9695D99C6DEF}">
      <dgm:prSet/>
      <dgm:spPr/>
      <dgm:t>
        <a:bodyPr/>
        <a:lstStyle/>
        <a:p>
          <a:endParaRPr lang="zh-TW" altLang="en-US"/>
        </a:p>
      </dgm:t>
    </dgm:pt>
    <dgm:pt modelId="{701A6390-0D64-46A3-B688-284FA8851F6C}">
      <dgm:prSet/>
      <dgm:spPr/>
      <dgm:t>
        <a:bodyPr/>
        <a:lstStyle/>
        <a:p>
          <a:r>
            <a:rPr lang="zh-TW" altLang="en-US" b="1" smtClean="0">
              <a:latin typeface="微軟正黑體" pitchFamily="34" charset="-120"/>
              <a:ea typeface="微軟正黑體" pitchFamily="34" charset="-120"/>
            </a:rPr>
            <a:t>交易資料</a:t>
          </a:r>
          <a:endParaRPr lang="zh-TW" altLang="en-US" b="1" dirty="0" smtClean="0">
            <a:latin typeface="微軟正黑體" pitchFamily="34" charset="-120"/>
            <a:ea typeface="微軟正黑體" pitchFamily="34" charset="-120"/>
          </a:endParaRPr>
        </a:p>
      </dgm:t>
    </dgm:pt>
    <dgm:pt modelId="{BE5821E2-6BA5-49DF-B3D9-3B5AFE16859B}" type="parTrans" cxnId="{ABE3AF04-77B2-4E9E-8FC9-80DEDDF657D0}">
      <dgm:prSet/>
      <dgm:spPr/>
      <dgm:t>
        <a:bodyPr/>
        <a:lstStyle/>
        <a:p>
          <a:endParaRPr lang="zh-TW" altLang="en-US"/>
        </a:p>
      </dgm:t>
    </dgm:pt>
    <dgm:pt modelId="{A1AC3B01-95A8-45F5-9742-67A295C07624}" type="sibTrans" cxnId="{ABE3AF04-77B2-4E9E-8FC9-80DEDDF657D0}">
      <dgm:prSet/>
      <dgm:spPr/>
      <dgm:t>
        <a:bodyPr/>
        <a:lstStyle/>
        <a:p>
          <a:endParaRPr lang="zh-TW" altLang="en-US"/>
        </a:p>
      </dgm:t>
    </dgm:pt>
    <dgm:pt modelId="{CBC90C49-AFE1-4D79-89F7-EBA7D356DCAB}" type="pres">
      <dgm:prSet presAssocID="{230AA582-424E-4838-A7B9-49C9D3A7229D}" presName="Name0" presStyleCnt="0">
        <dgm:presLayoutVars>
          <dgm:dir/>
          <dgm:animLvl val="lvl"/>
          <dgm:resizeHandles val="exact"/>
        </dgm:presLayoutVars>
      </dgm:prSet>
      <dgm:spPr/>
    </dgm:pt>
    <dgm:pt modelId="{F731ACCB-5A40-40D2-A099-F63170B943F9}" type="pres">
      <dgm:prSet presAssocID="{24C11403-3108-4B4B-BAE4-ADC7E06AB1ED}" presName="linNode" presStyleCnt="0"/>
      <dgm:spPr/>
    </dgm:pt>
    <dgm:pt modelId="{BE471DB9-3BF9-40AD-8026-57FDB7F15DE5}" type="pres">
      <dgm:prSet presAssocID="{24C11403-3108-4B4B-BAE4-ADC7E06AB1ED}" presName="parTx" presStyleLbl="revTx" presStyleIdx="0" presStyleCnt="2" custScaleX="162056">
        <dgm:presLayoutVars>
          <dgm:chMax val="1"/>
          <dgm:bulletEnabled val="1"/>
        </dgm:presLayoutVars>
      </dgm:prSet>
      <dgm:spPr/>
      <dgm:t>
        <a:bodyPr/>
        <a:lstStyle/>
        <a:p>
          <a:endParaRPr lang="zh-TW" altLang="en-US"/>
        </a:p>
      </dgm:t>
    </dgm:pt>
    <dgm:pt modelId="{E98ADC45-F558-414D-9D7F-EFCA97D1C56E}" type="pres">
      <dgm:prSet presAssocID="{24C11403-3108-4B4B-BAE4-ADC7E06AB1ED}" presName="bracket" presStyleLbl="parChTrans1D1" presStyleIdx="0" presStyleCnt="2"/>
      <dgm:spPr/>
    </dgm:pt>
    <dgm:pt modelId="{6DE4780E-6251-4DA0-8CCE-C5B139B85FC4}" type="pres">
      <dgm:prSet presAssocID="{24C11403-3108-4B4B-BAE4-ADC7E06AB1ED}" presName="spH" presStyleCnt="0"/>
      <dgm:spPr/>
    </dgm:pt>
    <dgm:pt modelId="{01A862BB-FDF1-4F85-A544-2C94B7193CAB}" type="pres">
      <dgm:prSet presAssocID="{24C11403-3108-4B4B-BAE4-ADC7E06AB1ED}" presName="desTx" presStyleLbl="node1" presStyleIdx="0" presStyleCnt="2">
        <dgm:presLayoutVars>
          <dgm:bulletEnabled val="1"/>
        </dgm:presLayoutVars>
      </dgm:prSet>
      <dgm:spPr/>
      <dgm:t>
        <a:bodyPr/>
        <a:lstStyle/>
        <a:p>
          <a:endParaRPr lang="zh-TW" altLang="en-US"/>
        </a:p>
      </dgm:t>
    </dgm:pt>
    <dgm:pt modelId="{57EBD78A-5592-4397-99C3-22D3BFA95204}" type="pres">
      <dgm:prSet presAssocID="{8A48D688-0605-4265-B524-8E074D7E1143}" presName="spV" presStyleCnt="0"/>
      <dgm:spPr/>
    </dgm:pt>
    <dgm:pt modelId="{A87AEAD1-F691-45B3-850C-3ACABCA0BAFE}" type="pres">
      <dgm:prSet presAssocID="{3D89B6A2-37A0-474D-9A0A-C6E2984EF950}" presName="linNode" presStyleCnt="0"/>
      <dgm:spPr/>
    </dgm:pt>
    <dgm:pt modelId="{0D9BCB40-2AD6-4F99-AE63-9F5BE78207C0}" type="pres">
      <dgm:prSet presAssocID="{3D89B6A2-37A0-474D-9A0A-C6E2984EF950}" presName="parTx" presStyleLbl="revTx" presStyleIdx="1" presStyleCnt="2" custScaleX="162645">
        <dgm:presLayoutVars>
          <dgm:chMax val="1"/>
          <dgm:bulletEnabled val="1"/>
        </dgm:presLayoutVars>
      </dgm:prSet>
      <dgm:spPr/>
      <dgm:t>
        <a:bodyPr/>
        <a:lstStyle/>
        <a:p>
          <a:endParaRPr lang="zh-TW" altLang="en-US"/>
        </a:p>
      </dgm:t>
    </dgm:pt>
    <dgm:pt modelId="{96F83B3D-879E-4F6A-A76B-B8C551867289}" type="pres">
      <dgm:prSet presAssocID="{3D89B6A2-37A0-474D-9A0A-C6E2984EF950}" presName="bracket" presStyleLbl="parChTrans1D1" presStyleIdx="1" presStyleCnt="2"/>
      <dgm:spPr/>
    </dgm:pt>
    <dgm:pt modelId="{BFD3C66E-B10E-4B69-B347-CEEAFC82EC0F}" type="pres">
      <dgm:prSet presAssocID="{3D89B6A2-37A0-474D-9A0A-C6E2984EF950}" presName="spH" presStyleCnt="0"/>
      <dgm:spPr/>
    </dgm:pt>
    <dgm:pt modelId="{1EF37159-BD8F-4CE8-9282-9FDC0FA8A78E}" type="pres">
      <dgm:prSet presAssocID="{3D89B6A2-37A0-474D-9A0A-C6E2984EF950}" presName="desTx" presStyleLbl="node1" presStyleIdx="1" presStyleCnt="2">
        <dgm:presLayoutVars>
          <dgm:bulletEnabled val="1"/>
        </dgm:presLayoutVars>
      </dgm:prSet>
      <dgm:spPr/>
      <dgm:t>
        <a:bodyPr/>
        <a:lstStyle/>
        <a:p>
          <a:endParaRPr lang="zh-TW" altLang="en-US"/>
        </a:p>
      </dgm:t>
    </dgm:pt>
  </dgm:ptLst>
  <dgm:cxnLst>
    <dgm:cxn modelId="{D1BB981C-1ADD-4AC9-A3BE-AFA1B1D91097}" srcId="{24C11403-3108-4B4B-BAE4-ADC7E06AB1ED}" destId="{F7114C95-B7B4-476F-9EDC-8147DE78FD1B}" srcOrd="0" destOrd="0" parTransId="{4928C948-59E8-46B7-AAAA-5B11E008AA6F}" sibTransId="{23A4F277-5F9C-4AC1-B77D-0A21F9E42116}"/>
    <dgm:cxn modelId="{6EA51DEF-CC0C-4871-8D0D-9695D99C6DEF}" srcId="{3D89B6A2-37A0-474D-9A0A-C6E2984EF950}" destId="{78E0902E-F6C4-4136-BF83-DF31E2F26BCC}" srcOrd="0" destOrd="0" parTransId="{342864FE-35D2-46AD-B00C-035D9A5EE1C8}" sibTransId="{4FFC4108-36D9-4570-9D06-7B32F308E952}"/>
    <dgm:cxn modelId="{ABE3AF04-77B2-4E9E-8FC9-80DEDDF657D0}" srcId="{3D89B6A2-37A0-474D-9A0A-C6E2984EF950}" destId="{701A6390-0D64-46A3-B688-284FA8851F6C}" srcOrd="1" destOrd="0" parTransId="{BE5821E2-6BA5-49DF-B3D9-3B5AFE16859B}" sibTransId="{A1AC3B01-95A8-45F5-9742-67A295C07624}"/>
    <dgm:cxn modelId="{EC78C15A-13A1-408E-8065-2348FB58D4AC}" srcId="{24C11403-3108-4B4B-BAE4-ADC7E06AB1ED}" destId="{8CF49A0C-C9C6-4E31-9572-44BF504F3B1F}" srcOrd="1" destOrd="0" parTransId="{ECBB330D-0267-4EF3-A1D4-D25FDA1C56F8}" sibTransId="{792D3B53-F077-4058-BE06-5BC848F04943}"/>
    <dgm:cxn modelId="{24AC096C-43E4-4F1F-AB4A-9E19FC6D2685}" type="presOf" srcId="{3D89B6A2-37A0-474D-9A0A-C6E2984EF950}" destId="{0D9BCB40-2AD6-4F99-AE63-9F5BE78207C0}" srcOrd="0" destOrd="0" presId="urn:diagrams.loki3.com/BracketList+Icon"/>
    <dgm:cxn modelId="{CDCF6B0B-08A0-43AB-923B-E9867C37CCE2}" srcId="{230AA582-424E-4838-A7B9-49C9D3A7229D}" destId="{24C11403-3108-4B4B-BAE4-ADC7E06AB1ED}" srcOrd="0" destOrd="0" parTransId="{CCA95C6D-F824-4FEB-9852-347B86BDEF48}" sibTransId="{8A48D688-0605-4265-B524-8E074D7E1143}"/>
    <dgm:cxn modelId="{A1D06449-8DC4-4D40-8239-9C9C211043FE}" type="presOf" srcId="{F7114C95-B7B4-476F-9EDC-8147DE78FD1B}" destId="{01A862BB-FDF1-4F85-A544-2C94B7193CAB}" srcOrd="0" destOrd="0" presId="urn:diagrams.loki3.com/BracketList+Icon"/>
    <dgm:cxn modelId="{50195D66-9D21-4801-BD57-3F0DAA926F9D}" type="presOf" srcId="{701A6390-0D64-46A3-B688-284FA8851F6C}" destId="{1EF37159-BD8F-4CE8-9282-9FDC0FA8A78E}" srcOrd="0" destOrd="1" presId="urn:diagrams.loki3.com/BracketList+Icon"/>
    <dgm:cxn modelId="{8529510A-297A-4DEB-9D79-15D363EFB00B}" type="presOf" srcId="{24C11403-3108-4B4B-BAE4-ADC7E06AB1ED}" destId="{BE471DB9-3BF9-40AD-8026-57FDB7F15DE5}" srcOrd="0" destOrd="0" presId="urn:diagrams.loki3.com/BracketList+Icon"/>
    <dgm:cxn modelId="{A29F11F5-A6FF-4720-870C-BA1D77020AB8}" type="presOf" srcId="{78E0902E-F6C4-4136-BF83-DF31E2F26BCC}" destId="{1EF37159-BD8F-4CE8-9282-9FDC0FA8A78E}" srcOrd="0" destOrd="0" presId="urn:diagrams.loki3.com/BracketList+Icon"/>
    <dgm:cxn modelId="{FC0025B8-EF08-41FF-87D6-8689CB5F2429}" srcId="{230AA582-424E-4838-A7B9-49C9D3A7229D}" destId="{3D89B6A2-37A0-474D-9A0A-C6E2984EF950}" srcOrd="1" destOrd="0" parTransId="{F7E351CA-0ABC-4213-B6D0-3D9B024E68A1}" sibTransId="{72799AFE-310A-4DC8-A3FB-3E42ABEAB30B}"/>
    <dgm:cxn modelId="{4DEC01DF-EDB1-41EF-9165-81355E8F19B5}" srcId="{24C11403-3108-4B4B-BAE4-ADC7E06AB1ED}" destId="{06E91DDA-B345-4200-9E6F-4AC1F4A1D4EE}" srcOrd="2" destOrd="0" parTransId="{CDCD9586-E27B-45ED-BB97-BF177D51C6F3}" sibTransId="{370DD39F-EB23-488F-8D92-FD9A020684E8}"/>
    <dgm:cxn modelId="{D2A95C12-FC12-4972-A76D-488548C1B8F0}" type="presOf" srcId="{230AA582-424E-4838-A7B9-49C9D3A7229D}" destId="{CBC90C49-AFE1-4D79-89F7-EBA7D356DCAB}" srcOrd="0" destOrd="0" presId="urn:diagrams.loki3.com/BracketList+Icon"/>
    <dgm:cxn modelId="{729B3B65-1212-48F4-AFB7-9C94FB80A824}" type="presOf" srcId="{8CF49A0C-C9C6-4E31-9572-44BF504F3B1F}" destId="{01A862BB-FDF1-4F85-A544-2C94B7193CAB}" srcOrd="0" destOrd="1" presId="urn:diagrams.loki3.com/BracketList+Icon"/>
    <dgm:cxn modelId="{DA9D1F0F-BEAA-44B1-9FAB-E9D6D45073F1}" type="presOf" srcId="{06E91DDA-B345-4200-9E6F-4AC1F4A1D4EE}" destId="{01A862BB-FDF1-4F85-A544-2C94B7193CAB}" srcOrd="0" destOrd="2" presId="urn:diagrams.loki3.com/BracketList+Icon"/>
    <dgm:cxn modelId="{7AD2AE12-2A57-4329-9BAA-69837E7803B9}" type="presParOf" srcId="{CBC90C49-AFE1-4D79-89F7-EBA7D356DCAB}" destId="{F731ACCB-5A40-40D2-A099-F63170B943F9}" srcOrd="0" destOrd="0" presId="urn:diagrams.loki3.com/BracketList+Icon"/>
    <dgm:cxn modelId="{995210F5-EE91-4E69-AE99-C6BF990540C7}" type="presParOf" srcId="{F731ACCB-5A40-40D2-A099-F63170B943F9}" destId="{BE471DB9-3BF9-40AD-8026-57FDB7F15DE5}" srcOrd="0" destOrd="0" presId="urn:diagrams.loki3.com/BracketList+Icon"/>
    <dgm:cxn modelId="{9D44FB07-5215-40EC-ACC4-C3D390446D71}" type="presParOf" srcId="{F731ACCB-5A40-40D2-A099-F63170B943F9}" destId="{E98ADC45-F558-414D-9D7F-EFCA97D1C56E}" srcOrd="1" destOrd="0" presId="urn:diagrams.loki3.com/BracketList+Icon"/>
    <dgm:cxn modelId="{1008CAB6-A833-4C86-A726-EF6B337D7FDE}" type="presParOf" srcId="{F731ACCB-5A40-40D2-A099-F63170B943F9}" destId="{6DE4780E-6251-4DA0-8CCE-C5B139B85FC4}" srcOrd="2" destOrd="0" presId="urn:diagrams.loki3.com/BracketList+Icon"/>
    <dgm:cxn modelId="{3C6D9025-A6B9-49AB-8A98-7F06C6CB205A}" type="presParOf" srcId="{F731ACCB-5A40-40D2-A099-F63170B943F9}" destId="{01A862BB-FDF1-4F85-A544-2C94B7193CAB}" srcOrd="3" destOrd="0" presId="urn:diagrams.loki3.com/BracketList+Icon"/>
    <dgm:cxn modelId="{B6B64A68-D465-43D2-B455-D96CD121FB5B}" type="presParOf" srcId="{CBC90C49-AFE1-4D79-89F7-EBA7D356DCAB}" destId="{57EBD78A-5592-4397-99C3-22D3BFA95204}" srcOrd="1" destOrd="0" presId="urn:diagrams.loki3.com/BracketList+Icon"/>
    <dgm:cxn modelId="{E67B2404-8ECE-4A76-BB54-6CD1DF25609D}" type="presParOf" srcId="{CBC90C49-AFE1-4D79-89F7-EBA7D356DCAB}" destId="{A87AEAD1-F691-45B3-850C-3ACABCA0BAFE}" srcOrd="2" destOrd="0" presId="urn:diagrams.loki3.com/BracketList+Icon"/>
    <dgm:cxn modelId="{FE671D66-052A-4D12-AAA5-4A51EEA74193}" type="presParOf" srcId="{A87AEAD1-F691-45B3-850C-3ACABCA0BAFE}" destId="{0D9BCB40-2AD6-4F99-AE63-9F5BE78207C0}" srcOrd="0" destOrd="0" presId="urn:diagrams.loki3.com/BracketList+Icon"/>
    <dgm:cxn modelId="{8F6A1C40-2C46-45BC-8844-B183AA1C35F0}" type="presParOf" srcId="{A87AEAD1-F691-45B3-850C-3ACABCA0BAFE}" destId="{96F83B3D-879E-4F6A-A76B-B8C551867289}" srcOrd="1" destOrd="0" presId="urn:diagrams.loki3.com/BracketList+Icon"/>
    <dgm:cxn modelId="{37592A02-3023-4A17-BE1A-E970453A4A34}" type="presParOf" srcId="{A87AEAD1-F691-45B3-850C-3ACABCA0BAFE}" destId="{BFD3C66E-B10E-4B69-B347-CEEAFC82EC0F}" srcOrd="2" destOrd="0" presId="urn:diagrams.loki3.com/BracketList+Icon"/>
    <dgm:cxn modelId="{0895ED73-005D-4F85-A3BC-F719BA3B48BF}" type="presParOf" srcId="{A87AEAD1-F691-45B3-850C-3ACABCA0BAFE}" destId="{1EF37159-BD8F-4CE8-9282-9FDC0FA8A78E}"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36673-FA7A-4060-8B0D-63884A549B6F}">
      <dsp:nvSpPr>
        <dsp:cNvPr id="0" name=""/>
        <dsp:cNvSpPr/>
      </dsp:nvSpPr>
      <dsp:spPr>
        <a:xfrm>
          <a:off x="-7460524" y="-1140144"/>
          <a:ext cx="8877641" cy="8877641"/>
        </a:xfrm>
        <a:prstGeom prst="blockArc">
          <a:avLst>
            <a:gd name="adj1" fmla="val 18900000"/>
            <a:gd name="adj2" fmla="val 2700000"/>
            <a:gd name="adj3" fmla="val 243"/>
          </a:avLst>
        </a:prstGeom>
        <a:noFill/>
        <a:ln w="282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E4AF8-9463-4958-81C3-47CBB8344179}">
      <dsp:nvSpPr>
        <dsp:cNvPr id="0" name=""/>
        <dsp:cNvSpPr/>
      </dsp:nvSpPr>
      <dsp:spPr>
        <a:xfrm>
          <a:off x="618635" y="412202"/>
          <a:ext cx="7439566" cy="824932"/>
        </a:xfrm>
        <a:prstGeom prst="rect">
          <a:avLst/>
        </a:prstGeom>
        <a:solidFill>
          <a:schemeClr val="dk2">
            <a:hueOff val="0"/>
            <a:satOff val="0"/>
            <a:lumOff val="0"/>
            <a:alphaOff val="0"/>
          </a:schemeClr>
        </a:solidFill>
        <a:ln w="282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790" tIns="60960" rIns="60960" bIns="60960" numCol="1" spcCol="1270" anchor="ctr" anchorCtr="0">
          <a:noAutofit/>
        </a:bodyPr>
        <a:lstStyle/>
        <a:p>
          <a:pPr lvl="0" algn="l" defTabSz="1066800" rtl="0">
            <a:lnSpc>
              <a:spcPct val="90000"/>
            </a:lnSpc>
            <a:spcBef>
              <a:spcPct val="0"/>
            </a:spcBef>
            <a:spcAft>
              <a:spcPct val="35000"/>
            </a:spcAft>
          </a:pPr>
          <a:r>
            <a:rPr lang="zh-TW" sz="2400" b="1" kern="1200" dirty="0" smtClean="0">
              <a:solidFill>
                <a:srgbClr val="FFC000"/>
              </a:solidFill>
              <a:latin typeface="標楷體" pitchFamily="65" charset="-120"/>
              <a:ea typeface="標楷體" pitchFamily="65" charset="-120"/>
            </a:rPr>
            <a:t>國立屏東科技大學資管系教授</a:t>
          </a:r>
          <a:endParaRPr lang="en-US" altLang="zh-TW" sz="2400" b="1" kern="1200" dirty="0" smtClean="0">
            <a:solidFill>
              <a:srgbClr val="FFC000"/>
            </a:solidFill>
            <a:latin typeface="標楷體" pitchFamily="65" charset="-120"/>
            <a:ea typeface="標楷體" pitchFamily="65" charset="-120"/>
          </a:endParaRPr>
        </a:p>
        <a:p>
          <a:pPr lvl="0" algn="l" defTabSz="1066800" rtl="0">
            <a:lnSpc>
              <a:spcPct val="90000"/>
            </a:lnSpc>
            <a:spcBef>
              <a:spcPct val="0"/>
            </a:spcBef>
            <a:spcAft>
              <a:spcPct val="35000"/>
            </a:spcAft>
          </a:pPr>
          <a:r>
            <a:rPr lang="en-US" sz="2400" b="1" kern="1200" dirty="0" smtClean="0">
              <a:solidFill>
                <a:srgbClr val="FFC000"/>
              </a:solidFill>
              <a:latin typeface="標楷體" pitchFamily="65" charset="-120"/>
              <a:ea typeface="標楷體" pitchFamily="65" charset="-120"/>
            </a:rPr>
            <a:t>(</a:t>
          </a:r>
          <a:r>
            <a:rPr lang="zh-TW" sz="2400" b="1" kern="1200" dirty="0" smtClean="0">
              <a:solidFill>
                <a:srgbClr val="FFC000"/>
              </a:solidFill>
              <a:latin typeface="標楷體" pitchFamily="65" charset="-120"/>
              <a:ea typeface="標楷體" pitchFamily="65" charset="-120"/>
            </a:rPr>
            <a:t>電腦科學博士</a:t>
          </a:r>
          <a:r>
            <a:rPr lang="en-US" sz="2400" b="1" kern="1200" dirty="0" smtClean="0">
              <a:solidFill>
                <a:srgbClr val="FFC000"/>
              </a:solidFill>
              <a:latin typeface="標楷體" pitchFamily="65" charset="-120"/>
              <a:ea typeface="標楷體" pitchFamily="65" charset="-120"/>
            </a:rPr>
            <a:t>) </a:t>
          </a:r>
          <a:r>
            <a:rPr lang="zh-TW" altLang="en-US" sz="2400" b="1" kern="1200" dirty="0" smtClean="0">
              <a:solidFill>
                <a:srgbClr val="FFC000"/>
              </a:solidFill>
              <a:latin typeface="標楷體" pitchFamily="65" charset="-120"/>
              <a:ea typeface="標楷體" pitchFamily="65" charset="-120"/>
            </a:rPr>
            <a:t>蔡正發教授</a:t>
          </a:r>
          <a:endParaRPr lang="zh-TW" altLang="en-US" sz="2400" b="1" kern="1200" dirty="0">
            <a:solidFill>
              <a:srgbClr val="FFC000"/>
            </a:solidFill>
            <a:latin typeface="標楷體" pitchFamily="65" charset="-120"/>
            <a:ea typeface="標楷體" pitchFamily="65" charset="-120"/>
          </a:endParaRPr>
        </a:p>
      </dsp:txBody>
      <dsp:txXfrm>
        <a:off x="618635" y="412202"/>
        <a:ext cx="7439566" cy="824932"/>
      </dsp:txXfrm>
    </dsp:sp>
    <dsp:sp modelId="{AF36D82E-BCBA-438B-9DCA-AD4B8BF0A24E}">
      <dsp:nvSpPr>
        <dsp:cNvPr id="0" name=""/>
        <dsp:cNvSpPr/>
      </dsp:nvSpPr>
      <dsp:spPr>
        <a:xfrm>
          <a:off x="103052" y="309085"/>
          <a:ext cx="1031166" cy="1031166"/>
        </a:xfrm>
        <a:prstGeom prst="ellipse">
          <a:avLst/>
        </a:prstGeom>
        <a:solidFill>
          <a:schemeClr val="lt2">
            <a:hueOff val="0"/>
            <a:satOff val="0"/>
            <a:lumOff val="0"/>
            <a:alphaOff val="0"/>
          </a:schemeClr>
        </a:solidFill>
        <a:ln w="282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CB3DE5-4F19-41C8-9B10-3BAB781FE574}">
      <dsp:nvSpPr>
        <dsp:cNvPr id="0" name=""/>
        <dsp:cNvSpPr/>
      </dsp:nvSpPr>
      <dsp:spPr>
        <a:xfrm>
          <a:off x="1209758" y="1649206"/>
          <a:ext cx="6848443" cy="824932"/>
        </a:xfrm>
        <a:prstGeom prst="rect">
          <a:avLst/>
        </a:prstGeom>
        <a:solidFill>
          <a:schemeClr val="dk2">
            <a:hueOff val="0"/>
            <a:satOff val="0"/>
            <a:lumOff val="0"/>
            <a:alphaOff val="0"/>
          </a:schemeClr>
        </a:solidFill>
        <a:ln w="282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790" tIns="63500" rIns="63500" bIns="63500" numCol="1" spcCol="1270" anchor="ctr" anchorCtr="0">
          <a:noAutofit/>
        </a:bodyPr>
        <a:lstStyle/>
        <a:p>
          <a:pPr lvl="0" algn="l" defTabSz="1111250" rtl="0">
            <a:lnSpc>
              <a:spcPct val="90000"/>
            </a:lnSpc>
            <a:spcBef>
              <a:spcPct val="0"/>
            </a:spcBef>
            <a:spcAft>
              <a:spcPct val="35000"/>
            </a:spcAft>
          </a:pPr>
          <a:r>
            <a:rPr lang="zh-TW" sz="2500" b="1" kern="1200" dirty="0" smtClean="0">
              <a:solidFill>
                <a:srgbClr val="FFC000"/>
              </a:solidFill>
              <a:latin typeface="標楷體" pitchFamily="65" charset="-120"/>
              <a:ea typeface="標楷體" pitchFamily="65" charset="-120"/>
            </a:rPr>
            <a:t>中華民國網路智能學會理事</a:t>
          </a:r>
          <a:endParaRPr lang="zh-TW" sz="2500" kern="1200" dirty="0">
            <a:solidFill>
              <a:srgbClr val="FFC000"/>
            </a:solidFill>
            <a:latin typeface="標楷體" pitchFamily="65" charset="-120"/>
            <a:ea typeface="標楷體" pitchFamily="65" charset="-120"/>
          </a:endParaRPr>
        </a:p>
      </dsp:txBody>
      <dsp:txXfrm>
        <a:off x="1209758" y="1649206"/>
        <a:ext cx="6848443" cy="824932"/>
      </dsp:txXfrm>
    </dsp:sp>
    <dsp:sp modelId="{E43F5BEA-1099-4762-ACE1-FE71C95D40EA}">
      <dsp:nvSpPr>
        <dsp:cNvPr id="0" name=""/>
        <dsp:cNvSpPr/>
      </dsp:nvSpPr>
      <dsp:spPr>
        <a:xfrm>
          <a:off x="694174" y="1546089"/>
          <a:ext cx="1031166" cy="1031166"/>
        </a:xfrm>
        <a:prstGeom prst="ellipse">
          <a:avLst/>
        </a:prstGeom>
        <a:solidFill>
          <a:schemeClr val="lt2">
            <a:hueOff val="0"/>
            <a:satOff val="0"/>
            <a:lumOff val="0"/>
            <a:alphaOff val="0"/>
          </a:schemeClr>
        </a:solidFill>
        <a:ln w="282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31A3BF-B64C-47FE-8B56-F51A2859D142}">
      <dsp:nvSpPr>
        <dsp:cNvPr id="0" name=""/>
        <dsp:cNvSpPr/>
      </dsp:nvSpPr>
      <dsp:spPr>
        <a:xfrm>
          <a:off x="1391185" y="2886209"/>
          <a:ext cx="6667016" cy="824932"/>
        </a:xfrm>
        <a:prstGeom prst="rect">
          <a:avLst/>
        </a:prstGeom>
        <a:solidFill>
          <a:schemeClr val="dk2">
            <a:hueOff val="0"/>
            <a:satOff val="0"/>
            <a:lumOff val="0"/>
            <a:alphaOff val="0"/>
          </a:schemeClr>
        </a:solidFill>
        <a:ln w="282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790" tIns="63500" rIns="63500" bIns="6350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altLang="en-US" sz="2500" b="1" kern="1200" dirty="0" smtClean="0">
              <a:solidFill>
                <a:srgbClr val="FFC000"/>
              </a:solidFill>
              <a:latin typeface="標楷體" pitchFamily="65" charset="-120"/>
              <a:ea typeface="標楷體" pitchFamily="65" charset="-120"/>
            </a:rPr>
            <a:t>美國麻省理工學院訪問教授</a:t>
          </a:r>
          <a:endParaRPr lang="zh-TW" altLang="zh-TW" sz="2500" kern="1200" dirty="0" smtClean="0">
            <a:solidFill>
              <a:srgbClr val="FFC000"/>
            </a:solidFill>
            <a:latin typeface="標楷體" pitchFamily="65" charset="-120"/>
            <a:ea typeface="標楷體" pitchFamily="65" charset="-120"/>
          </a:endParaRPr>
        </a:p>
      </dsp:txBody>
      <dsp:txXfrm>
        <a:off x="1391185" y="2886209"/>
        <a:ext cx="6667016" cy="824932"/>
      </dsp:txXfrm>
    </dsp:sp>
    <dsp:sp modelId="{AEF48373-18E8-4770-AD13-98DA14A6276B}">
      <dsp:nvSpPr>
        <dsp:cNvPr id="0" name=""/>
        <dsp:cNvSpPr/>
      </dsp:nvSpPr>
      <dsp:spPr>
        <a:xfrm>
          <a:off x="875602" y="2783092"/>
          <a:ext cx="1031166" cy="1031166"/>
        </a:xfrm>
        <a:prstGeom prst="ellipse">
          <a:avLst/>
        </a:prstGeom>
        <a:solidFill>
          <a:schemeClr val="lt2">
            <a:hueOff val="0"/>
            <a:satOff val="0"/>
            <a:lumOff val="0"/>
            <a:alphaOff val="0"/>
          </a:schemeClr>
        </a:solidFill>
        <a:ln w="282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7609C0-D9AC-4F72-B9E7-827D58C88C55}">
      <dsp:nvSpPr>
        <dsp:cNvPr id="0" name=""/>
        <dsp:cNvSpPr/>
      </dsp:nvSpPr>
      <dsp:spPr>
        <a:xfrm>
          <a:off x="1209758" y="4123213"/>
          <a:ext cx="6848443" cy="824932"/>
        </a:xfrm>
        <a:prstGeom prst="rect">
          <a:avLst/>
        </a:prstGeom>
        <a:solidFill>
          <a:schemeClr val="dk2">
            <a:hueOff val="0"/>
            <a:satOff val="0"/>
            <a:lumOff val="0"/>
            <a:alphaOff val="0"/>
          </a:schemeClr>
        </a:solidFill>
        <a:ln w="282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790" tIns="63500" rIns="63500" bIns="6350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sz="2500" b="1" kern="1200" dirty="0" smtClean="0">
              <a:solidFill>
                <a:srgbClr val="FFC000"/>
              </a:solidFill>
              <a:latin typeface="標楷體" pitchFamily="65" charset="-120"/>
              <a:ea typeface="標楷體" pitchFamily="65" charset="-120"/>
            </a:rPr>
            <a:t>行政院</a:t>
          </a:r>
          <a:r>
            <a:rPr lang="zh-TW" altLang="en-US" sz="2500" b="1" kern="1200" dirty="0" smtClean="0">
              <a:solidFill>
                <a:srgbClr val="FFC000"/>
              </a:solidFill>
              <a:latin typeface="標楷體" pitchFamily="65" charset="-120"/>
              <a:ea typeface="標楷體" pitchFamily="65" charset="-120"/>
            </a:rPr>
            <a:t>科技部</a:t>
          </a:r>
          <a:r>
            <a:rPr lang="zh-TW" sz="2500" b="1" kern="1200" dirty="0" smtClean="0">
              <a:solidFill>
                <a:srgbClr val="FFC000"/>
              </a:solidFill>
              <a:latin typeface="標楷體" pitchFamily="65" charset="-120"/>
              <a:ea typeface="標楷體" pitchFamily="65" charset="-120"/>
            </a:rPr>
            <a:t>、經濟部、</a:t>
          </a:r>
          <a:r>
            <a:rPr lang="zh-TW" altLang="en-US" sz="2500" b="1" kern="1200" dirty="0" smtClean="0">
              <a:solidFill>
                <a:srgbClr val="FFC000"/>
              </a:solidFill>
              <a:latin typeface="標楷體" pitchFamily="65" charset="-120"/>
              <a:ea typeface="標楷體" pitchFamily="65" charset="-120"/>
            </a:rPr>
            <a:t>勞動部</a:t>
          </a:r>
          <a:r>
            <a:rPr lang="zh-TW" sz="2500" b="1" kern="1200" dirty="0" smtClean="0">
              <a:solidFill>
                <a:srgbClr val="FFC000"/>
              </a:solidFill>
              <a:latin typeface="標楷體" pitchFamily="65" charset="-120"/>
              <a:ea typeface="標楷體" pitchFamily="65" charset="-120"/>
            </a:rPr>
            <a:t>計</a:t>
          </a:r>
          <a:r>
            <a:rPr lang="zh-TW" altLang="en-US" sz="2500" b="1" kern="1200" dirty="0" smtClean="0">
              <a:solidFill>
                <a:srgbClr val="FFC000"/>
              </a:solidFill>
              <a:latin typeface="標楷體" pitchFamily="65" charset="-120"/>
              <a:ea typeface="標楷體" pitchFamily="65" charset="-120"/>
            </a:rPr>
            <a:t>畫</a:t>
          </a:r>
          <a:r>
            <a:rPr lang="zh-TW" sz="2500" b="1" kern="1200" dirty="0" smtClean="0">
              <a:solidFill>
                <a:srgbClr val="FFC000"/>
              </a:solidFill>
              <a:latin typeface="標楷體" pitchFamily="65" charset="-120"/>
              <a:ea typeface="標楷體" pitchFamily="65" charset="-120"/>
            </a:rPr>
            <a:t>主持人</a:t>
          </a:r>
          <a:endParaRPr lang="zh-TW" altLang="zh-TW" sz="2500" kern="1200" dirty="0" smtClean="0">
            <a:solidFill>
              <a:srgbClr val="FFC000"/>
            </a:solidFill>
            <a:latin typeface="標楷體" pitchFamily="65" charset="-120"/>
            <a:ea typeface="標楷體" pitchFamily="65" charset="-120"/>
          </a:endParaRPr>
        </a:p>
      </dsp:txBody>
      <dsp:txXfrm>
        <a:off x="1209758" y="4123213"/>
        <a:ext cx="6848443" cy="824932"/>
      </dsp:txXfrm>
    </dsp:sp>
    <dsp:sp modelId="{9BDBE4C7-580E-4A31-928C-D503C8926A74}">
      <dsp:nvSpPr>
        <dsp:cNvPr id="0" name=""/>
        <dsp:cNvSpPr/>
      </dsp:nvSpPr>
      <dsp:spPr>
        <a:xfrm>
          <a:off x="694174" y="4020096"/>
          <a:ext cx="1031166" cy="1031166"/>
        </a:xfrm>
        <a:prstGeom prst="ellipse">
          <a:avLst/>
        </a:prstGeom>
        <a:solidFill>
          <a:schemeClr val="lt2">
            <a:hueOff val="0"/>
            <a:satOff val="0"/>
            <a:lumOff val="0"/>
            <a:alphaOff val="0"/>
          </a:schemeClr>
        </a:solidFill>
        <a:ln w="282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999498-5619-483C-A7F4-93EE16F0836F}">
      <dsp:nvSpPr>
        <dsp:cNvPr id="0" name=""/>
        <dsp:cNvSpPr/>
      </dsp:nvSpPr>
      <dsp:spPr>
        <a:xfrm>
          <a:off x="618635" y="5360216"/>
          <a:ext cx="7439566" cy="824932"/>
        </a:xfrm>
        <a:prstGeom prst="rect">
          <a:avLst/>
        </a:prstGeom>
        <a:solidFill>
          <a:schemeClr val="dk2">
            <a:hueOff val="0"/>
            <a:satOff val="0"/>
            <a:lumOff val="0"/>
            <a:alphaOff val="0"/>
          </a:schemeClr>
        </a:solidFill>
        <a:ln w="282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790" tIns="63500" rIns="63500" bIns="63500" numCol="1" spcCol="1270" anchor="ctr" anchorCtr="0">
          <a:noAutofit/>
        </a:bodyPr>
        <a:lstStyle/>
        <a:p>
          <a:pPr lvl="0" algn="l" defTabSz="1111250" rtl="0">
            <a:lnSpc>
              <a:spcPct val="90000"/>
            </a:lnSpc>
            <a:spcBef>
              <a:spcPct val="0"/>
            </a:spcBef>
            <a:spcAft>
              <a:spcPct val="35000"/>
            </a:spcAft>
          </a:pPr>
          <a:r>
            <a:rPr lang="zh-TW" altLang="en-US" sz="2500" b="1" kern="1200" dirty="0" smtClean="0">
              <a:solidFill>
                <a:srgbClr val="FFFF00"/>
              </a:solidFill>
              <a:latin typeface="+mj-ea"/>
              <a:ea typeface="+mj-ea"/>
            </a:rPr>
            <a:t>       </a:t>
          </a:r>
          <a:r>
            <a:rPr lang="zh-TW" sz="2500" b="1" kern="1200" dirty="0" smtClean="0">
              <a:solidFill>
                <a:srgbClr val="FFC000"/>
              </a:solidFill>
              <a:latin typeface="標楷體" pitchFamily="65" charset="-120"/>
              <a:ea typeface="標楷體" pitchFamily="65" charset="-120"/>
            </a:rPr>
            <a:t>中華民國高普考資訊類典試委員</a:t>
          </a:r>
          <a:endParaRPr lang="zh-TW" sz="2500" kern="1200" dirty="0">
            <a:solidFill>
              <a:srgbClr val="FFC000"/>
            </a:solidFill>
            <a:latin typeface="標楷體" pitchFamily="65" charset="-120"/>
            <a:ea typeface="標楷體" pitchFamily="65" charset="-120"/>
          </a:endParaRPr>
        </a:p>
      </dsp:txBody>
      <dsp:txXfrm>
        <a:off x="618635" y="5360216"/>
        <a:ext cx="7439566" cy="824932"/>
      </dsp:txXfrm>
    </dsp:sp>
    <dsp:sp modelId="{CF6E1A69-8642-4DFA-9F8B-3F901941E484}">
      <dsp:nvSpPr>
        <dsp:cNvPr id="0" name=""/>
        <dsp:cNvSpPr/>
      </dsp:nvSpPr>
      <dsp:spPr>
        <a:xfrm>
          <a:off x="103052" y="5257099"/>
          <a:ext cx="1031166" cy="1031166"/>
        </a:xfrm>
        <a:prstGeom prst="ellipse">
          <a:avLst/>
        </a:prstGeom>
        <a:solidFill>
          <a:schemeClr val="lt2">
            <a:hueOff val="0"/>
            <a:satOff val="0"/>
            <a:lumOff val="0"/>
            <a:alphaOff val="0"/>
          </a:schemeClr>
        </a:solidFill>
        <a:ln w="282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71DB9-3BF9-40AD-8026-57FDB7F15DE5}">
      <dsp:nvSpPr>
        <dsp:cNvPr id="0" name=""/>
        <dsp:cNvSpPr/>
      </dsp:nvSpPr>
      <dsp:spPr>
        <a:xfrm>
          <a:off x="1184" y="542973"/>
          <a:ext cx="2136898" cy="507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zh-TW" altLang="en-US" sz="2000" b="1" kern="1200" dirty="0" smtClean="0">
              <a:latin typeface="微軟正黑體" pitchFamily="34" charset="-120"/>
              <a:ea typeface="微軟正黑體" pitchFamily="34" charset="-120"/>
            </a:rPr>
            <a:t>新聞資料庫</a:t>
          </a:r>
          <a:endParaRPr lang="zh-TW" altLang="en-US" sz="2000" kern="1200" dirty="0"/>
        </a:p>
      </dsp:txBody>
      <dsp:txXfrm>
        <a:off x="1184" y="542973"/>
        <a:ext cx="2136898" cy="507375"/>
      </dsp:txXfrm>
    </dsp:sp>
    <dsp:sp modelId="{E98ADC45-F558-414D-9D7F-EFCA97D1C56E}">
      <dsp:nvSpPr>
        <dsp:cNvPr id="0" name=""/>
        <dsp:cNvSpPr/>
      </dsp:nvSpPr>
      <dsp:spPr>
        <a:xfrm>
          <a:off x="2138082" y="51453"/>
          <a:ext cx="263723" cy="1490414"/>
        </a:xfrm>
        <a:prstGeom prst="leftBrace">
          <a:avLst>
            <a:gd name="adj1" fmla="val 35000"/>
            <a:gd name="adj2" fmla="val 50000"/>
          </a:avLst>
        </a:prstGeom>
        <a:noFill/>
        <a:ln w="282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A862BB-FDF1-4F85-A544-2C94B7193CAB}">
      <dsp:nvSpPr>
        <dsp:cNvPr id="0" name=""/>
        <dsp:cNvSpPr/>
      </dsp:nvSpPr>
      <dsp:spPr>
        <a:xfrm>
          <a:off x="2507295" y="51453"/>
          <a:ext cx="3586638" cy="1490414"/>
        </a:xfrm>
        <a:prstGeom prst="rect">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zh-TW" altLang="en-US" sz="2000" b="1" kern="1200" smtClean="0">
              <a:latin typeface="微軟正黑體" pitchFamily="34" charset="-120"/>
              <a:ea typeface="微軟正黑體" pitchFamily="34" charset="-120"/>
            </a:rPr>
            <a:t>新聞資料</a:t>
          </a:r>
          <a:endParaRPr lang="zh-TW" altLang="en-US" sz="2000" kern="1200"/>
        </a:p>
        <a:p>
          <a:pPr marL="228600" lvl="1" indent="-228600" algn="l" defTabSz="889000">
            <a:lnSpc>
              <a:spcPct val="90000"/>
            </a:lnSpc>
            <a:spcBef>
              <a:spcPct val="0"/>
            </a:spcBef>
            <a:spcAft>
              <a:spcPct val="15000"/>
            </a:spcAft>
            <a:buChar char="••"/>
          </a:pPr>
          <a:r>
            <a:rPr lang="zh-TW" altLang="en-US" sz="2000" b="1" kern="1200" smtClean="0">
              <a:latin typeface="微軟正黑體" pitchFamily="34" charset="-120"/>
              <a:ea typeface="微軟正黑體" pitchFamily="34" charset="-120"/>
            </a:rPr>
            <a:t>記者資料</a:t>
          </a:r>
          <a:endParaRPr lang="zh-TW" altLang="en-US" sz="2000" b="1" kern="1200" dirty="0" smtClean="0">
            <a:latin typeface="微軟正黑體" pitchFamily="34" charset="-120"/>
            <a:ea typeface="微軟正黑體" pitchFamily="34" charset="-120"/>
          </a:endParaRPr>
        </a:p>
        <a:p>
          <a:pPr marL="228600" lvl="1" indent="-228600" algn="l" defTabSz="889000">
            <a:lnSpc>
              <a:spcPct val="90000"/>
            </a:lnSpc>
            <a:spcBef>
              <a:spcPct val="0"/>
            </a:spcBef>
            <a:spcAft>
              <a:spcPct val="15000"/>
            </a:spcAft>
            <a:buChar char="••"/>
          </a:pPr>
          <a:r>
            <a:rPr lang="zh-TW" altLang="en-US" sz="2000" b="1" kern="1200" smtClean="0">
              <a:latin typeface="微軟正黑體" pitchFamily="34" charset="-120"/>
              <a:ea typeface="微軟正黑體" pitchFamily="34" charset="-120"/>
            </a:rPr>
            <a:t>廣告資料</a:t>
          </a:r>
          <a:endParaRPr lang="zh-TW" altLang="en-US" sz="2000" b="1" kern="1200" dirty="0" smtClean="0">
            <a:latin typeface="微軟正黑體" pitchFamily="34" charset="-120"/>
            <a:ea typeface="微軟正黑體" pitchFamily="34" charset="-120"/>
          </a:endParaRPr>
        </a:p>
      </dsp:txBody>
      <dsp:txXfrm>
        <a:off x="2507295" y="51453"/>
        <a:ext cx="3586638" cy="1490414"/>
      </dsp:txXfrm>
    </dsp:sp>
    <dsp:sp modelId="{0D9BCB40-2AD6-4F99-AE63-9F5BE78207C0}">
      <dsp:nvSpPr>
        <dsp:cNvPr id="0" name=""/>
        <dsp:cNvSpPr/>
      </dsp:nvSpPr>
      <dsp:spPr>
        <a:xfrm>
          <a:off x="1184" y="1867555"/>
          <a:ext cx="2142244" cy="507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zh-TW" altLang="en-US" sz="2000" b="1" kern="1200" dirty="0" smtClean="0">
              <a:latin typeface="微軟正黑體" pitchFamily="34" charset="-120"/>
              <a:ea typeface="微軟正黑體" pitchFamily="34" charset="-120"/>
            </a:rPr>
            <a:t>商品交易資料庫</a:t>
          </a:r>
          <a:endParaRPr lang="zh-TW" altLang="en-US" sz="2000" kern="1200" dirty="0"/>
        </a:p>
      </dsp:txBody>
      <dsp:txXfrm>
        <a:off x="1184" y="1867555"/>
        <a:ext cx="2142244" cy="507375"/>
      </dsp:txXfrm>
    </dsp:sp>
    <dsp:sp modelId="{96F83B3D-879E-4F6A-A76B-B8C551867289}">
      <dsp:nvSpPr>
        <dsp:cNvPr id="0" name=""/>
        <dsp:cNvSpPr/>
      </dsp:nvSpPr>
      <dsp:spPr>
        <a:xfrm>
          <a:off x="2143428" y="1613868"/>
          <a:ext cx="263425" cy="1014750"/>
        </a:xfrm>
        <a:prstGeom prst="leftBrace">
          <a:avLst>
            <a:gd name="adj1" fmla="val 35000"/>
            <a:gd name="adj2" fmla="val 50000"/>
          </a:avLst>
        </a:prstGeom>
        <a:noFill/>
        <a:ln w="282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7159-BD8F-4CE8-9282-9FDC0FA8A78E}">
      <dsp:nvSpPr>
        <dsp:cNvPr id="0" name=""/>
        <dsp:cNvSpPr/>
      </dsp:nvSpPr>
      <dsp:spPr>
        <a:xfrm>
          <a:off x="2512224" y="1613868"/>
          <a:ext cx="3582590" cy="1014750"/>
        </a:xfrm>
        <a:prstGeom prst="rect">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zh-TW" altLang="en-US" sz="2000" b="1" kern="1200" smtClean="0">
              <a:latin typeface="微軟正黑體" pitchFamily="34" charset="-120"/>
              <a:ea typeface="微軟正黑體" pitchFamily="34" charset="-120"/>
            </a:rPr>
            <a:t>商品資料</a:t>
          </a:r>
          <a:endParaRPr lang="zh-TW" altLang="en-US" sz="2000" kern="1200"/>
        </a:p>
        <a:p>
          <a:pPr marL="228600" lvl="1" indent="-228600" algn="l" defTabSz="889000">
            <a:lnSpc>
              <a:spcPct val="90000"/>
            </a:lnSpc>
            <a:spcBef>
              <a:spcPct val="0"/>
            </a:spcBef>
            <a:spcAft>
              <a:spcPct val="15000"/>
            </a:spcAft>
            <a:buChar char="••"/>
          </a:pPr>
          <a:r>
            <a:rPr lang="zh-TW" altLang="en-US" sz="2000" b="1" kern="1200" smtClean="0">
              <a:latin typeface="微軟正黑體" pitchFamily="34" charset="-120"/>
              <a:ea typeface="微軟正黑體" pitchFamily="34" charset="-120"/>
            </a:rPr>
            <a:t>交易資料</a:t>
          </a:r>
          <a:endParaRPr lang="zh-TW" altLang="en-US" sz="2000" b="1" kern="1200" dirty="0" smtClean="0">
            <a:latin typeface="微軟正黑體" pitchFamily="34" charset="-120"/>
            <a:ea typeface="微軟正黑體" pitchFamily="34" charset="-120"/>
          </a:endParaRPr>
        </a:p>
      </dsp:txBody>
      <dsp:txXfrm>
        <a:off x="2512224" y="1613868"/>
        <a:ext cx="3582590" cy="10147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diagrams.loki3.com/BracketList+Icon">
  <dgm:title val="垂直括弧清單"/>
  <dgm:desc val="用來顯示分成群組的資訊方塊。適用在 [階層 2] 有大量文字的情況。"/>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D0FFB-EF1B-45A9-9AAB-FABA3D7AA8BC}" type="datetimeFigureOut">
              <a:rPr lang="zh-TW" altLang="en-US" smtClean="0"/>
              <a:pPr/>
              <a:t>2019/9/8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D9BBDF-AEB3-431C-AB2E-DC46CA9DE60F}" type="slidenum">
              <a:rPr lang="zh-TW" altLang="en-US" smtClean="0"/>
              <a:pPr/>
              <a:t>‹#›</a:t>
            </a:fld>
            <a:endParaRPr lang="zh-TW" altLang="en-US"/>
          </a:p>
        </p:txBody>
      </p:sp>
    </p:spTree>
    <p:extLst>
      <p:ext uri="{BB962C8B-B14F-4D97-AF65-F5344CB8AC3E}">
        <p14:creationId xmlns:p14="http://schemas.microsoft.com/office/powerpoint/2010/main" val="415728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00935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7410" name="備忘稿版面配置區 2"/>
          <p:cNvSpPr>
            <a:spLocks noGrp="1"/>
          </p:cNvSpPr>
          <p:nvPr>
            <p:ph type="body" idx="1"/>
          </p:nvPr>
        </p:nvSpPr>
        <p:spPr bwMode="auto">
          <a:noFill/>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52D02311-B3DF-4CA8-BB85-C47D252FCBD0}" type="slidenum">
              <a:rPr lang="zh-TW" altLang="en-US" smtClean="0"/>
              <a:pPr>
                <a:defRPr/>
              </a:pPr>
              <a:t>2</a:t>
            </a:fld>
            <a:endParaRPr lang="zh-TW" altLang="en-US"/>
          </a:p>
        </p:txBody>
      </p:sp>
    </p:spTree>
    <p:extLst>
      <p:ext uri="{BB962C8B-B14F-4D97-AF65-F5344CB8AC3E}">
        <p14:creationId xmlns:p14="http://schemas.microsoft.com/office/powerpoint/2010/main" val="59994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E9A10064-07CD-4723-AEC8-5B06F1162C8B}" type="slidenum">
              <a:rPr lang="en-US" altLang="zh-TW"/>
              <a:pPr/>
              <a:t>3</a:t>
            </a:fld>
            <a:endParaRPr lang="en-US" altLang="zh-TW"/>
          </a:p>
        </p:txBody>
      </p:sp>
      <p:sp>
        <p:nvSpPr>
          <p:cNvPr id="68611" name="投影片圖像版面配置區 1"/>
          <p:cNvSpPr>
            <a:spLocks noGrp="1" noRot="1" noChangeAspect="1" noTextEdit="1"/>
          </p:cNvSpPr>
          <p:nvPr>
            <p:ph type="sldImg"/>
          </p:nvPr>
        </p:nvSpPr>
        <p:spPr>
          <a:xfrm>
            <a:off x="1143000" y="685800"/>
            <a:ext cx="4573588" cy="3430588"/>
          </a:xfrm>
          <a:ln/>
        </p:spPr>
      </p:sp>
      <p:sp>
        <p:nvSpPr>
          <p:cNvPr id="68612" name="備忘稿版面配置區 2"/>
          <p:cNvSpPr>
            <a:spLocks noGrp="1"/>
          </p:cNvSpPr>
          <p:nvPr>
            <p:ph type="body" idx="1"/>
          </p:nvPr>
        </p:nvSpPr>
        <p:spPr>
          <a:noFill/>
          <a:ln w="9525"/>
        </p:spPr>
        <p:txBody>
          <a:bodyPr lIns="90702" tIns="45350" rIns="90702" bIns="45350"/>
          <a:lstStyle/>
          <a:p>
            <a:endParaRPr lang="zh-TW" altLang="zh-TW" smtClean="0"/>
          </a:p>
        </p:txBody>
      </p:sp>
      <p:sp>
        <p:nvSpPr>
          <p:cNvPr id="68613" name="投影片編號版面配置區 3"/>
          <p:cNvSpPr txBox="1">
            <a:spLocks noGrp="1"/>
          </p:cNvSpPr>
          <p:nvPr/>
        </p:nvSpPr>
        <p:spPr bwMode="auto">
          <a:xfrm>
            <a:off x="3884613" y="8686800"/>
            <a:ext cx="2973387" cy="457200"/>
          </a:xfrm>
          <a:prstGeom prst="rect">
            <a:avLst/>
          </a:prstGeom>
          <a:noFill/>
          <a:ln w="9525">
            <a:noFill/>
            <a:miter lim="800000"/>
            <a:headEnd/>
            <a:tailEnd/>
          </a:ln>
        </p:spPr>
        <p:txBody>
          <a:bodyPr lIns="90702" tIns="45350" rIns="90702" bIns="45350" anchor="b"/>
          <a:lstStyle/>
          <a:p>
            <a:pPr defTabSz="908050"/>
            <a:fld id="{EEEEE748-C80C-4EDE-8E38-D95992D92CAA}" type="slidenum">
              <a:rPr lang="en-US" altLang="zh-TW" sz="1200">
                <a:solidFill>
                  <a:srgbClr val="000000"/>
                </a:solidFill>
                <a:latin typeface="Times New Roman" pitchFamily="18" charset="0"/>
              </a:rPr>
              <a:pPr defTabSz="908050"/>
              <a:t>3</a:t>
            </a:fld>
            <a:endParaRPr lang="en-US" altLang="zh-TW" sz="1200">
              <a:solidFill>
                <a:srgbClr val="000000"/>
              </a:solidFill>
              <a:latin typeface="Times New Roman" pitchFamily="18" charset="0"/>
            </a:endParaRPr>
          </a:p>
        </p:txBody>
      </p:sp>
    </p:spTree>
    <p:extLst>
      <p:ext uri="{BB962C8B-B14F-4D97-AF65-F5344CB8AC3E}">
        <p14:creationId xmlns:p14="http://schemas.microsoft.com/office/powerpoint/2010/main" val="330109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pPr/>
              <a:t>17</a:t>
            </a:fld>
            <a:endParaRPr lang="zh-TW" altLang="en-US"/>
          </a:p>
        </p:txBody>
      </p:sp>
    </p:spTree>
    <p:extLst>
      <p:ext uri="{BB962C8B-B14F-4D97-AF65-F5344CB8AC3E}">
        <p14:creationId xmlns:p14="http://schemas.microsoft.com/office/powerpoint/2010/main" val="80552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99C5175-5DDB-4FBA-8996-FBFA79CD540B}" type="datetime1">
              <a:rPr lang="en-US" altLang="zh-TW" smtClean="0"/>
              <a:pPr/>
              <a:t>9/8/2019</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6F42FDE4-A7DD-41A7-A0A6-9B649FB43336}" type="slidenum">
              <a:rPr kumimoji="0" lang="en-US" smtClean="0"/>
              <a:pPr/>
              <a:t>‹#›</a:t>
            </a:fld>
            <a:endParaRPr kumimoji="0" lang="en-US" sz="1400" dirty="0">
              <a:solidFill>
                <a:srgbClr val="FFFFFF"/>
              </a:solidFill>
            </a:endParaRPr>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BBCB81F-9116-4439-9D2A-A35C679B7CC9}" type="datetime1">
              <a:rPr lang="en-US" altLang="zh-TW" smtClean="0"/>
              <a:pPr/>
              <a:t>9/8/2019</a:t>
            </a:fld>
            <a:endParaRPr lang="en-US"/>
          </a:p>
        </p:txBody>
      </p:sp>
      <p:sp>
        <p:nvSpPr>
          <p:cNvPr id="5" name="Footer Placeholder 4"/>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E752780A-38E2-4319-ABDA-0447DEC0C523}" type="datetime1">
              <a:rPr lang="en-US" altLang="zh-TW" smtClean="0"/>
              <a:pPr/>
              <a:t>9/8/2019</a:t>
            </a:fld>
            <a:endParaRPr lang="en-US"/>
          </a:p>
        </p:txBody>
      </p:sp>
      <p:sp>
        <p:nvSpPr>
          <p:cNvPr id="5" name="Footer Placeholder 4"/>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6" name="Slide Number Placeholder 5"/>
          <p:cNvSpPr>
            <a:spLocks noGrp="1"/>
          </p:cNvSpPr>
          <p:nvPr>
            <p:ph type="sldNum" sz="quarter" idx="12"/>
          </p:nvPr>
        </p:nvSpPr>
        <p:spPr>
          <a:xfrm>
            <a:off x="6096000" y="6356350"/>
            <a:ext cx="762000" cy="365125"/>
          </a:xfrm>
        </p:spPr>
        <p:txBody>
          <a:bodyPr/>
          <a:lstStyle/>
          <a:p>
            <a:fld id="{6F42FDE4-A7DD-41A7-A0A6-9B649FB43336}" type="slidenum">
              <a:rPr kumimoji="0" lang="en-US" smtClean="0"/>
              <a:pPr/>
              <a:t>‹#›</a:t>
            </a:fld>
            <a:endParaRPr kumimoji="0"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1625" y="228600"/>
            <a:ext cx="854075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301625" y="1600200"/>
            <a:ext cx="4194175" cy="44989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194175" cy="44989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fld id="{C310B9C2-9E6E-4ED7-98E6-3BADCE41B6C4}" type="datetime1">
              <a:rPr lang="en-US" altLang="zh-TW" smtClean="0"/>
              <a:pPr>
                <a:defRPr/>
              </a:pPr>
              <a:t>9/8/2019</a:t>
            </a:fld>
            <a:endParaRPr lang="en-US" altLang="zh-TW"/>
          </a:p>
        </p:txBody>
      </p:sp>
      <p:sp>
        <p:nvSpPr>
          <p:cNvPr id="6" name="Rectangle 6"/>
          <p:cNvSpPr>
            <a:spLocks noGrp="1" noChangeArrowheads="1"/>
          </p:cNvSpPr>
          <p:nvPr>
            <p:ph type="sldNum" sz="quarter" idx="11"/>
          </p:nvPr>
        </p:nvSpPr>
        <p:spPr>
          <a:xfrm>
            <a:off x="6553200" y="6356350"/>
            <a:ext cx="2133600" cy="365125"/>
          </a:xfrm>
          <a:prstGeom prst="rect">
            <a:avLst/>
          </a:prstGeom>
        </p:spPr>
        <p:txBody>
          <a:bodyPr/>
          <a:lstStyle>
            <a:lvl1pPr>
              <a:defRPr/>
            </a:lvl1pPr>
          </a:lstStyle>
          <a:p>
            <a:pPr>
              <a:defRPr/>
            </a:pPr>
            <a:r>
              <a:rPr lang="en-US" altLang="zh-TW"/>
              <a:t>1-</a:t>
            </a:r>
            <a:fld id="{8CF84994-8C4F-45AC-97CE-9D6C43BEFA6F}" type="slidenum">
              <a:rPr lang="en-US" altLang="zh-TW"/>
              <a:pPr>
                <a:defRPr/>
              </a:pPr>
              <a:t>‹#›</a:t>
            </a:fld>
            <a:endParaRPr lang="en-US" altLang="zh-TW"/>
          </a:p>
        </p:txBody>
      </p:sp>
      <p:sp>
        <p:nvSpPr>
          <p:cNvPr id="7" name="Rectangle 5"/>
          <p:cNvSpPr>
            <a:spLocks noGrp="1" noChangeArrowheads="1"/>
          </p:cNvSpPr>
          <p:nvPr>
            <p:ph type="ftr" sz="quarter" idx="12"/>
          </p:nvPr>
        </p:nvSpPr>
        <p:spPr>
          <a:xfrm>
            <a:off x="3124200" y="6356350"/>
            <a:ext cx="2895600" cy="365125"/>
          </a:xfrm>
          <a:prstGeom prst="rect">
            <a:avLst/>
          </a:prstGeom>
        </p:spPr>
        <p:txBody>
          <a:bodyPr/>
          <a:lstStyle>
            <a:lvl1pPr>
              <a:defRPr/>
            </a:lvl1pPr>
          </a:lstStyle>
          <a:p>
            <a:pPr>
              <a:defRPr/>
            </a:pPr>
            <a:r>
              <a:rPr lang="en-US" altLang="zh-TW" smtClean="0"/>
              <a:t>Copyright </a:t>
            </a:r>
            <a:r>
              <a:rPr lang="zh-TW" altLang="en-US" smtClean="0"/>
              <a:t>黃三益</a:t>
            </a:r>
            <a:r>
              <a:rPr lang="en-US" altLang="zh-TW" smtClean="0"/>
              <a:t>2015 </a:t>
            </a:r>
            <a:r>
              <a:rPr lang="zh-TW" altLang="en-US" smtClean="0"/>
              <a:t>資料庫的核心理論與實務第六版 </a:t>
            </a:r>
            <a:endParaRPr lang="zh-TW" altLang="zh-TW"/>
          </a:p>
        </p:txBody>
      </p:sp>
    </p:spTree>
    <p:extLst>
      <p:ext uri="{BB962C8B-B14F-4D97-AF65-F5344CB8AC3E}">
        <p14:creationId xmlns:p14="http://schemas.microsoft.com/office/powerpoint/2010/main" val="3894997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9/8/2019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Pearson Education, Ltd.  </a:t>
            </a:r>
            <a:endParaRPr lang="en-US" sz="1600" dirty="0">
              <a:solidFill>
                <a:srgbClr val="000000"/>
              </a:solidFill>
              <a:effectLst>
                <a:outerShdw blurRad="38100" dist="38100" dir="2700000" algn="tl">
                  <a:srgbClr val="FFFFFF"/>
                </a:outerShdw>
              </a:effectLst>
              <a:latin typeface="Times New Roman" pitchFamily="18" charset="0"/>
            </a:endParaRPr>
          </a:p>
        </p:txBody>
      </p:sp>
    </p:spTree>
    <p:extLst>
      <p:ext uri="{BB962C8B-B14F-4D97-AF65-F5344CB8AC3E}">
        <p14:creationId xmlns:p14="http://schemas.microsoft.com/office/powerpoint/2010/main" val="1656557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2CDDC2F-D8D7-4A17-A50B-6C1C63D1B810}" type="datetime1">
              <a:rPr lang="en-US" altLang="zh-TW" smtClean="0"/>
              <a:pPr/>
              <a:t>9/8/2019</a:t>
            </a:fld>
            <a:endParaRPr lang="en-US"/>
          </a:p>
        </p:txBody>
      </p:sp>
      <p:sp>
        <p:nvSpPr>
          <p:cNvPr id="5" name="Footer Placeholder 4"/>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99DE0D43-9991-48F2-9585-4926FC52899A}" type="datetime1">
              <a:rPr lang="en-US" altLang="zh-TW" smtClean="0"/>
              <a:pPr/>
              <a:t>9/8/2019</a:t>
            </a:fld>
            <a:endParaRPr lang="en-US"/>
          </a:p>
        </p:txBody>
      </p:sp>
      <p:sp>
        <p:nvSpPr>
          <p:cNvPr id="5" name="Footer Placeholder 4"/>
          <p:cNvSpPr>
            <a:spLocks noGrp="1"/>
          </p:cNvSpPr>
          <p:nvPr>
            <p:ph type="ftr" sz="quarter" idx="11"/>
          </p:nvPr>
        </p:nvSpPr>
        <p:spPr>
          <a:xfrm>
            <a:off x="5791200" y="6356350"/>
            <a:ext cx="2895600" cy="365125"/>
          </a:xfrm>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dirty="0"/>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6F42FDE4-A7DD-41A7-A0A6-9B649FB43336}" type="slidenum">
              <a:rPr kumimoji="0" lang="en-US" smtClean="0"/>
              <a:pPr/>
              <a:t>‹#›</a:t>
            </a:fld>
            <a:endParaRPr kumimoji="0" lang="en-US" dirty="0"/>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173B2A8C-A7BE-443A-9230-872D47A0C7C2}" type="datetime1">
              <a:rPr lang="en-US" altLang="zh-TW" smtClean="0"/>
              <a:pPr/>
              <a:t>9/8/2019</a:t>
            </a:fld>
            <a:endParaRPr lang="en-US"/>
          </a:p>
        </p:txBody>
      </p:sp>
      <p:sp>
        <p:nvSpPr>
          <p:cNvPr id="6" name="Footer Placeholder 5"/>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6E8FB8DD-921C-463F-9F64-4FE5FD0DED1C}" type="datetime1">
              <a:rPr lang="en-US" altLang="zh-TW" smtClean="0"/>
              <a:pPr/>
              <a:t>9/8/2019</a:t>
            </a:fld>
            <a:endParaRPr lang="en-US"/>
          </a:p>
        </p:txBody>
      </p:sp>
      <p:sp>
        <p:nvSpPr>
          <p:cNvPr id="8" name="Footer Placeholder 7"/>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BB8EB7E3-B6BD-44D6-878C-1D50E4880898}" type="datetime1">
              <a:rPr lang="en-US" altLang="zh-TW" smtClean="0"/>
              <a:pPr/>
              <a:t>9/8/2019</a:t>
            </a:fld>
            <a:endParaRPr lang="en-US"/>
          </a:p>
        </p:txBody>
      </p:sp>
      <p:sp>
        <p:nvSpPr>
          <p:cNvPr id="4" name="Footer Placeholder 3"/>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04BC3-F520-4595-A5CE-6AE3EF66AEF1}" type="datetime1">
              <a:rPr lang="en-US" altLang="zh-TW" smtClean="0"/>
              <a:pPr/>
              <a:t>9/8/2019</a:t>
            </a:fld>
            <a:endParaRPr lang="en-US"/>
          </a:p>
        </p:txBody>
      </p:sp>
      <p:sp>
        <p:nvSpPr>
          <p:cNvPr id="3" name="Footer Placeholder 2"/>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D64A671-FADC-4EEB-B45D-67B85BE51EB9}" type="datetime1">
              <a:rPr lang="en-US" altLang="zh-TW" smtClean="0"/>
              <a:pPr/>
              <a:t>9/8/2019</a:t>
            </a:fld>
            <a:endParaRPr lang="en-US"/>
          </a:p>
        </p:txBody>
      </p:sp>
      <p:sp>
        <p:nvSpPr>
          <p:cNvPr id="6" name="Footer Placeholder 5"/>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5" name="Date Placeholder 4"/>
          <p:cNvSpPr>
            <a:spLocks noGrp="1"/>
          </p:cNvSpPr>
          <p:nvPr>
            <p:ph type="dt" sz="half" idx="10"/>
          </p:nvPr>
        </p:nvSpPr>
        <p:spPr/>
        <p:txBody>
          <a:bodyPr/>
          <a:lstStyle/>
          <a:p>
            <a:fld id="{292F57AA-6789-40B7-80FB-833D2A91B19E}" type="datetime1">
              <a:rPr lang="en-US" altLang="zh-TW" smtClean="0"/>
              <a:pPr/>
              <a:t>9/8/2019</a:t>
            </a:fld>
            <a:endParaRPr lang="en-US"/>
          </a:p>
        </p:txBody>
      </p:sp>
      <p:sp>
        <p:nvSpPr>
          <p:cNvPr id="6" name="Footer Placeholder 5"/>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gn="r" eaLnBrk="1" latinLnBrk="0" hangingPunct="1"/>
            <a:fld id="{5AD6E6E7-7C38-4B99-A861-95694719DC84}" type="datetime1">
              <a:rPr lang="en-US" altLang="zh-TW" smtClean="0"/>
              <a:pPr algn="r" eaLnBrk="1" latinLnBrk="0" hangingPunct="1"/>
              <a:t>9/8/2019</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kumimoji="0" lang="en-US" altLang="zh-TW" sz="1400" smtClean="0">
                <a:solidFill>
                  <a:schemeClr val="tx2"/>
                </a:solidFill>
              </a:rPr>
              <a:t>Copyright </a:t>
            </a:r>
            <a:r>
              <a:rPr kumimoji="0" lang="zh-TW" altLang="en-US" sz="1400" smtClean="0">
                <a:solidFill>
                  <a:schemeClr val="tx2"/>
                </a:solidFill>
              </a:rPr>
              <a:t>黃三益</a:t>
            </a:r>
            <a:r>
              <a:rPr kumimoji="0" lang="en-US" altLang="zh-TW" sz="1400" smtClean="0">
                <a:solidFill>
                  <a:schemeClr val="tx2"/>
                </a:solidFill>
              </a:rPr>
              <a:t>2015 </a:t>
            </a:r>
            <a:r>
              <a:rPr kumimoji="0" lang="zh-TW" altLang="en-US" sz="1400" smtClean="0">
                <a:solidFill>
                  <a:schemeClr val="tx2"/>
                </a:solidFill>
              </a:rPr>
              <a:t>資料庫的核心理論與實務第六版 </a:t>
            </a:r>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Lst>
  <p:transition>
    <p:dissolve/>
  </p:transition>
  <p:timing>
    <p:tnLst>
      <p:par>
        <p:cTn id="1" dur="indefinite" restart="never" nodeType="tmRoot"/>
      </p:par>
    </p:tnLst>
  </p:timing>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tags" Target="../tags/tag3.xml"/><Relationship Id="rId7" Type="http://schemas.openxmlformats.org/officeDocument/2006/relationships/image" Target="../media/image4.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mis.nsysu.edu.tw/db-boo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9.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png"/><Relationship Id="rId10" Type="http://schemas.openxmlformats.org/officeDocument/2006/relationships/image" Target="../media/image8.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0.png"/></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2.png"/><Relationship Id="rId4" Type="http://schemas.openxmlformats.org/officeDocument/2006/relationships/image" Target="../media/image51.wmf"/></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202020" y="3682410"/>
            <a:ext cx="8941980" cy="1752600"/>
          </a:xfrm>
        </p:spPr>
        <p:txBody>
          <a:bodyPr lIns="90488" tIns="44450" rIns="90488" bIns="44450">
            <a:noAutofit/>
          </a:bodyPr>
          <a:lstStyle/>
          <a:p>
            <a:pPr marL="342900" indent="-342900" algn="ctr" eaLnBrk="1" hangingPunct="1">
              <a:lnSpc>
                <a:spcPct val="90000"/>
              </a:lnSpc>
            </a:pPr>
            <a:endParaRPr lang="en-US" altLang="zh-TW" sz="2800" b="1" dirty="0" smtClean="0">
              <a:solidFill>
                <a:srgbClr val="C00000"/>
              </a:solidFill>
              <a:effectLst>
                <a:outerShdw blurRad="38100" dist="38100" dir="2700000" algn="tl">
                  <a:srgbClr val="000000">
                    <a:alpha val="43137"/>
                  </a:srgbClr>
                </a:outerShdw>
              </a:effectLst>
            </a:endParaRPr>
          </a:p>
          <a:p>
            <a:pPr marL="342900" indent="-342900" algn="ctr" eaLnBrk="1" hangingPunct="1">
              <a:lnSpc>
                <a:spcPct val="90000"/>
              </a:lnSpc>
            </a:pPr>
            <a:endParaRPr lang="en-US" altLang="zh-TW" sz="2800" b="1" dirty="0" smtClean="0">
              <a:solidFill>
                <a:srgbClr val="C00000"/>
              </a:solidFill>
              <a:effectLst>
                <a:outerShdw blurRad="38100" dist="38100" dir="2700000" algn="tl">
                  <a:srgbClr val="000000">
                    <a:alpha val="43137"/>
                  </a:srgbClr>
                </a:outerShdw>
              </a:effectLst>
            </a:endParaRPr>
          </a:p>
          <a:p>
            <a:pPr marL="342900" indent="-342900" algn="ctr" eaLnBrk="1" hangingPunct="1">
              <a:lnSpc>
                <a:spcPct val="90000"/>
              </a:lnSpc>
            </a:pPr>
            <a:endParaRPr lang="en-US" altLang="zh-TW" sz="2800" b="1"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endParaRPr>
          </a:p>
          <a:p>
            <a:pPr marL="342900" indent="-342900" algn="ctr" eaLnBrk="1" hangingPunct="1">
              <a:lnSpc>
                <a:spcPct val="90000"/>
              </a:lnSpc>
            </a:pPr>
            <a:endParaRPr lang="en-US" altLang="zh-TW" sz="2800" b="1"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endParaRPr>
          </a:p>
          <a:p>
            <a:pPr marL="342900" indent="-342900" algn="ctr" eaLnBrk="1" hangingPunct="1">
              <a:lnSpc>
                <a:spcPct val="90000"/>
              </a:lnSpc>
            </a:pPr>
            <a:r>
              <a:rPr lang="zh-TW" altLang="en-US" sz="2800" b="1"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rPr>
              <a:t>屏科大資管系</a:t>
            </a:r>
            <a:endParaRPr lang="en-US" altLang="zh-TW" sz="2800" b="1" dirty="0" smtClean="0">
              <a:solidFill>
                <a:srgbClr val="C00000"/>
              </a:solidFill>
              <a:effectLst>
                <a:outerShdw blurRad="38100" dist="38100" dir="2700000" algn="tl">
                  <a:srgbClr val="000000">
                    <a:alpha val="43137"/>
                  </a:srgbClr>
                </a:outerShdw>
              </a:effectLst>
              <a:latin typeface="標楷體" pitchFamily="65" charset="-120"/>
              <a:ea typeface="標楷體" pitchFamily="65" charset="-120"/>
            </a:endParaRPr>
          </a:p>
          <a:p>
            <a:pPr marL="342900" indent="-342900" algn="ctr" eaLnBrk="1" hangingPunct="1">
              <a:lnSpc>
                <a:spcPct val="90000"/>
              </a:lnSpc>
            </a:pPr>
            <a:r>
              <a:rPr lang="zh-TW" altLang="en-US" sz="2800" b="1" dirty="0" smtClean="0">
                <a:solidFill>
                  <a:srgbClr val="000000"/>
                </a:solidFill>
                <a:effectLst>
                  <a:outerShdw blurRad="38100" dist="38100" dir="2700000" algn="tl">
                    <a:srgbClr val="000000">
                      <a:alpha val="43137"/>
                    </a:srgbClr>
                  </a:outerShdw>
                </a:effectLst>
                <a:latin typeface="標楷體" pitchFamily="65" charset="-120"/>
                <a:ea typeface="標楷體" pitchFamily="65" charset="-120"/>
              </a:rPr>
              <a:t>蔡正發教授</a:t>
            </a:r>
            <a:endParaRPr lang="en-US" altLang="zh-TW" sz="2800" b="1" dirty="0" smtClean="0">
              <a:solidFill>
                <a:srgbClr val="000000"/>
              </a:solidFill>
              <a:effectLst>
                <a:outerShdw blurRad="38100" dist="38100" dir="2700000" algn="tl">
                  <a:srgbClr val="000000">
                    <a:alpha val="43137"/>
                  </a:srgbClr>
                </a:outerShdw>
              </a:effectLst>
              <a:latin typeface="標楷體" pitchFamily="65" charset="-120"/>
              <a:ea typeface="標楷體" pitchFamily="65" charset="-120"/>
            </a:endParaRPr>
          </a:p>
          <a:p>
            <a:pPr marL="342900" indent="-342900" algn="ctr" eaLnBrk="1" hangingPunct="1">
              <a:lnSpc>
                <a:spcPct val="90000"/>
              </a:lnSpc>
            </a:pPr>
            <a:r>
              <a:rPr lang="zh-TW" altLang="en-US" sz="2800" b="1" dirty="0" smtClean="0">
                <a:solidFill>
                  <a:srgbClr val="0066FF"/>
                </a:solidFill>
                <a:effectLst>
                  <a:outerShdw blurRad="38100" dist="38100" dir="2700000" algn="tl">
                    <a:srgbClr val="000000">
                      <a:alpha val="43137"/>
                    </a:srgbClr>
                  </a:outerShdw>
                </a:effectLst>
                <a:latin typeface="標楷體" pitchFamily="65" charset="-120"/>
                <a:ea typeface="標楷體" pitchFamily="65" charset="-120"/>
              </a:rPr>
              <a:t>研究室</a:t>
            </a:r>
            <a:r>
              <a:rPr lang="en-US" altLang="zh-TW" sz="2800" b="1" dirty="0" smtClean="0">
                <a:solidFill>
                  <a:srgbClr val="0066FF"/>
                </a:solidFill>
                <a:effectLst>
                  <a:outerShdw blurRad="38100" dist="38100" dir="2700000" algn="tl">
                    <a:srgbClr val="000000">
                      <a:alpha val="43137"/>
                    </a:srgbClr>
                  </a:outerShdw>
                </a:effectLst>
                <a:latin typeface="標楷體" pitchFamily="65" charset="-120"/>
                <a:ea typeface="標楷體" pitchFamily="65" charset="-120"/>
              </a:rPr>
              <a:t>:CM424</a:t>
            </a:r>
          </a:p>
          <a:p>
            <a:pPr marL="342900" indent="-342900" algn="ctr" eaLnBrk="1" hangingPunct="1">
              <a:lnSpc>
                <a:spcPct val="90000"/>
              </a:lnSpc>
            </a:pPr>
            <a:r>
              <a:rPr lang="zh-TW" altLang="en-US" sz="2800" b="1"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學校電話分機</a:t>
            </a:r>
            <a:r>
              <a:rPr lang="en-US" altLang="zh-TW" sz="2800" b="1"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:7918</a:t>
            </a:r>
            <a:r>
              <a:rPr lang="zh-TW" altLang="en-US" sz="2800" b="1"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 </a:t>
            </a:r>
            <a:endParaRPr lang="en-US" altLang="zh-TW" sz="2800" b="1"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endParaRPr>
          </a:p>
          <a:p>
            <a:pPr marL="342900" indent="-342900" algn="ctr" eaLnBrk="1" hangingPunct="1">
              <a:lnSpc>
                <a:spcPct val="90000"/>
              </a:lnSpc>
            </a:pPr>
            <a:r>
              <a:rPr lang="zh-TW" altLang="en-US" sz="2800" b="1" dirty="0" smtClean="0">
                <a:solidFill>
                  <a:srgbClr val="443329"/>
                </a:solidFill>
                <a:effectLst>
                  <a:outerShdw blurRad="38100" dist="38100" dir="2700000" algn="tl">
                    <a:srgbClr val="000000">
                      <a:alpha val="43137"/>
                    </a:srgbClr>
                  </a:outerShdw>
                </a:effectLst>
                <a:latin typeface="標楷體" pitchFamily="65" charset="-120"/>
                <a:ea typeface="標楷體" pitchFamily="65" charset="-120"/>
              </a:rPr>
              <a:t>實驗室</a:t>
            </a:r>
            <a:r>
              <a:rPr lang="en-US" altLang="zh-TW" sz="2800" b="1" dirty="0" smtClean="0">
                <a:solidFill>
                  <a:srgbClr val="443329"/>
                </a:solidFill>
                <a:effectLst>
                  <a:outerShdw blurRad="38100" dist="38100" dir="2700000" algn="tl">
                    <a:srgbClr val="000000">
                      <a:alpha val="43137"/>
                    </a:srgbClr>
                  </a:outerShdw>
                </a:effectLst>
                <a:latin typeface="標楷體" pitchFamily="65" charset="-120"/>
                <a:ea typeface="標楷體" pitchFamily="65" charset="-120"/>
              </a:rPr>
              <a:t>:CM312</a:t>
            </a:r>
            <a:r>
              <a:rPr lang="zh-TW" altLang="en-US" sz="2800" b="1" dirty="0" smtClean="0">
                <a:solidFill>
                  <a:srgbClr val="443329"/>
                </a:solidFill>
                <a:effectLst>
                  <a:outerShdw blurRad="38100" dist="38100" dir="2700000" algn="tl">
                    <a:srgbClr val="000000">
                      <a:alpha val="43137"/>
                    </a:srgbClr>
                  </a:outerShdw>
                </a:effectLst>
                <a:latin typeface="標楷體" pitchFamily="65" charset="-120"/>
                <a:ea typeface="標楷體" pitchFamily="65" charset="-120"/>
              </a:rPr>
              <a:t>雲端運算與大數據分析實驗室</a:t>
            </a:r>
            <a:endParaRPr lang="en-US" altLang="en-US" sz="2800" b="1" dirty="0" smtClean="0">
              <a:solidFill>
                <a:srgbClr val="443329"/>
              </a:solidFill>
              <a:effectLst>
                <a:outerShdw blurRad="38100" dist="38100" dir="2700000" algn="tl">
                  <a:srgbClr val="000000">
                    <a:alpha val="43137"/>
                  </a:srgbClr>
                </a:outerShdw>
              </a:effectLst>
              <a:latin typeface="標楷體" pitchFamily="65" charset="-120"/>
              <a:ea typeface="標楷體" pitchFamily="65" charset="-120"/>
            </a:endParaRPr>
          </a:p>
        </p:txBody>
      </p:sp>
      <p:pic>
        <p:nvPicPr>
          <p:cNvPr id="4" name="Picture 2" descr="359_m_DSC_188屏科演講1"/>
          <p:cNvPicPr>
            <a:picLocks noChangeAspect="1" noChangeArrowheads="1"/>
          </p:cNvPicPr>
          <p:nvPr/>
        </p:nvPicPr>
        <p:blipFill>
          <a:blip r:embed="rId3" cstate="print">
            <a:extLst/>
          </a:blip>
          <a:srcRect/>
          <a:stretch>
            <a:fillRect/>
          </a:stretch>
        </p:blipFill>
        <p:spPr bwMode="auto">
          <a:xfrm>
            <a:off x="5621401" y="841201"/>
            <a:ext cx="3384376" cy="2941093"/>
          </a:xfrm>
          <a:prstGeom prst="rect">
            <a:avLst/>
          </a:prstGeom>
          <a:ln>
            <a:noFill/>
          </a:ln>
          <a:effectLst>
            <a:reflection blurRad="12700" stA="30000" endPos="30000" dist="5000" dir="5400000" sy="-100000" algn="bl" rotWithShape="0"/>
          </a:effectLst>
          <a:scene3d>
            <a:camera prst="perspectiveContrastingLeftFacing">
              <a:rot lat="419984" lon="2129498" rev="21599524"/>
            </a:camera>
            <a:lightRig rig="threePt" dir="t">
              <a:rot lat="0" lon="0" rev="2700000"/>
            </a:lightRig>
          </a:scene3d>
          <a:sp3d>
            <a:bevelT w="63500" h="50800"/>
          </a:sp3d>
          <a:extLst/>
        </p:spPr>
      </p:pic>
      <p:pic>
        <p:nvPicPr>
          <p:cNvPr id="5" name="Picture 3" descr="DSC00715"/>
          <p:cNvPicPr>
            <a:picLocks noChangeAspect="1" noChangeArrowheads="1"/>
          </p:cNvPicPr>
          <p:nvPr/>
        </p:nvPicPr>
        <p:blipFill>
          <a:blip r:embed="rId4" cstate="print">
            <a:extLst/>
          </a:blip>
          <a:srcRect/>
          <a:stretch>
            <a:fillRect/>
          </a:stretch>
        </p:blipFill>
        <p:spPr bwMode="auto">
          <a:xfrm>
            <a:off x="467544" y="1124744"/>
            <a:ext cx="2757281" cy="328479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596DCBB2-8FF2-45FA-9637-843C055B5583}" type="slidenum">
              <a:rPr lang="en-US" altLang="zh-TW" smtClean="0"/>
              <a:pPr/>
              <a:t>10</a:t>
            </a:fld>
            <a:endParaRPr lang="en-US" altLang="zh-TW" smtClean="0"/>
          </a:p>
        </p:txBody>
      </p:sp>
      <p:sp>
        <p:nvSpPr>
          <p:cNvPr id="89090" name="Rectangle 2"/>
          <p:cNvSpPr>
            <a:spLocks noGrp="1" noChangeArrowheads="1"/>
          </p:cNvSpPr>
          <p:nvPr>
            <p:ph type="title"/>
          </p:nvPr>
        </p:nvSpPr>
        <p:spPr>
          <a:xfrm>
            <a:off x="304800" y="315883"/>
            <a:ext cx="8686800" cy="838200"/>
          </a:xfrm>
        </p:spPr>
        <p:txBody>
          <a:bodyPr>
            <a:normAutofit fontScale="90000"/>
          </a:bodyPr>
          <a:lstStyle/>
          <a:p>
            <a:pPr eaLnBrk="1" hangingPunct="1">
              <a:defRPr/>
            </a:pPr>
            <a:r>
              <a:rPr lang="en-US" altLang="zh-TW" b="1" dirty="0" smtClean="0">
                <a:solidFill>
                  <a:srgbClr val="FFCC00"/>
                </a:solidFill>
                <a:effectLst>
                  <a:outerShdw blurRad="38100" dist="38100" dir="2700000" algn="tl">
                    <a:srgbClr val="C0C0C0"/>
                  </a:outerShdw>
                </a:effectLst>
                <a:ea typeface="標楷體" pitchFamily="65" charset="-120"/>
              </a:rPr>
              <a:t> </a:t>
            </a:r>
            <a:r>
              <a:rPr lang="zh-TW" altLang="en-US" sz="4400" b="1" dirty="0" smtClean="0">
                <a:solidFill>
                  <a:srgbClr val="C00000"/>
                </a:solidFill>
                <a:effectLst>
                  <a:outerShdw blurRad="38100" dist="38100" dir="2700000" algn="tl">
                    <a:srgbClr val="C0C0C0"/>
                  </a:outerShdw>
                </a:effectLst>
                <a:ea typeface="標楷體" pitchFamily="65" charset="-120"/>
              </a:rPr>
              <a:t>點燃態度的火種</a:t>
            </a:r>
          </a:p>
        </p:txBody>
      </p:sp>
      <p:sp>
        <p:nvSpPr>
          <p:cNvPr id="89091" name="Rectangle 3"/>
          <p:cNvSpPr>
            <a:spLocks noGrp="1" noChangeArrowheads="1"/>
          </p:cNvSpPr>
          <p:nvPr>
            <p:ph type="body" idx="1"/>
          </p:nvPr>
        </p:nvSpPr>
        <p:spPr>
          <a:xfrm>
            <a:off x="684213" y="1989138"/>
            <a:ext cx="7772400" cy="4681537"/>
          </a:xfrm>
        </p:spPr>
        <p:txBody>
          <a:bodyPr/>
          <a:lstStyle/>
          <a:p>
            <a:pPr eaLnBrk="1" hangingPunct="1">
              <a:defRPr/>
            </a:pPr>
            <a:r>
              <a:rPr lang="zh-TW" altLang="en-US" sz="3600" b="1" dirty="0" smtClean="0">
                <a:solidFill>
                  <a:srgbClr val="CC0000"/>
                </a:solidFill>
                <a:effectLst>
                  <a:outerShdw blurRad="38100" dist="38100" dir="2700000" algn="tl">
                    <a:srgbClr val="C0C0C0"/>
                  </a:outerShdw>
                </a:effectLst>
                <a:ea typeface="標楷體" pitchFamily="65" charset="-120"/>
              </a:rPr>
              <a:t>目標</a:t>
            </a:r>
          </a:p>
          <a:p>
            <a:pPr eaLnBrk="1" hangingPunct="1">
              <a:defRPr/>
            </a:pPr>
            <a:r>
              <a:rPr lang="zh-TW" altLang="en-US" sz="2800" b="1" dirty="0" smtClean="0">
                <a:effectLst>
                  <a:outerShdw blurRad="38100" dist="38100" dir="2700000" algn="tl">
                    <a:srgbClr val="C0C0C0"/>
                  </a:outerShdw>
                </a:effectLst>
                <a:latin typeface="標楷體" pitchFamily="65" charset="-120"/>
                <a:ea typeface="標楷體" pitchFamily="65" charset="-120"/>
              </a:rPr>
              <a:t>沒有目標，就會失去方向。</a:t>
            </a:r>
          </a:p>
          <a:p>
            <a:pPr eaLnBrk="1" hangingPunct="1">
              <a:defRPr/>
            </a:pPr>
            <a:r>
              <a:rPr lang="zh-CN" altLang="en-US" sz="2800" b="1" dirty="0" smtClean="0">
                <a:effectLst>
                  <a:outerShdw blurRad="38100" dist="38100" dir="2700000" algn="tl">
                    <a:srgbClr val="C0C0C0"/>
                  </a:outerShdw>
                </a:effectLst>
                <a:latin typeface="標楷體" pitchFamily="65" charset="-120"/>
                <a:ea typeface="標楷體" pitchFamily="65" charset="-120"/>
              </a:rPr>
              <a:t>路選對了，再遙遠都會達到目標！</a:t>
            </a:r>
            <a:endParaRPr lang="zh-TW" altLang="en-US" sz="2800" b="1" dirty="0" smtClean="0">
              <a:effectLst>
                <a:outerShdw blurRad="38100" dist="38100" dir="2700000" algn="tl">
                  <a:srgbClr val="C0C0C0"/>
                </a:outerShdw>
              </a:effectLst>
              <a:latin typeface="標楷體" pitchFamily="65" charset="-120"/>
              <a:ea typeface="標楷體" pitchFamily="65" charset="-120"/>
            </a:endParaRPr>
          </a:p>
          <a:p>
            <a:pPr eaLnBrk="1" hangingPunct="1">
              <a:defRPr/>
            </a:pPr>
            <a:r>
              <a:rPr lang="zh-TW" altLang="en-US" sz="3600" b="1" dirty="0" smtClean="0">
                <a:solidFill>
                  <a:srgbClr val="FF0000"/>
                </a:solidFill>
                <a:effectLst>
                  <a:outerShdw blurRad="38100" dist="38100" dir="2700000" algn="tl">
                    <a:srgbClr val="C0C0C0"/>
                  </a:outerShdw>
                </a:effectLst>
                <a:latin typeface="標楷體" pitchFamily="65" charset="-120"/>
                <a:ea typeface="標楷體" pitchFamily="65" charset="-120"/>
              </a:rPr>
              <a:t>熱情</a:t>
            </a:r>
          </a:p>
          <a:p>
            <a:pPr eaLnBrk="1" hangingPunct="1">
              <a:defRPr/>
            </a:pPr>
            <a:r>
              <a:rPr lang="zh-TW" altLang="en-US" sz="2800" b="1" dirty="0" smtClean="0">
                <a:effectLst>
                  <a:outerShdw blurRad="38100" dist="38100" dir="2700000" algn="tl">
                    <a:srgbClr val="C0C0C0"/>
                  </a:outerShdw>
                </a:effectLst>
                <a:latin typeface="標楷體" pitchFamily="65" charset="-120"/>
                <a:ea typeface="標楷體" pitchFamily="65" charset="-120"/>
              </a:rPr>
              <a:t>日本國寶級建築大師安藤忠雄</a:t>
            </a:r>
            <a:r>
              <a:rPr lang="en-US" altLang="zh-TW" sz="2800" b="1" dirty="0" smtClean="0">
                <a:effectLst>
                  <a:outerShdw blurRad="38100" dist="38100" dir="2700000" algn="tl">
                    <a:srgbClr val="C0C0C0"/>
                  </a:outerShdw>
                </a:effectLst>
                <a:latin typeface="標楷體" pitchFamily="65" charset="-120"/>
                <a:ea typeface="標楷體" pitchFamily="65" charset="-120"/>
              </a:rPr>
              <a:t>:</a:t>
            </a:r>
            <a:r>
              <a:rPr lang="zh-TW" altLang="en-US" sz="2800" b="1" dirty="0" smtClean="0">
                <a:effectLst>
                  <a:outerShdw blurRad="38100" dist="38100" dir="2700000" algn="tl">
                    <a:srgbClr val="C0C0C0"/>
                  </a:outerShdw>
                </a:effectLst>
                <a:latin typeface="標楷體" pitchFamily="65" charset="-120"/>
                <a:ea typeface="標楷體" pitchFamily="65" charset="-120"/>
              </a:rPr>
              <a:t>現在雖然已</a:t>
            </a:r>
            <a:r>
              <a:rPr lang="en-US" altLang="zh-TW" sz="2800" b="1" dirty="0" smtClean="0">
                <a:effectLst>
                  <a:outerShdw blurRad="38100" dist="38100" dir="2700000" algn="tl">
                    <a:srgbClr val="C0C0C0"/>
                  </a:outerShdw>
                </a:effectLst>
                <a:latin typeface="標楷體" pitchFamily="65" charset="-120"/>
                <a:ea typeface="標楷體" pitchFamily="65" charset="-120"/>
              </a:rPr>
              <a:t>67</a:t>
            </a:r>
            <a:r>
              <a:rPr lang="zh-TW" altLang="en-US" sz="2800" b="1" dirty="0" smtClean="0">
                <a:effectLst>
                  <a:outerShdw blurRad="38100" dist="38100" dir="2700000" algn="tl">
                    <a:srgbClr val="C0C0C0"/>
                  </a:outerShdw>
                </a:effectLst>
                <a:latin typeface="標楷體" pitchFamily="65" charset="-120"/>
                <a:ea typeface="標楷體" pitchFamily="65" charset="-120"/>
              </a:rPr>
              <a:t>歲，但我仍像</a:t>
            </a:r>
            <a:r>
              <a:rPr lang="en-US" altLang="zh-TW" sz="2800" b="1" dirty="0" smtClean="0">
                <a:effectLst>
                  <a:outerShdw blurRad="38100" dist="38100" dir="2700000" algn="tl">
                    <a:srgbClr val="C0C0C0"/>
                  </a:outerShdw>
                </a:effectLst>
                <a:latin typeface="標楷體" pitchFamily="65" charset="-120"/>
                <a:ea typeface="標楷體" pitchFamily="65" charset="-120"/>
              </a:rPr>
              <a:t>18</a:t>
            </a:r>
            <a:r>
              <a:rPr lang="zh-TW" altLang="en-US" sz="2800" b="1" dirty="0" smtClean="0">
                <a:effectLst>
                  <a:outerShdw blurRad="38100" dist="38100" dir="2700000" algn="tl">
                    <a:srgbClr val="C0C0C0"/>
                  </a:outerShdw>
                </a:effectLst>
                <a:latin typeface="標楷體" pitchFamily="65" charset="-120"/>
                <a:ea typeface="標楷體" pitchFamily="65" charset="-120"/>
              </a:rPr>
              <a:t>歲一樣每天工作</a:t>
            </a:r>
            <a:r>
              <a:rPr lang="en-US" altLang="zh-TW" sz="2800" b="1" dirty="0" smtClean="0">
                <a:effectLst>
                  <a:outerShdw blurRad="38100" dist="38100" dir="2700000" algn="tl">
                    <a:srgbClr val="C0C0C0"/>
                  </a:outerShdw>
                </a:effectLst>
                <a:latin typeface="標楷體" pitchFamily="65" charset="-120"/>
                <a:ea typeface="標楷體" pitchFamily="65" charset="-120"/>
              </a:rPr>
              <a:t>16</a:t>
            </a:r>
            <a:r>
              <a:rPr lang="zh-TW" altLang="en-US" sz="2800" b="1" dirty="0" smtClean="0">
                <a:effectLst>
                  <a:outerShdw blurRad="38100" dist="38100" dir="2700000" algn="tl">
                    <a:srgbClr val="C0C0C0"/>
                  </a:outerShdw>
                </a:effectLst>
                <a:latin typeface="標楷體" pitchFamily="65" charset="-120"/>
                <a:ea typeface="標楷體" pitchFamily="65" charset="-120"/>
              </a:rPr>
              <a:t>小時</a:t>
            </a:r>
            <a:r>
              <a:rPr lang="zh-TW" altLang="en-US" sz="2800" b="1" dirty="0" smtClean="0">
                <a:solidFill>
                  <a:srgbClr val="006600"/>
                </a:solidFill>
                <a:effectLst>
                  <a:outerShdw blurRad="38100" dist="38100" dir="2700000" algn="tl">
                    <a:srgbClr val="C0C0C0"/>
                  </a:outerShdw>
                </a:effectLst>
                <a:latin typeface="標楷體" pitchFamily="65" charset="-120"/>
                <a:ea typeface="標楷體" pitchFamily="65" charset="-120"/>
              </a:rPr>
              <a:t> 。</a:t>
            </a:r>
          </a:p>
        </p:txBody>
      </p:sp>
      <p:pic>
        <p:nvPicPr>
          <p:cNvPr id="12293" name="Picture 4" descr="j0421168"/>
          <p:cNvPicPr>
            <a:picLocks noChangeAspect="1" noChangeArrowheads="1"/>
          </p:cNvPicPr>
          <p:nvPr/>
        </p:nvPicPr>
        <p:blipFill>
          <a:blip r:embed="rId2" cstate="print"/>
          <a:srcRect/>
          <a:stretch>
            <a:fillRect/>
          </a:stretch>
        </p:blipFill>
        <p:spPr bwMode="auto">
          <a:xfrm>
            <a:off x="7235825" y="1371773"/>
            <a:ext cx="1411288" cy="14843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43EC8FDD-3A3C-4085-AFA3-90019689BECC}" type="slidenum">
              <a:rPr lang="en-US" altLang="zh-TW" smtClean="0"/>
              <a:pPr/>
              <a:t>11</a:t>
            </a:fld>
            <a:endParaRPr lang="en-US" altLang="zh-TW" smtClean="0"/>
          </a:p>
        </p:txBody>
      </p:sp>
      <p:sp>
        <p:nvSpPr>
          <p:cNvPr id="90114" name="Rectangle 2"/>
          <p:cNvSpPr>
            <a:spLocks noGrp="1" noChangeArrowheads="1"/>
          </p:cNvSpPr>
          <p:nvPr>
            <p:ph type="title"/>
          </p:nvPr>
        </p:nvSpPr>
        <p:spPr>
          <a:xfrm>
            <a:off x="346363" y="349135"/>
            <a:ext cx="8686800" cy="838200"/>
          </a:xfrm>
        </p:spPr>
        <p:txBody>
          <a:bodyPr/>
          <a:lstStyle/>
          <a:p>
            <a:pPr eaLnBrk="1" hangingPunct="1">
              <a:defRPr/>
            </a:pPr>
            <a:r>
              <a:rPr lang="zh-TW" altLang="en-US" sz="4600" b="1" dirty="0" smtClean="0">
                <a:solidFill>
                  <a:srgbClr val="C00000"/>
                </a:solidFill>
                <a:effectLst>
                  <a:outerShdw blurRad="38100" dist="38100" dir="2700000" algn="tl">
                    <a:srgbClr val="C0C0C0"/>
                  </a:outerShdw>
                </a:effectLst>
                <a:latin typeface="標楷體" pitchFamily="65" charset="-120"/>
                <a:ea typeface="標楷體" pitchFamily="65" charset="-120"/>
              </a:rPr>
              <a:t>熱情從何而來？</a:t>
            </a:r>
          </a:p>
        </p:txBody>
      </p:sp>
      <p:sp>
        <p:nvSpPr>
          <p:cNvPr id="90115" name="Rectangle 3"/>
          <p:cNvSpPr>
            <a:spLocks noGrp="1" noChangeArrowheads="1"/>
          </p:cNvSpPr>
          <p:nvPr>
            <p:ph type="body" idx="1"/>
          </p:nvPr>
        </p:nvSpPr>
        <p:spPr>
          <a:xfrm>
            <a:off x="611188" y="2133600"/>
            <a:ext cx="7924800" cy="4419600"/>
          </a:xfrm>
        </p:spPr>
        <p:txBody>
          <a:bodyPr/>
          <a:lstStyle/>
          <a:p>
            <a:pPr eaLnBrk="1" hangingPunct="1">
              <a:defRPr/>
            </a:pPr>
            <a:r>
              <a:rPr lang="zh-TW" altLang="en-US" sz="3600" b="1" smtClean="0">
                <a:solidFill>
                  <a:srgbClr val="CC0000"/>
                </a:solidFill>
                <a:effectLst>
                  <a:outerShdw blurRad="38100" dist="38100" dir="2700000" algn="tl">
                    <a:srgbClr val="C0C0C0"/>
                  </a:outerShdw>
                </a:effectLst>
                <a:latin typeface="標楷體" pitchFamily="65" charset="-120"/>
                <a:ea typeface="標楷體" pitchFamily="65" charset="-120"/>
              </a:rPr>
              <a:t>目標的明確</a:t>
            </a:r>
          </a:p>
          <a:p>
            <a:pPr eaLnBrk="1" hangingPunct="1">
              <a:defRPr/>
            </a:pPr>
            <a:r>
              <a:rPr lang="zh-TW" altLang="en-US" sz="3600" b="1" smtClean="0">
                <a:solidFill>
                  <a:srgbClr val="0000FF"/>
                </a:solidFill>
                <a:effectLst>
                  <a:outerShdw blurRad="38100" dist="38100" dir="2700000" algn="tl">
                    <a:srgbClr val="C0C0C0"/>
                  </a:outerShdw>
                </a:effectLst>
                <a:latin typeface="標楷體" pitchFamily="65" charset="-120"/>
                <a:ea typeface="標楷體" pitchFamily="65" charset="-120"/>
              </a:rPr>
              <a:t>理念的認同</a:t>
            </a:r>
          </a:p>
          <a:p>
            <a:pPr eaLnBrk="1" hangingPunct="1">
              <a:defRPr/>
            </a:pPr>
            <a:r>
              <a:rPr lang="zh-TW" altLang="en-US" sz="3600" b="1" smtClean="0">
                <a:effectLst>
                  <a:outerShdw blurRad="38100" dist="38100" dir="2700000" algn="tl">
                    <a:srgbClr val="C0C0C0"/>
                  </a:outerShdw>
                </a:effectLst>
                <a:latin typeface="標楷體" pitchFamily="65" charset="-120"/>
                <a:ea typeface="標楷體" pitchFamily="65" charset="-120"/>
              </a:rPr>
              <a:t>前途的明朗</a:t>
            </a:r>
          </a:p>
          <a:p>
            <a:pPr eaLnBrk="1" hangingPunct="1">
              <a:defRPr/>
            </a:pPr>
            <a:r>
              <a:rPr lang="zh-TW" altLang="en-US" sz="3600" b="1" smtClean="0">
                <a:solidFill>
                  <a:srgbClr val="CC0000"/>
                </a:solidFill>
                <a:effectLst>
                  <a:outerShdw blurRad="38100" dist="38100" dir="2700000" algn="tl">
                    <a:srgbClr val="C0C0C0"/>
                  </a:outerShdw>
                </a:effectLst>
                <a:latin typeface="標楷體" pitchFamily="65" charset="-120"/>
                <a:ea typeface="標楷體" pitchFamily="65" charset="-120"/>
              </a:rPr>
              <a:t>提供發揮的舞台</a:t>
            </a:r>
          </a:p>
          <a:p>
            <a:pPr eaLnBrk="1" hangingPunct="1">
              <a:defRPr/>
            </a:pPr>
            <a:r>
              <a:rPr lang="zh-TW" altLang="en-US" sz="3600" b="1" smtClean="0">
                <a:solidFill>
                  <a:srgbClr val="0000FF"/>
                </a:solidFill>
                <a:effectLst>
                  <a:outerShdw blurRad="38100" dist="38100" dir="2700000" algn="tl">
                    <a:srgbClr val="C0C0C0"/>
                  </a:outerShdw>
                </a:effectLst>
                <a:latin typeface="標楷體" pitchFamily="65" charset="-120"/>
                <a:ea typeface="標楷體" pitchFamily="65" charset="-120"/>
              </a:rPr>
              <a:t>個人特質</a:t>
            </a:r>
          </a:p>
        </p:txBody>
      </p:sp>
      <p:pic>
        <p:nvPicPr>
          <p:cNvPr id="13317" name="Picture 4" descr="MCj04164380000[1]"/>
          <p:cNvPicPr>
            <a:picLocks noChangeAspect="1" noChangeArrowheads="1"/>
          </p:cNvPicPr>
          <p:nvPr/>
        </p:nvPicPr>
        <p:blipFill>
          <a:blip r:embed="rId2" cstate="print"/>
          <a:srcRect/>
          <a:stretch>
            <a:fillRect/>
          </a:stretch>
        </p:blipFill>
        <p:spPr bwMode="auto">
          <a:xfrm>
            <a:off x="5795963" y="2852738"/>
            <a:ext cx="2374900" cy="22161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28E875DD-5039-44B5-B1B2-FE787D5D16E4}" type="slidenum">
              <a:rPr lang="en-US" altLang="zh-TW" smtClean="0"/>
              <a:pPr/>
              <a:t>12</a:t>
            </a:fld>
            <a:endParaRPr lang="en-US" altLang="zh-TW" smtClean="0"/>
          </a:p>
        </p:txBody>
      </p:sp>
      <p:sp>
        <p:nvSpPr>
          <p:cNvPr id="91138" name="Rectangle 2"/>
          <p:cNvSpPr>
            <a:spLocks noGrp="1" noChangeArrowheads="1"/>
          </p:cNvSpPr>
          <p:nvPr>
            <p:ph type="title"/>
          </p:nvPr>
        </p:nvSpPr>
        <p:spPr/>
        <p:txBody>
          <a:bodyPr>
            <a:normAutofit fontScale="90000"/>
          </a:bodyPr>
          <a:lstStyle/>
          <a:p>
            <a:pPr eaLnBrk="1" hangingPunct="1">
              <a:defRPr/>
            </a:pPr>
            <a:r>
              <a:rPr lang="en-US" altLang="zh-TW" b="1" dirty="0" smtClean="0">
                <a:solidFill>
                  <a:srgbClr val="CC0000"/>
                </a:solidFill>
                <a:effectLst>
                  <a:outerShdw blurRad="38100" dist="38100" dir="2700000" algn="tl">
                    <a:srgbClr val="C0C0C0"/>
                  </a:outerShdw>
                </a:effectLst>
                <a:latin typeface="標楷體" pitchFamily="65" charset="-120"/>
                <a:ea typeface="標楷體" pitchFamily="65" charset="-120"/>
              </a:rPr>
              <a:t>            </a:t>
            </a:r>
            <a:br>
              <a:rPr lang="en-US" altLang="zh-TW" b="1" dirty="0" smtClean="0">
                <a:solidFill>
                  <a:srgbClr val="CC0000"/>
                </a:solidFill>
                <a:effectLst>
                  <a:outerShdw blurRad="38100" dist="38100" dir="2700000" algn="tl">
                    <a:srgbClr val="C0C0C0"/>
                  </a:outerShdw>
                </a:effectLst>
                <a:latin typeface="標楷體" pitchFamily="65" charset="-120"/>
                <a:ea typeface="標楷體" pitchFamily="65" charset="-120"/>
              </a:rPr>
            </a:br>
            <a:r>
              <a:rPr lang="zh-TW" altLang="en-US" sz="4400" b="1" dirty="0" smtClean="0">
                <a:solidFill>
                  <a:srgbClr val="C00000"/>
                </a:solidFill>
                <a:effectLst>
                  <a:outerShdw blurRad="38100" dist="38100" dir="2700000" algn="tl">
                    <a:srgbClr val="C0C0C0"/>
                  </a:outerShdw>
                </a:effectLst>
                <a:latin typeface="標楷體" pitchFamily="65" charset="-120"/>
                <a:ea typeface="標楷體" pitchFamily="65" charset="-120"/>
              </a:rPr>
              <a:t>熱情</a:t>
            </a:r>
            <a:r>
              <a:rPr lang="en-US" altLang="zh-TW" sz="4400" b="1" dirty="0" smtClean="0">
                <a:solidFill>
                  <a:srgbClr val="C00000"/>
                </a:solidFill>
                <a:effectLst>
                  <a:outerShdw blurRad="38100" dist="38100" dir="2700000" algn="tl">
                    <a:srgbClr val="C0C0C0"/>
                  </a:outerShdw>
                </a:effectLst>
                <a:latin typeface="標楷體" pitchFamily="65" charset="-120"/>
                <a:ea typeface="標楷體" pitchFamily="65" charset="-120"/>
              </a:rPr>
              <a:t>!</a:t>
            </a:r>
            <a:r>
              <a:rPr lang="en-US" altLang="zh-TW" sz="4400" b="1" dirty="0" smtClean="0">
                <a:solidFill>
                  <a:srgbClr val="C00000"/>
                </a:solidFill>
              </a:rPr>
              <a:t/>
            </a:r>
            <a:br>
              <a:rPr lang="en-US" altLang="zh-TW" sz="4400" b="1" dirty="0" smtClean="0">
                <a:solidFill>
                  <a:srgbClr val="C00000"/>
                </a:solidFill>
              </a:rPr>
            </a:br>
            <a:endParaRPr lang="en-US" altLang="zh-TW" sz="4400" b="1" dirty="0" smtClean="0">
              <a:solidFill>
                <a:srgbClr val="C00000"/>
              </a:solidFill>
            </a:endParaRPr>
          </a:p>
        </p:txBody>
      </p:sp>
      <p:sp>
        <p:nvSpPr>
          <p:cNvPr id="91139" name="Rectangle 3"/>
          <p:cNvSpPr>
            <a:spLocks noGrp="1" noChangeArrowheads="1"/>
          </p:cNvSpPr>
          <p:nvPr>
            <p:ph type="body" idx="1"/>
          </p:nvPr>
        </p:nvSpPr>
        <p:spPr>
          <a:xfrm>
            <a:off x="395288" y="1844675"/>
            <a:ext cx="7989887" cy="5373688"/>
          </a:xfrm>
        </p:spPr>
        <p:txBody>
          <a:bodyPr/>
          <a:lstStyle/>
          <a:p>
            <a:pPr eaLnBrk="1" hangingPunct="1">
              <a:defRPr/>
            </a:pPr>
            <a:r>
              <a:rPr lang="zh-TW" altLang="en-US" sz="2800" b="1" dirty="0" smtClean="0">
                <a:solidFill>
                  <a:schemeClr val="accent1"/>
                </a:solidFill>
                <a:latin typeface="標楷體" pitchFamily="65" charset="-120"/>
                <a:ea typeface="標楷體" pitchFamily="65" charset="-120"/>
              </a:rPr>
              <a:t>「</a:t>
            </a:r>
            <a:r>
              <a:rPr lang="zh-TW" altLang="en-US" sz="2800" b="1" dirty="0" smtClean="0">
                <a:solidFill>
                  <a:srgbClr val="FF0066"/>
                </a:solidFill>
                <a:effectLst>
                  <a:outerShdw blurRad="38100" dist="38100" dir="2700000" algn="tl">
                    <a:srgbClr val="C0C0C0"/>
                  </a:outerShdw>
                </a:effectLst>
                <a:latin typeface="標楷體" pitchFamily="65" charset="-120"/>
                <a:ea typeface="標楷體" pitchFamily="65" charset="-120"/>
              </a:rPr>
              <a:t>熱情，是一種不完成會不舒服的情緒，它是一種續航力。」 </a:t>
            </a:r>
            <a:r>
              <a:rPr lang="en-US" altLang="zh-TW" sz="2800" b="1" dirty="0" smtClean="0">
                <a:solidFill>
                  <a:srgbClr val="FF0066"/>
                </a:solidFill>
                <a:effectLst>
                  <a:outerShdw blurRad="38100" dist="38100" dir="2700000" algn="tl">
                    <a:srgbClr val="C0C0C0"/>
                  </a:outerShdw>
                </a:effectLst>
                <a:latin typeface="標楷體" pitchFamily="65" charset="-120"/>
                <a:ea typeface="標楷體" pitchFamily="65" charset="-120"/>
              </a:rPr>
              <a:t>---</a:t>
            </a:r>
            <a:r>
              <a:rPr lang="zh-TW" altLang="en-US" sz="2800" b="1" dirty="0" smtClean="0">
                <a:solidFill>
                  <a:srgbClr val="FF0066"/>
                </a:solidFill>
                <a:effectLst>
                  <a:outerShdw blurRad="38100" dist="38100" dir="2700000" algn="tl">
                    <a:srgbClr val="C0C0C0"/>
                  </a:outerShdw>
                </a:effectLst>
                <a:latin typeface="標楷體" pitchFamily="65" charset="-120"/>
                <a:ea typeface="標楷體" pitchFamily="65" charset="-120"/>
              </a:rPr>
              <a:t>台大心理系教授鄭伯壎</a:t>
            </a:r>
          </a:p>
          <a:p>
            <a:pPr eaLnBrk="1" hangingPunct="1">
              <a:defRPr/>
            </a:pPr>
            <a:endParaRPr lang="en-US" altLang="zh-TW" sz="2000" dirty="0" smtClean="0">
              <a:solidFill>
                <a:srgbClr val="FF0066"/>
              </a:solidFill>
              <a:effectLst>
                <a:outerShdw blurRad="38100" dist="38100" dir="2700000" algn="tl">
                  <a:srgbClr val="C0C0C0"/>
                </a:outerShdw>
              </a:effectLst>
            </a:endParaRPr>
          </a:p>
        </p:txBody>
      </p:sp>
      <p:sp>
        <p:nvSpPr>
          <p:cNvPr id="412674" name="Rectangle 2"/>
          <p:cNvSpPr>
            <a:spLocks noChangeArrowheads="1"/>
          </p:cNvSpPr>
          <p:nvPr/>
        </p:nvSpPr>
        <p:spPr bwMode="auto">
          <a:xfrm>
            <a:off x="827088" y="3357563"/>
            <a:ext cx="1555750" cy="641350"/>
          </a:xfrm>
          <a:prstGeom prst="rect">
            <a:avLst/>
          </a:prstGeom>
          <a:noFill/>
          <a:ln w="9525">
            <a:noFill/>
            <a:miter lim="800000"/>
            <a:headEnd/>
            <a:tailEnd/>
          </a:ln>
        </p:spPr>
        <p:txBody>
          <a:bodyPr wrap="none">
            <a:spAutoFit/>
          </a:bodyPr>
          <a:lstStyle/>
          <a:p>
            <a:r>
              <a:rPr kumimoji="0" lang="zh-TW" altLang="en-US" sz="3600" b="1">
                <a:solidFill>
                  <a:srgbClr val="CC3300"/>
                </a:solidFill>
                <a:latin typeface="標楷體" pitchFamily="65" charset="-120"/>
                <a:ea typeface="標楷體" pitchFamily="65" charset="-120"/>
              </a:rPr>
              <a:t>因為</a:t>
            </a:r>
            <a:r>
              <a:rPr kumimoji="0" lang="en-US" altLang="zh-TW" sz="3600" b="1">
                <a:solidFill>
                  <a:srgbClr val="CC3300"/>
                </a:solidFill>
                <a:latin typeface="標楷體" pitchFamily="65" charset="-120"/>
                <a:ea typeface="標楷體" pitchFamily="65" charset="-120"/>
              </a:rPr>
              <a:t>…</a:t>
            </a:r>
          </a:p>
        </p:txBody>
      </p:sp>
      <p:sp>
        <p:nvSpPr>
          <p:cNvPr id="412675" name="Rectangle 3"/>
          <p:cNvSpPr>
            <a:spLocks noChangeArrowheads="1"/>
          </p:cNvSpPr>
          <p:nvPr/>
        </p:nvSpPr>
        <p:spPr bwMode="auto">
          <a:xfrm>
            <a:off x="323850" y="4437063"/>
            <a:ext cx="8610600" cy="823912"/>
          </a:xfrm>
          <a:prstGeom prst="rect">
            <a:avLst/>
          </a:prstGeom>
          <a:noFill/>
          <a:ln w="9525">
            <a:noFill/>
            <a:miter lim="800000"/>
            <a:headEnd/>
            <a:tailEnd/>
          </a:ln>
        </p:spPr>
        <p:txBody>
          <a:bodyPr>
            <a:spAutoFit/>
          </a:bodyPr>
          <a:lstStyle/>
          <a:p>
            <a:pPr>
              <a:spcBef>
                <a:spcPct val="50000"/>
              </a:spcBef>
            </a:pPr>
            <a:r>
              <a:rPr kumimoji="0" lang="zh-TW" altLang="en-US" sz="3000" b="1">
                <a:solidFill>
                  <a:srgbClr val="CC3300"/>
                </a:solidFill>
                <a:latin typeface="SimHei" pitchFamily="2" charset="-122"/>
                <a:ea typeface="SimHei" pitchFamily="2" charset="-122"/>
              </a:rPr>
              <a:t>「</a:t>
            </a:r>
            <a:r>
              <a:rPr lang="zh-TW" altLang="en-US" sz="3000" b="1">
                <a:solidFill>
                  <a:srgbClr val="CC3300"/>
                </a:solidFill>
                <a:latin typeface="標楷體" pitchFamily="65" charset="-120"/>
                <a:ea typeface="標楷體" pitchFamily="65" charset="-120"/>
              </a:rPr>
              <a:t>熱情的人找的是</a:t>
            </a:r>
            <a:r>
              <a:rPr lang="zh-TW" altLang="en-US" sz="4800" b="1">
                <a:latin typeface="標楷體" pitchFamily="65" charset="-120"/>
                <a:ea typeface="標楷體" pitchFamily="65" charset="-120"/>
              </a:rPr>
              <a:t>價值</a:t>
            </a:r>
            <a:r>
              <a:rPr lang="zh-TW" altLang="en-US" sz="3000" b="1">
                <a:solidFill>
                  <a:srgbClr val="CC3300"/>
                </a:solidFill>
                <a:latin typeface="標楷體" pitchFamily="65" charset="-120"/>
                <a:ea typeface="標楷體" pitchFamily="65" charset="-120"/>
              </a:rPr>
              <a:t>，而非</a:t>
            </a:r>
            <a:r>
              <a:rPr lang="zh-TW" altLang="en-US" sz="4800" b="1">
                <a:solidFill>
                  <a:srgbClr val="0000FF"/>
                </a:solidFill>
                <a:latin typeface="標楷體" pitchFamily="65" charset="-120"/>
                <a:ea typeface="標楷體" pitchFamily="65" charset="-120"/>
              </a:rPr>
              <a:t>價格</a:t>
            </a:r>
            <a:r>
              <a:rPr kumimoji="0" lang="zh-TW" altLang="en-US" sz="3000" b="1">
                <a:solidFill>
                  <a:srgbClr val="CC3300"/>
                </a:solidFill>
                <a:latin typeface="標楷體" pitchFamily="65" charset="-120"/>
                <a:ea typeface="標楷體" pitchFamily="65" charset="-120"/>
              </a:rPr>
              <a:t>。</a:t>
            </a:r>
            <a:r>
              <a:rPr kumimoji="0" lang="zh-TW" altLang="en-US" sz="3000" b="1">
                <a:solidFill>
                  <a:srgbClr val="CC3300"/>
                </a:solidFill>
                <a:latin typeface="SimHei" pitchFamily="2" charset="-122"/>
                <a:ea typeface="SimHei"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12674"/>
                                        </p:tgtEl>
                                        <p:attrNameLst>
                                          <p:attrName>style.visibility</p:attrName>
                                        </p:attrNameLst>
                                      </p:cBhvr>
                                      <p:to>
                                        <p:strVal val="visible"/>
                                      </p:to>
                                    </p:set>
                                    <p:animEffect transition="in" filter="checkerboard(across)">
                                      <p:cBhvr>
                                        <p:cTn id="7" dur="500"/>
                                        <p:tgtEl>
                                          <p:spTgt spid="412674"/>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412675"/>
                                        </p:tgtEl>
                                        <p:attrNameLst>
                                          <p:attrName>style.visibility</p:attrName>
                                        </p:attrNameLst>
                                      </p:cBhvr>
                                      <p:to>
                                        <p:strVal val="visible"/>
                                      </p:to>
                                    </p:set>
                                    <p:animEffect transition="in" filter="wipe(left)">
                                      <p:cBhvr>
                                        <p:cTn id="11" dur="500"/>
                                        <p:tgtEl>
                                          <p:spTgt spid="412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utoUpdateAnimBg="0"/>
      <p:bldP spid="4126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A607ABA4-13D5-48E2-8072-5E1DF9E3B233}" type="slidenum">
              <a:rPr lang="en-US" altLang="zh-TW" smtClean="0"/>
              <a:pPr/>
              <a:t>13</a:t>
            </a:fld>
            <a:endParaRPr lang="en-US" altLang="zh-TW" smtClean="0"/>
          </a:p>
        </p:txBody>
      </p:sp>
      <p:sp>
        <p:nvSpPr>
          <p:cNvPr id="92162" name="Rectangle 2"/>
          <p:cNvSpPr>
            <a:spLocks noGrp="1" noChangeArrowheads="1"/>
          </p:cNvSpPr>
          <p:nvPr>
            <p:ph type="title"/>
          </p:nvPr>
        </p:nvSpPr>
        <p:spPr>
          <a:xfrm>
            <a:off x="296488" y="349134"/>
            <a:ext cx="8686800" cy="838200"/>
          </a:xfrm>
        </p:spPr>
        <p:txBody>
          <a:bodyPr>
            <a:normAutofit fontScale="90000"/>
          </a:bodyPr>
          <a:lstStyle/>
          <a:p>
            <a:pPr eaLnBrk="1" hangingPunct="1">
              <a:defRPr/>
            </a:pPr>
            <a:r>
              <a:rPr lang="zh-TW" altLang="en-US" sz="5000" b="1" dirty="0" smtClean="0">
                <a:solidFill>
                  <a:srgbClr val="C00000"/>
                </a:solidFill>
                <a:effectLst>
                  <a:outerShdw blurRad="38100" dist="38100" dir="2700000" algn="tl">
                    <a:srgbClr val="C0C0C0"/>
                  </a:outerShdw>
                </a:effectLst>
                <a:latin typeface="標楷體" pitchFamily="65" charset="-120"/>
                <a:ea typeface="標楷體" pitchFamily="65" charset="-120"/>
              </a:rPr>
              <a:t>未雨綢繆</a:t>
            </a:r>
          </a:p>
        </p:txBody>
      </p:sp>
      <p:sp>
        <p:nvSpPr>
          <p:cNvPr id="461827" name="Rectangle 3"/>
          <p:cNvSpPr>
            <a:spLocks noGrp="1" noRot="1" noChangeArrowheads="1"/>
          </p:cNvSpPr>
          <p:nvPr>
            <p:ph type="body" idx="1"/>
          </p:nvPr>
        </p:nvSpPr>
        <p:spPr>
          <a:xfrm>
            <a:off x="684213" y="2349500"/>
            <a:ext cx="7772400" cy="4114800"/>
          </a:xfrm>
        </p:spPr>
        <p:txBody>
          <a:bodyPr>
            <a:normAutofit/>
          </a:bodyPr>
          <a:lstStyle/>
          <a:p>
            <a:pPr marL="457200" indent="-457200" eaLnBrk="1" hangingPunct="1">
              <a:defRPr/>
            </a:pPr>
            <a:r>
              <a:rPr lang="zh-TW" altLang="en-US" sz="2800" b="1" dirty="0" smtClean="0">
                <a:solidFill>
                  <a:srgbClr val="CC0000"/>
                </a:solidFill>
                <a:effectLst>
                  <a:outerShdw blurRad="38100" dist="38100" dir="2700000" algn="tl">
                    <a:srgbClr val="C0C0C0"/>
                  </a:outerShdw>
                </a:effectLst>
                <a:latin typeface="標楷體" pitchFamily="65" charset="-120"/>
                <a:ea typeface="標楷體" pitchFamily="65" charset="-120"/>
              </a:rPr>
              <a:t>隨時做好準備，培養實力，等待機會</a:t>
            </a:r>
          </a:p>
          <a:p>
            <a:pPr marL="457200" indent="-457200" eaLnBrk="1" hangingPunct="1">
              <a:defRPr/>
            </a:pPr>
            <a:r>
              <a:rPr lang="zh-TW" altLang="en-US" sz="2800" b="1" dirty="0" smtClean="0">
                <a:effectLst>
                  <a:outerShdw blurRad="38100" dist="38100" dir="2700000" algn="tl">
                    <a:srgbClr val="C0C0C0"/>
                  </a:outerShdw>
                </a:effectLst>
                <a:latin typeface="標楷體" pitchFamily="65" charset="-120"/>
                <a:ea typeface="標楷體" pitchFamily="65" charset="-120"/>
              </a:rPr>
              <a:t>機會是所有人的公車，不會為了獨獨等你一個人而停下來</a:t>
            </a:r>
          </a:p>
          <a:p>
            <a:pPr marL="457200" indent="-457200" eaLnBrk="1" hangingPunct="1">
              <a:buFont typeface="Wingdings" pitchFamily="2" charset="2"/>
              <a:buNone/>
              <a:defRPr/>
            </a:pPr>
            <a:r>
              <a:rPr lang="zh-TW" altLang="en-US" sz="2800" b="1" dirty="0" smtClean="0">
                <a:solidFill>
                  <a:srgbClr val="CC0000"/>
                </a:solidFill>
                <a:effectLst>
                  <a:outerShdw blurRad="38100" dist="38100" dir="2700000" algn="tl">
                    <a:srgbClr val="C0C0C0"/>
                  </a:outerShdw>
                </a:effectLst>
                <a:latin typeface="標楷體" pitchFamily="65" charset="-120"/>
                <a:ea typeface="標楷體" pitchFamily="65" charset="-120"/>
              </a:rPr>
              <a:t>                                                       </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杜書伍 </a:t>
            </a:r>
            <a:r>
              <a:rPr lang="en-US" altLang="zh-TW" sz="2800" b="1" dirty="0"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聯強國際總裁兼執行長</a:t>
            </a:r>
            <a:r>
              <a:rPr lang="en-US" altLang="zh-TW" sz="2800" b="1" dirty="0" smtClean="0">
                <a:solidFill>
                  <a:srgbClr val="0000FF"/>
                </a:solidFill>
                <a:effectLst>
                  <a:outerShdw blurRad="38100" dist="38100" dir="2700000" algn="tl">
                    <a:srgbClr val="C0C0C0"/>
                  </a:outerShdw>
                </a:effectLst>
                <a:latin typeface="標楷體" pitchFamily="65" charset="-120"/>
                <a:ea typeface="標楷體" pitchFamily="65" charset="-120"/>
              </a:rPr>
              <a:t>)</a:t>
            </a:r>
            <a:r>
              <a:rPr lang="en-US" altLang="zh-TW" sz="2800" dirty="0" smtClean="0">
                <a:solidFill>
                  <a:schemeClr val="folHlink"/>
                </a:solidFill>
              </a:rPr>
              <a:t> </a:t>
            </a:r>
          </a:p>
        </p:txBody>
      </p:sp>
      <p:pic>
        <p:nvPicPr>
          <p:cNvPr id="15365" name="Picture 4" descr="j0421168"/>
          <p:cNvPicPr>
            <a:picLocks noChangeAspect="1" noChangeArrowheads="1"/>
          </p:cNvPicPr>
          <p:nvPr/>
        </p:nvPicPr>
        <p:blipFill>
          <a:blip r:embed="rId2" cstate="print"/>
          <a:srcRect/>
          <a:stretch>
            <a:fillRect/>
          </a:stretch>
        </p:blipFill>
        <p:spPr bwMode="auto">
          <a:xfrm>
            <a:off x="7020272" y="4581128"/>
            <a:ext cx="1411288" cy="14843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D97B992F-184B-4BED-A347-9B57D1CF34FC}" type="slidenum">
              <a:rPr lang="en-US" altLang="zh-TW" smtClean="0"/>
              <a:pPr/>
              <a:t>14</a:t>
            </a:fld>
            <a:endParaRPr lang="en-US" altLang="zh-TW" smtClean="0"/>
          </a:p>
        </p:txBody>
      </p:sp>
      <p:sp>
        <p:nvSpPr>
          <p:cNvPr id="93186" name="Rectangle 2"/>
          <p:cNvSpPr>
            <a:spLocks noGrp="1" noChangeArrowheads="1"/>
          </p:cNvSpPr>
          <p:nvPr>
            <p:ph type="title"/>
          </p:nvPr>
        </p:nvSpPr>
        <p:spPr>
          <a:xfrm>
            <a:off x="254924" y="274320"/>
            <a:ext cx="8686800" cy="838200"/>
          </a:xfrm>
        </p:spPr>
        <p:txBody>
          <a:bodyPr>
            <a:normAutofit/>
          </a:bodyPr>
          <a:lstStyle/>
          <a:p>
            <a:pPr eaLnBrk="1" hangingPunct="1">
              <a:defRPr/>
            </a:pPr>
            <a:r>
              <a:rPr lang="zh-TW" altLang="en-US" sz="4400" b="1" dirty="0" smtClean="0">
                <a:solidFill>
                  <a:srgbClr val="C00000"/>
                </a:solidFill>
                <a:effectLst>
                  <a:outerShdw blurRad="38100" dist="38100" dir="2700000" algn="tl">
                    <a:srgbClr val="C0C0C0"/>
                  </a:outerShdw>
                </a:effectLst>
                <a:latin typeface="標楷體" pitchFamily="65" charset="-120"/>
                <a:ea typeface="標楷體" pitchFamily="65" charset="-120"/>
              </a:rPr>
              <a:t>管子曰</a:t>
            </a:r>
            <a:r>
              <a:rPr lang="en-US" altLang="zh-TW" sz="4400" b="1" dirty="0" smtClean="0">
                <a:solidFill>
                  <a:srgbClr val="C00000"/>
                </a:solidFill>
                <a:effectLst>
                  <a:outerShdw blurRad="38100" dist="38100" dir="2700000" algn="tl">
                    <a:srgbClr val="C0C0C0"/>
                  </a:outerShdw>
                </a:effectLst>
                <a:latin typeface="標楷體" pitchFamily="65" charset="-120"/>
                <a:ea typeface="標楷體" pitchFamily="65" charset="-120"/>
              </a:rPr>
              <a:t>:</a:t>
            </a:r>
          </a:p>
        </p:txBody>
      </p:sp>
      <p:sp>
        <p:nvSpPr>
          <p:cNvPr id="93187" name="Rectangle 3"/>
          <p:cNvSpPr>
            <a:spLocks noGrp="1" noChangeArrowheads="1"/>
          </p:cNvSpPr>
          <p:nvPr>
            <p:ph type="body" idx="1"/>
          </p:nvPr>
        </p:nvSpPr>
        <p:spPr>
          <a:xfrm>
            <a:off x="611188" y="1916113"/>
            <a:ext cx="7924800" cy="4419600"/>
          </a:xfrm>
        </p:spPr>
        <p:txBody>
          <a:bodyPr/>
          <a:lstStyle/>
          <a:p>
            <a:pPr eaLnBrk="1" hangingPunct="1">
              <a:defRPr/>
            </a:pPr>
            <a:r>
              <a:rPr lang="zh-TW" altLang="en-US" sz="4800" b="1" smtClean="0">
                <a:solidFill>
                  <a:srgbClr val="CC0000"/>
                </a:solidFill>
                <a:effectLst>
                  <a:outerShdw blurRad="38100" dist="38100" dir="2700000" algn="tl">
                    <a:srgbClr val="C0C0C0"/>
                  </a:outerShdw>
                </a:effectLst>
                <a:latin typeface="標楷體" pitchFamily="65" charset="-120"/>
                <a:ea typeface="標楷體" pitchFamily="65" charset="-120"/>
              </a:rPr>
              <a:t>學到東西叫準備</a:t>
            </a:r>
          </a:p>
          <a:p>
            <a:pPr eaLnBrk="1" hangingPunct="1">
              <a:defRPr/>
            </a:pPr>
            <a:r>
              <a:rPr lang="zh-TW" altLang="en-US" sz="4800" b="1" smtClean="0">
                <a:effectLst>
                  <a:outerShdw blurRad="38100" dist="38100" dir="2700000" algn="tl">
                    <a:srgbClr val="C0C0C0"/>
                  </a:outerShdw>
                </a:effectLst>
                <a:latin typeface="標楷體" pitchFamily="65" charset="-120"/>
                <a:ea typeface="標楷體" pitchFamily="65" charset="-120"/>
              </a:rPr>
              <a:t>建立關係是機會</a:t>
            </a:r>
          </a:p>
          <a:p>
            <a:pPr eaLnBrk="1" hangingPunct="1">
              <a:defRPr/>
            </a:pPr>
            <a:r>
              <a:rPr lang="zh-TW" altLang="en-US" sz="4800" b="1" smtClean="0">
                <a:solidFill>
                  <a:srgbClr val="CC0000"/>
                </a:solidFill>
                <a:effectLst>
                  <a:outerShdw blurRad="38100" dist="38100" dir="2700000" algn="tl">
                    <a:srgbClr val="C0C0C0"/>
                  </a:outerShdw>
                </a:effectLst>
                <a:latin typeface="標楷體" pitchFamily="65" charset="-120"/>
                <a:ea typeface="標楷體" pitchFamily="65" charset="-120"/>
              </a:rPr>
              <a:t>若要不斷有機會</a:t>
            </a:r>
          </a:p>
          <a:p>
            <a:pPr eaLnBrk="1" hangingPunct="1">
              <a:defRPr/>
            </a:pPr>
            <a:r>
              <a:rPr lang="zh-TW" altLang="en-US" sz="4800" b="1" smtClean="0">
                <a:effectLst>
                  <a:outerShdw blurRad="38100" dist="38100" dir="2700000" algn="tl">
                    <a:srgbClr val="C0C0C0"/>
                  </a:outerShdw>
                </a:effectLst>
                <a:latin typeface="標楷體" pitchFamily="65" charset="-120"/>
                <a:ea typeface="標楷體" pitchFamily="65" charset="-120"/>
              </a:rPr>
              <a:t>就得時時做準備</a:t>
            </a:r>
            <a:r>
              <a:rPr lang="zh-TW" altLang="en-US" sz="4800" smtClean="0">
                <a:solidFill>
                  <a:srgbClr val="3333FF"/>
                </a:solidFill>
                <a:latin typeface="SimHei" pitchFamily="2" charset="-122"/>
                <a:ea typeface="SimHei" pitchFamily="2" charset="-122"/>
              </a:rPr>
              <a:t>　</a:t>
            </a:r>
          </a:p>
          <a:p>
            <a:pPr eaLnBrk="1" hangingPunct="1">
              <a:defRPr/>
            </a:pPr>
            <a:endParaRPr lang="en-US" altLang="zh-TW" smtClean="0"/>
          </a:p>
        </p:txBody>
      </p:sp>
      <p:pic>
        <p:nvPicPr>
          <p:cNvPr id="16389" name="Picture 4" descr="j0421168"/>
          <p:cNvPicPr>
            <a:picLocks noChangeAspect="1" noChangeArrowheads="1"/>
          </p:cNvPicPr>
          <p:nvPr/>
        </p:nvPicPr>
        <p:blipFill>
          <a:blip r:embed="rId2" cstate="print"/>
          <a:srcRect/>
          <a:stretch>
            <a:fillRect/>
          </a:stretch>
        </p:blipFill>
        <p:spPr bwMode="auto">
          <a:xfrm>
            <a:off x="6659563" y="3068638"/>
            <a:ext cx="1411287" cy="148431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D97B992F-184B-4BED-A347-9B57D1CF34FC}" type="slidenum">
              <a:rPr lang="en-US" altLang="zh-TW" smtClean="0"/>
              <a:pPr/>
              <a:t>15</a:t>
            </a:fld>
            <a:endParaRPr lang="en-US" altLang="zh-TW" smtClean="0"/>
          </a:p>
        </p:txBody>
      </p:sp>
      <p:sp>
        <p:nvSpPr>
          <p:cNvPr id="93186" name="Rectangle 2"/>
          <p:cNvSpPr>
            <a:spLocks noGrp="1" noChangeArrowheads="1"/>
          </p:cNvSpPr>
          <p:nvPr>
            <p:ph type="title"/>
          </p:nvPr>
        </p:nvSpPr>
        <p:spPr>
          <a:xfrm>
            <a:off x="254924" y="274320"/>
            <a:ext cx="8686800" cy="838200"/>
          </a:xfrm>
        </p:spPr>
        <p:txBody>
          <a:bodyPr>
            <a:normAutofit/>
          </a:bodyPr>
          <a:lstStyle/>
          <a:p>
            <a:pPr eaLnBrk="1" hangingPunct="1">
              <a:defRPr/>
            </a:pPr>
            <a:r>
              <a:rPr lang="zh-TW" altLang="en-US" sz="4400" b="1" smtClean="0">
                <a:solidFill>
                  <a:srgbClr val="C00000"/>
                </a:solidFill>
                <a:effectLst>
                  <a:outerShdw blurRad="38100" dist="38100" dir="2700000" algn="tl">
                    <a:srgbClr val="C0C0C0"/>
                  </a:outerShdw>
                </a:effectLst>
                <a:latin typeface="標楷體" pitchFamily="65" charset="-120"/>
                <a:ea typeface="標楷體" pitchFamily="65" charset="-120"/>
              </a:rPr>
              <a:t>管子</a:t>
            </a:r>
            <a:r>
              <a:rPr lang="zh-TW" altLang="en-US" sz="4400" b="1" dirty="0" smtClean="0">
                <a:solidFill>
                  <a:srgbClr val="C00000"/>
                </a:solidFill>
                <a:effectLst>
                  <a:outerShdw blurRad="38100" dist="38100" dir="2700000" algn="tl">
                    <a:srgbClr val="C0C0C0"/>
                  </a:outerShdw>
                </a:effectLst>
                <a:latin typeface="標楷體" pitchFamily="65" charset="-120"/>
                <a:ea typeface="標楷體" pitchFamily="65" charset="-120"/>
              </a:rPr>
              <a:t>曰</a:t>
            </a:r>
            <a:r>
              <a:rPr lang="en-US" altLang="zh-TW" sz="4400" b="1" dirty="0" smtClean="0">
                <a:solidFill>
                  <a:srgbClr val="C00000"/>
                </a:solidFill>
                <a:effectLst>
                  <a:outerShdw blurRad="38100" dist="38100" dir="2700000" algn="tl">
                    <a:srgbClr val="C0C0C0"/>
                  </a:outerShdw>
                </a:effectLst>
                <a:latin typeface="標楷體" pitchFamily="65" charset="-120"/>
                <a:ea typeface="標楷體" pitchFamily="65" charset="-120"/>
              </a:rPr>
              <a:t>:</a:t>
            </a:r>
          </a:p>
        </p:txBody>
      </p:sp>
      <p:sp>
        <p:nvSpPr>
          <p:cNvPr id="93187" name="Rectangle 3"/>
          <p:cNvSpPr>
            <a:spLocks noGrp="1" noChangeArrowheads="1"/>
          </p:cNvSpPr>
          <p:nvPr>
            <p:ph type="body" idx="1"/>
          </p:nvPr>
        </p:nvSpPr>
        <p:spPr>
          <a:xfrm>
            <a:off x="611188" y="1916113"/>
            <a:ext cx="7924800" cy="4419600"/>
          </a:xfrm>
        </p:spPr>
        <p:txBody>
          <a:bodyPr/>
          <a:lstStyle/>
          <a:p>
            <a:pPr eaLnBrk="1" hangingPunct="1">
              <a:defRPr/>
            </a:pPr>
            <a:r>
              <a:rPr lang="zh-TW" altLang="en-US" sz="4800" b="1" smtClean="0">
                <a:solidFill>
                  <a:srgbClr val="CC0000"/>
                </a:solidFill>
                <a:effectLst>
                  <a:outerShdw blurRad="38100" dist="38100" dir="2700000" algn="tl">
                    <a:srgbClr val="C0C0C0"/>
                  </a:outerShdw>
                </a:effectLst>
                <a:latin typeface="標楷體" pitchFamily="65" charset="-120"/>
                <a:ea typeface="標楷體" pitchFamily="65" charset="-120"/>
              </a:rPr>
              <a:t>學到東西叫準備</a:t>
            </a:r>
          </a:p>
          <a:p>
            <a:pPr eaLnBrk="1" hangingPunct="1">
              <a:defRPr/>
            </a:pPr>
            <a:r>
              <a:rPr lang="zh-TW" altLang="en-US" sz="4800" b="1" smtClean="0">
                <a:effectLst>
                  <a:outerShdw blurRad="38100" dist="38100" dir="2700000" algn="tl">
                    <a:srgbClr val="C0C0C0"/>
                  </a:outerShdw>
                </a:effectLst>
                <a:latin typeface="標楷體" pitchFamily="65" charset="-120"/>
                <a:ea typeface="標楷體" pitchFamily="65" charset="-120"/>
              </a:rPr>
              <a:t>建立關係是機會</a:t>
            </a:r>
          </a:p>
          <a:p>
            <a:pPr eaLnBrk="1" hangingPunct="1">
              <a:defRPr/>
            </a:pPr>
            <a:r>
              <a:rPr lang="zh-TW" altLang="en-US" sz="4800" b="1" smtClean="0">
                <a:solidFill>
                  <a:srgbClr val="CC0000"/>
                </a:solidFill>
                <a:effectLst>
                  <a:outerShdw blurRad="38100" dist="38100" dir="2700000" algn="tl">
                    <a:srgbClr val="C0C0C0"/>
                  </a:outerShdw>
                </a:effectLst>
                <a:latin typeface="標楷體" pitchFamily="65" charset="-120"/>
                <a:ea typeface="標楷體" pitchFamily="65" charset="-120"/>
              </a:rPr>
              <a:t>若要不斷有機會</a:t>
            </a:r>
          </a:p>
          <a:p>
            <a:pPr eaLnBrk="1" hangingPunct="1">
              <a:defRPr/>
            </a:pPr>
            <a:r>
              <a:rPr lang="zh-TW" altLang="en-US" sz="4800" b="1" smtClean="0">
                <a:effectLst>
                  <a:outerShdw blurRad="38100" dist="38100" dir="2700000" algn="tl">
                    <a:srgbClr val="C0C0C0"/>
                  </a:outerShdw>
                </a:effectLst>
                <a:latin typeface="標楷體" pitchFamily="65" charset="-120"/>
                <a:ea typeface="標楷體" pitchFamily="65" charset="-120"/>
              </a:rPr>
              <a:t>就得時時做準備</a:t>
            </a:r>
            <a:r>
              <a:rPr lang="zh-TW" altLang="en-US" sz="4800" smtClean="0">
                <a:solidFill>
                  <a:srgbClr val="3333FF"/>
                </a:solidFill>
                <a:latin typeface="SimHei" pitchFamily="2" charset="-122"/>
                <a:ea typeface="SimHei" pitchFamily="2" charset="-122"/>
              </a:rPr>
              <a:t>　</a:t>
            </a:r>
          </a:p>
          <a:p>
            <a:pPr eaLnBrk="1" hangingPunct="1">
              <a:defRPr/>
            </a:pPr>
            <a:endParaRPr lang="en-US" altLang="zh-TW" smtClean="0"/>
          </a:p>
        </p:txBody>
      </p:sp>
      <p:pic>
        <p:nvPicPr>
          <p:cNvPr id="16389" name="Picture 4" descr="j0421168"/>
          <p:cNvPicPr>
            <a:picLocks noChangeAspect="1" noChangeArrowheads="1"/>
          </p:cNvPicPr>
          <p:nvPr/>
        </p:nvPicPr>
        <p:blipFill>
          <a:blip r:embed="rId2" cstate="print"/>
          <a:srcRect/>
          <a:stretch>
            <a:fillRect/>
          </a:stretch>
        </p:blipFill>
        <p:spPr bwMode="auto">
          <a:xfrm>
            <a:off x="6659563" y="3068638"/>
            <a:ext cx="1411287" cy="148431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861048"/>
            <a:ext cx="6400800" cy="1752600"/>
          </a:xfrm>
        </p:spPr>
        <p:txBody>
          <a:bodyPr>
            <a:normAutofit/>
          </a:bodyPr>
          <a:lstStyle/>
          <a:p>
            <a:pPr defTabSz="457200"/>
            <a:r>
              <a:rPr lang="zh-TW" altLang="en-US" sz="4000" b="1" spc="600" dirty="0" smtClean="0">
                <a:solidFill>
                  <a:schemeClr val="tx1"/>
                </a:solidFill>
                <a:latin typeface="微軟正黑體" pitchFamily="34" charset="-120"/>
                <a:ea typeface="微軟正黑體" pitchFamily="34" charset="-120"/>
              </a:rPr>
              <a:t>第</a:t>
            </a:r>
            <a:r>
              <a:rPr lang="en-US" altLang="zh-TW" sz="4000" b="1" spc="600" dirty="0" smtClean="0">
                <a:solidFill>
                  <a:schemeClr val="tx1"/>
                </a:solidFill>
                <a:latin typeface="微軟正黑體" pitchFamily="34" charset="-120"/>
                <a:ea typeface="微軟正黑體" pitchFamily="34" charset="-120"/>
              </a:rPr>
              <a:t>1</a:t>
            </a:r>
            <a:r>
              <a:rPr lang="zh-TW" altLang="en-US" sz="4000" b="1" spc="600" dirty="0" smtClean="0">
                <a:solidFill>
                  <a:schemeClr val="tx1"/>
                </a:solidFill>
                <a:latin typeface="微軟正黑體" pitchFamily="34" charset="-120"/>
                <a:ea typeface="微軟正黑體" pitchFamily="34" charset="-120"/>
              </a:rPr>
              <a:t>章</a:t>
            </a:r>
            <a:r>
              <a:rPr lang="en-US" altLang="zh-TW" sz="4000" b="1" spc="600" dirty="0" smtClean="0">
                <a:solidFill>
                  <a:schemeClr val="tx1"/>
                </a:solidFill>
                <a:latin typeface="微軟正黑體" pitchFamily="34" charset="-120"/>
                <a:ea typeface="微軟正黑體" pitchFamily="34" charset="-120"/>
              </a:rPr>
              <a:t>.</a:t>
            </a:r>
            <a:r>
              <a:rPr lang="zh-TW" altLang="en-US" sz="4000" b="1" spc="600" dirty="0" smtClean="0">
                <a:solidFill>
                  <a:schemeClr val="tx1"/>
                </a:solidFill>
                <a:latin typeface="微軟正黑體" pitchFamily="34" charset="-120"/>
                <a:ea typeface="微軟正黑體" pitchFamily="34" charset="-120"/>
              </a:rPr>
              <a:t>資料庫論述</a:t>
            </a:r>
            <a:endParaRPr lang="en-US" altLang="zh-TW" sz="4000" b="1" spc="600" dirty="0">
              <a:solidFill>
                <a:schemeClr val="tx1"/>
              </a:solidFill>
              <a:latin typeface="微軟正黑體" pitchFamily="34" charset="-120"/>
              <a:ea typeface="微軟正黑體" pitchFamily="34" charset="-120"/>
            </a:endParaRPr>
          </a:p>
          <a:p>
            <a:endParaRPr lang="en-US" altLang="zh-TW" sz="700" b="1" spc="600" dirty="0" smtClean="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sz="2000" b="1" spc="600" dirty="0" smtClean="0">
                <a:solidFill>
                  <a:schemeClr val="tx1"/>
                </a:solidFill>
                <a:latin typeface="微軟正黑體" pitchFamily="34" charset="-120"/>
                <a:ea typeface="微軟正黑體" pitchFamily="34" charset="-120"/>
              </a:rPr>
              <a:t>1-1</a:t>
            </a:r>
            <a:r>
              <a:rPr lang="zh-TW" altLang="en-US" sz="2000" b="1" spc="600" dirty="0" smtClean="0">
                <a:solidFill>
                  <a:schemeClr val="tx1"/>
                </a:solidFill>
                <a:latin typeface="微軟正黑體" pitchFamily="34" charset="-120"/>
                <a:ea typeface="微軟正黑體" pitchFamily="34" charset="-120"/>
              </a:rPr>
              <a:t>導論</a:t>
            </a:r>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19" name="投影片編號版面配置區 18"/>
          <p:cNvSpPr>
            <a:spLocks noGrp="1"/>
          </p:cNvSpPr>
          <p:nvPr>
            <p:ph type="sldNum" sz="quarter" idx="12"/>
          </p:nvPr>
        </p:nvSpPr>
        <p:spPr/>
        <p:txBody>
          <a:bodyPr/>
          <a:lstStyle/>
          <a:p>
            <a:r>
              <a:rPr kumimoji="0" lang="en-US" altLang="zh-TW" dirty="0" smtClean="0"/>
              <a:t>2</a:t>
            </a:r>
            <a:endParaRPr kumimoji="0" lang="en-US" sz="1400" dirty="0">
              <a:solidFill>
                <a:srgbClr val="FFFFFF"/>
              </a:solidFill>
            </a:endParaRPr>
          </a:p>
        </p:txBody>
      </p:sp>
      <p:sp>
        <p:nvSpPr>
          <p:cNvPr id="20" name="頁尾版面配置區 19"/>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1679989557"/>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p:txBody>
          <a:bodyPr>
            <a:normAutofit/>
          </a:bodyPr>
          <a:lstStyle/>
          <a:p>
            <a:pPr eaLnBrk="1" hangingPunct="1"/>
            <a:r>
              <a:rPr lang="zh-TW" altLang="en-US" sz="3200" spc="600" dirty="0">
                <a:effectLst/>
                <a:latin typeface="微軟正黑體" pitchFamily="34" charset="-120"/>
                <a:ea typeface="微軟正黑體" pitchFamily="34" charset="-120"/>
                <a:cs typeface="+mn-cs"/>
              </a:rPr>
              <a:t>何謂資料庫</a:t>
            </a:r>
          </a:p>
        </p:txBody>
      </p:sp>
      <p:sp>
        <p:nvSpPr>
          <p:cNvPr id="1029" name="Rectangle 3"/>
          <p:cNvSpPr>
            <a:spLocks noGrp="1" noRot="1" noChangeArrowheads="1"/>
          </p:cNvSpPr>
          <p:nvPr>
            <p:ph idx="1"/>
          </p:nvPr>
        </p:nvSpPr>
        <p:spPr>
          <a:xfrm>
            <a:off x="301625" y="1600200"/>
            <a:ext cx="6358607" cy="4219575"/>
          </a:xfrm>
        </p:spPr>
        <p:txBody>
          <a:bodyPr>
            <a:normAutofit/>
          </a:bodyPr>
          <a:lstStyle/>
          <a:p>
            <a:pPr eaLnBrk="1" hangingPunct="1">
              <a:lnSpc>
                <a:spcPct val="90000"/>
              </a:lnSpc>
            </a:pPr>
            <a:endParaRPr lang="en-US" altLang="zh-TW" sz="2800" b="1" dirty="0" smtClean="0">
              <a:latin typeface="微軟正黑體" pitchFamily="34" charset="-120"/>
              <a:ea typeface="微軟正黑體" pitchFamily="34" charset="-120"/>
            </a:endParaRPr>
          </a:p>
          <a:p>
            <a:pPr eaLnBrk="1" hangingPunct="1">
              <a:lnSpc>
                <a:spcPct val="90000"/>
              </a:lnSpc>
            </a:pPr>
            <a:r>
              <a:rPr lang="zh-TW" altLang="en-US" sz="2600" b="1" dirty="0" smtClean="0">
                <a:latin typeface="微軟正黑體" pitchFamily="34" charset="-120"/>
                <a:ea typeface="微軟正黑體" pitchFamily="34" charset="-120"/>
              </a:rPr>
              <a:t>其實是電子資料庫</a:t>
            </a:r>
            <a:endParaRPr lang="en-US" altLang="zh-TW" sz="2600" b="1" dirty="0" smtClean="0">
              <a:latin typeface="微軟正黑體" pitchFamily="34" charset="-120"/>
              <a:ea typeface="微軟正黑體" pitchFamily="34" charset="-120"/>
            </a:endParaRPr>
          </a:p>
          <a:p>
            <a:pPr eaLnBrk="1" hangingPunct="1">
              <a:lnSpc>
                <a:spcPct val="90000"/>
              </a:lnSpc>
            </a:pPr>
            <a:endParaRPr lang="zh-TW" altLang="en-US" sz="2600" b="1" dirty="0" smtClean="0">
              <a:latin typeface="微軟正黑體" pitchFamily="34" charset="-120"/>
              <a:ea typeface="微軟正黑體" pitchFamily="34" charset="-120"/>
            </a:endParaRPr>
          </a:p>
          <a:p>
            <a:pPr eaLnBrk="1" hangingPunct="1">
              <a:lnSpc>
                <a:spcPct val="90000"/>
              </a:lnSpc>
            </a:pPr>
            <a:r>
              <a:rPr lang="zh-TW" altLang="en-US" sz="2600" b="1" dirty="0" smtClean="0">
                <a:latin typeface="微軟正黑體" pitchFamily="34" charset="-120"/>
                <a:ea typeface="微軟正黑體" pitchFamily="34" charset="-120"/>
              </a:rPr>
              <a:t>日常生活天天可以接觸到</a:t>
            </a:r>
          </a:p>
          <a:p>
            <a:pPr lvl="1" eaLnBrk="1" hangingPunct="1">
              <a:lnSpc>
                <a:spcPct val="90000"/>
              </a:lnSpc>
            </a:pPr>
            <a:r>
              <a:rPr lang="zh-TW" altLang="en-US" sz="2600" b="1" dirty="0" smtClean="0">
                <a:latin typeface="微軟正黑體" pitchFamily="34" charset="-120"/>
                <a:ea typeface="微軟正黑體" pitchFamily="34" charset="-120"/>
              </a:rPr>
              <a:t>上網</a:t>
            </a:r>
            <a:r>
              <a:rPr lang="zh-TW" altLang="en-US" sz="2600" b="1" dirty="0" smtClean="0">
                <a:solidFill>
                  <a:srgbClr val="00B0F0"/>
                </a:solidFill>
                <a:latin typeface="微軟正黑體" pitchFamily="34" charset="-120"/>
                <a:ea typeface="微軟正黑體" pitchFamily="34" charset="-120"/>
              </a:rPr>
              <a:t>看新聞</a:t>
            </a:r>
            <a:r>
              <a:rPr lang="zh-TW" altLang="en-US" sz="2600" b="1" dirty="0" smtClean="0">
                <a:latin typeface="微軟正黑體" pitchFamily="34" charset="-120"/>
                <a:ea typeface="微軟正黑體" pitchFamily="34" charset="-120"/>
              </a:rPr>
              <a:t>，上臉書</a:t>
            </a:r>
          </a:p>
          <a:p>
            <a:pPr lvl="1" eaLnBrk="1" hangingPunct="1">
              <a:lnSpc>
                <a:spcPct val="90000"/>
              </a:lnSpc>
            </a:pPr>
            <a:r>
              <a:rPr lang="zh-TW" altLang="en-US" sz="2600" b="1" dirty="0" smtClean="0">
                <a:latin typeface="微軟正黑體" pitchFamily="34" charset="-120"/>
                <a:ea typeface="微軟正黑體" pitchFamily="34" charset="-120"/>
              </a:rPr>
              <a:t>逛街買東西</a:t>
            </a:r>
            <a:r>
              <a:rPr lang="zh-TW" altLang="en-US" sz="2600" b="1" dirty="0" smtClean="0">
                <a:solidFill>
                  <a:srgbClr val="00B0F0"/>
                </a:solidFill>
                <a:latin typeface="微軟正黑體" pitchFamily="34" charset="-120"/>
                <a:ea typeface="微軟正黑體" pitchFamily="34" charset="-120"/>
              </a:rPr>
              <a:t>結帳</a:t>
            </a:r>
            <a:endParaRPr lang="en-US" altLang="zh-TW" sz="2600" b="1" dirty="0" smtClean="0">
              <a:solidFill>
                <a:srgbClr val="00B0F0"/>
              </a:solidFill>
              <a:latin typeface="微軟正黑體" pitchFamily="34" charset="-120"/>
              <a:ea typeface="微軟正黑體" pitchFamily="34" charset="-120"/>
            </a:endParaRPr>
          </a:p>
          <a:p>
            <a:pPr lvl="1" eaLnBrk="1" hangingPunct="1">
              <a:lnSpc>
                <a:spcPct val="90000"/>
              </a:lnSpc>
            </a:pPr>
            <a:endParaRPr lang="zh-TW" altLang="en-US" sz="2600" b="1" dirty="0" smtClean="0">
              <a:solidFill>
                <a:srgbClr val="00B0F0"/>
              </a:solidFill>
              <a:latin typeface="微軟正黑體" pitchFamily="34" charset="-120"/>
              <a:ea typeface="微軟正黑體" pitchFamily="34" charset="-120"/>
            </a:endParaRPr>
          </a:p>
          <a:p>
            <a:pPr eaLnBrk="1" hangingPunct="1">
              <a:lnSpc>
                <a:spcPct val="90000"/>
              </a:lnSpc>
            </a:pPr>
            <a:r>
              <a:rPr lang="zh-TW" altLang="en-US" sz="2600" b="1" dirty="0" smtClean="0">
                <a:latin typeface="微軟正黑體" pitchFamily="34" charset="-120"/>
                <a:ea typeface="微軟正黑體" pitchFamily="34" charset="-120"/>
              </a:rPr>
              <a:t>資料是透過資料庫應用系統來存取的</a:t>
            </a:r>
          </a:p>
        </p:txBody>
      </p:sp>
      <p:sp>
        <p:nvSpPr>
          <p:cNvPr id="1038" name="投影片編號版面配置區 1037"/>
          <p:cNvSpPr>
            <a:spLocks noGrp="1"/>
          </p:cNvSpPr>
          <p:nvPr>
            <p:ph type="sldNum" sz="quarter" idx="12"/>
          </p:nvPr>
        </p:nvSpPr>
        <p:spPr>
          <a:xfrm>
            <a:off x="6542856" y="6356350"/>
            <a:ext cx="2133600" cy="365125"/>
          </a:xfrm>
          <a:prstGeom prst="rect">
            <a:avLst/>
          </a:prstGeom>
        </p:spPr>
        <p:txBody>
          <a:bodyPr/>
          <a:lstStyle/>
          <a:p>
            <a:fld id="{73DA0BB7-265A-403C-9275-D587AB510EDC}" type="slidenum">
              <a:rPr lang="zh-TW" altLang="en-US" smtClean="0"/>
              <a:pPr/>
              <a:t>17</a:t>
            </a:fld>
            <a:endParaRPr lang="zh-TW" altLang="en-US" dirty="0"/>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grpSp>
        <p:nvGrpSpPr>
          <p:cNvPr id="1035" name="群組 1034"/>
          <p:cNvGrpSpPr/>
          <p:nvPr/>
        </p:nvGrpSpPr>
        <p:grpSpPr>
          <a:xfrm>
            <a:off x="6405736" y="1772816"/>
            <a:ext cx="2448272" cy="3903009"/>
            <a:chOff x="6516216" y="1772816"/>
            <a:chExt cx="2448272" cy="3903009"/>
          </a:xfrm>
        </p:grpSpPr>
        <p:pic>
          <p:nvPicPr>
            <p:cNvPr id="1034" name="圖片 10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4350558"/>
              <a:ext cx="1219200" cy="1219200"/>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1772816"/>
              <a:ext cx="1219200" cy="1219200"/>
            </a:xfrm>
            <a:prstGeom prst="rect">
              <a:avLst/>
            </a:prstGeom>
          </p:spPr>
        </p:pic>
        <p:sp>
          <p:nvSpPr>
            <p:cNvPr id="5" name="圓角矩形 4"/>
            <p:cNvSpPr/>
            <p:nvPr/>
          </p:nvSpPr>
          <p:spPr>
            <a:xfrm>
              <a:off x="6693768" y="3365378"/>
              <a:ext cx="187220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itchFamily="34" charset="-120"/>
                  <a:ea typeface="微軟正黑體" pitchFamily="34" charset="-120"/>
                </a:rPr>
                <a:t>資料庫應用系統</a:t>
              </a:r>
              <a:endParaRPr lang="zh-TW" altLang="en-US" b="1" dirty="0">
                <a:latin typeface="微軟正黑體" pitchFamily="34" charset="-120"/>
                <a:ea typeface="微軟正黑體" pitchFamily="34" charset="-120"/>
              </a:endParaRPr>
            </a:p>
          </p:txBody>
        </p:sp>
        <p:cxnSp>
          <p:nvCxnSpPr>
            <p:cNvPr id="11" name="直線接點 10"/>
            <p:cNvCxnSpPr>
              <a:stCxn id="3" idx="2"/>
              <a:endCxn id="5" idx="0"/>
            </p:cNvCxnSpPr>
            <p:nvPr/>
          </p:nvCxnSpPr>
          <p:spPr>
            <a:xfrm>
              <a:off x="7629872" y="2992016"/>
              <a:ext cx="0" cy="373362"/>
            </a:xfrm>
            <a:prstGeom prst="line">
              <a:avLst/>
            </a:prstGeom>
          </p:spPr>
          <p:style>
            <a:lnRef idx="3">
              <a:schemeClr val="dk1"/>
            </a:lnRef>
            <a:fillRef idx="0">
              <a:schemeClr val="dk1"/>
            </a:fillRef>
            <a:effectRef idx="2">
              <a:schemeClr val="dk1"/>
            </a:effectRef>
            <a:fontRef idx="minor">
              <a:schemeClr val="tx1"/>
            </a:fontRef>
          </p:style>
        </p:cxnSp>
        <p:cxnSp>
          <p:nvCxnSpPr>
            <p:cNvPr id="27" name="直線接點 26"/>
            <p:cNvCxnSpPr>
              <a:stCxn id="5" idx="2"/>
            </p:cNvCxnSpPr>
            <p:nvPr/>
          </p:nvCxnSpPr>
          <p:spPr>
            <a:xfrm>
              <a:off x="7629872" y="3869434"/>
              <a:ext cx="0" cy="711694"/>
            </a:xfrm>
            <a:prstGeom prst="line">
              <a:avLst/>
            </a:prstGeom>
          </p:spPr>
          <p:style>
            <a:lnRef idx="3">
              <a:schemeClr val="dk1"/>
            </a:lnRef>
            <a:fillRef idx="0">
              <a:schemeClr val="dk1"/>
            </a:fillRef>
            <a:effectRef idx="2">
              <a:schemeClr val="dk1"/>
            </a:effectRef>
            <a:fontRef idx="minor">
              <a:schemeClr val="tx1"/>
            </a:fontRef>
          </p:style>
        </p:cxnSp>
        <p:cxnSp>
          <p:nvCxnSpPr>
            <p:cNvPr id="1024" name="直線接點 1023"/>
            <p:cNvCxnSpPr/>
            <p:nvPr/>
          </p:nvCxnSpPr>
          <p:spPr>
            <a:xfrm>
              <a:off x="6516216" y="4225281"/>
              <a:ext cx="2448272"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42" name="圓角矩形 41"/>
            <p:cNvSpPr/>
            <p:nvPr/>
          </p:nvSpPr>
          <p:spPr>
            <a:xfrm>
              <a:off x="7717673" y="5315785"/>
              <a:ext cx="936105"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itchFamily="34" charset="-120"/>
                  <a:ea typeface="微軟正黑體" pitchFamily="34" charset="-120"/>
                </a:rPr>
                <a:t>資料庫</a:t>
              </a:r>
              <a:endParaRPr lang="zh-TW" altLang="en-US" b="1" dirty="0">
                <a:latin typeface="微軟正黑體" pitchFamily="34" charset="-120"/>
                <a:ea typeface="微軟正黑體" pitchFamily="34" charset="-120"/>
              </a:endParaRPr>
            </a:p>
          </p:txBody>
        </p:sp>
      </p:grpSp>
      <p:sp>
        <p:nvSpPr>
          <p:cNvPr id="1036" name="矩形 1035"/>
          <p:cNvSpPr/>
          <p:nvPr/>
        </p:nvSpPr>
        <p:spPr>
          <a:xfrm>
            <a:off x="-31742" y="-27384"/>
            <a:ext cx="165141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1-1</a:t>
            </a:r>
            <a:r>
              <a:rPr lang="zh-TW" altLang="en-US" sz="1000" b="1" spc="600" dirty="0">
                <a:latin typeface="微軟正黑體" pitchFamily="34" charset="-120"/>
                <a:ea typeface="微軟正黑體" pitchFamily="34" charset="-120"/>
              </a:rPr>
              <a:t>何謂資料庫</a:t>
            </a:r>
            <a:endParaRPr lang="en-US" altLang="zh-TW" sz="1000" b="1" spc="600" dirty="0">
              <a:latin typeface="微軟正黑體" pitchFamily="34" charset="-120"/>
              <a:ea typeface="微軟正黑體" pitchFamily="34" charset="-120"/>
            </a:endParaRPr>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6" name="頁尾版面配置區 15"/>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8646954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descr="Fig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938" b="4094"/>
          <a:stretch/>
        </p:blipFill>
        <p:spPr bwMode="auto">
          <a:xfrm>
            <a:off x="1424675" y="1695635"/>
            <a:ext cx="7539813" cy="46856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Line 7"/>
          <p:cNvSpPr>
            <a:spLocks noChangeShapeType="1"/>
          </p:cNvSpPr>
          <p:nvPr/>
        </p:nvSpPr>
        <p:spPr bwMode="auto">
          <a:xfrm>
            <a:off x="1152400" y="2639580"/>
            <a:ext cx="4787751" cy="354418"/>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113672" name="Line 8"/>
          <p:cNvSpPr>
            <a:spLocks noChangeShapeType="1"/>
          </p:cNvSpPr>
          <p:nvPr/>
        </p:nvSpPr>
        <p:spPr bwMode="auto">
          <a:xfrm flipV="1">
            <a:off x="1157671" y="3282291"/>
            <a:ext cx="2118184" cy="146423"/>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113673" name="Line 9"/>
          <p:cNvSpPr>
            <a:spLocks noChangeShapeType="1"/>
          </p:cNvSpPr>
          <p:nvPr/>
        </p:nvSpPr>
        <p:spPr bwMode="auto">
          <a:xfrm flipV="1">
            <a:off x="1126501" y="3573015"/>
            <a:ext cx="2077347" cy="465465"/>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113674" name="Line 10"/>
          <p:cNvSpPr>
            <a:spLocks noChangeShapeType="1"/>
          </p:cNvSpPr>
          <p:nvPr/>
        </p:nvSpPr>
        <p:spPr bwMode="auto">
          <a:xfrm flipV="1">
            <a:off x="1157671" y="4113315"/>
            <a:ext cx="750033" cy="823261"/>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113675" name="Line 11"/>
          <p:cNvSpPr>
            <a:spLocks noChangeShapeType="1"/>
          </p:cNvSpPr>
          <p:nvPr/>
        </p:nvSpPr>
        <p:spPr bwMode="auto">
          <a:xfrm flipV="1">
            <a:off x="1126501" y="5697252"/>
            <a:ext cx="493543"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2" name="標題 1"/>
          <p:cNvSpPr>
            <a:spLocks noGrp="1"/>
          </p:cNvSpPr>
          <p:nvPr>
            <p:ph type="title"/>
          </p:nvPr>
        </p:nvSpPr>
        <p:spPr/>
        <p:txBody>
          <a:bodyPr/>
          <a:lstStyle/>
          <a:p>
            <a:r>
              <a:rPr lang="zh-TW" altLang="en-US" dirty="0" smtClean="0"/>
              <a:t>範例：電子報</a:t>
            </a:r>
            <a:endParaRPr lang="zh-TW" altLang="en-US" dirty="0"/>
          </a:p>
        </p:txBody>
      </p:sp>
      <p:sp>
        <p:nvSpPr>
          <p:cNvPr id="3" name="投影片編號版面配置區 2"/>
          <p:cNvSpPr>
            <a:spLocks noGrp="1"/>
          </p:cNvSpPr>
          <p:nvPr>
            <p:ph type="sldNum" sz="quarter" idx="12"/>
          </p:nvPr>
        </p:nvSpPr>
        <p:spPr>
          <a:prstGeom prst="rect">
            <a:avLst/>
          </a:prstGeom>
        </p:spPr>
        <p:txBody>
          <a:bodyPr/>
          <a:lstStyle/>
          <a:p>
            <a:fld id="{73DA0BB7-265A-403C-9275-D587AB510EDC}" type="slidenum">
              <a:rPr lang="zh-TW" altLang="en-US" smtClean="0"/>
              <a:pPr/>
              <a:t>18</a:t>
            </a:fld>
            <a:endParaRPr lang="zh-TW" altLang="en-US"/>
          </a:p>
        </p:txBody>
      </p:sp>
      <p:sp>
        <p:nvSpPr>
          <p:cNvPr id="15" name="圓角矩形 14"/>
          <p:cNvSpPr/>
          <p:nvPr/>
        </p:nvSpPr>
        <p:spPr>
          <a:xfrm>
            <a:off x="24279" y="2459560"/>
            <a:ext cx="1128121"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itchFamily="34" charset="-120"/>
                <a:ea typeface="微軟正黑體" pitchFamily="34" charset="-120"/>
              </a:rPr>
              <a:t>主編</a:t>
            </a:r>
          </a:p>
        </p:txBody>
      </p:sp>
      <p:sp>
        <p:nvSpPr>
          <p:cNvPr id="16" name="圓角矩形 15"/>
          <p:cNvSpPr/>
          <p:nvPr/>
        </p:nvSpPr>
        <p:spPr>
          <a:xfrm>
            <a:off x="24280" y="3248694"/>
            <a:ext cx="113339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itchFamily="34" charset="-120"/>
                <a:ea typeface="微軟正黑體" pitchFamily="34" charset="-120"/>
              </a:rPr>
              <a:t>新聞標題</a:t>
            </a:r>
          </a:p>
        </p:txBody>
      </p:sp>
      <p:sp>
        <p:nvSpPr>
          <p:cNvPr id="17" name="圓角矩形 16"/>
          <p:cNvSpPr/>
          <p:nvPr/>
        </p:nvSpPr>
        <p:spPr>
          <a:xfrm>
            <a:off x="24280" y="3933296"/>
            <a:ext cx="113339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itchFamily="34" charset="-120"/>
                <a:ea typeface="微軟正黑體" pitchFamily="34" charset="-120"/>
              </a:rPr>
              <a:t>新聞內容</a:t>
            </a:r>
          </a:p>
        </p:txBody>
      </p:sp>
      <p:sp>
        <p:nvSpPr>
          <p:cNvPr id="18" name="圓角矩形 17"/>
          <p:cNvSpPr/>
          <p:nvPr/>
        </p:nvSpPr>
        <p:spPr>
          <a:xfrm>
            <a:off x="24280" y="4756558"/>
            <a:ext cx="113339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itchFamily="34" charset="-120"/>
                <a:ea typeface="微軟正黑體" pitchFamily="34" charset="-120"/>
              </a:rPr>
              <a:t>新聞</a:t>
            </a:r>
            <a:r>
              <a:rPr lang="zh-TW" altLang="en-US" b="1" dirty="0">
                <a:latin typeface="微軟正黑體" pitchFamily="34" charset="-120"/>
                <a:ea typeface="微軟正黑體" pitchFamily="34" charset="-120"/>
              </a:rPr>
              <a:t>圖片</a:t>
            </a:r>
          </a:p>
        </p:txBody>
      </p:sp>
      <p:sp>
        <p:nvSpPr>
          <p:cNvPr id="19" name="圓角矩形 18"/>
          <p:cNvSpPr/>
          <p:nvPr/>
        </p:nvSpPr>
        <p:spPr>
          <a:xfrm>
            <a:off x="24279" y="5517232"/>
            <a:ext cx="110222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itchFamily="34" charset="-120"/>
                <a:ea typeface="微軟正黑體" pitchFamily="34" charset="-120"/>
              </a:rPr>
              <a:t>廣告</a:t>
            </a:r>
          </a:p>
        </p:txBody>
      </p:sp>
      <p:sp>
        <p:nvSpPr>
          <p:cNvPr id="21" name="矩形 20"/>
          <p:cNvSpPr/>
          <p:nvPr/>
        </p:nvSpPr>
        <p:spPr>
          <a:xfrm>
            <a:off x="-31742" y="-27384"/>
            <a:ext cx="165141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1-1</a:t>
            </a:r>
            <a:r>
              <a:rPr lang="zh-TW" altLang="en-US" sz="1000" b="1" spc="600" dirty="0">
                <a:latin typeface="微軟正黑體" pitchFamily="34" charset="-120"/>
                <a:ea typeface="微軟正黑體" pitchFamily="34" charset="-120"/>
              </a:rPr>
              <a:t>何謂資料庫</a:t>
            </a:r>
            <a:endParaRPr lang="en-US" altLang="zh-TW" sz="1000" b="1" spc="600" dirty="0">
              <a:latin typeface="微軟正黑體" pitchFamily="34" charset="-120"/>
              <a:ea typeface="微軟正黑體" pitchFamily="34" charset="-120"/>
            </a:endParaRPr>
          </a:p>
        </p:txBody>
      </p:sp>
      <p:pic>
        <p:nvPicPr>
          <p:cNvPr id="23" name="圖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30" name="群組 29"/>
          <p:cNvGrpSpPr/>
          <p:nvPr/>
        </p:nvGrpSpPr>
        <p:grpSpPr>
          <a:xfrm>
            <a:off x="180554" y="1700808"/>
            <a:ext cx="720080" cy="660056"/>
            <a:chOff x="180554" y="1700808"/>
            <a:chExt cx="720080" cy="660056"/>
          </a:xfrm>
        </p:grpSpPr>
        <p:pic>
          <p:nvPicPr>
            <p:cNvPr id="31" name="圖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32" name="文字方塊 31"/>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20" name="頁尾版面配置區 19"/>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73527812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3671"/>
                                        </p:tgtEl>
                                        <p:attrNameLst>
                                          <p:attrName>style.visibility</p:attrName>
                                        </p:attrNameLst>
                                      </p:cBhvr>
                                      <p:to>
                                        <p:strVal val="visible"/>
                                      </p:to>
                                    </p:set>
                                    <p:anim calcmode="lin" valueType="num">
                                      <p:cBhvr additive="base">
                                        <p:cTn id="7" dur="500" fill="hold"/>
                                        <p:tgtEl>
                                          <p:spTgt spid="113671"/>
                                        </p:tgtEl>
                                        <p:attrNameLst>
                                          <p:attrName>ppt_x</p:attrName>
                                        </p:attrNameLst>
                                      </p:cBhvr>
                                      <p:tavLst>
                                        <p:tav tm="0">
                                          <p:val>
                                            <p:strVal val="0-#ppt_w/2"/>
                                          </p:val>
                                        </p:tav>
                                        <p:tav tm="100000">
                                          <p:val>
                                            <p:strVal val="#ppt_x"/>
                                          </p:val>
                                        </p:tav>
                                      </p:tavLst>
                                    </p:anim>
                                    <p:anim calcmode="lin" valueType="num">
                                      <p:cBhvr additive="base">
                                        <p:cTn id="8" dur="500" fill="hold"/>
                                        <p:tgtEl>
                                          <p:spTgt spid="11367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3672"/>
                                        </p:tgtEl>
                                        <p:attrNameLst>
                                          <p:attrName>style.visibility</p:attrName>
                                        </p:attrNameLst>
                                      </p:cBhvr>
                                      <p:to>
                                        <p:strVal val="visible"/>
                                      </p:to>
                                    </p:set>
                                    <p:anim calcmode="lin" valueType="num">
                                      <p:cBhvr additive="base">
                                        <p:cTn id="11" dur="500" fill="hold"/>
                                        <p:tgtEl>
                                          <p:spTgt spid="113672"/>
                                        </p:tgtEl>
                                        <p:attrNameLst>
                                          <p:attrName>ppt_x</p:attrName>
                                        </p:attrNameLst>
                                      </p:cBhvr>
                                      <p:tavLst>
                                        <p:tav tm="0">
                                          <p:val>
                                            <p:strVal val="0-#ppt_w/2"/>
                                          </p:val>
                                        </p:tav>
                                        <p:tav tm="100000">
                                          <p:val>
                                            <p:strVal val="#ppt_x"/>
                                          </p:val>
                                        </p:tav>
                                      </p:tavLst>
                                    </p:anim>
                                    <p:anim calcmode="lin" valueType="num">
                                      <p:cBhvr additive="base">
                                        <p:cTn id="12" dur="500" fill="hold"/>
                                        <p:tgtEl>
                                          <p:spTgt spid="11367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3673"/>
                                        </p:tgtEl>
                                        <p:attrNameLst>
                                          <p:attrName>style.visibility</p:attrName>
                                        </p:attrNameLst>
                                      </p:cBhvr>
                                      <p:to>
                                        <p:strVal val="visible"/>
                                      </p:to>
                                    </p:set>
                                    <p:anim calcmode="lin" valueType="num">
                                      <p:cBhvr additive="base">
                                        <p:cTn id="15" dur="500" fill="hold"/>
                                        <p:tgtEl>
                                          <p:spTgt spid="113673"/>
                                        </p:tgtEl>
                                        <p:attrNameLst>
                                          <p:attrName>ppt_x</p:attrName>
                                        </p:attrNameLst>
                                      </p:cBhvr>
                                      <p:tavLst>
                                        <p:tav tm="0">
                                          <p:val>
                                            <p:strVal val="0-#ppt_w/2"/>
                                          </p:val>
                                        </p:tav>
                                        <p:tav tm="100000">
                                          <p:val>
                                            <p:strVal val="#ppt_x"/>
                                          </p:val>
                                        </p:tav>
                                      </p:tavLst>
                                    </p:anim>
                                    <p:anim calcmode="lin" valueType="num">
                                      <p:cBhvr additive="base">
                                        <p:cTn id="16" dur="500" fill="hold"/>
                                        <p:tgtEl>
                                          <p:spTgt spid="11367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3674"/>
                                        </p:tgtEl>
                                        <p:attrNameLst>
                                          <p:attrName>style.visibility</p:attrName>
                                        </p:attrNameLst>
                                      </p:cBhvr>
                                      <p:to>
                                        <p:strVal val="visible"/>
                                      </p:to>
                                    </p:set>
                                    <p:anim calcmode="lin" valueType="num">
                                      <p:cBhvr additive="base">
                                        <p:cTn id="19" dur="500" fill="hold"/>
                                        <p:tgtEl>
                                          <p:spTgt spid="113674"/>
                                        </p:tgtEl>
                                        <p:attrNameLst>
                                          <p:attrName>ppt_x</p:attrName>
                                        </p:attrNameLst>
                                      </p:cBhvr>
                                      <p:tavLst>
                                        <p:tav tm="0">
                                          <p:val>
                                            <p:strVal val="0-#ppt_w/2"/>
                                          </p:val>
                                        </p:tav>
                                        <p:tav tm="100000">
                                          <p:val>
                                            <p:strVal val="#ppt_x"/>
                                          </p:val>
                                        </p:tav>
                                      </p:tavLst>
                                    </p:anim>
                                    <p:anim calcmode="lin" valueType="num">
                                      <p:cBhvr additive="base">
                                        <p:cTn id="20" dur="500" fill="hold"/>
                                        <p:tgtEl>
                                          <p:spTgt spid="11367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3675"/>
                                        </p:tgtEl>
                                        <p:attrNameLst>
                                          <p:attrName>style.visibility</p:attrName>
                                        </p:attrNameLst>
                                      </p:cBhvr>
                                      <p:to>
                                        <p:strVal val="visible"/>
                                      </p:to>
                                    </p:set>
                                    <p:anim calcmode="lin" valueType="num">
                                      <p:cBhvr additive="base">
                                        <p:cTn id="23" dur="500" fill="hold"/>
                                        <p:tgtEl>
                                          <p:spTgt spid="113675"/>
                                        </p:tgtEl>
                                        <p:attrNameLst>
                                          <p:attrName>ppt_x</p:attrName>
                                        </p:attrNameLst>
                                      </p:cBhvr>
                                      <p:tavLst>
                                        <p:tav tm="0">
                                          <p:val>
                                            <p:strVal val="0-#ppt_w/2"/>
                                          </p:val>
                                        </p:tav>
                                        <p:tav tm="100000">
                                          <p:val>
                                            <p:strVal val="#ppt_x"/>
                                          </p:val>
                                        </p:tav>
                                      </p:tavLst>
                                    </p:anim>
                                    <p:anim calcmode="lin" valueType="num">
                                      <p:cBhvr additive="base">
                                        <p:cTn id="24" dur="500" fill="hold"/>
                                        <p:tgtEl>
                                          <p:spTgt spid="11367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0-#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3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1000" fill="hold"/>
                                        <p:tgtEl>
                                          <p:spTgt spid="30"/>
                                        </p:tgtEl>
                                        <p:attrNameLst>
                                          <p:attrName>ppt_w</p:attrName>
                                        </p:attrNameLst>
                                      </p:cBhvr>
                                      <p:tavLst>
                                        <p:tav tm="0">
                                          <p:val>
                                            <p:fltVal val="0"/>
                                          </p:val>
                                        </p:tav>
                                        <p:tav tm="100000">
                                          <p:val>
                                            <p:strVal val="#ppt_w"/>
                                          </p:val>
                                        </p:tav>
                                      </p:tavLst>
                                    </p:anim>
                                    <p:anim calcmode="lin" valueType="num">
                                      <p:cBhvr>
                                        <p:cTn id="48" dur="1000" fill="hold"/>
                                        <p:tgtEl>
                                          <p:spTgt spid="30"/>
                                        </p:tgtEl>
                                        <p:attrNameLst>
                                          <p:attrName>ppt_h</p:attrName>
                                        </p:attrNameLst>
                                      </p:cBhvr>
                                      <p:tavLst>
                                        <p:tav tm="0">
                                          <p:val>
                                            <p:fltVal val="0"/>
                                          </p:val>
                                        </p:tav>
                                        <p:tav tm="100000">
                                          <p:val>
                                            <p:strVal val="#ppt_h"/>
                                          </p:val>
                                        </p:tav>
                                      </p:tavLst>
                                    </p:anim>
                                    <p:anim calcmode="lin" valueType="num">
                                      <p:cBhvr>
                                        <p:cTn id="49" dur="1000" fill="hold"/>
                                        <p:tgtEl>
                                          <p:spTgt spid="30"/>
                                        </p:tgtEl>
                                        <p:attrNameLst>
                                          <p:attrName>style.rotation</p:attrName>
                                        </p:attrNameLst>
                                      </p:cBhvr>
                                      <p:tavLst>
                                        <p:tav tm="0">
                                          <p:val>
                                            <p:fltVal val="90"/>
                                          </p:val>
                                        </p:tav>
                                        <p:tav tm="100000">
                                          <p:val>
                                            <p:fltVal val="0"/>
                                          </p:val>
                                        </p:tav>
                                      </p:tavLst>
                                    </p:anim>
                                    <p:animEffect transition="in" filter="fade">
                                      <p:cBhvr>
                                        <p:cTn id="5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p:bldP spid="113672" grpId="0" animBg="1"/>
      <p:bldP spid="113673" grpId="0" animBg="1"/>
      <p:bldP spid="113674" grpId="0" animBg="1"/>
      <p:bldP spid="113675" grpId="0" animBg="1"/>
      <p:bldP spid="15" grpId="0" animBg="1"/>
      <p:bldP spid="16" grpId="0" animBg="1"/>
      <p:bldP spid="17" grpId="0" animBg="1"/>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4" descr="Fig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629320"/>
            <a:ext cx="7200000" cy="468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Line 6"/>
          <p:cNvSpPr>
            <a:spLocks noChangeShapeType="1"/>
          </p:cNvSpPr>
          <p:nvPr/>
        </p:nvSpPr>
        <p:spPr bwMode="auto">
          <a:xfrm>
            <a:off x="1116013" y="3068563"/>
            <a:ext cx="453548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114695" name="Line 7"/>
          <p:cNvSpPr>
            <a:spLocks noChangeShapeType="1"/>
          </p:cNvSpPr>
          <p:nvPr/>
        </p:nvSpPr>
        <p:spPr bwMode="auto">
          <a:xfrm flipV="1">
            <a:off x="1116012" y="3933750"/>
            <a:ext cx="5256187"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2" name="標題 1"/>
          <p:cNvSpPr>
            <a:spLocks noGrp="1"/>
          </p:cNvSpPr>
          <p:nvPr>
            <p:ph type="title"/>
          </p:nvPr>
        </p:nvSpPr>
        <p:spPr/>
        <p:txBody>
          <a:bodyPr/>
          <a:lstStyle/>
          <a:p>
            <a:r>
              <a:rPr lang="zh-TW" altLang="en-US" dirty="0" smtClean="0"/>
              <a:t>範例：大賣場</a:t>
            </a:r>
            <a:endParaRPr lang="zh-TW" altLang="en-US" dirty="0"/>
          </a:p>
        </p:txBody>
      </p:sp>
      <p:sp>
        <p:nvSpPr>
          <p:cNvPr id="3" name="投影片編號版面配置區 2"/>
          <p:cNvSpPr>
            <a:spLocks noGrp="1"/>
          </p:cNvSpPr>
          <p:nvPr>
            <p:ph type="sldNum" sz="quarter" idx="12"/>
          </p:nvPr>
        </p:nvSpPr>
        <p:spPr>
          <a:prstGeom prst="rect">
            <a:avLst/>
          </a:prstGeom>
        </p:spPr>
        <p:txBody>
          <a:bodyPr/>
          <a:lstStyle/>
          <a:p>
            <a:fld id="{73DA0BB7-265A-403C-9275-D587AB510EDC}" type="slidenum">
              <a:rPr lang="zh-TW" altLang="en-US" smtClean="0"/>
              <a:pPr/>
              <a:t>19</a:t>
            </a:fld>
            <a:endParaRPr lang="zh-TW" altLang="en-US"/>
          </a:p>
        </p:txBody>
      </p:sp>
      <p:sp>
        <p:nvSpPr>
          <p:cNvPr id="12" name="圓角矩形 11"/>
          <p:cNvSpPr/>
          <p:nvPr/>
        </p:nvSpPr>
        <p:spPr>
          <a:xfrm>
            <a:off x="24280" y="2708920"/>
            <a:ext cx="1631903" cy="575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微軟正黑體" pitchFamily="34" charset="-120"/>
                <a:ea typeface="微軟正黑體" pitchFamily="34" charset="-120"/>
              </a:rPr>
              <a:t>商品交易</a:t>
            </a:r>
            <a:r>
              <a:rPr lang="zh-TW" altLang="en-US" b="1" dirty="0" smtClean="0">
                <a:latin typeface="微軟正黑體" pitchFamily="34" charset="-120"/>
                <a:ea typeface="微軟正黑體" pitchFamily="34" charset="-120"/>
              </a:rPr>
              <a:t>系統</a:t>
            </a:r>
            <a:endParaRPr lang="zh-TW" altLang="en-US" b="1" dirty="0">
              <a:latin typeface="微軟正黑體" pitchFamily="34" charset="-120"/>
              <a:ea typeface="微軟正黑體" pitchFamily="34" charset="-120"/>
            </a:endParaRPr>
          </a:p>
        </p:txBody>
      </p:sp>
      <p:sp>
        <p:nvSpPr>
          <p:cNvPr id="14" name="圓角矩形 13"/>
          <p:cNvSpPr/>
          <p:nvPr/>
        </p:nvSpPr>
        <p:spPr>
          <a:xfrm>
            <a:off x="24280" y="3681487"/>
            <a:ext cx="1631902" cy="575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微軟正黑體" pitchFamily="34" charset="-120"/>
                <a:ea typeface="微軟正黑體" pitchFamily="34" charset="-120"/>
              </a:rPr>
              <a:t>收銀員</a:t>
            </a:r>
          </a:p>
        </p:txBody>
      </p:sp>
      <p:sp>
        <p:nvSpPr>
          <p:cNvPr id="13" name="矩形 12"/>
          <p:cNvSpPr/>
          <p:nvPr/>
        </p:nvSpPr>
        <p:spPr>
          <a:xfrm>
            <a:off x="-31742" y="-27384"/>
            <a:ext cx="165141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1-1</a:t>
            </a:r>
            <a:r>
              <a:rPr lang="zh-TW" altLang="en-US" sz="1000" b="1" spc="600" dirty="0">
                <a:latin typeface="微軟正黑體" pitchFamily="34" charset="-120"/>
                <a:ea typeface="微軟正黑體" pitchFamily="34" charset="-120"/>
              </a:rPr>
              <a:t>何謂資料庫</a:t>
            </a:r>
            <a:endParaRPr lang="en-US" altLang="zh-TW" sz="1000" b="1" spc="600" dirty="0">
              <a:latin typeface="微軟正黑體" pitchFamily="34" charset="-120"/>
              <a:ea typeface="微軟正黑體" pitchFamily="34" charset="-120"/>
            </a:endParaRPr>
          </a:p>
        </p:txBody>
      </p:sp>
      <p:pic>
        <p:nvPicPr>
          <p:cNvPr id="16" name="圖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20" name="群組 19"/>
          <p:cNvGrpSpPr/>
          <p:nvPr/>
        </p:nvGrpSpPr>
        <p:grpSpPr>
          <a:xfrm>
            <a:off x="180554" y="1700808"/>
            <a:ext cx="720080" cy="660056"/>
            <a:chOff x="180554" y="1700808"/>
            <a:chExt cx="720080" cy="660056"/>
          </a:xfrm>
        </p:grpSpPr>
        <p:pic>
          <p:nvPicPr>
            <p:cNvPr id="21" name="圖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22" name="文字方塊 21"/>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15" name="頁尾版面配置區 14"/>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75348140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4694"/>
                                        </p:tgtEl>
                                        <p:attrNameLst>
                                          <p:attrName>style.visibility</p:attrName>
                                        </p:attrNameLst>
                                      </p:cBhvr>
                                      <p:to>
                                        <p:strVal val="visible"/>
                                      </p:to>
                                    </p:set>
                                    <p:anim calcmode="lin" valueType="num">
                                      <p:cBhvr additive="base">
                                        <p:cTn id="7" dur="500" fill="hold"/>
                                        <p:tgtEl>
                                          <p:spTgt spid="114694"/>
                                        </p:tgtEl>
                                        <p:attrNameLst>
                                          <p:attrName>ppt_x</p:attrName>
                                        </p:attrNameLst>
                                      </p:cBhvr>
                                      <p:tavLst>
                                        <p:tav tm="0">
                                          <p:val>
                                            <p:strVal val="0-#ppt_w/2"/>
                                          </p:val>
                                        </p:tav>
                                        <p:tav tm="100000">
                                          <p:val>
                                            <p:strVal val="#ppt_x"/>
                                          </p:val>
                                        </p:tav>
                                      </p:tavLst>
                                    </p:anim>
                                    <p:anim calcmode="lin" valueType="num">
                                      <p:cBhvr additive="base">
                                        <p:cTn id="8" dur="500" fill="hold"/>
                                        <p:tgtEl>
                                          <p:spTgt spid="11469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4695"/>
                                        </p:tgtEl>
                                        <p:attrNameLst>
                                          <p:attrName>style.visibility</p:attrName>
                                        </p:attrNameLst>
                                      </p:cBhvr>
                                      <p:to>
                                        <p:strVal val="visible"/>
                                      </p:to>
                                    </p:set>
                                    <p:anim calcmode="lin" valueType="num">
                                      <p:cBhvr additive="base">
                                        <p:cTn id="11" dur="500" fill="hold"/>
                                        <p:tgtEl>
                                          <p:spTgt spid="114695"/>
                                        </p:tgtEl>
                                        <p:attrNameLst>
                                          <p:attrName>ppt_x</p:attrName>
                                        </p:attrNameLst>
                                      </p:cBhvr>
                                      <p:tavLst>
                                        <p:tav tm="0">
                                          <p:val>
                                            <p:strVal val="0-#ppt_w/2"/>
                                          </p:val>
                                        </p:tav>
                                        <p:tav tm="100000">
                                          <p:val>
                                            <p:strVal val="#ppt_x"/>
                                          </p:val>
                                        </p:tav>
                                      </p:tavLst>
                                    </p:anim>
                                    <p:anim calcmode="lin" valueType="num">
                                      <p:cBhvr additive="base">
                                        <p:cTn id="12" dur="500" fill="hold"/>
                                        <p:tgtEl>
                                          <p:spTgt spid="11469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3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style.rotation</p:attrName>
                                        </p:attrNameLst>
                                      </p:cBhvr>
                                      <p:tavLst>
                                        <p:tav tm="0">
                                          <p:val>
                                            <p:fltVal val="90"/>
                                          </p:val>
                                        </p:tav>
                                        <p:tav tm="100000">
                                          <p:val>
                                            <p:fltVal val="0"/>
                                          </p:val>
                                        </p:tav>
                                      </p:tavLst>
                                    </p:anim>
                                    <p:animEffect transition="in" filter="fade">
                                      <p:cBhvr>
                                        <p:cTn id="2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animBg="1"/>
      <p:bldP spid="114695" grpId="0" animBg="1"/>
      <p:bldP spid="1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ctrTitle"/>
            <p:custDataLst>
              <p:tags r:id="rId2"/>
            </p:custDataLst>
          </p:nvPr>
        </p:nvSpPr>
        <p:spPr>
          <a:xfrm>
            <a:off x="755576" y="332656"/>
            <a:ext cx="7200800" cy="968128"/>
          </a:xfrm>
        </p:spPr>
        <p:txBody>
          <a:bodyPr>
            <a:normAutofit/>
          </a:bodyPr>
          <a:lstStyle/>
          <a:p>
            <a:pPr eaLnBrk="1" hangingPunct="1"/>
            <a:r>
              <a:rPr lang="zh-TW" altLang="en-US" sz="5400" b="1" u="sng"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資料庫管理系統</a:t>
            </a:r>
          </a:p>
        </p:txBody>
      </p:sp>
      <p:sp>
        <p:nvSpPr>
          <p:cNvPr id="3" name="副標題 2"/>
          <p:cNvSpPr>
            <a:spLocks noGrp="1"/>
          </p:cNvSpPr>
          <p:nvPr>
            <p:ph type="subTitle" idx="1"/>
            <p:custDataLst>
              <p:tags r:id="rId3"/>
            </p:custDataLst>
          </p:nvPr>
        </p:nvSpPr>
        <p:spPr>
          <a:xfrm>
            <a:off x="0" y="2924944"/>
            <a:ext cx="4536504" cy="2736304"/>
          </a:xfrm>
        </p:spPr>
        <p:txBody>
          <a:bodyPr rtlCol="0">
            <a:normAutofit fontScale="25000" lnSpcReduction="20000"/>
          </a:bodyPr>
          <a:lstStyle/>
          <a:p>
            <a:pPr eaLnBrk="1" hangingPunct="1">
              <a:lnSpc>
                <a:spcPct val="80000"/>
              </a:lnSpc>
            </a:pPr>
            <a:r>
              <a:rPr lang="zh-TW" altLang="en-US" sz="12800" b="1" dirty="0" smtClean="0">
                <a:solidFill>
                  <a:schemeClr val="bg1"/>
                </a:solidFill>
                <a:effectLst>
                  <a:outerShdw blurRad="38100" dist="38100" dir="2700000" algn="tl">
                    <a:srgbClr val="000000">
                      <a:alpha val="43137"/>
                    </a:srgbClr>
                  </a:outerShdw>
                </a:effectLst>
                <a:ea typeface="標楷體" pitchFamily="65" charset="-120"/>
              </a:rPr>
              <a:t>國立屏東科技大學</a:t>
            </a:r>
            <a:endParaRPr lang="en-US" altLang="zh-TW" sz="12800" b="1" dirty="0" smtClean="0">
              <a:solidFill>
                <a:schemeClr val="bg1"/>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chemeClr val="bg1"/>
                </a:solidFill>
                <a:effectLst>
                  <a:outerShdw blurRad="38100" dist="38100" dir="2700000" algn="tl">
                    <a:srgbClr val="000000">
                      <a:alpha val="43137"/>
                    </a:srgbClr>
                  </a:outerShdw>
                </a:effectLst>
                <a:ea typeface="標楷體" pitchFamily="65" charset="-120"/>
              </a:rPr>
              <a:t> 資管系教授</a:t>
            </a:r>
            <a:endParaRPr lang="en-US" altLang="zh-TW" sz="12800" b="1" dirty="0" smtClean="0">
              <a:solidFill>
                <a:schemeClr val="bg1"/>
              </a:solidFill>
              <a:effectLst>
                <a:outerShdw blurRad="38100" dist="38100" dir="2700000" algn="tl">
                  <a:srgbClr val="000000">
                    <a:alpha val="43137"/>
                  </a:srgbClr>
                </a:outerShdw>
              </a:effectLst>
              <a:ea typeface="標楷體" pitchFamily="65" charset="-120"/>
            </a:endParaRPr>
          </a:p>
          <a:p>
            <a:pPr eaLnBrk="1" hangingPunct="1">
              <a:lnSpc>
                <a:spcPct val="80000"/>
              </a:lnSpc>
            </a:pPr>
            <a:endParaRPr lang="zh-TW" altLang="en-US" sz="12800" b="1" dirty="0" smtClean="0">
              <a:solidFill>
                <a:srgbClr val="000099"/>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chemeClr val="bg1"/>
                </a:solidFill>
                <a:effectLst>
                  <a:outerShdw blurRad="38100" dist="38100" dir="2700000" algn="tl">
                    <a:srgbClr val="000000">
                      <a:alpha val="43137"/>
                    </a:srgbClr>
                  </a:outerShdw>
                </a:effectLst>
                <a:ea typeface="標楷體" pitchFamily="65" charset="-120"/>
              </a:rPr>
              <a:t>美國麻省理工學院</a:t>
            </a:r>
            <a:endParaRPr lang="en-US" altLang="zh-TW" sz="12800" b="1" dirty="0" smtClean="0">
              <a:solidFill>
                <a:schemeClr val="bg1"/>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chemeClr val="bg1"/>
                </a:solidFill>
                <a:effectLst>
                  <a:outerShdw blurRad="38100" dist="38100" dir="2700000" algn="tl">
                    <a:srgbClr val="000000">
                      <a:alpha val="43137"/>
                    </a:srgbClr>
                  </a:outerShdw>
                </a:effectLst>
                <a:ea typeface="標楷體" pitchFamily="65" charset="-120"/>
              </a:rPr>
              <a:t>資工系訪問教授</a:t>
            </a:r>
            <a:endParaRPr lang="en-US" altLang="zh-TW" sz="12800" b="1" dirty="0" smtClean="0">
              <a:solidFill>
                <a:schemeClr val="bg1"/>
              </a:solidFill>
              <a:effectLst>
                <a:outerShdw blurRad="38100" dist="38100" dir="2700000" algn="tl">
                  <a:srgbClr val="000000">
                    <a:alpha val="43137"/>
                  </a:srgbClr>
                </a:outerShdw>
              </a:effectLst>
              <a:ea typeface="標楷體" pitchFamily="65" charset="-120"/>
            </a:endParaRPr>
          </a:p>
          <a:p>
            <a:pPr eaLnBrk="1" hangingPunct="1">
              <a:lnSpc>
                <a:spcPct val="80000"/>
              </a:lnSpc>
            </a:pPr>
            <a:endParaRPr lang="en-US" altLang="zh-TW" sz="12800" b="1" dirty="0" smtClean="0">
              <a:solidFill>
                <a:srgbClr val="C00000"/>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chemeClr val="bg1"/>
                </a:solidFill>
                <a:effectLst>
                  <a:outerShdw blurRad="38100" dist="38100" dir="2700000" algn="tl">
                    <a:srgbClr val="000000">
                      <a:alpha val="43137"/>
                    </a:srgbClr>
                  </a:outerShdw>
                </a:effectLst>
                <a:ea typeface="標楷體" pitchFamily="65" charset="-120"/>
              </a:rPr>
              <a:t>蔡正發博士</a:t>
            </a:r>
            <a:endParaRPr lang="en-US" altLang="zh-TW" sz="12800" b="1" dirty="0" smtClean="0">
              <a:solidFill>
                <a:schemeClr val="bg1"/>
              </a:solidFill>
              <a:effectLst>
                <a:outerShdw blurRad="38100" dist="38100" dir="2700000" algn="tl">
                  <a:srgbClr val="000000">
                    <a:alpha val="43137"/>
                  </a:srgbClr>
                </a:outerShdw>
              </a:effectLst>
              <a:ea typeface="標楷體" pitchFamily="65" charset="-120"/>
            </a:endParaRPr>
          </a:p>
          <a:p>
            <a:pPr eaLnBrk="1" hangingPunct="1">
              <a:lnSpc>
                <a:spcPct val="80000"/>
              </a:lnSpc>
            </a:pPr>
            <a:endParaRPr lang="zh-TW" altLang="en-US" sz="3700" dirty="0" smtClean="0">
              <a:solidFill>
                <a:srgbClr val="C00000"/>
              </a:solidFill>
              <a:effectLst>
                <a:outerShdw blurRad="38100" dist="38100" dir="2700000" algn="tl">
                  <a:srgbClr val="000000"/>
                </a:outerShdw>
              </a:effectLst>
              <a:ea typeface="標楷體" pitchFamily="65" charset="-120"/>
            </a:endParaRPr>
          </a:p>
          <a:p>
            <a:pPr eaLnBrk="1" hangingPunct="1">
              <a:lnSpc>
                <a:spcPct val="80000"/>
              </a:lnSpc>
            </a:pPr>
            <a:endParaRPr lang="zh-TW" altLang="en-US" sz="4000" dirty="0">
              <a:solidFill>
                <a:srgbClr val="7030A0"/>
              </a:solidFill>
              <a:latin typeface="標楷體" pitchFamily="65" charset="-120"/>
              <a:ea typeface="標楷體" pitchFamily="65" charset="-120"/>
            </a:endParaRPr>
          </a:p>
        </p:txBody>
      </p:sp>
      <p:pic>
        <p:nvPicPr>
          <p:cNvPr id="16387" name="Picture 2"/>
          <p:cNvPicPr>
            <a:picLocks noChangeAspect="1" noChangeArrowheads="1"/>
          </p:cNvPicPr>
          <p:nvPr>
            <p:custDataLst>
              <p:tags r:id="rId4"/>
            </p:custDataLst>
          </p:nvPr>
        </p:nvPicPr>
        <p:blipFill>
          <a:blip r:embed="rId7" cstate="print"/>
          <a:srcRect/>
          <a:stretch>
            <a:fillRect/>
          </a:stretch>
        </p:blipFill>
        <p:spPr bwMode="auto">
          <a:xfrm>
            <a:off x="4716016" y="2636912"/>
            <a:ext cx="4427984" cy="3059843"/>
          </a:xfrm>
          <a:prstGeom prst="rect">
            <a:avLst/>
          </a:prstGeom>
          <a:noFill/>
          <a:ln w="9525">
            <a:noFill/>
            <a:round/>
            <a:headEnd/>
            <a:tailEnd/>
          </a:ln>
        </p:spPr>
      </p:pic>
      <p:pic>
        <p:nvPicPr>
          <p:cNvPr id="5" name="Picture 4" descr="MCj01996010000[1]"/>
          <p:cNvPicPr>
            <a:picLocks noChangeAspect="1" noChangeArrowheads="1"/>
          </p:cNvPicPr>
          <p:nvPr/>
        </p:nvPicPr>
        <p:blipFill>
          <a:blip r:embed="rId8" cstate="print"/>
          <a:srcRect/>
          <a:stretch>
            <a:fillRect/>
          </a:stretch>
        </p:blipFill>
        <p:spPr bwMode="auto">
          <a:xfrm>
            <a:off x="323528" y="1412776"/>
            <a:ext cx="2051050" cy="1049337"/>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何謂資料庫（</a:t>
            </a:r>
            <a:r>
              <a:rPr lang="en-US" altLang="zh-TW" sz="3200" spc="600" dirty="0">
                <a:effectLst/>
                <a:latin typeface="微軟正黑體" pitchFamily="34" charset="-120"/>
                <a:ea typeface="微軟正黑體" pitchFamily="34" charset="-120"/>
                <a:cs typeface="+mn-cs"/>
              </a:rPr>
              <a:t>Cont.)</a:t>
            </a:r>
          </a:p>
        </p:txBody>
      </p:sp>
      <p:sp>
        <p:nvSpPr>
          <p:cNvPr id="30724" name="Rectangle 3"/>
          <p:cNvSpPr>
            <a:spLocks noGrp="1" noRot="1" noChangeArrowheads="1"/>
          </p:cNvSpPr>
          <p:nvPr>
            <p:ph idx="1"/>
          </p:nvPr>
        </p:nvSpPr>
        <p:spPr>
          <a:xfrm>
            <a:off x="301625" y="1600200"/>
            <a:ext cx="8540750" cy="4421088"/>
          </a:xfrm>
        </p:spPr>
        <p:txBody>
          <a:bodyPr>
            <a:normAutofit/>
          </a:bodyPr>
          <a:lstStyle/>
          <a:p>
            <a:r>
              <a:rPr lang="zh-TW" altLang="en-US" sz="2800" b="1" dirty="0">
                <a:latin typeface="微軟正黑體" pitchFamily="34" charset="-120"/>
                <a:ea typeface="微軟正黑體" pitchFamily="34" charset="-120"/>
              </a:rPr>
              <a:t>資料庫是</a:t>
            </a:r>
            <a:r>
              <a:rPr lang="zh-TW" altLang="en-US" sz="2800" b="1" dirty="0">
                <a:solidFill>
                  <a:srgbClr val="00B0F0"/>
                </a:solidFill>
                <a:latin typeface="微軟正黑體" pitchFamily="34" charset="-120"/>
                <a:ea typeface="微軟正黑體" pitchFamily="34" charset="-120"/>
              </a:rPr>
              <a:t>一堆相關資料的組織 </a:t>
            </a:r>
            <a:endParaRPr lang="en-US" altLang="zh-TW" sz="2800" b="1" dirty="0">
              <a:solidFill>
                <a:srgbClr val="00B0F0"/>
              </a:solidFill>
              <a:latin typeface="微軟正黑體" pitchFamily="34" charset="-120"/>
              <a:ea typeface="微軟正黑體" pitchFamily="34" charset="-120"/>
            </a:endParaRPr>
          </a:p>
          <a:p>
            <a:pPr eaLnBrk="1" hangingPunct="1">
              <a:lnSpc>
                <a:spcPct val="90000"/>
              </a:lnSpc>
            </a:pPr>
            <a:endParaRPr lang="zh-TW" altLang="en-US" dirty="0" smtClean="0">
              <a:latin typeface="微軟正黑體" pitchFamily="34" charset="-120"/>
              <a:ea typeface="微軟正黑體" pitchFamily="34" charset="-120"/>
            </a:endParaRPr>
          </a:p>
          <a:p>
            <a:pPr eaLnBrk="1" hangingPunct="1">
              <a:lnSpc>
                <a:spcPct val="90000"/>
              </a:lnSpc>
            </a:pPr>
            <a:r>
              <a:rPr lang="zh-TW" altLang="en-US" sz="2800" b="1" dirty="0">
                <a:latin typeface="微軟正黑體" pitchFamily="34" charset="-120"/>
                <a:ea typeface="微軟正黑體" pitchFamily="34" charset="-120"/>
              </a:rPr>
              <a:t>資料庫裡的資料必然圍繞著某個</a:t>
            </a:r>
            <a:r>
              <a:rPr lang="zh-TW" altLang="en-US" sz="2800" b="1" dirty="0">
                <a:solidFill>
                  <a:srgbClr val="00B0F0"/>
                </a:solidFill>
                <a:latin typeface="微軟正黑體" pitchFamily="34" charset="-120"/>
                <a:ea typeface="微軟正黑體" pitchFamily="34" charset="-120"/>
              </a:rPr>
              <a:t>主題</a:t>
            </a:r>
            <a:r>
              <a:rPr lang="zh-TW" altLang="en-US" sz="2800" b="1" dirty="0">
                <a:latin typeface="微軟正黑體" pitchFamily="34" charset="-120"/>
                <a:ea typeface="微軟正黑體" pitchFamily="34" charset="-120"/>
              </a:rPr>
              <a:t>且有相當的</a:t>
            </a:r>
            <a:r>
              <a:rPr lang="zh-TW" altLang="en-US" sz="2800" b="1" dirty="0">
                <a:solidFill>
                  <a:srgbClr val="00B0F0"/>
                </a:solidFill>
                <a:latin typeface="微軟正黑體" pitchFamily="34" charset="-120"/>
                <a:ea typeface="微軟正黑體" pitchFamily="34" charset="-120"/>
              </a:rPr>
              <a:t>相關性</a:t>
            </a:r>
            <a:r>
              <a:rPr lang="zh-TW" altLang="en-US" sz="2800" b="1" dirty="0">
                <a:latin typeface="微軟正黑體" pitchFamily="34" charset="-120"/>
                <a:ea typeface="微軟正黑體" pitchFamily="34" charset="-120"/>
              </a:rPr>
              <a:t>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20</a:t>
            </a:fld>
            <a:endParaRPr lang="zh-TW" altLang="en-US"/>
          </a:p>
        </p:txBody>
      </p:sp>
      <p:sp>
        <p:nvSpPr>
          <p:cNvPr id="30725" name="Text Box 4"/>
          <p:cNvSpPr txBox="1">
            <a:spLocks noChangeArrowheads="1"/>
          </p:cNvSpPr>
          <p:nvPr/>
        </p:nvSpPr>
        <p:spPr bwMode="auto">
          <a:xfrm>
            <a:off x="879475" y="47482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zh-TW">
              <a:latin typeface="Tahoma" pitchFamily="34" charset="0"/>
            </a:endParaRPr>
          </a:p>
        </p:txBody>
      </p:sp>
      <p:graphicFrame>
        <p:nvGraphicFramePr>
          <p:cNvPr id="4" name="資料庫圖表 3"/>
          <p:cNvGraphicFramePr/>
          <p:nvPr>
            <p:extLst>
              <p:ext uri="{D42A27DB-BD31-4B8C-83A1-F6EECF244321}">
                <p14:modId xmlns:p14="http://schemas.microsoft.com/office/powerpoint/2010/main" val="983357100"/>
              </p:ext>
            </p:extLst>
          </p:nvPr>
        </p:nvGraphicFramePr>
        <p:xfrm>
          <a:off x="1475656" y="3717032"/>
          <a:ext cx="6096000"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31742" y="-27384"/>
            <a:ext cx="165141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1-1</a:t>
            </a:r>
            <a:r>
              <a:rPr lang="zh-TW" altLang="en-US" sz="1000" b="1" spc="600" dirty="0">
                <a:latin typeface="微軟正黑體" pitchFamily="34" charset="-120"/>
                <a:ea typeface="微軟正黑體" pitchFamily="34" charset="-120"/>
              </a:rPr>
              <a:t>何謂資料庫</a:t>
            </a:r>
            <a:endParaRPr lang="en-US" altLang="zh-TW" sz="1000" b="1" spc="600" dirty="0">
              <a:latin typeface="微軟正黑體" pitchFamily="34" charset="-120"/>
              <a:ea typeface="微軟正黑體" pitchFamily="34" charset="-120"/>
            </a:endParaRPr>
          </a:p>
        </p:txBody>
      </p:sp>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0" name="頁尾版面配置區 9"/>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28795162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284984"/>
            <a:ext cx="6400800" cy="1752600"/>
          </a:xfrm>
        </p:spPr>
        <p:txBody>
          <a:bodyPr>
            <a:normAutofit/>
          </a:bodyPr>
          <a:lstStyle/>
          <a:p>
            <a:pPr defTabSz="457200"/>
            <a:r>
              <a:rPr lang="zh-TW" altLang="en-US" sz="4000" b="1" spc="600" dirty="0" smtClean="0">
                <a:solidFill>
                  <a:schemeClr val="tx1"/>
                </a:solidFill>
                <a:latin typeface="微軟正黑體" pitchFamily="34" charset="-120"/>
                <a:ea typeface="微軟正黑體" pitchFamily="34" charset="-120"/>
              </a:rPr>
              <a:t>第</a:t>
            </a:r>
            <a:r>
              <a:rPr lang="en-US" altLang="zh-TW" sz="4000" b="1" spc="600" dirty="0" smtClean="0">
                <a:solidFill>
                  <a:schemeClr val="tx1"/>
                </a:solidFill>
                <a:latin typeface="微軟正黑體" pitchFamily="34" charset="-120"/>
                <a:ea typeface="微軟正黑體" pitchFamily="34" charset="-120"/>
              </a:rPr>
              <a:t>1</a:t>
            </a:r>
            <a:r>
              <a:rPr lang="zh-TW" altLang="en-US" sz="4000" b="1" spc="600" dirty="0" smtClean="0">
                <a:solidFill>
                  <a:schemeClr val="tx1"/>
                </a:solidFill>
                <a:latin typeface="微軟正黑體" pitchFamily="34" charset="-120"/>
                <a:ea typeface="微軟正黑體" pitchFamily="34" charset="-120"/>
              </a:rPr>
              <a:t>章</a:t>
            </a:r>
            <a:r>
              <a:rPr lang="en-US" altLang="zh-TW" sz="4000" b="1" spc="600" dirty="0" smtClean="0">
                <a:solidFill>
                  <a:schemeClr val="tx1"/>
                </a:solidFill>
                <a:latin typeface="微軟正黑體" pitchFamily="34" charset="-120"/>
                <a:ea typeface="微軟正黑體" pitchFamily="34" charset="-120"/>
              </a:rPr>
              <a:t>.</a:t>
            </a:r>
            <a:r>
              <a:rPr lang="zh-TW" altLang="en-US" sz="4000" b="1" spc="600" dirty="0">
                <a:solidFill>
                  <a:schemeClr val="tx1"/>
                </a:solidFill>
                <a:latin typeface="微軟正黑體" pitchFamily="34" charset="-120"/>
                <a:ea typeface="微軟正黑體" pitchFamily="34" charset="-120"/>
              </a:rPr>
              <a:t>資料庫論述</a:t>
            </a:r>
            <a:endParaRPr lang="en-US" altLang="zh-TW" sz="4000" b="1" spc="600" dirty="0">
              <a:solidFill>
                <a:schemeClr val="tx1"/>
              </a:solidFill>
              <a:latin typeface="微軟正黑體" pitchFamily="34" charset="-120"/>
              <a:ea typeface="微軟正黑體" pitchFamily="34" charset="-120"/>
            </a:endParaRPr>
          </a:p>
          <a:p>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sz="2000" b="1" spc="600" dirty="0" smtClean="0">
                <a:solidFill>
                  <a:schemeClr val="tx1"/>
                </a:solidFill>
                <a:latin typeface="微軟正黑體" pitchFamily="34" charset="-120"/>
                <a:ea typeface="微軟正黑體" pitchFamily="34" charset="-120"/>
              </a:rPr>
              <a:t>1-2</a:t>
            </a:r>
            <a:r>
              <a:rPr lang="zh-TW" altLang="en-US" sz="2000" b="1" spc="600" dirty="0">
                <a:solidFill>
                  <a:schemeClr val="tx1"/>
                </a:solidFill>
                <a:latin typeface="微軟正黑體" pitchFamily="34" charset="-120"/>
                <a:ea typeface="微軟正黑體" pitchFamily="34" charset="-120"/>
              </a:rPr>
              <a:t>範例資料庫應用系統</a:t>
            </a:r>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5" name="群組 4"/>
          <p:cNvGrpSpPr/>
          <p:nvPr/>
        </p:nvGrpSpPr>
        <p:grpSpPr>
          <a:xfrm>
            <a:off x="126114" y="2636376"/>
            <a:ext cx="2294111" cy="2486601"/>
            <a:chOff x="126114" y="2636376"/>
            <a:chExt cx="2294111" cy="2486601"/>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13" name="圖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14" name="圖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16" name="圖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17" name="圖片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18" name="圖片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19" name="圖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20" name="弧形 19"/>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21" name="投影片編號版面配置區 20"/>
          <p:cNvSpPr>
            <a:spLocks noGrp="1"/>
          </p:cNvSpPr>
          <p:nvPr>
            <p:ph type="sldNum" sz="quarter" idx="12"/>
          </p:nvPr>
        </p:nvSpPr>
        <p:spPr/>
        <p:txBody>
          <a:bodyPr/>
          <a:lstStyle/>
          <a:p>
            <a:fld id="{6F42FDE4-A7DD-41A7-A0A6-9B649FB43336}" type="slidenum">
              <a:rPr kumimoji="0" lang="en-US" smtClean="0"/>
              <a:pPr/>
              <a:t>21</a:t>
            </a:fld>
            <a:endParaRPr kumimoji="0" lang="en-US" sz="1400" dirty="0">
              <a:solidFill>
                <a:srgbClr val="FFFFFF"/>
              </a:solidFill>
            </a:endParaRPr>
          </a:p>
        </p:txBody>
      </p:sp>
      <p:sp>
        <p:nvSpPr>
          <p:cNvPr id="22" name="頁尾版面配置區 21"/>
          <p:cNvSpPr>
            <a:spLocks noGrp="1"/>
          </p:cNvSpPr>
          <p:nvPr>
            <p:ph type="ftr" sz="quarter" idx="11"/>
          </p:nvPr>
        </p:nvSpPr>
        <p:spPr/>
        <p:txBody>
          <a:bodyPr/>
          <a:lstStyle/>
          <a:p>
            <a:endParaRPr kumimoji="0" lang="en-US" dirty="0"/>
          </a:p>
        </p:txBody>
      </p:sp>
    </p:spTree>
    <p:extLst>
      <p:ext uri="{BB962C8B-B14F-4D97-AF65-F5344CB8AC3E}">
        <p14:creationId xmlns:p14="http://schemas.microsoft.com/office/powerpoint/2010/main" val="4043546974"/>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5"/>
          <p:cNvSpPr>
            <a:spLocks noGrp="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範例資料庫應用系統</a:t>
            </a:r>
          </a:p>
        </p:txBody>
      </p:sp>
      <p:sp>
        <p:nvSpPr>
          <p:cNvPr id="21507" name="內容版面配置區 6"/>
          <p:cNvSpPr>
            <a:spLocks noGrp="1"/>
          </p:cNvSpPr>
          <p:nvPr>
            <p:ph idx="1"/>
          </p:nvPr>
        </p:nvSpPr>
        <p:spPr/>
        <p:txBody>
          <a:bodyPr>
            <a:normAutofit/>
          </a:bodyPr>
          <a:lstStyle/>
          <a:p>
            <a:pPr eaLnBrk="1" hangingPunct="1"/>
            <a:r>
              <a:rPr lang="zh-TW" altLang="en-US" sz="2600" b="1" dirty="0">
                <a:latin typeface="微軟正黑體" pitchFamily="34" charset="-120"/>
                <a:ea typeface="微軟正黑體" pitchFamily="34" charset="-120"/>
              </a:rPr>
              <a:t>中山</a:t>
            </a:r>
            <a:r>
              <a:rPr lang="zh-TW" altLang="en-US" sz="2600" b="1" dirty="0" smtClean="0">
                <a:latin typeface="微軟正黑體" pitchFamily="34" charset="-120"/>
                <a:ea typeface="微軟正黑體" pitchFamily="34" charset="-120"/>
              </a:rPr>
              <a:t>網路書店</a:t>
            </a:r>
            <a:r>
              <a:rPr lang="en-US" altLang="zh-TW" sz="2600" b="1" dirty="0" smtClean="0">
                <a:latin typeface="微軟正黑體" pitchFamily="34" charset="-120"/>
                <a:ea typeface="微軟正黑體" pitchFamily="34" charset="-120"/>
              </a:rPr>
              <a:t>(</a:t>
            </a:r>
            <a:r>
              <a:rPr lang="en-US" altLang="zh-TW" sz="2000" dirty="0" smtClean="0">
                <a:hlinkClick r:id="rId2"/>
              </a:rPr>
              <a:t>http://www.mis.nsysu.edu.tw/db-book/</a:t>
            </a:r>
            <a:r>
              <a:rPr lang="en-US" altLang="zh-TW" sz="2600" b="1" dirty="0">
                <a:latin typeface="微軟正黑體" pitchFamily="34" charset="-120"/>
                <a:ea typeface="微軟正黑體" pitchFamily="34" charset="-120"/>
              </a:rPr>
              <a:t>)</a:t>
            </a:r>
          </a:p>
          <a:p>
            <a:pPr lvl="1" eaLnBrk="1" hangingPunct="1"/>
            <a:r>
              <a:rPr lang="zh-TW" altLang="en-US" sz="2600" b="1" dirty="0">
                <a:latin typeface="微軟正黑體" pitchFamily="34" charset="-120"/>
                <a:ea typeface="微軟正黑體" pitchFamily="34" charset="-120"/>
              </a:rPr>
              <a:t>會員：</a:t>
            </a:r>
            <a:r>
              <a:rPr lang="zh-TW" altLang="en-US" sz="2400" dirty="0" smtClean="0">
                <a:latin typeface="微軟正黑體" pitchFamily="34" charset="-120"/>
                <a:ea typeface="微軟正黑體" pitchFamily="34" charset="-120"/>
              </a:rPr>
              <a:t>會員的資訊包括會員編號、身分證</a:t>
            </a:r>
            <a:r>
              <a:rPr lang="en-US" altLang="zh-TW" sz="2400" dirty="0" smtClean="0">
                <a:latin typeface="微軟正黑體" pitchFamily="34" charset="-120"/>
                <a:ea typeface="微軟正黑體" pitchFamily="34" charset="-120"/>
              </a:rPr>
              <a:t>ID</a:t>
            </a:r>
            <a:r>
              <a:rPr lang="zh-TW" altLang="en-US" sz="2400" dirty="0" smtClean="0">
                <a:latin typeface="微軟正黑體" pitchFamily="34" charset="-120"/>
                <a:ea typeface="微軟正黑體" pitchFamily="34" charset="-120"/>
              </a:rPr>
              <a:t>、姓名、生日、電話、住址、電子郵件信箱</a:t>
            </a:r>
            <a:endParaRPr lang="en-US" altLang="zh-TW" sz="2400" dirty="0" smtClean="0">
              <a:latin typeface="微軟正黑體" pitchFamily="34" charset="-120"/>
              <a:ea typeface="微軟正黑體" pitchFamily="34" charset="-120"/>
            </a:endParaRPr>
          </a:p>
          <a:p>
            <a:pPr lvl="1" eaLnBrk="1" hangingPunct="1"/>
            <a:r>
              <a:rPr lang="zh-TW" altLang="en-US" sz="2600" b="1" dirty="0">
                <a:latin typeface="微軟正黑體" pitchFamily="34" charset="-120"/>
                <a:ea typeface="微軟正黑體" pitchFamily="34" charset="-120"/>
              </a:rPr>
              <a:t>商品：</a:t>
            </a:r>
            <a:r>
              <a:rPr lang="zh-TW" altLang="en-US" sz="2400" dirty="0">
                <a:latin typeface="微軟正黑體" pitchFamily="34" charset="-120"/>
                <a:ea typeface="微軟正黑體" pitchFamily="34" charset="-120"/>
              </a:rPr>
              <a:t>對於網路書店所販賣的商品（包括書籍，</a:t>
            </a:r>
            <a:r>
              <a:rPr lang="en-US" altLang="zh-TW" sz="2400" dirty="0">
                <a:latin typeface="微軟正黑體" pitchFamily="34" charset="-120"/>
                <a:ea typeface="微軟正黑體" pitchFamily="34" charset="-120"/>
              </a:rPr>
              <a:t>CD</a:t>
            </a:r>
            <a:r>
              <a:rPr lang="zh-TW" altLang="en-US" sz="2400" dirty="0">
                <a:latin typeface="微軟正黑體" pitchFamily="34" charset="-120"/>
                <a:ea typeface="微軟正黑體" pitchFamily="34" charset="-120"/>
              </a:rPr>
              <a:t>或其他商品），必須記載其商品編號、商品名稱、商品種類、創作者及定價</a:t>
            </a:r>
            <a:endParaRPr lang="en-US" altLang="zh-TW" sz="2400" dirty="0">
              <a:latin typeface="微軟正黑體" pitchFamily="34" charset="-120"/>
              <a:ea typeface="微軟正黑體" pitchFamily="34" charset="-120"/>
            </a:endParaRPr>
          </a:p>
          <a:p>
            <a:pPr lvl="1" eaLnBrk="1" hangingPunct="1"/>
            <a:r>
              <a:rPr lang="zh-TW" altLang="en-US" sz="2600" b="1" dirty="0">
                <a:latin typeface="微軟正黑體" pitchFamily="34" charset="-120"/>
                <a:ea typeface="微軟正黑體" pitchFamily="34" charset="-120"/>
              </a:rPr>
              <a:t>購物車：</a:t>
            </a:r>
            <a:r>
              <a:rPr lang="zh-TW" altLang="en-US" sz="2400" dirty="0">
                <a:latin typeface="微軟正黑體" pitchFamily="34" charset="-120"/>
                <a:ea typeface="微軟正黑體" pitchFamily="34" charset="-120"/>
              </a:rPr>
              <a:t>會員每次登入系統後，系統會自動產生一部（虛擬）購物車給該會員</a:t>
            </a:r>
            <a:endParaRPr lang="en-US" altLang="zh-TW" sz="2400" dirty="0">
              <a:latin typeface="微軟正黑體" pitchFamily="34" charset="-120"/>
              <a:ea typeface="微軟正黑體" pitchFamily="34" charset="-120"/>
            </a:endParaRPr>
          </a:p>
          <a:p>
            <a:pPr lvl="1" eaLnBrk="1" hangingPunct="1"/>
            <a:r>
              <a:rPr lang="zh-TW" altLang="en-US" sz="2600" b="1" dirty="0">
                <a:latin typeface="微軟正黑體" pitchFamily="34" charset="-120"/>
                <a:ea typeface="微軟正黑體" pitchFamily="34" charset="-120"/>
              </a:rPr>
              <a:t>交易：</a:t>
            </a:r>
            <a:r>
              <a:rPr lang="zh-TW" altLang="en-US" sz="2400" dirty="0">
                <a:latin typeface="微軟正黑體" pitchFamily="34" charset="-120"/>
                <a:ea typeface="微軟正黑體" pitchFamily="34" charset="-120"/>
              </a:rPr>
              <a:t>當會員結帳後，會產生一筆交易</a:t>
            </a:r>
            <a:endParaRPr lang="en-US" altLang="zh-TW" sz="2400" dirty="0">
              <a:latin typeface="微軟正黑體" pitchFamily="34" charset="-120"/>
              <a:ea typeface="微軟正黑體" pitchFamily="34" charset="-120"/>
            </a:endParaRP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22</a:t>
            </a:fld>
            <a:endParaRPr lang="zh-TW" altLang="en-US"/>
          </a:p>
        </p:txBody>
      </p:sp>
      <p:sp>
        <p:nvSpPr>
          <p:cNvPr id="5" name="矩形 4"/>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7" name="頁尾版面配置區 6"/>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929077578"/>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範例資料庫應用</a:t>
            </a:r>
            <a:r>
              <a:rPr lang="zh-TW" altLang="en-US" sz="3200" spc="600" dirty="0" smtClean="0">
                <a:effectLst/>
                <a:latin typeface="微軟正黑體" pitchFamily="34" charset="-120"/>
                <a:ea typeface="微軟正黑體" pitchFamily="34" charset="-120"/>
                <a:cs typeface="+mn-cs"/>
              </a:rPr>
              <a:t>系統</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22531" name="內容版面配置區 2"/>
          <p:cNvSpPr>
            <a:spLocks noGrp="1"/>
          </p:cNvSpPr>
          <p:nvPr>
            <p:ph idx="1"/>
          </p:nvPr>
        </p:nvSpPr>
        <p:spPr/>
        <p:txBody>
          <a:bodyPr>
            <a:normAutofit/>
          </a:bodyPr>
          <a:lstStyle/>
          <a:p>
            <a:r>
              <a:rPr lang="zh-TW" altLang="en-US" sz="2600" b="1" dirty="0">
                <a:latin typeface="微軟正黑體" pitchFamily="34" charset="-120"/>
                <a:ea typeface="微軟正黑體" pitchFamily="34" charset="-120"/>
              </a:rPr>
              <a:t>使用者介面</a:t>
            </a:r>
            <a:endParaRPr lang="en-US" altLang="zh-TW" sz="2600" b="1" dirty="0">
              <a:latin typeface="微軟正黑體" pitchFamily="34" charset="-120"/>
              <a:ea typeface="微軟正黑體" pitchFamily="34" charset="-120"/>
            </a:endParaRPr>
          </a:p>
          <a:p>
            <a:pPr lvl="1"/>
            <a:r>
              <a:rPr lang="zh-TW" altLang="en-US" sz="2400" dirty="0">
                <a:latin typeface="微軟正黑體" pitchFamily="34" charset="-120"/>
                <a:ea typeface="微軟正黑體" pitchFamily="34" charset="-120"/>
              </a:rPr>
              <a:t>瀏覽商品</a:t>
            </a:r>
            <a:endParaRPr lang="en-US" altLang="zh-TW" sz="2400" dirty="0">
              <a:latin typeface="微軟正黑體" pitchFamily="34" charset="-120"/>
              <a:ea typeface="微軟正黑體" pitchFamily="34" charset="-120"/>
            </a:endParaRPr>
          </a:p>
          <a:p>
            <a:pPr lvl="1"/>
            <a:r>
              <a:rPr lang="zh-TW" altLang="en-US" sz="2400" dirty="0">
                <a:latin typeface="微軟正黑體" pitchFamily="34" charset="-120"/>
                <a:ea typeface="微軟正黑體" pitchFamily="34" charset="-120"/>
              </a:rPr>
              <a:t>將商品放入購物車</a:t>
            </a:r>
            <a:endParaRPr lang="en-US" altLang="zh-TW" sz="2400" dirty="0">
              <a:latin typeface="微軟正黑體" pitchFamily="34" charset="-120"/>
              <a:ea typeface="微軟正黑體" pitchFamily="34" charset="-120"/>
            </a:endParaRPr>
          </a:p>
          <a:p>
            <a:pPr lvl="1"/>
            <a:r>
              <a:rPr lang="zh-TW" altLang="en-US" sz="2400" dirty="0">
                <a:latin typeface="微軟正黑體" pitchFamily="34" charset="-120"/>
                <a:ea typeface="微軟正黑體" pitchFamily="34" charset="-120"/>
              </a:rPr>
              <a:t>結帳</a:t>
            </a:r>
            <a:endParaRPr lang="en-US" altLang="zh-TW" sz="2400" dirty="0">
              <a:latin typeface="微軟正黑體" pitchFamily="34" charset="-120"/>
              <a:ea typeface="微軟正黑體" pitchFamily="34" charset="-120"/>
            </a:endParaRPr>
          </a:p>
          <a:p>
            <a:r>
              <a:rPr lang="zh-TW" altLang="en-US" sz="2600" b="1" dirty="0">
                <a:latin typeface="微軟正黑體" pitchFamily="34" charset="-120"/>
                <a:ea typeface="微軟正黑體" pitchFamily="34" charset="-120"/>
              </a:rPr>
              <a:t>管理者介面</a:t>
            </a:r>
            <a:endParaRPr lang="en-US" altLang="zh-TW" sz="2600" b="1" dirty="0">
              <a:latin typeface="微軟正黑體" pitchFamily="34" charset="-120"/>
              <a:ea typeface="微軟正黑體" pitchFamily="34" charset="-120"/>
            </a:endParaRPr>
          </a:p>
          <a:p>
            <a:pPr lvl="1"/>
            <a:r>
              <a:rPr lang="zh-TW" altLang="en-US" sz="2400" dirty="0">
                <a:latin typeface="微軟正黑體" pitchFamily="34" charset="-120"/>
                <a:ea typeface="微軟正黑體" pitchFamily="34" charset="-120"/>
              </a:rPr>
              <a:t>商品資料的增刪修改</a:t>
            </a:r>
            <a:endParaRPr lang="en-US" altLang="zh-TW" sz="2400" dirty="0">
              <a:latin typeface="微軟正黑體" pitchFamily="34" charset="-120"/>
              <a:ea typeface="微軟正黑體" pitchFamily="34" charset="-120"/>
            </a:endParaRPr>
          </a:p>
          <a:p>
            <a:pPr lvl="1"/>
            <a:r>
              <a:rPr lang="zh-TW" altLang="en-US" sz="2400" dirty="0">
                <a:latin typeface="微軟正黑體" pitchFamily="34" charset="-120"/>
                <a:ea typeface="微軟正黑體" pitchFamily="34" charset="-120"/>
              </a:rPr>
              <a:t>會員資料的增刪修改</a:t>
            </a:r>
            <a:endParaRPr lang="en-US" altLang="zh-TW" sz="2400" dirty="0">
              <a:latin typeface="微軟正黑體" pitchFamily="34" charset="-120"/>
              <a:ea typeface="微軟正黑體" pitchFamily="34" charset="-120"/>
            </a:endParaRPr>
          </a:p>
          <a:p>
            <a:pPr lvl="1"/>
            <a:r>
              <a:rPr lang="zh-TW" altLang="en-US" sz="2400" dirty="0">
                <a:latin typeface="微軟正黑體" pitchFamily="34" charset="-120"/>
                <a:ea typeface="微軟正黑體" pitchFamily="34" charset="-120"/>
              </a:rPr>
              <a:t>商品瀏覽和購買的統計</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23</a:t>
            </a:fld>
            <a:endParaRPr lang="zh-TW" altLang="en-US"/>
          </a:p>
        </p:txBody>
      </p:sp>
      <p:sp>
        <p:nvSpPr>
          <p:cNvPr id="7" name="Line 6"/>
          <p:cNvSpPr>
            <a:spLocks noChangeShapeType="1"/>
          </p:cNvSpPr>
          <p:nvPr/>
        </p:nvSpPr>
        <p:spPr bwMode="auto">
          <a:xfrm flipH="1" flipV="1">
            <a:off x="2699790" y="1829018"/>
            <a:ext cx="2592290"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8" name="Line 6"/>
          <p:cNvSpPr>
            <a:spLocks noChangeShapeType="1"/>
          </p:cNvSpPr>
          <p:nvPr/>
        </p:nvSpPr>
        <p:spPr bwMode="auto">
          <a:xfrm flipH="1" flipV="1">
            <a:off x="2699793" y="3644900"/>
            <a:ext cx="2664295" cy="0"/>
          </a:xfrm>
          <a:prstGeom prst="line">
            <a:avLst/>
          </a:prstGeom>
          <a:ln>
            <a:headEnd/>
            <a:tailEnd type="arrow" w="med" len="med"/>
          </a:ln>
        </p:spPr>
        <p:style>
          <a:lnRef idx="3">
            <a:schemeClr val="accent1"/>
          </a:lnRef>
          <a:fillRef idx="0">
            <a:schemeClr val="accent1"/>
          </a:fillRef>
          <a:effectRef idx="2">
            <a:schemeClr val="accent1"/>
          </a:effectRef>
          <a:fontRef idx="minor">
            <a:schemeClr val="tx1"/>
          </a:fontRef>
        </p:style>
        <p:txBody>
          <a:bodyPr/>
          <a:lstStyle/>
          <a:p>
            <a:endParaRPr lang="zh-TW" altLang="en-US"/>
          </a:p>
        </p:txBody>
      </p:sp>
      <p:sp>
        <p:nvSpPr>
          <p:cNvPr id="5" name="圓角矩形 4"/>
          <p:cNvSpPr/>
          <p:nvPr/>
        </p:nvSpPr>
        <p:spPr>
          <a:xfrm>
            <a:off x="5572227" y="1811481"/>
            <a:ext cx="2240133" cy="1903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微軟正黑體" pitchFamily="34" charset="-120"/>
                <a:ea typeface="微軟正黑體" pitchFamily="34" charset="-120"/>
              </a:rPr>
              <a:t>同時顯示相對應</a:t>
            </a:r>
            <a:r>
              <a:rPr lang="zh-TW" altLang="en-US" sz="2400" b="1" dirty="0" smtClean="0">
                <a:latin typeface="微軟正黑體" pitchFamily="34" charset="-120"/>
                <a:ea typeface="微軟正黑體" pitchFamily="34" charset="-120"/>
              </a:rPr>
              <a:t>的資料庫</a:t>
            </a:r>
            <a:r>
              <a:rPr lang="zh-TW" altLang="en-US" sz="2400" b="1" dirty="0">
                <a:latin typeface="微軟正黑體" pitchFamily="34" charset="-120"/>
                <a:ea typeface="微軟正黑體" pitchFamily="34" charset="-120"/>
              </a:rPr>
              <a:t>資料變化</a:t>
            </a:r>
          </a:p>
        </p:txBody>
      </p:sp>
      <p:sp>
        <p:nvSpPr>
          <p:cNvPr id="11" name="矩形 10"/>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13" name="圖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0" name="頁尾版面配置區 9"/>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59464167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中山網路書店使用者介面</a:t>
            </a:r>
          </a:p>
        </p:txBody>
      </p:sp>
      <p:pic>
        <p:nvPicPr>
          <p:cNvPr id="23557"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a:xfrm>
            <a:off x="1043608" y="1688077"/>
            <a:ext cx="7416823" cy="4909275"/>
          </a:xfrm>
          <a:noFill/>
        </p:spPr>
      </p:pic>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24</a:t>
            </a:fld>
            <a:endParaRPr lang="zh-TW" altLang="en-US"/>
          </a:p>
        </p:txBody>
      </p:sp>
      <p:sp>
        <p:nvSpPr>
          <p:cNvPr id="11" name="圓角矩形 10"/>
          <p:cNvSpPr/>
          <p:nvPr/>
        </p:nvSpPr>
        <p:spPr>
          <a:xfrm>
            <a:off x="4859338" y="3776309"/>
            <a:ext cx="720725" cy="1460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 name="矩形 3"/>
          <p:cNvSpPr/>
          <p:nvPr/>
        </p:nvSpPr>
        <p:spPr>
          <a:xfrm>
            <a:off x="510991" y="3056229"/>
            <a:ext cx="432048" cy="182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itchFamily="34" charset="-120"/>
                <a:ea typeface="微軟正黑體" pitchFamily="34" charset="-120"/>
              </a:rPr>
              <a:t>使用者操作區</a:t>
            </a:r>
            <a:endParaRPr lang="zh-TW" altLang="en-US" b="1" dirty="0">
              <a:latin typeface="微軟正黑體" pitchFamily="34" charset="-120"/>
              <a:ea typeface="微軟正黑體" pitchFamily="34" charset="-120"/>
            </a:endParaRPr>
          </a:p>
        </p:txBody>
      </p:sp>
      <p:sp>
        <p:nvSpPr>
          <p:cNvPr id="14" name="矩形 13"/>
          <p:cNvSpPr/>
          <p:nvPr/>
        </p:nvSpPr>
        <p:spPr>
          <a:xfrm>
            <a:off x="8532440" y="3056229"/>
            <a:ext cx="432048" cy="182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微軟正黑體" pitchFamily="34" charset="-120"/>
                <a:ea typeface="微軟正黑體" pitchFamily="34" charset="-120"/>
              </a:rPr>
              <a:t>資</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料</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庫</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追</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蹤</a:t>
            </a:r>
            <a:endParaRPr lang="en-US" altLang="zh-TW" b="1" dirty="0">
              <a:latin typeface="微軟正黑體" pitchFamily="34" charset="-120"/>
              <a:ea typeface="微軟正黑體" pitchFamily="34" charset="-120"/>
            </a:endParaRPr>
          </a:p>
          <a:p>
            <a:r>
              <a:rPr lang="zh-TW" altLang="en-US" b="1" dirty="0" smtClean="0">
                <a:latin typeface="微軟正黑體" pitchFamily="34" charset="-120"/>
                <a:ea typeface="微軟正黑體" pitchFamily="34" charset="-120"/>
              </a:rPr>
              <a:t>區</a:t>
            </a:r>
            <a:endParaRPr lang="zh-TW" altLang="en-US" b="1" dirty="0">
              <a:latin typeface="微軟正黑體" pitchFamily="34" charset="-120"/>
              <a:ea typeface="微軟正黑體" pitchFamily="34" charset="-120"/>
            </a:endParaRPr>
          </a:p>
        </p:txBody>
      </p:sp>
      <p:sp>
        <p:nvSpPr>
          <p:cNvPr id="12" name="矩形 11"/>
          <p:cNvSpPr/>
          <p:nvPr/>
        </p:nvSpPr>
        <p:spPr>
          <a:xfrm>
            <a:off x="1043608" y="3056229"/>
            <a:ext cx="5100017" cy="3528392"/>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9" name="矩形 18"/>
          <p:cNvSpPr/>
          <p:nvPr/>
        </p:nvSpPr>
        <p:spPr>
          <a:xfrm>
            <a:off x="6228184" y="3056229"/>
            <a:ext cx="2160240" cy="3528392"/>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6" name="矩形 15"/>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7" name="群組 6"/>
          <p:cNvGrpSpPr/>
          <p:nvPr/>
        </p:nvGrpSpPr>
        <p:grpSpPr>
          <a:xfrm>
            <a:off x="180554" y="1700808"/>
            <a:ext cx="720080" cy="660056"/>
            <a:chOff x="180554" y="1700808"/>
            <a:chExt cx="720080" cy="660056"/>
          </a:xfrm>
        </p:grpSpPr>
        <p:pic>
          <p:nvPicPr>
            <p:cNvPr id="21" name="圖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22" name="文字方塊 21"/>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15" name="頁尾版面配置區 14"/>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97204925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14" grpId="0" animBg="1"/>
      <p:bldP spid="12"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noAutofit/>
          </a:bodyPr>
          <a:lstStyle/>
          <a:p>
            <a:r>
              <a:rPr lang="zh-TW" altLang="en-US" sz="3200" spc="600" dirty="0">
                <a:effectLst/>
                <a:latin typeface="微軟正黑體" pitchFamily="34" charset="-120"/>
                <a:ea typeface="微軟正黑體" pitchFamily="34" charset="-120"/>
                <a:cs typeface="+mn-cs"/>
              </a:rPr>
              <a:t>中山網路書店使用者介面</a:t>
            </a:r>
            <a:r>
              <a:rPr lang="en-US" altLang="zh-TW" sz="3200" spc="600" dirty="0">
                <a:effectLst/>
                <a:latin typeface="微軟正黑體" pitchFamily="34" charset="-120"/>
                <a:ea typeface="微軟正黑體" pitchFamily="34" charset="-120"/>
                <a:cs typeface="+mn-cs"/>
              </a:rPr>
              <a:t/>
            </a:r>
            <a:br>
              <a:rPr lang="en-US" altLang="zh-TW" sz="3200" spc="600" dirty="0">
                <a:effectLst/>
                <a:latin typeface="微軟正黑體" pitchFamily="34" charset="-120"/>
                <a:ea typeface="微軟正黑體" pitchFamily="34" charset="-120"/>
                <a:cs typeface="+mn-cs"/>
              </a:rPr>
            </a:b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瀏覽商品</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25</a:t>
            </a:fld>
            <a:endParaRPr lang="zh-TW" altLang="en-US"/>
          </a:p>
        </p:txBody>
      </p:sp>
      <p:pic>
        <p:nvPicPr>
          <p:cNvPr id="24581" name="Picture 2" descr="D:\DB Book\第四版改版資料\圖\Fig1-5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285"/>
          <a:stretch/>
        </p:blipFill>
        <p:spPr bwMode="auto">
          <a:xfrm>
            <a:off x="1042988" y="1639893"/>
            <a:ext cx="7005637" cy="5029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圓角矩形 11"/>
          <p:cNvSpPr/>
          <p:nvPr/>
        </p:nvSpPr>
        <p:spPr>
          <a:xfrm>
            <a:off x="1908175" y="4159255"/>
            <a:ext cx="719138" cy="2159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8" name="矩形 7"/>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11" name="群組 10"/>
          <p:cNvGrpSpPr/>
          <p:nvPr/>
        </p:nvGrpSpPr>
        <p:grpSpPr>
          <a:xfrm>
            <a:off x="180554" y="1700808"/>
            <a:ext cx="720080" cy="660056"/>
            <a:chOff x="180554" y="1700808"/>
            <a:chExt cx="720080" cy="660056"/>
          </a:xfrm>
        </p:grpSpPr>
        <p:pic>
          <p:nvPicPr>
            <p:cNvPr id="13" name="圖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4" name="文字方塊 13"/>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15" name="頁尾版面配置區 14"/>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033004340"/>
      </p:ext>
    </p:extLst>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noAutofit/>
          </a:bodyPr>
          <a:lstStyle/>
          <a:p>
            <a:r>
              <a:rPr lang="zh-TW" altLang="en-US" sz="3200" spc="600" dirty="0">
                <a:effectLst/>
                <a:latin typeface="微軟正黑體" pitchFamily="34" charset="-120"/>
                <a:ea typeface="微軟正黑體" pitchFamily="34" charset="-120"/>
                <a:cs typeface="+mn-cs"/>
              </a:rPr>
              <a:t>中山網路書店使用者介面</a:t>
            </a:r>
            <a:r>
              <a:rPr lang="en-US" altLang="zh-TW" sz="3200" spc="600" dirty="0">
                <a:effectLst/>
                <a:latin typeface="微軟正黑體" pitchFamily="34" charset="-120"/>
                <a:ea typeface="微軟正黑體" pitchFamily="34" charset="-120"/>
                <a:cs typeface="+mn-cs"/>
              </a:rPr>
              <a:t/>
            </a:r>
            <a:br>
              <a:rPr lang="en-US" altLang="zh-TW" sz="3200" spc="600" dirty="0">
                <a:effectLst/>
                <a:latin typeface="微軟正黑體" pitchFamily="34" charset="-120"/>
                <a:ea typeface="微軟正黑體" pitchFamily="34" charset="-120"/>
                <a:cs typeface="+mn-cs"/>
              </a:rPr>
            </a:b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放入購物車</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26</a:t>
            </a:fld>
            <a:endParaRPr lang="zh-TW" altLang="en-US"/>
          </a:p>
        </p:txBody>
      </p:sp>
      <p:pic>
        <p:nvPicPr>
          <p:cNvPr id="25605" name="Picture 2" descr="D:\DB Book\第四版改版資料\圖\Fig1-5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09"/>
          <a:stretch/>
        </p:blipFill>
        <p:spPr bwMode="auto">
          <a:xfrm>
            <a:off x="971600" y="1586505"/>
            <a:ext cx="7259637" cy="522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圓角矩形 11"/>
          <p:cNvSpPr/>
          <p:nvPr/>
        </p:nvSpPr>
        <p:spPr>
          <a:xfrm>
            <a:off x="2771801" y="3791270"/>
            <a:ext cx="648072" cy="4086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13" name="群組 12"/>
          <p:cNvGrpSpPr/>
          <p:nvPr/>
        </p:nvGrpSpPr>
        <p:grpSpPr>
          <a:xfrm>
            <a:off x="180554" y="1700808"/>
            <a:ext cx="720080" cy="660056"/>
            <a:chOff x="180554" y="1700808"/>
            <a:chExt cx="720080" cy="660056"/>
          </a:xfrm>
        </p:grpSpPr>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5" name="文字方塊 14"/>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16" name="頁尾版面配置區 15"/>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099656856"/>
      </p:ext>
    </p:extLst>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noAutofit/>
          </a:bodyPr>
          <a:lstStyle/>
          <a:p>
            <a:r>
              <a:rPr lang="zh-TW" altLang="en-US" sz="3200" spc="600" dirty="0">
                <a:effectLst/>
                <a:latin typeface="微軟正黑體" pitchFamily="34" charset="-120"/>
                <a:ea typeface="微軟正黑體" pitchFamily="34" charset="-120"/>
                <a:cs typeface="+mn-cs"/>
              </a:rPr>
              <a:t>中山網路書店使用者介面</a:t>
            </a:r>
            <a:r>
              <a:rPr lang="en-US" altLang="zh-TW" sz="3200" spc="600" dirty="0">
                <a:effectLst/>
                <a:latin typeface="微軟正黑體" pitchFamily="34" charset="-120"/>
                <a:ea typeface="微軟正黑體" pitchFamily="34" charset="-120"/>
                <a:cs typeface="+mn-cs"/>
              </a:rPr>
              <a:t/>
            </a:r>
            <a:br>
              <a:rPr lang="en-US" altLang="zh-TW" sz="3200" spc="600" dirty="0">
                <a:effectLst/>
                <a:latin typeface="微軟正黑體" pitchFamily="34" charset="-120"/>
                <a:ea typeface="微軟正黑體" pitchFamily="34" charset="-120"/>
                <a:cs typeface="+mn-cs"/>
              </a:rPr>
            </a:b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送出結帳</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27</a:t>
            </a:fld>
            <a:endParaRPr lang="zh-TW" altLang="en-US"/>
          </a:p>
        </p:txBody>
      </p:sp>
      <p:pic>
        <p:nvPicPr>
          <p:cNvPr id="2662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239" y="1628800"/>
            <a:ext cx="7722217" cy="501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圓角矩形 6"/>
          <p:cNvSpPr/>
          <p:nvPr/>
        </p:nvSpPr>
        <p:spPr>
          <a:xfrm>
            <a:off x="4788024" y="2348880"/>
            <a:ext cx="575617"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12" name="群組 11"/>
          <p:cNvGrpSpPr/>
          <p:nvPr/>
        </p:nvGrpSpPr>
        <p:grpSpPr>
          <a:xfrm>
            <a:off x="180554" y="1700808"/>
            <a:ext cx="720080" cy="660056"/>
            <a:chOff x="180554" y="1700808"/>
            <a:chExt cx="720080" cy="660056"/>
          </a:xfrm>
        </p:grpSpPr>
        <p:pic>
          <p:nvPicPr>
            <p:cNvPr id="13" name="圖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4" name="文字方塊 13"/>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15" name="頁尾版面配置區 14"/>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923215035"/>
      </p:ext>
    </p:extLst>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noAutofit/>
          </a:bodyPr>
          <a:lstStyle/>
          <a:p>
            <a:r>
              <a:rPr lang="zh-TW" altLang="en-US" sz="3200" spc="600" dirty="0">
                <a:effectLst/>
                <a:latin typeface="微軟正黑體" pitchFamily="34" charset="-120"/>
                <a:ea typeface="微軟正黑體" pitchFamily="34" charset="-120"/>
                <a:cs typeface="+mn-cs"/>
              </a:rPr>
              <a:t>中山網路書店管理者介面</a:t>
            </a:r>
            <a:r>
              <a:rPr lang="en-US" altLang="zh-TW" sz="3200" spc="600" dirty="0">
                <a:effectLst/>
                <a:latin typeface="微軟正黑體" pitchFamily="34" charset="-120"/>
                <a:ea typeface="微軟正黑體" pitchFamily="34" charset="-120"/>
                <a:cs typeface="+mn-cs"/>
              </a:rPr>
              <a:t/>
            </a:r>
            <a:br>
              <a:rPr lang="en-US" altLang="zh-TW" sz="3200" spc="600" dirty="0">
                <a:effectLst/>
                <a:latin typeface="微軟正黑體" pitchFamily="34" charset="-120"/>
                <a:ea typeface="微軟正黑體" pitchFamily="34" charset="-120"/>
                <a:cs typeface="+mn-cs"/>
              </a:rPr>
            </a:b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商品維護</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pic>
        <p:nvPicPr>
          <p:cNvPr id="27653"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a:xfrm>
            <a:off x="1187624" y="1628800"/>
            <a:ext cx="7029074" cy="4925144"/>
          </a:xfrm>
          <a:noFill/>
        </p:spPr>
      </p:pic>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28</a:t>
            </a:fld>
            <a:endParaRPr lang="zh-TW" altLang="en-US"/>
          </a:p>
        </p:txBody>
      </p:sp>
      <p:sp>
        <p:nvSpPr>
          <p:cNvPr id="10" name="圓角矩形 9"/>
          <p:cNvSpPr/>
          <p:nvPr/>
        </p:nvSpPr>
        <p:spPr>
          <a:xfrm>
            <a:off x="2411760" y="2708920"/>
            <a:ext cx="647700" cy="2152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矩形 12"/>
          <p:cNvSpPr/>
          <p:nvPr/>
        </p:nvSpPr>
        <p:spPr>
          <a:xfrm>
            <a:off x="455784" y="3000375"/>
            <a:ext cx="432048" cy="182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微軟正黑體" pitchFamily="34" charset="-120"/>
                <a:ea typeface="微軟正黑體" pitchFamily="34" charset="-120"/>
              </a:rPr>
              <a:t>維</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護</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商</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品</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介</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面</a:t>
            </a:r>
          </a:p>
        </p:txBody>
      </p:sp>
      <p:sp>
        <p:nvSpPr>
          <p:cNvPr id="14" name="矩形 13"/>
          <p:cNvSpPr/>
          <p:nvPr/>
        </p:nvSpPr>
        <p:spPr>
          <a:xfrm>
            <a:off x="1115616" y="2996952"/>
            <a:ext cx="4896544" cy="3366197"/>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5" name="矩形 14"/>
          <p:cNvSpPr/>
          <p:nvPr/>
        </p:nvSpPr>
        <p:spPr>
          <a:xfrm>
            <a:off x="8388424" y="2991741"/>
            <a:ext cx="432048" cy="182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微軟正黑體" pitchFamily="34" charset="-120"/>
                <a:ea typeface="微軟正黑體" pitchFamily="34" charset="-120"/>
              </a:rPr>
              <a:t>資</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料</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庫</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追</a:t>
            </a:r>
            <a:endParaRPr lang="en-US" altLang="zh-TW" b="1" dirty="0">
              <a:latin typeface="微軟正黑體" pitchFamily="34" charset="-120"/>
              <a:ea typeface="微軟正黑體" pitchFamily="34" charset="-120"/>
            </a:endParaRPr>
          </a:p>
          <a:p>
            <a:r>
              <a:rPr lang="zh-TW" altLang="en-US" b="1" dirty="0">
                <a:latin typeface="微軟正黑體" pitchFamily="34" charset="-120"/>
                <a:ea typeface="微軟正黑體" pitchFamily="34" charset="-120"/>
              </a:rPr>
              <a:t>蹤</a:t>
            </a:r>
            <a:endParaRPr lang="en-US" altLang="zh-TW" b="1" dirty="0">
              <a:latin typeface="微軟正黑體" pitchFamily="34" charset="-120"/>
              <a:ea typeface="微軟正黑體" pitchFamily="34" charset="-120"/>
            </a:endParaRPr>
          </a:p>
          <a:p>
            <a:r>
              <a:rPr lang="zh-TW" altLang="en-US" b="1" dirty="0" smtClean="0">
                <a:latin typeface="微軟正黑體" pitchFamily="34" charset="-120"/>
                <a:ea typeface="微軟正黑體" pitchFamily="34" charset="-120"/>
              </a:rPr>
              <a:t>區</a:t>
            </a:r>
            <a:endParaRPr lang="zh-TW" altLang="en-US" b="1" dirty="0">
              <a:latin typeface="微軟正黑體" pitchFamily="34" charset="-120"/>
              <a:ea typeface="微軟正黑體" pitchFamily="34" charset="-120"/>
            </a:endParaRPr>
          </a:p>
        </p:txBody>
      </p:sp>
      <p:sp>
        <p:nvSpPr>
          <p:cNvPr id="16" name="矩形 15"/>
          <p:cNvSpPr/>
          <p:nvPr/>
        </p:nvSpPr>
        <p:spPr>
          <a:xfrm>
            <a:off x="6084168" y="2991741"/>
            <a:ext cx="2060523" cy="3366197"/>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7" name="矩形 16"/>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20" name="群組 19"/>
          <p:cNvGrpSpPr/>
          <p:nvPr/>
        </p:nvGrpSpPr>
        <p:grpSpPr>
          <a:xfrm>
            <a:off x="180554" y="1700808"/>
            <a:ext cx="720080" cy="660056"/>
            <a:chOff x="180554" y="1700808"/>
            <a:chExt cx="720080" cy="660056"/>
          </a:xfrm>
        </p:grpSpPr>
        <p:pic>
          <p:nvPicPr>
            <p:cNvPr id="21" name="圖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22" name="文字方塊 21"/>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18" name="頁尾版面配置區 17"/>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258351036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noAutofit/>
          </a:bodyPr>
          <a:lstStyle/>
          <a:p>
            <a:r>
              <a:rPr lang="zh-TW" altLang="en-US" sz="3200" spc="600" dirty="0">
                <a:effectLst/>
                <a:latin typeface="微軟正黑體" pitchFamily="34" charset="-120"/>
                <a:ea typeface="微軟正黑體" pitchFamily="34" charset="-120"/>
                <a:cs typeface="+mn-cs"/>
              </a:rPr>
              <a:t>中山網路書店管理者介面</a:t>
            </a:r>
            <a:r>
              <a:rPr lang="en-US" altLang="zh-TW" sz="3200" spc="600" dirty="0">
                <a:effectLst/>
                <a:latin typeface="微軟正黑體" pitchFamily="34" charset="-120"/>
                <a:ea typeface="微軟正黑體" pitchFamily="34" charset="-120"/>
                <a:cs typeface="+mn-cs"/>
              </a:rPr>
              <a:t/>
            </a:r>
            <a:br>
              <a:rPr lang="en-US" altLang="zh-TW" sz="3200" spc="600" dirty="0">
                <a:effectLst/>
                <a:latin typeface="微軟正黑體" pitchFamily="34" charset="-120"/>
                <a:ea typeface="微軟正黑體" pitchFamily="34" charset="-120"/>
                <a:cs typeface="+mn-cs"/>
              </a:rPr>
            </a:b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會員維護</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29</a:t>
            </a:fld>
            <a:endParaRPr lang="zh-TW" altLang="en-US"/>
          </a:p>
        </p:txBody>
      </p:sp>
      <p:pic>
        <p:nvPicPr>
          <p:cNvPr id="28677" name="Picture 2" descr="D:\DB Book\第四版改版資料\圖\Fig1-7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80"/>
          <a:stretch/>
        </p:blipFill>
        <p:spPr bwMode="auto">
          <a:xfrm>
            <a:off x="1115616" y="1628800"/>
            <a:ext cx="6911975" cy="497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圓角矩形 6"/>
          <p:cNvSpPr/>
          <p:nvPr/>
        </p:nvSpPr>
        <p:spPr>
          <a:xfrm>
            <a:off x="3851920" y="2780928"/>
            <a:ext cx="648072" cy="2521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矩形 8"/>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11" name="群組 10"/>
          <p:cNvGrpSpPr/>
          <p:nvPr/>
        </p:nvGrpSpPr>
        <p:grpSpPr>
          <a:xfrm>
            <a:off x="180554" y="1700808"/>
            <a:ext cx="720080" cy="660056"/>
            <a:chOff x="180554" y="1700808"/>
            <a:chExt cx="720080" cy="660056"/>
          </a:xfrm>
        </p:grpSpPr>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3" name="文字方塊 12"/>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smtClean="0">
                  <a:solidFill>
                    <a:srgbClr val="92D050"/>
                  </a:solidFill>
                  <a:latin typeface="微軟正黑體" pitchFamily="34" charset="-120"/>
                  <a:ea typeface="微軟正黑體" pitchFamily="34" charset="-120"/>
                </a:rPr>
                <a:t>實例</a:t>
              </a:r>
              <a:endParaRPr lang="zh-TW" altLang="en-US" sz="1600" b="1" dirty="0">
                <a:solidFill>
                  <a:srgbClr val="92D050"/>
                </a:solidFill>
                <a:latin typeface="微軟正黑體" pitchFamily="34" charset="-120"/>
                <a:ea typeface="微軟正黑體" pitchFamily="34" charset="-120"/>
              </a:endParaRPr>
            </a:p>
          </p:txBody>
        </p:sp>
      </p:grpSp>
      <p:sp>
        <p:nvSpPr>
          <p:cNvPr id="14" name="頁尾版面配置區 13"/>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2567792014"/>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4294967295"/>
          </p:nvPr>
        </p:nvSpPr>
        <p:spPr bwMode="auto">
          <a:xfrm>
            <a:off x="8229600" y="6477000"/>
            <a:ext cx="762000" cy="244475"/>
          </a:xfrm>
          <a:prstGeom prst="rect">
            <a:avLst/>
          </a:prstGeom>
          <a:noFill/>
          <a:ln>
            <a:miter lim="800000"/>
            <a:headEnd/>
            <a:tailEnd/>
          </a:ln>
        </p:spPr>
        <p:txBody>
          <a:bodyPr/>
          <a:lstStyle/>
          <a:p>
            <a:fld id="{88FF9A50-4233-4927-8D7A-092D1B0AE554}" type="slidenum">
              <a:rPr lang="en-US" altLang="zh-TW"/>
              <a:pPr/>
              <a:t>3</a:t>
            </a:fld>
            <a:endParaRPr lang="en-US" altLang="zh-TW"/>
          </a:p>
        </p:txBody>
      </p:sp>
      <p:graphicFrame>
        <p:nvGraphicFramePr>
          <p:cNvPr id="6" name="資料庫圖表 5"/>
          <p:cNvGraphicFramePr/>
          <p:nvPr/>
        </p:nvGraphicFramePr>
        <p:xfrm>
          <a:off x="214282" y="260648"/>
          <a:ext cx="8153400" cy="6597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descr="359_m_DSC_188屏科演講1"/>
          <p:cNvPicPr>
            <a:picLocks noChangeAspect="1" noChangeArrowheads="1"/>
          </p:cNvPicPr>
          <p:nvPr/>
        </p:nvPicPr>
        <p:blipFill>
          <a:blip r:embed="rId8" cstate="print">
            <a:extLst/>
          </a:blip>
          <a:srcRect/>
          <a:stretch>
            <a:fillRect/>
          </a:stretch>
        </p:blipFill>
        <p:spPr bwMode="auto">
          <a:xfrm>
            <a:off x="5508104" y="415899"/>
            <a:ext cx="3384376" cy="2941093"/>
          </a:xfrm>
          <a:prstGeom prst="rect">
            <a:avLst/>
          </a:prstGeom>
          <a:ln>
            <a:noFill/>
          </a:ln>
          <a:effectLst>
            <a:reflection blurRad="12700" stA="30000" endPos="30000" dist="5000" dir="5400000" sy="-100000" algn="bl" rotWithShape="0"/>
          </a:effectLst>
          <a:scene3d>
            <a:camera prst="perspectiveContrastingLeftFacing">
              <a:rot lat="419984" lon="2129498" rev="21599524"/>
            </a:camera>
            <a:lightRig rig="threePt" dir="t">
              <a:rot lat="0" lon="0" rev="2700000"/>
            </a:lightRig>
          </a:scene3d>
          <a:sp3d>
            <a:bevelT w="63500" h="50800"/>
          </a:sp3d>
          <a:extLst/>
        </p:spPr>
      </p:pic>
      <p:pic>
        <p:nvPicPr>
          <p:cNvPr id="4099" name="Picture 3" descr="DSC00715"/>
          <p:cNvPicPr>
            <a:picLocks noChangeAspect="1" noChangeArrowheads="1"/>
          </p:cNvPicPr>
          <p:nvPr/>
        </p:nvPicPr>
        <p:blipFill>
          <a:blip r:embed="rId9" cstate="print">
            <a:extLst/>
          </a:blip>
          <a:srcRect/>
          <a:stretch>
            <a:fillRect/>
          </a:stretch>
        </p:blipFill>
        <p:spPr bwMode="auto">
          <a:xfrm>
            <a:off x="0" y="2924944"/>
            <a:ext cx="2314178" cy="23042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p:spPr>
      </p:pic>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p:txBody>
          <a:bodyPr>
            <a:noAutofit/>
          </a:bodyPr>
          <a:lstStyle/>
          <a:p>
            <a:r>
              <a:rPr lang="zh-TW" altLang="en-US" sz="3200" spc="600" dirty="0">
                <a:effectLst/>
                <a:latin typeface="微軟正黑體" pitchFamily="34" charset="-120"/>
                <a:ea typeface="微軟正黑體" pitchFamily="34" charset="-120"/>
                <a:cs typeface="+mn-cs"/>
              </a:rPr>
              <a:t>中山網路書店管理者介面</a:t>
            </a:r>
            <a:r>
              <a:rPr lang="en-US" altLang="zh-TW" sz="3200" spc="600" dirty="0">
                <a:effectLst/>
                <a:latin typeface="微軟正黑體" pitchFamily="34" charset="-120"/>
                <a:ea typeface="微軟正黑體" pitchFamily="34" charset="-120"/>
                <a:cs typeface="+mn-cs"/>
              </a:rPr>
              <a:t/>
            </a:r>
            <a:br>
              <a:rPr lang="en-US" altLang="zh-TW" sz="3200" spc="600" dirty="0">
                <a:effectLst/>
                <a:latin typeface="微軟正黑體" pitchFamily="34" charset="-120"/>
                <a:ea typeface="微軟正黑體" pitchFamily="34" charset="-120"/>
                <a:cs typeface="+mn-cs"/>
              </a:rPr>
            </a:br>
            <a:r>
              <a:rPr lang="en-US" altLang="zh-TW" sz="3200" spc="600" dirty="0">
                <a:effectLst/>
                <a:latin typeface="微軟正黑體" pitchFamily="34" charset="-120"/>
                <a:ea typeface="微軟正黑體" pitchFamily="34" charset="-120"/>
                <a:cs typeface="+mn-cs"/>
              </a:rPr>
              <a:t>(</a:t>
            </a:r>
            <a:r>
              <a:rPr lang="zh-TW" altLang="en-US" sz="3200" spc="600" dirty="0">
                <a:effectLst/>
                <a:latin typeface="微軟正黑體" pitchFamily="34" charset="-120"/>
                <a:ea typeface="微軟正黑體" pitchFamily="34" charset="-120"/>
                <a:cs typeface="+mn-cs"/>
              </a:rPr>
              <a:t>統計資訊</a:t>
            </a:r>
            <a:r>
              <a:rPr lang="en-US" altLang="zh-TW" sz="3200" spc="600" dirty="0">
                <a:effectLst/>
                <a:latin typeface="微軟正黑體" pitchFamily="34" charset="-120"/>
                <a:ea typeface="微軟正黑體" pitchFamily="34" charset="-120"/>
                <a:cs typeface="+mn-cs"/>
              </a:rPr>
              <a:t>)</a:t>
            </a:r>
            <a:endParaRPr lang="zh-TW" altLang="en-US" sz="3200" spc="600" dirty="0">
              <a:effectLst/>
              <a:latin typeface="微軟正黑體" pitchFamily="34" charset="-120"/>
              <a:ea typeface="微軟正黑體" pitchFamily="34" charset="-120"/>
              <a:cs typeface="+mn-cs"/>
            </a:endParaRP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30</a:t>
            </a:fld>
            <a:endParaRPr lang="zh-TW" altLang="en-US"/>
          </a:p>
        </p:txBody>
      </p:sp>
      <p:pic>
        <p:nvPicPr>
          <p:cNvPr id="29701" name="Picture 2" descr="D:\DB Book\第四版改版資料\圖\Fig1-7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456"/>
          <a:stretch/>
        </p:blipFill>
        <p:spPr bwMode="auto">
          <a:xfrm>
            <a:off x="1187624" y="1541264"/>
            <a:ext cx="6956425" cy="498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27384"/>
            <a:ext cx="2472152" cy="246221"/>
          </a:xfrm>
          <a:prstGeom prst="rect">
            <a:avLst/>
          </a:prstGeom>
        </p:spPr>
        <p:txBody>
          <a:bodyPr wrap="none">
            <a:spAutoFit/>
          </a:bodyPr>
          <a:lstStyle/>
          <a:p>
            <a:r>
              <a:rPr lang="en-US" altLang="zh-TW" sz="1000" b="1" spc="600" dirty="0" smtClean="0">
                <a:latin typeface="微軟正黑體" pitchFamily="34" charset="-120"/>
                <a:ea typeface="微軟正黑體" pitchFamily="34" charset="-120"/>
              </a:rPr>
              <a:t>1-2</a:t>
            </a:r>
            <a:r>
              <a:rPr lang="zh-TW" altLang="en-US" sz="1000" b="1" spc="600" dirty="0">
                <a:latin typeface="微軟正黑體" pitchFamily="34" charset="-120"/>
                <a:ea typeface="微軟正黑體" pitchFamily="34" charset="-120"/>
              </a:rPr>
              <a:t>範例資料庫應用系統</a:t>
            </a:r>
            <a:endParaRPr lang="en-US" altLang="zh-TW" sz="1000" b="1" spc="600" dirty="0">
              <a:latin typeface="微軟正黑體" pitchFamily="34" charset="-120"/>
              <a:ea typeface="微軟正黑體" pitchFamily="34" charset="-120"/>
            </a:endParaRPr>
          </a:p>
        </p:txBody>
      </p:sp>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grpSp>
        <p:nvGrpSpPr>
          <p:cNvPr id="9" name="群組 8"/>
          <p:cNvGrpSpPr/>
          <p:nvPr/>
        </p:nvGrpSpPr>
        <p:grpSpPr>
          <a:xfrm>
            <a:off x="180554" y="1700808"/>
            <a:ext cx="720080" cy="660056"/>
            <a:chOff x="180554" y="1700808"/>
            <a:chExt cx="720080" cy="660056"/>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1" name="文字方塊 10"/>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12" name="頁尾版面配置區 11"/>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681092744"/>
      </p:ext>
    </p:ext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331640" y="2780928"/>
            <a:ext cx="6400800" cy="1752600"/>
          </a:xfrm>
        </p:spPr>
        <p:txBody>
          <a:bodyPr>
            <a:normAutofit fontScale="70000" lnSpcReduction="20000"/>
          </a:bodyPr>
          <a:lstStyle/>
          <a:p>
            <a:pPr defTabSz="457200"/>
            <a:r>
              <a:rPr lang="zh-TW" altLang="en-US" sz="4000" b="1" spc="600" dirty="0" smtClean="0">
                <a:solidFill>
                  <a:schemeClr val="tx1"/>
                </a:solidFill>
                <a:latin typeface="微軟正黑體" pitchFamily="34" charset="-120"/>
                <a:ea typeface="微軟正黑體" pitchFamily="34" charset="-120"/>
              </a:rPr>
              <a:t>第</a:t>
            </a:r>
            <a:r>
              <a:rPr lang="en-US" altLang="zh-TW" sz="4000" b="1" spc="600" dirty="0" smtClean="0">
                <a:solidFill>
                  <a:schemeClr val="tx1"/>
                </a:solidFill>
                <a:latin typeface="微軟正黑體" pitchFamily="34" charset="-120"/>
                <a:ea typeface="微軟正黑體" pitchFamily="34" charset="-120"/>
              </a:rPr>
              <a:t>1</a:t>
            </a:r>
            <a:r>
              <a:rPr lang="zh-TW" altLang="en-US" sz="4000" b="1" spc="600" dirty="0" smtClean="0">
                <a:solidFill>
                  <a:schemeClr val="tx1"/>
                </a:solidFill>
                <a:latin typeface="微軟正黑體" pitchFamily="34" charset="-120"/>
                <a:ea typeface="微軟正黑體" pitchFamily="34" charset="-120"/>
              </a:rPr>
              <a:t>章</a:t>
            </a:r>
            <a:r>
              <a:rPr lang="en-US" altLang="zh-TW" sz="4000" b="1" spc="600" dirty="0" smtClean="0">
                <a:solidFill>
                  <a:schemeClr val="tx1"/>
                </a:solidFill>
                <a:latin typeface="微軟正黑體" pitchFamily="34" charset="-120"/>
                <a:ea typeface="微軟正黑體" pitchFamily="34" charset="-120"/>
              </a:rPr>
              <a:t>.</a:t>
            </a:r>
            <a:r>
              <a:rPr lang="zh-TW" altLang="en-US" sz="4000" b="1" spc="600" dirty="0">
                <a:solidFill>
                  <a:schemeClr val="tx1"/>
                </a:solidFill>
                <a:latin typeface="微軟正黑體" pitchFamily="34" charset="-120"/>
                <a:ea typeface="微軟正黑體" pitchFamily="34" charset="-120"/>
              </a:rPr>
              <a:t>資料庫論述</a:t>
            </a:r>
            <a:endParaRPr lang="en-US" altLang="zh-TW" sz="4000" b="1" spc="600" dirty="0">
              <a:solidFill>
                <a:schemeClr val="tx1"/>
              </a:solidFill>
              <a:latin typeface="微軟正黑體" pitchFamily="34" charset="-120"/>
              <a:ea typeface="微軟正黑體" pitchFamily="34" charset="-120"/>
            </a:endParaRPr>
          </a:p>
          <a:p>
            <a:endParaRPr lang="en-US" altLang="zh-TW" sz="4000" b="1" spc="600" dirty="0">
              <a:latin typeface="微軟正黑體" pitchFamily="34" charset="-120"/>
              <a:ea typeface="微軟正黑體" pitchFamily="34" charset="-120"/>
            </a:endParaRPr>
          </a:p>
          <a:p>
            <a:endParaRPr lang="en-US" altLang="zh-TW" sz="4000" b="1" spc="600" dirty="0" smtClean="0">
              <a:solidFill>
                <a:schemeClr val="tx1"/>
              </a:solidFill>
              <a:latin typeface="微軟正黑體" pitchFamily="34" charset="-120"/>
              <a:ea typeface="微軟正黑體" pitchFamily="34" charset="-120"/>
            </a:endParaRPr>
          </a:p>
          <a:p>
            <a:r>
              <a:rPr lang="en-US" altLang="zh-TW" sz="4000" b="1" spc="600" dirty="0" smtClean="0">
                <a:solidFill>
                  <a:schemeClr val="tx1"/>
                </a:solidFill>
                <a:latin typeface="微軟正黑體" pitchFamily="34" charset="-120"/>
                <a:ea typeface="微軟正黑體" pitchFamily="34" charset="-120"/>
              </a:rPr>
              <a:t>1-3</a:t>
            </a:r>
            <a:r>
              <a:rPr lang="zh-TW" altLang="en-US" sz="4000" b="1" spc="600" dirty="0" smtClean="0">
                <a:solidFill>
                  <a:schemeClr val="tx1"/>
                </a:solidFill>
                <a:latin typeface="微軟正黑體" pitchFamily="34" charset="-120"/>
                <a:ea typeface="微軟正黑體" pitchFamily="34" charset="-120"/>
              </a:rPr>
              <a:t>資料</a:t>
            </a:r>
            <a:r>
              <a:rPr lang="zh-TW" altLang="en-US" sz="4000" b="1" spc="600" dirty="0">
                <a:solidFill>
                  <a:schemeClr val="tx1"/>
                </a:solidFill>
                <a:latin typeface="微軟正黑體" pitchFamily="34" charset="-120"/>
                <a:ea typeface="微軟正黑體" pitchFamily="34" charset="-120"/>
              </a:rPr>
              <a:t>模式</a:t>
            </a:r>
            <a:r>
              <a:rPr lang="zh-TW" altLang="en-US" sz="2000" b="1" spc="600" dirty="0">
                <a:solidFill>
                  <a:schemeClr val="tx1"/>
                </a:solidFill>
                <a:latin typeface="微軟正黑體" pitchFamily="34" charset="-120"/>
                <a:ea typeface="微軟正黑體" pitchFamily="34" charset="-120"/>
              </a:rPr>
              <a:t> </a:t>
            </a:r>
          </a:p>
        </p:txBody>
      </p:sp>
      <p:grpSp>
        <p:nvGrpSpPr>
          <p:cNvPr id="5" name="群組 4"/>
          <p:cNvGrpSpPr/>
          <p:nvPr/>
        </p:nvGrpSpPr>
        <p:grpSpPr>
          <a:xfrm>
            <a:off x="126114" y="2636376"/>
            <a:ext cx="2294111" cy="2486601"/>
            <a:chOff x="126114" y="2636376"/>
            <a:chExt cx="2294111" cy="2486601"/>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13" name="圖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14" name="圖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16" name="圖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17" name="圖片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18" name="圖片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19" name="圖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20" name="弧形 19"/>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21" name="投影片編號版面配置區 20"/>
          <p:cNvSpPr>
            <a:spLocks noGrp="1"/>
          </p:cNvSpPr>
          <p:nvPr>
            <p:ph type="sldNum" sz="quarter" idx="12"/>
          </p:nvPr>
        </p:nvSpPr>
        <p:spPr/>
        <p:txBody>
          <a:bodyPr/>
          <a:lstStyle/>
          <a:p>
            <a:fld id="{6F42FDE4-A7DD-41A7-A0A6-9B649FB43336}" type="slidenum">
              <a:rPr kumimoji="0" lang="en-US" smtClean="0"/>
              <a:pPr/>
              <a:t>31</a:t>
            </a:fld>
            <a:endParaRPr kumimoji="0" lang="en-US" sz="1400" dirty="0">
              <a:solidFill>
                <a:srgbClr val="FFFFFF"/>
              </a:solidFill>
            </a:endParaRPr>
          </a:p>
        </p:txBody>
      </p:sp>
      <p:sp>
        <p:nvSpPr>
          <p:cNvPr id="22" name="頁尾版面配置區 21"/>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745632971"/>
      </p:ext>
    </p:extLst>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資料模式 </a:t>
            </a:r>
          </a:p>
        </p:txBody>
      </p:sp>
      <p:sp>
        <p:nvSpPr>
          <p:cNvPr id="32772" name="Rectangle 3"/>
          <p:cNvSpPr>
            <a:spLocks noGrp="1" noRot="1" noChangeArrowheads="1"/>
          </p:cNvSpPr>
          <p:nvPr>
            <p:ph idx="1"/>
          </p:nvPr>
        </p:nvSpPr>
        <p:spPr/>
        <p:txBody>
          <a:bodyPr/>
          <a:lstStyle/>
          <a:p>
            <a:pPr eaLnBrk="1" hangingPunct="1"/>
            <a:r>
              <a:rPr lang="zh-TW" altLang="en-US" sz="2600" b="1" dirty="0">
                <a:latin typeface="微軟正黑體" pitchFamily="34" charset="-120"/>
                <a:ea typeface="微軟正黑體" pitchFamily="34" charset="-120"/>
              </a:rPr>
              <a:t>資料庫應用系統必須對資料庫有清楚的認知</a:t>
            </a:r>
          </a:p>
          <a:p>
            <a:pPr lvl="1" eaLnBrk="1" hangingPunct="1"/>
            <a:r>
              <a:rPr lang="zh-TW" altLang="en-US" dirty="0" smtClean="0">
                <a:latin typeface="微軟正黑體" pitchFamily="34" charset="-120"/>
                <a:ea typeface="微軟正黑體" pitchFamily="34" charset="-120"/>
              </a:rPr>
              <a:t>如何將資料庫描述給資料庫應用系統？ </a:t>
            </a:r>
          </a:p>
          <a:p>
            <a:pPr eaLnBrk="1" hangingPunct="1"/>
            <a:r>
              <a:rPr lang="zh-TW" altLang="en-US" sz="2600" b="1" dirty="0">
                <a:latin typeface="微軟正黑體" pitchFamily="34" charset="-120"/>
                <a:ea typeface="微軟正黑體" pitchFamily="34" charset="-120"/>
              </a:rPr>
              <a:t>描述資料庫的方式就稱為</a:t>
            </a:r>
            <a:r>
              <a:rPr lang="zh-TW" altLang="en-US" sz="2600" b="1" dirty="0">
                <a:solidFill>
                  <a:srgbClr val="00B0F0"/>
                </a:solidFill>
                <a:latin typeface="微軟正黑體" pitchFamily="34" charset="-120"/>
                <a:ea typeface="微軟正黑體" pitchFamily="34" charset="-120"/>
              </a:rPr>
              <a:t>資料模式</a:t>
            </a:r>
            <a:r>
              <a:rPr lang="zh-TW" altLang="en-US" sz="2600" b="1" dirty="0">
                <a:latin typeface="微軟正黑體" pitchFamily="34" charset="-120"/>
                <a:ea typeface="微軟正黑體" pitchFamily="34" charset="-120"/>
              </a:rPr>
              <a:t>（</a:t>
            </a:r>
            <a:r>
              <a:rPr lang="en-US" altLang="zh-TW" sz="2600" b="1" dirty="0">
                <a:latin typeface="微軟正黑體" pitchFamily="34" charset="-120"/>
                <a:ea typeface="微軟正黑體" pitchFamily="34" charset="-120"/>
              </a:rPr>
              <a:t>Data model</a:t>
            </a:r>
            <a:r>
              <a:rPr lang="zh-TW" altLang="en-US" sz="2600" b="1" dirty="0">
                <a:latin typeface="微軟正黑體" pitchFamily="34" charset="-120"/>
                <a:ea typeface="微軟正黑體" pitchFamily="34" charset="-120"/>
              </a:rPr>
              <a:t>） </a:t>
            </a:r>
          </a:p>
          <a:p>
            <a:pPr eaLnBrk="1" hangingPunct="1"/>
            <a:endParaRPr lang="en-US" altLang="zh-TW" dirty="0" smtClean="0"/>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32</a:t>
            </a:fld>
            <a:endParaRPr lang="zh-TW" altLang="en-US"/>
          </a:p>
        </p:txBody>
      </p:sp>
      <p:sp>
        <p:nvSpPr>
          <p:cNvPr id="5" name="矩形 4"/>
          <p:cNvSpPr/>
          <p:nvPr/>
        </p:nvSpPr>
        <p:spPr>
          <a:xfrm>
            <a:off x="0" y="-27384"/>
            <a:ext cx="155523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1-3</a:t>
            </a:r>
            <a:r>
              <a:rPr lang="zh-TW" altLang="en-US" sz="1000" b="1" spc="600" dirty="0">
                <a:latin typeface="微軟正黑體" pitchFamily="34" charset="-120"/>
                <a:ea typeface="微軟正黑體" pitchFamily="34" charset="-120"/>
              </a:rPr>
              <a:t>資料模式 </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頁尾版面配置區 7"/>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242907903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資料模式一：檔案模式</a:t>
            </a:r>
          </a:p>
        </p:txBody>
      </p:sp>
      <p:sp>
        <p:nvSpPr>
          <p:cNvPr id="33796" name="Rectangle 3"/>
          <p:cNvSpPr>
            <a:spLocks noGrp="1" noRot="1" noChangeArrowheads="1"/>
          </p:cNvSpPr>
          <p:nvPr>
            <p:ph idx="1"/>
          </p:nvPr>
        </p:nvSpPr>
        <p:spPr/>
        <p:txBody>
          <a:bodyPr>
            <a:normAutofit/>
          </a:bodyPr>
          <a:lstStyle/>
          <a:p>
            <a:pPr eaLnBrk="1" hangingPunct="1">
              <a:lnSpc>
                <a:spcPct val="80000"/>
              </a:lnSpc>
            </a:pPr>
            <a:r>
              <a:rPr lang="zh-TW" altLang="en-US" sz="2600" b="1" dirty="0">
                <a:latin typeface="微軟正黑體" pitchFamily="34" charset="-120"/>
                <a:ea typeface="微軟正黑體" pitchFamily="34" charset="-120"/>
              </a:rPr>
              <a:t>最簡單的模式</a:t>
            </a:r>
          </a:p>
          <a:p>
            <a:pPr lvl="1" eaLnBrk="1" hangingPunct="1">
              <a:lnSpc>
                <a:spcPct val="80000"/>
              </a:lnSpc>
            </a:pPr>
            <a:r>
              <a:rPr lang="zh-TW" altLang="en-US" sz="1800" dirty="0" smtClean="0">
                <a:latin typeface="微軟正黑體" pitchFamily="34" charset="-120"/>
                <a:ea typeface="微軟正黑體" pitchFamily="34" charset="-120"/>
              </a:rPr>
              <a:t>資料庫被視為一串字元</a:t>
            </a:r>
          </a:p>
          <a:p>
            <a:pPr lvl="1" eaLnBrk="1" hangingPunct="1">
              <a:lnSpc>
                <a:spcPct val="80000"/>
              </a:lnSpc>
            </a:pPr>
            <a:r>
              <a:rPr lang="zh-TW" altLang="en-US" sz="1800" dirty="0" smtClean="0">
                <a:latin typeface="微軟正黑體" pitchFamily="34" charset="-120"/>
                <a:ea typeface="微軟正黑體" pitchFamily="34" charset="-120"/>
              </a:rPr>
              <a:t>資料庫應用系統必須很小心的計算哪一個字元要存在哪一個位置 </a:t>
            </a:r>
          </a:p>
          <a:p>
            <a:pPr eaLnBrk="1" hangingPunct="1">
              <a:lnSpc>
                <a:spcPct val="80000"/>
              </a:lnSpc>
            </a:pPr>
            <a:r>
              <a:rPr lang="zh-TW" altLang="en-US" sz="2600" b="1" dirty="0">
                <a:latin typeface="微軟正黑體" pitchFamily="34" charset="-120"/>
                <a:ea typeface="微軟正黑體" pitchFamily="34" charset="-120"/>
              </a:rPr>
              <a:t>比如若商品有三項資料（或稱欄位）</a:t>
            </a:r>
          </a:p>
          <a:p>
            <a:pPr lvl="1">
              <a:lnSpc>
                <a:spcPct val="80000"/>
              </a:lnSpc>
            </a:pPr>
            <a:r>
              <a:rPr lang="zh-TW" altLang="en-US" sz="1800" dirty="0">
                <a:latin typeface="微軟正黑體" pitchFamily="34" charset="-120"/>
                <a:ea typeface="微軟正黑體" pitchFamily="34" charset="-120"/>
              </a:rPr>
              <a:t>編號（</a:t>
            </a:r>
            <a:r>
              <a:rPr lang="en-US" altLang="zh-TW" sz="1800" dirty="0" err="1">
                <a:latin typeface="微軟正黑體" pitchFamily="34" charset="-120"/>
                <a:ea typeface="微軟正黑體" pitchFamily="34" charset="-120"/>
              </a:rPr>
              <a:t>pNo</a:t>
            </a:r>
            <a:r>
              <a:rPr lang="zh-TW" altLang="en-US" sz="1800" dirty="0">
                <a:latin typeface="微軟正黑體" pitchFamily="34" charset="-120"/>
                <a:ea typeface="微軟正黑體" pitchFamily="34" charset="-120"/>
              </a:rPr>
              <a:t>）：</a:t>
            </a:r>
            <a:r>
              <a:rPr lang="en-US" altLang="zh-TW" sz="1800" dirty="0">
                <a:latin typeface="微軟正黑體" pitchFamily="34" charset="-120"/>
                <a:ea typeface="微軟正黑體" pitchFamily="34" charset="-120"/>
              </a:rPr>
              <a:t>1-5</a:t>
            </a:r>
            <a:r>
              <a:rPr lang="zh-TW" altLang="en-US" sz="1800" dirty="0">
                <a:latin typeface="微軟正黑體" pitchFamily="34" charset="-120"/>
                <a:ea typeface="微軟正黑體" pitchFamily="34" charset="-120"/>
              </a:rPr>
              <a:t>個字元</a:t>
            </a:r>
          </a:p>
          <a:p>
            <a:pPr lvl="1">
              <a:lnSpc>
                <a:spcPct val="80000"/>
              </a:lnSpc>
            </a:pPr>
            <a:r>
              <a:rPr lang="zh-TW" altLang="en-US" sz="1800" dirty="0">
                <a:latin typeface="微軟正黑體" pitchFamily="34" charset="-120"/>
                <a:ea typeface="微軟正黑體" pitchFamily="34" charset="-120"/>
              </a:rPr>
              <a:t>名稱（</a:t>
            </a:r>
            <a:r>
              <a:rPr lang="en-US" altLang="zh-TW" sz="1800" dirty="0" err="1">
                <a:latin typeface="微軟正黑體" pitchFamily="34" charset="-120"/>
                <a:ea typeface="微軟正黑體" pitchFamily="34" charset="-120"/>
              </a:rPr>
              <a:t>pName</a:t>
            </a:r>
            <a:r>
              <a:rPr lang="zh-TW" altLang="en-US" sz="1800" dirty="0">
                <a:latin typeface="微軟正黑體" pitchFamily="34" charset="-120"/>
                <a:ea typeface="微軟正黑體" pitchFamily="34" charset="-120"/>
              </a:rPr>
              <a:t>）</a:t>
            </a:r>
            <a:r>
              <a:rPr lang="en-US" altLang="zh-TW" sz="1800" dirty="0">
                <a:latin typeface="微軟正黑體" pitchFamily="34" charset="-120"/>
                <a:ea typeface="微軟正黑體" pitchFamily="34" charset="-120"/>
              </a:rPr>
              <a:t>:  6-24</a:t>
            </a:r>
            <a:r>
              <a:rPr lang="zh-TW" altLang="en-US" sz="1800" dirty="0">
                <a:latin typeface="微軟正黑體" pitchFamily="34" charset="-120"/>
                <a:ea typeface="微軟正黑體" pitchFamily="34" charset="-120"/>
              </a:rPr>
              <a:t>個字元</a:t>
            </a:r>
          </a:p>
          <a:p>
            <a:pPr lvl="1">
              <a:lnSpc>
                <a:spcPct val="80000"/>
              </a:lnSpc>
            </a:pPr>
            <a:r>
              <a:rPr lang="zh-TW" altLang="en-US" sz="1800" dirty="0">
                <a:latin typeface="微軟正黑體" pitchFamily="34" charset="-120"/>
                <a:ea typeface="微軟正黑體" pitchFamily="34" charset="-120"/>
              </a:rPr>
              <a:t>定價（</a:t>
            </a:r>
            <a:r>
              <a:rPr lang="en-US" altLang="zh-TW" sz="1800" dirty="0" err="1">
                <a:latin typeface="微軟正黑體" pitchFamily="34" charset="-120"/>
                <a:ea typeface="微軟正黑體" pitchFamily="34" charset="-120"/>
              </a:rPr>
              <a:t>unitPrice</a:t>
            </a:r>
            <a:r>
              <a:rPr lang="zh-TW" altLang="en-US" sz="1800" dirty="0">
                <a:latin typeface="微軟正黑體" pitchFamily="34" charset="-120"/>
                <a:ea typeface="微軟正黑體" pitchFamily="34" charset="-120"/>
              </a:rPr>
              <a:t>）</a:t>
            </a:r>
            <a:r>
              <a:rPr lang="en-US" altLang="zh-TW" sz="1800" dirty="0">
                <a:latin typeface="微軟正黑體" pitchFamily="34" charset="-120"/>
                <a:ea typeface="微軟正黑體" pitchFamily="34" charset="-120"/>
              </a:rPr>
              <a:t>: 25-32</a:t>
            </a:r>
            <a:r>
              <a:rPr lang="zh-TW" altLang="en-US" sz="1800" dirty="0">
                <a:latin typeface="微軟正黑體" pitchFamily="34" charset="-120"/>
                <a:ea typeface="微軟正黑體" pitchFamily="34" charset="-120"/>
              </a:rPr>
              <a:t>個字元</a:t>
            </a:r>
          </a:p>
          <a:p>
            <a:pPr eaLnBrk="1" hangingPunct="1">
              <a:lnSpc>
                <a:spcPct val="80000"/>
              </a:lnSpc>
            </a:pPr>
            <a:r>
              <a:rPr lang="zh-TW" altLang="en-US" sz="2600" b="1" dirty="0">
                <a:latin typeface="微軟正黑體" pitchFamily="34" charset="-120"/>
                <a:ea typeface="微軟正黑體" pitchFamily="34" charset="-120"/>
              </a:rPr>
              <a:t>資料庫應用系統便必須非常小心的存取資料，它的計算方式是：</a:t>
            </a:r>
          </a:p>
          <a:p>
            <a:pPr lvl="1">
              <a:lnSpc>
                <a:spcPct val="80000"/>
              </a:lnSpc>
            </a:pPr>
            <a:r>
              <a:rPr lang="zh-TW" altLang="en-US" sz="1800" dirty="0">
                <a:latin typeface="微軟正黑體" pitchFamily="34" charset="-120"/>
                <a:ea typeface="微軟正黑體" pitchFamily="34" charset="-120"/>
              </a:rPr>
              <a:t>第一個商品存放位置：</a:t>
            </a:r>
            <a:r>
              <a:rPr lang="en-US" altLang="zh-TW" sz="1800" dirty="0">
                <a:latin typeface="微軟正黑體" pitchFamily="34" charset="-120"/>
                <a:ea typeface="微軟正黑體" pitchFamily="34" charset="-120"/>
              </a:rPr>
              <a:t>1-32</a:t>
            </a:r>
          </a:p>
          <a:p>
            <a:pPr lvl="1">
              <a:lnSpc>
                <a:spcPct val="80000"/>
              </a:lnSpc>
            </a:pPr>
            <a:r>
              <a:rPr lang="zh-TW" altLang="en-US" sz="1800" dirty="0">
                <a:latin typeface="微軟正黑體" pitchFamily="34" charset="-120"/>
                <a:ea typeface="微軟正黑體" pitchFamily="34" charset="-120"/>
              </a:rPr>
              <a:t>第二個商品存放位置：</a:t>
            </a:r>
            <a:r>
              <a:rPr lang="en-US" altLang="zh-TW" sz="1800" dirty="0">
                <a:latin typeface="微軟正黑體" pitchFamily="34" charset="-120"/>
                <a:ea typeface="微軟正黑體" pitchFamily="34" charset="-120"/>
              </a:rPr>
              <a:t>33-64</a:t>
            </a:r>
          </a:p>
          <a:p>
            <a:pPr lvl="1">
              <a:lnSpc>
                <a:spcPct val="80000"/>
              </a:lnSpc>
            </a:pPr>
            <a:r>
              <a:rPr lang="zh-TW" altLang="en-US" sz="1800" dirty="0">
                <a:latin typeface="微軟正黑體" pitchFamily="34" charset="-120"/>
                <a:ea typeface="微軟正黑體" pitchFamily="34" charset="-120"/>
              </a:rPr>
              <a:t>第三個商品存放位置：</a:t>
            </a:r>
            <a:r>
              <a:rPr lang="en-US" altLang="zh-TW" sz="1800" dirty="0">
                <a:latin typeface="微軟正黑體" pitchFamily="34" charset="-120"/>
                <a:ea typeface="微軟正黑體" pitchFamily="34" charset="-120"/>
              </a:rPr>
              <a:t>65-96</a:t>
            </a:r>
          </a:p>
          <a:p>
            <a:pPr lvl="1">
              <a:lnSpc>
                <a:spcPct val="80000"/>
              </a:lnSpc>
            </a:pPr>
            <a:r>
              <a:rPr lang="en-US" altLang="zh-TW" sz="1800" dirty="0">
                <a:latin typeface="微軟正黑體" pitchFamily="34" charset="-120"/>
                <a:ea typeface="微軟正黑體" pitchFamily="34" charset="-120"/>
              </a:rPr>
              <a:t>…</a:t>
            </a:r>
          </a:p>
          <a:p>
            <a:pPr lvl="1" eaLnBrk="1" hangingPunct="1">
              <a:lnSpc>
                <a:spcPct val="80000"/>
              </a:lnSpc>
            </a:pPr>
            <a:endParaRPr lang="en-US" altLang="zh-TW" sz="1800" dirty="0" smtClean="0">
              <a:latin typeface="標楷體" pitchFamily="65" charset="-120"/>
            </a:endParaRPr>
          </a:p>
          <a:p>
            <a:pPr lvl="1" eaLnBrk="1" hangingPunct="1">
              <a:lnSpc>
                <a:spcPct val="80000"/>
              </a:lnSpc>
              <a:buFont typeface="Wingdings" pitchFamily="2" charset="2"/>
              <a:buNone/>
            </a:pPr>
            <a:endParaRPr lang="en-US" altLang="zh-TW" sz="1800" dirty="0" smtClean="0"/>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33</a:t>
            </a:fld>
            <a:endParaRPr lang="zh-TW" altLang="en-US" dirty="0"/>
          </a:p>
        </p:txBody>
      </p:sp>
      <p:grpSp>
        <p:nvGrpSpPr>
          <p:cNvPr id="5" name="群組 4"/>
          <p:cNvGrpSpPr/>
          <p:nvPr/>
        </p:nvGrpSpPr>
        <p:grpSpPr>
          <a:xfrm>
            <a:off x="4854278" y="4293096"/>
            <a:ext cx="3287050" cy="2064237"/>
            <a:chOff x="5479935" y="4083169"/>
            <a:chExt cx="3287050" cy="2064237"/>
          </a:xfrm>
        </p:grpSpPr>
        <p:pic>
          <p:nvPicPr>
            <p:cNvPr id="5123" name="Picture 3" descr="C:\Users\adm\AppData\Local\Microsoft\Windows\Temporary Internet Files\Content.IE5\XULT4B38\MC9003325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9935" y="4437112"/>
              <a:ext cx="2815853" cy="17102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矩形 3"/>
            <p:cNvSpPr/>
            <p:nvPr/>
          </p:nvSpPr>
          <p:spPr>
            <a:xfrm>
              <a:off x="5985454" y="4083169"/>
              <a:ext cx="2781531"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4000" b="1" kern="10" spc="50" dirty="0">
                  <a:ln w="11430"/>
                  <a:gradFill>
                    <a:gsLst>
                      <a:gs pos="0">
                        <a:schemeClr val="accent2">
                          <a:satMod val="155000"/>
                        </a:schemeClr>
                      </a:gs>
                      <a:gs pos="0">
                        <a:srgbClr val="FF0000"/>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rPr>
                <a:t>太累了！</a:t>
              </a:r>
              <a:r>
                <a:rPr lang="zh-TW" altLang="en-US" sz="4000" b="1" kern="10" spc="50" dirty="0" smtClean="0">
                  <a:ln w="11430"/>
                  <a:gradFill>
                    <a:gsLst>
                      <a:gs pos="0">
                        <a:schemeClr val="accent2">
                          <a:satMod val="155000"/>
                        </a:schemeClr>
                      </a:gs>
                      <a:gs pos="0">
                        <a:srgbClr val="FF0000"/>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rPr>
                <a:t>！</a:t>
              </a:r>
              <a:endParaRPr lang="zh-TW" altLang="en-US" sz="4000" b="1" spc="50" dirty="0">
                <a:ln w="11430"/>
                <a:gradFill>
                  <a:gsLst>
                    <a:gs pos="0">
                      <a:schemeClr val="accent2">
                        <a:satMod val="155000"/>
                      </a:schemeClr>
                    </a:gs>
                    <a:gs pos="0">
                      <a:srgbClr val="FF0000"/>
                    </a:gs>
                  </a:gsLst>
                  <a:lin ang="5400000"/>
                </a:gradFill>
                <a:effectLst>
                  <a:outerShdw blurRad="76200" dist="50800" dir="5400000" algn="tl" rotWithShape="0">
                    <a:srgbClr val="000000">
                      <a:alpha val="65000"/>
                    </a:srgbClr>
                  </a:outerShdw>
                </a:effectLst>
                <a:latin typeface="微軟正黑體" pitchFamily="34" charset="-120"/>
                <a:ea typeface="微軟正黑體" pitchFamily="34" charset="-120"/>
              </a:endParaRPr>
            </a:p>
          </p:txBody>
        </p:sp>
      </p:grpSp>
      <p:sp>
        <p:nvSpPr>
          <p:cNvPr id="10" name="矩形 9"/>
          <p:cNvSpPr/>
          <p:nvPr/>
        </p:nvSpPr>
        <p:spPr>
          <a:xfrm>
            <a:off x="0" y="-27384"/>
            <a:ext cx="155523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1-3</a:t>
            </a:r>
            <a:r>
              <a:rPr lang="zh-TW" altLang="en-US" sz="1000" b="1" spc="600" dirty="0">
                <a:latin typeface="微軟正黑體" pitchFamily="34" charset="-120"/>
                <a:ea typeface="微軟正黑體" pitchFamily="34" charset="-120"/>
              </a:rPr>
              <a:t>資料模式 </a:t>
            </a:r>
          </a:p>
        </p:txBody>
      </p:sp>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2" name="頁尾版面配置區 11"/>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489391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資料模式二：實體關係模式 </a:t>
            </a:r>
          </a:p>
        </p:txBody>
      </p:sp>
      <p:sp>
        <p:nvSpPr>
          <p:cNvPr id="2053" name="Rectangle 3"/>
          <p:cNvSpPr>
            <a:spLocks noGrp="1" noRot="1" noChangeArrowheads="1"/>
          </p:cNvSpPr>
          <p:nvPr>
            <p:ph idx="1"/>
          </p:nvPr>
        </p:nvSpPr>
        <p:spPr>
          <a:xfrm>
            <a:off x="301625" y="1600200"/>
            <a:ext cx="8540750" cy="2251075"/>
          </a:xfrm>
        </p:spPr>
        <p:txBody>
          <a:bodyPr>
            <a:normAutofit/>
          </a:bodyPr>
          <a:lstStyle/>
          <a:p>
            <a:pPr eaLnBrk="1" hangingPunct="1">
              <a:lnSpc>
                <a:spcPct val="80000"/>
              </a:lnSpc>
            </a:pPr>
            <a:r>
              <a:rPr lang="zh-TW" altLang="en-US" sz="2600" b="1" dirty="0">
                <a:latin typeface="微軟正黑體" pitchFamily="34" charset="-120"/>
                <a:ea typeface="微軟正黑體" pitchFamily="34" charset="-120"/>
              </a:rPr>
              <a:t>實體關係模式裡有兩種資料：</a:t>
            </a:r>
            <a:r>
              <a:rPr lang="zh-TW" altLang="en-US" sz="2600" b="1" dirty="0">
                <a:solidFill>
                  <a:srgbClr val="00B0F0"/>
                </a:solidFill>
                <a:latin typeface="微軟正黑體" pitchFamily="34" charset="-120"/>
                <a:ea typeface="微軟正黑體" pitchFamily="34" charset="-120"/>
              </a:rPr>
              <a:t>實體</a:t>
            </a:r>
            <a:r>
              <a:rPr lang="zh-TW" altLang="en-US" sz="2600" b="1" dirty="0">
                <a:latin typeface="微軟正黑體" pitchFamily="34" charset="-120"/>
                <a:ea typeface="微軟正黑體" pitchFamily="34" charset="-120"/>
              </a:rPr>
              <a:t>和</a:t>
            </a:r>
            <a:r>
              <a:rPr lang="zh-TW" altLang="en-US" sz="2600" b="1" dirty="0">
                <a:solidFill>
                  <a:srgbClr val="00B0F0"/>
                </a:solidFill>
                <a:latin typeface="微軟正黑體" pitchFamily="34" charset="-120"/>
                <a:ea typeface="微軟正黑體" pitchFamily="34" charset="-120"/>
              </a:rPr>
              <a:t>關係</a:t>
            </a:r>
          </a:p>
          <a:p>
            <a:pPr eaLnBrk="1" hangingPunct="1">
              <a:lnSpc>
                <a:spcPct val="80000"/>
              </a:lnSpc>
            </a:pPr>
            <a:r>
              <a:rPr lang="zh-TW" altLang="en-US" sz="2600" b="1" dirty="0">
                <a:latin typeface="微軟正黑體" pitchFamily="34" charset="-120"/>
                <a:ea typeface="微軟正黑體" pitchFamily="34" charset="-120"/>
              </a:rPr>
              <a:t>每個實體可以有一些屬性值</a:t>
            </a:r>
          </a:p>
          <a:p>
            <a:pPr eaLnBrk="1" hangingPunct="1">
              <a:lnSpc>
                <a:spcPct val="80000"/>
              </a:lnSpc>
            </a:pPr>
            <a:r>
              <a:rPr lang="zh-TW" altLang="en-US" sz="2600" b="1" dirty="0">
                <a:latin typeface="微軟正黑體" pitchFamily="34" charset="-120"/>
                <a:ea typeface="微軟正黑體" pitchFamily="34" charset="-120"/>
              </a:rPr>
              <a:t>實體和實體間可能存在著某種關係</a:t>
            </a:r>
          </a:p>
          <a:p>
            <a:pPr eaLnBrk="1" hangingPunct="1">
              <a:lnSpc>
                <a:spcPct val="80000"/>
              </a:lnSpc>
            </a:pPr>
            <a:r>
              <a:rPr lang="zh-TW" altLang="en-US" sz="2600" b="1" dirty="0">
                <a:latin typeface="微軟正黑體" pitchFamily="34" charset="-120"/>
                <a:ea typeface="微軟正黑體" pitchFamily="34" charset="-120"/>
              </a:rPr>
              <a:t>每個關係也可以有一些屬性值</a:t>
            </a:r>
          </a:p>
          <a:p>
            <a:pPr eaLnBrk="1" hangingPunct="1">
              <a:lnSpc>
                <a:spcPct val="80000"/>
              </a:lnSpc>
            </a:pPr>
            <a:r>
              <a:rPr lang="zh-TW" altLang="en-US" sz="2600" b="1" dirty="0">
                <a:latin typeface="微軟正黑體" pitchFamily="34" charset="-120"/>
                <a:ea typeface="微軟正黑體" pitchFamily="34" charset="-120"/>
              </a:rPr>
              <a:t>在第二、三章詳細說明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34</a:t>
            </a:fld>
            <a:endParaRPr lang="zh-TW" altLang="en-US"/>
          </a:p>
        </p:txBody>
      </p:sp>
      <p:sp>
        <p:nvSpPr>
          <p:cNvPr id="2054" name="Rectangle 5"/>
          <p:cNvSpPr>
            <a:spLocks noChangeArrowheads="1"/>
          </p:cNvSpPr>
          <p:nvPr/>
        </p:nvSpPr>
        <p:spPr bwMode="auto">
          <a:xfrm>
            <a:off x="0" y="2752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sp>
        <p:nvSpPr>
          <p:cNvPr id="19" name="圓角矩形 18"/>
          <p:cNvSpPr/>
          <p:nvPr/>
        </p:nvSpPr>
        <p:spPr>
          <a:xfrm>
            <a:off x="7956376" y="458919"/>
            <a:ext cx="1047565" cy="57566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TW" altLang="en-US" sz="2000" b="1" dirty="0" smtClean="0">
                <a:latin typeface="微軟正黑體" pitchFamily="34" charset="-120"/>
                <a:ea typeface="微軟正黑體" pitchFamily="34" charset="-120"/>
              </a:rPr>
              <a:t>常用</a:t>
            </a:r>
            <a:endParaRPr lang="zh-TW" altLang="en-US" sz="2000" b="1" dirty="0">
              <a:latin typeface="微軟正黑體" pitchFamily="34" charset="-120"/>
              <a:ea typeface="微軟正黑體" pitchFamily="34" charset="-120"/>
            </a:endParaRPr>
          </a:p>
        </p:txBody>
      </p:sp>
      <p:sp>
        <p:nvSpPr>
          <p:cNvPr id="34" name="矩形 33"/>
          <p:cNvSpPr/>
          <p:nvPr/>
        </p:nvSpPr>
        <p:spPr>
          <a:xfrm>
            <a:off x="0" y="-27384"/>
            <a:ext cx="155523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1-3</a:t>
            </a:r>
            <a:r>
              <a:rPr lang="zh-TW" altLang="en-US" sz="1000" b="1" spc="600" dirty="0">
                <a:latin typeface="微軟正黑體" pitchFamily="34" charset="-120"/>
                <a:ea typeface="微軟正黑體" pitchFamily="34" charset="-120"/>
              </a:rPr>
              <a:t>資料模式 </a:t>
            </a:r>
          </a:p>
        </p:txBody>
      </p:sp>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33" name="頁尾版面配置區 32"/>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pic>
        <p:nvPicPr>
          <p:cNvPr id="5122" name="Picture 2" descr="C:\Users\NO38\Desktop\書籍\IM056資料庫的核心理論與實務\高解析\圖01-08.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171" r="12965" b="21672"/>
          <a:stretch/>
        </p:blipFill>
        <p:spPr bwMode="auto">
          <a:xfrm>
            <a:off x="1112405" y="4005064"/>
            <a:ext cx="6919191" cy="211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977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資料模式三：關聯模式 </a:t>
            </a:r>
          </a:p>
        </p:txBody>
      </p:sp>
      <p:sp>
        <p:nvSpPr>
          <p:cNvPr id="34820" name="Rectangle 3"/>
          <p:cNvSpPr>
            <a:spLocks noGrp="1" noRot="1" noChangeArrowheads="1"/>
          </p:cNvSpPr>
          <p:nvPr>
            <p:ph idx="1"/>
          </p:nvPr>
        </p:nvSpPr>
        <p:spPr>
          <a:xfrm>
            <a:off x="301625" y="1600200"/>
            <a:ext cx="8540750" cy="2568575"/>
          </a:xfrm>
        </p:spPr>
        <p:txBody>
          <a:bodyPr>
            <a:normAutofit/>
          </a:bodyPr>
          <a:lstStyle/>
          <a:p>
            <a:pPr eaLnBrk="1" hangingPunct="1"/>
            <a:r>
              <a:rPr lang="zh-TW" altLang="en-US" sz="2600" b="1" dirty="0">
                <a:latin typeface="微軟正黑體" pitchFamily="34" charset="-120"/>
                <a:ea typeface="微軟正黑體" pitchFamily="34" charset="-120"/>
              </a:rPr>
              <a:t>關聯模式裡將資料表達成數個關聯 </a:t>
            </a:r>
          </a:p>
          <a:p>
            <a:pPr eaLnBrk="1" hangingPunct="1"/>
            <a:r>
              <a:rPr lang="zh-TW" altLang="en-US" sz="2600" b="1" dirty="0">
                <a:latin typeface="微軟正黑體" pitchFamily="34" charset="-120"/>
                <a:ea typeface="微軟正黑體" pitchFamily="34" charset="-120"/>
              </a:rPr>
              <a:t>一個關聯就好像一個表格 </a:t>
            </a:r>
          </a:p>
          <a:p>
            <a:pPr eaLnBrk="1" hangingPunct="1"/>
            <a:r>
              <a:rPr lang="zh-TW" altLang="en-US" sz="2600" b="1" dirty="0">
                <a:latin typeface="微軟正黑體" pitchFamily="34" charset="-120"/>
                <a:ea typeface="微軟正黑體" pitchFamily="34" charset="-120"/>
              </a:rPr>
              <a:t>表格的每一列就存著一筆資料的相關屬性值</a:t>
            </a:r>
          </a:p>
          <a:p>
            <a:pPr eaLnBrk="1" hangingPunct="1"/>
            <a:r>
              <a:rPr lang="zh-TW" altLang="en-US" sz="2600" b="1" dirty="0">
                <a:latin typeface="微軟正黑體" pitchFamily="34" charset="-120"/>
                <a:ea typeface="微軟正黑體" pitchFamily="34" charset="-120"/>
              </a:rPr>
              <a:t>在第四、五章詳細說明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35</a:t>
            </a:fld>
            <a:endParaRPr lang="zh-TW" altLang="en-US"/>
          </a:p>
        </p:txBody>
      </p:sp>
      <p:graphicFrame>
        <p:nvGraphicFramePr>
          <p:cNvPr id="44122" name="Group 90"/>
          <p:cNvGraphicFramePr>
            <a:graphicFrameLocks noGrp="1"/>
          </p:cNvGraphicFramePr>
          <p:nvPr/>
        </p:nvGraphicFramePr>
        <p:xfrm>
          <a:off x="1331913" y="4292600"/>
          <a:ext cx="3598862" cy="1944688"/>
        </p:xfrm>
        <a:graphic>
          <a:graphicData uri="http://schemas.openxmlformats.org/drawingml/2006/table">
            <a:tbl>
              <a:tblPr/>
              <a:tblGrid>
                <a:gridCol w="936625"/>
                <a:gridCol w="1633537"/>
                <a:gridCol w="1028700"/>
              </a:tblGrid>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pNo</a:t>
                      </a:r>
                      <a:endParaRPr kumimoji="1" lang="en-US" altLang="zh-TW" sz="1600" b="0" i="0" u="none" strike="noStrike" cap="none" normalizeH="0" baseline="0" dirty="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pName</a:t>
                      </a:r>
                      <a:endParaRPr kumimoji="1" lang="en-US" altLang="zh-TW"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unitPrice</a:t>
                      </a:r>
                      <a:endParaRPr kumimoji="1" lang="en-US" altLang="zh-TW" sz="1600" b="0" i="0" u="none" strike="noStrike" cap="none" normalizeH="0" baseline="0" dirty="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27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p0001</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p0002</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p0003</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p0004</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p0005</a:t>
                      </a:r>
                      <a:endParaRPr kumimoji="1" lang="en-US" altLang="zh-TW"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SKB</a:t>
                      </a:r>
                      <a:r>
                        <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自動鉛筆</a:t>
                      </a:r>
                      <a:endParaRPr kumimoji="1" lang="zh-TW" altLang="en-US"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龍騎士</a:t>
                      </a:r>
                      <a:endParaRPr kumimoji="1" lang="zh-TW" altLang="en-US"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天龍八部</a:t>
                      </a:r>
                      <a:endParaRPr kumimoji="1" lang="zh-TW" altLang="en-US"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倚天屠龍記</a:t>
                      </a:r>
                      <a:endParaRPr kumimoji="1" lang="zh-TW" altLang="en-US"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飛利浦省電燈泡</a:t>
                      </a:r>
                      <a:endParaRPr kumimoji="1" lang="zh-TW" altLang="en-US"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50</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300</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500</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100</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100</a:t>
                      </a:r>
                      <a:endParaRPr kumimoji="1" lang="en-US" altLang="zh-TW"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4113" name="Group 81"/>
          <p:cNvGraphicFramePr>
            <a:graphicFrameLocks noGrp="1"/>
          </p:cNvGraphicFramePr>
          <p:nvPr/>
        </p:nvGraphicFramePr>
        <p:xfrm>
          <a:off x="5076825" y="4292600"/>
          <a:ext cx="3097213" cy="1944688"/>
        </p:xfrm>
        <a:graphic>
          <a:graphicData uri="http://schemas.openxmlformats.org/drawingml/2006/table">
            <a:tbl>
              <a:tblPr/>
              <a:tblGrid>
                <a:gridCol w="1082675"/>
                <a:gridCol w="1255713"/>
                <a:gridCol w="758825"/>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 </a:t>
                      </a:r>
                      <a:r>
                        <a:rPr kumimoji="1" lang="en-US" altLang="zh-TW" sz="16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tNo</a:t>
                      </a:r>
                      <a:endParaRPr kumimoji="1" lang="en-US" altLang="zh-TW" sz="1600" b="0" i="0" u="none" strike="noStrike" cap="none" normalizeH="0" baseline="0" dirty="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date</a:t>
                      </a:r>
                      <a:endParaRPr kumimoji="1" lang="en-US" altLang="zh-TW"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pNo</a:t>
                      </a:r>
                      <a:endParaRPr kumimoji="1" lang="en-US" altLang="zh-TW"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7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t0001</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t0001</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t0002</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t0002</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t0003</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t0003</a:t>
                      </a:r>
                      <a:endParaRPr kumimoji="1" lang="en-US" altLang="zh-TW"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2003-10-02</a:t>
                      </a:r>
                      <a:endParaRPr kumimoji="1" lang="en-US" altLang="zh-TW" sz="16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2003-10-02</a:t>
                      </a:r>
                      <a:endParaRPr kumimoji="1" lang="en-US" altLang="zh-TW" sz="16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2003-10-02</a:t>
                      </a:r>
                      <a:endParaRPr kumimoji="1" lang="en-US" altLang="zh-TW" sz="16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2003-10-02</a:t>
                      </a:r>
                      <a:endParaRPr kumimoji="1" lang="en-US" altLang="zh-TW" sz="16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2003-10-03</a:t>
                      </a:r>
                      <a:endParaRPr kumimoji="1" lang="en-US" altLang="zh-TW" sz="16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2003-10-03</a:t>
                      </a:r>
                      <a:endParaRPr kumimoji="1" lang="en-US" altLang="zh-TW" sz="1600" b="0" i="0" u="none" strike="noStrike" cap="none" normalizeH="0" baseline="0" dirty="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p0002</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p0003</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p0002</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p0004</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p0001</a:t>
                      </a:r>
                      <a:endParaRPr kumimoji="1" lang="en-US" altLang="zh-TW" sz="1600" b="0" i="0" u="none" strike="noStrike" cap="none" normalizeH="0" baseline="0" smtClean="0">
                        <a:ln>
                          <a:noFill/>
                        </a:ln>
                        <a:solidFill>
                          <a:schemeClr val="tx1"/>
                        </a:solidFill>
                        <a:effectLst/>
                        <a:latin typeface="Arial" charset="0"/>
                        <a:ea typeface="標楷體" pitchFamily="65"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標楷體" pitchFamily="65" charset="-120"/>
                          <a:cs typeface="Times New Roman" pitchFamily="18" charset="0"/>
                        </a:rPr>
                        <a:t>p0005</a:t>
                      </a:r>
                      <a:endParaRPr kumimoji="1" lang="en-US" altLang="zh-TW" sz="1600" b="0" i="0" u="none" strike="noStrike" cap="none" normalizeH="0" baseline="0" smtClean="0">
                        <a:ln>
                          <a:noFill/>
                        </a:ln>
                        <a:solidFill>
                          <a:schemeClr val="tx1"/>
                        </a:solidFill>
                        <a:effectLst/>
                        <a:latin typeface="Arial" charset="0"/>
                        <a:ea typeface="標楷體" pitchFamily="65"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 name="圓角矩形 13"/>
          <p:cNvSpPr/>
          <p:nvPr/>
        </p:nvSpPr>
        <p:spPr>
          <a:xfrm>
            <a:off x="7812360" y="476672"/>
            <a:ext cx="1152128" cy="57566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TW" altLang="en-US" sz="2000" b="1" dirty="0">
                <a:latin typeface="微軟正黑體" pitchFamily="34" charset="-120"/>
                <a:ea typeface="微軟正黑體" pitchFamily="34" charset="-120"/>
              </a:rPr>
              <a:t>很常用</a:t>
            </a:r>
          </a:p>
        </p:txBody>
      </p:sp>
      <p:sp>
        <p:nvSpPr>
          <p:cNvPr id="10" name="矩形 9"/>
          <p:cNvSpPr/>
          <p:nvPr/>
        </p:nvSpPr>
        <p:spPr>
          <a:xfrm>
            <a:off x="755576" y="4263417"/>
            <a:ext cx="432048" cy="74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smtClean="0">
                <a:latin typeface="微軟正黑體" pitchFamily="34" charset="-120"/>
                <a:ea typeface="微軟正黑體" pitchFamily="34" charset="-120"/>
              </a:rPr>
              <a:t>商</a:t>
            </a:r>
            <a:endParaRPr lang="en-US" altLang="zh-TW" b="1" dirty="0">
              <a:latin typeface="微軟正黑體" pitchFamily="34" charset="-120"/>
              <a:ea typeface="微軟正黑體" pitchFamily="34" charset="-120"/>
            </a:endParaRPr>
          </a:p>
          <a:p>
            <a:r>
              <a:rPr lang="zh-TW" altLang="en-US" b="1" dirty="0" smtClean="0">
                <a:latin typeface="微軟正黑體" pitchFamily="34" charset="-120"/>
                <a:ea typeface="微軟正黑體" pitchFamily="34" charset="-120"/>
              </a:rPr>
              <a:t>品</a:t>
            </a:r>
            <a:endParaRPr lang="en-US" altLang="zh-TW" b="1" dirty="0">
              <a:latin typeface="微軟正黑體" pitchFamily="34" charset="-120"/>
              <a:ea typeface="微軟正黑體" pitchFamily="34" charset="-120"/>
            </a:endParaRPr>
          </a:p>
        </p:txBody>
      </p:sp>
      <p:sp>
        <p:nvSpPr>
          <p:cNvPr id="11" name="矩形 10"/>
          <p:cNvSpPr/>
          <p:nvPr/>
        </p:nvSpPr>
        <p:spPr>
          <a:xfrm>
            <a:off x="8343652" y="4263417"/>
            <a:ext cx="432048" cy="74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smtClean="0">
                <a:latin typeface="微軟正黑體" pitchFamily="34" charset="-120"/>
                <a:ea typeface="微軟正黑體" pitchFamily="34" charset="-120"/>
              </a:rPr>
              <a:t>交</a:t>
            </a:r>
            <a:r>
              <a:rPr lang="zh-TW" altLang="en-US" b="1" dirty="0">
                <a:latin typeface="微軟正黑體" pitchFamily="34" charset="-120"/>
                <a:ea typeface="微軟正黑體" pitchFamily="34" charset="-120"/>
              </a:rPr>
              <a:t>易</a:t>
            </a:r>
            <a:endParaRPr lang="en-US" altLang="zh-TW" b="1" dirty="0">
              <a:latin typeface="微軟正黑體" pitchFamily="34" charset="-120"/>
              <a:ea typeface="微軟正黑體" pitchFamily="34" charset="-120"/>
            </a:endParaRPr>
          </a:p>
        </p:txBody>
      </p:sp>
      <p:sp>
        <p:nvSpPr>
          <p:cNvPr id="15" name="矩形 14"/>
          <p:cNvSpPr/>
          <p:nvPr/>
        </p:nvSpPr>
        <p:spPr>
          <a:xfrm>
            <a:off x="0" y="-27384"/>
            <a:ext cx="155523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1-3</a:t>
            </a:r>
            <a:r>
              <a:rPr lang="zh-TW" altLang="en-US" sz="1000" b="1" spc="600" dirty="0">
                <a:latin typeface="微軟正黑體" pitchFamily="34" charset="-120"/>
                <a:ea typeface="微軟正黑體" pitchFamily="34" charset="-120"/>
              </a:rPr>
              <a:t>資料模式 </a:t>
            </a:r>
          </a:p>
        </p:txBody>
      </p:sp>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2" name="頁尾版面配置區 11"/>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913447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資料模式四：網路模式 </a:t>
            </a:r>
          </a:p>
        </p:txBody>
      </p:sp>
      <p:sp>
        <p:nvSpPr>
          <p:cNvPr id="37892" name="Rectangle 3"/>
          <p:cNvSpPr>
            <a:spLocks noGrp="1" noRot="1" noChangeArrowheads="1"/>
          </p:cNvSpPr>
          <p:nvPr>
            <p:ph idx="1"/>
          </p:nvPr>
        </p:nvSpPr>
        <p:spPr>
          <a:xfrm>
            <a:off x="301625" y="1600200"/>
            <a:ext cx="8540750" cy="1938338"/>
          </a:xfrm>
        </p:spPr>
        <p:txBody>
          <a:bodyPr>
            <a:normAutofit/>
          </a:bodyPr>
          <a:lstStyle/>
          <a:p>
            <a:pPr eaLnBrk="1" hangingPunct="1"/>
            <a:r>
              <a:rPr lang="zh-TW" altLang="en-US" sz="2600" b="1" dirty="0">
                <a:latin typeface="微軟正黑體" pitchFamily="34" charset="-120"/>
                <a:ea typeface="微軟正黑體" pitchFamily="34" charset="-120"/>
              </a:rPr>
              <a:t>資料組織被視為一個網路 </a:t>
            </a:r>
          </a:p>
          <a:p>
            <a:pPr eaLnBrk="1" hangingPunct="1"/>
            <a:r>
              <a:rPr lang="zh-TW" altLang="en-US" sz="2600" b="1" dirty="0">
                <a:latin typeface="微軟正黑體" pitchFamily="34" charset="-120"/>
                <a:ea typeface="微軟正黑體" pitchFamily="34" charset="-120"/>
              </a:rPr>
              <a:t>資料和資料間若存在某種關係，則用一個連結（</a:t>
            </a:r>
            <a:r>
              <a:rPr lang="en-US" altLang="zh-TW" sz="2600" b="1" dirty="0">
                <a:latin typeface="微軟正黑體" pitchFamily="34" charset="-120"/>
                <a:ea typeface="微軟正黑體" pitchFamily="34" charset="-120"/>
              </a:rPr>
              <a:t>link</a:t>
            </a:r>
            <a:r>
              <a:rPr lang="zh-TW" altLang="en-US" sz="2600" b="1" dirty="0">
                <a:latin typeface="微軟正黑體" pitchFamily="34" charset="-120"/>
                <a:ea typeface="微軟正黑體" pitchFamily="34" charset="-120"/>
              </a:rPr>
              <a:t>）來表示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36</a:t>
            </a:fld>
            <a:endParaRPr lang="zh-TW" altLang="en-US"/>
          </a:p>
        </p:txBody>
      </p:sp>
      <p:sp>
        <p:nvSpPr>
          <p:cNvPr id="37893" name="Rectangle 5"/>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pic>
        <p:nvPicPr>
          <p:cNvPr id="37896" name="Picture 9" descr="D:\DB Book\第四版改版資料\資料庫高解析圖表\圖1-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3429000"/>
            <a:ext cx="6904038"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圓角矩形 11"/>
          <p:cNvSpPr/>
          <p:nvPr/>
        </p:nvSpPr>
        <p:spPr>
          <a:xfrm>
            <a:off x="7668344" y="458919"/>
            <a:ext cx="1348913" cy="57566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TW" altLang="en-US" sz="2000" b="1" dirty="0">
                <a:latin typeface="微軟正黑體" pitchFamily="34" charset="-120"/>
                <a:ea typeface="微軟正黑體" pitchFamily="34" charset="-120"/>
              </a:rPr>
              <a:t>現在少用</a:t>
            </a:r>
          </a:p>
        </p:txBody>
      </p:sp>
      <p:sp>
        <p:nvSpPr>
          <p:cNvPr id="10" name="矩形 9"/>
          <p:cNvSpPr/>
          <p:nvPr/>
        </p:nvSpPr>
        <p:spPr>
          <a:xfrm>
            <a:off x="0" y="-27384"/>
            <a:ext cx="155523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1-3</a:t>
            </a:r>
            <a:r>
              <a:rPr lang="zh-TW" altLang="en-US" sz="1000" b="1" spc="600" dirty="0">
                <a:latin typeface="微軟正黑體" pitchFamily="34" charset="-120"/>
                <a:ea typeface="微軟正黑體" pitchFamily="34" charset="-120"/>
              </a:rPr>
              <a:t>資料模式 </a:t>
            </a:r>
          </a:p>
        </p:txBody>
      </p:sp>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3" name="頁尾版面配置區 12"/>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711649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資料模式五：階層模式 </a:t>
            </a:r>
          </a:p>
        </p:txBody>
      </p:sp>
      <p:sp>
        <p:nvSpPr>
          <p:cNvPr id="3077" name="Rectangle 3"/>
          <p:cNvSpPr>
            <a:spLocks noGrp="1" noRot="1" noChangeArrowheads="1"/>
          </p:cNvSpPr>
          <p:nvPr>
            <p:ph idx="1"/>
          </p:nvPr>
        </p:nvSpPr>
        <p:spPr>
          <a:xfrm>
            <a:off x="301625" y="1600200"/>
            <a:ext cx="8540750" cy="1468438"/>
          </a:xfrm>
        </p:spPr>
        <p:txBody>
          <a:bodyPr/>
          <a:lstStyle/>
          <a:p>
            <a:pPr eaLnBrk="1" hangingPunct="1"/>
            <a:r>
              <a:rPr lang="zh-TW" altLang="en-US" sz="2600" b="1" dirty="0">
                <a:latin typeface="微軟正黑體" pitchFamily="34" charset="-120"/>
                <a:ea typeface="微軟正黑體" pitchFamily="34" charset="-120"/>
              </a:rPr>
              <a:t>將各個資料組織成一個階層 </a:t>
            </a:r>
          </a:p>
          <a:p>
            <a:pPr lvl="1" eaLnBrk="1" hangingPunct="1"/>
            <a:r>
              <a:rPr lang="zh-TW" altLang="en-US" sz="2600" b="1" dirty="0">
                <a:latin typeface="微軟正黑體" pitchFamily="34" charset="-120"/>
                <a:ea typeface="微軟正黑體" pitchFamily="34" charset="-120"/>
              </a:rPr>
              <a:t>資料間有上下關係</a:t>
            </a:r>
          </a:p>
          <a:p>
            <a:pPr eaLnBrk="1" hangingPunct="1"/>
            <a:endParaRPr lang="en-US" altLang="zh-TW" dirty="0" smtClean="0"/>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37</a:t>
            </a:fld>
            <a:endParaRPr lang="zh-TW" altLang="en-US" dirty="0"/>
          </a:p>
        </p:txBody>
      </p:sp>
      <p:sp>
        <p:nvSpPr>
          <p:cNvPr id="3078" name="Rectangle 5"/>
          <p:cNvSpPr>
            <a:spLocks noChangeArrowheads="1"/>
          </p:cNvSpPr>
          <p:nvPr/>
        </p:nvSpPr>
        <p:spPr bwMode="auto">
          <a:xfrm>
            <a:off x="0" y="2295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graphicFrame>
        <p:nvGraphicFramePr>
          <p:cNvPr id="3074" name="Object 4"/>
          <p:cNvGraphicFramePr>
            <a:graphicFrameLocks noChangeAspect="1"/>
          </p:cNvGraphicFramePr>
          <p:nvPr/>
        </p:nvGraphicFramePr>
        <p:xfrm>
          <a:off x="1116013" y="2924175"/>
          <a:ext cx="7488237" cy="3078163"/>
        </p:xfrm>
        <a:graphic>
          <a:graphicData uri="http://schemas.openxmlformats.org/presentationml/2006/ole">
            <mc:AlternateContent xmlns:mc="http://schemas.openxmlformats.org/markup-compatibility/2006">
              <mc:Choice xmlns:v="urn:schemas-microsoft-com:vml" Requires="v">
                <p:oleObj spid="_x0000_s3352" r:id="rId3" imgW="7028180" imgH="2890520" progId="">
                  <p:embed/>
                </p:oleObj>
              </mc:Choice>
              <mc:Fallback>
                <p:oleObj r:id="rId3" imgW="7028180" imgH="2890520" progId="">
                  <p:embed/>
                  <p:pic>
                    <p:nvPicPr>
                      <p:cNvPr id="0" name="Picture 2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924175"/>
                        <a:ext cx="7488237" cy="307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圓角矩形 12"/>
          <p:cNvSpPr/>
          <p:nvPr/>
        </p:nvSpPr>
        <p:spPr>
          <a:xfrm>
            <a:off x="7740352" y="458919"/>
            <a:ext cx="1295647" cy="57566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TW" altLang="en-US" sz="2000" b="1" dirty="0">
                <a:latin typeface="微軟正黑體" pitchFamily="34" charset="-120"/>
                <a:ea typeface="微軟正黑體" pitchFamily="34" charset="-120"/>
              </a:rPr>
              <a:t>現在少用</a:t>
            </a:r>
          </a:p>
        </p:txBody>
      </p:sp>
      <p:sp>
        <p:nvSpPr>
          <p:cNvPr id="10" name="圓角矩形 9"/>
          <p:cNvSpPr/>
          <p:nvPr/>
        </p:nvSpPr>
        <p:spPr>
          <a:xfrm>
            <a:off x="24280" y="3933056"/>
            <a:ext cx="947320" cy="546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itchFamily="34" charset="-120"/>
                <a:ea typeface="微軟正黑體" pitchFamily="34" charset="-120"/>
              </a:rPr>
              <a:t>交</a:t>
            </a:r>
            <a:r>
              <a:rPr lang="zh-TW" altLang="en-US" b="1" dirty="0">
                <a:latin typeface="微軟正黑體" pitchFamily="34" charset="-120"/>
                <a:ea typeface="微軟正黑體" pitchFamily="34" charset="-120"/>
              </a:rPr>
              <a:t>易</a:t>
            </a:r>
          </a:p>
        </p:txBody>
      </p:sp>
      <p:sp>
        <p:nvSpPr>
          <p:cNvPr id="11" name="圓角矩形 10"/>
          <p:cNvSpPr/>
          <p:nvPr/>
        </p:nvSpPr>
        <p:spPr>
          <a:xfrm>
            <a:off x="24280" y="4941168"/>
            <a:ext cx="947320" cy="503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itchFamily="34" charset="-120"/>
                <a:ea typeface="微軟正黑體" pitchFamily="34" charset="-120"/>
              </a:rPr>
              <a:t>商</a:t>
            </a:r>
            <a:r>
              <a:rPr lang="zh-TW" altLang="en-US" b="1" dirty="0">
                <a:latin typeface="微軟正黑體" pitchFamily="34" charset="-120"/>
                <a:ea typeface="微軟正黑體" pitchFamily="34" charset="-120"/>
              </a:rPr>
              <a:t>品</a:t>
            </a:r>
          </a:p>
        </p:txBody>
      </p:sp>
      <p:sp>
        <p:nvSpPr>
          <p:cNvPr id="15" name="矩形 14"/>
          <p:cNvSpPr/>
          <p:nvPr/>
        </p:nvSpPr>
        <p:spPr>
          <a:xfrm>
            <a:off x="0" y="-27384"/>
            <a:ext cx="155523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1-3</a:t>
            </a:r>
            <a:r>
              <a:rPr lang="zh-TW" altLang="en-US" sz="1000" b="1" spc="600" dirty="0">
                <a:latin typeface="微軟正黑體" pitchFamily="34" charset="-120"/>
                <a:ea typeface="微軟正黑體" pitchFamily="34" charset="-120"/>
              </a:rPr>
              <a:t>資料模式 </a:t>
            </a:r>
          </a:p>
        </p:txBody>
      </p:sp>
      <p:pic>
        <p:nvPicPr>
          <p:cNvPr id="16" name="圖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2" name="頁尾版面配置區 11"/>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55084025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rrowheads="1"/>
          </p:cNvSpPr>
          <p:nvPr>
            <p:ph type="title"/>
          </p:nvPr>
        </p:nvSpPr>
        <p:spPr>
          <a:xfrm>
            <a:off x="457200" y="249238"/>
            <a:ext cx="8229600" cy="1143000"/>
          </a:xfrm>
        </p:spPr>
        <p:txBody>
          <a:bodyPr>
            <a:normAutofit/>
          </a:bodyPr>
          <a:lstStyle/>
          <a:p>
            <a:r>
              <a:rPr lang="zh-TW" altLang="en-US" sz="3200" spc="600" dirty="0">
                <a:effectLst/>
                <a:latin typeface="微軟正黑體" pitchFamily="34" charset="-120"/>
                <a:ea typeface="微軟正黑體" pitchFamily="34" charset="-120"/>
                <a:cs typeface="+mn-cs"/>
              </a:rPr>
              <a:t>資料模式六：物件導向模式 </a:t>
            </a:r>
          </a:p>
        </p:txBody>
      </p:sp>
      <p:sp>
        <p:nvSpPr>
          <p:cNvPr id="38917" name="Rectangle 3"/>
          <p:cNvSpPr>
            <a:spLocks noGrp="1" noRot="1" noChangeArrowheads="1"/>
          </p:cNvSpPr>
          <p:nvPr>
            <p:ph idx="1"/>
          </p:nvPr>
        </p:nvSpPr>
        <p:spPr>
          <a:xfrm>
            <a:off x="301625" y="1600200"/>
            <a:ext cx="7510735" cy="3197225"/>
          </a:xfrm>
        </p:spPr>
        <p:txBody>
          <a:bodyPr>
            <a:normAutofit/>
          </a:bodyPr>
          <a:lstStyle/>
          <a:p>
            <a:pPr eaLnBrk="1" hangingPunct="1"/>
            <a:r>
              <a:rPr lang="zh-TW" altLang="en-US" sz="2600" b="1" dirty="0">
                <a:latin typeface="微軟正黑體" pitchFamily="34" charset="-120"/>
                <a:ea typeface="微軟正黑體" pitchFamily="34" charset="-120"/>
              </a:rPr>
              <a:t>在組織上類似網路模式，但加上繼承的相關概念</a:t>
            </a:r>
          </a:p>
          <a:p>
            <a:pPr eaLnBrk="1" hangingPunct="1"/>
            <a:r>
              <a:rPr lang="zh-TW" altLang="en-US" sz="2600" b="1" dirty="0">
                <a:latin typeface="微軟正黑體" pitchFamily="34" charset="-120"/>
                <a:ea typeface="微軟正黑體" pitchFamily="34" charset="-120"/>
              </a:rPr>
              <a:t>在第十三章詳細說明  </a:t>
            </a:r>
          </a:p>
        </p:txBody>
      </p:sp>
      <p:sp>
        <p:nvSpPr>
          <p:cNvPr id="38915" name="投影片編號版面配置區 5"/>
          <p:cNvSpPr>
            <a:spLocks noGrp="1"/>
          </p:cNvSpPr>
          <p:nvPr>
            <p:ph type="sldNum" sz="quarter" idx="12"/>
          </p:nvPr>
        </p:nvSpPr>
        <p:spPr>
          <a:xfrm>
            <a:off x="70104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5BB8CD8-B780-411F-8846-A1E0E7710AD8}" type="slidenum">
              <a:rPr lang="en-US" altLang="zh-TW" smtClean="0">
                <a:solidFill>
                  <a:schemeClr val="tx1">
                    <a:tint val="75000"/>
                  </a:schemeClr>
                </a:solidFill>
                <a:latin typeface="+mn-lt"/>
                <a:ea typeface="+mn-ea"/>
              </a:rPr>
              <a:pPr eaLnBrk="1" hangingPunct="1"/>
              <a:t>38</a:t>
            </a:fld>
            <a:endParaRPr lang="en-US" altLang="zh-TW" dirty="0">
              <a:solidFill>
                <a:schemeClr val="tx1">
                  <a:tint val="75000"/>
                </a:schemeClr>
              </a:solidFill>
              <a:latin typeface="+mn-lt"/>
              <a:ea typeface="+mn-ea"/>
            </a:endParaRPr>
          </a:p>
        </p:txBody>
      </p:sp>
      <p:sp>
        <p:nvSpPr>
          <p:cNvPr id="38918" name="Rectangle 5"/>
          <p:cNvSpPr>
            <a:spLocks noChangeArrowheads="1"/>
          </p:cNvSpPr>
          <p:nvPr/>
        </p:nvSpPr>
        <p:spPr bwMode="auto">
          <a:xfrm>
            <a:off x="0" y="2128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sp>
        <p:nvSpPr>
          <p:cNvPr id="38920" name="Rectangle 8"/>
          <p:cNvSpPr>
            <a:spLocks noChangeArrowheads="1"/>
          </p:cNvSpPr>
          <p:nvPr/>
        </p:nvSpPr>
        <p:spPr bwMode="auto">
          <a:xfrm>
            <a:off x="0" y="2105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sp>
        <p:nvSpPr>
          <p:cNvPr id="10" name="圓角矩形 9"/>
          <p:cNvSpPr/>
          <p:nvPr/>
        </p:nvSpPr>
        <p:spPr>
          <a:xfrm>
            <a:off x="8100392" y="458919"/>
            <a:ext cx="931671" cy="57566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TW" altLang="en-US" sz="2000" b="1" dirty="0">
                <a:latin typeface="微軟正黑體" pitchFamily="34" charset="-120"/>
                <a:ea typeface="微軟正黑體" pitchFamily="34" charset="-120"/>
              </a:rPr>
              <a:t>常用</a:t>
            </a:r>
          </a:p>
        </p:txBody>
      </p:sp>
      <p:sp>
        <p:nvSpPr>
          <p:cNvPr id="13" name="矩形 12"/>
          <p:cNvSpPr/>
          <p:nvPr/>
        </p:nvSpPr>
        <p:spPr>
          <a:xfrm>
            <a:off x="0" y="-27384"/>
            <a:ext cx="1555234"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1-3</a:t>
            </a:r>
            <a:r>
              <a:rPr lang="zh-TW" altLang="en-US" sz="1000" b="1" spc="600" dirty="0">
                <a:latin typeface="微軟正黑體" pitchFamily="34" charset="-120"/>
                <a:ea typeface="微軟正黑體" pitchFamily="34" charset="-120"/>
              </a:rPr>
              <a:t>資料模式 </a:t>
            </a:r>
          </a:p>
        </p:txBody>
      </p:sp>
      <p:pic>
        <p:nvPicPr>
          <p:cNvPr id="14" name="圖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1" name="頁尾版面配置區 10"/>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pic>
        <p:nvPicPr>
          <p:cNvPr id="6146" name="Picture 2" descr="C:\Users\NO38\Desktop\書籍\IM056資料庫的核心理論與實務\高解析\圖01-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268" y="2636911"/>
            <a:ext cx="6881464" cy="3709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54128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2708920"/>
            <a:ext cx="6400800" cy="1752600"/>
          </a:xfrm>
        </p:spPr>
        <p:txBody>
          <a:bodyPr>
            <a:noAutofit/>
          </a:bodyPr>
          <a:lstStyle/>
          <a:p>
            <a:pPr defTabSz="457200"/>
            <a:r>
              <a:rPr lang="zh-TW" altLang="en-US" sz="3600" b="1" spc="600" dirty="0" smtClean="0">
                <a:solidFill>
                  <a:schemeClr val="tx1"/>
                </a:solidFill>
                <a:latin typeface="微軟正黑體" pitchFamily="34" charset="-120"/>
                <a:ea typeface="微軟正黑體" pitchFamily="34" charset="-120"/>
              </a:rPr>
              <a:t>第</a:t>
            </a:r>
            <a:r>
              <a:rPr lang="en-US" altLang="zh-TW" sz="3600" b="1" spc="600" dirty="0" smtClean="0">
                <a:solidFill>
                  <a:schemeClr val="tx1"/>
                </a:solidFill>
                <a:latin typeface="微軟正黑體" pitchFamily="34" charset="-120"/>
                <a:ea typeface="微軟正黑體" pitchFamily="34" charset="-120"/>
              </a:rPr>
              <a:t>1</a:t>
            </a:r>
            <a:r>
              <a:rPr lang="zh-TW" altLang="en-US" sz="3600" b="1" spc="600" dirty="0" smtClean="0">
                <a:solidFill>
                  <a:schemeClr val="tx1"/>
                </a:solidFill>
                <a:latin typeface="微軟正黑體" pitchFamily="34" charset="-120"/>
                <a:ea typeface="微軟正黑體" pitchFamily="34" charset="-120"/>
              </a:rPr>
              <a:t>章</a:t>
            </a:r>
            <a:r>
              <a:rPr lang="en-US" altLang="zh-TW" sz="3600" b="1" spc="600" dirty="0" smtClean="0">
                <a:solidFill>
                  <a:schemeClr val="tx1"/>
                </a:solidFill>
                <a:latin typeface="微軟正黑體" pitchFamily="34" charset="-120"/>
                <a:ea typeface="微軟正黑體" pitchFamily="34" charset="-120"/>
              </a:rPr>
              <a:t>.</a:t>
            </a:r>
            <a:r>
              <a:rPr lang="zh-TW" altLang="en-US" sz="3600" b="1" spc="600" dirty="0">
                <a:solidFill>
                  <a:schemeClr val="tx1"/>
                </a:solidFill>
                <a:latin typeface="微軟正黑體" pitchFamily="34" charset="-120"/>
                <a:ea typeface="微軟正黑體" pitchFamily="34" charset="-120"/>
              </a:rPr>
              <a:t>資料庫論述</a:t>
            </a:r>
            <a:endParaRPr lang="en-US" altLang="zh-TW" sz="3600" b="1" spc="600" dirty="0">
              <a:solidFill>
                <a:schemeClr val="tx1"/>
              </a:solidFill>
              <a:latin typeface="微軟正黑體" pitchFamily="34" charset="-120"/>
              <a:ea typeface="微軟正黑體" pitchFamily="34" charset="-120"/>
            </a:endParaRPr>
          </a:p>
          <a:p>
            <a:endParaRPr lang="en-US" altLang="zh-TW" sz="3600" b="1" spc="600" dirty="0">
              <a:latin typeface="微軟正黑體" pitchFamily="34" charset="-120"/>
              <a:ea typeface="微軟正黑體" pitchFamily="34" charset="-120"/>
            </a:endParaRPr>
          </a:p>
          <a:p>
            <a:endParaRPr lang="en-US" altLang="zh-TW" sz="3600" b="1" spc="600" dirty="0" smtClean="0">
              <a:solidFill>
                <a:schemeClr val="tx1"/>
              </a:solidFill>
              <a:latin typeface="微軟正黑體" pitchFamily="34" charset="-120"/>
              <a:ea typeface="微軟正黑體" pitchFamily="34" charset="-120"/>
            </a:endParaRPr>
          </a:p>
          <a:p>
            <a:r>
              <a:rPr lang="en-US" altLang="zh-TW" sz="3600" b="1" spc="600" dirty="0" smtClean="0">
                <a:solidFill>
                  <a:schemeClr val="tx1"/>
                </a:solidFill>
                <a:latin typeface="微軟正黑體" pitchFamily="34" charset="-120"/>
                <a:ea typeface="微軟正黑體" pitchFamily="34" charset="-120"/>
              </a:rPr>
              <a:t>1-4</a:t>
            </a:r>
            <a:r>
              <a:rPr lang="zh-TW" altLang="en-US" sz="3600" b="1" spc="600" dirty="0">
                <a:solidFill>
                  <a:schemeClr val="tx1"/>
                </a:solidFill>
                <a:latin typeface="微軟正黑體" pitchFamily="34" charset="-120"/>
                <a:ea typeface="微軟正黑體" pitchFamily="34" charset="-120"/>
              </a:rPr>
              <a:t>資料庫</a:t>
            </a:r>
            <a:r>
              <a:rPr lang="zh-TW" altLang="en-US" sz="3600" b="1" spc="600" dirty="0" smtClean="0">
                <a:solidFill>
                  <a:schemeClr val="tx1"/>
                </a:solidFill>
                <a:latin typeface="微軟正黑體" pitchFamily="34" charset="-120"/>
                <a:ea typeface="微軟正黑體" pitchFamily="34" charset="-120"/>
              </a:rPr>
              <a:t>系統</a:t>
            </a:r>
            <a:endParaRPr lang="zh-TW" altLang="en-US" sz="3600" b="1" spc="600" dirty="0">
              <a:solidFill>
                <a:schemeClr val="tx1"/>
              </a:solidFill>
              <a:latin typeface="微軟正黑體" pitchFamily="34" charset="-120"/>
              <a:ea typeface="微軟正黑體" pitchFamily="34" charset="-120"/>
            </a:endParaRPr>
          </a:p>
        </p:txBody>
      </p:sp>
      <p:grpSp>
        <p:nvGrpSpPr>
          <p:cNvPr id="5" name="群組 4"/>
          <p:cNvGrpSpPr/>
          <p:nvPr/>
        </p:nvGrpSpPr>
        <p:grpSpPr>
          <a:xfrm>
            <a:off x="-108520" y="2636912"/>
            <a:ext cx="2294111" cy="2486601"/>
            <a:chOff x="126114" y="2636376"/>
            <a:chExt cx="2294111" cy="2486601"/>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13" name="圖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14" name="圖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16" name="圖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17" name="圖片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18" name="圖片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19" name="圖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20" name="弧形 19"/>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21" name="投影片編號版面配置區 20"/>
          <p:cNvSpPr>
            <a:spLocks noGrp="1"/>
          </p:cNvSpPr>
          <p:nvPr>
            <p:ph type="sldNum" sz="quarter" idx="12"/>
          </p:nvPr>
        </p:nvSpPr>
        <p:spPr/>
        <p:txBody>
          <a:bodyPr/>
          <a:lstStyle/>
          <a:p>
            <a:fld id="{6F42FDE4-A7DD-41A7-A0A6-9B649FB43336}" type="slidenum">
              <a:rPr kumimoji="0" lang="en-US" smtClean="0"/>
              <a:pPr/>
              <a:t>39</a:t>
            </a:fld>
            <a:endParaRPr kumimoji="0" lang="en-US" sz="1400" dirty="0">
              <a:solidFill>
                <a:srgbClr val="FFFFFF"/>
              </a:solidFill>
            </a:endParaRPr>
          </a:p>
        </p:txBody>
      </p:sp>
      <p:sp>
        <p:nvSpPr>
          <p:cNvPr id="22" name="頁尾版面配置區 21"/>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675417827"/>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p:cNvSpPr>
            <a:spLocks noGrp="1"/>
          </p:cNvSpPr>
          <p:nvPr>
            <p:ph type="sldNum" sz="quarter" idx="4294967295"/>
          </p:nvPr>
        </p:nvSpPr>
        <p:spPr bwMode="auto">
          <a:xfrm>
            <a:off x="8229600" y="6477000"/>
            <a:ext cx="762000" cy="244475"/>
          </a:xfrm>
          <a:prstGeom prst="rect">
            <a:avLst/>
          </a:prstGeom>
          <a:noFill/>
          <a:ln>
            <a:miter lim="800000"/>
            <a:headEnd/>
            <a:tailEnd/>
          </a:ln>
        </p:spPr>
        <p:txBody>
          <a:bodyPr/>
          <a:lstStyle/>
          <a:p>
            <a:fld id="{3FD10ED6-4C37-4977-9527-7E17740F2F46}" type="slidenum">
              <a:rPr lang="en-US" altLang="zh-TW"/>
              <a:pPr/>
              <a:t>4</a:t>
            </a:fld>
            <a:endParaRPr lang="en-US" altLang="zh-TW"/>
          </a:p>
        </p:txBody>
      </p:sp>
      <p:sp>
        <p:nvSpPr>
          <p:cNvPr id="12291" name="投影片編號版面配置區 5"/>
          <p:cNvSpPr txBox="1">
            <a:spLocks noGrp="1"/>
          </p:cNvSpPr>
          <p:nvPr/>
        </p:nvSpPr>
        <p:spPr bwMode="auto">
          <a:xfrm>
            <a:off x="6553200" y="6245225"/>
            <a:ext cx="2133600" cy="476250"/>
          </a:xfrm>
          <a:prstGeom prst="rect">
            <a:avLst/>
          </a:prstGeom>
          <a:noFill/>
          <a:ln w="9525">
            <a:noFill/>
            <a:miter lim="800000"/>
            <a:headEnd/>
            <a:tailEnd/>
          </a:ln>
        </p:spPr>
        <p:txBody>
          <a:bodyPr/>
          <a:lstStyle/>
          <a:p>
            <a:fld id="{FC510B19-5DBE-40F4-995F-A6BFEEAFFDAB}" type="slidenum">
              <a:rPr lang="en-US" altLang="zh-TW" sz="1400">
                <a:latin typeface="Times New Roman" pitchFamily="18" charset="0"/>
              </a:rPr>
              <a:pPr/>
              <a:t>4</a:t>
            </a:fld>
            <a:endParaRPr lang="en-US" altLang="zh-TW" sz="1400">
              <a:latin typeface="Times New Roman" pitchFamily="18" charset="0"/>
            </a:endParaRPr>
          </a:p>
        </p:txBody>
      </p:sp>
      <p:sp>
        <p:nvSpPr>
          <p:cNvPr id="562179" name="Rectangle 3"/>
          <p:cNvSpPr>
            <a:spLocks noGrp="1" noChangeArrowheads="1"/>
          </p:cNvSpPr>
          <p:nvPr>
            <p:ph type="body" idx="4294967295"/>
          </p:nvPr>
        </p:nvSpPr>
        <p:spPr>
          <a:xfrm>
            <a:off x="358775" y="836613"/>
            <a:ext cx="8785225" cy="5256212"/>
          </a:xfrm>
        </p:spPr>
        <p:txBody>
          <a:bodyPr>
            <a:normAutofit lnSpcReduction="10000"/>
          </a:bodyPr>
          <a:lstStyle/>
          <a:p>
            <a:pPr>
              <a:defRPr/>
            </a:pPr>
            <a:endParaRPr lang="en-US" altLang="zh-TW" sz="2000" b="1" dirty="0">
              <a:latin typeface="標楷體" pitchFamily="65" charset="-120"/>
              <a:ea typeface="標楷體" pitchFamily="65" charset="-120"/>
            </a:endParaRPr>
          </a:p>
          <a:p>
            <a:pPr>
              <a:defRPr/>
            </a:pPr>
            <a:r>
              <a:rPr lang="zh-TW" altLang="en-US" sz="2200" b="1" dirty="0">
                <a:solidFill>
                  <a:srgbClr val="CC0000"/>
                </a:solidFill>
                <a:effectLst>
                  <a:outerShdw blurRad="38100" dist="38100" dir="2700000" algn="tl">
                    <a:srgbClr val="C0C0C0"/>
                  </a:outerShdw>
                </a:effectLst>
                <a:latin typeface="標楷體" pitchFamily="65" charset="-120"/>
                <a:ea typeface="標楷體" pitchFamily="65" charset="-120"/>
              </a:rPr>
              <a:t>中華民國網路智能學會理事</a:t>
            </a:r>
          </a:p>
          <a:p>
            <a:pPr>
              <a:defRPr/>
            </a:pPr>
            <a:r>
              <a:rPr lang="zh-TW" altLang="en-US" sz="2200" b="1" dirty="0">
                <a:solidFill>
                  <a:srgbClr val="CC0066"/>
                </a:solidFill>
                <a:effectLst>
                  <a:outerShdw blurRad="38100" dist="38100" dir="2700000" algn="tl">
                    <a:srgbClr val="C0C0C0"/>
                  </a:outerShdw>
                </a:effectLst>
                <a:latin typeface="標楷體" pitchFamily="65" charset="-120"/>
                <a:ea typeface="標楷體" pitchFamily="65" charset="-120"/>
              </a:rPr>
              <a:t>高普考典試委員</a:t>
            </a:r>
          </a:p>
          <a:p>
            <a:pPr>
              <a:defRPr/>
            </a:pPr>
            <a:r>
              <a:rPr lang="zh-TW" altLang="en-US" sz="2200" b="1" dirty="0">
                <a:effectLst>
                  <a:outerShdw blurRad="38100" dist="38100" dir="2700000" algn="tl">
                    <a:srgbClr val="C0C0C0"/>
                  </a:outerShdw>
                </a:effectLst>
                <a:ea typeface="標楷體" pitchFamily="65" charset="-120"/>
              </a:rPr>
              <a:t>技專院校聯招資訊類召集人</a:t>
            </a:r>
            <a:endParaRPr lang="zh-TW" altLang="en-US" sz="2200" b="1" dirty="0">
              <a:solidFill>
                <a:srgbClr val="CC0066"/>
              </a:solidFill>
              <a:effectLst>
                <a:outerShdw blurRad="38100" dist="38100" dir="2700000" algn="tl">
                  <a:srgbClr val="C0C0C0"/>
                </a:outerShdw>
              </a:effectLst>
              <a:latin typeface="標楷體" pitchFamily="65" charset="-120"/>
              <a:ea typeface="標楷體" pitchFamily="65" charset="-120"/>
            </a:endParaRPr>
          </a:p>
          <a:p>
            <a:pPr>
              <a:defRPr/>
            </a:pPr>
            <a:r>
              <a:rPr lang="en-US" altLang="zh-TW" sz="2200" b="1" dirty="0" smtClean="0">
                <a:solidFill>
                  <a:srgbClr val="000099"/>
                </a:solidFill>
                <a:effectLst>
                  <a:outerShdw blurRad="38100" dist="38100" dir="2700000" algn="tl">
                    <a:srgbClr val="C0C0C0"/>
                  </a:outerShdw>
                </a:effectLst>
                <a:latin typeface="標楷體" pitchFamily="65" charset="-120"/>
                <a:ea typeface="標楷體" pitchFamily="65" charset="-120"/>
              </a:rPr>
              <a:t>26</a:t>
            </a:r>
            <a:r>
              <a:rPr lang="zh-TW" altLang="en-US" sz="2200" b="1" dirty="0" smtClean="0">
                <a:solidFill>
                  <a:srgbClr val="000099"/>
                </a:solidFill>
                <a:effectLst>
                  <a:outerShdw blurRad="38100" dist="38100" dir="2700000" algn="tl">
                    <a:srgbClr val="C0C0C0"/>
                  </a:outerShdw>
                </a:effectLst>
                <a:latin typeface="標楷體" pitchFamily="65" charset="-120"/>
                <a:ea typeface="標楷體" pitchFamily="65" charset="-120"/>
              </a:rPr>
              <a:t>年</a:t>
            </a:r>
            <a:r>
              <a:rPr lang="en-US" altLang="zh-TW" sz="2200" b="1" dirty="0">
                <a:solidFill>
                  <a:srgbClr val="000099"/>
                </a:solidFill>
                <a:effectLst>
                  <a:outerShdw blurRad="38100" dist="38100" dir="2700000" algn="tl">
                    <a:srgbClr val="C0C0C0"/>
                  </a:outerShdw>
                </a:effectLst>
                <a:latin typeface="標楷體" pitchFamily="65" charset="-120"/>
                <a:ea typeface="標楷體" pitchFamily="65" charset="-120"/>
              </a:rPr>
              <a:t>/</a:t>
            </a:r>
            <a:r>
              <a:rPr lang="en-US" altLang="zh-TW" sz="2200" b="1" dirty="0" smtClean="0">
                <a:solidFill>
                  <a:srgbClr val="000099"/>
                </a:solidFill>
                <a:effectLst>
                  <a:outerShdw blurRad="38100" dist="38100" dir="2700000" algn="tl">
                    <a:srgbClr val="C0C0C0"/>
                  </a:outerShdw>
                </a:effectLst>
                <a:latin typeface="標楷體" pitchFamily="65" charset="-120"/>
                <a:ea typeface="標楷體" pitchFamily="65" charset="-120"/>
              </a:rPr>
              <a:t>120</a:t>
            </a:r>
            <a:r>
              <a:rPr lang="zh-TW" altLang="en-US" sz="2200" b="1" dirty="0">
                <a:solidFill>
                  <a:srgbClr val="000099"/>
                </a:solidFill>
                <a:effectLst>
                  <a:outerShdw blurRad="38100" dist="38100" dir="2700000" algn="tl">
                    <a:srgbClr val="C0C0C0"/>
                  </a:outerShdw>
                </a:effectLst>
                <a:latin typeface="標楷體" pitchFamily="65" charset="-120"/>
                <a:ea typeface="標楷體" pitchFamily="65" charset="-120"/>
              </a:rPr>
              <a:t>場以上演講</a:t>
            </a:r>
          </a:p>
          <a:p>
            <a:pPr>
              <a:defRPr/>
            </a:pPr>
            <a:r>
              <a:rPr lang="en-US" altLang="zh-TW" sz="2200" b="1" dirty="0">
                <a:solidFill>
                  <a:srgbClr val="FF0000"/>
                </a:solidFill>
                <a:effectLst>
                  <a:outerShdw blurRad="38100" dist="38100" dir="2700000" algn="tl">
                    <a:srgbClr val="C0C0C0"/>
                  </a:outerShdw>
                </a:effectLst>
                <a:latin typeface="標楷體" pitchFamily="65" charset="-120"/>
                <a:ea typeface="標楷體" pitchFamily="65" charset="-120"/>
              </a:rPr>
              <a:t>60</a:t>
            </a:r>
            <a:r>
              <a:rPr lang="zh-TW" altLang="en-US" sz="2200" b="1" dirty="0">
                <a:solidFill>
                  <a:srgbClr val="FF0000"/>
                </a:solidFill>
                <a:effectLst>
                  <a:outerShdw blurRad="38100" dist="38100" dir="2700000" algn="tl">
                    <a:srgbClr val="C0C0C0"/>
                  </a:outerShdw>
                </a:effectLst>
                <a:latin typeface="標楷體" pitchFamily="65" charset="-120"/>
                <a:ea typeface="標楷體" pitchFamily="65" charset="-120"/>
              </a:rPr>
              <a:t>本資訊相關書籍著作</a:t>
            </a:r>
          </a:p>
          <a:p>
            <a:pPr>
              <a:defRPr/>
            </a:pPr>
            <a:r>
              <a:rPr lang="zh-TW" altLang="en-US" sz="2200" b="1" dirty="0" smtClean="0">
                <a:solidFill>
                  <a:srgbClr val="CC0066"/>
                </a:solidFill>
                <a:effectLst>
                  <a:outerShdw blurRad="38100" dist="38100" dir="2700000" algn="tl">
                    <a:srgbClr val="C0C0C0"/>
                  </a:outerShdw>
                </a:effectLst>
                <a:ea typeface="標楷體" pitchFamily="65" charset="-120"/>
              </a:rPr>
              <a:t>科技部、</a:t>
            </a:r>
            <a:r>
              <a:rPr lang="zh-TW" altLang="en-US" sz="2200" b="1" dirty="0">
                <a:solidFill>
                  <a:srgbClr val="CC0066"/>
                </a:solidFill>
                <a:effectLst>
                  <a:outerShdw blurRad="38100" dist="38100" dir="2700000" algn="tl">
                    <a:srgbClr val="C0C0C0"/>
                  </a:outerShdw>
                </a:effectLst>
                <a:ea typeface="標楷體" pitchFamily="65" charset="-120"/>
              </a:rPr>
              <a:t>教育部、經濟部</a:t>
            </a:r>
            <a:r>
              <a:rPr lang="zh-TW" altLang="en-US" sz="2200" b="1" dirty="0" smtClean="0">
                <a:solidFill>
                  <a:srgbClr val="CC0066"/>
                </a:solidFill>
                <a:effectLst>
                  <a:outerShdw blurRad="38100" dist="38100" dir="2700000" algn="tl">
                    <a:srgbClr val="C0C0C0"/>
                  </a:outerShdw>
                </a:effectLst>
                <a:ea typeface="標楷體" pitchFamily="65" charset="-120"/>
              </a:rPr>
              <a:t>、勞動部計畫</a:t>
            </a:r>
            <a:r>
              <a:rPr lang="zh-TW" altLang="en-US" sz="2200" b="1" dirty="0">
                <a:solidFill>
                  <a:srgbClr val="CC0066"/>
                </a:solidFill>
                <a:effectLst>
                  <a:outerShdw blurRad="38100" dist="38100" dir="2700000" algn="tl">
                    <a:srgbClr val="C0C0C0"/>
                  </a:outerShdw>
                </a:effectLst>
                <a:ea typeface="標楷體" pitchFamily="65" charset="-120"/>
              </a:rPr>
              <a:t>主持人</a:t>
            </a:r>
            <a:endParaRPr lang="zh-TW" altLang="en-US" sz="2200" b="1" dirty="0">
              <a:solidFill>
                <a:srgbClr val="CC0066"/>
              </a:solidFill>
              <a:effectLst>
                <a:outerShdw blurRad="38100" dist="38100" dir="2700000" algn="tl">
                  <a:srgbClr val="C0C0C0"/>
                </a:outerShdw>
              </a:effectLst>
              <a:latin typeface="標楷體" pitchFamily="65" charset="-120"/>
              <a:ea typeface="標楷體" pitchFamily="65" charset="-120"/>
            </a:endParaRPr>
          </a:p>
          <a:p>
            <a:pPr>
              <a:buFont typeface="Wingdings" pitchFamily="2" charset="2"/>
              <a:buNone/>
              <a:defRPr/>
            </a:pPr>
            <a:r>
              <a:rPr lang="zh-TW" altLang="en-US" sz="2200" b="1" dirty="0" smtClean="0">
                <a:solidFill>
                  <a:srgbClr val="000099"/>
                </a:solidFill>
                <a:effectLst>
                  <a:outerShdw blurRad="38100" dist="38100" dir="2700000" algn="tl">
                    <a:srgbClr val="C0C0C0"/>
                  </a:outerShdw>
                </a:effectLst>
                <a:latin typeface="標楷體" pitchFamily="65" charset="-120"/>
                <a:ea typeface="標楷體" pitchFamily="65" charset="-120"/>
              </a:rPr>
              <a:t>   科技部與教育部彈性</a:t>
            </a:r>
            <a:r>
              <a:rPr lang="zh-TW" altLang="en-US" sz="2200" b="1" dirty="0">
                <a:solidFill>
                  <a:srgbClr val="000099"/>
                </a:solidFill>
                <a:effectLst>
                  <a:outerShdw blurRad="38100" dist="38100" dir="2700000" algn="tl">
                    <a:srgbClr val="C0C0C0"/>
                  </a:outerShdw>
                </a:effectLst>
                <a:latin typeface="標楷體" pitchFamily="65" charset="-120"/>
                <a:ea typeface="標楷體" pitchFamily="65" charset="-120"/>
              </a:rPr>
              <a:t>薪資</a:t>
            </a:r>
            <a:r>
              <a:rPr lang="zh-TW" altLang="en-US" sz="2200" b="1" dirty="0" smtClean="0">
                <a:solidFill>
                  <a:srgbClr val="000099"/>
                </a:solidFill>
                <a:effectLst>
                  <a:outerShdw blurRad="38100" dist="38100" dir="2700000" algn="tl">
                    <a:srgbClr val="C0C0C0"/>
                  </a:outerShdw>
                </a:effectLst>
                <a:latin typeface="標楷體" pitchFamily="65" charset="-120"/>
                <a:ea typeface="標楷體" pitchFamily="65" charset="-120"/>
              </a:rPr>
              <a:t>留住傑出優秀</a:t>
            </a:r>
            <a:r>
              <a:rPr lang="zh-TW" altLang="en-US" sz="2200" b="1" dirty="0">
                <a:solidFill>
                  <a:srgbClr val="000099"/>
                </a:solidFill>
                <a:effectLst>
                  <a:outerShdw blurRad="38100" dist="38100" dir="2700000" algn="tl">
                    <a:srgbClr val="C0C0C0"/>
                  </a:outerShdw>
                </a:effectLst>
                <a:latin typeface="標楷體" pitchFamily="65" charset="-120"/>
                <a:ea typeface="標楷體" pitchFamily="65" charset="-120"/>
              </a:rPr>
              <a:t>人才教授</a:t>
            </a:r>
          </a:p>
          <a:p>
            <a:pPr>
              <a:defRPr/>
            </a:pPr>
            <a:r>
              <a:rPr lang="en-US" altLang="zh-TW" sz="2200" b="1" dirty="0" smtClean="0">
                <a:solidFill>
                  <a:srgbClr val="800080"/>
                </a:solidFill>
                <a:effectLst>
                  <a:outerShdw blurRad="38100" dist="38100" dir="2700000" algn="tl">
                    <a:srgbClr val="C0C0C0"/>
                  </a:outerShdw>
                </a:effectLst>
                <a:latin typeface="標楷體" pitchFamily="65" charset="-120"/>
                <a:ea typeface="標楷體" pitchFamily="65" charset="-120"/>
              </a:rPr>
              <a:t>100</a:t>
            </a:r>
            <a:r>
              <a:rPr lang="zh-TW" altLang="en-US" sz="2200" b="1" dirty="0" smtClean="0">
                <a:solidFill>
                  <a:srgbClr val="800080"/>
                </a:solidFill>
                <a:effectLst>
                  <a:outerShdw blurRad="38100" dist="38100" dir="2700000" algn="tl">
                    <a:srgbClr val="C0C0C0"/>
                  </a:outerShdw>
                </a:effectLst>
                <a:latin typeface="標楷體" pitchFamily="65" charset="-120"/>
                <a:ea typeface="標楷體" pitchFamily="65" charset="-120"/>
              </a:rPr>
              <a:t>件</a:t>
            </a:r>
            <a:r>
              <a:rPr lang="zh-TW" altLang="en-US" sz="2200" b="1" dirty="0">
                <a:solidFill>
                  <a:srgbClr val="800080"/>
                </a:solidFill>
                <a:effectLst>
                  <a:outerShdw blurRad="38100" dist="38100" dir="2700000" algn="tl">
                    <a:srgbClr val="C0C0C0"/>
                  </a:outerShdw>
                </a:effectLst>
                <a:latin typeface="標楷體" pitchFamily="65" charset="-120"/>
                <a:ea typeface="標楷體" pitchFamily="65" charset="-120"/>
              </a:rPr>
              <a:t>美</a:t>
            </a:r>
            <a:r>
              <a:rPr lang="zh-TW" altLang="en-US" sz="2200" b="1" dirty="0">
                <a:effectLst>
                  <a:outerShdw blurRad="38100" dist="38100" dir="2700000" algn="tl">
                    <a:srgbClr val="C0C0C0"/>
                  </a:outerShdw>
                </a:effectLst>
              </a:rPr>
              <a:t>、</a:t>
            </a:r>
            <a:r>
              <a:rPr lang="zh-TW" altLang="en-US" sz="2200" b="1" dirty="0">
                <a:solidFill>
                  <a:srgbClr val="800080"/>
                </a:solidFill>
                <a:effectLst>
                  <a:outerShdw blurRad="38100" dist="38100" dir="2700000" algn="tl">
                    <a:srgbClr val="C0C0C0"/>
                  </a:outerShdw>
                </a:effectLst>
                <a:latin typeface="標楷體" pitchFamily="65" charset="-120"/>
                <a:ea typeface="標楷體" pitchFamily="65" charset="-120"/>
              </a:rPr>
              <a:t>台發明專利</a:t>
            </a:r>
            <a:r>
              <a:rPr lang="en-US" altLang="zh-TW" sz="2200" b="1" dirty="0">
                <a:solidFill>
                  <a:srgbClr val="800080"/>
                </a:solidFill>
                <a:effectLst>
                  <a:outerShdw blurRad="38100" dist="38100" dir="2700000" algn="tl">
                    <a:srgbClr val="C0C0C0"/>
                  </a:outerShdw>
                </a:effectLst>
                <a:latin typeface="標楷體" pitchFamily="65" charset="-120"/>
                <a:ea typeface="標楷體" pitchFamily="65" charset="-120"/>
              </a:rPr>
              <a:t>(</a:t>
            </a:r>
            <a:r>
              <a:rPr lang="zh-TW" altLang="en-US" sz="2200" b="1" dirty="0">
                <a:solidFill>
                  <a:srgbClr val="800080"/>
                </a:solidFill>
                <a:effectLst>
                  <a:outerShdw blurRad="38100" dist="38100" dir="2700000" algn="tl">
                    <a:srgbClr val="C0C0C0"/>
                  </a:outerShdw>
                </a:effectLst>
                <a:latin typeface="標楷體" pitchFamily="65" charset="-120"/>
                <a:ea typeface="標楷體" pitchFamily="65" charset="-120"/>
              </a:rPr>
              <a:t>獲證及審查中</a:t>
            </a:r>
            <a:r>
              <a:rPr lang="en-US" altLang="zh-TW" sz="2200" b="1" dirty="0">
                <a:solidFill>
                  <a:srgbClr val="800080"/>
                </a:solidFill>
                <a:effectLst>
                  <a:outerShdw blurRad="38100" dist="38100" dir="2700000" algn="tl">
                    <a:srgbClr val="C0C0C0"/>
                  </a:outerShdw>
                </a:effectLst>
                <a:latin typeface="標楷體" pitchFamily="65" charset="-120"/>
                <a:ea typeface="標楷體" pitchFamily="65" charset="-120"/>
              </a:rPr>
              <a:t>)</a:t>
            </a:r>
          </a:p>
          <a:p>
            <a:pPr>
              <a:defRPr/>
            </a:pPr>
            <a:r>
              <a:rPr lang="zh-TW" altLang="en-US" sz="2200" b="1" dirty="0" smtClean="0">
                <a:effectLst>
                  <a:outerShdw blurRad="38100" dist="38100" dir="2700000" algn="tl">
                    <a:srgbClr val="C0C0C0"/>
                  </a:outerShdw>
                </a:effectLst>
                <a:latin typeface="標楷體" pitchFamily="65" charset="-120"/>
                <a:ea typeface="標楷體" pitchFamily="65" charset="-120"/>
              </a:rPr>
              <a:t>十五座</a:t>
            </a:r>
            <a:r>
              <a:rPr lang="zh-TW" altLang="en-US" sz="2200" b="1" dirty="0">
                <a:effectLst>
                  <a:outerShdw blurRad="38100" dist="38100" dir="2700000" algn="tl">
                    <a:srgbClr val="C0C0C0"/>
                  </a:outerShdw>
                </a:effectLst>
                <a:latin typeface="標楷體" pitchFamily="65" charset="-120"/>
                <a:ea typeface="標楷體" pitchFamily="65" charset="-120"/>
              </a:rPr>
              <a:t>國際著名發明獎項</a:t>
            </a:r>
            <a:r>
              <a:rPr lang="en-US" altLang="zh-TW" sz="2200" b="1" dirty="0" smtClean="0">
                <a:effectLst>
                  <a:outerShdw blurRad="38100" dist="38100" dir="2700000" algn="tl">
                    <a:srgbClr val="C0C0C0"/>
                  </a:outerShdw>
                </a:effectLst>
                <a:latin typeface="標楷體" pitchFamily="65" charset="-120"/>
                <a:ea typeface="標楷體" pitchFamily="65" charset="-120"/>
              </a:rPr>
              <a:t>(</a:t>
            </a:r>
            <a:r>
              <a:rPr lang="zh-TW" altLang="en-US" sz="2200" b="1" dirty="0" smtClean="0">
                <a:effectLst>
                  <a:outerShdw blurRad="38100" dist="38100" dir="2700000" algn="tl">
                    <a:srgbClr val="C0C0C0"/>
                  </a:outerShdw>
                </a:effectLst>
                <a:latin typeface="標楷體" pitchFamily="65" charset="-120"/>
                <a:ea typeface="標楷體" pitchFamily="65" charset="-120"/>
              </a:rPr>
              <a:t>九金</a:t>
            </a:r>
            <a:r>
              <a:rPr lang="zh-TW" altLang="zh-TW" sz="2200" b="1" dirty="0">
                <a:effectLst>
                  <a:outerShdw blurRad="38100" dist="38100" dir="2700000" algn="tl">
                    <a:srgbClr val="C0C0C0"/>
                  </a:outerShdw>
                </a:effectLst>
              </a:rPr>
              <a:t>、</a:t>
            </a:r>
            <a:r>
              <a:rPr lang="zh-TW" altLang="en-US" sz="2200" b="1" dirty="0">
                <a:effectLst>
                  <a:outerShdw blurRad="38100" dist="38100" dir="2700000" algn="tl">
                    <a:srgbClr val="C0C0C0"/>
                  </a:outerShdw>
                </a:effectLst>
                <a:latin typeface="標楷體" pitchFamily="65" charset="-120"/>
                <a:ea typeface="標楷體" pitchFamily="65" charset="-120"/>
              </a:rPr>
              <a:t>三銀</a:t>
            </a:r>
            <a:r>
              <a:rPr lang="zh-TW" altLang="zh-TW" sz="2200" b="1" dirty="0" smtClean="0">
                <a:effectLst>
                  <a:outerShdw blurRad="38100" dist="38100" dir="2700000" algn="tl">
                    <a:srgbClr val="C0C0C0"/>
                  </a:outerShdw>
                </a:effectLst>
              </a:rPr>
              <a:t>、</a:t>
            </a:r>
            <a:r>
              <a:rPr lang="zh-TW" altLang="en-US" sz="2200" b="1" dirty="0" smtClean="0">
                <a:effectLst>
                  <a:outerShdw blurRad="38100" dist="38100" dir="2700000" algn="tl">
                    <a:srgbClr val="C0C0C0"/>
                  </a:outerShdw>
                </a:effectLst>
                <a:latin typeface="標楷體" pitchFamily="65" charset="-120"/>
                <a:ea typeface="標楷體" pitchFamily="65" charset="-120"/>
              </a:rPr>
              <a:t>二銅</a:t>
            </a:r>
            <a:r>
              <a:rPr lang="zh-TW" altLang="en-US" sz="2200" b="1" dirty="0" smtClean="0">
                <a:effectLst>
                  <a:outerShdw blurRad="38100" dist="38100" dir="2700000" algn="tl">
                    <a:srgbClr val="C0C0C0"/>
                  </a:outerShdw>
                </a:effectLst>
              </a:rPr>
              <a:t>、</a:t>
            </a:r>
            <a:r>
              <a:rPr lang="zh-TW" altLang="en-US" sz="2200" b="1" dirty="0" smtClean="0">
                <a:effectLst>
                  <a:outerShdw blurRad="38100" dist="38100" dir="2700000" algn="tl">
                    <a:srgbClr val="C0C0C0"/>
                  </a:outerShdw>
                </a:effectLst>
                <a:latin typeface="標楷體" pitchFamily="65" charset="-120"/>
                <a:ea typeface="標楷體" pitchFamily="65" charset="-120"/>
              </a:rPr>
              <a:t>一</a:t>
            </a:r>
            <a:r>
              <a:rPr lang="zh-TW" altLang="en-US" sz="2200" b="1" dirty="0">
                <a:effectLst>
                  <a:outerShdw blurRad="38100" dist="38100" dir="2700000" algn="tl">
                    <a:srgbClr val="C0C0C0"/>
                  </a:outerShdw>
                </a:effectLst>
                <a:latin typeface="標楷體" pitchFamily="65" charset="-120"/>
                <a:ea typeface="標楷體" pitchFamily="65" charset="-120"/>
              </a:rPr>
              <a:t>特金</a:t>
            </a:r>
            <a:r>
              <a:rPr lang="en-US" altLang="zh-TW" sz="2200" b="1" dirty="0">
                <a:effectLst>
                  <a:outerShdw blurRad="38100" dist="38100" dir="2700000" algn="tl">
                    <a:srgbClr val="C0C0C0"/>
                  </a:outerShdw>
                </a:effectLst>
                <a:latin typeface="標楷體" pitchFamily="65" charset="-120"/>
                <a:ea typeface="標楷體" pitchFamily="65" charset="-120"/>
              </a:rPr>
              <a:t>)</a:t>
            </a:r>
          </a:p>
          <a:p>
            <a:pPr>
              <a:defRPr/>
            </a:pPr>
            <a:r>
              <a:rPr lang="zh-TW" altLang="en-US" sz="2200" b="1" dirty="0">
                <a:solidFill>
                  <a:srgbClr val="800080"/>
                </a:solidFill>
                <a:effectLst>
                  <a:outerShdw blurRad="38100" dist="38100" dir="2700000" algn="tl">
                    <a:srgbClr val="C0C0C0"/>
                  </a:outerShdw>
                </a:effectLst>
                <a:latin typeface="標楷體" pitchFamily="65" charset="-120"/>
                <a:ea typeface="標楷體" pitchFamily="65" charset="-120"/>
              </a:rPr>
              <a:t>兩百餘篇國際期刊與學術會議論文著作</a:t>
            </a:r>
          </a:p>
          <a:p>
            <a:pPr>
              <a:defRPr/>
            </a:pPr>
            <a:r>
              <a:rPr lang="zh-TW" altLang="en-US" sz="2200" b="1" dirty="0">
                <a:solidFill>
                  <a:srgbClr val="FF0000"/>
                </a:solidFill>
                <a:effectLst>
                  <a:outerShdw blurRad="38100" dist="38100" dir="2700000" algn="tl">
                    <a:srgbClr val="C0C0C0"/>
                  </a:outerShdw>
                </a:effectLst>
                <a:latin typeface="標楷體" pitchFamily="65" charset="-120"/>
                <a:ea typeface="標楷體" pitchFamily="65" charset="-120"/>
              </a:rPr>
              <a:t>最近</a:t>
            </a:r>
            <a:r>
              <a:rPr lang="zh-TW" altLang="en-US" sz="2200" b="1" dirty="0" smtClean="0">
                <a:solidFill>
                  <a:srgbClr val="FF0000"/>
                </a:solidFill>
                <a:effectLst>
                  <a:outerShdw blurRad="38100" dist="38100" dir="2700000" algn="tl">
                    <a:srgbClr val="C0C0C0"/>
                  </a:outerShdw>
                </a:effectLst>
                <a:latin typeface="標楷體" pitchFamily="65" charset="-120"/>
                <a:ea typeface="標楷體" pitchFamily="65" charset="-120"/>
              </a:rPr>
              <a:t>連續六年</a:t>
            </a:r>
            <a:r>
              <a:rPr lang="zh-TW" altLang="en-US" sz="2200" b="1" dirty="0">
                <a:solidFill>
                  <a:srgbClr val="FF0000"/>
                </a:solidFill>
                <a:effectLst>
                  <a:outerShdw blurRad="38100" dist="38100" dir="2700000" algn="tl">
                    <a:srgbClr val="C0C0C0"/>
                  </a:outerShdw>
                </a:effectLst>
                <a:latin typeface="標楷體" pitchFamily="65" charset="-120"/>
                <a:ea typeface="標楷體" pitchFamily="65" charset="-120"/>
              </a:rPr>
              <a:t>獲屏科大全校教師研發成果競賽榮獲第一</a:t>
            </a:r>
          </a:p>
          <a:p>
            <a:pPr>
              <a:defRPr/>
            </a:pPr>
            <a:r>
              <a:rPr lang="zh-TW" altLang="en-US" sz="2200" b="1" dirty="0">
                <a:solidFill>
                  <a:srgbClr val="800080"/>
                </a:solidFill>
                <a:effectLst>
                  <a:outerShdw blurRad="38100" dist="38100" dir="2700000" algn="tl">
                    <a:srgbClr val="C0C0C0"/>
                  </a:outerShdw>
                </a:effectLst>
                <a:latin typeface="標楷體" pitchFamily="65" charset="-120"/>
                <a:ea typeface="標楷體" pitchFamily="65" charset="-120"/>
              </a:rPr>
              <a:t>榮獲發明學會國際發明家學術國光獎章</a:t>
            </a:r>
          </a:p>
          <a:p>
            <a:pPr>
              <a:defRPr/>
            </a:pPr>
            <a:r>
              <a:rPr lang="zh-TW" altLang="en-US" sz="2200" b="1" dirty="0">
                <a:effectLst>
                  <a:outerShdw blurRad="38100" dist="38100" dir="2700000" algn="tl">
                    <a:srgbClr val="C0C0C0"/>
                  </a:outerShdw>
                </a:effectLst>
                <a:latin typeface="標楷體" pitchFamily="65" charset="-120"/>
                <a:ea typeface="標楷體" pitchFamily="65" charset="-120"/>
              </a:rPr>
              <a:t>總統府褒揚傑出發明家</a:t>
            </a:r>
            <a:endParaRPr lang="zh-TW" altLang="en-US" sz="2200" b="1" dirty="0">
              <a:solidFill>
                <a:srgbClr val="800080"/>
              </a:solidFill>
              <a:effectLst>
                <a:outerShdw blurRad="38100" dist="38100" dir="2700000" algn="tl">
                  <a:srgbClr val="C0C0C0"/>
                </a:outerShdw>
              </a:effectLst>
              <a:latin typeface="標楷體" pitchFamily="65" charset="-120"/>
              <a:ea typeface="標楷體" pitchFamily="65" charset="-120"/>
            </a:endParaRPr>
          </a:p>
          <a:p>
            <a:pPr>
              <a:defRPr/>
            </a:pPr>
            <a:endParaRPr lang="zh-TW" altLang="en-US" sz="2800" b="1" dirty="0">
              <a:effectLst>
                <a:outerShdw blurRad="38100" dist="38100" dir="2700000" algn="tl">
                  <a:srgbClr val="C0C0C0"/>
                </a:outerShdw>
              </a:effectLst>
              <a:latin typeface="標楷體" pitchFamily="65" charset="-120"/>
              <a:ea typeface="標楷體" pitchFamily="65" charset="-120"/>
            </a:endParaRPr>
          </a:p>
          <a:p>
            <a:pPr>
              <a:defRPr/>
            </a:pPr>
            <a:endParaRPr lang="en-US" altLang="zh-TW" sz="2800" b="1" dirty="0">
              <a:effectLst>
                <a:outerShdw blurRad="38100" dist="38100" dir="2700000" algn="tl">
                  <a:srgbClr val="C0C0C0"/>
                </a:outerShdw>
              </a:effectLst>
              <a:latin typeface="標楷體" pitchFamily="65" charset="-120"/>
              <a:ea typeface="標楷體" pitchFamily="65" charset="-120"/>
            </a:endParaRPr>
          </a:p>
        </p:txBody>
      </p:sp>
      <p:pic>
        <p:nvPicPr>
          <p:cNvPr id="562181" name="Picture 5" descr="359_m_DSC_188屏科演講1"/>
          <p:cNvPicPr>
            <a:picLocks noChangeAspect="1" noChangeArrowheads="1"/>
          </p:cNvPicPr>
          <p:nvPr/>
        </p:nvPicPr>
        <p:blipFill>
          <a:blip r:embed="rId2" cstate="print"/>
          <a:srcRect/>
          <a:stretch>
            <a:fillRect/>
          </a:stretch>
        </p:blipFill>
        <p:spPr bwMode="auto">
          <a:xfrm>
            <a:off x="4932040" y="188640"/>
            <a:ext cx="4033837" cy="2762250"/>
          </a:xfrm>
          <a:prstGeom prst="rect">
            <a:avLst/>
          </a:prstGeom>
          <a:noFill/>
          <a:ln w="9525">
            <a:noFill/>
            <a:miter lim="800000"/>
            <a:headEnd/>
            <a:tailEnd/>
          </a:ln>
        </p:spPr>
      </p:pic>
      <p:sp>
        <p:nvSpPr>
          <p:cNvPr id="562182" name="Rectangle 6"/>
          <p:cNvSpPr>
            <a:spLocks noChangeArrowheads="1"/>
          </p:cNvSpPr>
          <p:nvPr/>
        </p:nvSpPr>
        <p:spPr bwMode="auto">
          <a:xfrm>
            <a:off x="1116013" y="188913"/>
            <a:ext cx="2470150" cy="641350"/>
          </a:xfrm>
          <a:prstGeom prst="rect">
            <a:avLst/>
          </a:prstGeom>
          <a:noFill/>
          <a:ln>
            <a:noFill/>
          </a:ln>
          <a:effectLst/>
          <a:extLst/>
        </p:spPr>
        <p:txBody>
          <a:bodyPr wrap="none">
            <a:spAutoFit/>
          </a:bodyPr>
          <a:lstStyle/>
          <a:p>
            <a:pPr>
              <a:defRPr/>
            </a:pPr>
            <a:r>
              <a:rPr lang="zh-TW" altLang="en-US" sz="3600" b="1" u="sng" dirty="0">
                <a:solidFill>
                  <a:srgbClr val="000000"/>
                </a:solidFill>
                <a:effectLst>
                  <a:outerShdw blurRad="38100" dist="38100" dir="2700000" algn="tl">
                    <a:srgbClr val="C0C0C0"/>
                  </a:outerShdw>
                </a:effectLst>
                <a:latin typeface="標楷體" pitchFamily="65" charset="-120"/>
                <a:ea typeface="標楷體" pitchFamily="65" charset="-120"/>
              </a:rPr>
              <a:t>蔡正發教授</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62182"/>
                                        </p:tgtEl>
                                        <p:attrNameLst>
                                          <p:attrName>style.visibility</p:attrName>
                                        </p:attrNameLst>
                                      </p:cBhvr>
                                      <p:to>
                                        <p:strVal val="visible"/>
                                      </p:to>
                                    </p:set>
                                    <p:animEffect transition="in" filter="circle(in)">
                                      <p:cBhvr>
                                        <p:cTn id="7" dur="750"/>
                                        <p:tgtEl>
                                          <p:spTgt spid="562182"/>
                                        </p:tgtEl>
                                      </p:cBhvr>
                                    </p:animEffect>
                                  </p:childTnLst>
                                </p:cTn>
                              </p:par>
                              <p:par>
                                <p:cTn id="8" presetID="30" presetClass="entr" presetSubtype="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fade">
                                      <p:cBhvr>
                                        <p:cTn id="10" dur="1200" decel="100000"/>
                                        <p:tgtEl>
                                          <p:spTgt spid="562181"/>
                                        </p:tgtEl>
                                      </p:cBhvr>
                                    </p:animEffect>
                                    <p:anim calcmode="lin" valueType="num">
                                      <p:cBhvr>
                                        <p:cTn id="11" dur="1200" decel="100000" fill="hold"/>
                                        <p:tgtEl>
                                          <p:spTgt spid="562181"/>
                                        </p:tgtEl>
                                        <p:attrNameLst>
                                          <p:attrName>style.rotation</p:attrName>
                                        </p:attrNameLst>
                                      </p:cBhvr>
                                      <p:tavLst>
                                        <p:tav tm="0">
                                          <p:val>
                                            <p:fltVal val="-90"/>
                                          </p:val>
                                        </p:tav>
                                        <p:tav tm="100000">
                                          <p:val>
                                            <p:fltVal val="0"/>
                                          </p:val>
                                        </p:tav>
                                      </p:tavLst>
                                    </p:anim>
                                    <p:anim calcmode="lin" valueType="num">
                                      <p:cBhvr>
                                        <p:cTn id="12" dur="1200" decel="100000" fill="hold"/>
                                        <p:tgtEl>
                                          <p:spTgt spid="562181"/>
                                        </p:tgtEl>
                                        <p:attrNameLst>
                                          <p:attrName>ppt_x</p:attrName>
                                        </p:attrNameLst>
                                      </p:cBhvr>
                                      <p:tavLst>
                                        <p:tav tm="0">
                                          <p:val>
                                            <p:strVal val="#ppt_x+0.4"/>
                                          </p:val>
                                        </p:tav>
                                        <p:tav tm="100000">
                                          <p:val>
                                            <p:strVal val="#ppt_x-0.05"/>
                                          </p:val>
                                        </p:tav>
                                      </p:tavLst>
                                    </p:anim>
                                    <p:anim calcmode="lin" valueType="num">
                                      <p:cBhvr>
                                        <p:cTn id="13" dur="1200" decel="100000" fill="hold"/>
                                        <p:tgtEl>
                                          <p:spTgt spid="562181"/>
                                        </p:tgtEl>
                                        <p:attrNameLst>
                                          <p:attrName>ppt_y</p:attrName>
                                        </p:attrNameLst>
                                      </p:cBhvr>
                                      <p:tavLst>
                                        <p:tav tm="0">
                                          <p:val>
                                            <p:strVal val="#ppt_y-0.4"/>
                                          </p:val>
                                        </p:tav>
                                        <p:tav tm="100000">
                                          <p:val>
                                            <p:strVal val="#ppt_y+0.1"/>
                                          </p:val>
                                        </p:tav>
                                      </p:tavLst>
                                    </p:anim>
                                    <p:anim calcmode="lin" valueType="num">
                                      <p:cBhvr>
                                        <p:cTn id="14" dur="300" accel="100000" fill="hold">
                                          <p:stCondLst>
                                            <p:cond delay="1200"/>
                                          </p:stCondLst>
                                        </p:cTn>
                                        <p:tgtEl>
                                          <p:spTgt spid="562181"/>
                                        </p:tgtEl>
                                        <p:attrNameLst>
                                          <p:attrName>ppt_x</p:attrName>
                                        </p:attrNameLst>
                                      </p:cBhvr>
                                      <p:tavLst>
                                        <p:tav tm="0">
                                          <p:val>
                                            <p:strVal val="#ppt_x-0.05"/>
                                          </p:val>
                                        </p:tav>
                                        <p:tav tm="100000">
                                          <p:val>
                                            <p:strVal val="#ppt_x"/>
                                          </p:val>
                                        </p:tav>
                                      </p:tavLst>
                                    </p:anim>
                                    <p:anim calcmode="lin" valueType="num">
                                      <p:cBhvr>
                                        <p:cTn id="15" dur="300" accel="100000" fill="hold">
                                          <p:stCondLst>
                                            <p:cond delay="1200"/>
                                          </p:stCondLst>
                                        </p:cTn>
                                        <p:tgtEl>
                                          <p:spTgt spid="562181"/>
                                        </p:tgtEl>
                                        <p:attrNameLst>
                                          <p:attrName>ppt_y</p:attrName>
                                        </p:attrNameLst>
                                      </p:cBhvr>
                                      <p:tavLst>
                                        <p:tav tm="0">
                                          <p:val>
                                            <p:strVal val="#ppt_y+0.1"/>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562179">
                                            <p:txEl>
                                              <p:pRg st="1" end="1"/>
                                            </p:txEl>
                                          </p:spTgt>
                                        </p:tgtEl>
                                        <p:attrNameLst>
                                          <p:attrName>style.visibility</p:attrName>
                                        </p:attrNameLst>
                                      </p:cBhvr>
                                      <p:to>
                                        <p:strVal val="visible"/>
                                      </p:to>
                                    </p:set>
                                    <p:animEffect transition="in" filter="fade">
                                      <p:cBhvr>
                                        <p:cTn id="18" dur="750"/>
                                        <p:tgtEl>
                                          <p:spTgt spid="562179">
                                            <p:txEl>
                                              <p:pRg st="1" end="1"/>
                                            </p:txEl>
                                          </p:spTgt>
                                        </p:tgtEl>
                                      </p:cBhvr>
                                    </p:animEffect>
                                    <p:anim calcmode="lin" valueType="num">
                                      <p:cBhvr>
                                        <p:cTn id="19" dur="750" fill="hold"/>
                                        <p:tgtEl>
                                          <p:spTgt spid="562179">
                                            <p:txEl>
                                              <p:pRg st="1" end="1"/>
                                            </p:txEl>
                                          </p:spTgt>
                                        </p:tgtEl>
                                        <p:attrNameLst>
                                          <p:attrName>ppt_x</p:attrName>
                                        </p:attrNameLst>
                                      </p:cBhvr>
                                      <p:tavLst>
                                        <p:tav tm="0">
                                          <p:val>
                                            <p:strVal val="#ppt_x"/>
                                          </p:val>
                                        </p:tav>
                                        <p:tav tm="100000">
                                          <p:val>
                                            <p:strVal val="#ppt_x"/>
                                          </p:val>
                                        </p:tav>
                                      </p:tavLst>
                                    </p:anim>
                                    <p:anim calcmode="lin" valueType="num">
                                      <p:cBhvr>
                                        <p:cTn id="20" dur="675" decel="100000" fill="hold"/>
                                        <p:tgtEl>
                                          <p:spTgt spid="562179">
                                            <p:txEl>
                                              <p:pRg st="1" end="1"/>
                                            </p:txEl>
                                          </p:spTgt>
                                        </p:tgtEl>
                                        <p:attrNameLst>
                                          <p:attrName>ppt_y</p:attrName>
                                        </p:attrNameLst>
                                      </p:cBhvr>
                                      <p:tavLst>
                                        <p:tav tm="0">
                                          <p:val>
                                            <p:strVal val="#ppt_y+1"/>
                                          </p:val>
                                        </p:tav>
                                        <p:tav tm="100000">
                                          <p:val>
                                            <p:strVal val="#ppt_y-.03"/>
                                          </p:val>
                                        </p:tav>
                                      </p:tavLst>
                                    </p:anim>
                                    <p:anim calcmode="lin" valueType="num">
                                      <p:cBhvr>
                                        <p:cTn id="21" dur="75" accel="100000" fill="hold">
                                          <p:stCondLst>
                                            <p:cond delay="675"/>
                                          </p:stCondLst>
                                        </p:cTn>
                                        <p:tgtEl>
                                          <p:spTgt spid="562179">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562179">
                                            <p:txEl>
                                              <p:pRg st="2" end="2"/>
                                            </p:txEl>
                                          </p:spTgt>
                                        </p:tgtEl>
                                        <p:attrNameLst>
                                          <p:attrName>style.visibility</p:attrName>
                                        </p:attrNameLst>
                                      </p:cBhvr>
                                      <p:to>
                                        <p:strVal val="visible"/>
                                      </p:to>
                                    </p:set>
                                    <p:animEffect transition="in" filter="fade">
                                      <p:cBhvr>
                                        <p:cTn id="24" dur="750"/>
                                        <p:tgtEl>
                                          <p:spTgt spid="562179">
                                            <p:txEl>
                                              <p:pRg st="2" end="2"/>
                                            </p:txEl>
                                          </p:spTgt>
                                        </p:tgtEl>
                                      </p:cBhvr>
                                    </p:animEffect>
                                    <p:anim calcmode="lin" valueType="num">
                                      <p:cBhvr>
                                        <p:cTn id="25" dur="750" fill="hold"/>
                                        <p:tgtEl>
                                          <p:spTgt spid="562179">
                                            <p:txEl>
                                              <p:pRg st="2" end="2"/>
                                            </p:txEl>
                                          </p:spTgt>
                                        </p:tgtEl>
                                        <p:attrNameLst>
                                          <p:attrName>ppt_x</p:attrName>
                                        </p:attrNameLst>
                                      </p:cBhvr>
                                      <p:tavLst>
                                        <p:tav tm="0">
                                          <p:val>
                                            <p:strVal val="#ppt_x"/>
                                          </p:val>
                                        </p:tav>
                                        <p:tav tm="100000">
                                          <p:val>
                                            <p:strVal val="#ppt_x"/>
                                          </p:val>
                                        </p:tav>
                                      </p:tavLst>
                                    </p:anim>
                                    <p:anim calcmode="lin" valueType="num">
                                      <p:cBhvr>
                                        <p:cTn id="26" dur="675" decel="100000" fill="hold"/>
                                        <p:tgtEl>
                                          <p:spTgt spid="562179">
                                            <p:txEl>
                                              <p:pRg st="2" end="2"/>
                                            </p:txEl>
                                          </p:spTgt>
                                        </p:tgtEl>
                                        <p:attrNameLst>
                                          <p:attrName>ppt_y</p:attrName>
                                        </p:attrNameLst>
                                      </p:cBhvr>
                                      <p:tavLst>
                                        <p:tav tm="0">
                                          <p:val>
                                            <p:strVal val="#ppt_y+1"/>
                                          </p:val>
                                        </p:tav>
                                        <p:tav tm="100000">
                                          <p:val>
                                            <p:strVal val="#ppt_y-.03"/>
                                          </p:val>
                                        </p:tav>
                                      </p:tavLst>
                                    </p:anim>
                                    <p:anim calcmode="lin" valueType="num">
                                      <p:cBhvr>
                                        <p:cTn id="27" dur="75" accel="100000" fill="hold">
                                          <p:stCondLst>
                                            <p:cond delay="675"/>
                                          </p:stCondLst>
                                        </p:cTn>
                                        <p:tgtEl>
                                          <p:spTgt spid="562179">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562179">
                                            <p:txEl>
                                              <p:pRg st="3" end="3"/>
                                            </p:txEl>
                                          </p:spTgt>
                                        </p:tgtEl>
                                        <p:attrNameLst>
                                          <p:attrName>style.visibility</p:attrName>
                                        </p:attrNameLst>
                                      </p:cBhvr>
                                      <p:to>
                                        <p:strVal val="visible"/>
                                      </p:to>
                                    </p:set>
                                    <p:animEffect transition="in" filter="fade">
                                      <p:cBhvr>
                                        <p:cTn id="30" dur="750"/>
                                        <p:tgtEl>
                                          <p:spTgt spid="562179">
                                            <p:txEl>
                                              <p:pRg st="3" end="3"/>
                                            </p:txEl>
                                          </p:spTgt>
                                        </p:tgtEl>
                                      </p:cBhvr>
                                    </p:animEffect>
                                    <p:anim calcmode="lin" valueType="num">
                                      <p:cBhvr>
                                        <p:cTn id="31" dur="750" fill="hold"/>
                                        <p:tgtEl>
                                          <p:spTgt spid="562179">
                                            <p:txEl>
                                              <p:pRg st="3" end="3"/>
                                            </p:txEl>
                                          </p:spTgt>
                                        </p:tgtEl>
                                        <p:attrNameLst>
                                          <p:attrName>ppt_x</p:attrName>
                                        </p:attrNameLst>
                                      </p:cBhvr>
                                      <p:tavLst>
                                        <p:tav tm="0">
                                          <p:val>
                                            <p:strVal val="#ppt_x"/>
                                          </p:val>
                                        </p:tav>
                                        <p:tav tm="100000">
                                          <p:val>
                                            <p:strVal val="#ppt_x"/>
                                          </p:val>
                                        </p:tav>
                                      </p:tavLst>
                                    </p:anim>
                                    <p:anim calcmode="lin" valueType="num">
                                      <p:cBhvr>
                                        <p:cTn id="32" dur="675" decel="100000" fill="hold"/>
                                        <p:tgtEl>
                                          <p:spTgt spid="562179">
                                            <p:txEl>
                                              <p:pRg st="3" end="3"/>
                                            </p:txEl>
                                          </p:spTgt>
                                        </p:tgtEl>
                                        <p:attrNameLst>
                                          <p:attrName>ppt_y</p:attrName>
                                        </p:attrNameLst>
                                      </p:cBhvr>
                                      <p:tavLst>
                                        <p:tav tm="0">
                                          <p:val>
                                            <p:strVal val="#ppt_y+1"/>
                                          </p:val>
                                        </p:tav>
                                        <p:tav tm="100000">
                                          <p:val>
                                            <p:strVal val="#ppt_y-.03"/>
                                          </p:val>
                                        </p:tav>
                                      </p:tavLst>
                                    </p:anim>
                                    <p:anim calcmode="lin" valueType="num">
                                      <p:cBhvr>
                                        <p:cTn id="33" dur="75" accel="100000" fill="hold">
                                          <p:stCondLst>
                                            <p:cond delay="675"/>
                                          </p:stCondLst>
                                        </p:cTn>
                                        <p:tgtEl>
                                          <p:spTgt spid="562179">
                                            <p:txEl>
                                              <p:pRg st="3" end="3"/>
                                            </p:txEl>
                                          </p:spTgt>
                                        </p:tgtEl>
                                        <p:attrNameLst>
                                          <p:attrName>ppt_y</p:attrName>
                                        </p:attrNameLst>
                                      </p:cBhvr>
                                      <p:tavLst>
                                        <p:tav tm="0">
                                          <p:val>
                                            <p:strVal val="#ppt_y-.03"/>
                                          </p:val>
                                        </p:tav>
                                        <p:tav tm="100000">
                                          <p:val>
                                            <p:strVal val="#ppt_y"/>
                                          </p:val>
                                        </p:tav>
                                      </p:tavLst>
                                    </p:anim>
                                  </p:childTnLst>
                                </p:cTn>
                              </p:par>
                              <p:par>
                                <p:cTn id="34" presetID="37" presetClass="entr" presetSubtype="0" fill="hold" nodeType="withEffect">
                                  <p:stCondLst>
                                    <p:cond delay="0"/>
                                  </p:stCondLst>
                                  <p:childTnLst>
                                    <p:set>
                                      <p:cBhvr>
                                        <p:cTn id="35" dur="1" fill="hold">
                                          <p:stCondLst>
                                            <p:cond delay="0"/>
                                          </p:stCondLst>
                                        </p:cTn>
                                        <p:tgtEl>
                                          <p:spTgt spid="562179">
                                            <p:txEl>
                                              <p:pRg st="4" end="4"/>
                                            </p:txEl>
                                          </p:spTgt>
                                        </p:tgtEl>
                                        <p:attrNameLst>
                                          <p:attrName>style.visibility</p:attrName>
                                        </p:attrNameLst>
                                      </p:cBhvr>
                                      <p:to>
                                        <p:strVal val="visible"/>
                                      </p:to>
                                    </p:set>
                                    <p:animEffect transition="in" filter="fade">
                                      <p:cBhvr>
                                        <p:cTn id="36" dur="750"/>
                                        <p:tgtEl>
                                          <p:spTgt spid="562179">
                                            <p:txEl>
                                              <p:pRg st="4" end="4"/>
                                            </p:txEl>
                                          </p:spTgt>
                                        </p:tgtEl>
                                      </p:cBhvr>
                                    </p:animEffect>
                                    <p:anim calcmode="lin" valueType="num">
                                      <p:cBhvr>
                                        <p:cTn id="37" dur="750" fill="hold"/>
                                        <p:tgtEl>
                                          <p:spTgt spid="562179">
                                            <p:txEl>
                                              <p:pRg st="4" end="4"/>
                                            </p:txEl>
                                          </p:spTgt>
                                        </p:tgtEl>
                                        <p:attrNameLst>
                                          <p:attrName>ppt_x</p:attrName>
                                        </p:attrNameLst>
                                      </p:cBhvr>
                                      <p:tavLst>
                                        <p:tav tm="0">
                                          <p:val>
                                            <p:strVal val="#ppt_x"/>
                                          </p:val>
                                        </p:tav>
                                        <p:tav tm="100000">
                                          <p:val>
                                            <p:strVal val="#ppt_x"/>
                                          </p:val>
                                        </p:tav>
                                      </p:tavLst>
                                    </p:anim>
                                    <p:anim calcmode="lin" valueType="num">
                                      <p:cBhvr>
                                        <p:cTn id="38" dur="675" decel="100000" fill="hold"/>
                                        <p:tgtEl>
                                          <p:spTgt spid="562179">
                                            <p:txEl>
                                              <p:pRg st="4" end="4"/>
                                            </p:txEl>
                                          </p:spTgt>
                                        </p:tgtEl>
                                        <p:attrNameLst>
                                          <p:attrName>ppt_y</p:attrName>
                                        </p:attrNameLst>
                                      </p:cBhvr>
                                      <p:tavLst>
                                        <p:tav tm="0">
                                          <p:val>
                                            <p:strVal val="#ppt_y+1"/>
                                          </p:val>
                                        </p:tav>
                                        <p:tav tm="100000">
                                          <p:val>
                                            <p:strVal val="#ppt_y-.03"/>
                                          </p:val>
                                        </p:tav>
                                      </p:tavLst>
                                    </p:anim>
                                    <p:anim calcmode="lin" valueType="num">
                                      <p:cBhvr>
                                        <p:cTn id="39" dur="75" accel="100000" fill="hold">
                                          <p:stCondLst>
                                            <p:cond delay="675"/>
                                          </p:stCondLst>
                                        </p:cTn>
                                        <p:tgtEl>
                                          <p:spTgt spid="562179">
                                            <p:txEl>
                                              <p:pRg st="4" end="4"/>
                                            </p:txEl>
                                          </p:spTgt>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0"/>
                                  </p:stCondLst>
                                  <p:childTnLst>
                                    <p:set>
                                      <p:cBhvr>
                                        <p:cTn id="41" dur="1" fill="hold">
                                          <p:stCondLst>
                                            <p:cond delay="0"/>
                                          </p:stCondLst>
                                        </p:cTn>
                                        <p:tgtEl>
                                          <p:spTgt spid="562179">
                                            <p:txEl>
                                              <p:pRg st="5" end="5"/>
                                            </p:txEl>
                                          </p:spTgt>
                                        </p:tgtEl>
                                        <p:attrNameLst>
                                          <p:attrName>style.visibility</p:attrName>
                                        </p:attrNameLst>
                                      </p:cBhvr>
                                      <p:to>
                                        <p:strVal val="visible"/>
                                      </p:to>
                                    </p:set>
                                    <p:animEffect transition="in" filter="fade">
                                      <p:cBhvr>
                                        <p:cTn id="42" dur="750"/>
                                        <p:tgtEl>
                                          <p:spTgt spid="562179">
                                            <p:txEl>
                                              <p:pRg st="5" end="5"/>
                                            </p:txEl>
                                          </p:spTgt>
                                        </p:tgtEl>
                                      </p:cBhvr>
                                    </p:animEffect>
                                    <p:anim calcmode="lin" valueType="num">
                                      <p:cBhvr>
                                        <p:cTn id="43" dur="750" fill="hold"/>
                                        <p:tgtEl>
                                          <p:spTgt spid="562179">
                                            <p:txEl>
                                              <p:pRg st="5" end="5"/>
                                            </p:txEl>
                                          </p:spTgt>
                                        </p:tgtEl>
                                        <p:attrNameLst>
                                          <p:attrName>ppt_x</p:attrName>
                                        </p:attrNameLst>
                                      </p:cBhvr>
                                      <p:tavLst>
                                        <p:tav tm="0">
                                          <p:val>
                                            <p:strVal val="#ppt_x"/>
                                          </p:val>
                                        </p:tav>
                                        <p:tav tm="100000">
                                          <p:val>
                                            <p:strVal val="#ppt_x"/>
                                          </p:val>
                                        </p:tav>
                                      </p:tavLst>
                                    </p:anim>
                                    <p:anim calcmode="lin" valueType="num">
                                      <p:cBhvr>
                                        <p:cTn id="44" dur="675" decel="100000" fill="hold"/>
                                        <p:tgtEl>
                                          <p:spTgt spid="562179">
                                            <p:txEl>
                                              <p:pRg st="5" end="5"/>
                                            </p:txEl>
                                          </p:spTgt>
                                        </p:tgtEl>
                                        <p:attrNameLst>
                                          <p:attrName>ppt_y</p:attrName>
                                        </p:attrNameLst>
                                      </p:cBhvr>
                                      <p:tavLst>
                                        <p:tav tm="0">
                                          <p:val>
                                            <p:strVal val="#ppt_y+1"/>
                                          </p:val>
                                        </p:tav>
                                        <p:tav tm="100000">
                                          <p:val>
                                            <p:strVal val="#ppt_y-.03"/>
                                          </p:val>
                                        </p:tav>
                                      </p:tavLst>
                                    </p:anim>
                                    <p:anim calcmode="lin" valueType="num">
                                      <p:cBhvr>
                                        <p:cTn id="45" dur="75" accel="100000" fill="hold">
                                          <p:stCondLst>
                                            <p:cond delay="675"/>
                                          </p:stCondLst>
                                        </p:cTn>
                                        <p:tgtEl>
                                          <p:spTgt spid="562179">
                                            <p:txEl>
                                              <p:pRg st="5" end="5"/>
                                            </p:txEl>
                                          </p:spTgt>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562179">
                                            <p:txEl>
                                              <p:pRg st="6" end="6"/>
                                            </p:txEl>
                                          </p:spTgt>
                                        </p:tgtEl>
                                        <p:attrNameLst>
                                          <p:attrName>style.visibility</p:attrName>
                                        </p:attrNameLst>
                                      </p:cBhvr>
                                      <p:to>
                                        <p:strVal val="visible"/>
                                      </p:to>
                                    </p:set>
                                    <p:animEffect transition="in" filter="fade">
                                      <p:cBhvr>
                                        <p:cTn id="48" dur="750"/>
                                        <p:tgtEl>
                                          <p:spTgt spid="562179">
                                            <p:txEl>
                                              <p:pRg st="6" end="6"/>
                                            </p:txEl>
                                          </p:spTgt>
                                        </p:tgtEl>
                                      </p:cBhvr>
                                    </p:animEffect>
                                    <p:anim calcmode="lin" valueType="num">
                                      <p:cBhvr>
                                        <p:cTn id="49" dur="750" fill="hold"/>
                                        <p:tgtEl>
                                          <p:spTgt spid="562179">
                                            <p:txEl>
                                              <p:pRg st="6" end="6"/>
                                            </p:txEl>
                                          </p:spTgt>
                                        </p:tgtEl>
                                        <p:attrNameLst>
                                          <p:attrName>ppt_x</p:attrName>
                                        </p:attrNameLst>
                                      </p:cBhvr>
                                      <p:tavLst>
                                        <p:tav tm="0">
                                          <p:val>
                                            <p:strVal val="#ppt_x"/>
                                          </p:val>
                                        </p:tav>
                                        <p:tav tm="100000">
                                          <p:val>
                                            <p:strVal val="#ppt_x"/>
                                          </p:val>
                                        </p:tav>
                                      </p:tavLst>
                                    </p:anim>
                                    <p:anim calcmode="lin" valueType="num">
                                      <p:cBhvr>
                                        <p:cTn id="50" dur="675" decel="100000" fill="hold"/>
                                        <p:tgtEl>
                                          <p:spTgt spid="562179">
                                            <p:txEl>
                                              <p:pRg st="6" end="6"/>
                                            </p:txEl>
                                          </p:spTgt>
                                        </p:tgtEl>
                                        <p:attrNameLst>
                                          <p:attrName>ppt_y</p:attrName>
                                        </p:attrNameLst>
                                      </p:cBhvr>
                                      <p:tavLst>
                                        <p:tav tm="0">
                                          <p:val>
                                            <p:strVal val="#ppt_y+1"/>
                                          </p:val>
                                        </p:tav>
                                        <p:tav tm="100000">
                                          <p:val>
                                            <p:strVal val="#ppt_y-.03"/>
                                          </p:val>
                                        </p:tav>
                                      </p:tavLst>
                                    </p:anim>
                                    <p:anim calcmode="lin" valueType="num">
                                      <p:cBhvr>
                                        <p:cTn id="51" dur="75" accel="100000" fill="hold">
                                          <p:stCondLst>
                                            <p:cond delay="675"/>
                                          </p:stCondLst>
                                        </p:cTn>
                                        <p:tgtEl>
                                          <p:spTgt spid="562179">
                                            <p:txEl>
                                              <p:pRg st="6" end="6"/>
                                            </p:txEl>
                                          </p:spTgt>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562179">
                                            <p:txEl>
                                              <p:pRg st="7" end="7"/>
                                            </p:txEl>
                                          </p:spTgt>
                                        </p:tgtEl>
                                        <p:attrNameLst>
                                          <p:attrName>style.visibility</p:attrName>
                                        </p:attrNameLst>
                                      </p:cBhvr>
                                      <p:to>
                                        <p:strVal val="visible"/>
                                      </p:to>
                                    </p:set>
                                    <p:animEffect transition="in" filter="fade">
                                      <p:cBhvr>
                                        <p:cTn id="54" dur="750"/>
                                        <p:tgtEl>
                                          <p:spTgt spid="562179">
                                            <p:txEl>
                                              <p:pRg st="7" end="7"/>
                                            </p:txEl>
                                          </p:spTgt>
                                        </p:tgtEl>
                                      </p:cBhvr>
                                    </p:animEffect>
                                    <p:anim calcmode="lin" valueType="num">
                                      <p:cBhvr>
                                        <p:cTn id="55" dur="750" fill="hold"/>
                                        <p:tgtEl>
                                          <p:spTgt spid="562179">
                                            <p:txEl>
                                              <p:pRg st="7" end="7"/>
                                            </p:txEl>
                                          </p:spTgt>
                                        </p:tgtEl>
                                        <p:attrNameLst>
                                          <p:attrName>ppt_x</p:attrName>
                                        </p:attrNameLst>
                                      </p:cBhvr>
                                      <p:tavLst>
                                        <p:tav tm="0">
                                          <p:val>
                                            <p:strVal val="#ppt_x"/>
                                          </p:val>
                                        </p:tav>
                                        <p:tav tm="100000">
                                          <p:val>
                                            <p:strVal val="#ppt_x"/>
                                          </p:val>
                                        </p:tav>
                                      </p:tavLst>
                                    </p:anim>
                                    <p:anim calcmode="lin" valueType="num">
                                      <p:cBhvr>
                                        <p:cTn id="56" dur="675" decel="100000" fill="hold"/>
                                        <p:tgtEl>
                                          <p:spTgt spid="562179">
                                            <p:txEl>
                                              <p:pRg st="7" end="7"/>
                                            </p:txEl>
                                          </p:spTgt>
                                        </p:tgtEl>
                                        <p:attrNameLst>
                                          <p:attrName>ppt_y</p:attrName>
                                        </p:attrNameLst>
                                      </p:cBhvr>
                                      <p:tavLst>
                                        <p:tav tm="0">
                                          <p:val>
                                            <p:strVal val="#ppt_y+1"/>
                                          </p:val>
                                        </p:tav>
                                        <p:tav tm="100000">
                                          <p:val>
                                            <p:strVal val="#ppt_y-.03"/>
                                          </p:val>
                                        </p:tav>
                                      </p:tavLst>
                                    </p:anim>
                                    <p:anim calcmode="lin" valueType="num">
                                      <p:cBhvr>
                                        <p:cTn id="57" dur="75" accel="100000" fill="hold">
                                          <p:stCondLst>
                                            <p:cond delay="675"/>
                                          </p:stCondLst>
                                        </p:cTn>
                                        <p:tgtEl>
                                          <p:spTgt spid="562179">
                                            <p:txEl>
                                              <p:pRg st="7" end="7"/>
                                            </p:txEl>
                                          </p:spTgt>
                                        </p:tgtEl>
                                        <p:attrNameLst>
                                          <p:attrName>ppt_y</p:attrName>
                                        </p:attrNameLst>
                                      </p:cBhvr>
                                      <p:tavLst>
                                        <p:tav tm="0">
                                          <p:val>
                                            <p:strVal val="#ppt_y-.03"/>
                                          </p:val>
                                        </p:tav>
                                        <p:tav tm="100000">
                                          <p:val>
                                            <p:strVal val="#ppt_y"/>
                                          </p:val>
                                        </p:tav>
                                      </p:tavLst>
                                    </p:anim>
                                  </p:childTnLst>
                                </p:cTn>
                              </p:par>
                            </p:childTnLst>
                          </p:cTn>
                        </p:par>
                        <p:par>
                          <p:cTn id="58" fill="hold" nodeType="afterGroup">
                            <p:stCondLst>
                              <p:cond delay="1500"/>
                            </p:stCondLst>
                            <p:childTnLst>
                              <p:par>
                                <p:cTn id="59" presetID="37" presetClass="entr" presetSubtype="0" fill="hold" nodeType="afterEffect">
                                  <p:stCondLst>
                                    <p:cond delay="0"/>
                                  </p:stCondLst>
                                  <p:childTnLst>
                                    <p:set>
                                      <p:cBhvr>
                                        <p:cTn id="60" dur="1" fill="hold">
                                          <p:stCondLst>
                                            <p:cond delay="0"/>
                                          </p:stCondLst>
                                        </p:cTn>
                                        <p:tgtEl>
                                          <p:spTgt spid="562179">
                                            <p:txEl>
                                              <p:pRg st="8" end="8"/>
                                            </p:txEl>
                                          </p:spTgt>
                                        </p:tgtEl>
                                        <p:attrNameLst>
                                          <p:attrName>style.visibility</p:attrName>
                                        </p:attrNameLst>
                                      </p:cBhvr>
                                      <p:to>
                                        <p:strVal val="visible"/>
                                      </p:to>
                                    </p:set>
                                    <p:animEffect transition="in" filter="fade">
                                      <p:cBhvr>
                                        <p:cTn id="61" dur="750"/>
                                        <p:tgtEl>
                                          <p:spTgt spid="562179">
                                            <p:txEl>
                                              <p:pRg st="8" end="8"/>
                                            </p:txEl>
                                          </p:spTgt>
                                        </p:tgtEl>
                                      </p:cBhvr>
                                    </p:animEffect>
                                    <p:anim calcmode="lin" valueType="num">
                                      <p:cBhvr>
                                        <p:cTn id="62" dur="750" fill="hold"/>
                                        <p:tgtEl>
                                          <p:spTgt spid="562179">
                                            <p:txEl>
                                              <p:pRg st="8" end="8"/>
                                            </p:txEl>
                                          </p:spTgt>
                                        </p:tgtEl>
                                        <p:attrNameLst>
                                          <p:attrName>ppt_x</p:attrName>
                                        </p:attrNameLst>
                                      </p:cBhvr>
                                      <p:tavLst>
                                        <p:tav tm="0">
                                          <p:val>
                                            <p:strVal val="#ppt_x"/>
                                          </p:val>
                                        </p:tav>
                                        <p:tav tm="100000">
                                          <p:val>
                                            <p:strVal val="#ppt_x"/>
                                          </p:val>
                                        </p:tav>
                                      </p:tavLst>
                                    </p:anim>
                                    <p:anim calcmode="lin" valueType="num">
                                      <p:cBhvr>
                                        <p:cTn id="63" dur="675" decel="100000" fill="hold"/>
                                        <p:tgtEl>
                                          <p:spTgt spid="562179">
                                            <p:txEl>
                                              <p:pRg st="8" end="8"/>
                                            </p:txEl>
                                          </p:spTgt>
                                        </p:tgtEl>
                                        <p:attrNameLst>
                                          <p:attrName>ppt_y</p:attrName>
                                        </p:attrNameLst>
                                      </p:cBhvr>
                                      <p:tavLst>
                                        <p:tav tm="0">
                                          <p:val>
                                            <p:strVal val="#ppt_y+1"/>
                                          </p:val>
                                        </p:tav>
                                        <p:tav tm="100000">
                                          <p:val>
                                            <p:strVal val="#ppt_y-.03"/>
                                          </p:val>
                                        </p:tav>
                                      </p:tavLst>
                                    </p:anim>
                                    <p:anim calcmode="lin" valueType="num">
                                      <p:cBhvr>
                                        <p:cTn id="64" dur="75" accel="100000" fill="hold">
                                          <p:stCondLst>
                                            <p:cond delay="675"/>
                                          </p:stCondLst>
                                        </p:cTn>
                                        <p:tgtEl>
                                          <p:spTgt spid="562179">
                                            <p:txEl>
                                              <p:pRg st="8" end="8"/>
                                            </p:txEl>
                                          </p:spTgt>
                                        </p:tgtEl>
                                        <p:attrNameLst>
                                          <p:attrName>ppt_y</p:attrName>
                                        </p:attrNameLst>
                                      </p:cBhvr>
                                      <p:tavLst>
                                        <p:tav tm="0">
                                          <p:val>
                                            <p:strVal val="#ppt_y-.03"/>
                                          </p:val>
                                        </p:tav>
                                        <p:tav tm="100000">
                                          <p:val>
                                            <p:strVal val="#ppt_y"/>
                                          </p:val>
                                        </p:tav>
                                      </p:tavLst>
                                    </p:anim>
                                  </p:childTnLst>
                                </p:cTn>
                              </p:par>
                            </p:childTnLst>
                          </p:cTn>
                        </p:par>
                        <p:par>
                          <p:cTn id="65" fill="hold" nodeType="afterGroup">
                            <p:stCondLst>
                              <p:cond delay="2250"/>
                            </p:stCondLst>
                            <p:childTnLst>
                              <p:par>
                                <p:cTn id="66" presetID="37" presetClass="entr" presetSubtype="0" fill="hold" nodeType="afterEffect">
                                  <p:stCondLst>
                                    <p:cond delay="0"/>
                                  </p:stCondLst>
                                  <p:childTnLst>
                                    <p:set>
                                      <p:cBhvr>
                                        <p:cTn id="67" dur="1" fill="hold">
                                          <p:stCondLst>
                                            <p:cond delay="0"/>
                                          </p:stCondLst>
                                        </p:cTn>
                                        <p:tgtEl>
                                          <p:spTgt spid="562179">
                                            <p:txEl>
                                              <p:pRg st="9" end="9"/>
                                            </p:txEl>
                                          </p:spTgt>
                                        </p:tgtEl>
                                        <p:attrNameLst>
                                          <p:attrName>style.visibility</p:attrName>
                                        </p:attrNameLst>
                                      </p:cBhvr>
                                      <p:to>
                                        <p:strVal val="visible"/>
                                      </p:to>
                                    </p:set>
                                    <p:animEffect transition="in" filter="fade">
                                      <p:cBhvr>
                                        <p:cTn id="68" dur="750"/>
                                        <p:tgtEl>
                                          <p:spTgt spid="562179">
                                            <p:txEl>
                                              <p:pRg st="9" end="9"/>
                                            </p:txEl>
                                          </p:spTgt>
                                        </p:tgtEl>
                                      </p:cBhvr>
                                    </p:animEffect>
                                    <p:anim calcmode="lin" valueType="num">
                                      <p:cBhvr>
                                        <p:cTn id="69" dur="750" fill="hold"/>
                                        <p:tgtEl>
                                          <p:spTgt spid="562179">
                                            <p:txEl>
                                              <p:pRg st="9" end="9"/>
                                            </p:txEl>
                                          </p:spTgt>
                                        </p:tgtEl>
                                        <p:attrNameLst>
                                          <p:attrName>ppt_x</p:attrName>
                                        </p:attrNameLst>
                                      </p:cBhvr>
                                      <p:tavLst>
                                        <p:tav tm="0">
                                          <p:val>
                                            <p:strVal val="#ppt_x"/>
                                          </p:val>
                                        </p:tav>
                                        <p:tav tm="100000">
                                          <p:val>
                                            <p:strVal val="#ppt_x"/>
                                          </p:val>
                                        </p:tav>
                                      </p:tavLst>
                                    </p:anim>
                                    <p:anim calcmode="lin" valueType="num">
                                      <p:cBhvr>
                                        <p:cTn id="70" dur="675" decel="100000" fill="hold"/>
                                        <p:tgtEl>
                                          <p:spTgt spid="562179">
                                            <p:txEl>
                                              <p:pRg st="9" end="9"/>
                                            </p:txEl>
                                          </p:spTgt>
                                        </p:tgtEl>
                                        <p:attrNameLst>
                                          <p:attrName>ppt_y</p:attrName>
                                        </p:attrNameLst>
                                      </p:cBhvr>
                                      <p:tavLst>
                                        <p:tav tm="0">
                                          <p:val>
                                            <p:strVal val="#ppt_y+1"/>
                                          </p:val>
                                        </p:tav>
                                        <p:tav tm="100000">
                                          <p:val>
                                            <p:strVal val="#ppt_y-.03"/>
                                          </p:val>
                                        </p:tav>
                                      </p:tavLst>
                                    </p:anim>
                                    <p:anim calcmode="lin" valueType="num">
                                      <p:cBhvr>
                                        <p:cTn id="71" dur="75" accel="100000" fill="hold">
                                          <p:stCondLst>
                                            <p:cond delay="675"/>
                                          </p:stCondLst>
                                        </p:cTn>
                                        <p:tgtEl>
                                          <p:spTgt spid="562179">
                                            <p:txEl>
                                              <p:pRg st="9" end="9"/>
                                            </p:txEl>
                                          </p:spTgt>
                                        </p:tgtEl>
                                        <p:attrNameLst>
                                          <p:attrName>ppt_y</p:attrName>
                                        </p:attrNameLst>
                                      </p:cBhvr>
                                      <p:tavLst>
                                        <p:tav tm="0">
                                          <p:val>
                                            <p:strVal val="#ppt_y-.03"/>
                                          </p:val>
                                        </p:tav>
                                        <p:tav tm="100000">
                                          <p:val>
                                            <p:strVal val="#ppt_y"/>
                                          </p:val>
                                        </p:tav>
                                      </p:tavLst>
                                    </p:anim>
                                  </p:childTnLst>
                                </p:cTn>
                              </p:par>
                            </p:childTnLst>
                          </p:cTn>
                        </p:par>
                        <p:par>
                          <p:cTn id="72" fill="hold" nodeType="afterGroup">
                            <p:stCondLst>
                              <p:cond delay="3000"/>
                            </p:stCondLst>
                            <p:childTnLst>
                              <p:par>
                                <p:cTn id="73" presetID="37" presetClass="entr" presetSubtype="0" fill="hold" nodeType="afterEffect">
                                  <p:stCondLst>
                                    <p:cond delay="0"/>
                                  </p:stCondLst>
                                  <p:childTnLst>
                                    <p:set>
                                      <p:cBhvr>
                                        <p:cTn id="74" dur="1" fill="hold">
                                          <p:stCondLst>
                                            <p:cond delay="0"/>
                                          </p:stCondLst>
                                        </p:cTn>
                                        <p:tgtEl>
                                          <p:spTgt spid="562179">
                                            <p:txEl>
                                              <p:pRg st="10" end="10"/>
                                            </p:txEl>
                                          </p:spTgt>
                                        </p:tgtEl>
                                        <p:attrNameLst>
                                          <p:attrName>style.visibility</p:attrName>
                                        </p:attrNameLst>
                                      </p:cBhvr>
                                      <p:to>
                                        <p:strVal val="visible"/>
                                      </p:to>
                                    </p:set>
                                    <p:animEffect transition="in" filter="fade">
                                      <p:cBhvr>
                                        <p:cTn id="75" dur="750"/>
                                        <p:tgtEl>
                                          <p:spTgt spid="562179">
                                            <p:txEl>
                                              <p:pRg st="10" end="10"/>
                                            </p:txEl>
                                          </p:spTgt>
                                        </p:tgtEl>
                                      </p:cBhvr>
                                    </p:animEffect>
                                    <p:anim calcmode="lin" valueType="num">
                                      <p:cBhvr>
                                        <p:cTn id="76" dur="750" fill="hold"/>
                                        <p:tgtEl>
                                          <p:spTgt spid="562179">
                                            <p:txEl>
                                              <p:pRg st="10" end="10"/>
                                            </p:txEl>
                                          </p:spTgt>
                                        </p:tgtEl>
                                        <p:attrNameLst>
                                          <p:attrName>ppt_x</p:attrName>
                                        </p:attrNameLst>
                                      </p:cBhvr>
                                      <p:tavLst>
                                        <p:tav tm="0">
                                          <p:val>
                                            <p:strVal val="#ppt_x"/>
                                          </p:val>
                                        </p:tav>
                                        <p:tav tm="100000">
                                          <p:val>
                                            <p:strVal val="#ppt_x"/>
                                          </p:val>
                                        </p:tav>
                                      </p:tavLst>
                                    </p:anim>
                                    <p:anim calcmode="lin" valueType="num">
                                      <p:cBhvr>
                                        <p:cTn id="77" dur="675" decel="100000" fill="hold"/>
                                        <p:tgtEl>
                                          <p:spTgt spid="562179">
                                            <p:txEl>
                                              <p:pRg st="10" end="10"/>
                                            </p:txEl>
                                          </p:spTgt>
                                        </p:tgtEl>
                                        <p:attrNameLst>
                                          <p:attrName>ppt_y</p:attrName>
                                        </p:attrNameLst>
                                      </p:cBhvr>
                                      <p:tavLst>
                                        <p:tav tm="0">
                                          <p:val>
                                            <p:strVal val="#ppt_y+1"/>
                                          </p:val>
                                        </p:tav>
                                        <p:tav tm="100000">
                                          <p:val>
                                            <p:strVal val="#ppt_y-.03"/>
                                          </p:val>
                                        </p:tav>
                                      </p:tavLst>
                                    </p:anim>
                                    <p:anim calcmode="lin" valueType="num">
                                      <p:cBhvr>
                                        <p:cTn id="78" dur="75" accel="100000" fill="hold">
                                          <p:stCondLst>
                                            <p:cond delay="675"/>
                                          </p:stCondLst>
                                        </p:cTn>
                                        <p:tgtEl>
                                          <p:spTgt spid="562179">
                                            <p:txEl>
                                              <p:pRg st="10" end="10"/>
                                            </p:txEl>
                                          </p:spTgt>
                                        </p:tgtEl>
                                        <p:attrNameLst>
                                          <p:attrName>ppt_y</p:attrName>
                                        </p:attrNameLst>
                                      </p:cBhvr>
                                      <p:tavLst>
                                        <p:tav tm="0">
                                          <p:val>
                                            <p:strVal val="#ppt_y-.03"/>
                                          </p:val>
                                        </p:tav>
                                        <p:tav tm="100000">
                                          <p:val>
                                            <p:strVal val="#ppt_y"/>
                                          </p:val>
                                        </p:tav>
                                      </p:tavLst>
                                    </p:anim>
                                  </p:childTnLst>
                                </p:cTn>
                              </p:par>
                            </p:childTnLst>
                          </p:cTn>
                        </p:par>
                        <p:par>
                          <p:cTn id="79" fill="hold" nodeType="afterGroup">
                            <p:stCondLst>
                              <p:cond delay="3750"/>
                            </p:stCondLst>
                            <p:childTnLst>
                              <p:par>
                                <p:cTn id="80" presetID="37" presetClass="entr" presetSubtype="0" fill="hold" nodeType="afterEffect">
                                  <p:stCondLst>
                                    <p:cond delay="0"/>
                                  </p:stCondLst>
                                  <p:childTnLst>
                                    <p:set>
                                      <p:cBhvr>
                                        <p:cTn id="81" dur="1" fill="hold">
                                          <p:stCondLst>
                                            <p:cond delay="0"/>
                                          </p:stCondLst>
                                        </p:cTn>
                                        <p:tgtEl>
                                          <p:spTgt spid="562179">
                                            <p:txEl>
                                              <p:pRg st="11" end="11"/>
                                            </p:txEl>
                                          </p:spTgt>
                                        </p:tgtEl>
                                        <p:attrNameLst>
                                          <p:attrName>style.visibility</p:attrName>
                                        </p:attrNameLst>
                                      </p:cBhvr>
                                      <p:to>
                                        <p:strVal val="visible"/>
                                      </p:to>
                                    </p:set>
                                    <p:animEffect transition="in" filter="fade">
                                      <p:cBhvr>
                                        <p:cTn id="82" dur="750"/>
                                        <p:tgtEl>
                                          <p:spTgt spid="562179">
                                            <p:txEl>
                                              <p:pRg st="11" end="11"/>
                                            </p:txEl>
                                          </p:spTgt>
                                        </p:tgtEl>
                                      </p:cBhvr>
                                    </p:animEffect>
                                    <p:anim calcmode="lin" valueType="num">
                                      <p:cBhvr>
                                        <p:cTn id="83" dur="750" fill="hold"/>
                                        <p:tgtEl>
                                          <p:spTgt spid="562179">
                                            <p:txEl>
                                              <p:pRg st="11" end="11"/>
                                            </p:txEl>
                                          </p:spTgt>
                                        </p:tgtEl>
                                        <p:attrNameLst>
                                          <p:attrName>ppt_x</p:attrName>
                                        </p:attrNameLst>
                                      </p:cBhvr>
                                      <p:tavLst>
                                        <p:tav tm="0">
                                          <p:val>
                                            <p:strVal val="#ppt_x"/>
                                          </p:val>
                                        </p:tav>
                                        <p:tav tm="100000">
                                          <p:val>
                                            <p:strVal val="#ppt_x"/>
                                          </p:val>
                                        </p:tav>
                                      </p:tavLst>
                                    </p:anim>
                                    <p:anim calcmode="lin" valueType="num">
                                      <p:cBhvr>
                                        <p:cTn id="84" dur="675" decel="100000" fill="hold"/>
                                        <p:tgtEl>
                                          <p:spTgt spid="562179">
                                            <p:txEl>
                                              <p:pRg st="11" end="11"/>
                                            </p:txEl>
                                          </p:spTgt>
                                        </p:tgtEl>
                                        <p:attrNameLst>
                                          <p:attrName>ppt_y</p:attrName>
                                        </p:attrNameLst>
                                      </p:cBhvr>
                                      <p:tavLst>
                                        <p:tav tm="0">
                                          <p:val>
                                            <p:strVal val="#ppt_y+1"/>
                                          </p:val>
                                        </p:tav>
                                        <p:tav tm="100000">
                                          <p:val>
                                            <p:strVal val="#ppt_y-.03"/>
                                          </p:val>
                                        </p:tav>
                                      </p:tavLst>
                                    </p:anim>
                                    <p:anim calcmode="lin" valueType="num">
                                      <p:cBhvr>
                                        <p:cTn id="85" dur="75" accel="100000" fill="hold">
                                          <p:stCondLst>
                                            <p:cond delay="675"/>
                                          </p:stCondLst>
                                        </p:cTn>
                                        <p:tgtEl>
                                          <p:spTgt spid="562179">
                                            <p:txEl>
                                              <p:pRg st="11" end="11"/>
                                            </p:txEl>
                                          </p:spTgt>
                                        </p:tgtEl>
                                        <p:attrNameLst>
                                          <p:attrName>ppt_y</p:attrName>
                                        </p:attrNameLst>
                                      </p:cBhvr>
                                      <p:tavLst>
                                        <p:tav tm="0">
                                          <p:val>
                                            <p:strVal val="#ppt_y-.03"/>
                                          </p:val>
                                        </p:tav>
                                        <p:tav tm="100000">
                                          <p:val>
                                            <p:strVal val="#ppt_y"/>
                                          </p:val>
                                        </p:tav>
                                      </p:tavLst>
                                    </p:anim>
                                  </p:childTnLst>
                                </p:cTn>
                              </p:par>
                            </p:childTnLst>
                          </p:cTn>
                        </p:par>
                        <p:par>
                          <p:cTn id="86" fill="hold" nodeType="afterGroup">
                            <p:stCondLst>
                              <p:cond delay="4500"/>
                            </p:stCondLst>
                            <p:childTnLst>
                              <p:par>
                                <p:cTn id="87" presetID="37" presetClass="entr" presetSubtype="0" fill="hold" nodeType="afterEffect">
                                  <p:stCondLst>
                                    <p:cond delay="0"/>
                                  </p:stCondLst>
                                  <p:childTnLst>
                                    <p:set>
                                      <p:cBhvr>
                                        <p:cTn id="88" dur="1" fill="hold">
                                          <p:stCondLst>
                                            <p:cond delay="0"/>
                                          </p:stCondLst>
                                        </p:cTn>
                                        <p:tgtEl>
                                          <p:spTgt spid="562179">
                                            <p:txEl>
                                              <p:pRg st="12" end="12"/>
                                            </p:txEl>
                                          </p:spTgt>
                                        </p:tgtEl>
                                        <p:attrNameLst>
                                          <p:attrName>style.visibility</p:attrName>
                                        </p:attrNameLst>
                                      </p:cBhvr>
                                      <p:to>
                                        <p:strVal val="visible"/>
                                      </p:to>
                                    </p:set>
                                    <p:animEffect transition="in" filter="fade">
                                      <p:cBhvr>
                                        <p:cTn id="89" dur="750"/>
                                        <p:tgtEl>
                                          <p:spTgt spid="562179">
                                            <p:txEl>
                                              <p:pRg st="12" end="12"/>
                                            </p:txEl>
                                          </p:spTgt>
                                        </p:tgtEl>
                                      </p:cBhvr>
                                    </p:animEffect>
                                    <p:anim calcmode="lin" valueType="num">
                                      <p:cBhvr>
                                        <p:cTn id="90" dur="750" fill="hold"/>
                                        <p:tgtEl>
                                          <p:spTgt spid="562179">
                                            <p:txEl>
                                              <p:pRg st="12" end="12"/>
                                            </p:txEl>
                                          </p:spTgt>
                                        </p:tgtEl>
                                        <p:attrNameLst>
                                          <p:attrName>ppt_x</p:attrName>
                                        </p:attrNameLst>
                                      </p:cBhvr>
                                      <p:tavLst>
                                        <p:tav tm="0">
                                          <p:val>
                                            <p:strVal val="#ppt_x"/>
                                          </p:val>
                                        </p:tav>
                                        <p:tav tm="100000">
                                          <p:val>
                                            <p:strVal val="#ppt_x"/>
                                          </p:val>
                                        </p:tav>
                                      </p:tavLst>
                                    </p:anim>
                                    <p:anim calcmode="lin" valueType="num">
                                      <p:cBhvr>
                                        <p:cTn id="91" dur="675" decel="100000" fill="hold"/>
                                        <p:tgtEl>
                                          <p:spTgt spid="562179">
                                            <p:txEl>
                                              <p:pRg st="12" end="12"/>
                                            </p:txEl>
                                          </p:spTgt>
                                        </p:tgtEl>
                                        <p:attrNameLst>
                                          <p:attrName>ppt_y</p:attrName>
                                        </p:attrNameLst>
                                      </p:cBhvr>
                                      <p:tavLst>
                                        <p:tav tm="0">
                                          <p:val>
                                            <p:strVal val="#ppt_y+1"/>
                                          </p:val>
                                        </p:tav>
                                        <p:tav tm="100000">
                                          <p:val>
                                            <p:strVal val="#ppt_y-.03"/>
                                          </p:val>
                                        </p:tav>
                                      </p:tavLst>
                                    </p:anim>
                                    <p:anim calcmode="lin" valueType="num">
                                      <p:cBhvr>
                                        <p:cTn id="92" dur="75" accel="100000" fill="hold">
                                          <p:stCondLst>
                                            <p:cond delay="675"/>
                                          </p:stCondLst>
                                        </p:cTn>
                                        <p:tgtEl>
                                          <p:spTgt spid="562179">
                                            <p:txEl>
                                              <p:pRg st="12" end="12"/>
                                            </p:txEl>
                                          </p:spTgt>
                                        </p:tgtEl>
                                        <p:attrNameLst>
                                          <p:attrName>ppt_y</p:attrName>
                                        </p:attrNameLst>
                                      </p:cBhvr>
                                      <p:tavLst>
                                        <p:tav tm="0">
                                          <p:val>
                                            <p:strVal val="#ppt_y-.03"/>
                                          </p:val>
                                        </p:tav>
                                        <p:tav tm="100000">
                                          <p:val>
                                            <p:strVal val="#ppt_y"/>
                                          </p:val>
                                        </p:tav>
                                      </p:tavLst>
                                    </p:anim>
                                  </p:childTnLst>
                                </p:cTn>
                              </p:par>
                            </p:childTnLst>
                          </p:cTn>
                        </p:par>
                        <p:par>
                          <p:cTn id="93" fill="hold">
                            <p:stCondLst>
                              <p:cond delay="5250"/>
                            </p:stCondLst>
                            <p:childTnLst>
                              <p:par>
                                <p:cTn id="94" presetID="37" presetClass="entr" presetSubtype="0" fill="hold" nodeType="afterEffect">
                                  <p:stCondLst>
                                    <p:cond delay="0"/>
                                  </p:stCondLst>
                                  <p:childTnLst>
                                    <p:set>
                                      <p:cBhvr>
                                        <p:cTn id="95" dur="1" fill="hold">
                                          <p:stCondLst>
                                            <p:cond delay="0"/>
                                          </p:stCondLst>
                                        </p:cTn>
                                        <p:tgtEl>
                                          <p:spTgt spid="562179">
                                            <p:txEl>
                                              <p:pRg st="13" end="13"/>
                                            </p:txEl>
                                          </p:spTgt>
                                        </p:tgtEl>
                                        <p:attrNameLst>
                                          <p:attrName>style.visibility</p:attrName>
                                        </p:attrNameLst>
                                      </p:cBhvr>
                                      <p:to>
                                        <p:strVal val="visible"/>
                                      </p:to>
                                    </p:set>
                                    <p:animEffect transition="in" filter="fade">
                                      <p:cBhvr>
                                        <p:cTn id="96" dur="750"/>
                                        <p:tgtEl>
                                          <p:spTgt spid="562179">
                                            <p:txEl>
                                              <p:pRg st="13" end="13"/>
                                            </p:txEl>
                                          </p:spTgt>
                                        </p:tgtEl>
                                      </p:cBhvr>
                                    </p:animEffect>
                                    <p:anim calcmode="lin" valueType="num">
                                      <p:cBhvr>
                                        <p:cTn id="97" dur="750" fill="hold"/>
                                        <p:tgtEl>
                                          <p:spTgt spid="562179">
                                            <p:txEl>
                                              <p:pRg st="13" end="13"/>
                                            </p:txEl>
                                          </p:spTgt>
                                        </p:tgtEl>
                                        <p:attrNameLst>
                                          <p:attrName>ppt_x</p:attrName>
                                        </p:attrNameLst>
                                      </p:cBhvr>
                                      <p:tavLst>
                                        <p:tav tm="0">
                                          <p:val>
                                            <p:strVal val="#ppt_x"/>
                                          </p:val>
                                        </p:tav>
                                        <p:tav tm="100000">
                                          <p:val>
                                            <p:strVal val="#ppt_x"/>
                                          </p:val>
                                        </p:tav>
                                      </p:tavLst>
                                    </p:anim>
                                    <p:anim calcmode="lin" valueType="num">
                                      <p:cBhvr>
                                        <p:cTn id="98" dur="675" decel="100000" fill="hold"/>
                                        <p:tgtEl>
                                          <p:spTgt spid="562179">
                                            <p:txEl>
                                              <p:pRg st="13" end="13"/>
                                            </p:txEl>
                                          </p:spTgt>
                                        </p:tgtEl>
                                        <p:attrNameLst>
                                          <p:attrName>ppt_y</p:attrName>
                                        </p:attrNameLst>
                                      </p:cBhvr>
                                      <p:tavLst>
                                        <p:tav tm="0">
                                          <p:val>
                                            <p:strVal val="#ppt_y+1"/>
                                          </p:val>
                                        </p:tav>
                                        <p:tav tm="100000">
                                          <p:val>
                                            <p:strVal val="#ppt_y-.03"/>
                                          </p:val>
                                        </p:tav>
                                      </p:tavLst>
                                    </p:anim>
                                    <p:anim calcmode="lin" valueType="num">
                                      <p:cBhvr>
                                        <p:cTn id="99" dur="75" accel="100000" fill="hold">
                                          <p:stCondLst>
                                            <p:cond delay="675"/>
                                          </p:stCondLst>
                                        </p:cTn>
                                        <p:tgtEl>
                                          <p:spTgt spid="562179">
                                            <p:txEl>
                                              <p:pRg st="13" end="1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資料庫系統邏輯架構</a:t>
            </a:r>
          </a:p>
        </p:txBody>
      </p:sp>
      <p:sp>
        <p:nvSpPr>
          <p:cNvPr id="39940" name="Rectangle 3"/>
          <p:cNvSpPr>
            <a:spLocks noGrp="1" noRot="1" noChangeArrowheads="1"/>
          </p:cNvSpPr>
          <p:nvPr>
            <p:ph idx="1"/>
          </p:nvPr>
        </p:nvSpPr>
        <p:spPr>
          <a:xfrm>
            <a:off x="161925" y="1509903"/>
            <a:ext cx="8820150" cy="4676585"/>
          </a:xfrm>
        </p:spPr>
        <p:txBody>
          <a:bodyPr>
            <a:normAutofit fontScale="92500"/>
          </a:bodyPr>
          <a:lstStyle/>
          <a:p>
            <a:pPr eaLnBrk="1" hangingPunct="1">
              <a:lnSpc>
                <a:spcPct val="90000"/>
              </a:lnSpc>
            </a:pPr>
            <a:r>
              <a:rPr lang="zh-TW" altLang="en-US" sz="2600" b="1" dirty="0">
                <a:latin typeface="微軟正黑體" pitchFamily="34" charset="-120"/>
                <a:ea typeface="微軟正黑體" pitchFamily="34" charset="-120"/>
              </a:rPr>
              <a:t>欲採用高階資料模式，必須在檔案系統上再加上一個軟體</a:t>
            </a:r>
            <a:r>
              <a:rPr lang="zh-TW" altLang="en-US" sz="2600" b="1" dirty="0" smtClean="0">
                <a:latin typeface="微軟正黑體" pitchFamily="34" charset="-120"/>
                <a:ea typeface="微軟正黑體" pitchFamily="34" charset="-120"/>
              </a:rPr>
              <a:t>模組</a:t>
            </a:r>
            <a:endParaRPr lang="en-US" altLang="zh-TW" sz="2600" b="1" dirty="0" smtClean="0">
              <a:latin typeface="微軟正黑體" pitchFamily="34" charset="-120"/>
              <a:ea typeface="微軟正黑體" pitchFamily="34" charset="-120"/>
            </a:endParaRPr>
          </a:p>
          <a:p>
            <a:pPr eaLnBrk="1" hangingPunct="1">
              <a:lnSpc>
                <a:spcPct val="90000"/>
              </a:lnSpc>
            </a:pPr>
            <a:endParaRPr lang="zh-TW" altLang="en-US" sz="2600" b="1" dirty="0">
              <a:latin typeface="微軟正黑體" pitchFamily="34" charset="-120"/>
              <a:ea typeface="微軟正黑體" pitchFamily="34" charset="-120"/>
            </a:endParaRPr>
          </a:p>
          <a:p>
            <a:pPr eaLnBrk="1" hangingPunct="1">
              <a:lnSpc>
                <a:spcPct val="90000"/>
              </a:lnSpc>
            </a:pPr>
            <a:r>
              <a:rPr lang="zh-TW" altLang="en-US" sz="2600" b="1" dirty="0" smtClean="0">
                <a:latin typeface="微軟正黑體" panose="020B0604030504040204" pitchFamily="34" charset="-120"/>
                <a:ea typeface="微軟正黑體" panose="020B0604030504040204" pitchFamily="34" charset="-120"/>
              </a:rPr>
              <a:t>此軟體模組便被稱為</a:t>
            </a:r>
            <a:r>
              <a:rPr lang="zh-TW" altLang="en-US" sz="2600" b="1" dirty="0" smtClean="0">
                <a:solidFill>
                  <a:srgbClr val="00B0F0"/>
                </a:solidFill>
                <a:latin typeface="微軟正黑體" panose="020B0604030504040204" pitchFamily="34" charset="-120"/>
                <a:ea typeface="微軟正黑體" panose="020B0604030504040204" pitchFamily="34" charset="-120"/>
              </a:rPr>
              <a:t>資料庫管理系統</a:t>
            </a:r>
            <a:r>
              <a:rPr lang="zh-TW" altLang="en-US" sz="2600" b="1" dirty="0" smtClean="0">
                <a:latin typeface="微軟正黑體" panose="020B0604030504040204" pitchFamily="34" charset="-120"/>
                <a:ea typeface="微軟正黑體" panose="020B0604030504040204" pitchFamily="34" charset="-120"/>
              </a:rPr>
              <a:t>（簡稱</a:t>
            </a:r>
            <a:r>
              <a:rPr lang="en-US" altLang="zh-TW" sz="2600" b="1" dirty="0" smtClean="0">
                <a:latin typeface="微軟正黑體" panose="020B0604030504040204" pitchFamily="34" charset="-120"/>
                <a:ea typeface="微軟正黑體" panose="020B0604030504040204" pitchFamily="34" charset="-120"/>
              </a:rPr>
              <a:t>DBMS</a:t>
            </a:r>
            <a:r>
              <a:rPr lang="zh-TW" altLang="en-US" sz="2600" b="1" dirty="0" smtClean="0">
                <a:latin typeface="微軟正黑體" panose="020B0604030504040204" pitchFamily="34" charset="-120"/>
                <a:ea typeface="微軟正黑體" panose="020B0604030504040204" pitchFamily="34" charset="-120"/>
              </a:rPr>
              <a:t>） </a:t>
            </a:r>
          </a:p>
          <a:p>
            <a:pPr eaLnBrk="1" hangingPunct="1">
              <a:lnSpc>
                <a:spcPct val="90000"/>
              </a:lnSpc>
            </a:pPr>
            <a:r>
              <a:rPr lang="zh-TW" altLang="en-US" sz="2600" b="1" dirty="0" smtClean="0">
                <a:latin typeface="微軟正黑體" panose="020B0604030504040204" pitchFamily="34" charset="-120"/>
                <a:ea typeface="微軟正黑體" panose="020B0604030504040204" pitchFamily="34" charset="-120"/>
              </a:rPr>
              <a:t>資料庫應用系統與</a:t>
            </a:r>
            <a:r>
              <a:rPr lang="en-US" altLang="zh-TW" sz="2600" b="1" dirty="0" smtClean="0">
                <a:latin typeface="微軟正黑體" panose="020B0604030504040204" pitchFamily="34" charset="-120"/>
                <a:ea typeface="微軟正黑體" panose="020B0604030504040204" pitchFamily="34" charset="-120"/>
              </a:rPr>
              <a:t>DBMS</a:t>
            </a:r>
            <a:r>
              <a:rPr lang="zh-TW" altLang="en-US" sz="2600" b="1" dirty="0" smtClean="0">
                <a:latin typeface="微軟正黑體" panose="020B0604030504040204" pitchFamily="34" charset="-120"/>
                <a:ea typeface="微軟正黑體" panose="020B0604030504040204" pitchFamily="34" charset="-120"/>
              </a:rPr>
              <a:t>溝通已取得所需的資料，架構如</a:t>
            </a:r>
            <a:r>
              <a:rPr lang="zh-TW" altLang="en-US" sz="2600" b="1" dirty="0" smtClean="0">
                <a:solidFill>
                  <a:srgbClr val="00B0F0"/>
                </a:solidFill>
                <a:latin typeface="微軟正黑體" panose="020B0604030504040204" pitchFamily="34" charset="-120"/>
                <a:ea typeface="微軟正黑體" panose="020B0604030504040204" pitchFamily="34" charset="-120"/>
              </a:rPr>
              <a:t>下圖</a:t>
            </a:r>
            <a:endParaRPr lang="en-US" altLang="zh-TW" sz="2600" b="1" dirty="0" smtClean="0">
              <a:solidFill>
                <a:srgbClr val="00B0F0"/>
              </a:solidFill>
              <a:latin typeface="微軟正黑體" panose="020B0604030504040204" pitchFamily="34" charset="-120"/>
              <a:ea typeface="微軟正黑體" panose="020B0604030504040204" pitchFamily="34" charset="-120"/>
            </a:endParaRPr>
          </a:p>
          <a:p>
            <a:pPr marL="0" indent="0" eaLnBrk="1" hangingPunct="1">
              <a:lnSpc>
                <a:spcPct val="90000"/>
              </a:lnSpc>
              <a:buNone/>
            </a:pPr>
            <a:endParaRPr lang="zh-TW" altLang="en-US" sz="2600" b="1" dirty="0" smtClean="0">
              <a:solidFill>
                <a:srgbClr val="00B0F0"/>
              </a:solidFill>
              <a:latin typeface="微軟正黑體" panose="020B0604030504040204" pitchFamily="34" charset="-120"/>
              <a:ea typeface="微軟正黑體" panose="020B0604030504040204" pitchFamily="34" charset="-120"/>
            </a:endParaRPr>
          </a:p>
          <a:p>
            <a:pPr eaLnBrk="1" hangingPunct="1">
              <a:lnSpc>
                <a:spcPct val="90000"/>
              </a:lnSpc>
            </a:pPr>
            <a:r>
              <a:rPr lang="zh-TW" altLang="en-US" sz="2800" b="1" dirty="0" smtClean="0">
                <a:latin typeface="微軟正黑體" panose="020B0604030504040204" pitchFamily="34" charset="-120"/>
                <a:ea typeface="微軟正黑體" panose="020B0604030504040204" pitchFamily="34" charset="-120"/>
              </a:rPr>
              <a:t>好處</a:t>
            </a:r>
          </a:p>
          <a:p>
            <a:pPr lvl="1" eaLnBrk="1" hangingPunct="1">
              <a:lnSpc>
                <a:spcPct val="90000"/>
              </a:lnSpc>
            </a:pPr>
            <a:r>
              <a:rPr lang="zh-TW" altLang="en-US" sz="2400" dirty="0" smtClean="0">
                <a:latin typeface="微軟正黑體" panose="020B0604030504040204" pitchFamily="34" charset="-120"/>
                <a:ea typeface="微軟正黑體" panose="020B0604030504040204" pitchFamily="34" charset="-120"/>
              </a:rPr>
              <a:t>程式資料獨立性</a:t>
            </a:r>
          </a:p>
          <a:p>
            <a:pPr lvl="1" eaLnBrk="1" hangingPunct="1">
              <a:lnSpc>
                <a:spcPct val="90000"/>
              </a:lnSpc>
            </a:pPr>
            <a:r>
              <a:rPr lang="zh-TW" altLang="en-US" sz="2400" dirty="0" smtClean="0">
                <a:latin typeface="微軟正黑體" panose="020B0604030504040204" pitchFamily="34" charset="-120"/>
                <a:ea typeface="微軟正黑體" panose="020B0604030504040204" pitchFamily="34" charset="-120"/>
              </a:rPr>
              <a:t>容易撰寫資料庫應用系統</a:t>
            </a:r>
          </a:p>
          <a:p>
            <a:pPr eaLnBrk="1" hangingPunct="1">
              <a:lnSpc>
                <a:spcPct val="90000"/>
              </a:lnSpc>
            </a:pPr>
            <a:r>
              <a:rPr lang="zh-TW" altLang="en-US" sz="2800" b="1" dirty="0" smtClean="0">
                <a:latin typeface="微軟正黑體" panose="020B0604030504040204" pitchFamily="34" charset="-120"/>
                <a:ea typeface="微軟正黑體" panose="020B0604030504040204" pitchFamily="34" charset="-120"/>
              </a:rPr>
              <a:t>作法</a:t>
            </a:r>
          </a:p>
          <a:p>
            <a:pPr lvl="1" eaLnBrk="1" hangingPunct="1">
              <a:lnSpc>
                <a:spcPct val="90000"/>
              </a:lnSpc>
            </a:pPr>
            <a:r>
              <a:rPr lang="zh-TW" altLang="en-US" sz="2400" dirty="0" smtClean="0">
                <a:latin typeface="微軟正黑體" panose="020B0604030504040204" pitchFamily="34" charset="-120"/>
                <a:ea typeface="微軟正黑體" panose="020B0604030504040204" pitchFamily="34" charset="-120"/>
              </a:rPr>
              <a:t>先定義資料（稱為綱目）</a:t>
            </a:r>
          </a:p>
          <a:p>
            <a:pPr lvl="1" eaLnBrk="1" hangingPunct="1">
              <a:lnSpc>
                <a:spcPct val="90000"/>
              </a:lnSpc>
            </a:pPr>
            <a:r>
              <a:rPr lang="zh-TW" altLang="en-US" sz="2400" dirty="0" smtClean="0">
                <a:latin typeface="微軟正黑體" panose="020B0604030504040204" pitchFamily="34" charset="-120"/>
                <a:ea typeface="微軟正黑體" panose="020B0604030504040204" pitchFamily="34" charset="-120"/>
              </a:rPr>
              <a:t>再新增、刪除、修改資料庫裡的資料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40</a:t>
            </a:fld>
            <a:endParaRPr lang="zh-TW" altLang="en-US"/>
          </a:p>
        </p:txBody>
      </p:sp>
      <p:sp>
        <p:nvSpPr>
          <p:cNvPr id="39941" name="Rectangle 6"/>
          <p:cNvSpPr>
            <a:spLocks noChangeArrowheads="1"/>
          </p:cNvSpPr>
          <p:nvPr/>
        </p:nvSpPr>
        <p:spPr bwMode="auto">
          <a:xfrm>
            <a:off x="0" y="1247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sp>
        <p:nvSpPr>
          <p:cNvPr id="6" name="矩形 5"/>
          <p:cNvSpPr/>
          <p:nvPr/>
        </p:nvSpPr>
        <p:spPr>
          <a:xfrm>
            <a:off x="0" y="-27384"/>
            <a:ext cx="2061783"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1-4</a:t>
            </a:r>
            <a:r>
              <a:rPr lang="zh-TW" altLang="en-US" sz="1000" b="1" spc="600" dirty="0">
                <a:latin typeface="微軟正黑體" pitchFamily="34" charset="-120"/>
                <a:ea typeface="微軟正黑體" pitchFamily="34" charset="-120"/>
              </a:rPr>
              <a:t>資料庫系統架構</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9" name="頁尾版面配置區 8"/>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9031812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資料庫系統邏輯架構（</a:t>
            </a:r>
            <a:r>
              <a:rPr lang="en-US" altLang="zh-TW" sz="3200" spc="600" dirty="0">
                <a:effectLst/>
                <a:latin typeface="微軟正黑體" pitchFamily="34" charset="-120"/>
                <a:ea typeface="微軟正黑體" pitchFamily="34" charset="-120"/>
                <a:cs typeface="+mn-cs"/>
              </a:rPr>
              <a:t>Cont.)</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41</a:t>
            </a:fld>
            <a:endParaRPr lang="zh-TW" altLang="en-US"/>
          </a:p>
        </p:txBody>
      </p:sp>
      <p:sp>
        <p:nvSpPr>
          <p:cNvPr id="40964" name="Rectangle 6"/>
          <p:cNvSpPr>
            <a:spLocks noChangeArrowheads="1"/>
          </p:cNvSpPr>
          <p:nvPr/>
        </p:nvSpPr>
        <p:spPr bwMode="auto">
          <a:xfrm>
            <a:off x="0" y="1247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pic>
        <p:nvPicPr>
          <p:cNvPr id="40967" name="Picture 9" descr="D:\DB Book\第四版改版資料\資料庫高解析圖表\圖1-1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431" y="1447006"/>
            <a:ext cx="6815137" cy="504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7384"/>
            <a:ext cx="2061783"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1-4</a:t>
            </a:r>
            <a:r>
              <a:rPr lang="zh-TW" altLang="en-US" sz="1000" b="1" spc="600" dirty="0">
                <a:latin typeface="微軟正黑體" pitchFamily="34" charset="-120"/>
                <a:ea typeface="微軟正黑體" pitchFamily="34" charset="-120"/>
              </a:rPr>
              <a:t>資料庫系統架構</a:t>
            </a:r>
          </a:p>
        </p:txBody>
      </p:sp>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0" name="頁尾版面配置區 9"/>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904229464"/>
      </p:ext>
    </p:extLst>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資料庫系統實體架構</a:t>
            </a:r>
          </a:p>
        </p:txBody>
      </p:sp>
      <p:sp>
        <p:nvSpPr>
          <p:cNvPr id="43012" name="Rectangle 3"/>
          <p:cNvSpPr>
            <a:spLocks noGrp="1" noRot="1" noChangeArrowheads="1"/>
          </p:cNvSpPr>
          <p:nvPr>
            <p:ph idx="1"/>
          </p:nvPr>
        </p:nvSpPr>
        <p:spPr/>
        <p:txBody>
          <a:bodyPr>
            <a:normAutofit/>
          </a:bodyPr>
          <a:lstStyle/>
          <a:p>
            <a:pPr eaLnBrk="1" hangingPunct="1">
              <a:lnSpc>
                <a:spcPct val="90000"/>
              </a:lnSpc>
            </a:pPr>
            <a:r>
              <a:rPr lang="zh-TW" altLang="en-US" sz="2400" b="1" dirty="0" smtClean="0">
                <a:latin typeface="微軟正黑體" panose="020B0604030504040204" pitchFamily="34" charset="-120"/>
                <a:ea typeface="微軟正黑體" panose="020B0604030504040204" pitchFamily="34" charset="-120"/>
              </a:rPr>
              <a:t>主機型架構 </a:t>
            </a:r>
            <a:r>
              <a:rPr lang="en-US" altLang="zh-TW" sz="2400" b="1" dirty="0" smtClean="0">
                <a:latin typeface="微軟正黑體" panose="020B0604030504040204" pitchFamily="34" charset="-120"/>
                <a:ea typeface="微軟正黑體" panose="020B0604030504040204" pitchFamily="34" charset="-120"/>
              </a:rPr>
              <a:t>( Mainframe </a:t>
            </a:r>
            <a:r>
              <a:rPr lang="zh-TW" altLang="en-US" sz="2400" b="1" dirty="0" smtClean="0">
                <a:latin typeface="微軟正黑體" panose="020B0604030504040204" pitchFamily="34" charset="-120"/>
                <a:ea typeface="微軟正黑體" panose="020B0604030504040204" pitchFamily="34" charset="-120"/>
              </a:rPr>
              <a:t>或 </a:t>
            </a:r>
            <a:r>
              <a:rPr lang="en-US" altLang="zh-TW" sz="2400" b="1" dirty="0" smtClean="0">
                <a:latin typeface="微軟正黑體" panose="020B0604030504040204" pitchFamily="34" charset="-120"/>
                <a:ea typeface="微軟正黑體" panose="020B0604030504040204" pitchFamily="34" charset="-120"/>
              </a:rPr>
              <a:t>Host base ) </a:t>
            </a:r>
          </a:p>
          <a:p>
            <a:pPr lvl="1" eaLnBrk="1" hangingPunct="1">
              <a:lnSpc>
                <a:spcPct val="90000"/>
              </a:lnSpc>
            </a:pPr>
            <a:r>
              <a:rPr lang="zh-TW" altLang="en-US" sz="2000" dirty="0" smtClean="0">
                <a:latin typeface="微軟正黑體" panose="020B0604030504040204" pitchFamily="34" charset="-120"/>
                <a:ea typeface="微軟正黑體" panose="020B0604030504040204" pitchFamily="34" charset="-120"/>
              </a:rPr>
              <a:t>應用系統的程式是集中放在</a:t>
            </a:r>
            <a:r>
              <a:rPr lang="zh-TW" altLang="en-US" sz="2000" dirty="0" smtClean="0">
                <a:solidFill>
                  <a:srgbClr val="00B0F0"/>
                </a:solidFill>
                <a:latin typeface="微軟正黑體" panose="020B0604030504040204" pitchFamily="34" charset="-120"/>
                <a:ea typeface="微軟正黑體" panose="020B0604030504040204" pitchFamily="34" charset="-120"/>
              </a:rPr>
              <a:t>大型主機</a:t>
            </a:r>
            <a:r>
              <a:rPr lang="zh-TW" altLang="en-US" sz="2000" dirty="0" smtClean="0">
                <a:latin typeface="微軟正黑體" panose="020B0604030504040204" pitchFamily="34" charset="-120"/>
                <a:ea typeface="微軟正黑體" panose="020B0604030504040204" pitchFamily="34" charset="-120"/>
              </a:rPr>
              <a:t>上，使用者透過使用</a:t>
            </a:r>
            <a:r>
              <a:rPr lang="zh-TW" altLang="en-US" sz="2000" dirty="0" smtClean="0">
                <a:solidFill>
                  <a:srgbClr val="00B0F0"/>
                </a:solidFill>
                <a:latin typeface="微軟正黑體" panose="020B0604030504040204" pitchFamily="34" charset="-120"/>
                <a:ea typeface="微軟正黑體" panose="020B0604030504040204" pitchFamily="34" charset="-120"/>
              </a:rPr>
              <a:t>終端機</a:t>
            </a:r>
            <a:r>
              <a:rPr lang="zh-TW" altLang="en-US" sz="2000" dirty="0" smtClean="0">
                <a:latin typeface="微軟正黑體" panose="020B0604030504040204" pitchFamily="34" charset="-120"/>
                <a:ea typeface="微軟正黑體" panose="020B0604030504040204" pitchFamily="34" charset="-120"/>
              </a:rPr>
              <a:t>連上主機 </a:t>
            </a:r>
          </a:p>
          <a:p>
            <a:pPr lvl="1" eaLnBrk="1" hangingPunct="1">
              <a:lnSpc>
                <a:spcPct val="90000"/>
              </a:lnSpc>
            </a:pPr>
            <a:r>
              <a:rPr lang="zh-TW" altLang="en-US" sz="2000" dirty="0" smtClean="0">
                <a:latin typeface="微軟正黑體" panose="020B0604030504040204" pitchFamily="34" charset="-120"/>
                <a:ea typeface="微軟正黑體" panose="020B0604030504040204" pitchFamily="34" charset="-120"/>
              </a:rPr>
              <a:t>主機價格昂貴，維護成本高，環境封閉 </a:t>
            </a:r>
          </a:p>
          <a:p>
            <a:pPr eaLnBrk="1" hangingPunct="1">
              <a:lnSpc>
                <a:spcPct val="90000"/>
              </a:lnSpc>
            </a:pPr>
            <a:r>
              <a:rPr lang="zh-TW" altLang="en-US" sz="2400" b="1" dirty="0" smtClean="0">
                <a:latin typeface="微軟正黑體" panose="020B0604030504040204" pitchFamily="34" charset="-120"/>
                <a:ea typeface="微軟正黑體" panose="020B0604030504040204" pitchFamily="34" charset="-120"/>
              </a:rPr>
              <a:t>檔案伺服器架構 </a:t>
            </a:r>
            <a:r>
              <a:rPr lang="en-US" altLang="zh-TW" sz="2400" b="1" dirty="0" smtClean="0">
                <a:latin typeface="微軟正黑體" panose="020B0604030504040204" pitchFamily="34" charset="-120"/>
                <a:ea typeface="微軟正黑體" panose="020B0604030504040204" pitchFamily="34" charset="-120"/>
              </a:rPr>
              <a:t>( File server ) </a:t>
            </a:r>
          </a:p>
          <a:p>
            <a:pPr lvl="1" eaLnBrk="1" hangingPunct="1">
              <a:lnSpc>
                <a:spcPct val="90000"/>
              </a:lnSpc>
            </a:pPr>
            <a:r>
              <a:rPr lang="zh-TW" altLang="en-US" sz="2000" dirty="0" smtClean="0">
                <a:latin typeface="微軟正黑體" panose="020B0604030504040204" pitchFamily="34" charset="-120"/>
                <a:ea typeface="微軟正黑體" panose="020B0604030504040204" pitchFamily="34" charset="-120"/>
              </a:rPr>
              <a:t>資料庫應用系統及資料庫管理系統等移往前端，後端只剩下處理檔案儲存及分享的工作 </a:t>
            </a:r>
          </a:p>
          <a:p>
            <a:pPr lvl="1" eaLnBrk="1" hangingPunct="1">
              <a:lnSpc>
                <a:spcPct val="90000"/>
              </a:lnSpc>
            </a:pPr>
            <a:r>
              <a:rPr lang="zh-TW" altLang="en-US" sz="2000" dirty="0" smtClean="0">
                <a:latin typeface="微軟正黑體" panose="020B0604030504040204" pitchFamily="34" charset="-120"/>
                <a:ea typeface="微軟正黑體" panose="020B0604030504040204" pitchFamily="34" charset="-120"/>
              </a:rPr>
              <a:t>使用人數多時，容易造成網路塞車，資料流量大，系統的表現不佳，也容易</a:t>
            </a:r>
            <a:r>
              <a:rPr lang="zh-TW" altLang="en-US" sz="2000" dirty="0" smtClean="0">
                <a:solidFill>
                  <a:srgbClr val="00B0F0"/>
                </a:solidFill>
                <a:latin typeface="微軟正黑體" panose="020B0604030504040204" pitchFamily="34" charset="-120"/>
                <a:ea typeface="微軟正黑體" panose="020B0604030504040204" pitchFamily="34" charset="-120"/>
              </a:rPr>
              <a:t>造成資料的不一致 </a:t>
            </a:r>
          </a:p>
          <a:p>
            <a:pPr eaLnBrk="1" hangingPunct="1">
              <a:lnSpc>
                <a:spcPct val="90000"/>
              </a:lnSpc>
            </a:pPr>
            <a:r>
              <a:rPr lang="zh-TW" altLang="en-US" sz="2400" b="1" dirty="0" smtClean="0">
                <a:latin typeface="微軟正黑體" panose="020B0604030504040204" pitchFamily="34" charset="-120"/>
                <a:ea typeface="微軟正黑體" panose="020B0604030504040204" pitchFamily="34" charset="-120"/>
              </a:rPr>
              <a:t>主從式架構 </a:t>
            </a:r>
            <a:r>
              <a:rPr lang="en-US" altLang="zh-TW" sz="2400" b="1" dirty="0" smtClean="0">
                <a:latin typeface="微軟正黑體" panose="020B0604030504040204" pitchFamily="34" charset="-120"/>
                <a:ea typeface="微軟正黑體" panose="020B0604030504040204" pitchFamily="34" charset="-120"/>
              </a:rPr>
              <a:t>( Client / Server ) </a:t>
            </a:r>
          </a:p>
          <a:p>
            <a:pPr lvl="1" eaLnBrk="1" hangingPunct="1">
              <a:lnSpc>
                <a:spcPct val="90000"/>
              </a:lnSpc>
            </a:pPr>
            <a:r>
              <a:rPr lang="zh-TW" altLang="en-US" sz="2000" dirty="0" smtClean="0">
                <a:latin typeface="微軟正黑體" panose="020B0604030504040204" pitchFamily="34" charset="-120"/>
                <a:ea typeface="微軟正黑體" panose="020B0604030504040204" pitchFamily="34" charset="-120"/>
              </a:rPr>
              <a:t>資料庫管理系統被搬回後端伺服端，前端客戶端則只放應用程式 </a:t>
            </a:r>
          </a:p>
          <a:p>
            <a:pPr lvl="1" eaLnBrk="1" hangingPunct="1">
              <a:lnSpc>
                <a:spcPct val="90000"/>
              </a:lnSpc>
            </a:pPr>
            <a:r>
              <a:rPr lang="zh-TW" altLang="en-US" sz="2000" dirty="0" smtClean="0">
                <a:latin typeface="微軟正黑體" panose="020B0604030504040204" pitchFamily="34" charset="-120"/>
                <a:ea typeface="微軟正黑體" panose="020B0604030504040204" pitchFamily="34" charset="-120"/>
              </a:rPr>
              <a:t>系統是建構在區域網路</a:t>
            </a:r>
            <a:r>
              <a:rPr lang="en-US" altLang="zh-TW" sz="2000" dirty="0" smtClean="0">
                <a:latin typeface="微軟正黑體" panose="020B0604030504040204" pitchFamily="34" charset="-120"/>
                <a:ea typeface="微軟正黑體" panose="020B0604030504040204" pitchFamily="34" charset="-120"/>
              </a:rPr>
              <a:t>( LAN ) </a:t>
            </a:r>
            <a:r>
              <a:rPr lang="zh-TW" altLang="en-US" sz="2000" dirty="0" smtClean="0">
                <a:latin typeface="微軟正黑體" panose="020B0604030504040204" pitchFamily="34" charset="-120"/>
                <a:ea typeface="微軟正黑體" panose="020B0604030504040204" pitchFamily="34" charset="-120"/>
              </a:rPr>
              <a:t>的環境之下 ，且改版需求時，數量龐大的使用者端的程式都要修改，常造成維護上的一大負擔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42</a:t>
            </a:fld>
            <a:endParaRPr lang="zh-TW" altLang="en-US"/>
          </a:p>
        </p:txBody>
      </p:sp>
      <p:sp>
        <p:nvSpPr>
          <p:cNvPr id="7" name="矩形 6"/>
          <p:cNvSpPr/>
          <p:nvPr/>
        </p:nvSpPr>
        <p:spPr>
          <a:xfrm>
            <a:off x="0" y="-27384"/>
            <a:ext cx="2061783"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1-4</a:t>
            </a:r>
            <a:r>
              <a:rPr lang="zh-TW" altLang="en-US" sz="1000" b="1" spc="600" dirty="0">
                <a:latin typeface="微軟正黑體" pitchFamily="34" charset="-120"/>
                <a:ea typeface="微軟正黑體" pitchFamily="34" charset="-120"/>
              </a:rPr>
              <a:t>資料庫系統架構</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9" name="頁尾版面配置區 8"/>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683270379"/>
      </p:ext>
    </p:extLst>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檔案伺服器架構</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43</a:t>
            </a:fld>
            <a:endParaRPr lang="zh-TW" altLang="en-US"/>
          </a:p>
        </p:txBody>
      </p:sp>
      <p:sp>
        <p:nvSpPr>
          <p:cNvPr id="7" name="矩形 6"/>
          <p:cNvSpPr/>
          <p:nvPr/>
        </p:nvSpPr>
        <p:spPr>
          <a:xfrm>
            <a:off x="0" y="-27384"/>
            <a:ext cx="2061783"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1-4</a:t>
            </a:r>
            <a:r>
              <a:rPr lang="zh-TW" altLang="en-US" sz="1000" b="1" spc="600" dirty="0">
                <a:latin typeface="微軟正黑體" pitchFamily="34" charset="-120"/>
                <a:ea typeface="微軟正黑體" pitchFamily="34" charset="-120"/>
              </a:rPr>
              <a:t>資料庫系統架構</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pic>
        <p:nvPicPr>
          <p:cNvPr id="44033" name="Picture 1"/>
          <p:cNvPicPr>
            <a:picLocks noChangeAspect="1" noChangeArrowheads="1"/>
          </p:cNvPicPr>
          <p:nvPr/>
        </p:nvPicPr>
        <p:blipFill>
          <a:blip r:embed="rId3" cstate="print"/>
          <a:srcRect/>
          <a:stretch>
            <a:fillRect/>
          </a:stretch>
        </p:blipFill>
        <p:spPr bwMode="auto">
          <a:xfrm>
            <a:off x="1763688" y="2060848"/>
            <a:ext cx="5616624" cy="4212468"/>
          </a:xfrm>
          <a:prstGeom prst="rect">
            <a:avLst/>
          </a:prstGeom>
          <a:noFill/>
          <a:ln w="9525">
            <a:noFill/>
            <a:miter lim="800000"/>
            <a:headEnd/>
            <a:tailEnd/>
          </a:ln>
        </p:spPr>
      </p:pic>
      <p:sp>
        <p:nvSpPr>
          <p:cNvPr id="9" name="頁尾版面配置區 8"/>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81652830"/>
      </p:ext>
    </p:extLst>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資料庫系統實體架構（</a:t>
            </a:r>
            <a:r>
              <a:rPr lang="en-US" altLang="zh-TW" sz="3200" spc="600" dirty="0" err="1">
                <a:effectLst/>
                <a:latin typeface="微軟正黑體" pitchFamily="34" charset="-120"/>
                <a:ea typeface="微軟正黑體" pitchFamily="34" charset="-120"/>
                <a:cs typeface="+mn-cs"/>
              </a:rPr>
              <a:t>Cont</a:t>
            </a:r>
            <a:r>
              <a:rPr lang="en-US" altLang="zh-TW" sz="3200" spc="600" dirty="0">
                <a:effectLst/>
                <a:latin typeface="微軟正黑體" pitchFamily="34" charset="-120"/>
                <a:ea typeface="微軟正黑體" pitchFamily="34" charset="-120"/>
                <a:cs typeface="+mn-cs"/>
              </a:rPr>
              <a:t>)</a:t>
            </a:r>
          </a:p>
        </p:txBody>
      </p:sp>
      <p:sp>
        <p:nvSpPr>
          <p:cNvPr id="45060" name="Rectangle 3"/>
          <p:cNvSpPr>
            <a:spLocks noGrp="1" noRot="1" noChangeArrowheads="1"/>
          </p:cNvSpPr>
          <p:nvPr>
            <p:ph idx="1"/>
          </p:nvPr>
        </p:nvSpPr>
        <p:spPr/>
        <p:txBody>
          <a:bodyPr>
            <a:normAutofit/>
          </a:bodyPr>
          <a:lstStyle/>
          <a:p>
            <a:r>
              <a:rPr lang="zh-TW" altLang="en-US" sz="2600" b="1" dirty="0">
                <a:latin typeface="微軟正黑體" pitchFamily="34" charset="-120"/>
                <a:ea typeface="微軟正黑體" pitchFamily="34" charset="-120"/>
              </a:rPr>
              <a:t>三層式架構 </a:t>
            </a:r>
            <a:r>
              <a:rPr lang="en-US" altLang="zh-TW" sz="2600" b="1" dirty="0">
                <a:latin typeface="微軟正黑體" pitchFamily="34" charset="-120"/>
                <a:ea typeface="微軟正黑體" pitchFamily="34" charset="-120"/>
              </a:rPr>
              <a:t>( 3-tier </a:t>
            </a:r>
            <a:r>
              <a:rPr lang="zh-TW" altLang="en-US" sz="2600" b="1" dirty="0">
                <a:latin typeface="微軟正黑體" pitchFamily="34" charset="-120"/>
                <a:ea typeface="微軟正黑體" pitchFamily="34" charset="-120"/>
              </a:rPr>
              <a:t>或 </a:t>
            </a:r>
            <a:r>
              <a:rPr lang="en-US" altLang="zh-TW" sz="2600" b="1" dirty="0">
                <a:latin typeface="微軟正黑體" pitchFamily="34" charset="-120"/>
                <a:ea typeface="微軟正黑體" pitchFamily="34" charset="-120"/>
              </a:rPr>
              <a:t>N-tier) </a:t>
            </a:r>
          </a:p>
          <a:p>
            <a:pPr lvl="1" eaLnBrk="1" hangingPunct="1"/>
            <a:r>
              <a:rPr lang="zh-TW" altLang="en-US" sz="2400" b="1" dirty="0" smtClean="0">
                <a:latin typeface="微軟正黑體" panose="020B0604030504040204" pitchFamily="34" charset="-120"/>
                <a:ea typeface="微軟正黑體" panose="020B0604030504040204" pitchFamily="34" charset="-120"/>
              </a:rPr>
              <a:t>展示層（</a:t>
            </a:r>
            <a:r>
              <a:rPr lang="en-US" altLang="zh-TW" sz="2400" b="1" dirty="0" smtClean="0">
                <a:latin typeface="微軟正黑體" panose="020B0604030504040204" pitchFamily="34" charset="-120"/>
                <a:ea typeface="微軟正黑體" panose="020B0604030504040204" pitchFamily="34" charset="-120"/>
              </a:rPr>
              <a:t>Presentation tier</a:t>
            </a:r>
            <a:r>
              <a:rPr lang="zh-TW" altLang="en-US" sz="2400" b="1" dirty="0" smtClean="0">
                <a:latin typeface="微軟正黑體" panose="020B0604030504040204" pitchFamily="34" charset="-120"/>
                <a:ea typeface="微軟正黑體" panose="020B0604030504040204" pitchFamily="34" charset="-120"/>
              </a:rPr>
              <a:t>）</a:t>
            </a:r>
          </a:p>
          <a:p>
            <a:pPr lvl="2" eaLnBrk="1" hangingPunct="1"/>
            <a:r>
              <a:rPr lang="zh-TW" altLang="en-US" sz="2000" dirty="0" smtClean="0">
                <a:latin typeface="微軟正黑體" panose="020B0604030504040204" pitchFamily="34" charset="-120"/>
                <a:ea typeface="微軟正黑體" panose="020B0604030504040204" pitchFamily="34" charset="-120"/>
              </a:rPr>
              <a:t>負責處理使用者輸入的資料 </a:t>
            </a:r>
          </a:p>
          <a:p>
            <a:pPr lvl="2" eaLnBrk="1" hangingPunct="1"/>
            <a:r>
              <a:rPr lang="zh-TW" altLang="en-US" sz="2000" dirty="0" smtClean="0">
                <a:latin typeface="微軟正黑體" panose="020B0604030504040204" pitchFamily="34" charset="-120"/>
                <a:ea typeface="微軟正黑體" panose="020B0604030504040204" pitchFamily="34" charset="-120"/>
              </a:rPr>
              <a:t>在</a:t>
            </a:r>
            <a:r>
              <a:rPr lang="en-US" altLang="zh-TW" sz="2000" dirty="0" smtClean="0">
                <a:latin typeface="微軟正黑體" panose="020B0604030504040204" pitchFamily="34" charset="-120"/>
                <a:ea typeface="微軟正黑體" panose="020B0604030504040204" pitchFamily="34" charset="-120"/>
              </a:rPr>
              <a:t>Web</a:t>
            </a:r>
            <a:r>
              <a:rPr lang="zh-TW" altLang="en-US" sz="2000" dirty="0" smtClean="0">
                <a:latin typeface="微軟正黑體" panose="020B0604030504040204" pitchFamily="34" charset="-120"/>
                <a:ea typeface="微軟正黑體" panose="020B0604030504040204" pitchFamily="34" charset="-120"/>
              </a:rPr>
              <a:t>的環境下，展示層即是使用者端的</a:t>
            </a:r>
            <a:r>
              <a:rPr lang="zh-TW" altLang="en-US" sz="2000" b="1" dirty="0" smtClean="0">
                <a:solidFill>
                  <a:srgbClr val="00B0F0"/>
                </a:solidFill>
                <a:latin typeface="微軟正黑體" panose="020B0604030504040204" pitchFamily="34" charset="-120"/>
                <a:ea typeface="微軟正黑體" panose="020B0604030504040204" pitchFamily="34" charset="-120"/>
              </a:rPr>
              <a:t>瀏覽器</a:t>
            </a:r>
            <a:r>
              <a:rPr lang="zh-TW" altLang="en-US" sz="2000" dirty="0" smtClean="0">
                <a:solidFill>
                  <a:srgbClr val="00B0F0"/>
                </a:solidFill>
                <a:latin typeface="微軟正黑體" panose="020B0604030504040204" pitchFamily="34" charset="-120"/>
                <a:ea typeface="微軟正黑體" panose="020B0604030504040204" pitchFamily="34" charset="-120"/>
              </a:rPr>
              <a:t>  </a:t>
            </a:r>
          </a:p>
          <a:p>
            <a:pPr lvl="1"/>
            <a:r>
              <a:rPr lang="zh-TW" altLang="en-US" sz="2400" b="1" dirty="0">
                <a:latin typeface="微軟正黑體" panose="020B0604030504040204" pitchFamily="34" charset="-120"/>
                <a:ea typeface="微軟正黑體" panose="020B0604030504040204" pitchFamily="34" charset="-120"/>
              </a:rPr>
              <a:t>商業邏輯層（</a:t>
            </a:r>
            <a:r>
              <a:rPr lang="en-US" altLang="zh-TW" sz="2400" b="1" dirty="0">
                <a:latin typeface="微軟正黑體" panose="020B0604030504040204" pitchFamily="34" charset="-120"/>
                <a:ea typeface="微軟正黑體" panose="020B0604030504040204" pitchFamily="34" charset="-120"/>
              </a:rPr>
              <a:t>Business logic tier</a:t>
            </a:r>
            <a:r>
              <a:rPr lang="zh-TW" altLang="en-US" sz="2400" b="1" dirty="0">
                <a:latin typeface="微軟正黑體" panose="020B0604030504040204" pitchFamily="34" charset="-120"/>
                <a:ea typeface="微軟正黑體" panose="020B0604030504040204" pitchFamily="34" charset="-120"/>
              </a:rPr>
              <a:t>）</a:t>
            </a:r>
          </a:p>
          <a:p>
            <a:pPr lvl="2" eaLnBrk="1" hangingPunct="1"/>
            <a:r>
              <a:rPr lang="zh-TW" altLang="en-US" sz="2000" dirty="0" smtClean="0">
                <a:latin typeface="微軟正黑體" panose="020B0604030504040204" pitchFamily="34" charset="-120"/>
                <a:ea typeface="微軟正黑體" panose="020B0604030504040204" pitchFamily="34" charset="-120"/>
              </a:rPr>
              <a:t>負責整個應用系統的作業，包括企業之商業法則 </a:t>
            </a:r>
            <a:r>
              <a:rPr lang="en-US" altLang="zh-TW" sz="2000" dirty="0" smtClean="0">
                <a:latin typeface="微軟正黑體" panose="020B0604030504040204" pitchFamily="34" charset="-120"/>
                <a:ea typeface="微軟正黑體" panose="020B0604030504040204" pitchFamily="34" charset="-120"/>
              </a:rPr>
              <a:t>( Business Rules)</a:t>
            </a:r>
            <a:r>
              <a:rPr lang="zh-TW" altLang="en-US" sz="2000" dirty="0" smtClean="0">
                <a:latin typeface="微軟正黑體" panose="020B0604030504040204" pitchFamily="34" charset="-120"/>
                <a:ea typeface="微軟正黑體" panose="020B0604030504040204" pitchFamily="34" charset="-120"/>
              </a:rPr>
              <a:t>，資料處理，和網站網頁程式等 </a:t>
            </a:r>
          </a:p>
          <a:p>
            <a:pPr lvl="2"/>
            <a:r>
              <a:rPr lang="zh-TW" altLang="en-US" sz="2000" dirty="0" smtClean="0">
                <a:latin typeface="微軟正黑體" panose="020B0604030504040204" pitchFamily="34" charset="-120"/>
                <a:ea typeface="微軟正黑體" panose="020B0604030504040204" pitchFamily="34" charset="-120"/>
              </a:rPr>
              <a:t>很多廠商把負責此層工作的主機稱為</a:t>
            </a:r>
            <a:r>
              <a:rPr lang="zh-TW" altLang="en-US" sz="2000" b="1" dirty="0">
                <a:solidFill>
                  <a:srgbClr val="00B0F0"/>
                </a:solidFill>
                <a:latin typeface="微軟正黑體" panose="020B0604030504040204" pitchFamily="34" charset="-120"/>
                <a:ea typeface="微軟正黑體" panose="020B0604030504040204" pitchFamily="34" charset="-120"/>
              </a:rPr>
              <a:t>應用伺服器  </a:t>
            </a:r>
          </a:p>
          <a:p>
            <a:pPr lvl="1"/>
            <a:r>
              <a:rPr lang="zh-TW" altLang="en-US" sz="2400" b="1" dirty="0">
                <a:latin typeface="微軟正黑體" panose="020B0604030504040204" pitchFamily="34" charset="-120"/>
                <a:ea typeface="微軟正黑體" panose="020B0604030504040204" pitchFamily="34" charset="-120"/>
              </a:rPr>
              <a:t>資料服務層（</a:t>
            </a:r>
            <a:r>
              <a:rPr lang="en-US" altLang="zh-TW" sz="2400" b="1" dirty="0">
                <a:latin typeface="微軟正黑體" panose="020B0604030504040204" pitchFamily="34" charset="-120"/>
                <a:ea typeface="微軟正黑體" panose="020B0604030504040204" pitchFamily="34" charset="-120"/>
              </a:rPr>
              <a:t>Data service tier</a:t>
            </a:r>
            <a:r>
              <a:rPr lang="zh-TW" altLang="en-US" sz="2400" b="1" dirty="0">
                <a:latin typeface="微軟正黑體" panose="020B0604030504040204" pitchFamily="34" charset="-120"/>
                <a:ea typeface="微軟正黑體" panose="020B0604030504040204" pitchFamily="34" charset="-120"/>
              </a:rPr>
              <a:t>） </a:t>
            </a:r>
          </a:p>
          <a:p>
            <a:pPr lvl="2" eaLnBrk="1" hangingPunct="1"/>
            <a:r>
              <a:rPr lang="zh-TW" altLang="en-US" sz="2000" dirty="0" smtClean="0">
                <a:latin typeface="微軟正黑體" panose="020B0604030504040204" pitchFamily="34" charset="-120"/>
                <a:ea typeface="微軟正黑體" panose="020B0604030504040204" pitchFamily="34" charset="-120"/>
              </a:rPr>
              <a:t>處理商業邏輯層傳來的資料處理需求，並將結果傳回 </a:t>
            </a:r>
          </a:p>
          <a:p>
            <a:pPr lvl="2" eaLnBrk="1" hangingPunct="1"/>
            <a:r>
              <a:rPr lang="zh-TW" altLang="en-US" sz="2000" dirty="0" smtClean="0">
                <a:latin typeface="微軟正黑體" panose="020B0604030504040204" pitchFamily="34" charset="-120"/>
                <a:ea typeface="微軟正黑體" panose="020B0604030504040204" pitchFamily="34" charset="-120"/>
              </a:rPr>
              <a:t>資料服務層一般由</a:t>
            </a:r>
            <a:r>
              <a:rPr lang="en-US" altLang="zh-TW" sz="2000" b="1" dirty="0">
                <a:solidFill>
                  <a:srgbClr val="00B0F0"/>
                </a:solidFill>
                <a:latin typeface="微軟正黑體" panose="020B0604030504040204" pitchFamily="34" charset="-120"/>
                <a:ea typeface="微軟正黑體" panose="020B0604030504040204" pitchFamily="34" charset="-120"/>
              </a:rPr>
              <a:t>DBMS</a:t>
            </a:r>
            <a:r>
              <a:rPr lang="zh-TW" altLang="en-US" sz="2000" dirty="0" smtClean="0">
                <a:latin typeface="微軟正黑體" panose="020B0604030504040204" pitchFamily="34" charset="-120"/>
                <a:ea typeface="微軟正黑體" panose="020B0604030504040204" pitchFamily="34" charset="-120"/>
              </a:rPr>
              <a:t>來執行 </a:t>
            </a:r>
          </a:p>
          <a:p>
            <a:pPr eaLnBrk="1" hangingPunct="1"/>
            <a:endParaRPr lang="en-US" altLang="zh-TW" sz="2800" dirty="0" smtClean="0"/>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44</a:t>
            </a:fld>
            <a:endParaRPr lang="zh-TW" altLang="en-US"/>
          </a:p>
        </p:txBody>
      </p:sp>
      <p:sp>
        <p:nvSpPr>
          <p:cNvPr id="7" name="矩形 6"/>
          <p:cNvSpPr/>
          <p:nvPr/>
        </p:nvSpPr>
        <p:spPr>
          <a:xfrm>
            <a:off x="0" y="-27384"/>
            <a:ext cx="2061783"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1-4</a:t>
            </a:r>
            <a:r>
              <a:rPr lang="zh-TW" altLang="en-US" sz="1000" b="1" spc="600" dirty="0">
                <a:latin typeface="微軟正黑體" pitchFamily="34" charset="-120"/>
                <a:ea typeface="微軟正黑體" pitchFamily="34" charset="-120"/>
              </a:rPr>
              <a:t>資料庫系統架構</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9" name="頁尾版面配置區 8"/>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2203510560"/>
      </p:ext>
    </p:extLst>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rrowheads="1"/>
          </p:cNvSpPr>
          <p:nvPr>
            <p:ph type="title"/>
          </p:nvPr>
        </p:nvSpPr>
        <p:spPr/>
        <p:txBody>
          <a:bodyPr>
            <a:normAutofit/>
          </a:bodyPr>
          <a:lstStyle/>
          <a:p>
            <a:r>
              <a:rPr lang="zh-TW" altLang="en-US" sz="3200" spc="600" dirty="0">
                <a:effectLst/>
                <a:latin typeface="微軟正黑體" pitchFamily="34" charset="-120"/>
                <a:ea typeface="微軟正黑體" pitchFamily="34" charset="-120"/>
                <a:cs typeface="+mn-cs"/>
              </a:rPr>
              <a:t>資料庫系統人員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45</a:t>
            </a:fld>
            <a:endParaRPr lang="zh-TW" altLang="en-US"/>
          </a:p>
        </p:txBody>
      </p:sp>
      <p:sp>
        <p:nvSpPr>
          <p:cNvPr id="5" name="矩形 4"/>
          <p:cNvSpPr/>
          <p:nvPr/>
        </p:nvSpPr>
        <p:spPr>
          <a:xfrm>
            <a:off x="0" y="-27384"/>
            <a:ext cx="2170787"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1-5</a:t>
            </a:r>
            <a:r>
              <a:rPr lang="zh-TW" altLang="en-US" sz="1000" b="1" spc="600" dirty="0">
                <a:latin typeface="微軟正黑體" pitchFamily="34" charset="-120"/>
                <a:ea typeface="微軟正黑體" pitchFamily="34" charset="-120"/>
              </a:rPr>
              <a:t>資料庫系統人員 </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28" name="圓角矩形 27"/>
          <p:cNvSpPr/>
          <p:nvPr/>
        </p:nvSpPr>
        <p:spPr>
          <a:xfrm>
            <a:off x="201878" y="2242490"/>
            <a:ext cx="1373761" cy="297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微軟正黑體" pitchFamily="34" charset="-120"/>
                <a:ea typeface="微軟正黑體" pitchFamily="34" charset="-120"/>
              </a:rPr>
              <a:t>終端使用者</a:t>
            </a:r>
            <a:endParaRPr lang="zh-TW" altLang="en-US" b="1" dirty="0">
              <a:latin typeface="微軟正黑體" pitchFamily="34" charset="-120"/>
              <a:ea typeface="微軟正黑體" pitchFamily="34" charset="-120"/>
            </a:endParaRPr>
          </a:p>
        </p:txBody>
      </p:sp>
      <p:sp>
        <p:nvSpPr>
          <p:cNvPr id="29" name="圓角矩形 28"/>
          <p:cNvSpPr/>
          <p:nvPr/>
        </p:nvSpPr>
        <p:spPr>
          <a:xfrm>
            <a:off x="2529641" y="2242490"/>
            <a:ext cx="1376656" cy="297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微軟正黑體" pitchFamily="34" charset="-120"/>
                <a:ea typeface="微軟正黑體" pitchFamily="34" charset="-120"/>
              </a:rPr>
              <a:t>系統分析</a:t>
            </a:r>
            <a:r>
              <a:rPr lang="zh-TW" altLang="en-US" b="1" dirty="0" smtClean="0">
                <a:latin typeface="微軟正黑體" pitchFamily="34" charset="-120"/>
                <a:ea typeface="微軟正黑體" pitchFamily="34" charset="-120"/>
              </a:rPr>
              <a:t>師</a:t>
            </a:r>
            <a:endParaRPr lang="zh-TW" altLang="en-US" b="1" dirty="0">
              <a:latin typeface="微軟正黑體" pitchFamily="34" charset="-120"/>
              <a:ea typeface="微軟正黑體" pitchFamily="34" charset="-120"/>
            </a:endParaRPr>
          </a:p>
        </p:txBody>
      </p:sp>
      <p:sp>
        <p:nvSpPr>
          <p:cNvPr id="30" name="圓角矩形 29"/>
          <p:cNvSpPr/>
          <p:nvPr/>
        </p:nvSpPr>
        <p:spPr>
          <a:xfrm>
            <a:off x="5073029" y="2242490"/>
            <a:ext cx="1376656" cy="297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微軟正黑體" pitchFamily="34" charset="-120"/>
                <a:ea typeface="微軟正黑體" pitchFamily="34" charset="-120"/>
              </a:rPr>
              <a:t>程式設計師 </a:t>
            </a:r>
          </a:p>
        </p:txBody>
      </p:sp>
      <p:sp>
        <p:nvSpPr>
          <p:cNvPr id="31" name="圓角矩形 30"/>
          <p:cNvSpPr/>
          <p:nvPr/>
        </p:nvSpPr>
        <p:spPr>
          <a:xfrm>
            <a:off x="7452320" y="2244616"/>
            <a:ext cx="1642990" cy="297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微軟正黑體" pitchFamily="34" charset="-120"/>
                <a:ea typeface="微軟正黑體" pitchFamily="34" charset="-120"/>
              </a:rPr>
              <a:t>資料庫管理員</a:t>
            </a:r>
          </a:p>
        </p:txBody>
      </p:sp>
      <p:grpSp>
        <p:nvGrpSpPr>
          <p:cNvPr id="46085" name="群組 46084"/>
          <p:cNvGrpSpPr/>
          <p:nvPr/>
        </p:nvGrpSpPr>
        <p:grpSpPr>
          <a:xfrm>
            <a:off x="290246" y="2736749"/>
            <a:ext cx="8491500" cy="3212531"/>
            <a:chOff x="290246" y="2736749"/>
            <a:chExt cx="8491500" cy="3212531"/>
          </a:xfrm>
        </p:grpSpPr>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5150" y="2927255"/>
              <a:ext cx="1007604" cy="1007604"/>
            </a:xfrm>
            <a:prstGeom prst="rect">
              <a:avLst/>
            </a:prstGeom>
          </p:spPr>
        </p:pic>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246" y="2798591"/>
              <a:ext cx="1007604" cy="1007604"/>
            </a:xfrm>
            <a:prstGeom prst="rect">
              <a:avLst/>
            </a:prstGeom>
          </p:spPr>
        </p:pic>
        <p:pic>
          <p:nvPicPr>
            <p:cNvPr id="13" name="圖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0246" y="4248596"/>
              <a:ext cx="1007604" cy="1007604"/>
            </a:xfrm>
            <a:prstGeom prst="rect">
              <a:avLst/>
            </a:prstGeom>
            <a:ln>
              <a:noFill/>
            </a:ln>
            <a:effectLst>
              <a:outerShdw blurRad="292100" dist="139700" dir="2700000" algn="tl" rotWithShape="0">
                <a:srgbClr val="333333">
                  <a:alpha val="65000"/>
                </a:srgbClr>
              </a:outerShdw>
            </a:effectLst>
          </p:spPr>
        </p:pic>
        <p:pic>
          <p:nvPicPr>
            <p:cNvPr id="14" name="圖片 13"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4690" y="4339779"/>
              <a:ext cx="980292" cy="1190215"/>
            </a:xfrm>
            <a:prstGeom prst="rect">
              <a:avLst/>
            </a:prstGeom>
            <a:ln>
              <a:noFill/>
            </a:ln>
            <a:effectLst>
              <a:outerShdw blurRad="292100" dist="139700" dir="2700000" algn="tl" rotWithShape="0">
                <a:srgbClr val="333333">
                  <a:alpha val="65000"/>
                </a:srgbClr>
              </a:outerShdw>
            </a:effectLst>
          </p:spPr>
        </p:pic>
        <p:pic>
          <p:nvPicPr>
            <p:cNvPr id="19" name="圖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74142" y="2870599"/>
              <a:ext cx="1007604" cy="1007604"/>
            </a:xfrm>
            <a:prstGeom prst="rect">
              <a:avLst/>
            </a:prstGeom>
          </p:spPr>
        </p:pic>
        <p:pic>
          <p:nvPicPr>
            <p:cNvPr id="20" name="圖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7555" y="2870599"/>
              <a:ext cx="1007604" cy="1007604"/>
            </a:xfrm>
            <a:prstGeom prst="rect">
              <a:avLst/>
            </a:prstGeom>
          </p:spPr>
        </p:pic>
        <p:pic>
          <p:nvPicPr>
            <p:cNvPr id="21" name="圖片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28944" y="4379621"/>
              <a:ext cx="1450946" cy="1569659"/>
            </a:xfrm>
            <a:prstGeom prst="rect">
              <a:avLst/>
            </a:prstGeom>
            <a:ln>
              <a:noFill/>
            </a:ln>
            <a:effectLst>
              <a:outerShdw blurRad="292100" dist="139700" dir="2700000" algn="tl" rotWithShape="0">
                <a:srgbClr val="333333">
                  <a:alpha val="65000"/>
                </a:srgbClr>
              </a:outerShdw>
            </a:effectLst>
          </p:spPr>
        </p:pic>
        <p:pic>
          <p:nvPicPr>
            <p:cNvPr id="22" name="圖片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4142" y="4320604"/>
              <a:ext cx="1007604" cy="1007604"/>
            </a:xfrm>
            <a:prstGeom prst="rect">
              <a:avLst/>
            </a:prstGeom>
          </p:spPr>
        </p:pic>
        <p:pic>
          <p:nvPicPr>
            <p:cNvPr id="17" name="圖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63392" y="2866420"/>
              <a:ext cx="507881" cy="507881"/>
            </a:xfrm>
            <a:prstGeom prst="rect">
              <a:avLst/>
            </a:prstGeom>
          </p:spPr>
        </p:pic>
        <p:pic>
          <p:nvPicPr>
            <p:cNvPr id="18" name="圖片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90307" y="2870599"/>
              <a:ext cx="535596" cy="535596"/>
            </a:xfrm>
            <a:prstGeom prst="rect">
              <a:avLst/>
            </a:prstGeom>
          </p:spPr>
        </p:pic>
        <p:pic>
          <p:nvPicPr>
            <p:cNvPr id="24" name="圖片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11960" y="2922297"/>
              <a:ext cx="508760" cy="508760"/>
            </a:xfrm>
            <a:prstGeom prst="rect">
              <a:avLst/>
            </a:prstGeom>
          </p:spPr>
        </p:pic>
        <p:pic>
          <p:nvPicPr>
            <p:cNvPr id="26" name="圖片 2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66340" y="2736749"/>
              <a:ext cx="508760" cy="508760"/>
            </a:xfrm>
            <a:prstGeom prst="rect">
              <a:avLst/>
            </a:prstGeom>
          </p:spPr>
        </p:pic>
        <p:cxnSp>
          <p:nvCxnSpPr>
            <p:cNvPr id="46081" name="直線單箭頭接點 46080"/>
            <p:cNvCxnSpPr/>
            <p:nvPr/>
          </p:nvCxnSpPr>
          <p:spPr>
            <a:xfrm>
              <a:off x="1268788" y="3523685"/>
              <a:ext cx="1216840" cy="0"/>
            </a:xfrm>
            <a:prstGeom prst="straightConnector1">
              <a:avLst/>
            </a:prstGeom>
            <a:ln w="28575">
              <a:prstDash val="lgDashDotDot"/>
              <a:headEnd type="oval" w="med" len="med"/>
              <a:tailEnd type="oval" w="med" len="med"/>
            </a:ln>
          </p:spPr>
          <p:style>
            <a:lnRef idx="3">
              <a:schemeClr val="accent1"/>
            </a:lnRef>
            <a:fillRef idx="0">
              <a:schemeClr val="accent1"/>
            </a:fillRef>
            <a:effectRef idx="2">
              <a:schemeClr val="accent1"/>
            </a:effectRef>
            <a:fontRef idx="minor">
              <a:schemeClr val="tx1"/>
            </a:fontRef>
          </p:style>
        </p:cxnSp>
        <p:cxnSp>
          <p:nvCxnSpPr>
            <p:cNvPr id="36" name="直線單箭頭接點 35"/>
            <p:cNvCxnSpPr/>
            <p:nvPr/>
          </p:nvCxnSpPr>
          <p:spPr>
            <a:xfrm>
              <a:off x="3906297" y="3487597"/>
              <a:ext cx="1216840" cy="0"/>
            </a:xfrm>
            <a:prstGeom prst="straightConnector1">
              <a:avLst/>
            </a:prstGeom>
            <a:ln w="28575">
              <a:prstDash val="lgDashDotDot"/>
              <a:headEnd type="oval" w="med" len="med"/>
              <a:tailEnd type="oval" w="med" len="med"/>
            </a:ln>
          </p:spPr>
          <p:style>
            <a:lnRef idx="3">
              <a:schemeClr val="accent1"/>
            </a:lnRef>
            <a:fillRef idx="0">
              <a:schemeClr val="accent1"/>
            </a:fillRef>
            <a:effectRef idx="2">
              <a:schemeClr val="accent1"/>
            </a:effectRef>
            <a:fontRef idx="minor">
              <a:schemeClr val="tx1"/>
            </a:fontRef>
          </p:style>
        </p:cxnSp>
        <p:cxnSp>
          <p:nvCxnSpPr>
            <p:cNvPr id="37" name="直線單箭頭接點 36"/>
            <p:cNvCxnSpPr/>
            <p:nvPr/>
          </p:nvCxnSpPr>
          <p:spPr>
            <a:xfrm>
              <a:off x="6449685" y="3487597"/>
              <a:ext cx="1216840" cy="0"/>
            </a:xfrm>
            <a:prstGeom prst="straightConnector1">
              <a:avLst/>
            </a:prstGeom>
            <a:ln w="28575">
              <a:prstDash val="lgDashDotDot"/>
              <a:headEnd type="oval" w="med" len="med"/>
              <a:tailEnd type="oval" w="med" len="med"/>
            </a:ln>
          </p:spPr>
          <p:style>
            <a:lnRef idx="3">
              <a:schemeClr val="accent1"/>
            </a:lnRef>
            <a:fillRef idx="0">
              <a:schemeClr val="accent1"/>
            </a:fillRef>
            <a:effectRef idx="2">
              <a:schemeClr val="accent1"/>
            </a:effectRef>
            <a:fontRef idx="minor">
              <a:schemeClr val="tx1"/>
            </a:fontRef>
          </p:style>
        </p:cxnSp>
        <p:sp>
          <p:nvSpPr>
            <p:cNvPr id="46082" name="文字方塊 46081"/>
            <p:cNvSpPr txBox="1"/>
            <p:nvPr/>
          </p:nvSpPr>
          <p:spPr>
            <a:xfrm>
              <a:off x="1475656" y="3635732"/>
              <a:ext cx="822236" cy="369332"/>
            </a:xfrm>
            <a:prstGeom prst="rect">
              <a:avLst/>
            </a:prstGeom>
            <a:noFill/>
          </p:spPr>
          <p:txBody>
            <a:bodyPr wrap="square" rtlCol="0">
              <a:spAutoFit/>
            </a:bodyPr>
            <a:lstStyle/>
            <a:p>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需求</a:t>
              </a:r>
              <a:r>
                <a:rPr lang="en-US" altLang="zh-TW"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3906297" y="3635732"/>
              <a:ext cx="1222647" cy="369332"/>
            </a:xfrm>
            <a:prstGeom prst="rect">
              <a:avLst/>
            </a:prstGeom>
            <a:noFill/>
          </p:spPr>
          <p:txBody>
            <a:bodyPr wrap="square" rtlCol="0">
              <a:spAutoFit/>
            </a:bodyPr>
            <a:lstStyle/>
            <a:p>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設計</a:t>
              </a:r>
              <a:r>
                <a:rPr lang="zh-TW" altLang="en-US" b="1" dirty="0">
                  <a:latin typeface="微軟正黑體" panose="020B0604030504040204" pitchFamily="34" charset="-120"/>
                  <a:ea typeface="微軟正黑體" panose="020B0604030504040204" pitchFamily="34" charset="-120"/>
                </a:rPr>
                <a:t>文件</a:t>
              </a:r>
              <a:r>
                <a:rPr lang="en-US" altLang="zh-TW"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40" name="文字方塊 39"/>
            <p:cNvSpPr txBox="1"/>
            <p:nvPr/>
          </p:nvSpPr>
          <p:spPr>
            <a:xfrm>
              <a:off x="6519331" y="3635732"/>
              <a:ext cx="1077547" cy="369332"/>
            </a:xfrm>
            <a:prstGeom prst="rect">
              <a:avLst/>
            </a:prstGeom>
            <a:noFill/>
          </p:spPr>
          <p:txBody>
            <a:bodyPr wrap="square" rtlCol="0">
              <a:spAutoFit/>
            </a:bodyPr>
            <a:lstStyle/>
            <a:p>
              <a:r>
                <a:rPr lang="en-US" altLang="zh-TW" b="1" dirty="0" smtClean="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資料表</a:t>
              </a:r>
              <a:r>
                <a:rPr lang="en-US" altLang="zh-TW"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grpSp>
      <p:sp>
        <p:nvSpPr>
          <p:cNvPr id="32" name="頁尾版面配置區 31"/>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4679057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83568" y="3933056"/>
            <a:ext cx="6400800" cy="1752600"/>
          </a:xfrm>
        </p:spPr>
        <p:txBody>
          <a:bodyPr>
            <a:normAutofit/>
          </a:bodyPr>
          <a:lstStyle/>
          <a:p>
            <a:pPr defTabSz="457200"/>
            <a:r>
              <a:rPr lang="zh-TW" altLang="en-US" sz="2400" b="1" spc="600" dirty="0" smtClean="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1</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資料庫論述</a:t>
            </a:r>
            <a:endParaRPr lang="en-US" altLang="zh-TW" sz="2400" b="1" spc="600" dirty="0">
              <a:solidFill>
                <a:schemeClr val="tx1"/>
              </a:solidFill>
              <a:latin typeface="微軟正黑體" pitchFamily="34" charset="-120"/>
              <a:ea typeface="微軟正黑體" pitchFamily="34" charset="-120"/>
            </a:endParaRPr>
          </a:p>
          <a:p>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sz="2000" b="1" spc="600" dirty="0" smtClean="0">
                <a:solidFill>
                  <a:schemeClr val="tx1"/>
                </a:solidFill>
                <a:latin typeface="微軟正黑體" pitchFamily="34" charset="-120"/>
                <a:ea typeface="微軟正黑體" pitchFamily="34" charset="-120"/>
              </a:rPr>
              <a:t>1-5</a:t>
            </a:r>
            <a:r>
              <a:rPr lang="zh-TW" altLang="en-US" sz="2000" b="1" spc="600" dirty="0" smtClean="0">
                <a:solidFill>
                  <a:schemeClr val="tx1"/>
                </a:solidFill>
                <a:latin typeface="微軟正黑體" pitchFamily="34" charset="-120"/>
                <a:ea typeface="微軟正黑體" pitchFamily="34" charset="-120"/>
              </a:rPr>
              <a:t>資料庫管理系統 </a:t>
            </a:r>
            <a:endParaRPr lang="zh-TW" altLang="en-US" sz="2000" b="1" spc="600" dirty="0">
              <a:solidFill>
                <a:schemeClr val="tx1"/>
              </a:solidFill>
              <a:latin typeface="微軟正黑體" pitchFamily="34" charset="-120"/>
              <a:ea typeface="微軟正黑體" pitchFamily="34" charset="-120"/>
            </a:endParaRPr>
          </a:p>
        </p:txBody>
      </p:sp>
      <p:grpSp>
        <p:nvGrpSpPr>
          <p:cNvPr id="5" name="群組 4"/>
          <p:cNvGrpSpPr/>
          <p:nvPr/>
        </p:nvGrpSpPr>
        <p:grpSpPr>
          <a:xfrm>
            <a:off x="126114" y="2636376"/>
            <a:ext cx="2294111" cy="2486601"/>
            <a:chOff x="126114" y="2636376"/>
            <a:chExt cx="2294111" cy="2486601"/>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13" name="圖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14" name="圖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16" name="圖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17" name="圖片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18" name="圖片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19" name="圖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20" name="弧形 19"/>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22" name="投影片編號版面配置區 21"/>
          <p:cNvSpPr>
            <a:spLocks noGrp="1"/>
          </p:cNvSpPr>
          <p:nvPr>
            <p:ph type="sldNum" sz="quarter" idx="12"/>
          </p:nvPr>
        </p:nvSpPr>
        <p:spPr/>
        <p:txBody>
          <a:bodyPr/>
          <a:lstStyle/>
          <a:p>
            <a:fld id="{6F42FDE4-A7DD-41A7-A0A6-9B649FB43336}" type="slidenum">
              <a:rPr kumimoji="0" lang="en-US" smtClean="0"/>
              <a:pPr/>
              <a:t>46</a:t>
            </a:fld>
            <a:endParaRPr kumimoji="0" lang="en-US" sz="1400" dirty="0">
              <a:solidFill>
                <a:srgbClr val="FFFFFF"/>
              </a:solidFill>
            </a:endParaRPr>
          </a:p>
        </p:txBody>
      </p:sp>
      <p:sp>
        <p:nvSpPr>
          <p:cNvPr id="23" name="頁尾版面配置區 22"/>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303749317"/>
      </p:ext>
    </p:extLst>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p:txBody>
          <a:bodyPr>
            <a:normAutofit/>
          </a:bodyPr>
          <a:lstStyle/>
          <a:p>
            <a:r>
              <a:rPr lang="zh-TW" altLang="en-US" sz="3200" spc="600" dirty="0" smtClean="0">
                <a:effectLst/>
                <a:latin typeface="微軟正黑體" pitchFamily="34" charset="-120"/>
                <a:ea typeface="微軟正黑體" pitchFamily="34" charset="-120"/>
                <a:cs typeface="+mn-cs"/>
              </a:rPr>
              <a:t>資料庫架構 </a:t>
            </a:r>
            <a:endParaRPr lang="zh-TW" altLang="en-US" sz="3200" spc="600" dirty="0">
              <a:effectLst/>
              <a:latin typeface="微軟正黑體" pitchFamily="34" charset="-120"/>
              <a:ea typeface="微軟正黑體" pitchFamily="34" charset="-120"/>
              <a:cs typeface="+mn-cs"/>
            </a:endParaRPr>
          </a:p>
        </p:txBody>
      </p:sp>
      <p:sp>
        <p:nvSpPr>
          <p:cNvPr id="4101" name="Rectangle 3"/>
          <p:cNvSpPr>
            <a:spLocks noGrp="1" noRot="1" noChangeArrowheads="1"/>
          </p:cNvSpPr>
          <p:nvPr>
            <p:ph idx="1"/>
          </p:nvPr>
        </p:nvSpPr>
        <p:spPr>
          <a:xfrm>
            <a:off x="250825" y="1672655"/>
            <a:ext cx="8540750" cy="1684337"/>
          </a:xfrm>
        </p:spPr>
        <p:txBody>
          <a:bodyPr>
            <a:normAutofit fontScale="92500" lnSpcReduction="20000"/>
          </a:bodyPr>
          <a:lstStyle/>
          <a:p>
            <a:pPr>
              <a:lnSpc>
                <a:spcPct val="90000"/>
              </a:lnSpc>
            </a:pPr>
            <a:r>
              <a:rPr lang="zh-TW" altLang="en-US" sz="2800" b="1" dirty="0">
                <a:latin typeface="微軟正黑體" pitchFamily="34" charset="-120"/>
                <a:ea typeface="微軟正黑體" pitchFamily="34" charset="-120"/>
              </a:rPr>
              <a:t>三層式資料架構 （由下而上）</a:t>
            </a:r>
          </a:p>
          <a:p>
            <a:pPr lvl="1" eaLnBrk="1" hangingPunct="1">
              <a:lnSpc>
                <a:spcPct val="90000"/>
              </a:lnSpc>
            </a:pPr>
            <a:r>
              <a:rPr lang="zh-TW" altLang="en-US" sz="2400" dirty="0" smtClean="0">
                <a:latin typeface="微軟正黑體" panose="020B0604030504040204" pitchFamily="34" charset="-120"/>
                <a:ea typeface="微軟正黑體" panose="020B0604030504040204" pitchFamily="34" charset="-120"/>
              </a:rPr>
              <a:t>實體層 （內部綱目）</a:t>
            </a:r>
          </a:p>
          <a:p>
            <a:pPr lvl="1" eaLnBrk="1" hangingPunct="1">
              <a:lnSpc>
                <a:spcPct val="90000"/>
              </a:lnSpc>
            </a:pPr>
            <a:r>
              <a:rPr lang="zh-TW" altLang="en-US" sz="2400" dirty="0" smtClean="0">
                <a:latin typeface="微軟正黑體" panose="020B0604030504040204" pitchFamily="34" charset="-120"/>
                <a:ea typeface="微軟正黑體" panose="020B0604030504040204" pitchFamily="34" charset="-120"/>
              </a:rPr>
              <a:t>概念層 （概念綱目）</a:t>
            </a:r>
          </a:p>
          <a:p>
            <a:pPr lvl="1" eaLnBrk="1" hangingPunct="1">
              <a:lnSpc>
                <a:spcPct val="90000"/>
              </a:lnSpc>
            </a:pPr>
            <a:r>
              <a:rPr lang="zh-TW" altLang="en-US" sz="2400" dirty="0" smtClean="0">
                <a:latin typeface="微軟正黑體" panose="020B0604030504040204" pitchFamily="34" charset="-120"/>
                <a:ea typeface="微軟正黑體" panose="020B0604030504040204" pitchFamily="34" charset="-120"/>
              </a:rPr>
              <a:t>外部層 （外部綱目）</a:t>
            </a:r>
          </a:p>
          <a:p>
            <a:pPr eaLnBrk="1" hangingPunct="1">
              <a:lnSpc>
                <a:spcPct val="90000"/>
              </a:lnSpc>
            </a:pPr>
            <a:r>
              <a:rPr lang="zh-TW" altLang="en-US" sz="2800" b="1" dirty="0">
                <a:latin typeface="微軟正黑體" pitchFamily="34" charset="-120"/>
                <a:ea typeface="微軟正黑體" pitchFamily="34" charset="-120"/>
              </a:rPr>
              <a:t>三層式資料架構的特點：</a:t>
            </a:r>
            <a:r>
              <a:rPr lang="zh-TW" altLang="en-US" sz="2800" b="1" dirty="0" smtClean="0"/>
              <a:t>資料獨立性</a:t>
            </a:r>
            <a:r>
              <a:rPr lang="zh-TW" altLang="en-US" sz="2800" dirty="0" smtClean="0"/>
              <a:t>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47</a:t>
            </a:fld>
            <a:endParaRPr lang="zh-TW" altLang="en-US"/>
          </a:p>
        </p:txBody>
      </p:sp>
      <p:sp>
        <p:nvSpPr>
          <p:cNvPr id="4102" name="Rectangle 5"/>
          <p:cNvSpPr>
            <a:spLocks noChangeArrowheads="1"/>
          </p:cNvSpPr>
          <p:nvPr/>
        </p:nvSpPr>
        <p:spPr bwMode="auto">
          <a:xfrm>
            <a:off x="0"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p>
        </p:txBody>
      </p:sp>
      <p:graphicFrame>
        <p:nvGraphicFramePr>
          <p:cNvPr id="4098" name="Object 4"/>
          <p:cNvGraphicFramePr>
            <a:graphicFrameLocks noChangeAspect="1"/>
          </p:cNvGraphicFramePr>
          <p:nvPr>
            <p:extLst>
              <p:ext uri="{D42A27DB-BD31-4B8C-83A1-F6EECF244321}">
                <p14:modId xmlns:p14="http://schemas.microsoft.com/office/powerpoint/2010/main" val="2037193647"/>
              </p:ext>
            </p:extLst>
          </p:nvPr>
        </p:nvGraphicFramePr>
        <p:xfrm>
          <a:off x="228085" y="3454305"/>
          <a:ext cx="4535487" cy="2849562"/>
        </p:xfrm>
        <a:graphic>
          <a:graphicData uri="http://schemas.openxmlformats.org/presentationml/2006/ole">
            <mc:AlternateContent xmlns:mc="http://schemas.openxmlformats.org/markup-compatibility/2006">
              <mc:Choice xmlns:v="urn:schemas-microsoft-com:vml" Requires="v">
                <p:oleObj spid="_x0000_s4376" r:id="rId3" imgW="3967480" imgH="2496820" progId="">
                  <p:embed/>
                </p:oleObj>
              </mc:Choice>
              <mc:Fallback>
                <p:oleObj r:id="rId3" imgW="3967480" imgH="2496820" progId="">
                  <p:embed/>
                  <p:pic>
                    <p:nvPicPr>
                      <p:cNvPr id="0" name="Picture 2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085" y="3454305"/>
                        <a:ext cx="4535487" cy="284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4" name="Text Box 6"/>
          <p:cNvSpPr txBox="1">
            <a:spLocks noChangeArrowheads="1"/>
          </p:cNvSpPr>
          <p:nvPr/>
        </p:nvSpPr>
        <p:spPr bwMode="auto">
          <a:xfrm>
            <a:off x="5219700" y="5879013"/>
            <a:ext cx="39756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solidFill>
                  <a:schemeClr val="hlink"/>
                </a:solidFill>
                <a:latin typeface="微軟正黑體" panose="020B0604030504040204" pitchFamily="34" charset="-120"/>
                <a:ea typeface="微軟正黑體" panose="020B0604030504040204" pitchFamily="34" charset="-120"/>
              </a:rPr>
              <a:t>Product</a:t>
            </a:r>
            <a:r>
              <a:rPr lang="zh-TW" altLang="en-US" dirty="0">
                <a:solidFill>
                  <a:schemeClr val="hlink"/>
                </a:solidFill>
                <a:latin typeface="微軟正黑體" panose="020B0604030504040204" pitchFamily="34" charset="-120"/>
                <a:ea typeface="微軟正黑體" panose="020B0604030504040204" pitchFamily="34" charset="-120"/>
              </a:rPr>
              <a:t>資料存於檔案‘</a:t>
            </a:r>
            <a:r>
              <a:rPr lang="en-US" altLang="zh-TW" dirty="0" err="1" smtClean="0">
                <a:solidFill>
                  <a:schemeClr val="hlink"/>
                </a:solidFill>
                <a:latin typeface="微軟正黑體" panose="020B0604030504040204" pitchFamily="34" charset="-120"/>
                <a:ea typeface="微軟正黑體" panose="020B0604030504040204" pitchFamily="34" charset="-120"/>
              </a:rPr>
              <a:t>Prod.db</a:t>
            </a:r>
            <a:r>
              <a:rPr lang="zh-TW" altLang="en-US" dirty="0" smtClean="0">
                <a:solidFill>
                  <a:schemeClr val="hlink"/>
                </a:solidFill>
                <a:latin typeface="微軟正黑體" panose="020B0604030504040204" pitchFamily="34" charset="-120"/>
                <a:ea typeface="微軟正黑體" panose="020B0604030504040204" pitchFamily="34" charset="-120"/>
              </a:rPr>
              <a:t>’，</a:t>
            </a:r>
            <a:endParaRPr lang="zh-TW" altLang="en-US" dirty="0">
              <a:solidFill>
                <a:schemeClr val="hlink"/>
              </a:solidFill>
              <a:latin typeface="微軟正黑體" panose="020B0604030504040204" pitchFamily="34" charset="-120"/>
              <a:ea typeface="微軟正黑體" panose="020B0604030504040204" pitchFamily="34" charset="-120"/>
            </a:endParaRPr>
          </a:p>
          <a:p>
            <a:pPr eaLnBrk="1" hangingPunct="1"/>
            <a:r>
              <a:rPr lang="zh-TW" altLang="en-US" dirty="0">
                <a:solidFill>
                  <a:schemeClr val="hlink"/>
                </a:solidFill>
                <a:latin typeface="微軟正黑體" panose="020B0604030504040204" pitchFamily="34" charset="-120"/>
                <a:ea typeface="微軟正黑體" panose="020B0604030504040204" pitchFamily="34" charset="-120"/>
              </a:rPr>
              <a:t>其內建索引在</a:t>
            </a:r>
            <a:r>
              <a:rPr lang="en-US" altLang="zh-TW" dirty="0" err="1">
                <a:solidFill>
                  <a:schemeClr val="hlink"/>
                </a:solidFill>
                <a:latin typeface="微軟正黑體" panose="020B0604030504040204" pitchFamily="34" charset="-120"/>
                <a:ea typeface="微軟正黑體" panose="020B0604030504040204" pitchFamily="34" charset="-120"/>
              </a:rPr>
              <a:t>pNo</a:t>
            </a:r>
            <a:r>
              <a:rPr lang="zh-TW" altLang="en-US" dirty="0">
                <a:solidFill>
                  <a:schemeClr val="hlink"/>
                </a:solidFill>
                <a:latin typeface="微軟正黑體" panose="020B0604030504040204" pitchFamily="34" charset="-120"/>
                <a:ea typeface="微軟正黑體" panose="020B0604030504040204" pitchFamily="34" charset="-120"/>
              </a:rPr>
              <a:t>上</a:t>
            </a:r>
          </a:p>
        </p:txBody>
      </p:sp>
      <p:sp>
        <p:nvSpPr>
          <p:cNvPr id="104455" name="Text Box 7"/>
          <p:cNvSpPr txBox="1">
            <a:spLocks noChangeArrowheads="1"/>
          </p:cNvSpPr>
          <p:nvPr/>
        </p:nvSpPr>
        <p:spPr bwMode="auto">
          <a:xfrm>
            <a:off x="5219700" y="4560793"/>
            <a:ext cx="337712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dirty="0">
                <a:solidFill>
                  <a:schemeClr val="hlink"/>
                </a:solidFill>
                <a:latin typeface="微軟正黑體" panose="020B0604030504040204" pitchFamily="34" charset="-120"/>
                <a:ea typeface="微軟正黑體" panose="020B0604030504040204" pitchFamily="34" charset="-120"/>
              </a:rPr>
              <a:t>Product</a:t>
            </a:r>
            <a:r>
              <a:rPr lang="zh-TW" altLang="en-US" dirty="0">
                <a:solidFill>
                  <a:schemeClr val="hlink"/>
                </a:solidFill>
                <a:latin typeface="微軟正黑體" panose="020B0604030504040204" pitchFamily="34" charset="-120"/>
                <a:ea typeface="微軟正黑體" panose="020B0604030504040204" pitchFamily="34" charset="-120"/>
              </a:rPr>
              <a:t>有三個欄位：</a:t>
            </a:r>
          </a:p>
          <a:p>
            <a:pPr eaLnBrk="1" hangingPunct="1"/>
            <a:r>
              <a:rPr lang="en-US" altLang="zh-TW" dirty="0" err="1">
                <a:solidFill>
                  <a:schemeClr val="hlink"/>
                </a:solidFill>
                <a:latin typeface="微軟正黑體" panose="020B0604030504040204" pitchFamily="34" charset="-120"/>
                <a:ea typeface="微軟正黑體" panose="020B0604030504040204" pitchFamily="34" charset="-120"/>
              </a:rPr>
              <a:t>pNo</a:t>
            </a:r>
            <a:r>
              <a:rPr lang="en-US" altLang="zh-TW" dirty="0">
                <a:solidFill>
                  <a:schemeClr val="hlink"/>
                </a:solidFill>
                <a:latin typeface="微軟正黑體" panose="020B0604030504040204" pitchFamily="34" charset="-120"/>
                <a:ea typeface="微軟正黑體" panose="020B0604030504040204" pitchFamily="34" charset="-120"/>
              </a:rPr>
              <a:t>: 5</a:t>
            </a:r>
            <a:r>
              <a:rPr lang="zh-TW" altLang="en-US" dirty="0">
                <a:solidFill>
                  <a:schemeClr val="hlink"/>
                </a:solidFill>
                <a:latin typeface="微軟正黑體" panose="020B0604030504040204" pitchFamily="34" charset="-120"/>
                <a:ea typeface="微軟正黑體" panose="020B0604030504040204" pitchFamily="34" charset="-120"/>
              </a:rPr>
              <a:t>個字元</a:t>
            </a:r>
          </a:p>
          <a:p>
            <a:pPr eaLnBrk="1" hangingPunct="1"/>
            <a:r>
              <a:rPr lang="en-US" altLang="zh-TW" dirty="0" err="1">
                <a:solidFill>
                  <a:schemeClr val="hlink"/>
                </a:solidFill>
                <a:latin typeface="微軟正黑體" panose="020B0604030504040204" pitchFamily="34" charset="-120"/>
                <a:ea typeface="微軟正黑體" panose="020B0604030504040204" pitchFamily="34" charset="-120"/>
              </a:rPr>
              <a:t>pName</a:t>
            </a:r>
            <a:r>
              <a:rPr lang="en-US" altLang="zh-TW" dirty="0">
                <a:solidFill>
                  <a:schemeClr val="hlink"/>
                </a:solidFill>
                <a:latin typeface="微軟正黑體" panose="020B0604030504040204" pitchFamily="34" charset="-120"/>
                <a:ea typeface="微軟正黑體" panose="020B0604030504040204" pitchFamily="34" charset="-120"/>
              </a:rPr>
              <a:t>: 19</a:t>
            </a:r>
            <a:r>
              <a:rPr lang="zh-TW" altLang="en-US" dirty="0">
                <a:solidFill>
                  <a:schemeClr val="hlink"/>
                </a:solidFill>
                <a:latin typeface="微軟正黑體" panose="020B0604030504040204" pitchFamily="34" charset="-120"/>
                <a:ea typeface="微軟正黑體" panose="020B0604030504040204" pitchFamily="34" charset="-120"/>
              </a:rPr>
              <a:t>個字元</a:t>
            </a:r>
          </a:p>
          <a:p>
            <a:pPr eaLnBrk="1" hangingPunct="1"/>
            <a:r>
              <a:rPr lang="en-US" altLang="zh-TW" dirty="0" err="1">
                <a:solidFill>
                  <a:schemeClr val="hlink"/>
                </a:solidFill>
                <a:latin typeface="微軟正黑體" panose="020B0604030504040204" pitchFamily="34" charset="-120"/>
                <a:ea typeface="微軟正黑體" panose="020B0604030504040204" pitchFamily="34" charset="-120"/>
              </a:rPr>
              <a:t>unitPrice</a:t>
            </a:r>
            <a:r>
              <a:rPr lang="en-US" altLang="zh-TW" dirty="0">
                <a:solidFill>
                  <a:schemeClr val="hlink"/>
                </a:solidFill>
                <a:latin typeface="微軟正黑體" panose="020B0604030504040204" pitchFamily="34" charset="-120"/>
                <a:ea typeface="微軟正黑體" panose="020B0604030504040204" pitchFamily="34" charset="-120"/>
              </a:rPr>
              <a:t>: 1</a:t>
            </a:r>
            <a:r>
              <a:rPr lang="zh-TW" altLang="en-US" dirty="0">
                <a:solidFill>
                  <a:schemeClr val="hlink"/>
                </a:solidFill>
                <a:latin typeface="微軟正黑體" panose="020B0604030504040204" pitchFamily="34" charset="-120"/>
                <a:ea typeface="微軟正黑體" panose="020B0604030504040204" pitchFamily="34" charset="-120"/>
              </a:rPr>
              <a:t>個整數</a:t>
            </a:r>
          </a:p>
        </p:txBody>
      </p:sp>
      <p:sp>
        <p:nvSpPr>
          <p:cNvPr id="104456" name="Rectangle 8"/>
          <p:cNvSpPr>
            <a:spLocks noChangeArrowheads="1"/>
          </p:cNvSpPr>
          <p:nvPr/>
        </p:nvSpPr>
        <p:spPr bwMode="auto">
          <a:xfrm>
            <a:off x="6013450" y="3187516"/>
            <a:ext cx="321754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609600" algn="l"/>
              </a:tabLst>
            </a:pPr>
            <a:r>
              <a:rPr lang="en-US" altLang="zh-TW" dirty="0">
                <a:solidFill>
                  <a:schemeClr val="hlink"/>
                </a:solidFill>
                <a:latin typeface="微軟正黑體" panose="020B0604030504040204" pitchFamily="34" charset="-120"/>
                <a:ea typeface="微軟正黑體" panose="020B0604030504040204" pitchFamily="34" charset="-120"/>
              </a:rPr>
              <a:t>Product</a:t>
            </a:r>
            <a:r>
              <a:rPr lang="zh-TW" altLang="en-US" dirty="0">
                <a:solidFill>
                  <a:schemeClr val="hlink"/>
                </a:solidFill>
                <a:latin typeface="微軟正黑體" panose="020B0604030504040204" pitchFamily="34" charset="-120"/>
                <a:ea typeface="微軟正黑體" panose="020B0604030504040204" pitchFamily="34" charset="-120"/>
              </a:rPr>
              <a:t>有兩個欄位：</a:t>
            </a:r>
          </a:p>
          <a:p>
            <a:pPr>
              <a:tabLst>
                <a:tab pos="609600" algn="l"/>
              </a:tabLst>
            </a:pPr>
            <a:r>
              <a:rPr lang="zh-TW" altLang="en-US" dirty="0">
                <a:solidFill>
                  <a:schemeClr val="hlink"/>
                </a:solidFill>
                <a:latin typeface="微軟正黑體" panose="020B0604030504040204" pitchFamily="34" charset="-120"/>
                <a:ea typeface="微軟正黑體" panose="020B0604030504040204" pitchFamily="34" charset="-120"/>
              </a:rPr>
              <a:t>給庫存系統使用不需</a:t>
            </a:r>
            <a:r>
              <a:rPr lang="en-US" altLang="zh-TW" dirty="0" err="1">
                <a:solidFill>
                  <a:schemeClr val="hlink"/>
                </a:solidFill>
                <a:latin typeface="微軟正黑體" panose="020B0604030504040204" pitchFamily="34" charset="-120"/>
                <a:ea typeface="微軟正黑體" panose="020B0604030504040204" pitchFamily="34" charset="-120"/>
              </a:rPr>
              <a:t>unitPrice</a:t>
            </a:r>
            <a:endParaRPr lang="en-US" altLang="zh-TW" dirty="0">
              <a:solidFill>
                <a:schemeClr val="hlink"/>
              </a:solidFill>
              <a:latin typeface="微軟正黑體" panose="020B0604030504040204" pitchFamily="34" charset="-120"/>
              <a:ea typeface="微軟正黑體" panose="020B0604030504040204" pitchFamily="34" charset="-120"/>
            </a:endParaRPr>
          </a:p>
          <a:p>
            <a:pPr>
              <a:tabLst>
                <a:tab pos="609600" algn="l"/>
              </a:tabLst>
            </a:pPr>
            <a:r>
              <a:rPr lang="en-US" altLang="zh-TW" dirty="0" err="1">
                <a:solidFill>
                  <a:schemeClr val="hlink"/>
                </a:solidFill>
                <a:latin typeface="微軟正黑體" panose="020B0604030504040204" pitchFamily="34" charset="-120"/>
                <a:ea typeface="微軟正黑體" panose="020B0604030504040204" pitchFamily="34" charset="-120"/>
              </a:rPr>
              <a:t>pNo</a:t>
            </a:r>
            <a:r>
              <a:rPr lang="en-US" altLang="zh-TW" dirty="0">
                <a:solidFill>
                  <a:schemeClr val="hlink"/>
                </a:solidFill>
                <a:latin typeface="微軟正黑體" panose="020B0604030504040204" pitchFamily="34" charset="-120"/>
                <a:ea typeface="微軟正黑體" panose="020B0604030504040204" pitchFamily="34" charset="-120"/>
              </a:rPr>
              <a:t>: 5</a:t>
            </a:r>
            <a:r>
              <a:rPr lang="zh-TW" altLang="en-US" dirty="0">
                <a:solidFill>
                  <a:schemeClr val="hlink"/>
                </a:solidFill>
                <a:latin typeface="微軟正黑體" panose="020B0604030504040204" pitchFamily="34" charset="-120"/>
                <a:ea typeface="微軟正黑體" panose="020B0604030504040204" pitchFamily="34" charset="-120"/>
              </a:rPr>
              <a:t>個字元</a:t>
            </a:r>
          </a:p>
          <a:p>
            <a:pPr>
              <a:tabLst>
                <a:tab pos="609600" algn="l"/>
              </a:tabLst>
            </a:pPr>
            <a:r>
              <a:rPr lang="en-US" altLang="zh-TW" dirty="0" err="1">
                <a:solidFill>
                  <a:schemeClr val="hlink"/>
                </a:solidFill>
                <a:latin typeface="微軟正黑體" panose="020B0604030504040204" pitchFamily="34" charset="-120"/>
                <a:ea typeface="微軟正黑體" panose="020B0604030504040204" pitchFamily="34" charset="-120"/>
              </a:rPr>
              <a:t>pName</a:t>
            </a:r>
            <a:r>
              <a:rPr lang="en-US" altLang="zh-TW" dirty="0">
                <a:solidFill>
                  <a:schemeClr val="hlink"/>
                </a:solidFill>
                <a:latin typeface="微軟正黑體" panose="020B0604030504040204" pitchFamily="34" charset="-120"/>
                <a:ea typeface="微軟正黑體" panose="020B0604030504040204" pitchFamily="34" charset="-120"/>
              </a:rPr>
              <a:t>: 19</a:t>
            </a:r>
            <a:r>
              <a:rPr lang="zh-TW" altLang="en-US" dirty="0">
                <a:solidFill>
                  <a:schemeClr val="hlink"/>
                </a:solidFill>
                <a:latin typeface="微軟正黑體" panose="020B0604030504040204" pitchFamily="34" charset="-120"/>
                <a:ea typeface="微軟正黑體" panose="020B0604030504040204" pitchFamily="34" charset="-120"/>
              </a:rPr>
              <a:t>個字元</a:t>
            </a:r>
          </a:p>
        </p:txBody>
      </p:sp>
      <p:sp>
        <p:nvSpPr>
          <p:cNvPr id="104457" name="AutoShape 9"/>
          <p:cNvSpPr>
            <a:spLocks noChangeArrowheads="1"/>
          </p:cNvSpPr>
          <p:nvPr/>
        </p:nvSpPr>
        <p:spPr bwMode="auto">
          <a:xfrm>
            <a:off x="3316288" y="5838210"/>
            <a:ext cx="1584325" cy="485775"/>
          </a:xfrm>
          <a:prstGeom prst="leftArrow">
            <a:avLst>
              <a:gd name="adj1" fmla="val 50000"/>
              <a:gd name="adj2" fmla="val 81536"/>
            </a:avLst>
          </a:prstGeom>
          <a:solidFill>
            <a:schemeClr val="accent1"/>
          </a:solidFill>
          <a:ln w="9525">
            <a:solidFill>
              <a:schemeClr val="tx1"/>
            </a:solidFill>
            <a:miter lim="800000"/>
            <a:headEnd/>
            <a:tailEnd/>
          </a:ln>
        </p:spPr>
        <p:txBody>
          <a:bodyPr wrap="none" anchor="ctr"/>
          <a:lstStyle/>
          <a:p>
            <a:endParaRPr lang="zh-TW" altLang="en-US"/>
          </a:p>
        </p:txBody>
      </p:sp>
      <p:sp>
        <p:nvSpPr>
          <p:cNvPr id="104458" name="AutoShape 10"/>
          <p:cNvSpPr>
            <a:spLocks noChangeArrowheads="1"/>
          </p:cNvSpPr>
          <p:nvPr/>
        </p:nvSpPr>
        <p:spPr bwMode="auto">
          <a:xfrm>
            <a:off x="3316288" y="4848131"/>
            <a:ext cx="1584325" cy="485775"/>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zh-TW" altLang="en-US"/>
          </a:p>
        </p:txBody>
      </p:sp>
      <p:sp>
        <p:nvSpPr>
          <p:cNvPr id="13" name="矩形 12"/>
          <p:cNvSpPr/>
          <p:nvPr/>
        </p:nvSpPr>
        <p:spPr>
          <a:xfrm>
            <a:off x="0" y="-27384"/>
            <a:ext cx="2452916"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1-6DBMS</a:t>
            </a:r>
            <a:r>
              <a:rPr lang="zh-TW" altLang="en-US" sz="1000" b="1" spc="600" dirty="0">
                <a:latin typeface="微軟正黑體" pitchFamily="34" charset="-120"/>
                <a:ea typeface="微軟正黑體" pitchFamily="34" charset="-120"/>
              </a:rPr>
              <a:t>架構與功能 </a:t>
            </a:r>
          </a:p>
        </p:txBody>
      </p:sp>
      <p:pic>
        <p:nvPicPr>
          <p:cNvPr id="15" name="圖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16" name="AutoShape 10"/>
          <p:cNvSpPr>
            <a:spLocks noChangeArrowheads="1"/>
          </p:cNvSpPr>
          <p:nvPr/>
        </p:nvSpPr>
        <p:spPr bwMode="auto">
          <a:xfrm>
            <a:off x="4860032" y="3544792"/>
            <a:ext cx="1152128" cy="485775"/>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zh-TW" altLang="en-US"/>
          </a:p>
        </p:txBody>
      </p:sp>
      <p:sp>
        <p:nvSpPr>
          <p:cNvPr id="17" name="頁尾版面配置區 16"/>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76610983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4454">
                                            <p:txEl>
                                              <p:pRg st="0" end="0"/>
                                            </p:txEl>
                                          </p:spTgt>
                                        </p:tgtEl>
                                        <p:attrNameLst>
                                          <p:attrName>style.visibility</p:attrName>
                                        </p:attrNameLst>
                                      </p:cBhvr>
                                      <p:to>
                                        <p:strVal val="visible"/>
                                      </p:to>
                                    </p:set>
                                    <p:animEffect transition="in" filter="diamond(in)">
                                      <p:cBhvr>
                                        <p:cTn id="7" dur="2000"/>
                                        <p:tgtEl>
                                          <p:spTgt spid="104454">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04454">
                                            <p:txEl>
                                              <p:pRg st="1" end="1"/>
                                            </p:txEl>
                                          </p:spTgt>
                                        </p:tgtEl>
                                        <p:attrNameLst>
                                          <p:attrName>style.visibility</p:attrName>
                                        </p:attrNameLst>
                                      </p:cBhvr>
                                      <p:to>
                                        <p:strVal val="visible"/>
                                      </p:to>
                                    </p:set>
                                    <p:animEffect transition="in" filter="diamond(in)">
                                      <p:cBhvr>
                                        <p:cTn id="10" dur="2000"/>
                                        <p:tgtEl>
                                          <p:spTgt spid="104454">
                                            <p:txEl>
                                              <p:pRg st="1" end="1"/>
                                            </p:txEl>
                                          </p:spTgt>
                                        </p:tgtEl>
                                      </p:cBhvr>
                                    </p:animEffect>
                                  </p:childTnLst>
                                </p:cTn>
                              </p:par>
                              <p:par>
                                <p:cTn id="11" presetID="2" presetClass="entr" presetSubtype="2" fill="hold" grpId="0" nodeType="withEffect">
                                  <p:stCondLst>
                                    <p:cond delay="0"/>
                                  </p:stCondLst>
                                  <p:childTnLst>
                                    <p:set>
                                      <p:cBhvr>
                                        <p:cTn id="12" dur="1" fill="hold">
                                          <p:stCondLst>
                                            <p:cond delay="0"/>
                                          </p:stCondLst>
                                        </p:cTn>
                                        <p:tgtEl>
                                          <p:spTgt spid="104457"/>
                                        </p:tgtEl>
                                        <p:attrNameLst>
                                          <p:attrName>style.visibility</p:attrName>
                                        </p:attrNameLst>
                                      </p:cBhvr>
                                      <p:to>
                                        <p:strVal val="visible"/>
                                      </p:to>
                                    </p:set>
                                    <p:anim calcmode="lin" valueType="num">
                                      <p:cBhvr additive="base">
                                        <p:cTn id="13" dur="500" fill="hold"/>
                                        <p:tgtEl>
                                          <p:spTgt spid="104457"/>
                                        </p:tgtEl>
                                        <p:attrNameLst>
                                          <p:attrName>ppt_x</p:attrName>
                                        </p:attrNameLst>
                                      </p:cBhvr>
                                      <p:tavLst>
                                        <p:tav tm="0">
                                          <p:val>
                                            <p:strVal val="1+#ppt_w/2"/>
                                          </p:val>
                                        </p:tav>
                                        <p:tav tm="100000">
                                          <p:val>
                                            <p:strVal val="#ppt_x"/>
                                          </p:val>
                                        </p:tav>
                                      </p:tavLst>
                                    </p:anim>
                                    <p:anim calcmode="lin" valueType="num">
                                      <p:cBhvr additive="base">
                                        <p:cTn id="14" dur="500" fill="hold"/>
                                        <p:tgtEl>
                                          <p:spTgt spid="1044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04455"/>
                                        </p:tgtEl>
                                        <p:attrNameLst>
                                          <p:attrName>style.visibility</p:attrName>
                                        </p:attrNameLst>
                                      </p:cBhvr>
                                      <p:to>
                                        <p:strVal val="visible"/>
                                      </p:to>
                                    </p:set>
                                    <p:animEffect transition="in" filter="diamond(in)">
                                      <p:cBhvr>
                                        <p:cTn id="19" dur="2000"/>
                                        <p:tgtEl>
                                          <p:spTgt spid="104455"/>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104458"/>
                                        </p:tgtEl>
                                        <p:attrNameLst>
                                          <p:attrName>style.visibility</p:attrName>
                                        </p:attrNameLst>
                                      </p:cBhvr>
                                      <p:to>
                                        <p:strVal val="visible"/>
                                      </p:to>
                                    </p:set>
                                    <p:anim calcmode="lin" valueType="num">
                                      <p:cBhvr additive="base">
                                        <p:cTn id="22" dur="500" fill="hold"/>
                                        <p:tgtEl>
                                          <p:spTgt spid="104458"/>
                                        </p:tgtEl>
                                        <p:attrNameLst>
                                          <p:attrName>ppt_x</p:attrName>
                                        </p:attrNameLst>
                                      </p:cBhvr>
                                      <p:tavLst>
                                        <p:tav tm="0">
                                          <p:val>
                                            <p:strVal val="1+#ppt_w/2"/>
                                          </p:val>
                                        </p:tav>
                                        <p:tav tm="100000">
                                          <p:val>
                                            <p:strVal val="#ppt_x"/>
                                          </p:val>
                                        </p:tav>
                                      </p:tavLst>
                                    </p:anim>
                                    <p:anim calcmode="lin" valueType="num">
                                      <p:cBhvr additive="base">
                                        <p:cTn id="23" dur="500" fill="hold"/>
                                        <p:tgtEl>
                                          <p:spTgt spid="10445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04456"/>
                                        </p:tgtEl>
                                        <p:attrNameLst>
                                          <p:attrName>style.visibility</p:attrName>
                                        </p:attrNameLst>
                                      </p:cBhvr>
                                      <p:to>
                                        <p:strVal val="visible"/>
                                      </p:to>
                                    </p:set>
                                    <p:animEffect transition="in" filter="diamond(in)">
                                      <p:cBhvr>
                                        <p:cTn id="28" dur="2000"/>
                                        <p:tgtEl>
                                          <p:spTgt spid="104456"/>
                                        </p:tgtEl>
                                      </p:cBhvr>
                                    </p:animEffect>
                                  </p:childTnLst>
                                </p:cTn>
                              </p:par>
                              <p:par>
                                <p:cTn id="29" presetID="2" presetClass="entr" presetSubtype="2"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p:bldP spid="104456" grpId="0"/>
      <p:bldP spid="104457" grpId="0" animBg="1"/>
      <p:bldP spid="104458"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rrowheads="1"/>
          </p:cNvSpPr>
          <p:nvPr>
            <p:ph type="title"/>
          </p:nvPr>
        </p:nvSpPr>
        <p:spPr/>
        <p:txBody>
          <a:bodyPr>
            <a:normAutofit/>
          </a:bodyPr>
          <a:lstStyle/>
          <a:p>
            <a:r>
              <a:rPr lang="en-US" altLang="zh-TW" sz="3200" spc="600" dirty="0">
                <a:effectLst/>
                <a:latin typeface="微軟正黑體" pitchFamily="34" charset="-120"/>
                <a:ea typeface="微軟正黑體" pitchFamily="34" charset="-120"/>
                <a:cs typeface="+mn-cs"/>
              </a:rPr>
              <a:t>DBMS</a:t>
            </a:r>
            <a:r>
              <a:rPr lang="zh-TW" altLang="en-US" sz="3200" spc="600" dirty="0">
                <a:effectLst/>
                <a:latin typeface="微軟正黑體" pitchFamily="34" charset="-120"/>
                <a:ea typeface="微軟正黑體" pitchFamily="34" charset="-120"/>
                <a:cs typeface="+mn-cs"/>
              </a:rPr>
              <a:t>的功能 </a:t>
            </a:r>
          </a:p>
        </p:txBody>
      </p:sp>
      <p:sp>
        <p:nvSpPr>
          <p:cNvPr id="48132" name="Rectangle 3"/>
          <p:cNvSpPr>
            <a:spLocks noGrp="1" noRot="1" noChangeArrowheads="1"/>
          </p:cNvSpPr>
          <p:nvPr>
            <p:ph idx="1"/>
          </p:nvPr>
        </p:nvSpPr>
        <p:spPr>
          <a:xfrm>
            <a:off x="250825" y="1738337"/>
            <a:ext cx="8540750" cy="4498975"/>
          </a:xfrm>
        </p:spPr>
        <p:txBody>
          <a:bodyPr>
            <a:normAutofit/>
          </a:bodyPr>
          <a:lstStyle/>
          <a:p>
            <a:pPr marL="609600" indent="-609600" eaLnBrk="1" hangingPunct="1">
              <a:lnSpc>
                <a:spcPct val="80000"/>
              </a:lnSpc>
            </a:pPr>
            <a:r>
              <a:rPr lang="zh-TW" altLang="en-US" sz="2600" b="1" dirty="0">
                <a:latin typeface="微軟正黑體" pitchFamily="34" charset="-120"/>
                <a:ea typeface="微軟正黑體" pitchFamily="34" charset="-120"/>
              </a:rPr>
              <a:t>包括</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定義內部綱目</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定義概念綱目</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定義外部綱目</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更新資料：包括新增，修改，刪除。</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查詢資料</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處理資料庫</a:t>
            </a:r>
            <a:r>
              <a:rPr lang="zh-TW" altLang="en-US" sz="2400" dirty="0">
                <a:latin typeface="微軟正黑體" panose="020B0604030504040204" pitchFamily="34" charset="-120"/>
                <a:ea typeface="微軟正黑體" panose="020B0604030504040204" pitchFamily="34" charset="-120"/>
              </a:rPr>
              <a:t>交易</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Transaction management</a:t>
            </a:r>
            <a:r>
              <a:rPr lang="zh-TW" altLang="en-US" sz="2400" dirty="0" smtClean="0">
                <a:latin typeface="微軟正黑體" panose="020B0604030504040204" pitchFamily="34" charset="-120"/>
                <a:ea typeface="微軟正黑體" panose="020B0604030504040204" pitchFamily="34" charset="-120"/>
              </a:rPr>
              <a:t>）</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訂定使用者的資料使用權限</a:t>
            </a:r>
          </a:p>
          <a:p>
            <a:pPr marL="990600" lvl="1" indent="-533400" eaLnBrk="1" hangingPunct="1">
              <a:lnSpc>
                <a:spcPct val="80000"/>
              </a:lnSpc>
            </a:pPr>
            <a:r>
              <a:rPr lang="zh-TW" altLang="en-US" sz="2400" dirty="0" smtClean="0">
                <a:latin typeface="微軟正黑體" panose="020B0604030504040204" pitchFamily="34" charset="-120"/>
                <a:ea typeface="微軟正黑體" panose="020B0604030504040204" pitchFamily="34" charset="-120"/>
              </a:rPr>
              <a:t>訂定資料庫完整限制</a:t>
            </a:r>
          </a:p>
          <a:p>
            <a:pPr marL="609600" indent="-609600" eaLnBrk="1" hangingPunct="1">
              <a:lnSpc>
                <a:spcPct val="80000"/>
              </a:lnSpc>
            </a:pPr>
            <a:r>
              <a:rPr lang="zh-TW" altLang="en-US" sz="2600" b="1" dirty="0">
                <a:latin typeface="微軟正黑體" pitchFamily="34" charset="-120"/>
                <a:ea typeface="微軟正黑體" pitchFamily="34" charset="-120"/>
              </a:rPr>
              <a:t>這些功能大都透過</a:t>
            </a:r>
            <a:r>
              <a:rPr lang="en-US" altLang="zh-TW" sz="2600" b="1" dirty="0">
                <a:latin typeface="微軟正黑體" pitchFamily="34" charset="-120"/>
                <a:ea typeface="微軟正黑體" pitchFamily="34" charset="-120"/>
              </a:rPr>
              <a:t>DBMS</a:t>
            </a:r>
            <a:r>
              <a:rPr lang="zh-TW" altLang="en-US" sz="2600" b="1" dirty="0">
                <a:latin typeface="微軟正黑體" pitchFamily="34" charset="-120"/>
                <a:ea typeface="微軟正黑體" pitchFamily="34" charset="-120"/>
              </a:rPr>
              <a:t>所提供的資料庫語言來達成，目前最廣泛使用的資料庫語言稱為</a:t>
            </a:r>
            <a:r>
              <a:rPr lang="en-US" altLang="zh-TW" sz="2600" b="1" dirty="0">
                <a:solidFill>
                  <a:srgbClr val="00B0F0"/>
                </a:solidFill>
                <a:latin typeface="微軟正黑體" pitchFamily="34" charset="-120"/>
                <a:ea typeface="微軟正黑體" pitchFamily="34" charset="-120"/>
              </a:rPr>
              <a:t>SQL</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48</a:t>
            </a:fld>
            <a:endParaRPr lang="zh-TW" altLang="en-US"/>
          </a:p>
        </p:txBody>
      </p:sp>
      <p:sp>
        <p:nvSpPr>
          <p:cNvPr id="5" name="矩形 4"/>
          <p:cNvSpPr/>
          <p:nvPr/>
        </p:nvSpPr>
        <p:spPr>
          <a:xfrm>
            <a:off x="0" y="-27384"/>
            <a:ext cx="2452916"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1-6DBMS</a:t>
            </a:r>
            <a:r>
              <a:rPr lang="zh-TW" altLang="en-US" sz="1000" b="1" spc="600" dirty="0">
                <a:latin typeface="微軟正黑體" pitchFamily="34" charset="-120"/>
                <a:ea typeface="微軟正黑體" pitchFamily="34" charset="-120"/>
              </a:rPr>
              <a:t>架構與功能 </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頁尾版面配置區 7"/>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33760382"/>
      </p:ext>
    </p:extLst>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rrowheads="1"/>
          </p:cNvSpPr>
          <p:nvPr>
            <p:ph type="title"/>
          </p:nvPr>
        </p:nvSpPr>
        <p:spPr/>
        <p:txBody>
          <a:bodyPr>
            <a:normAutofit/>
          </a:bodyPr>
          <a:lstStyle/>
          <a:p>
            <a:r>
              <a:rPr lang="en-US" altLang="zh-TW" sz="3200" spc="600" dirty="0">
                <a:effectLst/>
                <a:latin typeface="微軟正黑體" pitchFamily="34" charset="-120"/>
                <a:ea typeface="微軟正黑體" pitchFamily="34" charset="-120"/>
                <a:cs typeface="+mn-cs"/>
              </a:rPr>
              <a:t>DBMS</a:t>
            </a:r>
            <a:r>
              <a:rPr lang="zh-TW" altLang="en-US" sz="3200" spc="600" dirty="0">
                <a:effectLst/>
                <a:latin typeface="微軟正黑體" pitchFamily="34" charset="-120"/>
                <a:ea typeface="微軟正黑體" pitchFamily="34" charset="-120"/>
                <a:cs typeface="+mn-cs"/>
              </a:rPr>
              <a:t>的功能（</a:t>
            </a:r>
            <a:r>
              <a:rPr lang="en-US" altLang="zh-TW" sz="3200" spc="600" dirty="0">
                <a:effectLst/>
                <a:latin typeface="微軟正黑體" pitchFamily="34" charset="-120"/>
                <a:ea typeface="微軟正黑體" pitchFamily="34" charset="-120"/>
                <a:cs typeface="+mn-cs"/>
              </a:rPr>
              <a:t>Cont.)</a:t>
            </a:r>
          </a:p>
        </p:txBody>
      </p:sp>
      <p:sp>
        <p:nvSpPr>
          <p:cNvPr id="49156" name="Rectangle 3"/>
          <p:cNvSpPr>
            <a:spLocks noGrp="1" noRot="1" noChangeArrowheads="1"/>
          </p:cNvSpPr>
          <p:nvPr>
            <p:ph idx="1"/>
          </p:nvPr>
        </p:nvSpPr>
        <p:spPr/>
        <p:txBody>
          <a:bodyPr>
            <a:normAutofit/>
          </a:bodyPr>
          <a:lstStyle/>
          <a:p>
            <a:pPr eaLnBrk="1" hangingPunct="1"/>
            <a:r>
              <a:rPr lang="zh-TW" altLang="en-US" sz="2800" b="1" dirty="0">
                <a:latin typeface="微軟正黑體" pitchFamily="34" charset="-120"/>
                <a:ea typeface="微軟正黑體" pitchFamily="34" charset="-120"/>
              </a:rPr>
              <a:t>附屬功能</a:t>
            </a:r>
          </a:p>
          <a:p>
            <a:pPr lvl="1" eaLnBrk="1" hangingPunct="1"/>
            <a:r>
              <a:rPr lang="zh-TW" altLang="en-US" sz="2600" dirty="0" smtClean="0">
                <a:latin typeface="微軟正黑體" panose="020B0604030504040204" pitchFamily="34" charset="-120"/>
                <a:ea typeface="微軟正黑體" panose="020B0604030504040204" pitchFamily="34" charset="-120"/>
              </a:rPr>
              <a:t>匯入 </a:t>
            </a:r>
          </a:p>
          <a:p>
            <a:pPr lvl="1" eaLnBrk="1" hangingPunct="1"/>
            <a:r>
              <a:rPr lang="zh-TW" altLang="en-US" sz="2600" dirty="0" smtClean="0">
                <a:latin typeface="微軟正黑體" panose="020B0604030504040204" pitchFamily="34" charset="-120"/>
                <a:ea typeface="微軟正黑體" panose="020B0604030504040204" pitchFamily="34" charset="-120"/>
              </a:rPr>
              <a:t>匯出 </a:t>
            </a:r>
          </a:p>
          <a:p>
            <a:pPr lvl="1" eaLnBrk="1" hangingPunct="1"/>
            <a:r>
              <a:rPr lang="zh-TW" altLang="en-US" sz="2600" dirty="0" smtClean="0">
                <a:latin typeface="微軟正黑體" panose="020B0604030504040204" pitchFamily="34" charset="-120"/>
                <a:ea typeface="微軟正黑體" panose="020B0604030504040204" pitchFamily="34" charset="-120"/>
              </a:rPr>
              <a:t>監督效能 </a:t>
            </a:r>
          </a:p>
          <a:p>
            <a:pPr lvl="1" eaLnBrk="1" hangingPunct="1"/>
            <a:r>
              <a:rPr lang="zh-TW" altLang="en-US" sz="2600" dirty="0" smtClean="0">
                <a:latin typeface="微軟正黑體" panose="020B0604030504040204" pitchFamily="34" charset="-120"/>
                <a:ea typeface="微軟正黑體" panose="020B0604030504040204" pitchFamily="34" charset="-120"/>
              </a:rPr>
              <a:t>資料庫應用系統開發 </a:t>
            </a:r>
          </a:p>
          <a:p>
            <a:pPr lvl="2" eaLnBrk="1" hangingPunct="1"/>
            <a:r>
              <a:rPr lang="zh-TW" altLang="en-US" dirty="0" smtClean="0">
                <a:latin typeface="微軟正黑體" panose="020B0604030504040204" pitchFamily="34" charset="-120"/>
                <a:ea typeface="微軟正黑體" panose="020B0604030504040204" pitchFamily="34" charset="-120"/>
              </a:rPr>
              <a:t>應用系統開發環境</a:t>
            </a:r>
            <a:endParaRPr lang="en-US" altLang="zh-TW" dirty="0" smtClean="0">
              <a:latin typeface="微軟正黑體" panose="020B0604030504040204" pitchFamily="34" charset="-120"/>
              <a:ea typeface="微軟正黑體" panose="020B0604030504040204" pitchFamily="34" charset="-120"/>
            </a:endParaRPr>
          </a:p>
          <a:p>
            <a:pPr marL="914400" lvl="2" indent="0" eaLnBrk="1" hangingPunct="1">
              <a:buNone/>
            </a:pP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Visual Studio.NET</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Eclipse</a:t>
            </a:r>
            <a:r>
              <a:rPr lang="zh-TW" altLang="en-US" dirty="0" smtClean="0">
                <a:latin typeface="微軟正黑體" panose="020B0604030504040204" pitchFamily="34" charset="-120"/>
                <a:ea typeface="微軟正黑體" panose="020B0604030504040204" pitchFamily="34" charset="-120"/>
              </a:rPr>
              <a:t>，</a:t>
            </a:r>
            <a:r>
              <a:rPr lang="en-US" altLang="zh-TW" dirty="0" err="1" smtClean="0">
                <a:latin typeface="微軟正黑體" panose="020B0604030504040204" pitchFamily="34" charset="-120"/>
                <a:ea typeface="微軟正黑體" panose="020B0604030504040204" pitchFamily="34" charset="-120"/>
              </a:rPr>
              <a:t>Netbeans</a:t>
            </a:r>
            <a:r>
              <a:rPr lang="zh-TW" altLang="en-US" dirty="0" smtClean="0">
                <a:latin typeface="微軟正黑體" panose="020B0604030504040204" pitchFamily="34" charset="-120"/>
                <a:ea typeface="微軟正黑體" panose="020B0604030504040204" pitchFamily="34" charset="-120"/>
              </a:rPr>
              <a:t>，</a:t>
            </a:r>
            <a:r>
              <a:rPr lang="en-US" altLang="zh-TW" dirty="0" err="1" smtClean="0">
                <a:latin typeface="微軟正黑體" panose="020B0604030504040204" pitchFamily="34" charset="-120"/>
                <a:ea typeface="微軟正黑體" panose="020B0604030504040204" pitchFamily="34" charset="-120"/>
              </a:rPr>
              <a:t>Zend</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MS ACCESS</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MS SQL SERVER</a:t>
            </a:r>
            <a:r>
              <a:rPr lang="zh-TW" altLang="en-US" dirty="0" smtClean="0">
                <a:latin typeface="微軟正黑體" panose="020B0604030504040204" pitchFamily="34" charset="-120"/>
                <a:ea typeface="微軟正黑體" panose="020B0604030504040204" pitchFamily="34" charset="-120"/>
              </a:rPr>
              <a:t>） </a:t>
            </a:r>
          </a:p>
          <a:p>
            <a:pPr lvl="2" eaLnBrk="1" hangingPunct="1"/>
            <a:r>
              <a:rPr lang="zh-TW" altLang="en-US" dirty="0" smtClean="0">
                <a:latin typeface="微軟正黑體" panose="020B0604030504040204" pitchFamily="34" charset="-120"/>
                <a:ea typeface="微軟正黑體" panose="020B0604030504040204" pitchFamily="34" charset="-120"/>
              </a:rPr>
              <a:t>遠端資料庫連線介面 </a:t>
            </a:r>
          </a:p>
          <a:p>
            <a:pPr lvl="3" eaLnBrk="1" hangingPunct="1"/>
            <a:r>
              <a:rPr lang="en-US" altLang="zh-TW" dirty="0" smtClean="0">
                <a:latin typeface="微軟正黑體" panose="020B0604030504040204" pitchFamily="34" charset="-120"/>
                <a:ea typeface="微軟正黑體" panose="020B0604030504040204" pitchFamily="34" charset="-120"/>
              </a:rPr>
              <a:t>ODBC</a:t>
            </a:r>
          </a:p>
          <a:p>
            <a:pPr lvl="3" eaLnBrk="1" hangingPunct="1"/>
            <a:r>
              <a:rPr lang="en-US" altLang="zh-TW" dirty="0" smtClean="0">
                <a:latin typeface="微軟正黑體" panose="020B0604030504040204" pitchFamily="34" charset="-120"/>
                <a:ea typeface="微軟正黑體" panose="020B0604030504040204" pitchFamily="34" charset="-120"/>
              </a:rPr>
              <a:t>JDBC</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49</a:t>
            </a:fld>
            <a:endParaRPr lang="zh-TW" altLang="en-US"/>
          </a:p>
        </p:txBody>
      </p:sp>
      <p:sp>
        <p:nvSpPr>
          <p:cNvPr id="7" name="矩形 6"/>
          <p:cNvSpPr/>
          <p:nvPr/>
        </p:nvSpPr>
        <p:spPr>
          <a:xfrm>
            <a:off x="0" y="-27384"/>
            <a:ext cx="2452916"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1-6DBMS</a:t>
            </a:r>
            <a:r>
              <a:rPr lang="zh-TW" altLang="en-US" sz="1000" b="1" spc="600" dirty="0">
                <a:latin typeface="微軟正黑體" pitchFamily="34" charset="-120"/>
                <a:ea typeface="微軟正黑體" pitchFamily="34" charset="-120"/>
              </a:rPr>
              <a:t>架構與功能 </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9" name="頁尾版面配置區 8"/>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377739546"/>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solidFill>
                  <a:srgbClr val="00B050"/>
                </a:solidFill>
              </a:rPr>
              <a:t>目前執行之研究計畫</a:t>
            </a:r>
            <a:endParaRPr lang="zh-TW" altLang="en-US" sz="4000" dirty="0">
              <a:solidFill>
                <a:srgbClr val="00B050"/>
              </a:solidFill>
            </a:endParaRPr>
          </a:p>
        </p:txBody>
      </p:sp>
      <p:sp>
        <p:nvSpPr>
          <p:cNvPr id="3" name="頁尾版面配置區 2"/>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4" name="投影片編號版面配置區 3"/>
          <p:cNvSpPr>
            <a:spLocks noGrp="1"/>
          </p:cNvSpPr>
          <p:nvPr>
            <p:ph type="sldNum" sz="quarter" idx="12"/>
          </p:nvPr>
        </p:nvSpPr>
        <p:spPr/>
        <p:txBody>
          <a:bodyPr/>
          <a:lstStyle/>
          <a:p>
            <a:fld id="{6F42FDE4-A7DD-41A7-A0A6-9B649FB43336}" type="slidenum">
              <a:rPr kumimoji="0" lang="en-US" smtClean="0"/>
              <a:pPr/>
              <a:t>5</a:t>
            </a:fld>
            <a:endParaRPr kumimoji="0" lang="en-US"/>
          </a:p>
        </p:txBody>
      </p:sp>
      <p:sp>
        <p:nvSpPr>
          <p:cNvPr id="5" name="矩形 4"/>
          <p:cNvSpPr/>
          <p:nvPr/>
        </p:nvSpPr>
        <p:spPr>
          <a:xfrm>
            <a:off x="0" y="1556792"/>
            <a:ext cx="8811074" cy="5324535"/>
          </a:xfrm>
          <a:prstGeom prst="rect">
            <a:avLst/>
          </a:prstGeom>
          <a:noFill/>
        </p:spPr>
        <p:txBody>
          <a:bodyPr wrap="square" lIns="91440" tIns="45720" rIns="91440" bIns="45720">
            <a:spAutoFit/>
          </a:bodyPr>
          <a:lstStyle/>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rPr>
              <a:t>1.</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科技部計畫</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運用人工智慧中深度學習技術於影像辨識</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2.</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科技部國家型計畫</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:AI</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農業省工研究計畫</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(3</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年</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1500</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萬</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3.</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教育部大型計畫</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sym typeface="Wingdings" pitchFamily="2" charset="2"/>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智慧型無人載具電動車</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(1800</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萬</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4.</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教育部高教深耕特色專業實地實務研習營</a:t>
            </a:r>
            <a:endPar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5.</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教育部高教深耕推動大學社會責任專案計畫</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人工智慧與物聯網研究團隊</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6.</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教育部高教深耕計畫創新教學暨問題導向課程專案計畫</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7.</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科技部</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智慧型級</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家用及</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商用飛輪車運動系統之研究與開發</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8.</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科技部</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運用深度學習與穿戴裝置技術之智慧型長跑運動音樂排程推鍵系統設計</a:t>
            </a:r>
            <a:endPar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9.</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教育部跨領域人才培育計畫</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農業資訊管理整合團隊</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pPr algn="ctr"/>
            <a:endParaRPr lang="en-US" altLang="zh-TW" sz="28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rrowheads="1"/>
          </p:cNvSpPr>
          <p:nvPr>
            <p:ph type="title"/>
          </p:nvPr>
        </p:nvSpPr>
        <p:spPr/>
        <p:txBody>
          <a:bodyPr>
            <a:normAutofit/>
          </a:bodyPr>
          <a:lstStyle/>
          <a:p>
            <a:r>
              <a:rPr lang="en-US" altLang="zh-TW" sz="3200" spc="600" dirty="0">
                <a:effectLst/>
                <a:latin typeface="微軟正黑體" pitchFamily="34" charset="-120"/>
                <a:ea typeface="微軟正黑體" pitchFamily="34" charset="-120"/>
                <a:cs typeface="+mn-cs"/>
              </a:rPr>
              <a:t>DBMS</a:t>
            </a:r>
            <a:r>
              <a:rPr lang="zh-TW" altLang="en-US" sz="3200" spc="600" dirty="0">
                <a:effectLst/>
                <a:latin typeface="微軟正黑體" pitchFamily="34" charset="-120"/>
                <a:ea typeface="微軟正黑體" pitchFamily="34" charset="-120"/>
                <a:cs typeface="+mn-cs"/>
              </a:rPr>
              <a:t>的分類 </a:t>
            </a:r>
          </a:p>
        </p:txBody>
      </p:sp>
      <p:sp>
        <p:nvSpPr>
          <p:cNvPr id="50180" name="Rectangle 3"/>
          <p:cNvSpPr>
            <a:spLocks noGrp="1" noRot="1" noChangeArrowheads="1"/>
          </p:cNvSpPr>
          <p:nvPr>
            <p:ph idx="1"/>
          </p:nvPr>
        </p:nvSpPr>
        <p:spPr/>
        <p:txBody>
          <a:bodyPr>
            <a:noAutofit/>
          </a:bodyPr>
          <a:lstStyle/>
          <a:p>
            <a:pPr eaLnBrk="1" hangingPunct="1"/>
            <a:r>
              <a:rPr lang="zh-TW" altLang="en-US" sz="2800" b="1" dirty="0" smtClean="0">
                <a:latin typeface="微軟正黑體" panose="020B0604030504040204" pitchFamily="34" charset="-120"/>
                <a:ea typeface="微軟正黑體" panose="020B0604030504040204" pitchFamily="34" charset="-120"/>
              </a:rPr>
              <a:t>依使用者個數區分：</a:t>
            </a:r>
            <a:r>
              <a:rPr lang="zh-TW" altLang="en-US" sz="2800" dirty="0" smtClean="0">
                <a:latin typeface="微軟正黑體" panose="020B0604030504040204" pitchFamily="34" charset="-120"/>
                <a:ea typeface="微軟正黑體" panose="020B0604030504040204" pitchFamily="34" charset="-120"/>
              </a:rPr>
              <a:t>可分為個人用或多用戶</a:t>
            </a:r>
          </a:p>
          <a:p>
            <a:pPr eaLnBrk="1" hangingPunct="1"/>
            <a:r>
              <a:rPr lang="zh-TW" altLang="en-US" sz="2800" b="1" dirty="0">
                <a:latin typeface="微軟正黑體" panose="020B0604030504040204" pitchFamily="34" charset="-120"/>
                <a:ea typeface="微軟正黑體" panose="020B0604030504040204" pitchFamily="34" charset="-120"/>
              </a:rPr>
              <a:t>依</a:t>
            </a:r>
            <a:r>
              <a:rPr lang="en-US" altLang="zh-TW" sz="2800" b="1" dirty="0">
                <a:latin typeface="微軟正黑體" panose="020B0604030504040204" pitchFamily="34" charset="-120"/>
                <a:ea typeface="微軟正黑體" panose="020B0604030504040204" pitchFamily="34" charset="-120"/>
              </a:rPr>
              <a:t>DBMS</a:t>
            </a:r>
            <a:r>
              <a:rPr lang="zh-TW" altLang="en-US" sz="2800" b="1" dirty="0">
                <a:latin typeface="微軟正黑體" panose="020B0604030504040204" pitchFamily="34" charset="-120"/>
                <a:ea typeface="微軟正黑體" panose="020B0604030504040204" pitchFamily="34" charset="-120"/>
              </a:rPr>
              <a:t>系統架構區分： </a:t>
            </a:r>
            <a:r>
              <a:rPr lang="zh-TW" altLang="en-US" sz="2800" dirty="0" smtClean="0">
                <a:latin typeface="微軟正黑體" panose="020B0604030504040204" pitchFamily="34" charset="-120"/>
                <a:ea typeface="微軟正黑體" panose="020B0604030504040204" pitchFamily="34" charset="-120"/>
              </a:rPr>
              <a:t>可分成集中式和分散式  </a:t>
            </a:r>
          </a:p>
          <a:p>
            <a:pPr eaLnBrk="1" hangingPunct="1"/>
            <a:r>
              <a:rPr lang="zh-TW" altLang="en-US" sz="2800" b="1" dirty="0">
                <a:latin typeface="微軟正黑體" panose="020B0604030504040204" pitchFamily="34" charset="-120"/>
                <a:ea typeface="微軟正黑體" panose="020B0604030504040204" pitchFamily="34" charset="-120"/>
              </a:rPr>
              <a:t>依資料模式區分：</a:t>
            </a:r>
            <a:r>
              <a:rPr lang="zh-TW" altLang="en-US" sz="2800" dirty="0" smtClean="0">
                <a:latin typeface="微軟正黑體" panose="020B0604030504040204" pitchFamily="34" charset="-120"/>
                <a:ea typeface="微軟正黑體" panose="020B0604030504040204" pitchFamily="34" charset="-120"/>
              </a:rPr>
              <a:t>目前還在使用的</a:t>
            </a:r>
            <a:r>
              <a:rPr lang="en-US" altLang="zh-TW" sz="2800" dirty="0" smtClean="0">
                <a:latin typeface="微軟正黑體" panose="020B0604030504040204" pitchFamily="34" charset="-120"/>
                <a:ea typeface="微軟正黑體" panose="020B0604030504040204" pitchFamily="34" charset="-120"/>
              </a:rPr>
              <a:t>DBMS</a:t>
            </a:r>
            <a:r>
              <a:rPr lang="zh-TW" altLang="en-US" sz="2800" dirty="0" smtClean="0">
                <a:latin typeface="微軟正黑體" panose="020B0604030504040204" pitchFamily="34" charset="-120"/>
                <a:ea typeface="微軟正黑體" panose="020B0604030504040204" pitchFamily="34" charset="-120"/>
              </a:rPr>
              <a:t>，有</a:t>
            </a:r>
          </a:p>
          <a:p>
            <a:pPr lvl="1" eaLnBrk="1" hangingPunct="1"/>
            <a:r>
              <a:rPr lang="zh-TW" altLang="en-US" sz="2800" dirty="0" smtClean="0">
                <a:latin typeface="微軟正黑體" panose="020B0604030504040204" pitchFamily="34" charset="-120"/>
                <a:ea typeface="微軟正黑體" panose="020B0604030504040204" pitchFamily="34" charset="-120"/>
              </a:rPr>
              <a:t>關聯式</a:t>
            </a:r>
          </a:p>
          <a:p>
            <a:pPr lvl="1" eaLnBrk="1" hangingPunct="1"/>
            <a:r>
              <a:rPr lang="zh-TW" altLang="en-US" sz="2800" dirty="0" smtClean="0">
                <a:latin typeface="微軟正黑體" panose="020B0604030504040204" pitchFamily="34" charset="-120"/>
                <a:ea typeface="微軟正黑體" panose="020B0604030504040204" pitchFamily="34" charset="-120"/>
              </a:rPr>
              <a:t>階層式</a:t>
            </a:r>
          </a:p>
          <a:p>
            <a:pPr lvl="1" eaLnBrk="1" hangingPunct="1"/>
            <a:r>
              <a:rPr lang="zh-TW" altLang="en-US" sz="2800" dirty="0" smtClean="0">
                <a:latin typeface="微軟正黑體" panose="020B0604030504040204" pitchFamily="34" charset="-120"/>
                <a:ea typeface="微軟正黑體" panose="020B0604030504040204" pitchFamily="34" charset="-120"/>
              </a:rPr>
              <a:t>物件導向式</a:t>
            </a:r>
          </a:p>
          <a:p>
            <a:pPr lvl="1" eaLnBrk="1" hangingPunct="1"/>
            <a:r>
              <a:rPr lang="zh-TW" altLang="en-US" sz="2800" dirty="0" smtClean="0">
                <a:latin typeface="微軟正黑體" panose="020B0604030504040204" pitchFamily="34" charset="-120"/>
                <a:ea typeface="微軟正黑體" panose="020B0604030504040204" pitchFamily="34" charset="-120"/>
              </a:rPr>
              <a:t>物件關聯式 </a:t>
            </a:r>
          </a:p>
          <a:p>
            <a:pPr eaLnBrk="1" hangingPunct="1"/>
            <a:r>
              <a:rPr lang="zh-TW" altLang="en-US" sz="2800" b="1" dirty="0">
                <a:latin typeface="微軟正黑體" panose="020B0604030504040204" pitchFamily="34" charset="-120"/>
                <a:ea typeface="微軟正黑體" panose="020B0604030504040204" pitchFamily="34" charset="-120"/>
              </a:rPr>
              <a:t>依價格區分：</a:t>
            </a:r>
            <a:r>
              <a:rPr lang="zh-TW" altLang="en-US" sz="2800" dirty="0" smtClean="0">
                <a:latin typeface="微軟正黑體" panose="020B0604030504040204" pitchFamily="34" charset="-120"/>
                <a:ea typeface="微軟正黑體" panose="020B0604030504040204" pitchFamily="34" charset="-120"/>
              </a:rPr>
              <a:t>從數千元到佰萬元不等</a:t>
            </a:r>
          </a:p>
          <a:p>
            <a:pPr eaLnBrk="1" hangingPunct="1"/>
            <a:r>
              <a:rPr lang="zh-TW" altLang="en-US" sz="2800" b="1" dirty="0">
                <a:latin typeface="微軟正黑體" panose="020B0604030504040204" pitchFamily="34" charset="-120"/>
                <a:ea typeface="微軟正黑體" panose="020B0604030504040204" pitchFamily="34" charset="-120"/>
              </a:rPr>
              <a:t>依用途區分：</a:t>
            </a:r>
            <a:r>
              <a:rPr lang="zh-TW" altLang="en-US" sz="2800" dirty="0" smtClean="0">
                <a:latin typeface="微軟正黑體" panose="020B0604030504040204" pitchFamily="34" charset="-120"/>
                <a:ea typeface="微軟正黑體" panose="020B0604030504040204" pitchFamily="34" charset="-120"/>
              </a:rPr>
              <a:t>可分成一般用途和特殊用途 </a:t>
            </a:r>
            <a:r>
              <a:rPr lang="zh-TW" altLang="en-US" sz="2800" dirty="0" smtClean="0"/>
              <a:t> </a:t>
            </a:r>
          </a:p>
        </p:txBody>
      </p:sp>
      <p:sp>
        <p:nvSpPr>
          <p:cNvPr id="3" name="投影片編號版面配置區 2"/>
          <p:cNvSpPr>
            <a:spLocks noGrp="1"/>
          </p:cNvSpPr>
          <p:nvPr>
            <p:ph type="sldNum" sz="quarter" idx="12"/>
          </p:nvPr>
        </p:nvSpPr>
        <p:spPr>
          <a:xfrm>
            <a:off x="7010400" y="6356350"/>
            <a:ext cx="2133600" cy="365125"/>
          </a:xfrm>
          <a:prstGeom prst="rect">
            <a:avLst/>
          </a:prstGeom>
        </p:spPr>
        <p:txBody>
          <a:bodyPr/>
          <a:lstStyle/>
          <a:p>
            <a:fld id="{73DA0BB7-265A-403C-9275-D587AB510EDC}" type="slidenum">
              <a:rPr lang="zh-TW" altLang="en-US" smtClean="0"/>
              <a:pPr/>
              <a:t>50</a:t>
            </a:fld>
            <a:endParaRPr lang="zh-TW" altLang="en-US"/>
          </a:p>
        </p:txBody>
      </p:sp>
      <p:sp>
        <p:nvSpPr>
          <p:cNvPr id="5" name="矩形 4"/>
          <p:cNvSpPr/>
          <p:nvPr/>
        </p:nvSpPr>
        <p:spPr>
          <a:xfrm>
            <a:off x="0" y="-27384"/>
            <a:ext cx="2042547"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1-7DBMS</a:t>
            </a:r>
            <a:r>
              <a:rPr lang="zh-TW" altLang="en-US" sz="1000" b="1" spc="600" dirty="0">
                <a:latin typeface="微軟正黑體" pitchFamily="34" charset="-120"/>
                <a:ea typeface="微軟正黑體" pitchFamily="34" charset="-120"/>
              </a:rPr>
              <a:t>的分類 </a:t>
            </a:r>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頁尾版面配置區 7"/>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Tree>
    <p:extLst>
      <p:ext uri="{BB962C8B-B14F-4D97-AF65-F5344CB8AC3E}">
        <p14:creationId xmlns:p14="http://schemas.microsoft.com/office/powerpoint/2010/main" val="1658527378"/>
      </p:ext>
    </p:extLst>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rrowheads="1"/>
          </p:cNvSpPr>
          <p:nvPr>
            <p:ph type="title"/>
          </p:nvPr>
        </p:nvSpPr>
        <p:spPr/>
        <p:txBody>
          <a:bodyPr>
            <a:normAutofit/>
          </a:bodyPr>
          <a:lstStyle/>
          <a:p>
            <a:r>
              <a:rPr lang="en-US" altLang="zh-TW" sz="3200" spc="600" dirty="0">
                <a:effectLst/>
                <a:latin typeface="微軟正黑體" pitchFamily="34" charset="-120"/>
                <a:ea typeface="微軟正黑體" pitchFamily="34" charset="-120"/>
                <a:cs typeface="+mn-cs"/>
              </a:rPr>
              <a:t>DBMS</a:t>
            </a:r>
            <a:r>
              <a:rPr lang="zh-TW" altLang="en-US" sz="3200" spc="600" dirty="0">
                <a:effectLst/>
                <a:latin typeface="微軟正黑體" pitchFamily="34" charset="-120"/>
                <a:ea typeface="微軟正黑體" pitchFamily="34" charset="-120"/>
                <a:cs typeface="+mn-cs"/>
              </a:rPr>
              <a:t>的演進</a:t>
            </a:r>
          </a:p>
        </p:txBody>
      </p:sp>
      <p:graphicFrame>
        <p:nvGraphicFramePr>
          <p:cNvPr id="108613" name="Group 69"/>
          <p:cNvGraphicFramePr>
            <a:graphicFrameLocks noGrp="1"/>
          </p:cNvGraphicFramePr>
          <p:nvPr>
            <p:ph sz="half" idx="2"/>
            <p:extLst>
              <p:ext uri="{D42A27DB-BD31-4B8C-83A1-F6EECF244321}">
                <p14:modId xmlns:p14="http://schemas.microsoft.com/office/powerpoint/2010/main" val="2653505145"/>
              </p:ext>
            </p:extLst>
          </p:nvPr>
        </p:nvGraphicFramePr>
        <p:xfrm>
          <a:off x="251520" y="1628801"/>
          <a:ext cx="8591550" cy="4852351"/>
        </p:xfrm>
        <a:graphic>
          <a:graphicData uri="http://schemas.openxmlformats.org/drawingml/2006/table">
            <a:tbl>
              <a:tblPr/>
              <a:tblGrid>
                <a:gridCol w="4295775"/>
                <a:gridCol w="4295775"/>
              </a:tblGrid>
              <a:tr h="3600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1960s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檔案系統，一般是透過</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COBOL</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程式來存取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50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1970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smtClean="0">
                          <a:ln>
                            <a:noFill/>
                          </a:ln>
                          <a:solidFill>
                            <a:schemeClr val="tx1"/>
                          </a:solidFill>
                          <a:effectLst/>
                          <a:latin typeface="微軟正黑體" pitchFamily="34" charset="-120"/>
                          <a:ea typeface="微軟正黑體" pitchFamily="34" charset="-120"/>
                        </a:rPr>
                        <a:t>階層式</a:t>
                      </a:r>
                      <a:r>
                        <a:rPr kumimoji="1" lang="en-US" altLang="zh-TW" sz="1600" b="0" i="0" u="none" strike="noStrike" cap="none" normalizeH="0" baseline="0" smtClean="0">
                          <a:ln>
                            <a:noFill/>
                          </a:ln>
                          <a:solidFill>
                            <a:schemeClr val="tx1"/>
                          </a:solidFill>
                          <a:effectLst/>
                          <a:latin typeface="微軟正黑體" pitchFamily="34" charset="-120"/>
                          <a:ea typeface="微軟正黑體" pitchFamily="34" charset="-120"/>
                        </a:rPr>
                        <a:t>DBMS (</a:t>
                      </a:r>
                      <a:r>
                        <a:rPr kumimoji="1" lang="zh-TW" altLang="en-US" sz="1600" b="0" i="0" u="none" strike="noStrike" cap="none" normalizeH="0" baseline="0" smtClean="0">
                          <a:ln>
                            <a:noFill/>
                          </a:ln>
                          <a:solidFill>
                            <a:schemeClr val="tx1"/>
                          </a:solidFill>
                          <a:effectLst/>
                          <a:latin typeface="微軟正黑體" pitchFamily="34" charset="-120"/>
                          <a:ea typeface="微軟正黑體" pitchFamily="34" charset="-120"/>
                        </a:rPr>
                        <a:t>如</a:t>
                      </a:r>
                      <a:r>
                        <a:rPr kumimoji="1" lang="en-US" altLang="zh-TW" sz="1600" b="0" i="0" u="none" strike="noStrike" cap="none" normalizeH="0" baseline="0" smtClean="0">
                          <a:ln>
                            <a:noFill/>
                          </a:ln>
                          <a:solidFill>
                            <a:schemeClr val="tx1"/>
                          </a:solidFill>
                          <a:effectLst/>
                          <a:latin typeface="微軟正黑體" pitchFamily="34" charset="-120"/>
                          <a:ea typeface="微軟正黑體" pitchFamily="34" charset="-120"/>
                        </a:rPr>
                        <a:t>IBM IMS)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1980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關聯式</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，在大型主機上執行</a:t>
                      </a:r>
                      <a:endPar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如</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IBM DB2)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1985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記錄式</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，在早期</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PC</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上執行</a:t>
                      </a:r>
                      <a:endPar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endParaRP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如</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dBase)</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。關聯式</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，在工作站上執行</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如</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Oracle</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Sybase</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Informix)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3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1990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rgbClr val="FF0000"/>
                          </a:solidFill>
                          <a:effectLst/>
                          <a:latin typeface="微軟正黑體" pitchFamily="34" charset="-120"/>
                          <a:ea typeface="微軟正黑體" pitchFamily="34" charset="-120"/>
                        </a:rPr>
                        <a:t>物件導向</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 (</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如</a:t>
                      </a:r>
                      <a:r>
                        <a:rPr kumimoji="1" lang="en-US" altLang="zh-TW" sz="1600" b="0" i="0" u="none" strike="noStrike" cap="none" normalizeH="0" baseline="0" dirty="0" err="1" smtClean="0">
                          <a:ln>
                            <a:noFill/>
                          </a:ln>
                          <a:solidFill>
                            <a:schemeClr val="tx1"/>
                          </a:solidFill>
                          <a:effectLst/>
                          <a:latin typeface="微軟正黑體" pitchFamily="34" charset="-120"/>
                          <a:ea typeface="微軟正黑體" pitchFamily="34" charset="-120"/>
                        </a:rPr>
                        <a:t>Gemstore</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 </a:t>
                      </a:r>
                      <a:r>
                        <a:rPr kumimoji="1" lang="en-US" altLang="zh-TW" sz="1600" b="0" i="0" u="none" strike="noStrike" cap="none" normalizeH="0" baseline="0" dirty="0" err="1" smtClean="0">
                          <a:ln>
                            <a:noFill/>
                          </a:ln>
                          <a:solidFill>
                            <a:schemeClr val="tx1"/>
                          </a:solidFill>
                          <a:effectLst/>
                          <a:latin typeface="微軟正黑體" pitchFamily="34" charset="-120"/>
                          <a:ea typeface="微軟正黑體" pitchFamily="34" charset="-120"/>
                        </a:rPr>
                        <a:t>Objectstore</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50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1995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個人用</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 (</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如微軟</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Access, </a:t>
                      </a:r>
                      <a:r>
                        <a:rPr kumimoji="1" lang="en-US" altLang="zh-TW" sz="1600" b="0" i="0" u="none" strike="noStrike" cap="none" normalizeH="0" baseline="0" dirty="0" err="1" smtClean="0">
                          <a:ln>
                            <a:noFill/>
                          </a:ln>
                          <a:solidFill>
                            <a:schemeClr val="tx1"/>
                          </a:solidFill>
                          <a:effectLst/>
                          <a:latin typeface="微軟正黑體" pitchFamily="34" charset="-120"/>
                          <a:ea typeface="微軟正黑體" pitchFamily="34" charset="-120"/>
                        </a:rPr>
                        <a:t>Foxpro</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2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加入</a:t>
                      </a:r>
                      <a:r>
                        <a:rPr kumimoji="1" lang="zh-TW" altLang="en-US" sz="1600" b="0" i="0" u="none" strike="noStrike" cap="none" normalizeH="0" baseline="0" dirty="0" smtClean="0">
                          <a:ln>
                            <a:noFill/>
                          </a:ln>
                          <a:solidFill>
                            <a:srgbClr val="FF0000"/>
                          </a:solidFill>
                          <a:effectLst/>
                          <a:latin typeface="微軟正黑體" pitchFamily="34" charset="-120"/>
                          <a:ea typeface="微軟正黑體" pitchFamily="34" charset="-120"/>
                        </a:rPr>
                        <a:t>物件，分析，和</a:t>
                      </a:r>
                      <a:r>
                        <a:rPr kumimoji="1" lang="en-US" altLang="zh-TW" sz="1600" b="0" i="0" u="none" strike="noStrike" cap="none" normalizeH="0" baseline="0" dirty="0" smtClean="0">
                          <a:ln>
                            <a:noFill/>
                          </a:ln>
                          <a:solidFill>
                            <a:srgbClr val="FF0000"/>
                          </a:solidFill>
                          <a:effectLst/>
                          <a:latin typeface="微軟正黑體" pitchFamily="34" charset="-120"/>
                          <a:ea typeface="微軟正黑體" pitchFamily="34" charset="-120"/>
                        </a:rPr>
                        <a:t>XML</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功能的</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a:t>
                      </a:r>
                    </a:p>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如微軟</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SQL Server 2000, Oracle 8)</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2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2005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加入</a:t>
                      </a:r>
                      <a:r>
                        <a:rPr kumimoji="1" lang="zh-TW" altLang="en-US" sz="1600" b="0" i="0" u="none" strike="noStrike" cap="none" normalizeH="0" baseline="0" dirty="0" smtClean="0">
                          <a:ln>
                            <a:noFill/>
                          </a:ln>
                          <a:solidFill>
                            <a:srgbClr val="FF0000"/>
                          </a:solidFill>
                          <a:effectLst/>
                          <a:latin typeface="微軟正黑體" pitchFamily="34" charset="-120"/>
                          <a:ea typeface="微軟正黑體" pitchFamily="34" charset="-120"/>
                        </a:rPr>
                        <a:t>資料探勘</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Data mining</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）功能的</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如微軟</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SQL Server 2005, Oracle 11g)</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2012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加入</a:t>
                      </a:r>
                      <a:r>
                        <a:rPr kumimoji="1" lang="zh-TW" altLang="en-US" sz="1600" b="0" i="0" u="none" strike="noStrike" cap="none" normalizeH="0" baseline="0" dirty="0" smtClean="0">
                          <a:ln>
                            <a:noFill/>
                          </a:ln>
                          <a:solidFill>
                            <a:srgbClr val="FF0000"/>
                          </a:solidFill>
                          <a:effectLst/>
                          <a:latin typeface="微軟正黑體" pitchFamily="34" charset="-120"/>
                          <a:ea typeface="微軟正黑體" pitchFamily="34" charset="-120"/>
                        </a:rPr>
                        <a:t>雲端運算</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(Cloud Computing)</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功能的</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DBMS(</a:t>
                      </a:r>
                      <a:r>
                        <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rPr>
                        <a:t>微軟</a:t>
                      </a:r>
                      <a:r>
                        <a:rPr kumimoji="1" lang="en-US" altLang="zh-TW" sz="1600" b="0" i="0" u="none" strike="noStrike" cap="none" normalizeH="0" baseline="0" dirty="0" smtClean="0">
                          <a:ln>
                            <a:noFill/>
                          </a:ln>
                          <a:solidFill>
                            <a:schemeClr val="tx1"/>
                          </a:solidFill>
                          <a:effectLst/>
                          <a:latin typeface="微軟正黑體" pitchFamily="34" charset="-120"/>
                          <a:ea typeface="微軟正黑體" pitchFamily="34" charset="-120"/>
                        </a:rPr>
                        <a:t>SQL Server 2012, Oracle 12c)</a:t>
                      </a:r>
                      <a:endParaRPr kumimoji="1" lang="zh-TW" altLang="en-US" sz="16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投影片編號版面配置區 2"/>
          <p:cNvSpPr>
            <a:spLocks noGrp="1"/>
          </p:cNvSpPr>
          <p:nvPr>
            <p:ph type="sldNum" sz="quarter" idx="11"/>
          </p:nvPr>
        </p:nvSpPr>
        <p:spPr>
          <a:xfrm>
            <a:off x="7010400" y="6309320"/>
            <a:ext cx="2133600" cy="365125"/>
          </a:xfrm>
        </p:spPr>
        <p:txBody>
          <a:bodyPr/>
          <a:lstStyle/>
          <a:p>
            <a:pPr>
              <a:defRPr/>
            </a:pPr>
            <a:fld id="{8CF84994-8C4F-45AC-97CE-9D6C43BEFA6F}" type="slidenum">
              <a:rPr lang="en-US" altLang="zh-TW" smtClean="0"/>
              <a:pPr>
                <a:defRPr/>
              </a:pPr>
              <a:t>51</a:t>
            </a:fld>
            <a:endParaRPr lang="en-US" altLang="zh-TW" dirty="0"/>
          </a:p>
        </p:txBody>
      </p:sp>
      <p:sp>
        <p:nvSpPr>
          <p:cNvPr id="7" name="矩形 6"/>
          <p:cNvSpPr/>
          <p:nvPr/>
        </p:nvSpPr>
        <p:spPr>
          <a:xfrm>
            <a:off x="0" y="-27384"/>
            <a:ext cx="1933543" cy="246221"/>
          </a:xfrm>
          <a:prstGeom prst="rect">
            <a:avLst/>
          </a:prstGeom>
        </p:spPr>
        <p:txBody>
          <a:bodyPr wrap="none">
            <a:spAutoFit/>
          </a:bodyPr>
          <a:lstStyle/>
          <a:p>
            <a:r>
              <a:rPr lang="en-US" altLang="zh-TW" sz="1000" b="1" spc="600" dirty="0">
                <a:latin typeface="微軟正黑體" pitchFamily="34" charset="-120"/>
                <a:ea typeface="微軟正黑體" pitchFamily="34" charset="-120"/>
              </a:rPr>
              <a:t>1-8DBMS</a:t>
            </a:r>
            <a:r>
              <a:rPr lang="zh-TW" altLang="en-US" sz="1000" b="1" spc="600" dirty="0">
                <a:latin typeface="微軟正黑體" pitchFamily="34" charset="-120"/>
                <a:ea typeface="微軟正黑體" pitchFamily="34" charset="-120"/>
              </a:rPr>
              <a:t>的演進</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9" name="頁尾版面配置區 8"/>
          <p:cNvSpPr>
            <a:spLocks noGrp="1"/>
          </p:cNvSpPr>
          <p:nvPr>
            <p:ph type="ftr" sz="quarter" idx="12"/>
          </p:nvPr>
        </p:nvSpPr>
        <p:spPr/>
        <p:txBody>
          <a:bodyPr/>
          <a:lstStyle/>
          <a:p>
            <a:pPr>
              <a:defRPr/>
            </a:pPr>
            <a:r>
              <a:rPr lang="en-US" altLang="zh-TW" smtClean="0"/>
              <a:t>Copyright </a:t>
            </a:r>
            <a:r>
              <a:rPr lang="zh-TW" altLang="en-US" smtClean="0"/>
              <a:t>黃三益</a:t>
            </a:r>
            <a:r>
              <a:rPr lang="en-US" altLang="zh-TW" smtClean="0"/>
              <a:t>2015 </a:t>
            </a:r>
            <a:r>
              <a:rPr lang="zh-TW" altLang="en-US" smtClean="0"/>
              <a:t>資料庫的核心理論與實務第六版 </a:t>
            </a:r>
            <a:endParaRPr lang="zh-TW" altLang="zh-TW"/>
          </a:p>
        </p:txBody>
      </p:sp>
    </p:spTree>
    <p:extLst>
      <p:ext uri="{BB962C8B-B14F-4D97-AF65-F5344CB8AC3E}">
        <p14:creationId xmlns:p14="http://schemas.microsoft.com/office/powerpoint/2010/main" val="17466530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chor="b">
            <a:normAutofit/>
          </a:bodyPr>
          <a:lstStyle/>
          <a:p>
            <a:pPr algn="ctr"/>
            <a:r>
              <a:rPr lang="zh-TW" altLang="en-US" sz="2400" spc="600" dirty="0">
                <a:effectLst/>
                <a:latin typeface="微軟正黑體" pitchFamily="34" charset="-120"/>
                <a:ea typeface="微軟正黑體" pitchFamily="34" charset="-120"/>
                <a:cs typeface="+mn-cs"/>
              </a:rPr>
              <a:t>本章節講述到此結束</a:t>
            </a:r>
            <a:r>
              <a:rPr lang="en-US" altLang="zh-TW" sz="2400" spc="600" dirty="0">
                <a:effectLst/>
                <a:latin typeface="微軟正黑體" pitchFamily="34" charset="-120"/>
                <a:ea typeface="微軟正黑體" pitchFamily="34" charset="-120"/>
                <a:cs typeface="+mn-cs"/>
              </a:rPr>
              <a:t>..</a:t>
            </a:r>
            <a:r>
              <a:rPr lang="zh-TW" altLang="en-US" sz="2400" spc="600" dirty="0">
                <a:effectLst/>
                <a:latin typeface="微軟正黑體" pitchFamily="34" charset="-120"/>
                <a:ea typeface="微軟正黑體" pitchFamily="34" charset="-120"/>
                <a:cs typeface="+mn-cs"/>
              </a:rPr>
              <a:t>謝謝</a:t>
            </a:r>
            <a:r>
              <a:rPr lang="en-US" altLang="zh-TW" sz="2400" spc="600" dirty="0">
                <a:effectLst/>
                <a:latin typeface="微軟正黑體" pitchFamily="34" charset="-120"/>
                <a:ea typeface="微軟正黑體" pitchFamily="34" charset="-120"/>
                <a:cs typeface="+mn-cs"/>
              </a:rPr>
              <a:t>!</a:t>
            </a:r>
            <a:endParaRPr lang="zh-TW" altLang="en-US" sz="2400" spc="600" dirty="0">
              <a:effectLst/>
              <a:latin typeface="微軟正黑體" pitchFamily="34" charset="-120"/>
              <a:ea typeface="微軟正黑體" pitchFamily="34" charset="-120"/>
              <a:cs typeface="+mn-cs"/>
            </a:endParaRPr>
          </a:p>
        </p:txBody>
      </p:sp>
      <p:grpSp>
        <p:nvGrpSpPr>
          <p:cNvPr id="7" name="群組 6"/>
          <p:cNvGrpSpPr/>
          <p:nvPr/>
        </p:nvGrpSpPr>
        <p:grpSpPr>
          <a:xfrm>
            <a:off x="126114" y="2636376"/>
            <a:ext cx="2294111" cy="2486601"/>
            <a:chOff x="126114" y="2636376"/>
            <a:chExt cx="2294111" cy="2486601"/>
          </a:xfrm>
        </p:grpSpPr>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12" name="圖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14" name="圖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15" name="圖片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16" name="圖片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17" name="圖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18" name="圖片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19" name="圖片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20" name="圖片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21" name="弧形 20"/>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23" name="投影片編號版面配置區 22"/>
          <p:cNvSpPr>
            <a:spLocks noGrp="1"/>
          </p:cNvSpPr>
          <p:nvPr>
            <p:ph type="sldNum" sz="quarter" idx="12"/>
          </p:nvPr>
        </p:nvSpPr>
        <p:spPr/>
        <p:txBody>
          <a:bodyPr/>
          <a:lstStyle/>
          <a:p>
            <a:fld id="{6F42FDE4-A7DD-41A7-A0A6-9B649FB43336}" type="slidenum">
              <a:rPr kumimoji="0" lang="en-US" smtClean="0"/>
              <a:pPr/>
              <a:t>52</a:t>
            </a:fld>
            <a:endParaRPr kumimoji="0" lang="en-US" dirty="0"/>
          </a:p>
        </p:txBody>
      </p:sp>
      <p:sp>
        <p:nvSpPr>
          <p:cNvPr id="24" name="頁尾版面配置區 23"/>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dirty="0"/>
          </a:p>
        </p:txBody>
      </p:sp>
    </p:spTree>
    <p:extLst>
      <p:ext uri="{BB962C8B-B14F-4D97-AF65-F5344CB8AC3E}">
        <p14:creationId xmlns:p14="http://schemas.microsoft.com/office/powerpoint/2010/main" val="373521448"/>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81359896-D1D2-4AE2-8911-FD049C73071A}" type="slidenum">
              <a:rPr lang="en-US" altLang="zh-TW" smtClean="0"/>
              <a:pPr/>
              <a:t>6</a:t>
            </a:fld>
            <a:endParaRPr lang="en-US" altLang="zh-TW" smtClean="0"/>
          </a:p>
        </p:txBody>
      </p:sp>
      <p:sp>
        <p:nvSpPr>
          <p:cNvPr id="8195" name="Rectangle 2"/>
          <p:cNvSpPr>
            <a:spLocks noGrp="1" noChangeArrowheads="1"/>
          </p:cNvSpPr>
          <p:nvPr>
            <p:ph type="title"/>
          </p:nvPr>
        </p:nvSpPr>
        <p:spPr>
          <a:xfrm>
            <a:off x="279862" y="324196"/>
            <a:ext cx="8686800" cy="838200"/>
          </a:xfrm>
        </p:spPr>
        <p:txBody>
          <a:bodyPr/>
          <a:lstStyle/>
          <a:p>
            <a:pPr eaLnBrk="1" hangingPunct="1"/>
            <a:r>
              <a:rPr lang="zh-TW" altLang="en-US" sz="4600" b="1" dirty="0" smtClean="0">
                <a:solidFill>
                  <a:srgbClr val="C00000"/>
                </a:solidFill>
                <a:latin typeface="標楷體" pitchFamily="65" charset="-120"/>
                <a:ea typeface="標楷體" pitchFamily="65" charset="-120"/>
              </a:rPr>
              <a:t>態度決定高度</a:t>
            </a:r>
          </a:p>
        </p:txBody>
      </p:sp>
      <p:sp>
        <p:nvSpPr>
          <p:cNvPr id="84995" name="Rectangle 3"/>
          <p:cNvSpPr>
            <a:spLocks noGrp="1" noChangeArrowheads="1"/>
          </p:cNvSpPr>
          <p:nvPr>
            <p:ph type="body" idx="1"/>
          </p:nvPr>
        </p:nvSpPr>
        <p:spPr>
          <a:xfrm>
            <a:off x="685800" y="1981200"/>
            <a:ext cx="8062913" cy="4114800"/>
          </a:xfrm>
        </p:spPr>
        <p:txBody>
          <a:bodyPr/>
          <a:lstStyle/>
          <a:p>
            <a:pPr eaLnBrk="1" hangingPunct="1">
              <a:lnSpc>
                <a:spcPct val="90000"/>
              </a:lnSpc>
              <a:defRPr/>
            </a:pPr>
            <a:r>
              <a:rPr lang="zh-TW" altLang="en-US" sz="2800" b="1" smtClean="0">
                <a:solidFill>
                  <a:srgbClr val="FF0000"/>
                </a:solidFill>
                <a:effectLst>
                  <a:outerShdw blurRad="38100" dist="38100" dir="2700000" algn="tl">
                    <a:srgbClr val="C0C0C0"/>
                  </a:outerShdw>
                </a:effectLst>
                <a:latin typeface="標楷體" pitchFamily="65" charset="-120"/>
                <a:ea typeface="標楷體" pitchFamily="65" charset="-120"/>
              </a:rPr>
              <a:t>態度是學歷、經驗之外，人格特質的總和</a:t>
            </a:r>
          </a:p>
          <a:p>
            <a:pPr eaLnBrk="1" hangingPunct="1">
              <a:lnSpc>
                <a:spcPct val="90000"/>
              </a:lnSpc>
              <a:buFont typeface="Wingdings" pitchFamily="2" charset="2"/>
              <a:buNone/>
              <a:defRPr/>
            </a:pPr>
            <a:r>
              <a:rPr lang="zh-TW" altLang="en-US" sz="2800" b="1" smtClean="0">
                <a:solidFill>
                  <a:srgbClr val="0000FF"/>
                </a:solidFill>
                <a:effectLst>
                  <a:outerShdw blurRad="38100" dist="38100" dir="2700000" algn="tl">
                    <a:srgbClr val="C0C0C0"/>
                  </a:outerShdw>
                </a:effectLst>
                <a:latin typeface="標楷體" pitchFamily="65" charset="-120"/>
                <a:ea typeface="標楷體" pitchFamily="65" charset="-120"/>
              </a:rPr>
              <a:t>                       </a:t>
            </a:r>
            <a:r>
              <a:rPr lang="en-US" altLang="zh-TW" sz="1600" b="1"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1600" b="1" smtClean="0">
                <a:solidFill>
                  <a:srgbClr val="0000FF"/>
                </a:solidFill>
                <a:effectLst>
                  <a:outerShdw blurRad="38100" dist="38100" dir="2700000" algn="tl">
                    <a:srgbClr val="C0C0C0"/>
                  </a:outerShdw>
                </a:effectLst>
                <a:latin typeface="標楷體" pitchFamily="65" charset="-120"/>
                <a:ea typeface="標楷體" pitchFamily="65" charset="-120"/>
              </a:rPr>
              <a:t>中山大學人力資源部研究所所長鄭晉昌</a:t>
            </a:r>
            <a:r>
              <a:rPr lang="en-US" altLang="zh-TW" sz="1600" b="1" smtClean="0">
                <a:solidFill>
                  <a:srgbClr val="0000FF"/>
                </a:solidFill>
                <a:effectLst>
                  <a:outerShdw blurRad="38100" dist="38100" dir="2700000" algn="tl">
                    <a:srgbClr val="C0C0C0"/>
                  </a:outerShdw>
                </a:effectLst>
                <a:latin typeface="標楷體" pitchFamily="65" charset="-120"/>
                <a:ea typeface="標楷體" pitchFamily="65" charset="-120"/>
              </a:rPr>
              <a:t>)</a:t>
            </a:r>
          </a:p>
          <a:p>
            <a:pPr eaLnBrk="1" hangingPunct="1">
              <a:lnSpc>
                <a:spcPct val="90000"/>
              </a:lnSpc>
              <a:defRPr/>
            </a:pPr>
            <a:r>
              <a:rPr lang="zh-TW" altLang="en-US" sz="2800" b="1" smtClean="0">
                <a:solidFill>
                  <a:srgbClr val="0000FF"/>
                </a:solidFill>
                <a:effectLst>
                  <a:outerShdw blurRad="38100" dist="38100" dir="2700000" algn="tl">
                    <a:srgbClr val="C0C0C0"/>
                  </a:outerShdw>
                </a:effectLst>
                <a:latin typeface="標楷體" pitchFamily="65" charset="-120"/>
                <a:ea typeface="標楷體" pitchFamily="65" charset="-120"/>
              </a:rPr>
              <a:t>態度比你的過去、教育、金錢、環境</a:t>
            </a:r>
            <a:r>
              <a:rPr lang="en-US" altLang="zh-TW" sz="2800" b="1"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smtClean="0">
                <a:solidFill>
                  <a:srgbClr val="0000FF"/>
                </a:solidFill>
                <a:effectLst>
                  <a:outerShdw blurRad="38100" dist="38100" dir="2700000" algn="tl">
                    <a:srgbClr val="C0C0C0"/>
                  </a:outerShdw>
                </a:effectLst>
                <a:latin typeface="標楷體" pitchFamily="65" charset="-120"/>
                <a:ea typeface="標楷體" pitchFamily="65" charset="-120"/>
              </a:rPr>
              <a:t>還來得重要</a:t>
            </a:r>
            <a:r>
              <a:rPr lang="en-US" altLang="zh-TW" sz="2000" b="1"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000" b="1" smtClean="0">
                <a:solidFill>
                  <a:srgbClr val="0000FF"/>
                </a:solidFill>
                <a:effectLst>
                  <a:outerShdw blurRad="38100" dist="38100" dir="2700000" algn="tl">
                    <a:srgbClr val="C0C0C0"/>
                  </a:outerShdw>
                </a:effectLst>
                <a:latin typeface="標楷體" pitchFamily="65" charset="-120"/>
                <a:ea typeface="標楷體" pitchFamily="65" charset="-120"/>
              </a:rPr>
              <a:t>吳清吉</a:t>
            </a:r>
            <a:r>
              <a:rPr lang="en-US" altLang="zh-TW" sz="2000" b="1" smtClean="0">
                <a:solidFill>
                  <a:srgbClr val="0000FF"/>
                </a:solidFill>
                <a:effectLst>
                  <a:outerShdw blurRad="38100" dist="38100" dir="2700000" algn="tl">
                    <a:srgbClr val="C0C0C0"/>
                  </a:outerShdw>
                </a:effectLst>
                <a:latin typeface="標楷體" pitchFamily="65" charset="-120"/>
                <a:ea typeface="標楷體" pitchFamily="65" charset="-120"/>
              </a:rPr>
              <a:t>VS</a:t>
            </a:r>
            <a:r>
              <a:rPr lang="zh-TW" altLang="en-US" sz="2000" b="1" smtClean="0">
                <a:solidFill>
                  <a:srgbClr val="0000FF"/>
                </a:solidFill>
                <a:effectLst>
                  <a:outerShdw blurRad="38100" dist="38100" dir="2700000" algn="tl">
                    <a:srgbClr val="C0C0C0"/>
                  </a:outerShdw>
                </a:effectLst>
                <a:latin typeface="標楷體" pitchFamily="65" charset="-120"/>
                <a:ea typeface="標楷體" pitchFamily="65" charset="-120"/>
              </a:rPr>
              <a:t>克魯柏</a:t>
            </a:r>
            <a:r>
              <a:rPr lang="en-US" altLang="zh-TW" sz="2000" b="1" smtClean="0">
                <a:solidFill>
                  <a:srgbClr val="0000FF"/>
                </a:solidFill>
                <a:effectLst>
                  <a:outerShdw blurRad="38100" dist="38100" dir="2700000" algn="tl">
                    <a:srgbClr val="C0C0C0"/>
                  </a:outerShdw>
                </a:effectLst>
                <a:latin typeface="標楷體" pitchFamily="65" charset="-120"/>
                <a:ea typeface="標楷體" pitchFamily="65" charset="-120"/>
              </a:rPr>
              <a:t>)</a:t>
            </a:r>
          </a:p>
          <a:p>
            <a:pPr eaLnBrk="1" hangingPunct="1">
              <a:lnSpc>
                <a:spcPct val="90000"/>
              </a:lnSpc>
              <a:defRPr/>
            </a:pPr>
            <a:r>
              <a:rPr lang="zh-TW" altLang="en-US" sz="2800" b="1" smtClean="0">
                <a:solidFill>
                  <a:srgbClr val="FF0000"/>
                </a:solidFill>
                <a:effectLst>
                  <a:outerShdw blurRad="38100" dist="38100" dir="2700000" algn="tl">
                    <a:srgbClr val="C0C0C0"/>
                  </a:outerShdw>
                </a:effectLst>
                <a:latin typeface="標楷體" pitchFamily="65" charset="-120"/>
                <a:ea typeface="標楷體" pitchFamily="65" charset="-120"/>
              </a:rPr>
              <a:t>態度比你的外表、天賦或技能更重要</a:t>
            </a:r>
          </a:p>
          <a:p>
            <a:pPr eaLnBrk="1" hangingPunct="1">
              <a:lnSpc>
                <a:spcPct val="90000"/>
              </a:lnSpc>
              <a:defRPr/>
            </a:pPr>
            <a:r>
              <a:rPr lang="zh-TW" altLang="en-US" sz="2800" b="1" smtClean="0">
                <a:solidFill>
                  <a:srgbClr val="0000FF"/>
                </a:solidFill>
                <a:effectLst>
                  <a:outerShdw blurRad="38100" dist="38100" dir="2700000" algn="tl">
                    <a:srgbClr val="C0C0C0"/>
                  </a:outerShdw>
                </a:effectLst>
                <a:latin typeface="標楷體" pitchFamily="65" charset="-120"/>
                <a:ea typeface="標楷體" pitchFamily="65" charset="-120"/>
              </a:rPr>
              <a:t>態度可以建立或毀滅一個人</a:t>
            </a:r>
            <a:r>
              <a:rPr lang="en-US" altLang="zh-TW" sz="2800" b="1"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smtClean="0">
                <a:solidFill>
                  <a:srgbClr val="0000FF"/>
                </a:solidFill>
                <a:effectLst>
                  <a:outerShdw blurRad="38100" dist="38100" dir="2700000" algn="tl">
                    <a:srgbClr val="C0C0C0"/>
                  </a:outerShdw>
                </a:effectLst>
                <a:latin typeface="標楷體" pitchFamily="65" charset="-120"/>
                <a:ea typeface="標楷體" pitchFamily="65" charset="-120"/>
              </a:rPr>
              <a:t>一家公司</a:t>
            </a:r>
            <a:r>
              <a:rPr lang="en-US" altLang="zh-TW" sz="2800" b="1"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smtClean="0">
                <a:solidFill>
                  <a:srgbClr val="0000FF"/>
                </a:solidFill>
                <a:effectLst>
                  <a:outerShdw blurRad="38100" dist="38100" dir="2700000" algn="tl">
                    <a:srgbClr val="C0C0C0"/>
                  </a:outerShdw>
                </a:effectLst>
                <a:latin typeface="標楷體" pitchFamily="65" charset="-120"/>
                <a:ea typeface="標楷體" pitchFamily="65" charset="-120"/>
              </a:rPr>
              <a:t>一個國家</a:t>
            </a:r>
            <a:r>
              <a:rPr lang="en-US" altLang="zh-TW" sz="2000" b="1"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000" b="1" smtClean="0">
                <a:solidFill>
                  <a:srgbClr val="0000FF"/>
                </a:solidFill>
                <a:effectLst>
                  <a:outerShdw blurRad="38100" dist="38100" dir="2700000" algn="tl">
                    <a:srgbClr val="C0C0C0"/>
                  </a:outerShdw>
                </a:effectLst>
                <a:latin typeface="標楷體" pitchFamily="65" charset="-120"/>
                <a:ea typeface="標楷體" pitchFamily="65" charset="-120"/>
              </a:rPr>
              <a:t>力霸、博達</a:t>
            </a:r>
            <a:r>
              <a:rPr lang="en-US" altLang="zh-TW" sz="2000" b="1" smtClean="0">
                <a:solidFill>
                  <a:srgbClr val="0000FF"/>
                </a:solidFill>
                <a:effectLst>
                  <a:outerShdw blurRad="38100" dist="38100" dir="2700000" algn="tl">
                    <a:srgbClr val="C0C0C0"/>
                  </a:outerShdw>
                </a:effectLst>
                <a:latin typeface="標楷體" pitchFamily="65" charset="-120"/>
                <a:ea typeface="標楷體" pitchFamily="65" charset="-120"/>
              </a:rPr>
              <a:t>..VS</a:t>
            </a:r>
            <a:r>
              <a:rPr lang="zh-TW" altLang="en-US" sz="2000" b="1" smtClean="0">
                <a:solidFill>
                  <a:srgbClr val="0000FF"/>
                </a:solidFill>
                <a:effectLst>
                  <a:outerShdw blurRad="38100" dist="38100" dir="2700000" algn="tl">
                    <a:srgbClr val="C0C0C0"/>
                  </a:outerShdw>
                </a:effectLst>
                <a:latin typeface="標楷體" pitchFamily="65" charset="-120"/>
                <a:ea typeface="標楷體" pitchFamily="65" charset="-120"/>
              </a:rPr>
              <a:t>台塑</a:t>
            </a:r>
            <a:r>
              <a:rPr lang="en-US" altLang="zh-TW" sz="2000" b="1" smtClean="0">
                <a:solidFill>
                  <a:srgbClr val="0000FF"/>
                </a:solidFill>
                <a:effectLst>
                  <a:outerShdw blurRad="38100" dist="38100" dir="2700000" algn="tl">
                    <a:srgbClr val="C0C0C0"/>
                  </a:outerShdw>
                </a:effectLst>
                <a:latin typeface="標楷體" pitchFamily="65" charset="-120"/>
                <a:ea typeface="標楷體" pitchFamily="65" charset="-120"/>
              </a:rPr>
              <a:t>)</a:t>
            </a:r>
          </a:p>
          <a:p>
            <a:pPr eaLnBrk="1" hangingPunct="1">
              <a:lnSpc>
                <a:spcPct val="90000"/>
              </a:lnSpc>
              <a:defRPr/>
            </a:pPr>
            <a:r>
              <a:rPr lang="en-US" altLang="zh-TW" sz="2800" b="1" smtClean="0">
                <a:solidFill>
                  <a:srgbClr val="FF0000"/>
                </a:solidFill>
                <a:effectLst>
                  <a:outerShdw blurRad="38100" dist="38100" dir="2700000" algn="tl">
                    <a:srgbClr val="C0C0C0"/>
                  </a:outerShdw>
                </a:effectLst>
                <a:latin typeface="標楷體" pitchFamily="65" charset="-120"/>
                <a:ea typeface="標楷體" pitchFamily="65" charset="-120"/>
              </a:rPr>
              <a:t>80%CEO:</a:t>
            </a:r>
            <a:r>
              <a:rPr lang="zh-TW" altLang="en-US" sz="2800" b="1" smtClean="0">
                <a:solidFill>
                  <a:srgbClr val="FF0000"/>
                </a:solidFill>
                <a:effectLst>
                  <a:outerShdw blurRad="38100" dist="38100" dir="2700000" algn="tl">
                    <a:srgbClr val="C0C0C0"/>
                  </a:outerShdw>
                </a:effectLst>
                <a:latin typeface="標楷體" pitchFamily="65" charset="-120"/>
                <a:ea typeface="標楷體" pitchFamily="65" charset="-120"/>
              </a:rPr>
              <a:t>不是靠特殊才能而是憑藉態度達到目前的地位</a:t>
            </a:r>
          </a:p>
          <a:p>
            <a:pPr eaLnBrk="1" hangingPunct="1">
              <a:lnSpc>
                <a:spcPct val="90000"/>
              </a:lnSpc>
              <a:defRPr/>
            </a:pPr>
            <a:endParaRPr lang="en-US" altLang="zh-TW" sz="2800" smtClean="0">
              <a:solidFill>
                <a:srgbClr val="0000FF"/>
              </a:solidFill>
              <a:latin typeface="標楷體" pitchFamily="65" charset="-120"/>
              <a:ea typeface="標楷體" pitchFamily="65" charset="-120"/>
            </a:endParaRPr>
          </a:p>
        </p:txBody>
      </p:sp>
      <p:pic>
        <p:nvPicPr>
          <p:cNvPr id="8197" name="Picture 4" descr="j0421168"/>
          <p:cNvPicPr>
            <a:picLocks noChangeAspect="1" noChangeArrowheads="1"/>
          </p:cNvPicPr>
          <p:nvPr/>
        </p:nvPicPr>
        <p:blipFill>
          <a:blip r:embed="rId2" cstate="print"/>
          <a:srcRect/>
          <a:stretch>
            <a:fillRect/>
          </a:stretch>
        </p:blipFill>
        <p:spPr bwMode="auto">
          <a:xfrm>
            <a:off x="7732712" y="836712"/>
            <a:ext cx="1411288" cy="14843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67E8D79A-EC19-4ACC-BD1D-D797444CEC96}" type="slidenum">
              <a:rPr lang="en-US" altLang="zh-TW" smtClean="0"/>
              <a:pPr/>
              <a:t>7</a:t>
            </a:fld>
            <a:endParaRPr lang="en-US" altLang="zh-TW" smtClean="0"/>
          </a:p>
        </p:txBody>
      </p:sp>
      <p:sp>
        <p:nvSpPr>
          <p:cNvPr id="86018" name="Rectangle 2"/>
          <p:cNvSpPr>
            <a:spLocks noGrp="1" noChangeArrowheads="1"/>
          </p:cNvSpPr>
          <p:nvPr>
            <p:ph type="title"/>
          </p:nvPr>
        </p:nvSpPr>
        <p:spPr>
          <a:xfrm>
            <a:off x="684213" y="188913"/>
            <a:ext cx="7772400" cy="1143000"/>
          </a:xfrm>
        </p:spPr>
        <p:txBody>
          <a:bodyPr/>
          <a:lstStyle/>
          <a:p>
            <a:pPr eaLnBrk="1" hangingPunct="1">
              <a:defRPr/>
            </a:pPr>
            <a:r>
              <a:rPr lang="zh-TW" altLang="en-US" sz="4600" b="1" dirty="0" smtClean="0">
                <a:solidFill>
                  <a:srgbClr val="C00000"/>
                </a:solidFill>
                <a:effectLst>
                  <a:outerShdw blurRad="38100" dist="38100" dir="2700000" algn="tl">
                    <a:srgbClr val="C0C0C0"/>
                  </a:outerShdw>
                </a:effectLst>
                <a:latin typeface="標楷體" pitchFamily="65" charset="-120"/>
                <a:ea typeface="標楷體" pitchFamily="65" charset="-120"/>
              </a:rPr>
              <a:t>態度的角色</a:t>
            </a:r>
          </a:p>
        </p:txBody>
      </p:sp>
      <p:sp>
        <p:nvSpPr>
          <p:cNvPr id="86019" name="Rectangle 3"/>
          <p:cNvSpPr>
            <a:spLocks noGrp="1" noChangeArrowheads="1"/>
          </p:cNvSpPr>
          <p:nvPr>
            <p:ph type="body" idx="1"/>
          </p:nvPr>
        </p:nvSpPr>
        <p:spPr>
          <a:xfrm>
            <a:off x="395288" y="1484313"/>
            <a:ext cx="8424862" cy="5113337"/>
          </a:xfrm>
        </p:spPr>
        <p:txBody>
          <a:bodyPr/>
          <a:lstStyle/>
          <a:p>
            <a:pPr algn="ctr" eaLnBrk="1" hangingPunct="1">
              <a:lnSpc>
                <a:spcPct val="90000"/>
              </a:lnSpc>
              <a:buFont typeface="Wingdings" pitchFamily="2" charset="2"/>
              <a:buNone/>
              <a:defRPr/>
            </a:pPr>
            <a:r>
              <a:rPr lang="zh-TW" altLang="en-US" b="1" dirty="0" smtClean="0">
                <a:solidFill>
                  <a:srgbClr val="FF0000"/>
                </a:solidFill>
                <a:effectLst>
                  <a:outerShdw blurRad="38100" dist="38100" dir="2700000" algn="tl">
                    <a:srgbClr val="C0C0C0"/>
                  </a:outerShdw>
                </a:effectLst>
                <a:latin typeface="標楷體" pitchFamily="65" charset="-120"/>
                <a:ea typeface="標楷體" pitchFamily="65" charset="-120"/>
              </a:rPr>
              <a:t>職能</a:t>
            </a:r>
            <a:r>
              <a:rPr lang="en-US" altLang="zh-TW" b="1" dirty="0" smtClean="0">
                <a:solidFill>
                  <a:srgbClr val="FF0000"/>
                </a:solidFill>
                <a:effectLst>
                  <a:outerShdw blurRad="38100" dist="38100" dir="2700000" algn="tl">
                    <a:srgbClr val="C0C0C0"/>
                  </a:outerShdw>
                </a:effectLst>
                <a:latin typeface="標楷體" pitchFamily="65" charset="-120"/>
                <a:ea typeface="標楷體" pitchFamily="65" charset="-120"/>
              </a:rPr>
              <a:t>=</a:t>
            </a:r>
            <a:r>
              <a:rPr lang="zh-TW" altLang="en-US" b="1" dirty="0" smtClean="0">
                <a:solidFill>
                  <a:srgbClr val="FF0000"/>
                </a:solidFill>
                <a:effectLst>
                  <a:outerShdw blurRad="38100" dist="38100" dir="2700000" algn="tl">
                    <a:srgbClr val="C0C0C0"/>
                  </a:outerShdw>
                </a:effectLst>
                <a:latin typeface="標楷體" pitchFamily="65" charset="-120"/>
                <a:ea typeface="標楷體" pitchFamily="65" charset="-120"/>
              </a:rPr>
              <a:t>知識</a:t>
            </a:r>
            <a:r>
              <a:rPr lang="en-US" altLang="zh-TW" b="1" dirty="0" smtClean="0">
                <a:solidFill>
                  <a:srgbClr val="FF0000"/>
                </a:solidFill>
                <a:effectLst>
                  <a:outerShdw blurRad="38100" dist="38100" dir="2700000" algn="tl">
                    <a:srgbClr val="C0C0C0"/>
                  </a:outerShdw>
                </a:effectLst>
                <a:latin typeface="標楷體" pitchFamily="65" charset="-120"/>
                <a:ea typeface="標楷體" pitchFamily="65" charset="-120"/>
              </a:rPr>
              <a:t>+</a:t>
            </a:r>
            <a:r>
              <a:rPr lang="zh-TW" altLang="en-US" b="1" dirty="0" smtClean="0">
                <a:solidFill>
                  <a:srgbClr val="FF0000"/>
                </a:solidFill>
                <a:effectLst>
                  <a:outerShdw blurRad="38100" dist="38100" dir="2700000" algn="tl">
                    <a:srgbClr val="C0C0C0"/>
                  </a:outerShdw>
                </a:effectLst>
                <a:latin typeface="標楷體" pitchFamily="65" charset="-120"/>
                <a:ea typeface="標楷體" pitchFamily="65" charset="-120"/>
              </a:rPr>
              <a:t>技能</a:t>
            </a:r>
            <a:r>
              <a:rPr lang="en-US" altLang="zh-TW" b="1" dirty="0" smtClean="0">
                <a:solidFill>
                  <a:srgbClr val="FF0000"/>
                </a:solidFill>
                <a:effectLst>
                  <a:outerShdw blurRad="38100" dist="38100" dir="2700000" algn="tl">
                    <a:srgbClr val="C0C0C0"/>
                  </a:outerShdw>
                </a:effectLst>
                <a:latin typeface="標楷體" pitchFamily="65" charset="-120"/>
                <a:ea typeface="標楷體" pitchFamily="65" charset="-120"/>
              </a:rPr>
              <a:t>+</a:t>
            </a:r>
            <a:r>
              <a:rPr lang="zh-TW" altLang="en-US" b="1" dirty="0" smtClean="0">
                <a:solidFill>
                  <a:srgbClr val="FF0000"/>
                </a:solidFill>
                <a:effectLst>
                  <a:outerShdw blurRad="38100" dist="38100" dir="2700000" algn="tl">
                    <a:srgbClr val="C0C0C0"/>
                  </a:outerShdw>
                </a:effectLst>
                <a:latin typeface="標楷體" pitchFamily="65" charset="-120"/>
                <a:ea typeface="標楷體" pitchFamily="65" charset="-120"/>
              </a:rPr>
              <a:t>態度</a:t>
            </a:r>
          </a:p>
          <a:p>
            <a:pPr eaLnBrk="1" hangingPunct="1">
              <a:lnSpc>
                <a:spcPct val="90000"/>
              </a:lnSpc>
              <a:buFont typeface="Wingdings" pitchFamily="2" charset="2"/>
              <a:buNone/>
              <a:defRPr/>
            </a:pPr>
            <a:r>
              <a:rPr lang="zh-TW" altLang="en-US" sz="2800" dirty="0" smtClean="0">
                <a:latin typeface="標楷體" pitchFamily="65" charset="-120"/>
                <a:ea typeface="標楷體" pitchFamily="65" charset="-120"/>
              </a:rPr>
              <a:t>  </a:t>
            </a:r>
          </a:p>
          <a:p>
            <a:pPr eaLnBrk="1" hangingPunct="1">
              <a:lnSpc>
                <a:spcPct val="90000"/>
              </a:lnSpc>
              <a:buFont typeface="Wingdings" pitchFamily="2" charset="2"/>
              <a:buNone/>
              <a:defRPr/>
            </a:pPr>
            <a:r>
              <a:rPr lang="zh-TW" altLang="en-US" sz="2800" dirty="0" smtClean="0">
                <a:latin typeface="標楷體" pitchFamily="65" charset="-120"/>
                <a:ea typeface="標楷體" pitchFamily="65" charset="-120"/>
              </a:rPr>
              <a:t>   </a:t>
            </a:r>
            <a:r>
              <a:rPr lang="en-US" altLang="zh-TW" sz="2800" b="1" dirty="0" smtClean="0">
                <a:solidFill>
                  <a:srgbClr val="0000FF"/>
                </a:solidFill>
                <a:effectLst>
                  <a:outerShdw blurRad="38100" dist="38100" dir="2700000" algn="tl">
                    <a:srgbClr val="C0C0C0"/>
                  </a:outerShdw>
                </a:effectLst>
                <a:latin typeface="標楷體" pitchFamily="65" charset="-120"/>
                <a:ea typeface="標楷體" pitchFamily="65" charset="-120"/>
              </a:rPr>
              <a:t>(1)</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知識</a:t>
            </a:r>
            <a:r>
              <a:rPr lang="en-US" altLang="zh-TW" sz="2800" b="1" dirty="0"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技能</a:t>
            </a:r>
            <a:r>
              <a:rPr lang="en-US" altLang="zh-TW" sz="2800" b="1" dirty="0"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態度三者的關係</a:t>
            </a:r>
          </a:p>
          <a:p>
            <a:pPr eaLnBrk="1" hangingPunct="1">
              <a:lnSpc>
                <a:spcPct val="90000"/>
              </a:lnSpc>
              <a:buFont typeface="Wingdings" pitchFamily="2" charset="2"/>
              <a:buNone/>
              <a:defRPr/>
            </a:pPr>
            <a:endPar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endParaRPr>
          </a:p>
          <a:p>
            <a:pPr eaLnBrk="1" hangingPunct="1">
              <a:lnSpc>
                <a:spcPct val="90000"/>
              </a:lnSpc>
              <a:buFont typeface="Wingdings" pitchFamily="2" charset="2"/>
              <a:buNone/>
              <a:defRPr/>
            </a:pPr>
            <a:endPar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endParaRPr>
          </a:p>
          <a:p>
            <a:pPr eaLnBrk="1" hangingPunct="1">
              <a:lnSpc>
                <a:spcPct val="90000"/>
              </a:lnSpc>
              <a:buFont typeface="Wingdings" pitchFamily="2" charset="2"/>
              <a:buNone/>
              <a:defRPr/>
            </a:pPr>
            <a:endParaRPr lang="zh-TW" altLang="en-US" sz="2800" dirty="0" smtClean="0">
              <a:latin typeface="標楷體" pitchFamily="65" charset="-120"/>
              <a:ea typeface="標楷體" pitchFamily="65" charset="-120"/>
            </a:endParaRPr>
          </a:p>
          <a:p>
            <a:pPr eaLnBrk="1" hangingPunct="1">
              <a:lnSpc>
                <a:spcPct val="90000"/>
              </a:lnSpc>
              <a:buFont typeface="Wingdings" pitchFamily="2" charset="2"/>
              <a:buNone/>
              <a:defRPr/>
            </a:pPr>
            <a:r>
              <a:rPr lang="zh-TW" altLang="en-US" sz="2800" dirty="0" smtClean="0">
                <a:latin typeface="標楷體" pitchFamily="65" charset="-120"/>
                <a:ea typeface="標楷體" pitchFamily="65" charset="-120"/>
              </a:rPr>
              <a:t>     </a:t>
            </a:r>
          </a:p>
          <a:p>
            <a:pPr eaLnBrk="1" hangingPunct="1">
              <a:lnSpc>
                <a:spcPct val="90000"/>
              </a:lnSpc>
              <a:buFont typeface="Wingdings" pitchFamily="2" charset="2"/>
              <a:buNone/>
              <a:defRPr/>
            </a:pPr>
            <a:r>
              <a:rPr lang="zh-TW" altLang="en-US" sz="2800" dirty="0" smtClean="0">
                <a:latin typeface="標楷體" pitchFamily="65" charset="-120"/>
                <a:ea typeface="標楷體" pitchFamily="65" charset="-120"/>
              </a:rPr>
              <a:t>     </a:t>
            </a:r>
            <a:r>
              <a:rPr lang="en-US" altLang="zh-TW" sz="2800" dirty="0" smtClean="0">
                <a:latin typeface="標楷體" pitchFamily="65" charset="-120"/>
                <a:ea typeface="標楷體" pitchFamily="65" charset="-120"/>
              </a:rPr>
              <a:t>‧</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態度決定人的成功與失敗</a:t>
            </a:r>
          </a:p>
          <a:p>
            <a:pPr eaLnBrk="1" hangingPunct="1">
              <a:lnSpc>
                <a:spcPct val="90000"/>
              </a:lnSpc>
              <a:buFont typeface="Wingdings" pitchFamily="2" charset="2"/>
              <a:buNone/>
              <a:defRPr/>
            </a:pP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     </a:t>
            </a:r>
            <a:r>
              <a:rPr lang="en-US" altLang="zh-TW" sz="2800" b="1" dirty="0"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有敬業沒專業，學習可以改變一切</a:t>
            </a:r>
          </a:p>
          <a:p>
            <a:pPr eaLnBrk="1" hangingPunct="1">
              <a:lnSpc>
                <a:spcPct val="90000"/>
              </a:lnSpc>
              <a:buFont typeface="Wingdings" pitchFamily="2" charset="2"/>
              <a:buNone/>
              <a:defRPr/>
            </a:pP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     </a:t>
            </a:r>
            <a:r>
              <a:rPr lang="en-US" altLang="zh-TW" sz="2800" b="1" dirty="0" smtClean="0">
                <a:solidFill>
                  <a:srgbClr val="0000FF"/>
                </a:solidFill>
                <a:effectLst>
                  <a:outerShdw blurRad="38100" dist="38100" dir="2700000" algn="tl">
                    <a:srgbClr val="C0C0C0"/>
                  </a:outerShdw>
                </a:effectLst>
                <a:latin typeface="標楷體" pitchFamily="65" charset="-120"/>
                <a:ea typeface="標楷體" pitchFamily="65" charset="-120"/>
              </a:rPr>
              <a:t>‧</a:t>
            </a:r>
            <a:r>
              <a:rPr lang="zh-TW" altLang="en-US" sz="2800" b="1" dirty="0" smtClean="0">
                <a:solidFill>
                  <a:srgbClr val="0000FF"/>
                </a:solidFill>
                <a:effectLst>
                  <a:outerShdw blurRad="38100" dist="38100" dir="2700000" algn="tl">
                    <a:srgbClr val="C0C0C0"/>
                  </a:outerShdw>
                </a:effectLst>
                <a:latin typeface="標楷體" pitchFamily="65" charset="-120"/>
                <a:ea typeface="標楷體" pitchFamily="65" charset="-120"/>
              </a:rPr>
              <a:t>有專業沒敬業，看不到你的專業</a:t>
            </a:r>
          </a:p>
          <a:p>
            <a:pPr eaLnBrk="1" hangingPunct="1">
              <a:lnSpc>
                <a:spcPct val="90000"/>
              </a:lnSpc>
              <a:defRPr/>
            </a:pPr>
            <a:endParaRPr lang="en-US" altLang="zh-TW" sz="2800" b="1" dirty="0" smtClean="0">
              <a:effectLst>
                <a:outerShdw blurRad="38100" dist="38100" dir="2700000" algn="tl">
                  <a:srgbClr val="C0C0C0"/>
                </a:outerShdw>
              </a:effectLst>
              <a:latin typeface="標楷體" pitchFamily="65" charset="-120"/>
              <a:ea typeface="標楷體" pitchFamily="65" charset="-120"/>
            </a:endParaRPr>
          </a:p>
        </p:txBody>
      </p:sp>
      <p:grpSp>
        <p:nvGrpSpPr>
          <p:cNvPr id="2" name="Group 14"/>
          <p:cNvGrpSpPr>
            <a:grpSpLocks/>
          </p:cNvGrpSpPr>
          <p:nvPr/>
        </p:nvGrpSpPr>
        <p:grpSpPr bwMode="auto">
          <a:xfrm>
            <a:off x="3131840" y="3140968"/>
            <a:ext cx="2895600" cy="1250950"/>
            <a:chOff x="1392" y="2160"/>
            <a:chExt cx="1824" cy="788"/>
          </a:xfrm>
        </p:grpSpPr>
        <p:sp>
          <p:nvSpPr>
            <p:cNvPr id="9224" name="AutoShape 4"/>
            <p:cNvSpPr>
              <a:spLocks noChangeArrowheads="1"/>
            </p:cNvSpPr>
            <p:nvPr/>
          </p:nvSpPr>
          <p:spPr bwMode="auto">
            <a:xfrm>
              <a:off x="1584" y="2160"/>
              <a:ext cx="1008" cy="788"/>
            </a:xfrm>
            <a:prstGeom prst="triangle">
              <a:avLst>
                <a:gd name="adj" fmla="val 50000"/>
              </a:avLst>
            </a:prstGeom>
            <a:solidFill>
              <a:srgbClr val="FFCC99"/>
            </a:solidFill>
            <a:ln w="9525">
              <a:solidFill>
                <a:schemeClr val="tx1"/>
              </a:solidFill>
              <a:miter lim="800000"/>
              <a:headEnd/>
              <a:tailEnd/>
            </a:ln>
          </p:spPr>
          <p:txBody>
            <a:bodyPr wrap="none" anchor="ctr"/>
            <a:lstStyle/>
            <a:p>
              <a:endParaRPr lang="zh-TW" altLang="zh-TW" sz="2400">
                <a:latin typeface="Times New Roman" pitchFamily="18" charset="0"/>
              </a:endParaRPr>
            </a:p>
          </p:txBody>
        </p:sp>
        <p:sp>
          <p:nvSpPr>
            <p:cNvPr id="9225" name="Text Box 5"/>
            <p:cNvSpPr txBox="1">
              <a:spLocks noChangeArrowheads="1"/>
            </p:cNvSpPr>
            <p:nvPr/>
          </p:nvSpPr>
          <p:spPr bwMode="auto">
            <a:xfrm>
              <a:off x="1392" y="2291"/>
              <a:ext cx="433" cy="404"/>
            </a:xfrm>
            <a:prstGeom prst="rect">
              <a:avLst/>
            </a:prstGeom>
            <a:noFill/>
            <a:ln w="9525">
              <a:noFill/>
              <a:miter lim="800000"/>
              <a:headEnd/>
              <a:tailEnd/>
            </a:ln>
          </p:spPr>
          <p:txBody>
            <a:bodyPr>
              <a:spAutoFit/>
            </a:bodyPr>
            <a:lstStyle/>
            <a:p>
              <a:pPr>
                <a:spcBef>
                  <a:spcPct val="50000"/>
                </a:spcBef>
              </a:pPr>
              <a:r>
                <a:rPr lang="zh-TW" altLang="en-US">
                  <a:solidFill>
                    <a:srgbClr val="00CC00"/>
                  </a:solidFill>
                  <a:latin typeface="Tahoma" pitchFamily="34" charset="0"/>
                  <a:ea typeface="標楷體" pitchFamily="65" charset="-120"/>
                </a:rPr>
                <a:t>專業知識</a:t>
              </a:r>
            </a:p>
          </p:txBody>
        </p:sp>
        <p:sp>
          <p:nvSpPr>
            <p:cNvPr id="9226" name="Text Box 6"/>
            <p:cNvSpPr txBox="1">
              <a:spLocks noChangeArrowheads="1"/>
            </p:cNvSpPr>
            <p:nvPr/>
          </p:nvSpPr>
          <p:spPr bwMode="auto">
            <a:xfrm>
              <a:off x="2352" y="2379"/>
              <a:ext cx="864" cy="231"/>
            </a:xfrm>
            <a:prstGeom prst="rect">
              <a:avLst/>
            </a:prstGeom>
            <a:noFill/>
            <a:ln w="9525">
              <a:noFill/>
              <a:miter lim="800000"/>
              <a:headEnd/>
              <a:tailEnd/>
            </a:ln>
          </p:spPr>
          <p:txBody>
            <a:bodyPr>
              <a:spAutoFit/>
            </a:bodyPr>
            <a:lstStyle/>
            <a:p>
              <a:pPr>
                <a:spcBef>
                  <a:spcPct val="50000"/>
                </a:spcBef>
              </a:pPr>
              <a:r>
                <a:rPr lang="zh-TW" altLang="en-US">
                  <a:solidFill>
                    <a:srgbClr val="00CC00"/>
                  </a:solidFill>
                  <a:latin typeface="標楷體" pitchFamily="65" charset="-120"/>
                  <a:ea typeface="標楷體" pitchFamily="65" charset="-120"/>
                </a:rPr>
                <a:t>技術</a:t>
              </a:r>
              <a:r>
                <a:rPr lang="en-US" altLang="zh-TW">
                  <a:solidFill>
                    <a:srgbClr val="00CC00"/>
                  </a:solidFill>
                  <a:latin typeface="標楷體" pitchFamily="65" charset="-120"/>
                  <a:ea typeface="標楷體" pitchFamily="65" charset="-120"/>
                </a:rPr>
                <a:t>&amp;</a:t>
              </a:r>
              <a:r>
                <a:rPr lang="zh-TW" altLang="en-US">
                  <a:solidFill>
                    <a:srgbClr val="00CC00"/>
                  </a:solidFill>
                  <a:latin typeface="標楷體" pitchFamily="65" charset="-120"/>
                  <a:ea typeface="標楷體" pitchFamily="65" charset="-120"/>
                </a:rPr>
                <a:t>能力</a:t>
              </a:r>
            </a:p>
          </p:txBody>
        </p:sp>
        <p:sp>
          <p:nvSpPr>
            <p:cNvPr id="9227" name="AutoShape 12"/>
            <p:cNvSpPr>
              <a:spLocks noChangeArrowheads="1"/>
            </p:cNvSpPr>
            <p:nvPr/>
          </p:nvSpPr>
          <p:spPr bwMode="auto">
            <a:xfrm>
              <a:off x="1584" y="2424"/>
              <a:ext cx="1008" cy="524"/>
            </a:xfrm>
            <a:prstGeom prst="triangle">
              <a:avLst>
                <a:gd name="adj" fmla="val 50000"/>
              </a:avLst>
            </a:prstGeom>
            <a:solidFill>
              <a:srgbClr val="CC99FF"/>
            </a:solidFill>
            <a:ln w="9525">
              <a:solidFill>
                <a:schemeClr val="tx1"/>
              </a:solidFill>
              <a:miter lim="800000"/>
              <a:headEnd/>
              <a:tailEnd/>
            </a:ln>
          </p:spPr>
          <p:txBody>
            <a:bodyPr wrap="none" anchor="ctr"/>
            <a:lstStyle/>
            <a:p>
              <a:endParaRPr lang="zh-TW" altLang="zh-TW" sz="2400">
                <a:latin typeface="Times New Roman" pitchFamily="18" charset="0"/>
              </a:endParaRPr>
            </a:p>
          </p:txBody>
        </p:sp>
        <p:sp>
          <p:nvSpPr>
            <p:cNvPr id="9228" name="AutoShape 13"/>
            <p:cNvSpPr>
              <a:spLocks noChangeArrowheads="1"/>
            </p:cNvSpPr>
            <p:nvPr/>
          </p:nvSpPr>
          <p:spPr bwMode="auto">
            <a:xfrm>
              <a:off x="1568" y="2664"/>
              <a:ext cx="1008" cy="284"/>
            </a:xfrm>
            <a:prstGeom prst="triangle">
              <a:avLst>
                <a:gd name="adj" fmla="val 50000"/>
              </a:avLst>
            </a:prstGeom>
            <a:solidFill>
              <a:srgbClr val="CCFFFF"/>
            </a:solidFill>
            <a:ln w="9525">
              <a:solidFill>
                <a:schemeClr val="tx1"/>
              </a:solidFill>
              <a:miter lim="800000"/>
              <a:headEnd/>
              <a:tailEnd/>
            </a:ln>
          </p:spPr>
          <p:txBody>
            <a:bodyPr wrap="none" anchor="ctr"/>
            <a:lstStyle/>
            <a:p>
              <a:endParaRPr lang="zh-TW" altLang="zh-TW" sz="2400">
                <a:latin typeface="Times New Roman" pitchFamily="18" charset="0"/>
              </a:endParaRPr>
            </a:p>
          </p:txBody>
        </p:sp>
      </p:grpSp>
      <p:sp>
        <p:nvSpPr>
          <p:cNvPr id="9222" name="Text Box 7"/>
          <p:cNvSpPr txBox="1">
            <a:spLocks noChangeArrowheads="1"/>
          </p:cNvSpPr>
          <p:nvPr/>
        </p:nvSpPr>
        <p:spPr bwMode="auto">
          <a:xfrm>
            <a:off x="3923928" y="4509120"/>
            <a:ext cx="803275" cy="366713"/>
          </a:xfrm>
          <a:prstGeom prst="rect">
            <a:avLst/>
          </a:prstGeom>
          <a:noFill/>
          <a:ln w="9525">
            <a:noFill/>
            <a:miter lim="800000"/>
            <a:headEnd/>
            <a:tailEnd/>
          </a:ln>
        </p:spPr>
        <p:txBody>
          <a:bodyPr>
            <a:spAutoFit/>
          </a:bodyPr>
          <a:lstStyle/>
          <a:p>
            <a:pPr>
              <a:spcBef>
                <a:spcPct val="50000"/>
              </a:spcBef>
            </a:pPr>
            <a:r>
              <a:rPr lang="zh-TW" altLang="en-US" b="1" dirty="0">
                <a:solidFill>
                  <a:srgbClr val="FF0000"/>
                </a:solidFill>
                <a:latin typeface="Tahoma" pitchFamily="34" charset="0"/>
                <a:ea typeface="標楷體" pitchFamily="65" charset="-120"/>
              </a:rPr>
              <a:t>態度</a:t>
            </a:r>
          </a:p>
        </p:txBody>
      </p:sp>
      <p:pic>
        <p:nvPicPr>
          <p:cNvPr id="9223" name="Picture 11" descr="MCj04164380000[1]"/>
          <p:cNvPicPr>
            <a:picLocks noChangeAspect="1" noChangeArrowheads="1"/>
          </p:cNvPicPr>
          <p:nvPr/>
        </p:nvPicPr>
        <p:blipFill>
          <a:blip r:embed="rId2" cstate="print"/>
          <a:srcRect/>
          <a:stretch>
            <a:fillRect/>
          </a:stretch>
        </p:blipFill>
        <p:spPr bwMode="auto">
          <a:xfrm>
            <a:off x="6877050" y="2708275"/>
            <a:ext cx="1941513" cy="22161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9E00EBF1-89CB-4C27-8FF7-4DE74A0CF468}" type="slidenum">
              <a:rPr lang="en-US" altLang="zh-TW" smtClean="0"/>
              <a:pPr/>
              <a:t>8</a:t>
            </a:fld>
            <a:endParaRPr lang="en-US" altLang="zh-TW" smtClean="0"/>
          </a:p>
        </p:txBody>
      </p:sp>
      <p:sp>
        <p:nvSpPr>
          <p:cNvPr id="87042" name="Rectangle 2"/>
          <p:cNvSpPr>
            <a:spLocks noGrp="1" noChangeArrowheads="1"/>
          </p:cNvSpPr>
          <p:nvPr>
            <p:ph type="title"/>
          </p:nvPr>
        </p:nvSpPr>
        <p:spPr>
          <a:xfrm>
            <a:off x="304800" y="340822"/>
            <a:ext cx="8686800" cy="838200"/>
          </a:xfrm>
        </p:spPr>
        <p:txBody>
          <a:bodyPr/>
          <a:lstStyle/>
          <a:p>
            <a:pPr eaLnBrk="1" hangingPunct="1">
              <a:defRPr/>
            </a:pPr>
            <a:r>
              <a:rPr lang="en-US" altLang="zh-TW" sz="4600" b="1" dirty="0" smtClean="0">
                <a:solidFill>
                  <a:srgbClr val="FFCC00"/>
                </a:solidFill>
                <a:effectLst>
                  <a:outerShdw blurRad="38100" dist="38100" dir="2700000" algn="tl">
                    <a:srgbClr val="C0C0C0"/>
                  </a:outerShdw>
                </a:effectLst>
                <a:latin typeface="標楷體" pitchFamily="65" charset="-120"/>
                <a:ea typeface="標楷體" pitchFamily="65" charset="-120"/>
              </a:rPr>
              <a:t> </a:t>
            </a:r>
            <a:r>
              <a:rPr lang="zh-TW" altLang="en-US" sz="4600" b="1" dirty="0" smtClean="0">
                <a:solidFill>
                  <a:srgbClr val="C00000"/>
                </a:solidFill>
                <a:effectLst>
                  <a:outerShdw blurRad="38100" dist="38100" dir="2700000" algn="tl">
                    <a:srgbClr val="C0C0C0"/>
                  </a:outerShdw>
                </a:effectLst>
                <a:latin typeface="標楷體" pitchFamily="65" charset="-120"/>
                <a:ea typeface="標楷體" pitchFamily="65" charset="-120"/>
              </a:rPr>
              <a:t>競爭力</a:t>
            </a:r>
          </a:p>
        </p:txBody>
      </p:sp>
      <p:sp>
        <p:nvSpPr>
          <p:cNvPr id="87043" name="Rectangle 3"/>
          <p:cNvSpPr>
            <a:spLocks noGrp="1" noChangeArrowheads="1"/>
          </p:cNvSpPr>
          <p:nvPr>
            <p:ph type="body" idx="1"/>
          </p:nvPr>
        </p:nvSpPr>
        <p:spPr/>
        <p:txBody>
          <a:bodyPr/>
          <a:lstStyle/>
          <a:p>
            <a:pPr eaLnBrk="1" hangingPunct="1">
              <a:defRPr/>
            </a:pPr>
            <a:endParaRPr lang="en-US" altLang="zh-TW" sz="4000" b="1" smtClean="0">
              <a:solidFill>
                <a:srgbClr val="FF0000"/>
              </a:solidFill>
              <a:effectLst>
                <a:outerShdw blurRad="38100" dist="38100" dir="2700000" algn="tl">
                  <a:srgbClr val="C0C0C0"/>
                </a:outerShdw>
              </a:effectLst>
              <a:latin typeface="標楷體" pitchFamily="65" charset="-120"/>
              <a:ea typeface="標楷體" pitchFamily="65" charset="-120"/>
            </a:endParaRPr>
          </a:p>
          <a:p>
            <a:pPr eaLnBrk="1" hangingPunct="1">
              <a:defRPr/>
            </a:pPr>
            <a:r>
              <a:rPr lang="zh-TW" altLang="en-US" sz="4000" b="1" smtClean="0">
                <a:solidFill>
                  <a:srgbClr val="FF0000"/>
                </a:solidFill>
                <a:effectLst>
                  <a:outerShdw blurRad="38100" dist="38100" dir="2700000" algn="tl">
                    <a:srgbClr val="C0C0C0"/>
                  </a:outerShdw>
                </a:effectLst>
                <a:latin typeface="標楷體" pitchFamily="65" charset="-120"/>
                <a:ea typeface="標楷體" pitchFamily="65" charset="-120"/>
              </a:rPr>
              <a:t>專業能力的競爭力</a:t>
            </a:r>
          </a:p>
          <a:p>
            <a:pPr eaLnBrk="1" hangingPunct="1">
              <a:defRPr/>
            </a:pPr>
            <a:r>
              <a:rPr lang="zh-TW" altLang="en-US" sz="4000" b="1" smtClean="0">
                <a:solidFill>
                  <a:srgbClr val="0000FF"/>
                </a:solidFill>
                <a:effectLst>
                  <a:outerShdw blurRad="38100" dist="38100" dir="2700000" algn="tl">
                    <a:srgbClr val="C0C0C0"/>
                  </a:outerShdw>
                </a:effectLst>
                <a:latin typeface="標楷體" pitchFamily="65" charset="-120"/>
                <a:ea typeface="標楷體" pitchFamily="65" charset="-120"/>
              </a:rPr>
              <a:t>個性的競爭力（態度</a:t>
            </a:r>
            <a:r>
              <a:rPr lang="zh-TW" altLang="en-US" sz="4400" b="1" smtClean="0">
                <a:solidFill>
                  <a:srgbClr val="0000FF"/>
                </a:solidFill>
                <a:effectLst>
                  <a:outerShdw blurRad="38100" dist="38100" dir="2700000" algn="tl">
                    <a:srgbClr val="C0C0C0"/>
                  </a:outerShdw>
                </a:effectLst>
                <a:latin typeface="標楷體" pitchFamily="65" charset="-120"/>
                <a:ea typeface="標楷體" pitchFamily="65" charset="-120"/>
              </a:rPr>
              <a:t>）</a:t>
            </a:r>
          </a:p>
          <a:p>
            <a:pPr lvl="1" eaLnBrk="1" hangingPunct="1">
              <a:defRPr/>
            </a:pPr>
            <a:r>
              <a:rPr lang="zh-TW" altLang="en-US" sz="3600" b="1" smtClean="0">
                <a:solidFill>
                  <a:srgbClr val="FF0000"/>
                </a:solidFill>
                <a:effectLst>
                  <a:outerShdw blurRad="38100" dist="38100" dir="2700000" algn="tl">
                    <a:srgbClr val="C0C0C0"/>
                  </a:outerShdw>
                </a:effectLst>
                <a:latin typeface="標楷體" pitchFamily="65" charset="-120"/>
                <a:ea typeface="標楷體" pitchFamily="65" charset="-120"/>
              </a:rPr>
              <a:t>個性競爭力比較強的人，專業能力也會比較強，因為肯問、敢問，其求知慾、堅忍度也都比較強。</a:t>
            </a:r>
          </a:p>
        </p:txBody>
      </p:sp>
      <p:pic>
        <p:nvPicPr>
          <p:cNvPr id="10245" name="Picture 4" descr="j0421168"/>
          <p:cNvPicPr>
            <a:picLocks noChangeAspect="1" noChangeArrowheads="1"/>
          </p:cNvPicPr>
          <p:nvPr/>
        </p:nvPicPr>
        <p:blipFill>
          <a:blip r:embed="rId2" cstate="print"/>
          <a:srcRect/>
          <a:stretch>
            <a:fillRect/>
          </a:stretch>
        </p:blipFill>
        <p:spPr bwMode="auto">
          <a:xfrm>
            <a:off x="6804025" y="981075"/>
            <a:ext cx="1411288" cy="148431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4294967295"/>
          </p:nvPr>
        </p:nvSpPr>
        <p:spPr>
          <a:xfrm>
            <a:off x="6553200" y="6248400"/>
            <a:ext cx="2133600" cy="457200"/>
          </a:xfrm>
          <a:prstGeom prst="rect">
            <a:avLst/>
          </a:prstGeom>
          <a:noFill/>
        </p:spPr>
        <p:txBody>
          <a:bodyPr/>
          <a:lstStyle/>
          <a:p>
            <a:fld id="{C6C14AA9-5E0D-449F-AA2B-724C83CFF0A2}" type="slidenum">
              <a:rPr lang="en-US" altLang="zh-TW" smtClean="0"/>
              <a:pPr/>
              <a:t>9</a:t>
            </a:fld>
            <a:endParaRPr lang="en-US" altLang="zh-TW" smtClean="0"/>
          </a:p>
        </p:txBody>
      </p:sp>
      <p:sp>
        <p:nvSpPr>
          <p:cNvPr id="88066" name="Rectangle 2"/>
          <p:cNvSpPr>
            <a:spLocks noGrp="1" noChangeArrowheads="1"/>
          </p:cNvSpPr>
          <p:nvPr>
            <p:ph type="title"/>
          </p:nvPr>
        </p:nvSpPr>
        <p:spPr>
          <a:xfrm>
            <a:off x="457200" y="282633"/>
            <a:ext cx="8686800" cy="838200"/>
          </a:xfrm>
        </p:spPr>
        <p:txBody>
          <a:bodyPr>
            <a:normAutofit/>
          </a:bodyPr>
          <a:lstStyle/>
          <a:p>
            <a:pPr eaLnBrk="1" hangingPunct="1">
              <a:defRPr/>
            </a:pPr>
            <a:r>
              <a:rPr lang="zh-TW" altLang="en-US" sz="4000" b="1" dirty="0" smtClean="0">
                <a:solidFill>
                  <a:srgbClr val="C00000"/>
                </a:solidFill>
                <a:effectLst>
                  <a:outerShdw blurRad="38100" dist="38100" dir="2700000" algn="tl">
                    <a:srgbClr val="C0C0C0"/>
                  </a:outerShdw>
                </a:effectLst>
                <a:latin typeface="標楷體" pitchFamily="65" charset="-120"/>
                <a:ea typeface="標楷體" pitchFamily="65" charset="-120"/>
              </a:rPr>
              <a:t>面對問題你的態度？</a:t>
            </a:r>
          </a:p>
        </p:txBody>
      </p:sp>
      <p:sp>
        <p:nvSpPr>
          <p:cNvPr id="11268" name="Rectangle 4"/>
          <p:cNvSpPr>
            <a:spLocks noChangeArrowheads="1"/>
          </p:cNvSpPr>
          <p:nvPr/>
        </p:nvSpPr>
        <p:spPr bwMode="auto">
          <a:xfrm>
            <a:off x="4648200" y="2057400"/>
            <a:ext cx="4037013" cy="4530725"/>
          </a:xfrm>
          <a:prstGeom prst="rect">
            <a:avLst/>
          </a:prstGeom>
          <a:noFill/>
          <a:ln w="9525">
            <a:noFill/>
            <a:miter lim="800000"/>
            <a:headEnd/>
            <a:tailEnd/>
          </a:ln>
        </p:spPr>
        <p:txBody>
          <a:bodyPr/>
          <a:lstStyle/>
          <a:p>
            <a:pPr marL="457200" indent="-457200">
              <a:spcBef>
                <a:spcPct val="20000"/>
              </a:spcBef>
              <a:buClr>
                <a:schemeClr val="hlink"/>
              </a:buClr>
              <a:buSzPct val="80000"/>
              <a:buFont typeface="Wingdings" pitchFamily="2" charset="2"/>
              <a:buChar char="l"/>
            </a:pPr>
            <a:r>
              <a:rPr lang="zh-TW" altLang="en-US" sz="2800" b="1">
                <a:latin typeface="SimHei" pitchFamily="2" charset="-122"/>
                <a:ea typeface="SimHei" pitchFamily="2" charset="-122"/>
              </a:rPr>
              <a:t>我要挑戰</a:t>
            </a:r>
          </a:p>
          <a:p>
            <a:pPr marL="457200" indent="-457200">
              <a:spcBef>
                <a:spcPct val="20000"/>
              </a:spcBef>
              <a:buClr>
                <a:schemeClr val="hlink"/>
              </a:buClr>
              <a:buSzPct val="80000"/>
              <a:buFont typeface="Wingdings" pitchFamily="2" charset="2"/>
              <a:buNone/>
            </a:pPr>
            <a:r>
              <a:rPr lang="zh-TW" altLang="en-US" sz="2800" b="1">
                <a:latin typeface="SimHei" pitchFamily="2" charset="-122"/>
                <a:ea typeface="SimHei" pitchFamily="2" charset="-122"/>
              </a:rPr>
              <a:t>  </a:t>
            </a:r>
            <a:r>
              <a:rPr lang="en-US" altLang="zh-TW" sz="2800" b="1">
                <a:latin typeface="SimHei" pitchFamily="2" charset="-122"/>
                <a:ea typeface="SimHei" pitchFamily="2" charset="-122"/>
              </a:rPr>
              <a:t>Challenge</a:t>
            </a:r>
          </a:p>
          <a:p>
            <a:pPr marL="457200" indent="-457200">
              <a:spcBef>
                <a:spcPct val="20000"/>
              </a:spcBef>
              <a:buClr>
                <a:schemeClr val="hlink"/>
              </a:buClr>
              <a:buSzPct val="80000"/>
              <a:buFont typeface="Wingdings" pitchFamily="2" charset="2"/>
              <a:buNone/>
            </a:pPr>
            <a:endParaRPr lang="en-US" altLang="zh-TW" sz="2800" b="1">
              <a:latin typeface="SimHei" pitchFamily="2" charset="-122"/>
              <a:ea typeface="SimHei" pitchFamily="2" charset="-122"/>
            </a:endParaRPr>
          </a:p>
          <a:p>
            <a:pPr marL="457200" indent="-457200">
              <a:spcBef>
                <a:spcPct val="20000"/>
              </a:spcBef>
              <a:buClr>
                <a:schemeClr val="hlink"/>
              </a:buClr>
              <a:buSzPct val="80000"/>
              <a:buFont typeface="Wingdings" pitchFamily="2" charset="2"/>
              <a:buChar char="l"/>
            </a:pPr>
            <a:r>
              <a:rPr lang="zh-TW" altLang="en-US" sz="2800" b="1">
                <a:latin typeface="SimHei" pitchFamily="2" charset="-122"/>
                <a:ea typeface="SimHei" pitchFamily="2" charset="-122"/>
              </a:rPr>
              <a:t>這個有意思</a:t>
            </a:r>
            <a:r>
              <a:rPr lang="en-US" altLang="zh-TW" sz="2800" b="1">
                <a:latin typeface="SimHei" pitchFamily="2" charset="-122"/>
                <a:ea typeface="SimHei" pitchFamily="2" charset="-122"/>
              </a:rPr>
              <a:t>,</a:t>
            </a:r>
            <a:r>
              <a:rPr lang="zh-TW" altLang="en-US" sz="2800" b="1">
                <a:latin typeface="SimHei" pitchFamily="2" charset="-122"/>
                <a:ea typeface="SimHei" pitchFamily="2" charset="-122"/>
              </a:rPr>
              <a:t>有趣</a:t>
            </a:r>
          </a:p>
          <a:p>
            <a:pPr marL="457200" indent="-457200">
              <a:spcBef>
                <a:spcPct val="20000"/>
              </a:spcBef>
              <a:buClr>
                <a:schemeClr val="hlink"/>
              </a:buClr>
              <a:buSzPct val="80000"/>
              <a:buFont typeface="Wingdings" pitchFamily="2" charset="2"/>
              <a:buNone/>
            </a:pPr>
            <a:r>
              <a:rPr lang="zh-TW" altLang="en-US" sz="2800" b="1">
                <a:latin typeface="SimHei" pitchFamily="2" charset="-122"/>
                <a:ea typeface="SimHei" pitchFamily="2" charset="-122"/>
              </a:rPr>
              <a:t>  </a:t>
            </a:r>
            <a:r>
              <a:rPr lang="en-US" altLang="zh-TW" sz="2800" b="1">
                <a:latin typeface="SimHei" pitchFamily="2" charset="-122"/>
                <a:ea typeface="SimHei" pitchFamily="2" charset="-122"/>
              </a:rPr>
              <a:t>Interesting</a:t>
            </a:r>
          </a:p>
          <a:p>
            <a:pPr marL="457200" indent="-457200">
              <a:spcBef>
                <a:spcPct val="20000"/>
              </a:spcBef>
              <a:buClr>
                <a:schemeClr val="hlink"/>
              </a:buClr>
              <a:buSzPct val="80000"/>
              <a:buFont typeface="Wingdings" pitchFamily="2" charset="2"/>
              <a:buNone/>
            </a:pPr>
            <a:endParaRPr lang="en-US" altLang="zh-TW" sz="2800" b="1">
              <a:latin typeface="SimHei" pitchFamily="2" charset="-122"/>
              <a:ea typeface="SimHei" pitchFamily="2" charset="-122"/>
            </a:endParaRPr>
          </a:p>
          <a:p>
            <a:pPr marL="457200" indent="-457200">
              <a:spcBef>
                <a:spcPct val="20000"/>
              </a:spcBef>
              <a:buClr>
                <a:schemeClr val="hlink"/>
              </a:buClr>
              <a:buSzPct val="80000"/>
              <a:buFont typeface="Wingdings" pitchFamily="2" charset="2"/>
              <a:buChar char="l"/>
            </a:pPr>
            <a:r>
              <a:rPr lang="zh-TW" altLang="en-US" sz="2800" b="1">
                <a:latin typeface="SimHei" pitchFamily="2" charset="-122"/>
                <a:ea typeface="SimHei" pitchFamily="2" charset="-122"/>
              </a:rPr>
              <a:t>我會全力以赴</a:t>
            </a:r>
          </a:p>
          <a:p>
            <a:pPr marL="457200" indent="-457200">
              <a:spcBef>
                <a:spcPct val="20000"/>
              </a:spcBef>
              <a:buClr>
                <a:schemeClr val="hlink"/>
              </a:buClr>
              <a:buSzPct val="80000"/>
              <a:buFont typeface="Wingdings" pitchFamily="2" charset="2"/>
              <a:buNone/>
            </a:pPr>
            <a:r>
              <a:rPr lang="zh-TW" altLang="en-US" sz="2800" b="1">
                <a:latin typeface="SimHei" pitchFamily="2" charset="-122"/>
                <a:ea typeface="SimHei" pitchFamily="2" charset="-122"/>
              </a:rPr>
              <a:t>  </a:t>
            </a:r>
            <a:r>
              <a:rPr lang="en-US" altLang="zh-TW" sz="2800" b="1">
                <a:latin typeface="SimHei" pitchFamily="2" charset="-122"/>
                <a:ea typeface="SimHei" pitchFamily="2" charset="-122"/>
              </a:rPr>
              <a:t>I will do my best</a:t>
            </a:r>
          </a:p>
        </p:txBody>
      </p:sp>
      <p:sp>
        <p:nvSpPr>
          <p:cNvPr id="11269" name="Rectangle 3"/>
          <p:cNvSpPr>
            <a:spLocks noGrp="1" noChangeArrowheads="1"/>
          </p:cNvSpPr>
          <p:nvPr>
            <p:ph type="body" idx="1"/>
          </p:nvPr>
        </p:nvSpPr>
        <p:spPr>
          <a:xfrm>
            <a:off x="235325" y="1341207"/>
            <a:ext cx="7772400" cy="4895850"/>
          </a:xfrm>
        </p:spPr>
        <p:txBody>
          <a:bodyPr/>
          <a:lstStyle/>
          <a:p>
            <a:pPr marL="457200" indent="-457200" eaLnBrk="1" hangingPunct="1"/>
            <a:endParaRPr lang="en-US" altLang="zh-TW" b="1" u="sng" dirty="0" smtClean="0"/>
          </a:p>
          <a:p>
            <a:pPr marL="457200" indent="-457200" eaLnBrk="1" hangingPunct="1"/>
            <a:r>
              <a:rPr lang="zh-TW" altLang="en-US" sz="2800" b="1" dirty="0" smtClean="0">
                <a:solidFill>
                  <a:srgbClr val="CC0000"/>
                </a:solidFill>
                <a:latin typeface="標楷體" pitchFamily="65" charset="-120"/>
                <a:ea typeface="標楷體" pitchFamily="65" charset="-120"/>
              </a:rPr>
              <a:t>我有問題</a:t>
            </a:r>
          </a:p>
          <a:p>
            <a:pPr marL="457200" indent="-457200" eaLnBrk="1" hangingPunct="1"/>
            <a:r>
              <a:rPr lang="en-US" altLang="zh-TW" sz="2800" b="1" dirty="0" smtClean="0">
                <a:solidFill>
                  <a:srgbClr val="CC0000"/>
                </a:solidFill>
                <a:latin typeface="標楷體" pitchFamily="65" charset="-120"/>
                <a:ea typeface="標楷體" pitchFamily="65" charset="-120"/>
              </a:rPr>
              <a:t>Problem</a:t>
            </a:r>
          </a:p>
          <a:p>
            <a:pPr marL="457200" indent="-457200" eaLnBrk="1" hangingPunct="1"/>
            <a:endParaRPr lang="en-US" altLang="zh-TW" sz="2800" b="1" dirty="0" smtClean="0">
              <a:solidFill>
                <a:srgbClr val="CC0000"/>
              </a:solidFill>
              <a:latin typeface="標楷體" pitchFamily="65" charset="-120"/>
              <a:ea typeface="標楷體" pitchFamily="65" charset="-120"/>
            </a:endParaRPr>
          </a:p>
          <a:p>
            <a:pPr marL="457200" indent="-457200" eaLnBrk="1" hangingPunct="1"/>
            <a:r>
              <a:rPr lang="zh-TW" altLang="en-US" sz="2800" b="1" dirty="0" smtClean="0">
                <a:solidFill>
                  <a:srgbClr val="CC0000"/>
                </a:solidFill>
                <a:latin typeface="標楷體" pitchFamily="65" charset="-120"/>
                <a:ea typeface="標楷體" pitchFamily="65" charset="-120"/>
              </a:rPr>
              <a:t>這個有困難</a:t>
            </a:r>
          </a:p>
          <a:p>
            <a:pPr marL="457200" indent="-457200" eaLnBrk="1" hangingPunct="1"/>
            <a:r>
              <a:rPr lang="zh-TW" altLang="en-US" sz="2800" b="1" dirty="0" smtClean="0">
                <a:solidFill>
                  <a:srgbClr val="CC0000"/>
                </a:solidFill>
                <a:latin typeface="標楷體" pitchFamily="65" charset="-120"/>
                <a:ea typeface="標楷體" pitchFamily="65" charset="-120"/>
              </a:rPr>
              <a:t>  </a:t>
            </a:r>
            <a:r>
              <a:rPr lang="en-US" altLang="zh-TW" sz="2800" b="1" dirty="0" smtClean="0">
                <a:solidFill>
                  <a:srgbClr val="CC0000"/>
                </a:solidFill>
                <a:latin typeface="標楷體" pitchFamily="65" charset="-120"/>
                <a:ea typeface="標楷體" pitchFamily="65" charset="-120"/>
              </a:rPr>
              <a:t>Difficult</a:t>
            </a:r>
          </a:p>
          <a:p>
            <a:pPr marL="457200" indent="-457200" eaLnBrk="1" hangingPunct="1"/>
            <a:endParaRPr lang="en-US" altLang="zh-TW" sz="2800" b="1" dirty="0" smtClean="0">
              <a:solidFill>
                <a:srgbClr val="CC0000"/>
              </a:solidFill>
              <a:latin typeface="標楷體" pitchFamily="65" charset="-120"/>
              <a:ea typeface="標楷體" pitchFamily="65" charset="-120"/>
            </a:endParaRPr>
          </a:p>
          <a:p>
            <a:pPr marL="457200" indent="-457200" eaLnBrk="1" hangingPunct="1"/>
            <a:r>
              <a:rPr lang="zh-TW" altLang="en-US" sz="2800" b="1" dirty="0" smtClean="0">
                <a:solidFill>
                  <a:srgbClr val="CC0000"/>
                </a:solidFill>
                <a:latin typeface="標楷體" pitchFamily="65" charset="-120"/>
                <a:ea typeface="標楷體" pitchFamily="65" charset="-120"/>
              </a:rPr>
              <a:t>我會試試看</a:t>
            </a:r>
          </a:p>
          <a:p>
            <a:pPr marL="457200" indent="-457200" eaLnBrk="1" hangingPunct="1"/>
            <a:r>
              <a:rPr lang="zh-TW" altLang="en-US" sz="2800" b="1" dirty="0" smtClean="0">
                <a:solidFill>
                  <a:srgbClr val="CC0000"/>
                </a:solidFill>
                <a:latin typeface="標楷體" pitchFamily="65" charset="-120"/>
                <a:ea typeface="標楷體" pitchFamily="65" charset="-120"/>
              </a:rPr>
              <a:t>  </a:t>
            </a:r>
            <a:r>
              <a:rPr lang="en-US" altLang="zh-TW" sz="2800" b="1" dirty="0" smtClean="0">
                <a:solidFill>
                  <a:srgbClr val="CC0000"/>
                </a:solidFill>
                <a:latin typeface="標楷體" pitchFamily="65" charset="-120"/>
                <a:ea typeface="標楷體" pitchFamily="65" charset="-120"/>
              </a:rPr>
              <a:t>I will try my best</a:t>
            </a:r>
          </a:p>
        </p:txBody>
      </p:sp>
      <p:pic>
        <p:nvPicPr>
          <p:cNvPr id="11270" name="Picture 5" descr="j0421168"/>
          <p:cNvPicPr>
            <a:picLocks noChangeAspect="1" noChangeArrowheads="1"/>
          </p:cNvPicPr>
          <p:nvPr/>
        </p:nvPicPr>
        <p:blipFill>
          <a:blip r:embed="rId2" cstate="print"/>
          <a:srcRect/>
          <a:stretch>
            <a:fillRect/>
          </a:stretch>
        </p:blipFill>
        <p:spPr bwMode="auto">
          <a:xfrm>
            <a:off x="7524328" y="1556792"/>
            <a:ext cx="1411288" cy="1484312"/>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ywjXxb4InHhtQP4BUbtmWS"/>
</p:tagLst>
</file>

<file path=ppt/tags/tag2.xml><?xml version="1.0" encoding="utf-8"?>
<p:tagLst xmlns:a="http://schemas.openxmlformats.org/drawingml/2006/main" xmlns:r="http://schemas.openxmlformats.org/officeDocument/2006/relationships" xmlns:p="http://schemas.openxmlformats.org/presentationml/2006/main">
  <p:tag name="DVSHAPEID" val="GUGyo5LywOFFOqNhV6kvM1"/>
</p:tagLst>
</file>

<file path=ppt/tags/tag3.xml><?xml version="1.0" encoding="utf-8"?>
<p:tagLst xmlns:a="http://schemas.openxmlformats.org/drawingml/2006/main" xmlns:r="http://schemas.openxmlformats.org/officeDocument/2006/relationships" xmlns:p="http://schemas.openxmlformats.org/presentationml/2006/main">
  <p:tag name="DVSHAPEID" val="1PCGJInyww5XDaya60l6ze"/>
</p:tagLst>
</file>

<file path=ppt/tags/tag4.xml><?xml version="1.0" encoding="utf-8"?>
<p:tagLst xmlns:a="http://schemas.openxmlformats.org/drawingml/2006/main" xmlns:r="http://schemas.openxmlformats.org/officeDocument/2006/relationships" xmlns:p="http://schemas.openxmlformats.org/presentationml/2006/main">
  <p:tag name="DVSHAPEID" val="qYYTmXAUJMhN9IZajiMXZh"/>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TC101790490[[fn=美國南方小鎮]]</Template>
  <TotalTime>2397</TotalTime>
  <Words>2909</Words>
  <Application>Microsoft Office PowerPoint</Application>
  <PresentationFormat>如螢幕大小 (4:3)</PresentationFormat>
  <Paragraphs>548</Paragraphs>
  <Slides>52</Slides>
  <Notes>4</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0</vt:i4>
      </vt:variant>
      <vt:variant>
        <vt:lpstr>投影片標題</vt:lpstr>
      </vt:variant>
      <vt:variant>
        <vt:i4>52</vt:i4>
      </vt:variant>
    </vt:vector>
  </HeadingPairs>
  <TitlesOfParts>
    <vt:vector size="66" baseType="lpstr">
      <vt:lpstr>SimHei</vt:lpstr>
      <vt:lpstr>微軟正黑體</vt:lpstr>
      <vt:lpstr>新細明體</vt:lpstr>
      <vt:lpstr>標楷體</vt:lpstr>
      <vt:lpstr>Arial</vt:lpstr>
      <vt:lpstr>Bodoni MT Condensed</vt:lpstr>
      <vt:lpstr>Calibri</vt:lpstr>
      <vt:lpstr>Courier New</vt:lpstr>
      <vt:lpstr>Franklin Gothic Book</vt:lpstr>
      <vt:lpstr>Tahoma</vt:lpstr>
      <vt:lpstr>Times New Roman</vt:lpstr>
      <vt:lpstr>Wingdings</vt:lpstr>
      <vt:lpstr>Wingdings 2</vt:lpstr>
      <vt:lpstr>Decatur</vt:lpstr>
      <vt:lpstr>PowerPoint 簡報</vt:lpstr>
      <vt:lpstr>資料庫管理系統</vt:lpstr>
      <vt:lpstr>PowerPoint 簡報</vt:lpstr>
      <vt:lpstr>PowerPoint 簡報</vt:lpstr>
      <vt:lpstr>目前執行之研究計畫</vt:lpstr>
      <vt:lpstr>態度決定高度</vt:lpstr>
      <vt:lpstr>態度的角色</vt:lpstr>
      <vt:lpstr> 競爭力</vt:lpstr>
      <vt:lpstr>面對問題你的態度？</vt:lpstr>
      <vt:lpstr> 點燃態度的火種</vt:lpstr>
      <vt:lpstr>熱情從何而來？</vt:lpstr>
      <vt:lpstr>             熱情! </vt:lpstr>
      <vt:lpstr>未雨綢繆</vt:lpstr>
      <vt:lpstr>管子曰:</vt:lpstr>
      <vt:lpstr>管子曰:</vt:lpstr>
      <vt:lpstr>PowerPoint 簡報</vt:lpstr>
      <vt:lpstr>何謂資料庫</vt:lpstr>
      <vt:lpstr>範例：電子報</vt:lpstr>
      <vt:lpstr>範例：大賣場</vt:lpstr>
      <vt:lpstr>何謂資料庫（Cont.)</vt:lpstr>
      <vt:lpstr>PowerPoint 簡報</vt:lpstr>
      <vt:lpstr>範例資料庫應用系統</vt:lpstr>
      <vt:lpstr>範例資料庫應用系統(Cont.)</vt:lpstr>
      <vt:lpstr>中山網路書店使用者介面</vt:lpstr>
      <vt:lpstr>中山網路書店使用者介面 (瀏覽商品)</vt:lpstr>
      <vt:lpstr>中山網路書店使用者介面 (放入購物車)</vt:lpstr>
      <vt:lpstr>中山網路書店使用者介面 (送出結帳)</vt:lpstr>
      <vt:lpstr>中山網路書店管理者介面 (商品維護)</vt:lpstr>
      <vt:lpstr>中山網路書店管理者介面 (會員維護)</vt:lpstr>
      <vt:lpstr>中山網路書店管理者介面 (統計資訊)</vt:lpstr>
      <vt:lpstr>PowerPoint 簡報</vt:lpstr>
      <vt:lpstr>資料模式 </vt:lpstr>
      <vt:lpstr>資料模式一：檔案模式</vt:lpstr>
      <vt:lpstr>資料模式二：實體關係模式 </vt:lpstr>
      <vt:lpstr>資料模式三：關聯模式 </vt:lpstr>
      <vt:lpstr>資料模式四：網路模式 </vt:lpstr>
      <vt:lpstr>資料模式五：階層模式 </vt:lpstr>
      <vt:lpstr>資料模式六：物件導向模式 </vt:lpstr>
      <vt:lpstr>PowerPoint 簡報</vt:lpstr>
      <vt:lpstr>資料庫系統邏輯架構</vt:lpstr>
      <vt:lpstr>資料庫系統邏輯架構（Cont.)</vt:lpstr>
      <vt:lpstr>資料庫系統實體架構</vt:lpstr>
      <vt:lpstr>檔案伺服器架構</vt:lpstr>
      <vt:lpstr>資料庫系統實體架構（Cont)</vt:lpstr>
      <vt:lpstr>資料庫系統人員 </vt:lpstr>
      <vt:lpstr>PowerPoint 簡報</vt:lpstr>
      <vt:lpstr>資料庫架構 </vt:lpstr>
      <vt:lpstr>DBMS的功能 </vt:lpstr>
      <vt:lpstr>DBMS的功能（Cont.)</vt:lpstr>
      <vt:lpstr>DBMS的分類 </vt:lpstr>
      <vt:lpstr>DBMS的演進</vt:lpstr>
      <vt:lpstr>本章節講述到此結束..謝謝!</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dc:creator>
  <cp:lastModifiedBy>CCBDA</cp:lastModifiedBy>
  <cp:revision>286</cp:revision>
  <dcterms:created xsi:type="dcterms:W3CDTF">2013-08-26T12:52:20Z</dcterms:created>
  <dcterms:modified xsi:type="dcterms:W3CDTF">2019-09-08T15:40:47Z</dcterms:modified>
</cp:coreProperties>
</file>