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92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5" r:id="rId28"/>
    <p:sldId id="287" r:id="rId29"/>
    <p:sldId id="286" r:id="rId30"/>
    <p:sldId id="289" r:id="rId31"/>
    <p:sldId id="290" r:id="rId32"/>
    <p:sldId id="293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</inkml:channelProperties>
      </inkml:inkSource>
      <inkml:timestamp xml:id="ts0" timeString="2013-10-22T04:12:22.4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7,'44'71'-2,"-41"-60"0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</inkml:channelProperties>
      </inkml:inkSource>
      <inkml:timestamp xml:id="ts0" timeString="2013-10-22T04:18:46.1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5841 0 25,'23'90'-12,"-27"-88"1</inkml:trace>
  <inkml:trace contextRef="#ctx0" brushRef="#br0" timeOffset="5674">0 343 2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</inkml:channelProperties>
      </inkml:inkSource>
      <inkml:timestamp xml:id="ts0" timeString="2013-10-22T04:19:09.9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17 25,'10'-16'-1,"-10"16"0,0 0 0,17 0 1,-1 0-3,1 3 0,-1 5-5,0-3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</inkml:channelProperties>
      </inkml:inkSource>
      <inkml:timestamp xml:id="ts0" timeString="2013-10-22T04:19:11.2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10181 1776 67,'-3'-11'-12,"3"11"1,0 0-10</inkml:trace>
  <inkml:trace contextRef="#ctx0" brushRef="#br0" timeOffset="3487">0 683 1</inkml:trace>
  <inkml:trace contextRef="#ctx0" brushRef="#br0" timeOffset="6505">9702 958 54,'-3'-5'-10,"3"5"-12,12 10 1</inkml:trace>
  <inkml:trace contextRef="#ctx0" brushRef="#br0" timeOffset="11937">10019 1011 26</inkml:trace>
  <inkml:trace contextRef="#ctx0" brushRef="#br0" timeOffset="37897">2505 709 2,'3'13'-1,"-3"-13"1</inkml:trace>
  <inkml:trace contextRef="#ctx0" brushRef="#br0" timeOffset="40011">6 871 50,'105'82'-24,"-95"-66"1</inkml:trace>
  <inkml:trace contextRef="#ctx0" brushRef="#br0" timeOffset="42418">8902 773 98,'3'42'-25,"0"-39"1,10-3 1,0-6 0</inkml:trace>
  <inkml:trace contextRef="#ctx0" brushRef="#br0" timeOffset="44038">2556 0 53,'44'69'-26,"-44"-64"0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</inkml:channelProperties>
      </inkml:inkSource>
      <inkml:timestamp xml:id="ts0" timeString="2013-10-22T04:13:10.0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4809 3808 77,'6'3'-32,"-6"-3"0</inkml:trace>
  <inkml:trace contextRef="#ctx0" brushRef="#br0" timeOffset="7834">9827 0 57,'19'19'-28,"-19"-19"1</inkml:trace>
  <inkml:trace contextRef="#ctx0" brushRef="#br0" timeOffset="9576">4660 1206 6,'6'-8'1,"-6"8"0,0 0 0,0 0 1,0 0 0,0 0 1,0 0 1,0 0 0,0 0-4,0 0 1,0 0-1,0 0 1,0 0 1,0 0 0,0 0-4,0 0 1,0 0 4,0 0 0,0 0-3,0 0 1,0 0 0,0 0 0,0 0 1,0 0 0,0 0-5,0 0 0,0 0-10,0 0 0,0 0 9,0 0 1</inkml:trace>
  <inkml:trace contextRef="#ctx0" brushRef="#br0" timeOffset="10268">0 4118 2</inkml:trace>
  <inkml:trace contextRef="#ctx0" brushRef="#br0" timeOffset="12178">9811 1053 58,'29'0'-28,"-29"0"1</inkml:trace>
  <inkml:trace contextRef="#ctx0" brushRef="#br0" timeOffset="13740">4622 2333 36,'6'-8'-4,"-6"8"0,0 0 0,3-6 1,0 6 1,-3 0 1,0 0 3,0 0 0,0 0-12,0 0 0</inkml:trace>
  <inkml:trace contextRef="#ctx0" brushRef="#br0" timeOffset="14580">95 4015 22,'16'37'-10,"-16"-37"0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</inkml:channelProperties>
      </inkml:inkSource>
      <inkml:timestamp xml:id="ts0" timeString="2013-10-22T04:13:29.4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 37,'3'-13'-2,"-3"13"1,0 0 1,0 0 0,-3 8-1,-1-3 1,4-5-1,0 0 0,0 0-14,4 3 0</inkml:trace>
  <inkml:trace contextRef="#ctx0" brushRef="#br0" timeOffset="1857">159 30 35,'-20'35'-1,"20"-35"1,0-3-4,0 3 0,3-2-6,7-4 1,0-2 7,3-5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</inkml:channelProperties>
      </inkml:inkSource>
      <inkml:timestamp xml:id="ts0" timeString="2013-10-22T04:15:57.6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 20,'70'-13'-9,"-70"13"0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</inkml:channelProperties>
      </inkml:inkSource>
      <inkml:timestamp xml:id="ts0" timeString="2013-10-22T04:16:35.1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42,'3'11'-4,"-3"-11"1,2-3-5,-2 3 0,6 0-1,0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</inkml:channelProperties>
      </inkml:inkSource>
      <inkml:timestamp xml:id="ts0" timeString="2013-10-22T04:17:13.9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10510 0 1</inkml:trace>
  <inkml:trace contextRef="#ctx0" brushRef="#br0" timeOffset="21368">17 7032 40,'-19'-3'-3,"19"3"-14,22 37 0</inkml:trace>
  <inkml:trace contextRef="#ctx0" brushRef="#br0" timeOffset="21937">11838 7029 21,'47'90'-9,"-44"-84"0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</inkml:channelProperties>
      </inkml:inkSource>
      <inkml:timestamp xml:id="ts0" timeString="2013-10-22T04:17:37.6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 60,'0'-3'-2,"0"3"0,0 0 1,0 0 0,14 0-2,-1 0 0,-7 8-18,8 3 1,-1 2 17,-3 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</inkml:channelProperties>
      </inkml:inkSource>
      <inkml:timestamp xml:id="ts0" timeString="2013-10-22T04:17:40.9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23 80,'19'39'-1,"-19"-39"1,10 0 0,-3 3 1,-4-3 0,-3 0 0,3 0 0,-3 0 0,3 0 0,-3 0 1,4-3-2,-4 3 0,0 0 0,6 0-3,-3-3 1,-3 3 2,0 3 1,0-3-3,0 3 1,0-3 0,0 0 1,-3-3 1,3 3 0,0 0-2,0 0 0,0 0 0,3-8 1,0-3-1,1 5 1,-1-2 0,0 2 0,-3-2 0,0 2 0,0 6 1,0 0 1,0-2-2,0 2 0,0 0 1,0 0 0,0-3 1,0 3 1,0-3-4,0 3 1,0 0 0,0-3 1,0 3-1,0 0 1,0 0-2,0 0 1,0 6 0,0-6 1,3 3-2,-3-3 0,0 0-1,0 0 0,4 8-6,-1 3 1,0 0-26,-9 3 0</inkml:trace>
  <inkml:trace contextRef="#ctx0" brushRef="#br0" timeOffset="5418">39 76 47,'26'8'-1,"-26"-8"1,13 0 1,0-5 0,0-1 1,-4-2 0,4 2-1,-6-2 0,-4 8-5,-3 0 1,6 0-19,1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</inkml:traceFormat>
        <inkml:channelProperties>
          <inkml:channelProperty channel="X" name="resolution" value="374.56107" units="1/cm"/>
          <inkml:channelProperty channel="Y" name="resolution" value="499.65302" units="1/cm"/>
          <inkml:channelProperty channel="F" name="resolution" value="0" units="1/dev"/>
        </inkml:channelProperties>
      </inkml:inkSource>
      <inkml:timestamp xml:id="ts0" timeString="2013-10-22T04:18:41.5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0 49,'-6'3'0,"6"-3"0,0 0-4,9 3 1,1-6-7,3 6 1,-4 2-2,-2 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1772C-1677-4103-AFB4-E9E9F81C0E8F}" type="datetimeFigureOut">
              <a:rPr lang="zh-TW" altLang="en-US" smtClean="0"/>
              <a:pPr/>
              <a:t>2018/3/1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4B88-8F29-44D3-8141-A2CBB1550BB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3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B4B88-8F29-44D3-8141-A2CBB1550BB5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79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9BBDF-AEB3-431C-AB2E-DC46CA9DE60F}" type="slidenum">
              <a:rPr lang="zh-TW" altLang="en-US" smtClean="0">
                <a:solidFill>
                  <a:prstClr val="black"/>
                </a:solidFill>
              </a:rPr>
              <a:pPr/>
              <a:t>5</a:t>
            </a:fld>
            <a:endParaRPr lang="zh-TW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522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B4B88-8F29-44D3-8141-A2CBB1550BB5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6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B4B88-8F29-44D3-8141-A2CBB1550BB5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00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9" y="2819400"/>
            <a:ext cx="8686800" cy="1470025"/>
          </a:xfrm>
        </p:spPr>
        <p:txBody>
          <a:bodyPr anchor="b">
            <a:noAutofit/>
          </a:bodyPr>
          <a:lstStyle>
            <a:lvl1pPr>
              <a:defRPr sz="7200" b="0" cap="none" spc="0">
                <a:ln w="13970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99" y="4800600"/>
            <a:ext cx="8001000" cy="533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9E86-299A-487E-A1AC-771798C086B6}" type="datetime1">
              <a:rPr lang="en-US" altLang="zh-TW" smtClean="0">
                <a:solidFill>
                  <a:srgbClr val="E9E5DC"/>
                </a:solidFill>
              </a:rPr>
              <a:pPr/>
              <a:t>3/1/2018</a:t>
            </a:fld>
            <a:endParaRPr lang="en-US">
              <a:solidFill>
                <a:srgbClr val="E9E5D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zh-TW" smtClean="0">
                <a:solidFill>
                  <a:srgbClr val="E9E5DC"/>
                </a:solidFill>
              </a:rPr>
              <a:t>Copyright </a:t>
            </a:r>
            <a:r>
              <a:rPr lang="zh-TW" altLang="en-US" smtClean="0">
                <a:solidFill>
                  <a:srgbClr val="E9E5DC"/>
                </a:solidFill>
              </a:rPr>
              <a:t>黃三益</a:t>
            </a:r>
            <a:r>
              <a:rPr lang="en-US" altLang="zh-TW" smtClean="0">
                <a:solidFill>
                  <a:srgbClr val="E9E5DC"/>
                </a:solidFill>
              </a:rPr>
              <a:t>2015 </a:t>
            </a:r>
            <a:r>
              <a:rPr lang="zh-TW" altLang="en-US" smtClean="0">
                <a:solidFill>
                  <a:srgbClr val="E9E5DC"/>
                </a:solidFill>
              </a:rPr>
              <a:t>資料庫的核心理論與實務第六版 </a:t>
            </a:r>
            <a:endParaRPr lang="en-US">
              <a:solidFill>
                <a:srgbClr val="E9E5D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rgbClr val="D34817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D3481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399" y="4392168"/>
            <a:ext cx="1219200" cy="36512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fld id="{6F42FDE4-A7DD-41A7-A0A6-9B649FB43336}" type="slidenum">
              <a:rPr lang="en-US" smtClean="0">
                <a:solidFill>
                  <a:srgbClr val="E9E5DC"/>
                </a:solidFill>
              </a:rPr>
              <a:pPr/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50" dirty="0">
                <a:solidFill>
                  <a:srgbClr val="D34817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D348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9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68AF6-D25C-4A1F-B1E8-3EEC62DF5B4B}" type="datetime1">
              <a:rPr lang="en-US" altLang="zh-TW" smtClean="0">
                <a:solidFill>
                  <a:srgbClr val="696464"/>
                </a:solidFill>
              </a:rPr>
              <a:pPr/>
              <a:t>3/1/2018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696464"/>
                </a:solidFill>
              </a:rPr>
              <a:t>Copyright </a:t>
            </a:r>
            <a:r>
              <a:rPr lang="zh-TW" altLang="en-US" smtClean="0">
                <a:solidFill>
                  <a:srgbClr val="696464"/>
                </a:solidFill>
              </a:rPr>
              <a:t>黃三益</a:t>
            </a:r>
            <a:r>
              <a:rPr lang="en-US" altLang="zh-TW" smtClean="0">
                <a:solidFill>
                  <a:srgbClr val="696464"/>
                </a:solidFill>
              </a:rPr>
              <a:t>2015 </a:t>
            </a:r>
            <a:r>
              <a:rPr lang="zh-TW" altLang="en-US" smtClean="0">
                <a:solidFill>
                  <a:srgbClr val="696464"/>
                </a:solidFill>
              </a:rPr>
              <a:t>資料庫的核心理論與實務第六版 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56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591050" y="2409824"/>
            <a:ext cx="6858000" cy="2038351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5400000">
            <a:off x="4668203" y="2570797"/>
            <a:ext cx="6858000" cy="1716405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88A88-14A3-4189-8763-531F330EEB56}" type="datetime1">
              <a:rPr lang="en-US" altLang="zh-TW" smtClean="0">
                <a:solidFill>
                  <a:srgbClr val="696464"/>
                </a:solidFill>
              </a:rPr>
              <a:pPr/>
              <a:t>3/1/2018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696464"/>
                </a:solidFill>
              </a:rPr>
              <a:t>Copyright </a:t>
            </a:r>
            <a:r>
              <a:rPr lang="zh-TW" altLang="en-US" smtClean="0">
                <a:solidFill>
                  <a:srgbClr val="696464"/>
                </a:solidFill>
              </a:rPr>
              <a:t>黃三益</a:t>
            </a:r>
            <a:r>
              <a:rPr lang="en-US" altLang="zh-TW" smtClean="0">
                <a:solidFill>
                  <a:srgbClr val="696464"/>
                </a:solidFill>
              </a:rPr>
              <a:t>2015 </a:t>
            </a:r>
            <a:r>
              <a:rPr lang="zh-TW" altLang="en-US" smtClean="0">
                <a:solidFill>
                  <a:srgbClr val="696464"/>
                </a:solidFill>
              </a:rPr>
              <a:t>資料庫的核心理論與實務第六版 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3681476" y="3354324"/>
            <a:ext cx="6858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1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CEF35-62A3-4AAF-81DD-41844CCF21DA}" type="datetime1">
              <a:rPr lang="en-US" altLang="zh-TW" smtClean="0">
                <a:solidFill>
                  <a:srgbClr val="696464"/>
                </a:solidFill>
              </a:rPr>
              <a:pPr>
                <a:defRPr/>
              </a:pPr>
              <a:t>3/1/2018</a:t>
            </a:fld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696464"/>
                </a:solidFill>
              </a:rPr>
              <a:t>1-</a:t>
            </a:r>
            <a:fld id="{8CF84994-8C4F-45AC-97CE-9D6C43BEFA6F}" type="slidenum">
              <a:rPr lang="en-US" altLang="zh-TW">
                <a:solidFill>
                  <a:srgbClr val="696464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696464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696464"/>
                </a:solidFill>
              </a:rPr>
              <a:t>Copyright </a:t>
            </a:r>
            <a:r>
              <a:rPr lang="zh-TW" altLang="en-US" smtClean="0">
                <a:solidFill>
                  <a:srgbClr val="696464"/>
                </a:solidFill>
              </a:rPr>
              <a:t>黃三益</a:t>
            </a:r>
            <a:r>
              <a:rPr lang="en-US" altLang="zh-TW" smtClean="0">
                <a:solidFill>
                  <a:srgbClr val="696464"/>
                </a:solidFill>
              </a:rPr>
              <a:t>2015 </a:t>
            </a:r>
            <a:r>
              <a:rPr lang="zh-TW" altLang="en-US" smtClean="0">
                <a:solidFill>
                  <a:srgbClr val="696464"/>
                </a:solidFill>
              </a:rPr>
              <a:t>資料庫的核心理論與實務第六版 </a:t>
            </a:r>
            <a:endParaRPr lang="zh-TW" altLang="zh-TW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0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67B9-F210-4C33-910F-EFC1A4E19DF6}" type="datetime1">
              <a:rPr lang="en-US" altLang="zh-TW" smtClean="0">
                <a:solidFill>
                  <a:srgbClr val="696464"/>
                </a:solidFill>
              </a:rPr>
              <a:pPr/>
              <a:t>3/1/2018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696464"/>
                </a:solidFill>
              </a:rPr>
              <a:t>Copyright </a:t>
            </a:r>
            <a:r>
              <a:rPr lang="zh-TW" altLang="en-US" smtClean="0">
                <a:solidFill>
                  <a:srgbClr val="696464"/>
                </a:solidFill>
              </a:rPr>
              <a:t>黃三益</a:t>
            </a:r>
            <a:r>
              <a:rPr lang="en-US" altLang="zh-TW" smtClean="0">
                <a:solidFill>
                  <a:srgbClr val="696464"/>
                </a:solidFill>
              </a:rPr>
              <a:t>2015 </a:t>
            </a:r>
            <a:r>
              <a:rPr lang="zh-TW" altLang="en-US" smtClean="0">
                <a:solidFill>
                  <a:srgbClr val="696464"/>
                </a:solidFill>
              </a:rPr>
              <a:t>資料庫的核心理論與實務第六版 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3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2545080"/>
            <a:ext cx="9144000" cy="3255264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2667000"/>
            <a:ext cx="9144000" cy="2739571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" y="5479143"/>
            <a:ext cx="9144000" cy="23585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95C6-FE49-4FAE-9324-81E5D9A2585C}" type="datetime1">
              <a:rPr lang="en-US" altLang="zh-TW" smtClean="0">
                <a:solidFill>
                  <a:srgbClr val="696464"/>
                </a:solidFill>
              </a:rPr>
              <a:pPr/>
              <a:t>3/1/2018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r>
              <a:rPr lang="en-US" altLang="zh-TW" smtClean="0">
                <a:solidFill>
                  <a:srgbClr val="696464"/>
                </a:solidFill>
              </a:rPr>
              <a:t>Copyright </a:t>
            </a:r>
            <a:r>
              <a:rPr lang="zh-TW" altLang="en-US" smtClean="0">
                <a:solidFill>
                  <a:srgbClr val="696464"/>
                </a:solidFill>
              </a:rPr>
              <a:t>黃三益</a:t>
            </a:r>
            <a:r>
              <a:rPr lang="en-US" altLang="zh-TW" smtClean="0">
                <a:solidFill>
                  <a:srgbClr val="696464"/>
                </a:solidFill>
              </a:rPr>
              <a:t>2015 </a:t>
            </a:r>
            <a:r>
              <a:rPr lang="zh-TW" altLang="en-US" smtClean="0">
                <a:solidFill>
                  <a:srgbClr val="696464"/>
                </a:solidFill>
              </a:rPr>
              <a:t>資料庫的核心理論與實務第六版 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18888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48584" y="426110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spc="150" dirty="0">
                <a:solidFill>
                  <a:srgbClr val="FFFFFF"/>
                </a:solidFill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32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CBDA-4BAE-42B8-A810-7E86D6D8C62B}" type="datetime1">
              <a:rPr lang="en-US" altLang="zh-TW" smtClean="0">
                <a:solidFill>
                  <a:srgbClr val="696464"/>
                </a:solidFill>
              </a:rPr>
              <a:pPr/>
              <a:t>3/1/2018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696464"/>
                </a:solidFill>
              </a:rPr>
              <a:t>Copyright </a:t>
            </a:r>
            <a:r>
              <a:rPr lang="zh-TW" altLang="en-US" smtClean="0">
                <a:solidFill>
                  <a:srgbClr val="696464"/>
                </a:solidFill>
              </a:rPr>
              <a:t>黃三益</a:t>
            </a:r>
            <a:r>
              <a:rPr lang="en-US" altLang="zh-TW" smtClean="0">
                <a:solidFill>
                  <a:srgbClr val="696464"/>
                </a:solidFill>
              </a:rPr>
              <a:t>2015 </a:t>
            </a:r>
            <a:r>
              <a:rPr lang="zh-TW" altLang="en-US" smtClean="0">
                <a:solidFill>
                  <a:srgbClr val="696464"/>
                </a:solidFill>
              </a:rPr>
              <a:t>資料庫的核心理論與實務第六版 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94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9CBC-2D0D-4184-8CFC-941A75408D6E}" type="datetime1">
              <a:rPr lang="en-US" altLang="zh-TW" smtClean="0">
                <a:solidFill>
                  <a:srgbClr val="696464"/>
                </a:solidFill>
              </a:rPr>
              <a:pPr/>
              <a:t>3/1/2018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696464"/>
                </a:solidFill>
              </a:rPr>
              <a:t>Copyright </a:t>
            </a:r>
            <a:r>
              <a:rPr lang="zh-TW" altLang="en-US" smtClean="0">
                <a:solidFill>
                  <a:srgbClr val="696464"/>
                </a:solidFill>
              </a:rPr>
              <a:t>黃三益</a:t>
            </a:r>
            <a:r>
              <a:rPr lang="en-US" altLang="zh-TW" smtClean="0">
                <a:solidFill>
                  <a:srgbClr val="696464"/>
                </a:solidFill>
              </a:rPr>
              <a:t>2015 </a:t>
            </a:r>
            <a:r>
              <a:rPr lang="zh-TW" altLang="en-US" smtClean="0">
                <a:solidFill>
                  <a:srgbClr val="696464"/>
                </a:solidFill>
              </a:rPr>
              <a:t>資料庫的核心理論與實務第六版 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57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CD1C-F5B2-4CDF-A5A5-3FFD1D46EB26}" type="datetime1">
              <a:rPr lang="en-US" altLang="zh-TW" smtClean="0">
                <a:solidFill>
                  <a:srgbClr val="696464"/>
                </a:solidFill>
              </a:rPr>
              <a:pPr/>
              <a:t>3/1/2018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696464"/>
                </a:solidFill>
              </a:rPr>
              <a:t>Copyright </a:t>
            </a:r>
            <a:r>
              <a:rPr lang="zh-TW" altLang="en-US" smtClean="0">
                <a:solidFill>
                  <a:srgbClr val="696464"/>
                </a:solidFill>
              </a:rPr>
              <a:t>黃三益</a:t>
            </a:r>
            <a:r>
              <a:rPr lang="en-US" altLang="zh-TW" smtClean="0">
                <a:solidFill>
                  <a:srgbClr val="696464"/>
                </a:solidFill>
              </a:rPr>
              <a:t>2015 </a:t>
            </a:r>
            <a:r>
              <a:rPr lang="zh-TW" altLang="en-US" smtClean="0">
                <a:solidFill>
                  <a:srgbClr val="696464"/>
                </a:solidFill>
              </a:rPr>
              <a:t>資料庫的核心理論與實務第六版 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98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1C8E-76AB-4C88-A545-75A6F929A2E6}" type="datetime1">
              <a:rPr lang="en-US" altLang="zh-TW" smtClean="0">
                <a:solidFill>
                  <a:srgbClr val="696464"/>
                </a:solidFill>
              </a:rPr>
              <a:pPr/>
              <a:t>3/1/2018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696464"/>
                </a:solidFill>
              </a:rPr>
              <a:t>Copyright </a:t>
            </a:r>
            <a:r>
              <a:rPr lang="zh-TW" altLang="en-US" smtClean="0">
                <a:solidFill>
                  <a:srgbClr val="696464"/>
                </a:solidFill>
              </a:rPr>
              <a:t>黃三益</a:t>
            </a:r>
            <a:r>
              <a:rPr lang="en-US" altLang="zh-TW" smtClean="0">
                <a:solidFill>
                  <a:srgbClr val="696464"/>
                </a:solidFill>
              </a:rPr>
              <a:t>2015 </a:t>
            </a:r>
            <a:r>
              <a:rPr lang="zh-TW" altLang="en-US" smtClean="0">
                <a:solidFill>
                  <a:srgbClr val="696464"/>
                </a:solidFill>
              </a:rPr>
              <a:t>資料庫的核心理論與實務第六版 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1239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C778E-ADA5-4EBD-B549-F0118F75B2A1}" type="datetime1">
              <a:rPr lang="en-US" altLang="zh-TW" smtClean="0">
                <a:solidFill>
                  <a:srgbClr val="696464"/>
                </a:solidFill>
              </a:rPr>
              <a:pPr/>
              <a:t>3/1/2018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696464"/>
                </a:solidFill>
              </a:rPr>
              <a:t>Copyright </a:t>
            </a:r>
            <a:r>
              <a:rPr lang="zh-TW" altLang="en-US" smtClean="0">
                <a:solidFill>
                  <a:srgbClr val="696464"/>
                </a:solidFill>
              </a:rPr>
              <a:t>黃三益</a:t>
            </a:r>
            <a:r>
              <a:rPr lang="en-US" altLang="zh-TW" smtClean="0">
                <a:solidFill>
                  <a:srgbClr val="696464"/>
                </a:solidFill>
              </a:rPr>
              <a:t>2015 </a:t>
            </a:r>
            <a:r>
              <a:rPr lang="zh-TW" altLang="en-US" smtClean="0">
                <a:solidFill>
                  <a:srgbClr val="696464"/>
                </a:solidFill>
              </a:rPr>
              <a:t>資料庫的核心理論與實務第六版 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6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8A61-FAD8-4C38-A651-E4B04E3DE4BD}" type="datetime1">
              <a:rPr lang="en-US" altLang="zh-TW" smtClean="0">
                <a:solidFill>
                  <a:srgbClr val="696464"/>
                </a:solidFill>
              </a:rPr>
              <a:pPr/>
              <a:t>3/1/2018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696464"/>
                </a:solidFill>
              </a:rPr>
              <a:t>Copyright </a:t>
            </a:r>
            <a:r>
              <a:rPr lang="zh-TW" altLang="en-US" smtClean="0">
                <a:solidFill>
                  <a:srgbClr val="696464"/>
                </a:solidFill>
              </a:rPr>
              <a:t>黃三益</a:t>
            </a:r>
            <a:r>
              <a:rPr lang="en-US" altLang="zh-TW" smtClean="0">
                <a:solidFill>
                  <a:srgbClr val="696464"/>
                </a:solidFill>
              </a:rPr>
              <a:t>2015 </a:t>
            </a:r>
            <a:r>
              <a:rPr lang="zh-TW" altLang="en-US" smtClean="0">
                <a:solidFill>
                  <a:srgbClr val="696464"/>
                </a:solidFill>
              </a:rPr>
              <a:t>資料庫的核心理論與實務第六版 </a:t>
            </a:r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‹#›</a:t>
            </a:fld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161544"/>
            <a:ext cx="2971800" cy="11521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 anchor="ctr">
            <a:noAutofit/>
          </a:bodyPr>
          <a:lstStyle>
            <a:lvl1pPr algn="l"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44768" y="134112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479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0584"/>
            <a:ext cx="9144000" cy="1453896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67641"/>
            <a:ext cx="9144000" cy="1154314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2880"/>
            <a:ext cx="8229600" cy="1111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algn="r"/>
            <a:fld id="{AFB18163-432C-45B9-9615-04C251862C75}" type="datetime1">
              <a:rPr lang="en-US" altLang="zh-TW" smtClean="0">
                <a:solidFill>
                  <a:srgbClr val="696464"/>
                </a:solidFill>
              </a:rPr>
              <a:pPr algn="r"/>
              <a:t>3/1/2018</a:t>
            </a:fld>
            <a:endParaRPr lang="en-US" sz="1400" dirty="0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sz="1400" smtClean="0">
                <a:solidFill>
                  <a:srgbClr val="696464"/>
                </a:solidFill>
              </a:rPr>
              <a:t>Copyright </a:t>
            </a:r>
            <a:r>
              <a:rPr lang="zh-TW" altLang="en-US" sz="1400" smtClean="0">
                <a:solidFill>
                  <a:srgbClr val="696464"/>
                </a:solidFill>
              </a:rPr>
              <a:t>黃三益</a:t>
            </a:r>
            <a:r>
              <a:rPr lang="en-US" altLang="zh-TW" sz="1400" smtClean="0">
                <a:solidFill>
                  <a:srgbClr val="696464"/>
                </a:solidFill>
              </a:rPr>
              <a:t>2015 </a:t>
            </a:r>
            <a:r>
              <a:rPr lang="zh-TW" altLang="en-US" sz="1400" smtClean="0">
                <a:solidFill>
                  <a:srgbClr val="696464"/>
                </a:solidFill>
              </a:rPr>
              <a:t>資料庫的核心理論與實務第六版 </a:t>
            </a:r>
            <a:endParaRPr lang="en-US" sz="1400" dirty="0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ctr"/>
            <a:fld id="{6F42FDE4-A7DD-41A7-A0A6-9B649FB43336}" type="slidenum">
              <a:rPr lang="en-US" smtClean="0">
                <a:solidFill>
                  <a:srgbClr val="696464"/>
                </a:solidFill>
              </a:rPr>
              <a:pPr algn="ctr"/>
              <a:t>‹#›</a:t>
            </a:fld>
            <a:endParaRPr lang="en-US" sz="1400" dirty="0">
              <a:solidFill>
                <a:srgbClr val="FFFFFF"/>
              </a:solidFill>
              <a:latin typeface="Bodoni MT Condensed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368552"/>
            <a:ext cx="9144000" cy="149352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07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dissolve/>
  </p:transition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5400" b="0" kern="1200" cap="none" spc="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Courier New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.bin"/><Relationship Id="rId7" Type="http://schemas.openxmlformats.org/officeDocument/2006/relationships/customXml" Target="../ink/ink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emf"/><Relationship Id="rId5" Type="http://schemas.openxmlformats.org/officeDocument/2006/relationships/customXml" Target="../ink/ink2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0.emf"/><Relationship Id="rId5" Type="http://schemas.openxmlformats.org/officeDocument/2006/relationships/customXml" Target="../ink/ink4.xml"/><Relationship Id="rId10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4.bin"/><Relationship Id="rId7" Type="http://schemas.openxmlformats.org/officeDocument/2006/relationships/customXml" Target="../ink/ink6.xml"/><Relationship Id="rId12" Type="http://schemas.openxmlformats.org/officeDocument/2006/relationships/image" Target="../media/image3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customXml" Target="../ink/ink8.xml"/><Relationship Id="rId5" Type="http://schemas.openxmlformats.org/officeDocument/2006/relationships/oleObject" Target="../embeddings/oleObject5.bin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customXml" Target="../ink/ink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6.bin"/><Relationship Id="rId7" Type="http://schemas.openxmlformats.org/officeDocument/2006/relationships/customXml" Target="../ink/ink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emf"/><Relationship Id="rId5" Type="http://schemas.openxmlformats.org/officeDocument/2006/relationships/customXml" Target="../ink/ink9.xml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7.bin"/><Relationship Id="rId7" Type="http://schemas.openxmlformats.org/officeDocument/2006/relationships/customXml" Target="../ink/ink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emf"/><Relationship Id="rId5" Type="http://schemas.openxmlformats.org/officeDocument/2006/relationships/customXml" Target="../ink/ink11.xml"/><Relationship Id="rId4" Type="http://schemas.openxmlformats.org/officeDocument/2006/relationships/image" Target="../media/image3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827584" y="806847"/>
            <a:ext cx="7488832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660033"/>
                </a:solidFill>
                <a:latin typeface="Times New Roman" pitchFamily="18" charset="0"/>
                <a:ea typeface="華康古印體" pitchFamily="65" charset="-120"/>
              </a:defRPr>
            </a:lvl9pPr>
          </a:lstStyle>
          <a:p>
            <a:pPr>
              <a:spcBef>
                <a:spcPts val="1200"/>
              </a:spcBef>
              <a:defRPr/>
            </a:pP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第 </a:t>
            </a:r>
            <a:r>
              <a:rPr lang="en-US" altLang="zh-TW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2 </a:t>
            </a:r>
            <a:r>
              <a:rPr lang="zh-TW" altLang="en-US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章</a:t>
            </a:r>
            <a:r>
              <a:rPr lang="zh-TW" altLang="en-US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/>
            </a:r>
            <a:br>
              <a:rPr lang="zh-TW" altLang="en-US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</a:br>
            <a:r>
              <a:rPr lang="zh-TW" altLang="en-US" sz="5400" dirty="0" smtClean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實體</a:t>
            </a:r>
            <a:r>
              <a:rPr lang="zh-TW" altLang="en-US" sz="5400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關係模式</a:t>
            </a:r>
            <a:r>
              <a:rPr lang="en-US" altLang="zh-TW" sz="5400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:</a:t>
            </a:r>
            <a:r>
              <a:rPr lang="zh-TW" altLang="en-US" sz="5400" dirty="0">
                <a:solidFill>
                  <a:srgbClr val="00206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基本概念</a:t>
            </a:r>
            <a:endParaRPr lang="en-US" altLang="zh-TW" sz="5400" dirty="0">
              <a:solidFill>
                <a:srgbClr val="002060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11" name="Rectangle 5"/>
          <p:cNvSpPr txBox="1">
            <a:spLocks noChangeArrowheads="1"/>
          </p:cNvSpPr>
          <p:nvPr/>
        </p:nvSpPr>
        <p:spPr>
          <a:xfrm>
            <a:off x="323528" y="5249864"/>
            <a:ext cx="4483100" cy="792163"/>
          </a:xfrm>
          <a:prstGeom prst="rect">
            <a:avLst/>
          </a:prstGeom>
          <a:noFill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zh-TW" altLang="en-US" sz="2800" b="1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授課教師</a:t>
            </a:r>
            <a:r>
              <a:rPr lang="zh-TW" altLang="en-US" sz="2800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：</a:t>
            </a:r>
            <a:r>
              <a:rPr lang="en-US" altLang="zh-TW" sz="2800" kern="0" dirty="0">
                <a:latin typeface="華康中黑體" panose="020B0509000000000000" pitchFamily="49" charset="-120"/>
                <a:ea typeface="華康中黑體" panose="020B0509000000000000" pitchFamily="49" charset="-120"/>
              </a:rPr>
              <a:t>__________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85736" y="6356352"/>
            <a:ext cx="38662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rgbClr val="CC6600"/>
                </a:solidFill>
                <a:latin typeface="Times New Roman" pitchFamily="18" charset="0"/>
                <a:ea typeface="華康魏碑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9933FF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細明體" pitchFamily="49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資料庫的核心理論與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實務</a:t>
            </a:r>
            <a:r>
              <a:rPr lang="en-US" altLang="zh-TW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en-US" altLang="zh-TW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黃三益</a:t>
            </a: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著 </a:t>
            </a:r>
            <a:r>
              <a:rPr lang="zh-TW" altLang="en-US" sz="1200" b="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前程</a:t>
            </a:r>
            <a:r>
              <a:rPr lang="zh-TW" altLang="en-US" sz="1200" b="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文化出版</a:t>
            </a:r>
          </a:p>
        </p:txBody>
      </p:sp>
    </p:spTree>
    <p:extLst>
      <p:ext uri="{BB962C8B-B14F-4D97-AF65-F5344CB8AC3E}">
        <p14:creationId xmlns:p14="http://schemas.microsoft.com/office/powerpoint/2010/main" val="25879068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實體關係模式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基本概念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2-2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何謂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實體</a:t>
            </a:r>
            <a:endParaRPr lang="en-US" altLang="zh-TW" sz="20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FF"/>
                </a:solidFill>
              </a:rPr>
              <a:t>9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E9E5DC"/>
                </a:solidFill>
              </a:rPr>
              <a:t>Copyright </a:t>
            </a:r>
            <a:r>
              <a:rPr lang="zh-TW" altLang="en-US" dirty="0" smtClean="0">
                <a:solidFill>
                  <a:srgbClr val="E9E5DC"/>
                </a:solidFill>
              </a:rPr>
              <a:t>黃三益</a:t>
            </a:r>
            <a:r>
              <a:rPr lang="en-US" altLang="zh-TW" dirty="0" smtClean="0">
                <a:solidFill>
                  <a:srgbClr val="E9E5DC"/>
                </a:solidFill>
              </a:rPr>
              <a:t>2018 </a:t>
            </a:r>
            <a:r>
              <a:rPr lang="zh-TW" altLang="en-US" dirty="0" smtClean="0">
                <a:solidFill>
                  <a:srgbClr val="E9E5DC"/>
                </a:solidFill>
              </a:rPr>
              <a:t>資料庫的核心理論與實務第七版 </a:t>
            </a:r>
            <a:endParaRPr lang="en-US" dirty="0">
              <a:solidFill>
                <a:srgbClr val="E9E5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4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實體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853136"/>
          </a:xfrm>
        </p:spPr>
        <p:txBody>
          <a:bodyPr>
            <a:noAutofit/>
          </a:bodyPr>
          <a:lstStyle/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一個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實體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為迷你世界裡的一個事或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物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以網路書店的線上購物系統為例，一位會員、一本書、一張</a:t>
            </a:r>
            <a:r>
              <a:rPr lang="en-US" altLang="zh-TW" sz="2200" dirty="0">
                <a:latin typeface="微軟正黑體" pitchFamily="34" charset="-120"/>
                <a:ea typeface="微軟正黑體" pitchFamily="34" charset="-120"/>
              </a:rPr>
              <a:t>CD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、一台購物車、一筆交易等，都是一個實體 </a:t>
            </a:r>
          </a:p>
          <a:p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一個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實體會有一些迷你世界裡需要的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屬性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Attributes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） </a:t>
            </a: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會員會有姓名、生日、職業、學歷等屬性，一本書可能有書名、作者、定價等屬性，一筆交易則可能有交易時間、交易會員、包括商品等</a:t>
            </a:r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屬性</a:t>
            </a:r>
            <a:endParaRPr lang="zh-TW" altLang="en-US" sz="22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每一個實體對於一些屬性有它專屬的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屬性值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Attribute values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） </a:t>
            </a: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妳的書是一個實體，其書名屬性值為“資料庫的核心理論和實務”，</a:t>
            </a:r>
            <a:r>
              <a:rPr lang="zh-TW" altLang="zh-TW" sz="2200" dirty="0">
                <a:latin typeface="微軟正黑體" pitchFamily="34" charset="-120"/>
                <a:ea typeface="微軟正黑體" pitchFamily="34" charset="-120"/>
              </a:rPr>
              <a:t>商品種類屬性值為 “書”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，作者的屬性值為“黃三益”</a:t>
            </a:r>
          </a:p>
          <a:p>
            <a:endParaRPr lang="zh-TW" altLang="en-US" sz="2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實體型態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6760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53136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屬性值可能不只一個時，我們稱該屬性為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多值屬性（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Multivalued attributes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）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比如一張</a:t>
            </a:r>
            <a:r>
              <a:rPr lang="en-US" altLang="zh-TW" sz="2200" dirty="0">
                <a:latin typeface="微軟正黑體" pitchFamily="34" charset="-120"/>
                <a:ea typeface="微軟正黑體" pitchFamily="34" charset="-120"/>
              </a:rPr>
              <a:t>CD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，其作者（歌手）的屬性值包括為“江惠”和“伍思凱” </a:t>
            </a:r>
          </a:p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屬性可由數個屬性所組成時，我們稱該屬性為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複合屬性（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Composite attributes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）</a:t>
            </a: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比如一張</a:t>
            </a:r>
            <a:r>
              <a:rPr lang="en-US" altLang="zh-TW" sz="2200" dirty="0">
                <a:latin typeface="微軟正黑體" pitchFamily="34" charset="-120"/>
                <a:ea typeface="微軟正黑體" pitchFamily="34" charset="-120"/>
              </a:rPr>
              <a:t>CD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，其發行者屬性可能包括公司名稱和住址兩個屬性   </a:t>
            </a:r>
          </a:p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非多值屬性我們稱為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單值屬性 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，非複合屬性則稱為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簡單屬性 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實體型態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610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實體型態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28800"/>
            <a:ext cx="3826768" cy="4497363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迷你世界裡的眾多實體中，有些實體是屬於同一類的， 每一類實體就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稱為一實體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型態</a:t>
            </a:r>
          </a:p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一個實體型態有一些屬性，用來描述這些實體的性質</a:t>
            </a:r>
          </a:p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以線上購物系統為例，其迷你世界包含了以下四個實體型態，屬性和屬性的性質如下 </a:t>
            </a:r>
          </a:p>
          <a:p>
            <a:endParaRPr lang="zh-TW" altLang="en-US" sz="1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1734222"/>
            <a:ext cx="4194175" cy="4511674"/>
          </a:xfrm>
          <a:prstGeom prst="rect">
            <a:avLst/>
          </a:prstGeom>
        </p:spPr>
      </p:pic>
      <p:pic>
        <p:nvPicPr>
          <p:cNvPr id="7" name="tabl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797152"/>
            <a:ext cx="4194175" cy="16557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實體型態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826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實體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型態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在一個實體型態裡，如果存在一個屬性，使得不同實體的該屬性值必然不同，我們就稱該屬性為關鍵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屬性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會員實體型態裡，會員編號是關鍵屬性，而身分證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ID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也是關鍵屬性</a:t>
            </a: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在商品實體型態裡，商品代號是關鍵屬性</a:t>
            </a: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在交易實體型態裡，交易編號是關鍵屬性</a:t>
            </a: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在購物車實體型態裡，沒有任何一個屬性是關鍵屬性，但若將購物車產生時間和所屬會員整合成一複合屬性，則該複合屬性即為關鍵屬性  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實體型態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752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實體型態的圖形表示法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zh-TW" sz="2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實體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關係模式定義了一套圖形化的表示法，稱為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實體關係圖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Entity Relationship Diagram</a:t>
            </a:r>
            <a:r>
              <a:rPr lang="en-US" altLang="zh-TW" sz="22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簡稱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2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90000"/>
              </a:lnSpc>
            </a:pPr>
            <a:endParaRPr lang="zh-TW" altLang="en-US" sz="220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右圖有一個實體型態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，它有四個</a:t>
            </a:r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屬性</a:t>
            </a:r>
            <a:endParaRPr lang="zh-TW" altLang="en-US" sz="2200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</a:rPr>
              <a:t>a1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為一單值的簡單屬性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</a:rPr>
              <a:t>a2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為關鍵屬性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</a:rPr>
              <a:t>a3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為多值屬性</a:t>
            </a:r>
          </a:p>
          <a:p>
            <a:pPr lvl="1">
              <a:lnSpc>
                <a:spcPct val="90000"/>
              </a:lnSpc>
            </a:pP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</a:rPr>
              <a:t>a4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為複合屬性，由</a:t>
            </a: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</a:rPr>
              <a:t>a41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en-US" altLang="zh-TW" sz="1800" b="1" dirty="0">
                <a:latin typeface="微軟正黑體" pitchFamily="34" charset="-120"/>
                <a:ea typeface="微軟正黑體" pitchFamily="34" charset="-120"/>
              </a:rPr>
              <a:t>a42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所組成  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實體型態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123111"/>
              </p:ext>
            </p:extLst>
          </p:nvPr>
        </p:nvGraphicFramePr>
        <p:xfrm>
          <a:off x="5004048" y="2348880"/>
          <a:ext cx="3995737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r:id="rId3" imgW="2092642" imgH="1616393" progId="">
                  <p:embed/>
                </p:oleObj>
              </mc:Choice>
              <mc:Fallback>
                <p:oleObj r:id="rId3" imgW="2092642" imgH="1616393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348880"/>
                        <a:ext cx="3995737" cy="306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smtClean="0">
                <a:solidFill>
                  <a:srgbClr val="696464"/>
                </a:solidFill>
              </a:rPr>
              <a:pPr/>
              <a:t>15</a:t>
            </a:fld>
            <a:endParaRPr lang="en-US">
              <a:solidFill>
                <a:srgbClr val="696464"/>
              </a:solidFill>
            </a:endParaRPr>
          </a:p>
        </p:txBody>
      </p:sp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32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線上購物系統的四個實體型態表示法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實體型態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17" descr="D:\DB Book\第四版改版資料\資料庫高解析圖表\圖2-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7"/>
            <a:ext cx="6899275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587727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42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實體型態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一個屬性在定義時也會描述其定義域（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Domain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），不過在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裡，為了增加可讀性，通常不將屬性的定義域表示出來 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一個實體的屬性值也可能是空值（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null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），空值的涵義有以下三種可能：</a:t>
            </a: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知道有值但還未填入</a:t>
            </a: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該實體的該屬性不可能有值（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NA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）</a:t>
            </a: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不知道該實體的該屬性是否有值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2-2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實體型態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934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實體關係模式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基本概念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2-3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何謂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關係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17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E9E5DC"/>
                </a:solidFill>
              </a:rPr>
              <a:t>Copyright </a:t>
            </a:r>
            <a:r>
              <a:rPr lang="zh-TW" altLang="en-US" dirty="0" smtClean="0">
                <a:solidFill>
                  <a:srgbClr val="E9E5DC"/>
                </a:solidFill>
              </a:rPr>
              <a:t>黃三益</a:t>
            </a:r>
            <a:r>
              <a:rPr lang="en-US" altLang="zh-TW" dirty="0" smtClean="0">
                <a:solidFill>
                  <a:srgbClr val="E9E5DC"/>
                </a:solidFill>
              </a:rPr>
              <a:t>2018 </a:t>
            </a:r>
            <a:r>
              <a:rPr lang="zh-TW" altLang="en-US" dirty="0" smtClean="0">
                <a:solidFill>
                  <a:srgbClr val="E9E5DC"/>
                </a:solidFill>
              </a:rPr>
              <a:t>資料庫的核心理論與實務第七版 </a:t>
            </a:r>
            <a:endParaRPr lang="en-US" dirty="0">
              <a:solidFill>
                <a:srgbClr val="E9E5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關係型態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/>
          </a:bodyPr>
          <a:lstStyle/>
          <a:p>
            <a:r>
              <a:rPr lang="zh-TW" altLang="en-US" sz="2800" u="sng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  <a:hlinkClick r:id="rId2" action="ppaction://hlinksldjump"/>
              </a:rPr>
              <a:t>圖</a:t>
            </a:r>
            <a:r>
              <a:rPr lang="en-US" altLang="zh-TW" sz="2800" u="sng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  <a:hlinkClick r:id="rId2" action="ppaction://hlinksldjump"/>
              </a:rPr>
              <a:t>2-4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，有些屬性的名稱是用藍色字標示，稱之為相關屬性，相關屬性值應該可以識別某一個實體</a:t>
            </a:r>
          </a:p>
          <a:p>
            <a:pPr lvl="1"/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以交易裡的會員屬性為例， 它是用來識別會員實體 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為避免混淆，相關屬性值在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裡表示成一個關係</a:t>
            </a:r>
          </a:p>
          <a:p>
            <a:pPr lvl="1"/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以交易裡的會員屬性為例， 它是是一筆交易和一位會員間的關係 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關係型態（</a:t>
            </a:r>
            <a:r>
              <a:rPr lang="en-US" altLang="zh-TW" sz="2800" b="1" dirty="0">
                <a:latin typeface="微軟正黑體" pitchFamily="34" charset="-120"/>
                <a:ea typeface="微軟正黑體" pitchFamily="34" charset="-120"/>
              </a:rPr>
              <a:t>Relationship Type</a:t>
            </a:r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）來描述同一類關係 </a:t>
            </a:r>
          </a:p>
          <a:p>
            <a:pPr lvl="1"/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以交易裡的會員屬性為例，最好表示成會員與交易間關係型態，稱之為“確認”關係型態，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如下圖所示 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關係型態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3184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60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6516216" y="5912146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 smtClean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實體關係模式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基本概念</a:t>
            </a:r>
            <a:endParaRPr lang="en-US" altLang="zh-TW" sz="24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2-1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導</a:t>
            </a:r>
            <a:r>
              <a:rPr lang="zh-TW" altLang="en-US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論</a:t>
            </a:r>
            <a:endParaRPr lang="en-US" altLang="zh-TW" sz="20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lang="en-US" altLang="zh-TW" smtClean="0"/>
              <a:pPr/>
              <a:t>2</a:t>
            </a:fld>
            <a:endParaRPr lang="en-US" altLang="zh-TW" sz="1000" dirty="0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E9E5DC"/>
                </a:solidFill>
              </a:rPr>
              <a:t>Copyright </a:t>
            </a:r>
            <a:r>
              <a:rPr lang="zh-TW" altLang="en-US" dirty="0" smtClean="0">
                <a:solidFill>
                  <a:srgbClr val="E9E5DC"/>
                </a:solidFill>
              </a:rPr>
              <a:t>黃三益</a:t>
            </a:r>
            <a:r>
              <a:rPr lang="en-US" altLang="zh-TW" dirty="0" smtClean="0">
                <a:solidFill>
                  <a:srgbClr val="E9E5DC"/>
                </a:solidFill>
              </a:rPr>
              <a:t>2018 </a:t>
            </a:r>
            <a:r>
              <a:rPr lang="zh-TW" altLang="en-US" dirty="0" smtClean="0">
                <a:solidFill>
                  <a:srgbClr val="E9E5DC"/>
                </a:solidFill>
              </a:rPr>
              <a:t>資料庫的核心理論與實務第</a:t>
            </a:r>
            <a:r>
              <a:rPr lang="zh-TW" altLang="en-US" dirty="0">
                <a:solidFill>
                  <a:srgbClr val="E9E5DC"/>
                </a:solidFill>
              </a:rPr>
              <a:t>七</a:t>
            </a:r>
            <a:r>
              <a:rPr lang="zh-TW" altLang="en-US" dirty="0" smtClean="0">
                <a:solidFill>
                  <a:srgbClr val="E9E5DC"/>
                </a:solidFill>
              </a:rPr>
              <a:t>版 </a:t>
            </a:r>
            <a:endParaRPr lang="en-US" dirty="0">
              <a:solidFill>
                <a:srgbClr val="E9E5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9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關係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型態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關係型態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Picture 9" descr="D:\DB Book\第四版改版資料\資料庫高解析圖表\圖2-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417" y="1700808"/>
            <a:ext cx="642620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08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68513" y="2955925"/>
              <a:ext cx="17462" cy="30163"/>
            </p14:xfrm>
          </p:contentPart>
        </mc:Choice>
        <mc:Fallback xmlns="">
          <p:pic>
            <p:nvPicPr>
              <p:cNvPr id="4608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065603" y="2953018"/>
                <a:ext cx="22919" cy="35614"/>
              </a:xfrm>
              <a:prstGeom prst="rect">
                <a:avLst/>
              </a:prstGeom>
            </p:spPr>
          </p:pic>
        </mc:Fallback>
      </mc:AlternateContent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09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關係型態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endParaRPr lang="en-US" altLang="zh-TW" sz="2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參與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一個關係型態的實體型態來說，其所屬的實體可能不會參與關係，可能會參加一個關係，也可能會參加多個關係，如右圖所示 </a:t>
            </a:r>
            <a:endParaRPr lang="en-US" altLang="zh-TW" sz="22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2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每一個關係型態裡，可以設定其相關實體型態的參與程度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14462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關係型態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15692"/>
              </p:ext>
            </p:extLst>
          </p:nvPr>
        </p:nvGraphicFramePr>
        <p:xfrm>
          <a:off x="4499992" y="2060848"/>
          <a:ext cx="4427537" cy="280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3" imgW="3188018" imgH="1995488" progId="">
                  <p:embed/>
                </p:oleObj>
              </mc:Choice>
              <mc:Fallback>
                <p:oleObj r:id="rId3" imgW="3188018" imgH="1995488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060848"/>
                        <a:ext cx="4427537" cy="2801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8088" y="3041650"/>
              <a:ext cx="3544887" cy="1482725"/>
            </p14:xfrm>
          </p:contentPart>
        </mc:Choice>
        <mc:Fallback xmlns=""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15568" y="3036250"/>
                <a:ext cx="3551367" cy="1490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9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77025" y="4325938"/>
              <a:ext cx="63500" cy="23812"/>
            </p14:xfrm>
          </p:contentPart>
        </mc:Choice>
        <mc:Fallback xmlns="">
          <p:pic>
            <p:nvPicPr>
              <p:cNvPr id="309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672695" y="4321609"/>
                <a:ext cx="70355" cy="32471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8979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二元關係型態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89040"/>
          </a:xfrm>
        </p:spPr>
        <p:txBody>
          <a:bodyPr>
            <a:normAutofit fontScale="92500"/>
          </a:bodyPr>
          <a:lstStyle/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如果一個關係是有關兩個實體，則描述這樣關係的型態就稱為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二元關係型態 </a:t>
            </a:r>
            <a:endParaRPr lang="en-US" altLang="zh-TW" sz="2600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二元關係型態的結構限制包括兩部份：基數比和參與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度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基數比用來表示一個實體</a:t>
            </a:r>
            <a:r>
              <a:rPr lang="zh-TW" altLang="en-US" sz="26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最多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可以跟幾個實體發生此類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關係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en-US" altLang="zh-TW" sz="2200" b="1" dirty="0" smtClean="0">
                <a:latin typeface="微軟正黑體" pitchFamily="34" charset="-120"/>
                <a:ea typeface="微軟正黑體" pitchFamily="34" charset="-120"/>
              </a:rPr>
              <a:t>1:1</a:t>
            </a:r>
            <a:r>
              <a:rPr lang="en-US" altLang="zh-TW" sz="22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表示左邊的一個實體最多與右邊的一個實體發生此類關係，同時右邊的</a:t>
            </a:r>
            <a:r>
              <a:rPr lang="zh-TW" altLang="en-US" sz="22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一個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實體最多也只能跟左邊的</a:t>
            </a:r>
            <a:r>
              <a:rPr lang="zh-TW" altLang="en-US" sz="22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一個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實體發生此類關係 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二元關係型態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635838"/>
              </p:ext>
            </p:extLst>
          </p:nvPr>
        </p:nvGraphicFramePr>
        <p:xfrm>
          <a:off x="1396702" y="5511006"/>
          <a:ext cx="6408738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r:id="rId3" imgW="4999634" imgH="688848" progId="">
                  <p:embed/>
                </p:oleObj>
              </mc:Choice>
              <mc:Fallback>
                <p:oleObj r:id="rId3" imgW="4999634" imgH="688848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702" y="5511006"/>
                        <a:ext cx="6408738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75550" y="2082800"/>
              <a:ext cx="25400" cy="4763"/>
            </p14:xfrm>
          </p:contentPart>
        </mc:Choice>
        <mc:Fallback xmlns="">
          <p:pic>
            <p:nvPicPr>
              <p:cNvPr id="41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571973" y="2080078"/>
                <a:ext cx="31839" cy="10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2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76563" y="6059488"/>
              <a:ext cx="6350" cy="3175"/>
            </p14:xfrm>
          </p:contentPart>
        </mc:Choice>
        <mc:Fallback xmlns="">
          <p:pic>
            <p:nvPicPr>
              <p:cNvPr id="412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971977" y="6054902"/>
                <a:ext cx="13406" cy="123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900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二元關係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型態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1:N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表示左邊的一個實體最多與可跟右邊的</a:t>
            </a:r>
            <a:r>
              <a:rPr lang="zh-TW" altLang="en-US" sz="26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多個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實體發生此類關係，但右邊的一個實體最多也只能跟左邊的</a:t>
            </a:r>
            <a:r>
              <a:rPr lang="zh-TW" altLang="en-US" sz="26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一個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實體發生此類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關係</a:t>
            </a:r>
            <a:endParaRPr lang="en-US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pPr marL="342900" lvl="1" indent="-342900"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lvl="1" indent="-342900"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endParaRPr lang="en-US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pPr marL="342900" lvl="1" indent="-342900"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M:N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, 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表示左邊的一個實體最多與可跟右邊的</a:t>
            </a:r>
            <a:r>
              <a:rPr lang="zh-TW" altLang="en-US" sz="26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多個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實體發生此類關係，同時右邊的一個實體最多也能跟左邊的</a:t>
            </a:r>
            <a:r>
              <a:rPr lang="zh-TW" altLang="en-US" sz="2600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多個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實體發生此類關係  </a:t>
            </a:r>
          </a:p>
          <a:p>
            <a:pPr marL="342900" lvl="1" indent="-342900"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92591"/>
              </p:ext>
            </p:extLst>
          </p:nvPr>
        </p:nvGraphicFramePr>
        <p:xfrm>
          <a:off x="2051720" y="2852936"/>
          <a:ext cx="63357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r:id="rId3" imgW="5227625" imgH="757733" progId="">
                  <p:embed/>
                </p:oleObj>
              </mc:Choice>
              <mc:Fallback>
                <p:oleObj r:id="rId3" imgW="5227625" imgH="757733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852936"/>
                        <a:ext cx="633571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027826"/>
              </p:ext>
            </p:extLst>
          </p:nvPr>
        </p:nvGraphicFramePr>
        <p:xfrm>
          <a:off x="2195736" y="5353084"/>
          <a:ext cx="6289056" cy="755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r:id="rId5" imgW="5904797" imgH="814300" progId="">
                  <p:embed/>
                </p:oleObj>
              </mc:Choice>
              <mc:Fallback>
                <p:oleObj r:id="rId5" imgW="5904797" imgH="8143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353084"/>
                        <a:ext cx="6289056" cy="7551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二元關係型態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4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0900" y="3592513"/>
              <a:ext cx="4279900" cy="2565400"/>
            </p14:xfrm>
          </p:contentPart>
        </mc:Choice>
        <mc:Fallback xmlns="">
          <p:pic>
            <p:nvPicPr>
              <p:cNvPr id="514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386580" y="3589993"/>
                <a:ext cx="4286740" cy="25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15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86088" y="6134100"/>
              <a:ext cx="25400" cy="17463"/>
            </p14:xfrm>
          </p:contentPart>
        </mc:Choice>
        <mc:Fallback xmlns="">
          <p:pic>
            <p:nvPicPr>
              <p:cNvPr id="515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980364" y="6128398"/>
                <a:ext cx="33628" cy="25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15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93025" y="6096000"/>
              <a:ext cx="53975" cy="30163"/>
            </p14:xfrm>
          </p:contentPart>
        </mc:Choice>
        <mc:Fallback xmlns="">
          <p:pic>
            <p:nvPicPr>
              <p:cNvPr id="515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686188" y="6088818"/>
                <a:ext cx="63331" cy="423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73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二元關係型態</a:t>
            </a:r>
            <a:r>
              <a:rPr lang="en-US" altLang="zh-TW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參與度是衡量一個實體型態裡的每一實體是否</a:t>
            </a:r>
            <a:r>
              <a:rPr lang="zh-TW" altLang="en-US" sz="2600" dirty="0">
                <a:solidFill>
                  <a:schemeClr val="accent1"/>
                </a:solidFill>
                <a:latin typeface="微軟正黑體" pitchFamily="34" charset="-120"/>
                <a:ea typeface="微軟正黑體" pitchFamily="34" charset="-120"/>
              </a:rPr>
              <a:t>至少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需參與一個關係，若是，稱為完全參與（以雙線表示），否則稱為部分參與（以單線表示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二元關係型態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605721"/>
              </p:ext>
            </p:extLst>
          </p:nvPr>
        </p:nvGraphicFramePr>
        <p:xfrm>
          <a:off x="2123728" y="3429000"/>
          <a:ext cx="6121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r:id="rId3" imgW="4999634" imgH="688848" progId="">
                  <p:embed/>
                </p:oleObj>
              </mc:Choice>
              <mc:Fallback>
                <p:oleObj r:id="rId3" imgW="4999634" imgH="688848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429000"/>
                        <a:ext cx="612140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16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26038" y="4084638"/>
              <a:ext cx="17462" cy="7937"/>
            </p14:xfrm>
          </p:contentPart>
        </mc:Choice>
        <mc:Fallback xmlns="">
          <p:pic>
            <p:nvPicPr>
              <p:cNvPr id="616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121049" y="4079807"/>
                <a:ext cx="24946" cy="15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6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6075" y="3978275"/>
              <a:ext cx="2111375" cy="123825"/>
            </p14:xfrm>
          </p:contentPart>
        </mc:Choice>
        <mc:Fallback xmlns="">
          <p:pic>
            <p:nvPicPr>
              <p:cNvPr id="616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153555" y="3974675"/>
                <a:ext cx="2117135" cy="12994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678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關係型態上的屬性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關係型態上也可以有屬性</a:t>
            </a: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交易與商品間的“記錄”關係型態，就可以有一個屬性“數量”（</a:t>
            </a:r>
            <a:r>
              <a:rPr lang="en-US" altLang="zh-TW" sz="2200" b="1" dirty="0">
                <a:latin typeface="微軟正黑體" pitchFamily="34" charset="-120"/>
                <a:ea typeface="微軟正黑體" pitchFamily="34" charset="-120"/>
              </a:rPr>
              <a:t>amount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）及一個屬性“售價” （</a:t>
            </a:r>
            <a:r>
              <a:rPr lang="en-US" altLang="zh-TW" sz="2200" b="1" dirty="0" err="1">
                <a:latin typeface="微軟正黑體" pitchFamily="34" charset="-120"/>
                <a:ea typeface="微軟正黑體" pitchFamily="34" charset="-120"/>
              </a:rPr>
              <a:t>salePrice</a:t>
            </a:r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），用來記載一筆交易裡，某一樣商品的數量及總售價 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二元關係型態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74443"/>
              </p:ext>
            </p:extLst>
          </p:nvPr>
        </p:nvGraphicFramePr>
        <p:xfrm>
          <a:off x="1907704" y="3861048"/>
          <a:ext cx="5472113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3" imgW="5227625" imgH="1360932" progId="">
                  <p:embed/>
                </p:oleObj>
              </mc:Choice>
              <mc:Fallback>
                <p:oleObj r:id="rId3" imgW="5227625" imgH="1360932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861048"/>
                        <a:ext cx="5472113" cy="170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18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7950" y="4708525"/>
              <a:ext cx="33338" cy="6350"/>
            </p14:xfrm>
          </p:contentPart>
        </mc:Choice>
        <mc:Fallback xmlns="">
          <p:pic>
            <p:nvPicPr>
              <p:cNvPr id="718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44365" y="4704997"/>
                <a:ext cx="39432" cy="13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18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63875" y="4037013"/>
              <a:ext cx="3665538" cy="639762"/>
            </p14:xfrm>
          </p:contentPart>
        </mc:Choice>
        <mc:Fallback xmlns="">
          <p:pic>
            <p:nvPicPr>
              <p:cNvPr id="718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060995" y="4031613"/>
                <a:ext cx="3674538" cy="651283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5351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弱實體型態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84784"/>
            <a:ext cx="8568952" cy="525658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80000"/>
              </a:lnSpc>
            </a:pPr>
            <a:endParaRPr lang="en-US" altLang="zh-TW" sz="28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20000"/>
              </a:lnSpc>
            </a:pPr>
            <a:r>
              <a:rPr lang="zh-TW" altLang="en-US" sz="9600" dirty="0" smtClean="0">
                <a:latin typeface="微軟正黑體" pitchFamily="34" charset="-120"/>
                <a:ea typeface="微軟正黑體" pitchFamily="34" charset="-120"/>
              </a:rPr>
              <a:t>關鍵</a:t>
            </a:r>
            <a:r>
              <a:rPr lang="zh-TW" altLang="en-US" sz="9600" dirty="0">
                <a:latin typeface="微軟正黑體" pitchFamily="34" charset="-120"/>
                <a:ea typeface="微軟正黑體" pitchFamily="34" charset="-120"/>
              </a:rPr>
              <a:t>屬性必須依賴某個關係型態的實體型態被稱為</a:t>
            </a:r>
            <a:r>
              <a:rPr lang="zh-TW" altLang="en-US" sz="9600" b="1" dirty="0">
                <a:latin typeface="微軟正黑體" pitchFamily="34" charset="-120"/>
                <a:ea typeface="微軟正黑體" pitchFamily="34" charset="-120"/>
              </a:rPr>
              <a:t>弱實體</a:t>
            </a:r>
            <a:r>
              <a:rPr lang="zh-TW" altLang="en-US" sz="9600" b="1" dirty="0" smtClean="0">
                <a:latin typeface="微軟正黑體" pitchFamily="34" charset="-120"/>
                <a:ea typeface="微軟正黑體" pitchFamily="34" charset="-120"/>
              </a:rPr>
              <a:t>型態</a:t>
            </a:r>
            <a:endParaRPr lang="en-US" altLang="zh-TW" sz="9600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120000"/>
              </a:lnSpc>
            </a:pPr>
            <a:r>
              <a:rPr lang="zh-TW" altLang="en-US" sz="8800" u="sng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圖</a:t>
            </a:r>
            <a:r>
              <a:rPr lang="en-US" altLang="zh-TW" sz="8800" u="sng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2-4</a:t>
            </a:r>
            <a:r>
              <a:rPr lang="zh-TW" altLang="en-US" sz="8800" dirty="0" smtClean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8800" dirty="0">
                <a:latin typeface="微軟正黑體" pitchFamily="34" charset="-120"/>
                <a:ea typeface="微軟正黑體" pitchFamily="34" charset="-120"/>
              </a:rPr>
              <a:t>購物車實體型態，其關鍵屬性是一複合屬性，由會員和購物車產生時間所組成，若會員屬性變成一個關係型態，則購物車就變成一個弱實體型態</a:t>
            </a:r>
          </a:p>
          <a:p>
            <a:pPr marL="342900" lvl="1" indent="-342900">
              <a:lnSpc>
                <a:spcPct val="120000"/>
              </a:lnSpc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endParaRPr lang="zh-TW" altLang="en-US" sz="8800" dirty="0">
              <a:latin typeface="微軟正黑體" pitchFamily="34" charset="-120"/>
              <a:ea typeface="微軟正黑體" pitchFamily="34" charset="-120"/>
            </a:endParaRPr>
          </a:p>
          <a:p>
            <a:pPr marL="342900" lvl="1" indent="-342900">
              <a:lnSpc>
                <a:spcPct val="120000"/>
              </a:lnSpc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  <a:p>
            <a:pPr marL="342900" lvl="1" indent="-342900">
              <a:lnSpc>
                <a:spcPct val="120000"/>
              </a:lnSpc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  <a:p>
            <a:pPr marL="342900" lvl="1" indent="-342900">
              <a:lnSpc>
                <a:spcPct val="120000"/>
              </a:lnSpc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  <a:p>
            <a:pPr marL="342900" lvl="1" indent="-342900">
              <a:lnSpc>
                <a:spcPct val="120000"/>
              </a:lnSpc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lvl="1" indent="-342900">
              <a:lnSpc>
                <a:spcPct val="120000"/>
              </a:lnSpc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lvl="1" indent="-342900">
              <a:lnSpc>
                <a:spcPct val="120000"/>
              </a:lnSpc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lvl="1" indent="-342900">
              <a:lnSpc>
                <a:spcPct val="120000"/>
              </a:lnSpc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endParaRPr lang="en-US" altLang="zh-TW" sz="4700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lvl="1" indent="0">
              <a:lnSpc>
                <a:spcPct val="120000"/>
              </a:lnSpc>
              <a:buClr>
                <a:schemeClr val="accent1"/>
              </a:buClr>
              <a:buSzPct val="75000"/>
              <a:buNone/>
            </a:pPr>
            <a:endParaRPr lang="zh-TW" altLang="en-US" sz="9600" dirty="0">
              <a:latin typeface="微軟正黑體" pitchFamily="34" charset="-120"/>
              <a:ea typeface="微軟正黑體" pitchFamily="34" charset="-120"/>
            </a:endParaRPr>
          </a:p>
          <a:p>
            <a:pPr marL="342900" lvl="1" indent="-342900">
              <a:lnSpc>
                <a:spcPct val="120000"/>
              </a:lnSpc>
              <a:buClr>
                <a:schemeClr val="accent1"/>
              </a:buClr>
              <a:buSzPct val="75000"/>
              <a:buFont typeface="Wingdings" pitchFamily="2" charset="2"/>
              <a:buChar char=""/>
            </a:pPr>
            <a:r>
              <a:rPr lang="zh-TW" altLang="en-US" sz="9600" dirty="0">
                <a:latin typeface="微軟正黑體" pitchFamily="34" charset="-120"/>
                <a:ea typeface="微軟正黑體" pitchFamily="34" charset="-120"/>
              </a:rPr>
              <a:t>對於實體型態「購物車」來說，「購物車產生時間」為</a:t>
            </a:r>
            <a:r>
              <a:rPr lang="zh-TW" altLang="en-US" sz="9600" b="1" dirty="0">
                <a:latin typeface="微軟正黑體" pitchFamily="34" charset="-120"/>
                <a:ea typeface="微軟正黑體" pitchFamily="34" charset="-120"/>
              </a:rPr>
              <a:t>部分鍵</a:t>
            </a:r>
            <a:r>
              <a:rPr lang="zh-TW" altLang="en-US" sz="9600" dirty="0">
                <a:latin typeface="微軟正黑體" pitchFamily="34" charset="-120"/>
                <a:ea typeface="微軟正黑體" pitchFamily="34" charset="-120"/>
              </a:rPr>
              <a:t>， 「有」</a:t>
            </a:r>
            <a:r>
              <a:rPr lang="en-US" altLang="zh-TW" sz="9600" b="1" dirty="0">
                <a:latin typeface="微軟正黑體" pitchFamily="34" charset="-120"/>
                <a:ea typeface="微軟正黑體" pitchFamily="34" charset="-120"/>
              </a:rPr>
              <a:t>(Has)</a:t>
            </a:r>
            <a:r>
              <a:rPr lang="zh-TW" altLang="en-US" sz="9600" b="1" dirty="0">
                <a:latin typeface="微軟正黑體" pitchFamily="34" charset="-120"/>
                <a:ea typeface="微軟正黑體" pitchFamily="34" charset="-120"/>
              </a:rPr>
              <a:t>是其識別關係型態</a:t>
            </a:r>
            <a:r>
              <a:rPr lang="zh-TW" altLang="en-US" sz="9600" dirty="0">
                <a:latin typeface="微軟正黑體" pitchFamily="34" charset="-120"/>
                <a:ea typeface="微軟正黑體" pitchFamily="34" charset="-120"/>
              </a:rPr>
              <a:t>， 「會員」則是其</a:t>
            </a:r>
            <a:r>
              <a:rPr lang="zh-TW" altLang="en-US" sz="9600" b="1" dirty="0">
                <a:latin typeface="微軟正黑體" pitchFamily="34" charset="-120"/>
                <a:ea typeface="微軟正黑體" pitchFamily="34" charset="-120"/>
              </a:rPr>
              <a:t>主實體型態  </a:t>
            </a:r>
          </a:p>
          <a:p>
            <a:endParaRPr lang="zh-TW" altLang="en-US" sz="3400" dirty="0"/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16514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弱實體型態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316261"/>
              </p:ext>
            </p:extLst>
          </p:nvPr>
        </p:nvGraphicFramePr>
        <p:xfrm>
          <a:off x="3203848" y="3717032"/>
          <a:ext cx="496728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4" imgW="3346847" imgH="848439" progId="">
                  <p:embed/>
                </p:oleObj>
              </mc:Choice>
              <mc:Fallback>
                <p:oleObj r:id="rId4" imgW="3346847" imgH="848439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717032"/>
                        <a:ext cx="4967287" cy="1250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06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遞迴關係型態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有些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二元關係型態的左右兩邊實體型態是相同，只是扮演不同角色，此時就稱其為遞迴關係型態 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110000"/>
              </a:lnSpc>
            </a:pP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不管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是介紹人的會員或被介紹的會員，均是會員，但扮演不同的</a:t>
            </a:r>
            <a:r>
              <a:rPr lang="zh-TW" altLang="en-US" sz="2600" b="1" dirty="0">
                <a:latin typeface="微軟正黑體" pitchFamily="34" charset="-120"/>
                <a:ea typeface="微軟正黑體" pitchFamily="34" charset="-120"/>
              </a:rPr>
              <a:t>角色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（</a:t>
            </a:r>
            <a:r>
              <a:rPr lang="en-US" altLang="zh-TW" sz="2600" b="1" dirty="0">
                <a:latin typeface="微軟正黑體" pitchFamily="34" charset="-120"/>
                <a:ea typeface="微軟正黑體" pitchFamily="34" charset="-120"/>
              </a:rPr>
              <a:t>role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），所以我們可以把角色名稱加入，並將上圖修改如下圖 </a:t>
            </a:r>
          </a:p>
          <a:p>
            <a:pPr>
              <a:lnSpc>
                <a:spcPct val="90000"/>
              </a:lnSpc>
            </a:pPr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遞迴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關係型態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446303"/>
              </p:ext>
            </p:extLst>
          </p:nvPr>
        </p:nvGraphicFramePr>
        <p:xfrm>
          <a:off x="1547664" y="2852936"/>
          <a:ext cx="5616575" cy="148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3" imgW="4618634" imgH="1231087" progId="">
                  <p:embed/>
                </p:oleObj>
              </mc:Choice>
              <mc:Fallback>
                <p:oleObj r:id="rId3" imgW="4618634" imgH="1231087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852936"/>
                        <a:ext cx="5616575" cy="148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505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遞迴關係</a:t>
            </a:r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型態</a:t>
            </a:r>
            <a:r>
              <a:rPr lang="en-US" altLang="zh-TW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(Cont.)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18565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2-3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遞迴</a:t>
            </a:r>
            <a:r>
              <a:rPr lang="zh-TW" altLang="en-US" sz="1000" b="1" spc="600" dirty="0">
                <a:latin typeface="微軟正黑體" pitchFamily="34" charset="-120"/>
                <a:ea typeface="微軟正黑體" pitchFamily="34" charset="-120"/>
              </a:rPr>
              <a:t>關係型態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2" descr="D:\DB Book\第四版改版資料\資料庫高解析圖表\圖2-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902575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741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>
            <a:normAutofit/>
          </a:bodyPr>
          <a:lstStyle/>
          <a:p>
            <a:pPr defTabSz="457200"/>
            <a:r>
              <a:rPr lang="zh-TW" altLang="en-US" sz="2400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章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.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實體關係模式</a:t>
            </a:r>
            <a:r>
              <a:rPr lang="en-US" altLang="zh-TW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4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基本概念</a:t>
            </a:r>
            <a:endParaRPr lang="en-US" altLang="zh-TW" sz="2400" b="1" spc="600" dirty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700" b="1" spc="600" dirty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b="1" spc="6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2-4</a:t>
            </a:r>
            <a:r>
              <a:rPr lang="zh-TW" altLang="en-US" sz="2000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繪製</a:t>
            </a:r>
            <a:r>
              <a:rPr lang="en-US" altLang="zh-TW" b="1" spc="6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—</a:t>
            </a:r>
            <a:r>
              <a:rPr lang="zh-TW" altLang="en-US" b="1" spc="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完整的實體關係圖</a:t>
            </a:r>
            <a:endParaRPr lang="zh-TW" altLang="en-US" dirty="0"/>
          </a:p>
        </p:txBody>
      </p:sp>
      <p:grpSp>
        <p:nvGrpSpPr>
          <p:cNvPr id="34" name="群組 33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35" name="圖片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38" name="圖片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40" name="圖片 3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42" name="圖片 4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43" name="圖片 4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44" name="圖片 4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47" name="圖片 46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48" name="弧形 47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28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E9E5DC"/>
                </a:solidFill>
              </a:rPr>
              <a:t>Copyright </a:t>
            </a:r>
            <a:r>
              <a:rPr lang="zh-TW" altLang="en-US" dirty="0" smtClean="0">
                <a:solidFill>
                  <a:srgbClr val="E9E5DC"/>
                </a:solidFill>
              </a:rPr>
              <a:t>黃三益</a:t>
            </a:r>
            <a:r>
              <a:rPr lang="en-US" altLang="zh-TW" dirty="0" smtClean="0">
                <a:solidFill>
                  <a:srgbClr val="E9E5DC"/>
                </a:solidFill>
              </a:rPr>
              <a:t>2018 </a:t>
            </a:r>
            <a:r>
              <a:rPr lang="zh-TW" altLang="en-US" dirty="0" smtClean="0">
                <a:solidFill>
                  <a:srgbClr val="E9E5DC"/>
                </a:solidFill>
              </a:rPr>
              <a:t>資料庫的核心理論與實務第七版 </a:t>
            </a:r>
            <a:endParaRPr lang="en-US" dirty="0">
              <a:solidFill>
                <a:srgbClr val="E9E5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3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目的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925144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迷你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世界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資料庫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應用系統</a:t>
            </a:r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的資料範圍</a:t>
            </a:r>
            <a:endParaRPr lang="en-US" altLang="zh-TW" sz="22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是現實世界資料的子集合 </a:t>
            </a:r>
            <a:endParaRPr lang="en-US" altLang="zh-TW" sz="22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瞭解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迷你世界的需求後要進行功能面的分析和設計，以及資料塑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模</a:t>
            </a:r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資料塑模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2600" u="sng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三個階段</a:t>
            </a:r>
            <a:r>
              <a:rPr lang="zh-TW" altLang="en-US" sz="26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概念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塑模、邏輯塑模和實體塑模。 </a:t>
            </a:r>
          </a:p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“概念塑模”是用比較結構化的方式來擷取出迷你世界裡的資料種類和其關係 </a:t>
            </a:r>
          </a:p>
          <a:p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本單元（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下一單元）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所要介紹的就是最常用的概念塑模工具：實體關係模式 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10358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2-1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目的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309320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234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命名方式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Autofit/>
          </a:bodyPr>
          <a:lstStyle/>
          <a:p>
            <a:pPr marL="609600" indent="-609600"/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最好要有一個命名的慣例，成為寫的人和讀的人的一個共同的默契</a:t>
            </a:r>
          </a:p>
          <a:p>
            <a:pPr marL="990600" lvl="1" indent="-533400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實體型態及關係型態的名稱的第一個字元為大寫字母</a:t>
            </a:r>
          </a:p>
          <a:p>
            <a:pPr marL="990600" lvl="1" indent="-533400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屬性的名稱第一個字元為小寫字母</a:t>
            </a:r>
          </a:p>
          <a:p>
            <a:pPr marL="990600" lvl="1" indent="-533400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角色名稱第一個字元為底線</a:t>
            </a:r>
            <a:r>
              <a:rPr lang="en-US" altLang="zh-TW" sz="2200" dirty="0">
                <a:latin typeface="微軟正黑體" pitchFamily="34" charset="-120"/>
                <a:ea typeface="微軟正黑體" pitchFamily="34" charset="-120"/>
              </a:rPr>
              <a:t>(underscore)_</a:t>
            </a:r>
            <a:endParaRPr lang="zh-TW" altLang="en-US" sz="2200" dirty="0">
              <a:latin typeface="微軟正黑體" pitchFamily="34" charset="-120"/>
              <a:ea typeface="微軟正黑體" pitchFamily="34" charset="-120"/>
            </a:endParaRPr>
          </a:p>
          <a:p>
            <a:pPr marL="990600" lvl="1" indent="-533400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實體型態的名稱用單數名詞</a:t>
            </a:r>
          </a:p>
          <a:p>
            <a:pPr marL="990600" lvl="1" indent="-533400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關係型態的名稱用單數動詞</a:t>
            </a:r>
            <a:endParaRPr lang="en-US" altLang="zh-TW" sz="2200" dirty="0">
              <a:latin typeface="微軟正黑體" pitchFamily="34" charset="-120"/>
              <a:ea typeface="微軟正黑體" pitchFamily="34" charset="-120"/>
            </a:endParaRPr>
          </a:p>
          <a:p>
            <a:pPr marL="990600" lvl="1" indent="-533400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實體型態和關係型態的名稱必為唯一，不重複使用</a:t>
            </a:r>
          </a:p>
          <a:p>
            <a:pPr marL="990600" lvl="1" indent="-533400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屬性的名稱盡量用不同的名詞</a:t>
            </a:r>
          </a:p>
          <a:p>
            <a:pPr marL="990600" lvl="1" indent="-533400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在畫</a:t>
            </a:r>
            <a:r>
              <a:rPr lang="en-US" altLang="zh-TW" sz="2200" dirty="0">
                <a:latin typeface="微軟正黑體" pitchFamily="34" charset="-120"/>
                <a:ea typeface="微軟正黑體" pitchFamily="34" charset="-120"/>
              </a:rPr>
              <a:t>ERD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時內容文字要盡量符合人的讀書習慣，例如：</a:t>
            </a:r>
            <a:r>
              <a:rPr lang="en-US" altLang="zh-TW" sz="2200" dirty="0">
                <a:latin typeface="微軟正黑體" pitchFamily="34" charset="-120"/>
                <a:ea typeface="微軟正黑體" pitchFamily="34" charset="-120"/>
              </a:rPr>
              <a:t>A 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實體 → 關係→ </a:t>
            </a:r>
            <a:r>
              <a:rPr lang="en-US" altLang="zh-TW" sz="2200" dirty="0"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實體，要讓看的人由左而右或由上而下很像在看一句話一樣  </a:t>
            </a:r>
          </a:p>
        </p:txBody>
      </p:sp>
      <p:sp>
        <p:nvSpPr>
          <p:cNvPr id="5" name="矩形 4"/>
          <p:cNvSpPr/>
          <p:nvPr/>
        </p:nvSpPr>
        <p:spPr>
          <a:xfrm>
            <a:off x="-31742" y="-27384"/>
            <a:ext cx="26773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完整的範例實體關係圖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762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1742" y="-27384"/>
            <a:ext cx="26773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2-4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完整的範例實體關係圖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657" y="1366347"/>
            <a:ext cx="5243845" cy="514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96405" y="1556792"/>
            <a:ext cx="584775" cy="476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eaLnBrk="1" hangingPunct="1"/>
            <a:r>
              <a:rPr lang="zh-TW" altLang="en-US" sz="26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完整的線上購物系統實體關係圖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10800000">
            <a:off x="2069529" y="3694043"/>
            <a:ext cx="1152128" cy="485775"/>
          </a:xfrm>
          <a:prstGeom prst="leftArrow">
            <a:avLst>
              <a:gd name="adj1" fmla="val 46414"/>
              <a:gd name="adj2" fmla="val 50245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TW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zh-TW" altLang="en-US" sz="2400" spc="600" dirty="0">
                <a:effectLst/>
                <a:latin typeface="微軟正黑體" panose="020B0604030504040204" pitchFamily="34" charset="-120"/>
                <a:cs typeface="+mn-cs"/>
              </a:rPr>
              <a:t>本章節講述到此結束</a:t>
            </a:r>
            <a:r>
              <a:rPr lang="en-US" altLang="zh-TW" sz="2400" spc="600" dirty="0">
                <a:effectLst/>
                <a:latin typeface="微軟正黑體" panose="020B0604030504040204" pitchFamily="34" charset="-120"/>
                <a:cs typeface="+mn-cs"/>
              </a:rPr>
              <a:t>..</a:t>
            </a:r>
            <a:r>
              <a:rPr lang="zh-TW" altLang="en-US" sz="2400" spc="600" dirty="0">
                <a:effectLst/>
                <a:latin typeface="微軟正黑體" panose="020B0604030504040204" pitchFamily="34" charset="-120"/>
                <a:cs typeface="+mn-cs"/>
              </a:rPr>
              <a:t>謝謝</a:t>
            </a:r>
            <a:r>
              <a:rPr lang="en-US" altLang="zh-TW" sz="2400" spc="600" dirty="0">
                <a:effectLst/>
                <a:latin typeface="微軟正黑體" panose="020B0604030504040204" pitchFamily="34" charset="-120"/>
                <a:cs typeface="+mn-cs"/>
              </a:rPr>
              <a:t>!</a:t>
            </a:r>
            <a:endParaRPr lang="zh-TW" altLang="en-US" sz="2400" spc="600" dirty="0">
              <a:effectLst/>
              <a:latin typeface="微軟正黑體" panose="020B0604030504040204" pitchFamily="34" charset="-120"/>
              <a:cs typeface="+mn-cs"/>
            </a:endParaRPr>
          </a:p>
        </p:txBody>
      </p:sp>
      <p:grpSp>
        <p:nvGrpSpPr>
          <p:cNvPr id="2" name="群組 6"/>
          <p:cNvGrpSpPr/>
          <p:nvPr/>
        </p:nvGrpSpPr>
        <p:grpSpPr>
          <a:xfrm>
            <a:off x="126114" y="2636376"/>
            <a:ext cx="2294111" cy="2486601"/>
            <a:chOff x="126114" y="2636376"/>
            <a:chExt cx="2294111" cy="248660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3987797"/>
              <a:ext cx="1135180" cy="1135180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00186">
              <a:off x="2156065" y="3282598"/>
              <a:ext cx="264160" cy="264160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3049">
              <a:off x="1170620" y="3892796"/>
              <a:ext cx="264160" cy="264160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050" y="3298390"/>
              <a:ext cx="264160" cy="264160"/>
            </a:xfrm>
            <a:prstGeom prst="rect">
              <a:avLst/>
            </a:prstGeom>
          </p:spPr>
        </p:pic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87076">
              <a:off x="1703998" y="2636376"/>
              <a:ext cx="264160" cy="264160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8631" y="3671497"/>
              <a:ext cx="264160" cy="264160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53616">
              <a:off x="1137733" y="2798325"/>
              <a:ext cx="264160" cy="26416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4907" y="2902268"/>
              <a:ext cx="345410" cy="345410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213" y="3563565"/>
              <a:ext cx="264160" cy="264160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645" y="3464650"/>
              <a:ext cx="264160" cy="264160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6189" y="3034230"/>
              <a:ext cx="264160" cy="264160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951">
              <a:off x="1036238" y="3281923"/>
              <a:ext cx="264160" cy="26416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934268">
              <a:off x="126114" y="3252896"/>
              <a:ext cx="264160" cy="264160"/>
            </a:xfrm>
            <a:prstGeom prst="rect">
              <a:avLst/>
            </a:prstGeom>
          </p:spPr>
        </p:pic>
        <p:sp>
          <p:nvSpPr>
            <p:cNvPr id="21" name="弧形 20"/>
            <p:cNvSpPr/>
            <p:nvPr/>
          </p:nvSpPr>
          <p:spPr>
            <a:xfrm>
              <a:off x="258193" y="3350796"/>
              <a:ext cx="593019" cy="166260"/>
            </a:xfrm>
            <a:prstGeom prst="arc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  <p:sp>
        <p:nvSpPr>
          <p:cNvPr id="23" name="圓角矩形 22"/>
          <p:cNvSpPr/>
          <p:nvPr/>
        </p:nvSpPr>
        <p:spPr>
          <a:xfrm>
            <a:off x="6588224" y="5949280"/>
            <a:ext cx="2088232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編撰</a:t>
            </a:r>
            <a:r>
              <a:rPr lang="en-US" altLang="zh-TW" b="1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黃三益</a:t>
            </a:r>
          </a:p>
        </p:txBody>
      </p:sp>
      <p:sp>
        <p:nvSpPr>
          <p:cNvPr id="24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/>
          <a:p>
            <a:pPr algn="r"/>
            <a:r>
              <a:rPr kumimoji="0" lang="en-US" altLang="zh-TW" dirty="0"/>
              <a:t>Copyright </a:t>
            </a:r>
            <a:r>
              <a:rPr kumimoji="0" lang="zh-TW" altLang="en-US" dirty="0"/>
              <a:t>黃三益</a:t>
            </a:r>
            <a:r>
              <a:rPr kumimoji="0" lang="en-US" altLang="zh-TW" dirty="0"/>
              <a:t>2018 </a:t>
            </a:r>
            <a:r>
              <a:rPr kumimoji="0" lang="zh-TW" altLang="en-US" dirty="0"/>
              <a:t>資料庫的核心理論與實務第七版 </a:t>
            </a:r>
            <a:endParaRPr kumimoji="0" lang="en-US" dirty="0"/>
          </a:p>
        </p:txBody>
      </p:sp>
      <p:sp>
        <p:nvSpPr>
          <p:cNvPr id="22" name="投影片編號版面配置區 22"/>
          <p:cNvSpPr>
            <a:spLocks noGrp="1"/>
          </p:cNvSpPr>
          <p:nvPr>
            <p:ph type="sldNum" sz="quarter" idx="12"/>
          </p:nvPr>
        </p:nvSpPr>
        <p:spPr>
          <a:xfrm>
            <a:off x="3959352" y="4389120"/>
            <a:ext cx="1216152" cy="365125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pPr/>
              <a:t>32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342994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 smtClean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資料塑模</a:t>
            </a:r>
            <a:endParaRPr lang="zh-TW" altLang="en-US" sz="3200" spc="600" dirty="0">
              <a:effectLst/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  <p:pic>
        <p:nvPicPr>
          <p:cNvPr id="4" name="Picture 12" descr="D:\DB Book\第四版改版資料\資料庫高解析圖表\圖2-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1"/>
          <a:stretch/>
        </p:blipFill>
        <p:spPr bwMode="auto">
          <a:xfrm>
            <a:off x="1825147" y="1556792"/>
            <a:ext cx="5502275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31742" y="-27384"/>
            <a:ext cx="10358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2-1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目的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538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概念塑模的方法</a:t>
            </a:r>
          </a:p>
        </p:txBody>
      </p:sp>
      <p:sp>
        <p:nvSpPr>
          <p:cNvPr id="102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01625" y="1600200"/>
            <a:ext cx="8734871" cy="5257800"/>
          </a:xfrm>
        </p:spPr>
        <p:txBody>
          <a:bodyPr>
            <a:normAutofit/>
          </a:bodyPr>
          <a:lstStyle/>
          <a:p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了解一資料庫應用系統（或簡稱為資訊系統）的迷你世界，可以透過以下兩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個途徑：</a:t>
            </a:r>
            <a:endParaRPr lang="en-US" altLang="zh-TW" sz="26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收集相關文件和表單</a:t>
            </a:r>
            <a:endParaRPr lang="en-US" altLang="zh-TW" sz="2200" dirty="0"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瞭解現行作業方式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zh-TW" altLang="en-US" u="sng" dirty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出</a:t>
            </a:r>
            <a:r>
              <a:rPr lang="zh-TW" altLang="en-US" u="sng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貨單</a:t>
            </a:r>
            <a:endParaRPr lang="en-US" altLang="zh-TW" sz="1400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訪談</a:t>
            </a:r>
            <a:endParaRPr lang="en-US" altLang="zh-TW" sz="2200" dirty="0" smtClean="0"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訪談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對象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包括操作人員、客戶、高階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主管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確認現有作業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方式</a:t>
            </a:r>
          </a:p>
          <a:p>
            <a:pPr lvl="2"/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對未來新作業方式的期待</a:t>
            </a:r>
          </a:p>
          <a:p>
            <a:pPr lvl="2">
              <a:lnSpc>
                <a:spcPct val="90000"/>
              </a:lnSpc>
            </a:pP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914400" lvl="2" indent="0">
              <a:lnSpc>
                <a:spcPct val="90000"/>
              </a:lnSpc>
              <a:buNone/>
            </a:pPr>
            <a:endParaRPr lang="zh-TW" altLang="en-US" b="1" u="sng" dirty="0">
              <a:solidFill>
                <a:srgbClr val="00B0F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223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" y="296752"/>
            <a:ext cx="875312" cy="900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31742" y="-27384"/>
            <a:ext cx="10358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2-1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目的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95262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範例出貨單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147" y="2057574"/>
            <a:ext cx="5163705" cy="3611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31742" y="-27384"/>
            <a:ext cx="10358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2-1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目的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79512" y="1782366"/>
            <a:ext cx="720080" cy="660056"/>
            <a:chOff x="180554" y="1700808"/>
            <a:chExt cx="720080" cy="660056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9" name="文字方塊 8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0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29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何謂實體關係模式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/>
          </a:bodyPr>
          <a:lstStyle/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實體關係模式（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Entity Relationship Model, 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簡稱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ER Model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）是目前用的最普遍的概念資料模式 ，由美籍華人陳品山（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Peter Chen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）於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1976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年提出 </a:t>
            </a:r>
          </a:p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實體關係模式的組成元件包括實體（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Entity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）和關係（</a:t>
            </a:r>
            <a:r>
              <a:rPr lang="en-US" altLang="zh-TW" sz="2600" dirty="0">
                <a:latin typeface="微軟正黑體" pitchFamily="34" charset="-120"/>
                <a:ea typeface="微軟正黑體" pitchFamily="34" charset="-120"/>
              </a:rPr>
              <a:t>Relationship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範例迷你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世界</a:t>
            </a:r>
            <a:endParaRPr lang="en-US" altLang="zh-TW" sz="2600" dirty="0" smtClean="0"/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假設我們要替一家網路書店的“線上購物系統”進行資料塑模</a:t>
            </a:r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200" dirty="0" smtClean="0"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採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會員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制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可以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記載會員的線上瀏覽記錄、交易記錄和購物車裡的商品（客戶是先將商品放在虛擬購物車裡，最後再進行結帳的動作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會員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可由線上訂購，或其他方式（比如傳真、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email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、電話，或直接到門市）訂購，經由確認程序後產生交易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記錄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 lvl="1">
              <a:lnSpc>
                <a:spcPct val="80000"/>
              </a:lnSpc>
            </a:pPr>
            <a:endParaRPr lang="zh-TW" altLang="en-US" sz="22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42290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2-1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何謂實體關聯模式和實體關係圖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(ERD)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45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spc="600" dirty="0">
                <a:effectLst/>
                <a:latin typeface="微軟正黑體" pitchFamily="34" charset="-120"/>
                <a:ea typeface="微軟正黑體" pitchFamily="34" charset="-120"/>
                <a:cs typeface="+mn-cs"/>
              </a:rPr>
              <a:t>範例迷你世界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u="sng" dirty="0" smtClean="0">
                <a:solidFill>
                  <a:srgbClr val="00B0F0"/>
                </a:solidFill>
                <a:latin typeface="微軟正黑體" pitchFamily="34" charset="-120"/>
                <a:ea typeface="微軟正黑體" pitchFamily="34" charset="-120"/>
              </a:rPr>
              <a:t>中山網路書店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範例，包括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五</a:t>
            </a:r>
            <a:r>
              <a:rPr lang="zh-TW" altLang="en-US" sz="2600" dirty="0" smtClean="0">
                <a:latin typeface="微軟正黑體" pitchFamily="34" charset="-120"/>
                <a:ea typeface="微軟正黑體" pitchFamily="34" charset="-120"/>
              </a:rPr>
              <a:t>種</a:t>
            </a:r>
            <a:r>
              <a:rPr lang="zh-TW" altLang="en-US" sz="2600" dirty="0">
                <a:latin typeface="微軟正黑體" pitchFamily="34" charset="-120"/>
                <a:ea typeface="微軟正黑體" pitchFamily="34" charset="-120"/>
              </a:rPr>
              <a:t>資料：</a:t>
            </a:r>
          </a:p>
          <a:p>
            <a:pPr lvl="1"/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客戶 </a:t>
            </a:r>
            <a:r>
              <a:rPr lang="en-US" altLang="zh-TW" sz="2200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即會員</a:t>
            </a:r>
            <a:r>
              <a:rPr lang="en-US" altLang="zh-TW" sz="2200" dirty="0" smtClean="0"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pPr lvl="2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姓名、生日、電話、住址等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商品</a:t>
            </a:r>
            <a:endParaRPr lang="en-US" altLang="zh-TW" sz="2200" dirty="0" smtClean="0"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商品名稱、種類、作者等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200" dirty="0">
                <a:latin typeface="微軟正黑體" pitchFamily="34" charset="-120"/>
                <a:ea typeface="微軟正黑體" pitchFamily="34" charset="-120"/>
              </a:rPr>
              <a:t>購物</a:t>
            </a:r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車</a:t>
            </a:r>
            <a:endParaRPr lang="en-US" altLang="zh-TW" sz="2200" dirty="0" smtClean="0"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購物車時間、內容、顧客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sz="2200" dirty="0" smtClean="0">
                <a:latin typeface="微軟正黑體" pitchFamily="34" charset="-120"/>
                <a:ea typeface="微軟正黑體" pitchFamily="34" charset="-120"/>
              </a:rPr>
              <a:t>交易</a:t>
            </a:r>
            <a:endParaRPr lang="en-US" altLang="zh-TW" sz="2200" dirty="0" smtClean="0"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交易時間、付款機制、交易內容、顧客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瀏覽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瀏覽時間、顧客、商品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42" y="-27384"/>
            <a:ext cx="42290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2-1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何謂實體關聯模式和實體關係圖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(ERD)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917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5149" y="1628800"/>
            <a:ext cx="8229600" cy="4525963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Line 13"/>
          <p:cNvSpPr>
            <a:spLocks noChangeShapeType="1"/>
          </p:cNvSpPr>
          <p:nvPr/>
        </p:nvSpPr>
        <p:spPr bwMode="auto">
          <a:xfrm>
            <a:off x="1218352" y="2859832"/>
            <a:ext cx="2993607" cy="6411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3413" y="2613611"/>
            <a:ext cx="11849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75000"/>
            </a:pPr>
            <a:r>
              <a:rPr lang="zh-TW" altLang="en-US" sz="2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購物車</a:t>
            </a: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3563888" y="1916832"/>
            <a:ext cx="356617" cy="110014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855863" y="1454870"/>
            <a:ext cx="15183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eaLnBrk="1" hangingPunct="1"/>
            <a:r>
              <a:rPr lang="zh-TW" altLang="en-US" sz="2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會員交易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 flipH="1">
            <a:off x="6588223" y="1815488"/>
            <a:ext cx="792088" cy="71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236296" y="1536157"/>
            <a:ext cx="15183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zh-TW" altLang="en-US" sz="2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會員登入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843038" y="4869160"/>
            <a:ext cx="928687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7482" y="5517232"/>
            <a:ext cx="15183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zh-TW" altLang="en-US" sz="2600" b="1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商品資訊</a:t>
            </a:r>
          </a:p>
        </p:txBody>
      </p:sp>
      <p:sp>
        <p:nvSpPr>
          <p:cNvPr id="13" name="矩形 12"/>
          <p:cNvSpPr/>
          <p:nvPr/>
        </p:nvSpPr>
        <p:spPr>
          <a:xfrm>
            <a:off x="-31742" y="-27384"/>
            <a:ext cx="42290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2-1</a:t>
            </a:r>
            <a:r>
              <a:rPr lang="zh-TW" altLang="en-US" sz="1000" b="1" spc="600" dirty="0" smtClean="0">
                <a:latin typeface="微軟正黑體" pitchFamily="34" charset="-120"/>
                <a:ea typeface="微軟正黑體" pitchFamily="34" charset="-120"/>
              </a:rPr>
              <a:t>何謂實體關聯模式和實體關係圖</a:t>
            </a:r>
            <a:r>
              <a:rPr lang="en-US" altLang="zh-TW" sz="1000" b="1" spc="600" dirty="0" smtClean="0">
                <a:latin typeface="微軟正黑體" pitchFamily="34" charset="-120"/>
                <a:ea typeface="微軟正黑體" pitchFamily="34" charset="-120"/>
              </a:rPr>
              <a:t>(ERD)</a:t>
            </a:r>
            <a:endParaRPr lang="en-US" altLang="zh-TW" sz="1000" b="1" spc="6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5" name="群組 14"/>
          <p:cNvGrpSpPr/>
          <p:nvPr/>
        </p:nvGrpSpPr>
        <p:grpSpPr>
          <a:xfrm>
            <a:off x="192496" y="1782378"/>
            <a:ext cx="720080" cy="660056"/>
            <a:chOff x="180554" y="1700808"/>
            <a:chExt cx="720080" cy="660056"/>
          </a:xfrm>
        </p:grpSpPr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554" y="1700808"/>
              <a:ext cx="720080" cy="660056"/>
            </a:xfrm>
            <a:prstGeom prst="rect">
              <a:avLst/>
            </a:prstGeom>
          </p:spPr>
        </p:pic>
        <p:sp>
          <p:nvSpPr>
            <p:cNvPr id="17" name="文字方塊 16"/>
            <p:cNvSpPr txBox="1"/>
            <p:nvPr/>
          </p:nvSpPr>
          <p:spPr>
            <a:xfrm>
              <a:off x="230379" y="1772816"/>
              <a:ext cx="6204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92D050"/>
                  </a:solidFill>
                  <a:latin typeface="微軟正黑體" pitchFamily="34" charset="-120"/>
                  <a:ea typeface="微軟正黑體" pitchFamily="34" charset="-120"/>
                </a:rPr>
                <a:t>實例</a:t>
              </a:r>
            </a:p>
          </p:txBody>
        </p:sp>
      </p:grp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300192" y="4581128"/>
            <a:ext cx="15183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zh-TW" altLang="en-US" sz="2600" b="1" dirty="0" smtClean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瀏覽商品</a:t>
            </a:r>
            <a:endParaRPr lang="zh-TW" altLang="en-US" sz="2600" b="1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 flipV="1">
            <a:off x="5068639" y="3645024"/>
            <a:ext cx="1303561" cy="1008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endParaRPr lang="zh-TW" altLang="en-US"/>
          </a:p>
        </p:txBody>
      </p:sp>
      <p:sp>
        <p:nvSpPr>
          <p:cNvPr id="21" name="頁尾版面配置區 19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kumimoji="0" lang="en-US" altLang="zh-TW" dirty="0" smtClean="0"/>
              <a:t>Copyright </a:t>
            </a:r>
            <a:r>
              <a:rPr kumimoji="0" lang="zh-TW" altLang="en-US" dirty="0" smtClean="0"/>
              <a:t>黃三益</a:t>
            </a:r>
            <a:r>
              <a:rPr kumimoji="0" lang="en-US" altLang="zh-TW" dirty="0" smtClean="0"/>
              <a:t>2018 </a:t>
            </a:r>
            <a:r>
              <a:rPr kumimoji="0" lang="zh-TW" altLang="en-US" dirty="0" smtClean="0"/>
              <a:t>資料庫的核心理論與實務第</a:t>
            </a:r>
            <a:r>
              <a:rPr lang="zh-TW" altLang="en-US" dirty="0"/>
              <a:t>七</a:t>
            </a:r>
            <a:r>
              <a:rPr kumimoji="0" lang="zh-TW" altLang="en-US" dirty="0" smtClean="0"/>
              <a:t>版 </a:t>
            </a:r>
            <a:endParaRPr kumimoji="0"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6288587" cy="471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1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catur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2230</Words>
  <Application>Microsoft Office PowerPoint</Application>
  <PresentationFormat>如螢幕大小 (4:3)</PresentationFormat>
  <Paragraphs>237</Paragraphs>
  <Slides>32</Slides>
  <Notes>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Decatur</vt:lpstr>
      <vt:lpstr>PowerPoint 簡報</vt:lpstr>
      <vt:lpstr>PowerPoint 簡報</vt:lpstr>
      <vt:lpstr>目的</vt:lpstr>
      <vt:lpstr>資料塑模</vt:lpstr>
      <vt:lpstr>概念塑模的方法</vt:lpstr>
      <vt:lpstr>範例出貨單</vt:lpstr>
      <vt:lpstr>何謂實體關係模式 </vt:lpstr>
      <vt:lpstr>範例迷你世界</vt:lpstr>
      <vt:lpstr>PowerPoint 簡報</vt:lpstr>
      <vt:lpstr>PowerPoint 簡報</vt:lpstr>
      <vt:lpstr>實體</vt:lpstr>
      <vt:lpstr>屬性</vt:lpstr>
      <vt:lpstr>實體型態</vt:lpstr>
      <vt:lpstr>實體型態(Cont.)</vt:lpstr>
      <vt:lpstr>實體型態的圖形表示法 </vt:lpstr>
      <vt:lpstr>線上購物系統的四個實體型態表示法</vt:lpstr>
      <vt:lpstr>實體型態(Cont.)</vt:lpstr>
      <vt:lpstr>PowerPoint 簡報</vt:lpstr>
      <vt:lpstr>關係型態 </vt:lpstr>
      <vt:lpstr>關係型態(Cont.)</vt:lpstr>
      <vt:lpstr>關係型態(Cont.)</vt:lpstr>
      <vt:lpstr>二元關係型態 </vt:lpstr>
      <vt:lpstr>二元關係型態(Cont.) </vt:lpstr>
      <vt:lpstr>二元關係型態(Cont.) </vt:lpstr>
      <vt:lpstr>關係型態上的屬性 </vt:lpstr>
      <vt:lpstr>弱實體型態</vt:lpstr>
      <vt:lpstr>遞迴關係型態</vt:lpstr>
      <vt:lpstr>遞迴關係型態(Cont.)</vt:lpstr>
      <vt:lpstr>PowerPoint 簡報</vt:lpstr>
      <vt:lpstr>命名方式</vt:lpstr>
      <vt:lpstr>PowerPoint 簡報</vt:lpstr>
      <vt:lpstr>本章節講述到此結束..謝謝!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NO.43</cp:lastModifiedBy>
  <cp:revision>34</cp:revision>
  <dcterms:created xsi:type="dcterms:W3CDTF">2013-09-04T10:31:41Z</dcterms:created>
  <dcterms:modified xsi:type="dcterms:W3CDTF">2018-03-01T08:59:29Z</dcterms:modified>
</cp:coreProperties>
</file>