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38"/>
  </p:notesMasterIdLst>
  <p:sldIdLst>
    <p:sldId id="348" r:id="rId2"/>
    <p:sldId id="256" r:id="rId3"/>
    <p:sldId id="260" r:id="rId4"/>
    <p:sldId id="305" r:id="rId5"/>
    <p:sldId id="307" r:id="rId6"/>
    <p:sldId id="308" r:id="rId7"/>
    <p:sldId id="309" r:id="rId8"/>
    <p:sldId id="310" r:id="rId9"/>
    <p:sldId id="311" r:id="rId10"/>
    <p:sldId id="313" r:id="rId11"/>
    <p:sldId id="315" r:id="rId12"/>
    <p:sldId id="316" r:id="rId13"/>
    <p:sldId id="317" r:id="rId14"/>
    <p:sldId id="320" r:id="rId15"/>
    <p:sldId id="322" r:id="rId16"/>
    <p:sldId id="321" r:id="rId17"/>
    <p:sldId id="323" r:id="rId18"/>
    <p:sldId id="326" r:id="rId19"/>
    <p:sldId id="328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31" r:id="rId33"/>
    <p:sldId id="332" r:id="rId34"/>
    <p:sldId id="334" r:id="rId35"/>
    <p:sldId id="335" r:id="rId36"/>
    <p:sldId id="258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0FFB-EF1B-45A9-9AAB-FABA3D7AA8BC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9BBDF-AEB3-431C-AB2E-DC46CA9DE6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87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2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64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2010-3F1C-43E5-9FFC-0B9B3CBBF6D8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C101-0FC3-4888-8682-FF0A9645517C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A6F-DAAD-4A5A-87CC-0E854888C799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AD91-0150-40FE-9067-773ADFF017A2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6683-4C56-419E-949B-8E22A7DD6FBA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D7F9-3B0C-47DC-8253-316924CEC847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749-52F0-4B74-9DE2-CAF1E76A2F50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FEB-408B-40F2-A888-705F93A3CC65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6743-2B5A-433D-A39F-5972C5F0F0B6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6713-C170-4FEA-A849-86470F7404C2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473F-D0F2-4118-85B7-3F8B356A3815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C9241900-F370-4890-A65F-EBA7A9E151F9}" type="datetime1">
              <a:rPr lang="en-US" altLang="zh-TW" smtClean="0"/>
              <a:t>3/1/2018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kumimoji="0" lang="en-US" altLang="zh-TW" sz="1400" smtClean="0">
                <a:solidFill>
                  <a:schemeClr val="tx2"/>
                </a:solidFill>
              </a:rPr>
              <a:t>Copyright </a:t>
            </a:r>
            <a:r>
              <a:rPr kumimoji="0" lang="zh-TW" altLang="en-US" sz="1400" smtClean="0">
                <a:solidFill>
                  <a:schemeClr val="tx2"/>
                </a:solidFill>
              </a:rPr>
              <a:t>黃三益</a:t>
            </a:r>
            <a:r>
              <a:rPr kumimoji="0" lang="en-US" altLang="zh-TW" sz="1400" smtClean="0">
                <a:solidFill>
                  <a:schemeClr val="tx2"/>
                </a:solidFill>
              </a:rPr>
              <a:t>2015 </a:t>
            </a:r>
            <a:r>
              <a:rPr kumimoji="0" lang="zh-TW" altLang="en-US" sz="1400" smtClean="0">
                <a:solidFill>
                  <a:schemeClr val="tx2"/>
                </a:solidFill>
              </a:rPr>
              <a:t>資料庫的核心理論與實務第六版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>
    <p:dissolv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e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27584" y="806847"/>
            <a:ext cx="748883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第 </a:t>
            </a:r>
            <a:r>
              <a:rPr lang="en-US" altLang="zh-TW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3 </a:t>
            </a: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章</a:t>
            </a:r>
            <a: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/>
            </a:r>
            <a:b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sz="5400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實體</a:t>
            </a:r>
            <a:r>
              <a:rPr lang="zh-TW" altLang="en-US" sz="5400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關係模式</a:t>
            </a:r>
            <a:r>
              <a:rPr lang="en-US" altLang="zh-TW" sz="5400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:</a:t>
            </a:r>
            <a:r>
              <a:rPr lang="zh-TW" altLang="en-US" sz="5400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進階練習</a:t>
            </a:r>
            <a:endParaRPr lang="en-US" altLang="zh-TW" sz="5400" dirty="0">
              <a:solidFill>
                <a:srgbClr val="00206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323528" y="5249864"/>
            <a:ext cx="4483100" cy="792163"/>
          </a:xfrm>
          <a:prstGeom prst="rect">
            <a:avLst/>
          </a:prstGeom>
          <a:noFill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TW" altLang="en-US" sz="2800" b="1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</a:t>
            </a:r>
            <a:r>
              <a:rPr lang="zh-TW" altLang="en-US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：</a:t>
            </a:r>
            <a:r>
              <a:rPr lang="en-US" altLang="zh-TW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__________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5736" y="6356352"/>
            <a:ext cx="3866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CC6600"/>
                </a:solidFill>
                <a:latin typeface="Times New Roman" pitchFamily="18" charset="0"/>
                <a:ea typeface="華康魏碑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9933FF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資料庫的核心理論與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實務</a:t>
            </a:r>
            <a:r>
              <a:rPr lang="en-US" altLang="zh-TW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黃三益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著 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前程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文化出版</a:t>
            </a:r>
          </a:p>
        </p:txBody>
      </p:sp>
    </p:spTree>
    <p:extLst>
      <p:ext uri="{BB962C8B-B14F-4D97-AF65-F5344CB8AC3E}">
        <p14:creationId xmlns:p14="http://schemas.microsoft.com/office/powerpoint/2010/main" val="31387766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二元關係型態的其他表示法</a:t>
            </a:r>
            <a:b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600" spc="600" dirty="0" err="1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min,max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參與關係型態的每一實體型態上可註明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(min, max)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，表示其每一實體最少要參與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min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個關係，最多則可參與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max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個關係</a:t>
            </a:r>
          </a:p>
          <a:p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899592" y="3140968"/>
            <a:ext cx="6840760" cy="2664296"/>
            <a:chOff x="899592" y="3140968"/>
            <a:chExt cx="6840760" cy="2664296"/>
          </a:xfrm>
        </p:grpSpPr>
        <p:grpSp>
          <p:nvGrpSpPr>
            <p:cNvPr id="11" name="群組 10"/>
            <p:cNvGrpSpPr/>
            <p:nvPr/>
          </p:nvGrpSpPr>
          <p:grpSpPr>
            <a:xfrm>
              <a:off x="899592" y="3140968"/>
              <a:ext cx="6840760" cy="2664296"/>
              <a:chOff x="1475656" y="3140968"/>
              <a:chExt cx="6840760" cy="266429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475656" y="3284984"/>
                <a:ext cx="144890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latin typeface="微軟正黑體" pitchFamily="34" charset="-120"/>
                    <a:ea typeface="微軟正黑體" pitchFamily="34" charset="-120"/>
                  </a:rPr>
                  <a:t>交易</a:t>
                </a:r>
                <a:endParaRPr lang="en-US" altLang="zh-TW" sz="2000" b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/>
                <a:r>
                  <a:rPr lang="en-US" altLang="zh-TW" sz="1200" b="1" dirty="0">
                    <a:latin typeface="微軟正黑體" pitchFamily="34" charset="-120"/>
                    <a:ea typeface="微軟正黑體" pitchFamily="34" charset="-120"/>
                  </a:rPr>
                  <a:t>Transaction</a:t>
                </a:r>
                <a:endParaRPr lang="zh-TW" altLang="en-US" sz="12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056276" y="3284984"/>
                <a:ext cx="1260140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latin typeface="微軟正黑體" pitchFamily="34" charset="-120"/>
                    <a:ea typeface="微軟正黑體" pitchFamily="34" charset="-120"/>
                  </a:rPr>
                  <a:t>購物</a:t>
                </a:r>
                <a:r>
                  <a:rPr lang="zh-TW" altLang="en-US" sz="2000" b="1" dirty="0" smtClean="0">
                    <a:latin typeface="微軟正黑體" pitchFamily="34" charset="-120"/>
                    <a:ea typeface="微軟正黑體" pitchFamily="34" charset="-120"/>
                  </a:rPr>
                  <a:t>車</a:t>
                </a:r>
                <a:endParaRPr lang="en-US" altLang="zh-TW" sz="2000" b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/>
                <a:r>
                  <a:rPr lang="en-US" altLang="zh-TW" sz="1200" b="1" dirty="0">
                    <a:latin typeface="微軟正黑體" pitchFamily="34" charset="-120"/>
                    <a:ea typeface="微軟正黑體" pitchFamily="34" charset="-120"/>
                  </a:rPr>
                  <a:t>Cart</a:t>
                </a:r>
                <a:endParaRPr lang="zh-TW" altLang="en-US" sz="12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>
              <a:xfrm>
                <a:off x="3779912" y="3140968"/>
                <a:ext cx="2376264" cy="100811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latin typeface="微軟正黑體" pitchFamily="34" charset="-120"/>
                    <a:ea typeface="微軟正黑體" pitchFamily="34" charset="-120"/>
                  </a:rPr>
                  <a:t>相對</a:t>
                </a:r>
                <a:endParaRPr lang="en-US" altLang="zh-TW" sz="2000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/>
                <a:r>
                  <a:rPr lang="en-US" altLang="zh-TW" sz="1200" b="1" dirty="0">
                    <a:latin typeface="微軟正黑體" pitchFamily="34" charset="-120"/>
                    <a:ea typeface="微軟正黑體" pitchFamily="34" charset="-120"/>
                  </a:rPr>
                  <a:t>C</a:t>
                </a:r>
                <a:r>
                  <a:rPr lang="en-US" altLang="zh-TW" sz="1200" b="1" dirty="0" smtClean="0">
                    <a:latin typeface="微軟正黑體" pitchFamily="34" charset="-120"/>
                    <a:ea typeface="微軟正黑體" pitchFamily="34" charset="-120"/>
                  </a:rPr>
                  <a:t>orresponds</a:t>
                </a:r>
                <a:endParaRPr lang="zh-TW" altLang="en-US" sz="12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15" name="直線接點 14"/>
              <p:cNvCxnSpPr>
                <a:stCxn id="12" idx="3"/>
                <a:endCxn id="14" idx="1"/>
              </p:cNvCxnSpPr>
              <p:nvPr/>
            </p:nvCxnSpPr>
            <p:spPr>
              <a:xfrm>
                <a:off x="2924556" y="3645024"/>
                <a:ext cx="8553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>
                <a:stCxn id="14" idx="3"/>
                <a:endCxn id="13" idx="1"/>
              </p:cNvCxnSpPr>
              <p:nvPr/>
            </p:nvCxnSpPr>
            <p:spPr>
              <a:xfrm>
                <a:off x="6156176" y="3645024"/>
                <a:ext cx="9001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3428715" y="3237006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6124593" y="3242540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475656" y="4941168"/>
                <a:ext cx="1484904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latin typeface="微軟正黑體" pitchFamily="34" charset="-120"/>
                    <a:ea typeface="微軟正黑體" pitchFamily="34" charset="-120"/>
                  </a:rPr>
                  <a:t>交易</a:t>
                </a:r>
                <a:endParaRPr lang="en-US" altLang="zh-TW" sz="2000" b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/>
                <a:r>
                  <a:rPr lang="en-US" altLang="zh-TW" sz="1200" b="1" dirty="0">
                    <a:latin typeface="微軟正黑體" pitchFamily="34" charset="-120"/>
                    <a:ea typeface="微軟正黑體" pitchFamily="34" charset="-120"/>
                  </a:rPr>
                  <a:t>Transaction</a:t>
                </a:r>
                <a:endParaRPr lang="zh-TW" altLang="en-US" sz="12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092280" y="4941168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latin typeface="微軟正黑體" pitchFamily="34" charset="-120"/>
                    <a:ea typeface="微軟正黑體" pitchFamily="34" charset="-120"/>
                  </a:rPr>
                  <a:t>購物</a:t>
                </a:r>
                <a:r>
                  <a:rPr lang="zh-TW" altLang="en-US" sz="2000" b="1" dirty="0" smtClean="0">
                    <a:latin typeface="微軟正黑體" pitchFamily="34" charset="-120"/>
                    <a:ea typeface="微軟正黑體" pitchFamily="34" charset="-120"/>
                  </a:rPr>
                  <a:t>車</a:t>
                </a:r>
                <a:endParaRPr lang="en-US" altLang="zh-TW" sz="2000" b="1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/>
                <a:r>
                  <a:rPr lang="en-US" altLang="zh-TW" sz="1200" b="1" dirty="0">
                    <a:latin typeface="微軟正黑體" pitchFamily="34" charset="-120"/>
                    <a:ea typeface="微軟正黑體" pitchFamily="34" charset="-120"/>
                  </a:rPr>
                  <a:t>Cart</a:t>
                </a:r>
                <a:endParaRPr lang="zh-TW" altLang="en-US" sz="12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3815915" y="4797152"/>
                <a:ext cx="2382697" cy="100811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latin typeface="微軟正黑體" pitchFamily="34" charset="-120"/>
                    <a:ea typeface="微軟正黑體" pitchFamily="34" charset="-120"/>
                  </a:rPr>
                  <a:t>相對</a:t>
                </a:r>
                <a:endParaRPr lang="en-US" altLang="zh-TW" sz="2000" b="1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/>
                <a:r>
                  <a:rPr lang="en-US" altLang="zh-TW" sz="1200" b="1" dirty="0">
                    <a:latin typeface="微軟正黑體" pitchFamily="34" charset="-120"/>
                    <a:ea typeface="微軟正黑體" pitchFamily="34" charset="-120"/>
                  </a:rPr>
                  <a:t>C</a:t>
                </a:r>
                <a:r>
                  <a:rPr lang="en-US" altLang="zh-TW" sz="1200" b="1" dirty="0" smtClean="0">
                    <a:latin typeface="微軟正黑體" pitchFamily="34" charset="-120"/>
                    <a:ea typeface="微軟正黑體" pitchFamily="34" charset="-120"/>
                  </a:rPr>
                  <a:t>orresponds</a:t>
                </a:r>
                <a:endParaRPr lang="zh-TW" altLang="en-US" sz="12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22" name="直線接點 21"/>
              <p:cNvCxnSpPr>
                <a:stCxn id="19" idx="3"/>
                <a:endCxn id="21" idx="1"/>
              </p:cNvCxnSpPr>
              <p:nvPr/>
            </p:nvCxnSpPr>
            <p:spPr>
              <a:xfrm>
                <a:off x="2960560" y="5301208"/>
                <a:ext cx="85535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>
                <a:stCxn id="21" idx="3"/>
                <a:endCxn id="20" idx="1"/>
              </p:cNvCxnSpPr>
              <p:nvPr/>
            </p:nvCxnSpPr>
            <p:spPr>
              <a:xfrm>
                <a:off x="6198612" y="5301208"/>
                <a:ext cx="89366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2879812" y="4941168"/>
                <a:ext cx="684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(0,1)</a:t>
                </a:r>
                <a:endParaRPr lang="zh-TW" altLang="en-US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6480212" y="5003884"/>
                <a:ext cx="684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(0,1)</a:t>
                </a:r>
                <a:endParaRPr lang="zh-TW" altLang="en-US" dirty="0"/>
              </a:p>
            </p:txBody>
          </p:sp>
          <p:cxnSp>
            <p:nvCxnSpPr>
              <p:cNvPr id="26" name="直線單箭頭接點 25"/>
              <p:cNvCxnSpPr/>
              <p:nvPr/>
            </p:nvCxnSpPr>
            <p:spPr>
              <a:xfrm>
                <a:off x="3131840" y="3645024"/>
                <a:ext cx="0" cy="14323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>
                <a:off x="6660231" y="3646618"/>
                <a:ext cx="1" cy="14307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>
                <a:off x="3604313" y="3646618"/>
                <a:ext cx="3343951" cy="13665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H="1">
                <a:off x="3239852" y="3645024"/>
                <a:ext cx="3060341" cy="14323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向下箭號 29"/>
            <p:cNvSpPr/>
            <p:nvPr/>
          </p:nvSpPr>
          <p:spPr>
            <a:xfrm>
              <a:off x="4269181" y="4329897"/>
              <a:ext cx="324036" cy="432048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-31742" y="-27384"/>
            <a:ext cx="3087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關係型態的其他表示法</a:t>
            </a:r>
            <a:b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6917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二元關係型態的其他表示法</a:t>
            </a:r>
            <a:b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600" spc="600" dirty="0" err="1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min,max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 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899592" y="2492896"/>
            <a:ext cx="6840760" cy="2664296"/>
            <a:chOff x="899592" y="3140968"/>
            <a:chExt cx="6840760" cy="2664296"/>
          </a:xfrm>
        </p:grpSpPr>
        <p:grpSp>
          <p:nvGrpSpPr>
            <p:cNvPr id="31" name="群組 30"/>
            <p:cNvGrpSpPr/>
            <p:nvPr/>
          </p:nvGrpSpPr>
          <p:grpSpPr>
            <a:xfrm>
              <a:off x="899592" y="3140968"/>
              <a:ext cx="6840760" cy="2664296"/>
              <a:chOff x="899592" y="3140968"/>
              <a:chExt cx="6840760" cy="2664296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899592" y="3140968"/>
                <a:ext cx="6840760" cy="2664296"/>
                <a:chOff x="1475656" y="3140968"/>
                <a:chExt cx="6840760" cy="2664296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1475656" y="3284984"/>
                  <a:ext cx="144890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會員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Member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7056276" y="3284984"/>
                  <a:ext cx="126014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Transaction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7" name="菱形 36"/>
                <p:cNvSpPr/>
                <p:nvPr/>
              </p:nvSpPr>
              <p:spPr>
                <a:xfrm>
                  <a:off x="3779912" y="3140968"/>
                  <a:ext cx="2376264" cy="1008112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確認</a:t>
                  </a:r>
                  <a:endParaRPr lang="en-US" altLang="zh-TW" sz="2000" b="1" dirty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Confirms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38" name="直線接點 37"/>
                <p:cNvCxnSpPr>
                  <a:stCxn id="35" idx="3"/>
                  <a:endCxn id="37" idx="1"/>
                </p:cNvCxnSpPr>
                <p:nvPr/>
              </p:nvCxnSpPr>
              <p:spPr>
                <a:xfrm>
                  <a:off x="2924556" y="3645024"/>
                  <a:ext cx="85535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>
                  <a:stCxn id="37" idx="3"/>
                  <a:endCxn id="36" idx="1"/>
                </p:cNvCxnSpPr>
                <p:nvPr/>
              </p:nvCxnSpPr>
              <p:spPr>
                <a:xfrm>
                  <a:off x="6156176" y="3645024"/>
                  <a:ext cx="9001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字方塊 39"/>
                <p:cNvSpPr txBox="1"/>
                <p:nvPr/>
              </p:nvSpPr>
              <p:spPr>
                <a:xfrm>
                  <a:off x="3428715" y="3237006"/>
                  <a:ext cx="351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>
                      <a:latin typeface="微軟正黑體" pitchFamily="34" charset="-120"/>
                      <a:ea typeface="微軟正黑體" pitchFamily="34" charset="-120"/>
                    </a:rPr>
                    <a:t>1</a:t>
                  </a:r>
                  <a:endParaRPr lang="zh-TW" altLang="en-US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6124593" y="3242540"/>
                  <a:ext cx="351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>
                      <a:latin typeface="微軟正黑體" pitchFamily="34" charset="-120"/>
                      <a:ea typeface="微軟正黑體" pitchFamily="34" charset="-120"/>
                    </a:rPr>
                    <a:t>N</a:t>
                  </a:r>
                  <a:endParaRPr lang="zh-TW" altLang="en-US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475656" y="4941168"/>
                  <a:ext cx="1484904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會員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Member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7092280" y="4941168"/>
                  <a:ext cx="1224136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Transaction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4" name="菱形 43"/>
                <p:cNvSpPr/>
                <p:nvPr/>
              </p:nvSpPr>
              <p:spPr>
                <a:xfrm>
                  <a:off x="3815915" y="4797152"/>
                  <a:ext cx="2382697" cy="1008112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確認</a:t>
                  </a:r>
                  <a:endParaRPr lang="en-US" altLang="zh-TW" sz="2000" b="1" dirty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Confirms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45" name="直線接點 44"/>
                <p:cNvCxnSpPr>
                  <a:stCxn id="42" idx="3"/>
                  <a:endCxn id="44" idx="1"/>
                </p:cNvCxnSpPr>
                <p:nvPr/>
              </p:nvCxnSpPr>
              <p:spPr>
                <a:xfrm>
                  <a:off x="2960560" y="5301208"/>
                  <a:ext cx="8553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44" idx="3"/>
                  <a:endCxn id="43" idx="1"/>
                </p:cNvCxnSpPr>
                <p:nvPr/>
              </p:nvCxnSpPr>
              <p:spPr>
                <a:xfrm>
                  <a:off x="6198612" y="5301208"/>
                  <a:ext cx="89366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字方塊 46"/>
                <p:cNvSpPr txBox="1"/>
                <p:nvPr/>
              </p:nvSpPr>
              <p:spPr>
                <a:xfrm>
                  <a:off x="2879812" y="4941168"/>
                  <a:ext cx="684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 smtClean="0">
                      <a:latin typeface="微軟正黑體" pitchFamily="34" charset="-120"/>
                      <a:ea typeface="微軟正黑體" pitchFamily="34" charset="-120"/>
                    </a:rPr>
                    <a:t>(0,N)</a:t>
                  </a:r>
                  <a:endParaRPr lang="zh-TW" altLang="en-US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6480212" y="5003884"/>
                  <a:ext cx="684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>
                      <a:latin typeface="微軟正黑體" pitchFamily="34" charset="-120"/>
                      <a:ea typeface="微軟正黑體" pitchFamily="34" charset="-120"/>
                    </a:rPr>
                    <a:t>(1,1)</a:t>
                  </a:r>
                  <a:endParaRPr lang="zh-TW" altLang="en-US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49" name="直線單箭頭接點 48"/>
                <p:cNvCxnSpPr/>
                <p:nvPr/>
              </p:nvCxnSpPr>
              <p:spPr>
                <a:xfrm>
                  <a:off x="3131840" y="3645024"/>
                  <a:ext cx="0" cy="143231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單箭頭接點 49"/>
                <p:cNvCxnSpPr/>
                <p:nvPr/>
              </p:nvCxnSpPr>
              <p:spPr>
                <a:xfrm>
                  <a:off x="6660231" y="3646618"/>
                  <a:ext cx="1" cy="143071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單箭頭接點 50"/>
                <p:cNvCxnSpPr/>
                <p:nvPr/>
              </p:nvCxnSpPr>
              <p:spPr>
                <a:xfrm>
                  <a:off x="3604313" y="3646618"/>
                  <a:ext cx="3343951" cy="136655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單箭頭接點 51"/>
                <p:cNvCxnSpPr/>
                <p:nvPr/>
              </p:nvCxnSpPr>
              <p:spPr>
                <a:xfrm flipH="1">
                  <a:off x="3239852" y="3645024"/>
                  <a:ext cx="3060341" cy="143231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向下箭號 33"/>
              <p:cNvSpPr/>
              <p:nvPr/>
            </p:nvSpPr>
            <p:spPr>
              <a:xfrm>
                <a:off x="4269181" y="4329897"/>
                <a:ext cx="324036" cy="432048"/>
              </a:xfrm>
              <a:prstGeom prst="down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2" name="直線接點 31"/>
            <p:cNvCxnSpPr/>
            <p:nvPr/>
          </p:nvCxnSpPr>
          <p:spPr>
            <a:xfrm>
              <a:off x="5436096" y="3583020"/>
              <a:ext cx="10441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-31742" y="-27384"/>
            <a:ext cx="3087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關係型態的其他表示法</a:t>
            </a:r>
            <a:b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5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7857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二元關係型態的其他表示法</a:t>
            </a:r>
            <a:b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600" spc="600" dirty="0" err="1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min,max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） 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899592" y="2492896"/>
            <a:ext cx="6840760" cy="2664296"/>
            <a:chOff x="899592" y="3140968"/>
            <a:chExt cx="6840760" cy="2664296"/>
          </a:xfrm>
        </p:grpSpPr>
        <p:grpSp>
          <p:nvGrpSpPr>
            <p:cNvPr id="26" name="群組 25"/>
            <p:cNvGrpSpPr/>
            <p:nvPr/>
          </p:nvGrpSpPr>
          <p:grpSpPr>
            <a:xfrm>
              <a:off x="899592" y="3140968"/>
              <a:ext cx="6840760" cy="2664296"/>
              <a:chOff x="899592" y="3140968"/>
              <a:chExt cx="6840760" cy="2664296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899592" y="3140968"/>
                <a:ext cx="6840760" cy="2664296"/>
                <a:chOff x="1475656" y="3140968"/>
                <a:chExt cx="6840760" cy="2664296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1475656" y="3284984"/>
                  <a:ext cx="144890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Transaction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7056276" y="3284984"/>
                  <a:ext cx="126014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latin typeface="微軟正黑體" pitchFamily="34" charset="-120"/>
                      <a:ea typeface="微軟正黑體" pitchFamily="34" charset="-120"/>
                    </a:rPr>
                    <a:t>商品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Product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2" name="菱形 31"/>
                <p:cNvSpPr/>
                <p:nvPr/>
              </p:nvSpPr>
              <p:spPr>
                <a:xfrm>
                  <a:off x="3779912" y="3140968"/>
                  <a:ext cx="2376264" cy="1008112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記錄</a:t>
                  </a:r>
                  <a:endParaRPr lang="en-US" altLang="zh-TW" sz="2000" b="1" dirty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Records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33" name="直線接點 32"/>
                <p:cNvCxnSpPr>
                  <a:stCxn id="30" idx="3"/>
                  <a:endCxn id="32" idx="1"/>
                </p:cNvCxnSpPr>
                <p:nvPr/>
              </p:nvCxnSpPr>
              <p:spPr>
                <a:xfrm>
                  <a:off x="2924556" y="3645024"/>
                  <a:ext cx="85535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3"/>
                  <a:endCxn id="31" idx="1"/>
                </p:cNvCxnSpPr>
                <p:nvPr/>
              </p:nvCxnSpPr>
              <p:spPr>
                <a:xfrm>
                  <a:off x="6156176" y="3645024"/>
                  <a:ext cx="9001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字方塊 34"/>
                <p:cNvSpPr txBox="1"/>
                <p:nvPr/>
              </p:nvSpPr>
              <p:spPr>
                <a:xfrm>
                  <a:off x="3428715" y="3237006"/>
                  <a:ext cx="351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M</a:t>
                  </a:r>
                  <a:endParaRPr lang="zh-TW" altLang="en-US" dirty="0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6124593" y="3242540"/>
                  <a:ext cx="351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N</a:t>
                  </a:r>
                  <a:endParaRPr lang="zh-TW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475656" y="4941168"/>
                  <a:ext cx="1484904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Transaction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7092280" y="4941168"/>
                  <a:ext cx="1224136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商品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Product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9" name="菱形 38"/>
                <p:cNvSpPr/>
                <p:nvPr/>
              </p:nvSpPr>
              <p:spPr>
                <a:xfrm>
                  <a:off x="3815915" y="4797152"/>
                  <a:ext cx="2382697" cy="1008112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記錄</a:t>
                  </a:r>
                  <a:endParaRPr lang="en-US" altLang="zh-TW" sz="2000" b="1" dirty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Records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40" name="直線接點 39"/>
                <p:cNvCxnSpPr>
                  <a:stCxn id="37" idx="3"/>
                  <a:endCxn id="39" idx="1"/>
                </p:cNvCxnSpPr>
                <p:nvPr/>
              </p:nvCxnSpPr>
              <p:spPr>
                <a:xfrm>
                  <a:off x="2960560" y="5301208"/>
                  <a:ext cx="8553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>
                  <a:stCxn id="39" idx="3"/>
                  <a:endCxn id="38" idx="1"/>
                </p:cNvCxnSpPr>
                <p:nvPr/>
              </p:nvCxnSpPr>
              <p:spPr>
                <a:xfrm>
                  <a:off x="6198612" y="5301208"/>
                  <a:ext cx="89366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字方塊 41"/>
                <p:cNvSpPr txBox="1"/>
                <p:nvPr/>
              </p:nvSpPr>
              <p:spPr>
                <a:xfrm>
                  <a:off x="2879812" y="5003884"/>
                  <a:ext cx="684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(1,N)</a:t>
                  </a:r>
                  <a:endParaRPr lang="zh-TW" altLang="en-US" dirty="0"/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6480212" y="5003884"/>
                  <a:ext cx="684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(0,N)</a:t>
                  </a:r>
                  <a:endParaRPr lang="zh-TW" altLang="en-US" dirty="0"/>
                </a:p>
              </p:txBody>
            </p:sp>
            <p:cxnSp>
              <p:nvCxnSpPr>
                <p:cNvPr id="44" name="直線單箭頭接點 43"/>
                <p:cNvCxnSpPr/>
                <p:nvPr/>
              </p:nvCxnSpPr>
              <p:spPr>
                <a:xfrm>
                  <a:off x="3131840" y="3645024"/>
                  <a:ext cx="0" cy="143231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單箭頭接點 44"/>
                <p:cNvCxnSpPr/>
                <p:nvPr/>
              </p:nvCxnSpPr>
              <p:spPr>
                <a:xfrm>
                  <a:off x="6660231" y="3646618"/>
                  <a:ext cx="1" cy="143071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單箭頭接點 45"/>
                <p:cNvCxnSpPr/>
                <p:nvPr/>
              </p:nvCxnSpPr>
              <p:spPr>
                <a:xfrm>
                  <a:off x="3604313" y="3646618"/>
                  <a:ext cx="3343951" cy="136655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單箭頭接點 46"/>
                <p:cNvCxnSpPr/>
                <p:nvPr/>
              </p:nvCxnSpPr>
              <p:spPr>
                <a:xfrm flipH="1">
                  <a:off x="3352234" y="3645024"/>
                  <a:ext cx="2947960" cy="143231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向下箭號 28"/>
              <p:cNvSpPr/>
              <p:nvPr/>
            </p:nvSpPr>
            <p:spPr>
              <a:xfrm>
                <a:off x="4269181" y="4329897"/>
                <a:ext cx="324036" cy="432048"/>
              </a:xfrm>
              <a:prstGeom prst="down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7" name="直線接點 26"/>
            <p:cNvCxnSpPr/>
            <p:nvPr/>
          </p:nvCxnSpPr>
          <p:spPr>
            <a:xfrm>
              <a:off x="2330593" y="3602777"/>
              <a:ext cx="945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8" name="圖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-31742" y="-27384"/>
            <a:ext cx="3087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關係型態的其他表示法</a:t>
            </a:r>
            <a:b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4471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二元關係型態的其他表示法</a:t>
            </a:r>
            <a:b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（雞爪） 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899592" y="2492896"/>
            <a:ext cx="6840760" cy="2664296"/>
            <a:chOff x="899592" y="2492896"/>
            <a:chExt cx="6840760" cy="2664296"/>
          </a:xfrm>
        </p:grpSpPr>
        <p:sp>
          <p:nvSpPr>
            <p:cNvPr id="26" name="向下箭號 25"/>
            <p:cNvSpPr/>
            <p:nvPr/>
          </p:nvSpPr>
          <p:spPr>
            <a:xfrm>
              <a:off x="4269181" y="3681825"/>
              <a:ext cx="324036" cy="432048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5436096" y="2934948"/>
              <a:ext cx="10441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99592" y="2636912"/>
              <a:ext cx="144890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會員</a:t>
              </a:r>
              <a:endParaRPr lang="en-US" altLang="zh-TW" sz="20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Member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80212" y="2636912"/>
              <a:ext cx="126014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交易</a:t>
              </a:r>
              <a:endParaRPr lang="en-US" altLang="zh-TW" sz="20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Transaction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3203848" y="2492896"/>
              <a:ext cx="2376264" cy="100811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確認</a:t>
              </a:r>
              <a:endParaRPr lang="en-US" altLang="zh-TW" sz="2000" b="1" dirty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Confirms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2" name="直線接點 31"/>
            <p:cNvCxnSpPr>
              <a:stCxn id="29" idx="3"/>
              <a:endCxn id="31" idx="1"/>
            </p:cNvCxnSpPr>
            <p:nvPr/>
          </p:nvCxnSpPr>
          <p:spPr>
            <a:xfrm>
              <a:off x="2348492" y="2996952"/>
              <a:ext cx="8553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31" idx="3"/>
              <a:endCxn id="30" idx="1"/>
            </p:cNvCxnSpPr>
            <p:nvPr/>
          </p:nvCxnSpPr>
          <p:spPr>
            <a:xfrm>
              <a:off x="5580112" y="2996952"/>
              <a:ext cx="9001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2852651" y="2588934"/>
              <a:ext cx="351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548529" y="2594468"/>
              <a:ext cx="351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itchFamily="34" charset="-120"/>
                  <a:ea typeface="微軟正黑體" pitchFamily="34" charset="-120"/>
                </a:rPr>
                <a:t>N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99592" y="4293096"/>
              <a:ext cx="1484904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會員</a:t>
              </a:r>
              <a:endParaRPr lang="en-US" altLang="zh-TW" sz="20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>
                  <a:latin typeface="微軟正黑體" pitchFamily="34" charset="-120"/>
                  <a:ea typeface="微軟正黑體" pitchFamily="34" charset="-120"/>
                </a:rPr>
                <a:t>Member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516216" y="4293096"/>
              <a:ext cx="1224136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交易</a:t>
              </a:r>
              <a:endParaRPr lang="en-US" altLang="zh-TW" sz="20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Transaction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3239851" y="4149080"/>
              <a:ext cx="2382697" cy="100811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確認</a:t>
              </a:r>
              <a:endParaRPr lang="en-US" altLang="zh-TW" sz="2000" b="1" dirty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Confirms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9" name="直線接點 38"/>
            <p:cNvCxnSpPr>
              <a:stCxn id="36" idx="3"/>
              <a:endCxn id="38" idx="1"/>
            </p:cNvCxnSpPr>
            <p:nvPr/>
          </p:nvCxnSpPr>
          <p:spPr>
            <a:xfrm>
              <a:off x="2384496" y="4653136"/>
              <a:ext cx="8553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38" idx="3"/>
              <a:endCxn id="37" idx="1"/>
            </p:cNvCxnSpPr>
            <p:nvPr/>
          </p:nvCxnSpPr>
          <p:spPr>
            <a:xfrm>
              <a:off x="5622548" y="4653136"/>
              <a:ext cx="8936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>
              <a:off x="2555776" y="2996952"/>
              <a:ext cx="3456384" cy="15121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H="1">
              <a:off x="2699792" y="2996952"/>
              <a:ext cx="3312367" cy="14385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5724128" y="2924944"/>
              <a:ext cx="648072" cy="15841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 flipH="1">
              <a:off x="2483768" y="2924944"/>
              <a:ext cx="504056" cy="15121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/>
            <p:cNvSpPr/>
            <p:nvPr/>
          </p:nvSpPr>
          <p:spPr>
            <a:xfrm>
              <a:off x="6012160" y="4509120"/>
              <a:ext cx="288032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/>
            <p:cNvCxnSpPr/>
            <p:nvPr/>
          </p:nvCxnSpPr>
          <p:spPr>
            <a:xfrm>
              <a:off x="2483768" y="4509120"/>
              <a:ext cx="0" cy="2880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6372200" y="4509120"/>
              <a:ext cx="144016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6372200" y="4653136"/>
              <a:ext cx="144016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9" name="圖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-31742" y="-27384"/>
            <a:ext cx="3087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關係型態的其他表示法</a:t>
            </a:r>
            <a:b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2699792" y="4509120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6086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二元關係型態的其他表示法</a:t>
            </a:r>
            <a:b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（雞爪） 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899592" y="2492896"/>
            <a:ext cx="6840760" cy="2664296"/>
            <a:chOff x="899592" y="3140968"/>
            <a:chExt cx="6840760" cy="2664296"/>
          </a:xfrm>
        </p:grpSpPr>
        <p:grpSp>
          <p:nvGrpSpPr>
            <p:cNvPr id="26" name="群組 25"/>
            <p:cNvGrpSpPr/>
            <p:nvPr/>
          </p:nvGrpSpPr>
          <p:grpSpPr>
            <a:xfrm>
              <a:off x="899592" y="3140968"/>
              <a:ext cx="6840760" cy="2664296"/>
              <a:chOff x="899592" y="3140968"/>
              <a:chExt cx="6840760" cy="2664296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899592" y="3140968"/>
                <a:ext cx="6840760" cy="2664296"/>
                <a:chOff x="1475656" y="3140968"/>
                <a:chExt cx="6840760" cy="2664296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1475656" y="3284984"/>
                  <a:ext cx="144890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Transaction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7056276" y="3284984"/>
                  <a:ext cx="1260140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latin typeface="微軟正黑體" pitchFamily="34" charset="-120"/>
                      <a:ea typeface="微軟正黑體" pitchFamily="34" charset="-120"/>
                    </a:rPr>
                    <a:t>商品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Product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2" name="菱形 31"/>
                <p:cNvSpPr/>
                <p:nvPr/>
              </p:nvSpPr>
              <p:spPr>
                <a:xfrm>
                  <a:off x="3779912" y="3140968"/>
                  <a:ext cx="2376264" cy="1008112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記錄</a:t>
                  </a:r>
                  <a:endParaRPr lang="en-US" altLang="zh-TW" sz="2000" b="1" dirty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 smtClean="0">
                      <a:latin typeface="微軟正黑體" pitchFamily="34" charset="-120"/>
                      <a:ea typeface="微軟正黑體" pitchFamily="34" charset="-120"/>
                    </a:rPr>
                    <a:t>Records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33" name="直線接點 32"/>
                <p:cNvCxnSpPr>
                  <a:stCxn id="30" idx="3"/>
                  <a:endCxn id="32" idx="1"/>
                </p:cNvCxnSpPr>
                <p:nvPr/>
              </p:nvCxnSpPr>
              <p:spPr>
                <a:xfrm>
                  <a:off x="2924556" y="3645024"/>
                  <a:ext cx="85535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>
                  <a:stCxn id="32" idx="3"/>
                  <a:endCxn id="31" idx="1"/>
                </p:cNvCxnSpPr>
                <p:nvPr/>
              </p:nvCxnSpPr>
              <p:spPr>
                <a:xfrm>
                  <a:off x="6156176" y="3645024"/>
                  <a:ext cx="9001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字方塊 34"/>
                <p:cNvSpPr txBox="1"/>
                <p:nvPr/>
              </p:nvSpPr>
              <p:spPr>
                <a:xfrm>
                  <a:off x="3428715" y="3237006"/>
                  <a:ext cx="351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M</a:t>
                  </a:r>
                  <a:endParaRPr lang="zh-TW" altLang="en-US" dirty="0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6124593" y="3242540"/>
                  <a:ext cx="351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N</a:t>
                  </a:r>
                  <a:endParaRPr lang="zh-TW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475656" y="4941168"/>
                  <a:ext cx="1484904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Transaction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7092280" y="4941168"/>
                  <a:ext cx="1224136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商品</a:t>
                  </a:r>
                  <a:endParaRPr lang="en-US" altLang="zh-TW" sz="2000" b="1" dirty="0" smtClean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Product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9" name="菱形 38"/>
                <p:cNvSpPr/>
                <p:nvPr/>
              </p:nvSpPr>
              <p:spPr>
                <a:xfrm>
                  <a:off x="3815915" y="4797152"/>
                  <a:ext cx="2382697" cy="1008112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latin typeface="微軟正黑體" pitchFamily="34" charset="-120"/>
                      <a:ea typeface="微軟正黑體" pitchFamily="34" charset="-120"/>
                    </a:rPr>
                    <a:t>記錄</a:t>
                  </a:r>
                  <a:endParaRPr lang="en-US" altLang="zh-TW" sz="2000" b="1" dirty="0">
                    <a:latin typeface="微軟正黑體" pitchFamily="34" charset="-120"/>
                    <a:ea typeface="微軟正黑體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itchFamily="34" charset="-120"/>
                      <a:ea typeface="微軟正黑體" pitchFamily="34" charset="-120"/>
                    </a:rPr>
                    <a:t>Records</a:t>
                  </a:r>
                  <a:endParaRPr lang="zh-TW" altLang="en-US" sz="1200" b="1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cxnSp>
              <p:nvCxnSpPr>
                <p:cNvPr id="40" name="直線接點 39"/>
                <p:cNvCxnSpPr>
                  <a:stCxn id="37" idx="3"/>
                  <a:endCxn id="39" idx="1"/>
                </p:cNvCxnSpPr>
                <p:nvPr/>
              </p:nvCxnSpPr>
              <p:spPr>
                <a:xfrm>
                  <a:off x="2960560" y="5301208"/>
                  <a:ext cx="8553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>
                  <a:stCxn id="39" idx="3"/>
                  <a:endCxn id="38" idx="1"/>
                </p:cNvCxnSpPr>
                <p:nvPr/>
              </p:nvCxnSpPr>
              <p:spPr>
                <a:xfrm>
                  <a:off x="6198612" y="5301208"/>
                  <a:ext cx="89366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/>
                <p:cNvCxnSpPr/>
                <p:nvPr/>
              </p:nvCxnSpPr>
              <p:spPr>
                <a:xfrm>
                  <a:off x="3131840" y="3645024"/>
                  <a:ext cx="3528392" cy="151216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/>
                <p:cNvCxnSpPr/>
                <p:nvPr/>
              </p:nvCxnSpPr>
              <p:spPr>
                <a:xfrm flipH="1">
                  <a:off x="3563888" y="3646618"/>
                  <a:ext cx="3132348" cy="151057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單箭頭接點 43"/>
                <p:cNvCxnSpPr>
                  <a:stCxn id="35" idx="2"/>
                </p:cNvCxnSpPr>
                <p:nvPr/>
              </p:nvCxnSpPr>
              <p:spPr>
                <a:xfrm flipH="1">
                  <a:off x="3082205" y="3606338"/>
                  <a:ext cx="522109" cy="155085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單箭頭接點 44"/>
                <p:cNvCxnSpPr>
                  <a:stCxn id="36" idx="2"/>
                </p:cNvCxnSpPr>
                <p:nvPr/>
              </p:nvCxnSpPr>
              <p:spPr>
                <a:xfrm>
                  <a:off x="6300192" y="3611872"/>
                  <a:ext cx="720080" cy="161732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向下箭號 28"/>
              <p:cNvSpPr/>
              <p:nvPr/>
            </p:nvSpPr>
            <p:spPr>
              <a:xfrm>
                <a:off x="4269181" y="4329897"/>
                <a:ext cx="324036" cy="432048"/>
              </a:xfrm>
              <a:prstGeom prst="down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7" name="直線接點 26"/>
            <p:cNvCxnSpPr/>
            <p:nvPr/>
          </p:nvCxnSpPr>
          <p:spPr>
            <a:xfrm>
              <a:off x="2330593" y="3602777"/>
              <a:ext cx="945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-31742" y="-27384"/>
            <a:ext cx="3087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關係型態的其他表示法</a:t>
            </a:r>
            <a:b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699792" y="450912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/>
          <p:nvPr/>
        </p:nvCxnSpPr>
        <p:spPr>
          <a:xfrm>
            <a:off x="2411760" y="4437112"/>
            <a:ext cx="144016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2411760" y="4661520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6372200" y="4437112"/>
            <a:ext cx="144016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6372200" y="4653136"/>
            <a:ext cx="144016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6156176" y="4509120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61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0" name="弧形 19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副標題 2"/>
          <p:cNvSpPr txBox="1">
            <a:spLocks/>
          </p:cNvSpPr>
          <p:nvPr/>
        </p:nvSpPr>
        <p:spPr>
          <a:xfrm>
            <a:off x="0" y="386104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實體關係模式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進階練習</a:t>
            </a:r>
            <a:endParaRPr lang="en-US" altLang="zh-TW" sz="24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3-3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繪製</a:t>
            </a:r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時常犯的錯誤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15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917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繪製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ERD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時常犯錯誤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實體型態</a:t>
            </a:r>
            <a:r>
              <a:rPr lang="zh-TW" altLang="en-US" b="1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沒有關鍵屬性</a:t>
            </a:r>
          </a:p>
          <a:p>
            <a:pPr>
              <a:buNone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將一個複合關鍵屬性的各個屬性</a:t>
            </a:r>
            <a:r>
              <a:rPr lang="zh-TW" altLang="en-US" b="1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都劃上底線</a:t>
            </a: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不當使用多元關係型態  </a:t>
            </a:r>
          </a:p>
          <a:p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5555991" y="2852915"/>
            <a:ext cx="2795276" cy="1557005"/>
            <a:chOff x="2195736" y="4225985"/>
            <a:chExt cx="2795276" cy="1557005"/>
          </a:xfrm>
        </p:grpSpPr>
        <p:sp>
          <p:nvSpPr>
            <p:cNvPr id="6" name="矩形 5"/>
            <p:cNvSpPr/>
            <p:nvPr/>
          </p:nvSpPr>
          <p:spPr>
            <a:xfrm>
              <a:off x="2195736" y="4796954"/>
              <a:ext cx="948935" cy="410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課程</a:t>
              </a:r>
            </a:p>
          </p:txBody>
        </p:sp>
        <p:sp>
          <p:nvSpPr>
            <p:cNvPr id="7" name="橢圓 6"/>
            <p:cNvSpPr/>
            <p:nvPr/>
          </p:nvSpPr>
          <p:spPr>
            <a:xfrm>
              <a:off x="3736981" y="4225985"/>
              <a:ext cx="936104" cy="4379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系所</a:t>
              </a:r>
            </a:p>
          </p:txBody>
        </p:sp>
        <p:sp>
          <p:nvSpPr>
            <p:cNvPr id="8" name="橢圓 7"/>
            <p:cNvSpPr/>
            <p:nvPr/>
          </p:nvSpPr>
          <p:spPr>
            <a:xfrm>
              <a:off x="4057093" y="4768816"/>
              <a:ext cx="933919" cy="4548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編號</a:t>
              </a:r>
            </a:p>
          </p:txBody>
        </p:sp>
        <p:sp>
          <p:nvSpPr>
            <p:cNvPr id="9" name="橢圓 8"/>
            <p:cNvSpPr/>
            <p:nvPr/>
          </p:nvSpPr>
          <p:spPr>
            <a:xfrm>
              <a:off x="3874070" y="5345003"/>
              <a:ext cx="950345" cy="4379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</a:t>
              </a:r>
            </a:p>
          </p:txBody>
        </p:sp>
        <p:cxnSp>
          <p:nvCxnSpPr>
            <p:cNvPr id="10" name="直線接點 9"/>
            <p:cNvCxnSpPr>
              <a:stCxn id="7" idx="3"/>
              <a:endCxn id="6" idx="3"/>
            </p:cNvCxnSpPr>
            <p:nvPr/>
          </p:nvCxnSpPr>
          <p:spPr>
            <a:xfrm flipH="1">
              <a:off x="3144671" y="4599829"/>
              <a:ext cx="729399" cy="4023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stCxn id="8" idx="2"/>
              <a:endCxn id="6" idx="3"/>
            </p:cNvCxnSpPr>
            <p:nvPr/>
          </p:nvCxnSpPr>
          <p:spPr>
            <a:xfrm flipH="1">
              <a:off x="3144671" y="4996250"/>
              <a:ext cx="912422" cy="59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9" idx="1"/>
              <a:endCxn id="6" idx="3"/>
            </p:cNvCxnSpPr>
            <p:nvPr/>
          </p:nvCxnSpPr>
          <p:spPr>
            <a:xfrm flipH="1" flipV="1">
              <a:off x="3144671" y="5002194"/>
              <a:ext cx="868574" cy="4069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群組 101"/>
          <p:cNvGrpSpPr/>
          <p:nvPr/>
        </p:nvGrpSpPr>
        <p:grpSpPr>
          <a:xfrm>
            <a:off x="887479" y="4581128"/>
            <a:ext cx="3768642" cy="1328238"/>
            <a:chOff x="905504" y="4859078"/>
            <a:chExt cx="3768642" cy="1328238"/>
          </a:xfrm>
        </p:grpSpPr>
        <p:sp>
          <p:nvSpPr>
            <p:cNvPr id="77" name="矩形 76"/>
            <p:cNvSpPr/>
            <p:nvPr/>
          </p:nvSpPr>
          <p:spPr>
            <a:xfrm>
              <a:off x="905504" y="4859078"/>
              <a:ext cx="948935" cy="410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老師</a:t>
              </a:r>
            </a:p>
          </p:txBody>
        </p:sp>
        <p:grpSp>
          <p:nvGrpSpPr>
            <p:cNvPr id="101" name="群組 100"/>
            <p:cNvGrpSpPr/>
            <p:nvPr/>
          </p:nvGrpSpPr>
          <p:grpSpPr>
            <a:xfrm>
              <a:off x="905504" y="4859078"/>
              <a:ext cx="3768642" cy="1328238"/>
              <a:chOff x="905504" y="4859078"/>
              <a:chExt cx="3768642" cy="1328238"/>
            </a:xfrm>
          </p:grpSpPr>
          <p:cxnSp>
            <p:nvCxnSpPr>
              <p:cNvPr id="71" name="直線接點 70"/>
              <p:cNvCxnSpPr>
                <a:stCxn id="74" idx="1"/>
              </p:cNvCxnSpPr>
              <p:nvPr/>
            </p:nvCxnSpPr>
            <p:spPr>
              <a:xfrm flipH="1">
                <a:off x="3131840" y="5064318"/>
                <a:ext cx="593370" cy="3088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>
                <a:stCxn id="75" idx="1"/>
              </p:cNvCxnSpPr>
              <p:nvPr/>
            </p:nvCxnSpPr>
            <p:spPr>
              <a:xfrm flipH="1" flipV="1">
                <a:off x="3131840" y="5733256"/>
                <a:ext cx="593371" cy="24882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矩形 73"/>
              <p:cNvSpPr/>
              <p:nvPr/>
            </p:nvSpPr>
            <p:spPr>
              <a:xfrm>
                <a:off x="3725210" y="4859078"/>
                <a:ext cx="948935" cy="410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latin typeface="微軟正黑體" pitchFamily="34" charset="-120"/>
                    <a:ea typeface="微軟正黑體" pitchFamily="34" charset="-120"/>
                  </a:rPr>
                  <a:t>課程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725211" y="5776836"/>
                <a:ext cx="948935" cy="410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latin typeface="微軟正黑體" pitchFamily="34" charset="-120"/>
                    <a:ea typeface="微軟正黑體" pitchFamily="34" charset="-120"/>
                  </a:rPr>
                  <a:t>教科書</a:t>
                </a:r>
                <a:endParaRPr lang="zh-TW" altLang="en-US" sz="20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905504" y="5776836"/>
                <a:ext cx="948935" cy="410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latin typeface="微軟正黑體" pitchFamily="34" charset="-120"/>
                    <a:ea typeface="微軟正黑體" pitchFamily="34" charset="-120"/>
                  </a:rPr>
                  <a:t>學生</a:t>
                </a:r>
              </a:p>
            </p:txBody>
          </p:sp>
          <p:sp>
            <p:nvSpPr>
              <p:cNvPr id="78" name="菱形 77"/>
              <p:cNvSpPr/>
              <p:nvPr/>
            </p:nvSpPr>
            <p:spPr>
              <a:xfrm>
                <a:off x="2051720" y="5198532"/>
                <a:ext cx="1440160" cy="707531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latin typeface="微軟正黑體" pitchFamily="34" charset="-120"/>
                    <a:ea typeface="微軟正黑體" pitchFamily="34" charset="-120"/>
                  </a:rPr>
                  <a:t>上課</a:t>
                </a:r>
                <a:endParaRPr lang="en-US" altLang="zh-TW" sz="20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79" name="直線接點 78"/>
              <p:cNvCxnSpPr>
                <a:stCxn id="77" idx="3"/>
              </p:cNvCxnSpPr>
              <p:nvPr/>
            </p:nvCxnSpPr>
            <p:spPr>
              <a:xfrm>
                <a:off x="1854439" y="5064318"/>
                <a:ext cx="581005" cy="3088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>
                <a:endCxn id="76" idx="3"/>
              </p:cNvCxnSpPr>
              <p:nvPr/>
            </p:nvCxnSpPr>
            <p:spPr>
              <a:xfrm flipH="1">
                <a:off x="1854439" y="5776836"/>
                <a:ext cx="629329" cy="2052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" name="圖片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-31742" y="-27384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繪製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時常犯錯誤</a:t>
            </a:r>
          </a:p>
        </p:txBody>
      </p:sp>
      <p:sp>
        <p:nvSpPr>
          <p:cNvPr id="2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18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繪製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ERD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時常犯錯誤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存在多餘的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屬性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考慮以下實體型態之系所屬性，因已存在一個開課的關係型態，屬性「授課老師」即為多餘</a:t>
            </a:r>
          </a:p>
          <a:p>
            <a:endParaRPr lang="zh-TW" altLang="en-US" dirty="0"/>
          </a:p>
        </p:txBody>
      </p:sp>
      <p:pic>
        <p:nvPicPr>
          <p:cNvPr id="4" name="Picture 27" descr="D:\DB Book\第四版改版資料\資料庫高解析圖表\圖3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" y="3140968"/>
            <a:ext cx="771048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35"/>
          <p:cNvSpPr>
            <a:spLocks noChangeArrowheads="1"/>
          </p:cNvSpPr>
          <p:nvPr/>
        </p:nvSpPr>
        <p:spPr bwMode="auto">
          <a:xfrm>
            <a:off x="7671594" y="5013176"/>
            <a:ext cx="433387" cy="272504"/>
          </a:xfrm>
          <a:prstGeom prst="leftArrow">
            <a:avLst>
              <a:gd name="adj1" fmla="val 50000"/>
              <a:gd name="adj2" fmla="val 50184"/>
            </a:avLst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8092281" y="492690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多餘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繪製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時常犯錯誤</a:t>
            </a:r>
          </a:p>
        </p:txBody>
      </p:sp>
      <p:sp>
        <p:nvSpPr>
          <p:cNvPr id="1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1146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繪製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ERD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時常犯錯誤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存在多餘的關係型態（如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")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Picture 8" descr="D:\DB Book\第四版改版資料\資料庫高解析圖表\圖3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20938"/>
            <a:ext cx="70199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31742" y="-27384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繪製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時常犯錯誤</a:t>
            </a:r>
          </a:p>
        </p:txBody>
      </p:sp>
      <p:sp>
        <p:nvSpPr>
          <p:cNvPr id="1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8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繪製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ERD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時常犯錯誤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為每一實體型態產生人工編號，以避免使用弱實體型態 </a:t>
            </a: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  <a:hlinkClick r:id="" action="ppaction://noaction"/>
              </a:rPr>
              <a:t>圖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  <a:hlinkClick r:id="" action="ppaction://noaction"/>
              </a:rPr>
              <a:t>2-15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之購物車實體型態為例，若替購物車產生一個人工編號如下，會有以下兩個缺點：</a:t>
            </a:r>
          </a:p>
          <a:p>
            <a:pPr lvl="2"/>
            <a:r>
              <a:rPr lang="en-US" altLang="zh-TW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位會員的數台購物車其</a:t>
            </a:r>
            <a:r>
              <a:rPr lang="zh-TW" altLang="en-US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時間必然不同</a:t>
            </a:r>
            <a:r>
              <a:rPr lang="zh-TW" altLang="en-US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”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的資訊從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裡看不出來。</a:t>
            </a:r>
          </a:p>
          <a:p>
            <a:pPr lvl="2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要多維護一個屬性 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835150" y="4437112"/>
            <a:ext cx="6229350" cy="1439862"/>
            <a:chOff x="1835150" y="4437112"/>
            <a:chExt cx="6229350" cy="1439862"/>
          </a:xfrm>
        </p:grpSpPr>
        <p:sp>
          <p:nvSpPr>
            <p:cNvPr id="5" name="矩形 4"/>
            <p:cNvSpPr/>
            <p:nvPr/>
          </p:nvSpPr>
          <p:spPr>
            <a:xfrm>
              <a:off x="5076825" y="5229274"/>
              <a:ext cx="1366838" cy="647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</a:rPr>
                <a:t>購物車</a:t>
              </a:r>
            </a:p>
          </p:txBody>
        </p:sp>
        <p:sp>
          <p:nvSpPr>
            <p:cNvPr id="6" name="橢圓 5"/>
            <p:cNvSpPr/>
            <p:nvPr/>
          </p:nvSpPr>
          <p:spPr>
            <a:xfrm>
              <a:off x="5795963" y="4437112"/>
              <a:ext cx="2268537" cy="433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TW" altLang="en-US" sz="1400" dirty="0">
                  <a:solidFill>
                    <a:schemeClr val="tx1"/>
                  </a:solidFill>
                </a:rPr>
                <a:t>購物車產生時間</a:t>
              </a:r>
            </a:p>
          </p:txBody>
        </p:sp>
        <p:sp>
          <p:nvSpPr>
            <p:cNvPr id="7" name="橢圓 6"/>
            <p:cNvSpPr/>
            <p:nvPr/>
          </p:nvSpPr>
          <p:spPr>
            <a:xfrm>
              <a:off x="4356100" y="4437112"/>
              <a:ext cx="1152525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u="sng" dirty="0">
                  <a:solidFill>
                    <a:schemeClr val="tx1"/>
                  </a:solidFill>
                </a:rPr>
                <a:t>編號</a:t>
              </a:r>
              <a:endParaRPr lang="zh-TW" alt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35150" y="5229274"/>
              <a:ext cx="1368425" cy="647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</a:rPr>
                <a:t>會員</a:t>
              </a:r>
            </a:p>
          </p:txBody>
        </p:sp>
        <p:sp>
          <p:nvSpPr>
            <p:cNvPr id="10" name="流程圖: 決策 9"/>
            <p:cNvSpPr/>
            <p:nvPr/>
          </p:nvSpPr>
          <p:spPr>
            <a:xfrm>
              <a:off x="3563938" y="5229274"/>
              <a:ext cx="1152525" cy="6477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</a:p>
          </p:txBody>
        </p:sp>
        <p:cxnSp>
          <p:nvCxnSpPr>
            <p:cNvPr id="11" name="直線接點 10"/>
            <p:cNvCxnSpPr>
              <a:stCxn id="7" idx="4"/>
              <a:endCxn id="5" idx="0"/>
            </p:cNvCxnSpPr>
            <p:nvPr/>
          </p:nvCxnSpPr>
          <p:spPr>
            <a:xfrm>
              <a:off x="4932363" y="4868912"/>
              <a:ext cx="827087" cy="360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endCxn id="5" idx="0"/>
            </p:cNvCxnSpPr>
            <p:nvPr/>
          </p:nvCxnSpPr>
          <p:spPr>
            <a:xfrm flipH="1">
              <a:off x="5759450" y="4868912"/>
              <a:ext cx="1044575" cy="360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10" idx="3"/>
              <a:endCxn id="5" idx="1"/>
            </p:cNvCxnSpPr>
            <p:nvPr/>
          </p:nvCxnSpPr>
          <p:spPr>
            <a:xfrm>
              <a:off x="4716463" y="5553124"/>
              <a:ext cx="360362" cy="0"/>
            </a:xfrm>
            <a:prstGeom prst="line">
              <a:avLst/>
            </a:prstGeom>
            <a:ln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9" idx="3"/>
              <a:endCxn id="10" idx="1"/>
            </p:cNvCxnSpPr>
            <p:nvPr/>
          </p:nvCxnSpPr>
          <p:spPr>
            <a:xfrm>
              <a:off x="3203575" y="5553124"/>
              <a:ext cx="3603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20"/>
            <p:cNvSpPr txBox="1">
              <a:spLocks noChangeArrowheads="1"/>
            </p:cNvSpPr>
            <p:nvPr/>
          </p:nvSpPr>
          <p:spPr bwMode="auto">
            <a:xfrm>
              <a:off x="3276600" y="5157837"/>
              <a:ext cx="3587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  <a:endParaRPr lang="zh-TW" altLang="en-US"/>
            </a:p>
          </p:txBody>
        </p:sp>
        <p:sp>
          <p:nvSpPr>
            <p:cNvPr id="16" name="文字方塊 22"/>
            <p:cNvSpPr txBox="1">
              <a:spLocks noChangeArrowheads="1"/>
            </p:cNvSpPr>
            <p:nvPr/>
          </p:nvSpPr>
          <p:spPr bwMode="auto">
            <a:xfrm>
              <a:off x="4643438" y="5084812"/>
              <a:ext cx="3603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/>
                <a:t>N</a:t>
              </a:r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4643438" y="5589637"/>
              <a:ext cx="433387" cy="0"/>
            </a:xfrm>
            <a:prstGeom prst="line">
              <a:avLst/>
            </a:prstGeom>
            <a:ln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-31742" y="-27384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繪製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時常犯錯誤</a:t>
            </a:r>
          </a:p>
        </p:txBody>
      </p:sp>
      <p:sp>
        <p:nvSpPr>
          <p:cNvPr id="2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605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16216" y="591132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關係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模式</a:t>
            </a:r>
            <a:r>
              <a:rPr lang="en-US" altLang="zh-TW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練習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導論</a:t>
            </a:r>
            <a:endParaRPr lang="en-US" altLang="zh-TW" sz="20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895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0" name="弧形 19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副標題 2"/>
          <p:cNvSpPr txBox="1">
            <a:spLocks/>
          </p:cNvSpPr>
          <p:nvPr/>
        </p:nvSpPr>
        <p:spPr>
          <a:xfrm>
            <a:off x="0" y="386104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實體關係模式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進階練習</a:t>
            </a:r>
            <a:endParaRPr lang="en-US" altLang="zh-TW" sz="24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其他範例說明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20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807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講解一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假設你要為一個醫療系統進行資料塑模，經過訪談，你得到以下的需求： </a:t>
            </a: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個實體型態：醫師（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Doctor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）、住院病人（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InPatient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）、檢驗項目（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TestItem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）、病房（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醫師有三個屬性：代號（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）、姓名（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dName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）、性別（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gender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）。其中代號是唯一的。</a:t>
            </a: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住院病人有三個屬性：病人代號（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）、姓名（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pName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）、緊急聯絡人（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contact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），其中緊急聯絡人可以有多位，且必須記載緊急聯絡人之姓名（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name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）與電話（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phone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）。此外病人代號是唯一的。每一位病人必定有一位主治醫師。</a:t>
            </a: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檢驗項目有兩個屬性：項目代號（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）、名稱（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tName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）。其中項目代號是唯一的。一位住院病人可以有多個檢驗項目，檢驗日期（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）必須記載。</a:t>
            </a: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病房有兩個屬性：房號（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rNo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）、等級（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）。其中房號是唯一的。</a:t>
            </a: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有些醫師（如住院醫師）有指導醫師，不過只能有一位。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380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一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Picture 9" descr="D:\DB Book\第四版改版資料\資料庫高解析圖表\圖3-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1"/>
            <a:ext cx="7467514" cy="457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076056" y="3931692"/>
            <a:ext cx="3095625" cy="21605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184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假設你要去替一個經銷商的銷退貨系統進行資料塑模，經過訪談，你得到以下的需求：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至少要有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個實體型態：客戶（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Customer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）、銷貨單（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SaleForm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）、產品（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Product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）、退貨單（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ReturnForm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）。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客戶有三個屬性：代號（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cId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）、姓名（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cName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）、性別（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gender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）。其中代號是唯一的。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產品有三個屬性：產品編號（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pNo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）、產品名稱（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pName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）、產品種類（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pType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）。其中產品編號是唯一的。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銷貨單有三個屬性：銷貨單編號（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sNo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）、發票編號（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invoiceNo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）、日期（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date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）。其中銷貨單編號和發票編號都是唯一的。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退貨單有二個屬性：退貨單編號（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rNo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）、日期（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date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）。其中退貨單編號是唯一的。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一張銷貨單記載一個客戶所購買的數種產品之產品編號、產品數量（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）及單價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unitPrice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一張退貨單記載一個客戶所退回的數種產品之產品編號、產品數量（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）及原銷貨單編號。</a:t>
            </a:r>
          </a:p>
          <a:p>
            <a:pPr>
              <a:lnSpc>
                <a:spcPct val="80000"/>
              </a:lnSpc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銷退貨單如下圖所示。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1368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53" y="2513041"/>
            <a:ext cx="6243294" cy="270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47366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銷貨部分可表達如下：</a:t>
            </a:r>
          </a:p>
        </p:txBody>
      </p:sp>
      <p:pic>
        <p:nvPicPr>
          <p:cNvPr id="4" name="Picture 8" descr="D:\DB Book\第四版改版資料\資料庫高解析圖表\圖3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03128"/>
            <a:ext cx="6586537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11590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89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用類似方式表達退貨部份：</a:t>
            </a:r>
          </a:p>
          <a:p>
            <a:endParaRPr lang="zh-TW" altLang="en-US" dirty="0"/>
          </a:p>
        </p:txBody>
      </p:sp>
      <p:pic>
        <p:nvPicPr>
          <p:cNvPr id="4" name="Picture 11" descr="D:\DB Book\第四版改版資料\資料庫高解析圖表\圖3-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76872"/>
            <a:ext cx="67691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5" name="矩形 4"/>
          <p:cNvSpPr/>
          <p:nvPr/>
        </p:nvSpPr>
        <p:spPr>
          <a:xfrm>
            <a:off x="520804" y="6241588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r>
              <a:rPr lang="zh-TW" altLang="en-US" sz="2000" b="1" dirty="0">
                <a:solidFill>
                  <a:srgbClr val="FF5050"/>
                </a:solidFill>
                <a:latin typeface="微軟正黑體" pitchFamily="34" charset="-120"/>
                <a:ea typeface="微軟正黑體" pitchFamily="34" charset="-120"/>
              </a:rPr>
              <a:t>無法表示每一筆退貨記錄上的原銷貨單資訊 </a:t>
            </a:r>
          </a:p>
        </p:txBody>
      </p:sp>
    </p:spTree>
    <p:extLst>
      <p:ext uri="{BB962C8B-B14F-4D97-AF65-F5344CB8AC3E}">
        <p14:creationId xmlns:p14="http://schemas.microsoft.com/office/powerpoint/2010/main" val="215469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將關係型態「記錄」改成「退貨明細」，以便記錄其原銷貨單</a:t>
            </a:r>
          </a:p>
          <a:p>
            <a:endParaRPr lang="zh-TW" altLang="en-US" dirty="0"/>
          </a:p>
        </p:txBody>
      </p:sp>
      <p:pic>
        <p:nvPicPr>
          <p:cNvPr id="4" name="Picture 9" descr="D:\DB Book\第四版改版資料\資料庫高解析圖表\圖3-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2436813"/>
            <a:ext cx="6608762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773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若每一筆退貨明細一定要有原銷貨單資訊，則退貨的資訊可改成三元關係型態，如下：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pic>
        <p:nvPicPr>
          <p:cNvPr id="4" name="Picture 8" descr="D:\DB Book\第四版改版資料\資料庫高解析圖表\圖3-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2636912"/>
            <a:ext cx="702627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821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假設你設計了數個網路遊戲放在你的網站上給會員使用，現在你想收集一些使用者的資料以便做統計，需求如下： </a:t>
            </a:r>
          </a:p>
          <a:p>
            <a:pPr lvl="1">
              <a:lnSpc>
                <a:spcPct val="90000"/>
              </a:lnSpc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會員（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Member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）有代號（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）、姓名（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name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）、住址（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address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）、性別（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gender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），和出生年月日（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birthday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）。其中代號是唯一的。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每一遊戲有代號（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）、名稱（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gName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）、遊戲難度（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difficulty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）。其中代號是唯一的。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會員進站時須輸入帳號（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account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）和密碼（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password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）。為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方便統計，你希望記載進站的時間（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sTime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）和玩遊戲時的得分（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score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）和時間（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time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548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目的</a:t>
            </a:r>
          </a:p>
        </p:txBody>
      </p:sp>
      <p:sp>
        <p:nvSpPr>
          <p:cNvPr id="102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48580" y="1628800"/>
            <a:ext cx="8446839" cy="42195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延續上一章所描述的實體關係模式 </a:t>
            </a:r>
          </a:p>
          <a:p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透過一些範例的說明，讓讀者學會活用實體關係模式 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36" name="矩形 1035"/>
          <p:cNvSpPr/>
          <p:nvPr/>
        </p:nvSpPr>
        <p:spPr>
          <a:xfrm>
            <a:off x="-31742" y="-27384"/>
            <a:ext cx="10358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3-1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6469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範例講解三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最簡單的作法：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10" descr="D:\DB Book\第四版改版資料\資料庫高解析圖表\圖3-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0575"/>
            <a:ext cx="733425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57926" y="4869160"/>
            <a:ext cx="6666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b="1" dirty="0">
                <a:solidFill>
                  <a:srgbClr val="FF5050"/>
                </a:solidFill>
                <a:latin typeface="微軟正黑體" pitchFamily="34" charset="-120"/>
                <a:ea typeface="微軟正黑體" pitchFamily="34" charset="-120"/>
              </a:rPr>
              <a:t>無法表達一個會員玩一個遊戲可能有好多次，每次的分數都不同 。以及一次上線完了哪些遊戲。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14433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範例講解三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講解</a:t>
            </a:r>
          </a:p>
        </p:txBody>
      </p:sp>
      <p:pic>
        <p:nvPicPr>
          <p:cNvPr id="4" name="Picture 8" descr="D:\DB Book\第四版改版資料\資料庫高解析圖表\圖3-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3" y="1572216"/>
            <a:ext cx="5699125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618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0" name="弧形 19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副標題 2"/>
          <p:cNvSpPr txBox="1">
            <a:spLocks/>
          </p:cNvSpPr>
          <p:nvPr/>
        </p:nvSpPr>
        <p:spPr>
          <a:xfrm>
            <a:off x="0" y="386104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實體關係模式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進階練習</a:t>
            </a:r>
            <a:endParaRPr lang="en-US" altLang="zh-TW" sz="24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3-5ERD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表達能力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的缺陷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707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ERD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表達能力的限制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交換性的問題：關係型態間的限制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無法表達：「每位老師所教的課必須是由其所屬的系所所開」</a:t>
            </a:r>
          </a:p>
          <a:p>
            <a:endParaRPr lang="zh-TW" altLang="en-US" dirty="0"/>
          </a:p>
        </p:txBody>
      </p:sp>
      <p:pic>
        <p:nvPicPr>
          <p:cNvPr id="4" name="Picture 2" descr="D:\DB Book\第四版改版資料\資料庫高解析圖表\圖3-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7172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1742" y="-27384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3-5ERD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表達能力的限制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17323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ERD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表達能力的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限制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無迴圈的問題：限制遞迴關係型態不可以形成迴圈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無法排除：「甲介紹乙、乙介紹丙，且丙又介紹甲」</a:t>
            </a:r>
          </a:p>
          <a:p>
            <a:endParaRPr lang="zh-TW" altLang="en-US" dirty="0"/>
          </a:p>
        </p:txBody>
      </p:sp>
      <p:pic>
        <p:nvPicPr>
          <p:cNvPr id="5" name="Picture 2" descr="D:\DB Book\第四版改版資料\資料庫高解析圖表\圖3-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08415"/>
            <a:ext cx="5781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3-5ERD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表達能力的限制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5892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ERD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表達能力的</a:t>
            </a:r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限制</a:t>
            </a:r>
            <a:r>
              <a:rPr lang="en-US" altLang="zh-TW" sz="3600" spc="600" dirty="0">
                <a:effectLst/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6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時序的問題：時序上的限制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無法限制：「每一位員工在任一日期只能為一個計畫工作」</a:t>
            </a:r>
          </a:p>
          <a:p>
            <a:endParaRPr lang="zh-TW" altLang="en-US" dirty="0"/>
          </a:p>
        </p:txBody>
      </p:sp>
      <p:pic>
        <p:nvPicPr>
          <p:cNvPr id="5" name="Picture 2" descr="D:\DB Book\第四版改版資料\資料庫高解析圖表\圖3-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3" y="3284984"/>
            <a:ext cx="746283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1742" y="-27384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3-5ERD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表達能力的限制</a:t>
            </a: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58926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zh-TW" altLang="en-US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本章節講述到此結束</a:t>
            </a:r>
            <a:r>
              <a:rPr lang="en-US" altLang="zh-TW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..</a:t>
            </a:r>
            <a:r>
              <a:rPr lang="zh-TW" altLang="en-US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謝謝</a:t>
            </a:r>
            <a:r>
              <a:rPr lang="en-US" altLang="zh-TW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!</a:t>
            </a:r>
            <a:endParaRPr lang="zh-TW" altLang="en-US" sz="24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1" name="弧形 20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</a:p>
        </p:txBody>
      </p:sp>
    </p:spTree>
    <p:extLst>
      <p:ext uri="{BB962C8B-B14F-4D97-AF65-F5344CB8AC3E}">
        <p14:creationId xmlns:p14="http://schemas.microsoft.com/office/powerpoint/2010/main" val="3735214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多元關係型態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一個關係型態所連結的實體型態超過二個時，我們就稱該關係型態為</a:t>
            </a:r>
            <a:r>
              <a:rPr lang="zh-TW" altLang="en-US" sz="2800" b="1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多元關係型態 </a:t>
            </a:r>
          </a:p>
          <a:p>
            <a:pPr lvl="1">
              <a:lnSpc>
                <a:spcPct val="80000"/>
              </a:lnSpc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8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元關係型態</a:t>
            </a:r>
          </a:p>
          <a:p>
            <a:pPr lvl="1">
              <a:lnSpc>
                <a:spcPct val="8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四元關係型態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etc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：倉庫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進貨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是從自數個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供應商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載運數樣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商品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755576" y="4365104"/>
            <a:ext cx="720080" cy="660056"/>
            <a:chOff x="180554" y="1700808"/>
            <a:chExt cx="720080" cy="66005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多元關係型態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43936"/>
              </p:ext>
            </p:extLst>
          </p:nvPr>
        </p:nvGraphicFramePr>
        <p:xfrm>
          <a:off x="2987824" y="4290282"/>
          <a:ext cx="5040313" cy="21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r:id="rId5" imgW="3958590" imgH="1690497" progId="">
                  <p:embed/>
                </p:oleObj>
              </mc:Choice>
              <mc:Fallback>
                <p:oleObj r:id="rId5" imgW="3958590" imgH="1690497" progId="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290282"/>
                        <a:ext cx="5040313" cy="214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37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多元關係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型態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(Cont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b="1" dirty="0" smtClean="0">
                <a:latin typeface="微軟正黑體" pitchFamily="34" charset="-120"/>
                <a:ea typeface="微軟正黑體" pitchFamily="34" charset="-120"/>
              </a:rPr>
              <a:t>以上三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元關係型態可否表示成以下三個二元關係型態？</a:t>
            </a:r>
          </a:p>
          <a:p>
            <a:pPr lvl="1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進貨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來源為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供應商 </a:t>
            </a:r>
          </a:p>
          <a:p>
            <a:pPr lvl="1"/>
            <a:endParaRPr lang="zh-TW" altLang="en-US" sz="2400" dirty="0"/>
          </a:p>
          <a:p>
            <a:pPr lvl="1">
              <a:buNone/>
            </a:pPr>
            <a:r>
              <a:rPr lang="zh-TW" altLang="en-US" sz="2400" dirty="0"/>
              <a:t> </a:t>
            </a:r>
          </a:p>
          <a:p>
            <a:pPr lvl="1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進貨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包括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商品 </a:t>
            </a:r>
          </a:p>
          <a:p>
            <a:pPr lvl="1"/>
            <a:endParaRPr lang="zh-TW" altLang="en-US" sz="2400" dirty="0"/>
          </a:p>
          <a:p>
            <a:pPr lvl="1"/>
            <a:endParaRPr lang="zh-TW" altLang="en-US" sz="2400" dirty="0"/>
          </a:p>
          <a:p>
            <a:pPr lvl="1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供應商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供應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商品 </a:t>
            </a:r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8039"/>
              </p:ext>
            </p:extLst>
          </p:nvPr>
        </p:nvGraphicFramePr>
        <p:xfrm>
          <a:off x="2195736" y="2564904"/>
          <a:ext cx="4104679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8" r:id="rId4" imgW="4036771" imgH="682752" progId="">
                  <p:embed/>
                </p:oleObj>
              </mc:Choice>
              <mc:Fallback>
                <p:oleObj r:id="rId4" imgW="4036771" imgH="682752" progId="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564904"/>
                        <a:ext cx="4104679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37145"/>
              </p:ext>
            </p:extLst>
          </p:nvPr>
        </p:nvGraphicFramePr>
        <p:xfrm>
          <a:off x="2195736" y="3880941"/>
          <a:ext cx="4105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9" r:id="rId6" imgW="4126687" imgH="718718" progId="">
                  <p:embed/>
                </p:oleObj>
              </mc:Choice>
              <mc:Fallback>
                <p:oleObj r:id="rId6" imgW="4126687" imgH="718718" progId="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880941"/>
                        <a:ext cx="410527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163418"/>
              </p:ext>
            </p:extLst>
          </p:nvPr>
        </p:nvGraphicFramePr>
        <p:xfrm>
          <a:off x="2268538" y="5306739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0" r:id="rId8" imgW="4138574" imgH="682752" progId="">
                  <p:embed/>
                </p:oleObj>
              </mc:Choice>
              <mc:Fallback>
                <p:oleObj r:id="rId8" imgW="4138574" imgH="682752" progId="">
                  <p:embed/>
                  <p:pic>
                    <p:nvPicPr>
                      <p:cNvPr id="0" name="Picture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6739"/>
                        <a:ext cx="40322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多元關係型態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2227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288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多元關係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型態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Answer: NO!</a:t>
            </a:r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95681"/>
              </p:ext>
            </p:extLst>
          </p:nvPr>
        </p:nvGraphicFramePr>
        <p:xfrm>
          <a:off x="1763688" y="2060848"/>
          <a:ext cx="5327650" cy="411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r:id="rId3" imgW="6831682" imgH="5013899" progId="">
                  <p:embed/>
                </p:oleObj>
              </mc:Choice>
              <mc:Fallback>
                <p:oleObj r:id="rId3" imgW="6831682" imgH="5013899" progId="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60848"/>
                        <a:ext cx="5327650" cy="411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多元關係型態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95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0" name="弧形 19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副標題 2"/>
          <p:cNvSpPr txBox="1">
            <a:spLocks/>
          </p:cNvSpPr>
          <p:nvPr/>
        </p:nvSpPr>
        <p:spPr>
          <a:xfrm>
            <a:off x="0" y="386104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實體關係模式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進階練習</a:t>
            </a:r>
            <a:endParaRPr lang="en-US" altLang="zh-TW" sz="24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關係型態再探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379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多元</a:t>
            </a:r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關係型態的結構上限制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任一個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可以不參加此關係</a:t>
            </a:r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任一個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必須參加此關係</a:t>
            </a:r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任一組對方的組合（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）最多只能有一個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任一組對方的組合（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可以有多個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67461" y="1771105"/>
            <a:ext cx="7858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2060"/>
                </a:solidFill>
              </a:rPr>
              <a:t>A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5" name="流程圖: 決策 4"/>
          <p:cNvSpPr/>
          <p:nvPr/>
        </p:nvSpPr>
        <p:spPr>
          <a:xfrm>
            <a:off x="6524773" y="1699667"/>
            <a:ext cx="857250" cy="5000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" name="直線接點 5"/>
          <p:cNvCxnSpPr>
            <a:stCxn id="4" idx="3"/>
            <a:endCxn id="5" idx="1"/>
          </p:cNvCxnSpPr>
          <p:nvPr/>
        </p:nvCxnSpPr>
        <p:spPr>
          <a:xfrm>
            <a:off x="5953273" y="1948905"/>
            <a:ext cx="5715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7096273" y="1556792"/>
            <a:ext cx="500063" cy="214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517531" y="4639618"/>
            <a:ext cx="581025" cy="22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20072" y="2635200"/>
            <a:ext cx="785812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2060"/>
                </a:solidFill>
              </a:rPr>
              <a:t>A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0" name="流程圖: 決策 9"/>
          <p:cNvSpPr/>
          <p:nvPr/>
        </p:nvSpPr>
        <p:spPr>
          <a:xfrm>
            <a:off x="6577384" y="2563763"/>
            <a:ext cx="857250" cy="500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1" name="直線接點 10"/>
          <p:cNvCxnSpPr>
            <a:stCxn id="9" idx="3"/>
            <a:endCxn id="10" idx="1"/>
          </p:cNvCxnSpPr>
          <p:nvPr/>
        </p:nvCxnSpPr>
        <p:spPr>
          <a:xfrm>
            <a:off x="6005884" y="2813000"/>
            <a:ext cx="571500" cy="1588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7148884" y="2420888"/>
            <a:ext cx="500063" cy="214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184603" y="2984748"/>
            <a:ext cx="500062" cy="214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12556" y="4434830"/>
            <a:ext cx="785812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2060"/>
                </a:solidFill>
              </a:rPr>
              <a:t>A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5" name="流程圖: 決策 14"/>
          <p:cNvSpPr/>
          <p:nvPr/>
        </p:nvSpPr>
        <p:spPr>
          <a:xfrm>
            <a:off x="6169868" y="4363393"/>
            <a:ext cx="857250" cy="500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6" name="直線接點 15"/>
          <p:cNvCxnSpPr>
            <a:stCxn id="14" idx="3"/>
            <a:endCxn id="15" idx="1"/>
          </p:cNvCxnSpPr>
          <p:nvPr/>
        </p:nvCxnSpPr>
        <p:spPr>
          <a:xfrm>
            <a:off x="5598368" y="4614218"/>
            <a:ext cx="5715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6741368" y="4291955"/>
            <a:ext cx="357188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096273" y="2128292"/>
            <a:ext cx="500063" cy="214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098556" y="4149080"/>
            <a:ext cx="785812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2060"/>
                </a:solidFill>
              </a:rPr>
              <a:t>B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8556" y="4649143"/>
            <a:ext cx="7858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2060"/>
                </a:solidFill>
              </a:rPr>
              <a:t>C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21" name="文字方塊 32"/>
          <p:cNvSpPr txBox="1">
            <a:spLocks noChangeArrowheads="1"/>
          </p:cNvSpPr>
          <p:nvPr/>
        </p:nvSpPr>
        <p:spPr bwMode="auto">
          <a:xfrm>
            <a:off x="5741243" y="422051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4563" y="5880695"/>
            <a:ext cx="785813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2060"/>
                </a:solidFill>
              </a:rPr>
              <a:t>A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23" name="流程圖: 決策 22"/>
          <p:cNvSpPr/>
          <p:nvPr/>
        </p:nvSpPr>
        <p:spPr>
          <a:xfrm>
            <a:off x="6241876" y="5809258"/>
            <a:ext cx="857250" cy="500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4" name="直線接點 23"/>
          <p:cNvCxnSpPr>
            <a:stCxn id="22" idx="3"/>
            <a:endCxn id="23" idx="1"/>
          </p:cNvCxnSpPr>
          <p:nvPr/>
        </p:nvCxnSpPr>
        <p:spPr>
          <a:xfrm>
            <a:off x="5670376" y="6060083"/>
            <a:ext cx="5715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6813376" y="5737820"/>
            <a:ext cx="357187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70563" y="5594945"/>
            <a:ext cx="785813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2060"/>
                </a:solidFill>
              </a:rPr>
              <a:t>B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27" name="文字方塊 47"/>
          <p:cNvSpPr txBox="1">
            <a:spLocks noChangeArrowheads="1"/>
          </p:cNvSpPr>
          <p:nvPr/>
        </p:nvSpPr>
        <p:spPr bwMode="auto">
          <a:xfrm>
            <a:off x="5813251" y="5666383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N</a:t>
            </a:r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31742" y="-27384"/>
            <a:ext cx="3196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多元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關係型態的結構上限制 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4288" y="6237312"/>
            <a:ext cx="785812" cy="35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2060"/>
                </a:solidFill>
              </a:rPr>
              <a:t>C</a:t>
            </a:r>
            <a:endParaRPr lang="zh-TW" altLang="en-US" dirty="0">
              <a:solidFill>
                <a:srgbClr val="002060"/>
              </a:solidFill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804248" y="6237312"/>
            <a:ext cx="365001" cy="151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243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多元關係型態的結構上限制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多元關係型態也有基數比和參與度 </a:t>
            </a:r>
          </a:p>
          <a:p>
            <a:pPr lvl="1"/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下列三元關係型態的意義為何？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427985" y="2852936"/>
            <a:ext cx="471601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每個零件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可以不對應</a:t>
            </a: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任何機器和供應商，</a:t>
            </a:r>
          </a:p>
          <a:p>
            <a:pPr>
              <a:defRPr/>
            </a:pP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一組機器</a:t>
            </a: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和供應商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可有多個</a:t>
            </a:r>
            <a:r>
              <a:rPr lang="zh-TW" altLang="en-US" sz="20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零件。</a:t>
            </a:r>
            <a:endParaRPr lang="en-US" altLang="zh-TW" sz="2000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endParaRPr lang="en-US" altLang="zh-TW" sz="20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每台機器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至少要有一組</a:t>
            </a: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相對應的零件和供應商</a:t>
            </a:r>
            <a:r>
              <a:rPr lang="zh-TW" altLang="en-US" sz="20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，但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一組</a:t>
            </a: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零件和供應商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可有多台</a:t>
            </a:r>
            <a:r>
              <a:rPr lang="zh-TW" altLang="en-US" sz="2000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機器。</a:t>
            </a:r>
            <a:endParaRPr lang="en-US" altLang="zh-TW" sz="2000" dirty="0" smtClean="0">
              <a:solidFill>
                <a:schemeClr val="tx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endParaRPr lang="en-US" altLang="zh-TW" sz="2000" dirty="0">
              <a:solidFill>
                <a:schemeClr val="tx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每個供應商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可以不對應</a:t>
            </a: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任何零件和機器，</a:t>
            </a:r>
          </a:p>
          <a:p>
            <a:pPr>
              <a:defRPr/>
            </a:pP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一組零件</a:t>
            </a:r>
            <a:r>
              <a:rPr lang="zh-TW" altLang="en-US" sz="20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和機器</a:t>
            </a:r>
            <a:r>
              <a:rPr lang="zh-TW" altLang="en-US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最多只能對應一個</a:t>
            </a:r>
            <a:r>
              <a:rPr lang="zh-TW" altLang="en-US" sz="2000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供應商。</a:t>
            </a:r>
            <a:endParaRPr lang="zh-TW" altLang="en-US" sz="2000" dirty="0">
              <a:solidFill>
                <a:schemeClr val="tx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endParaRPr lang="zh-TW" altLang="en-US" dirty="0">
              <a:solidFill>
                <a:schemeClr val="tx2">
                  <a:lumMod val="75000"/>
                </a:schemeClr>
              </a:solidFill>
              <a:ea typeface="標楷體" pitchFamily="65" charset="-120"/>
            </a:endParaRPr>
          </a:p>
          <a:p>
            <a:pPr>
              <a:defRPr/>
            </a:pPr>
            <a:endParaRPr lang="zh-TW" altLang="en-US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67544" y="2996952"/>
            <a:ext cx="3672408" cy="2889198"/>
            <a:chOff x="2699792" y="3140968"/>
            <a:chExt cx="3672408" cy="2889198"/>
          </a:xfrm>
        </p:grpSpPr>
        <p:sp>
          <p:nvSpPr>
            <p:cNvPr id="46" name="矩形 45"/>
            <p:cNvSpPr/>
            <p:nvPr/>
          </p:nvSpPr>
          <p:spPr>
            <a:xfrm>
              <a:off x="2699792" y="3140968"/>
              <a:ext cx="874803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機器</a:t>
              </a:r>
              <a:endParaRPr lang="en-US" altLang="zh-TW" sz="20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Machine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80112" y="3140968"/>
              <a:ext cx="792088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零件</a:t>
              </a:r>
              <a:endParaRPr lang="en-US" altLang="zh-TW" sz="20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Part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8" name="菱形 47"/>
            <p:cNvSpPr/>
            <p:nvPr/>
          </p:nvSpPr>
          <p:spPr>
            <a:xfrm>
              <a:off x="3707904" y="3861048"/>
              <a:ext cx="1699709" cy="100811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latin typeface="微軟正黑體" pitchFamily="34" charset="-120"/>
                  <a:ea typeface="微軟正黑體" pitchFamily="34" charset="-120"/>
                </a:rPr>
                <a:t>供應</a:t>
              </a:r>
              <a:endParaRPr lang="en-US" altLang="zh-TW" sz="2000" b="1" dirty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Supplies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3501765" y="3861048"/>
              <a:ext cx="422163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5148064" y="3861048"/>
              <a:ext cx="482567" cy="336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3707904" y="3827764"/>
              <a:ext cx="351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N</a:t>
              </a:r>
              <a:endParaRPr lang="zh-TW" altLang="en-US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063798" y="3827764"/>
              <a:ext cx="351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N</a:t>
              </a:r>
              <a:endParaRPr lang="zh-TW" altLang="en-US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59101" y="5310086"/>
              <a:ext cx="1004697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itchFamily="34" charset="-120"/>
                  <a:ea typeface="微軟正黑體" pitchFamily="34" charset="-120"/>
                </a:rPr>
                <a:t>供應商</a:t>
              </a:r>
              <a:endParaRPr lang="en-US" altLang="zh-TW" sz="20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200" b="1" dirty="0" smtClean="0">
                  <a:latin typeface="微軟正黑體" pitchFamily="34" charset="-120"/>
                  <a:ea typeface="微軟正黑體" pitchFamily="34" charset="-120"/>
                </a:rPr>
                <a:t>Supplier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54" name="直線接點 53"/>
            <p:cNvCxnSpPr>
              <a:stCxn id="53" idx="0"/>
              <a:endCxn id="48" idx="2"/>
            </p:cNvCxnSpPr>
            <p:nvPr/>
          </p:nvCxnSpPr>
          <p:spPr>
            <a:xfrm flipH="1" flipV="1">
              <a:off x="4557759" y="4869160"/>
              <a:ext cx="3691" cy="4409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3326167" y="3861048"/>
              <a:ext cx="520765" cy="4422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4595057" y="4931295"/>
              <a:ext cx="351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sz="14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57" name="圖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-31742" y="-27384"/>
            <a:ext cx="3196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3-2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多元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關係型態的結構上限制 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6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TC101790490[[fn=美國南方小鎮]]</Template>
  <TotalTime>2023</TotalTime>
  <Words>2073</Words>
  <Application>Microsoft Office PowerPoint</Application>
  <PresentationFormat>如螢幕大小 (4:3)</PresentationFormat>
  <Paragraphs>326</Paragraphs>
  <Slides>36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Decatur</vt:lpstr>
      <vt:lpstr>PowerPoint 簡報</vt:lpstr>
      <vt:lpstr>PowerPoint 簡報</vt:lpstr>
      <vt:lpstr>目的</vt:lpstr>
      <vt:lpstr>多元關係型態</vt:lpstr>
      <vt:lpstr>多元關係型態(Cont.)</vt:lpstr>
      <vt:lpstr>多元關係型態(Cont.)</vt:lpstr>
      <vt:lpstr>PowerPoint 簡報</vt:lpstr>
      <vt:lpstr>多元關係型態的結構上限制 </vt:lpstr>
      <vt:lpstr>多元關係型態的結構上限制 </vt:lpstr>
      <vt:lpstr>二元關係型態的其他表示法 （min,max） </vt:lpstr>
      <vt:lpstr>二元關係型態的其他表示法 （min,max） (Cont.)</vt:lpstr>
      <vt:lpstr>二元關係型態的其他表示法 （min,max） (Cont.)</vt:lpstr>
      <vt:lpstr>二元關係型態的其他表示法 （雞爪） </vt:lpstr>
      <vt:lpstr>二元關係型態的其他表示法 （雞爪） </vt:lpstr>
      <vt:lpstr>PowerPoint 簡報</vt:lpstr>
      <vt:lpstr>繪製ERD時常犯錯誤</vt:lpstr>
      <vt:lpstr>繪製ERD時常犯錯誤(Cont.)</vt:lpstr>
      <vt:lpstr>繪製ERD時常犯錯誤(Cont.)</vt:lpstr>
      <vt:lpstr>繪製ERD時常犯錯誤(Cont.)</vt:lpstr>
      <vt:lpstr>PowerPoint 簡報</vt:lpstr>
      <vt:lpstr>範例講解一</vt:lpstr>
      <vt:lpstr>範例講解一(Cont.)</vt:lpstr>
      <vt:lpstr>範例講解二</vt:lpstr>
      <vt:lpstr>範例講解二(Cont.)</vt:lpstr>
      <vt:lpstr>範例講解二(Cont.)</vt:lpstr>
      <vt:lpstr>範例講解二(Cont.)</vt:lpstr>
      <vt:lpstr>範例講解二(Cont.)</vt:lpstr>
      <vt:lpstr>範例講解二(Cont.)</vt:lpstr>
      <vt:lpstr>範例講解三</vt:lpstr>
      <vt:lpstr>範例講解三(Cont.)</vt:lpstr>
      <vt:lpstr>範例講解三(Cont.)</vt:lpstr>
      <vt:lpstr>PowerPoint 簡報</vt:lpstr>
      <vt:lpstr>ERD表達能力的限制</vt:lpstr>
      <vt:lpstr>ERD表達能力的限制(Cont.)</vt:lpstr>
      <vt:lpstr>ERD表達能力的限制(Cont.)</vt:lpstr>
      <vt:lpstr>本章節講述到此結束..謝謝!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</dc:creator>
  <cp:lastModifiedBy>NO.43</cp:lastModifiedBy>
  <cp:revision>387</cp:revision>
  <dcterms:created xsi:type="dcterms:W3CDTF">2013-08-26T12:52:20Z</dcterms:created>
  <dcterms:modified xsi:type="dcterms:W3CDTF">2018-03-01T08:59:44Z</dcterms:modified>
</cp:coreProperties>
</file>