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32" r:id="rId2"/>
    <p:sldId id="257" r:id="rId3"/>
    <p:sldId id="258" r:id="rId4"/>
    <p:sldId id="331" r:id="rId5"/>
    <p:sldId id="259" r:id="rId6"/>
    <p:sldId id="260" r:id="rId7"/>
    <p:sldId id="261" r:id="rId8"/>
    <p:sldId id="262" r:id="rId9"/>
    <p:sldId id="28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89" r:id="rId24"/>
    <p:sldId id="276" r:id="rId25"/>
    <p:sldId id="277" r:id="rId26"/>
    <p:sldId id="278" r:id="rId27"/>
    <p:sldId id="279" r:id="rId28"/>
    <p:sldId id="280" r:id="rId29"/>
    <p:sldId id="281" r:id="rId30"/>
    <p:sldId id="282" r:id="rId31"/>
    <p:sldId id="283" r:id="rId32"/>
    <p:sldId id="284" r:id="rId33"/>
    <p:sldId id="285" r:id="rId34"/>
    <p:sldId id="286" r:id="rId35"/>
    <p:sldId id="330"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705" autoAdjust="0"/>
  </p:normalViewPr>
  <p:slideViewPr>
    <p:cSldViewPr>
      <p:cViewPr varScale="1">
        <p:scale>
          <a:sx n="72" d="100"/>
          <a:sy n="72" d="100"/>
        </p:scale>
        <p:origin x="-13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38C744-38B8-472F-9C5F-18BDF47F3563}" type="datetimeFigureOut">
              <a:rPr lang="zh-TW" altLang="en-US" smtClean="0"/>
              <a:pPr/>
              <a:t>2018/3/1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D9742-7719-46B5-9041-6F03B8666983}" type="slidenum">
              <a:rPr lang="zh-TW" altLang="en-US" smtClean="0"/>
              <a:pPr/>
              <a:t>‹#›</a:t>
            </a:fld>
            <a:endParaRPr lang="zh-TW" altLang="en-US"/>
          </a:p>
        </p:txBody>
      </p:sp>
    </p:spTree>
    <p:extLst>
      <p:ext uri="{BB962C8B-B14F-4D97-AF65-F5344CB8AC3E}">
        <p14:creationId xmlns:p14="http://schemas.microsoft.com/office/powerpoint/2010/main" val="284620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C9D9742-7719-46B5-9041-6F03B8666983}" type="slidenum">
              <a:rPr lang="zh-TW" altLang="en-US" smtClean="0"/>
              <a:pPr/>
              <a:t>2</a:t>
            </a:fld>
            <a:endParaRPr lang="zh-TW" altLang="en-US"/>
          </a:p>
        </p:txBody>
      </p:sp>
    </p:spTree>
    <p:extLst>
      <p:ext uri="{BB962C8B-B14F-4D97-AF65-F5344CB8AC3E}">
        <p14:creationId xmlns:p14="http://schemas.microsoft.com/office/powerpoint/2010/main" val="4175441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15</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16</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17</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18</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19</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20</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21</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22</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24</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25</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5</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26</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27</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28</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29</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30</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31</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7</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8</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smtClean="0">
                <a:solidFill>
                  <a:prstClr val="black"/>
                </a:solidFill>
              </a:rPr>
              <a:pPr/>
              <a:t>10</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11</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12</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13</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11D9BBDF-AEB3-431C-AB2E-DC46CA9DE60F}" type="slidenum">
              <a:rPr lang="zh-TW" altLang="en-US">
                <a:solidFill>
                  <a:prstClr val="black"/>
                </a:solidFill>
              </a:rPr>
              <a:pPr/>
              <a:t>14</a:t>
            </a:fld>
            <a:endParaRPr lang="zh-TW" altLang="en-US">
              <a:solidFill>
                <a:prstClr val="black"/>
              </a:solidFill>
            </a:endParaRPr>
          </a:p>
        </p:txBody>
      </p:sp>
    </p:spTree>
    <p:extLst>
      <p:ext uri="{BB962C8B-B14F-4D97-AF65-F5344CB8AC3E}">
        <p14:creationId xmlns:p14="http://schemas.microsoft.com/office/powerpoint/2010/main" val="80552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B64ABC7-62A3-4207-BBAF-479339A05E72}" type="datetime1">
              <a:rPr lang="en-US" altLang="zh-TW" smtClean="0">
                <a:solidFill>
                  <a:srgbClr val="E9E5DC"/>
                </a:solidFill>
              </a:rPr>
              <a:t>3/1/2018</a:t>
            </a:fld>
            <a:endParaRPr lang="en-US">
              <a:solidFill>
                <a:srgbClr val="E9E5DC"/>
              </a:solidFill>
            </a:endParaRPr>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lang="en-US" altLang="zh-TW" smtClean="0">
                <a:solidFill>
                  <a:srgbClr val="E9E5DC"/>
                </a:solidFill>
              </a:rPr>
              <a:t>Copyright </a:t>
            </a:r>
            <a:r>
              <a:rPr lang="zh-TW" altLang="en-US" smtClean="0">
                <a:solidFill>
                  <a:srgbClr val="E9E5DC"/>
                </a:solidFill>
              </a:rPr>
              <a:t>黃三益</a:t>
            </a:r>
            <a:r>
              <a:rPr lang="en-US" altLang="zh-TW" smtClean="0">
                <a:solidFill>
                  <a:srgbClr val="E9E5DC"/>
                </a:solidFill>
              </a:rPr>
              <a:t>2015 </a:t>
            </a:r>
            <a:r>
              <a:rPr lang="zh-TW" altLang="en-US" smtClean="0">
                <a:solidFill>
                  <a:srgbClr val="E9E5DC"/>
                </a:solidFill>
              </a:rPr>
              <a:t>資料庫的核心理論與實務第六版 </a:t>
            </a:r>
            <a:endParaRPr lang="en-US">
              <a:solidFill>
                <a:srgbClr val="E9E5DC"/>
              </a:solidFill>
            </a:endParaRPr>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D34817"/>
                </a:solidFill>
                <a:sym typeface="Wingdings"/>
              </a:rPr>
              <a:t></a:t>
            </a:r>
            <a:endParaRPr lang="en-US" sz="3200" spc="150" dirty="0">
              <a:solidFill>
                <a:srgbClr val="D34817"/>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6F42FDE4-A7DD-41A7-A0A6-9B649FB43336}" type="slidenum">
              <a:rPr lang="en-US" smtClean="0">
                <a:solidFill>
                  <a:srgbClr val="E9E5DC"/>
                </a:solidFill>
              </a:rPr>
              <a:pPr/>
              <a:t>‹#›</a:t>
            </a:fld>
            <a:endParaRPr lang="en-US" sz="1400" dirty="0">
              <a:solidFill>
                <a:srgbClr val="FFFFFF"/>
              </a:solidFill>
            </a:endParaRPr>
          </a:p>
        </p:txBody>
      </p:sp>
      <p:sp>
        <p:nvSpPr>
          <p:cNvPr id="15" name="TextBox 14"/>
          <p:cNvSpPr txBox="1"/>
          <p:nvPr/>
        </p:nvSpPr>
        <p:spPr>
          <a:xfrm>
            <a:off x="4818888" y="4261104"/>
            <a:ext cx="1219200" cy="584775"/>
          </a:xfrm>
          <a:prstGeom prst="rect">
            <a:avLst/>
          </a:prstGeom>
          <a:noFill/>
        </p:spPr>
        <p:txBody>
          <a:bodyPr wrap="square" rtlCol="0">
            <a:spAutoFit/>
          </a:bodyPr>
          <a:lstStyle/>
          <a:p>
            <a:r>
              <a:rPr lang="en-US" sz="3200" spc="150" dirty="0">
                <a:solidFill>
                  <a:srgbClr val="D34817"/>
                </a:solidFill>
                <a:sym typeface="Wingdings"/>
              </a:rPr>
              <a:t></a:t>
            </a:r>
            <a:endParaRPr lang="en-US" sz="3200" spc="150" dirty="0">
              <a:solidFill>
                <a:srgbClr val="D34817"/>
              </a:solidFill>
            </a:endParaRPr>
          </a:p>
        </p:txBody>
      </p:sp>
    </p:spTree>
    <p:extLst>
      <p:ext uri="{BB962C8B-B14F-4D97-AF65-F5344CB8AC3E}">
        <p14:creationId xmlns:p14="http://schemas.microsoft.com/office/powerpoint/2010/main" val="31991808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0304BEB-0022-4975-9765-49B0153B9039}"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9062073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Vertical Title 1"/>
          <p:cNvSpPr>
            <a:spLocks noGrp="1"/>
          </p:cNvSpPr>
          <p:nvPr>
            <p:ph type="title" orient="vert"/>
          </p:nvPr>
        </p:nvSpPr>
        <p:spPr>
          <a:xfrm>
            <a:off x="7315200" y="274638"/>
            <a:ext cx="1447800" cy="5851525"/>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1B131C82-2C57-45C7-BFDB-B873E4E1E090}"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a:xfrm>
            <a:off x="6096000" y="6356350"/>
            <a:ext cx="762000" cy="365125"/>
          </a:xfrm>
        </p:spPr>
        <p:txBody>
          <a:bodyPr/>
          <a:lstStyle/>
          <a:p>
            <a:fld id="{6F42FDE4-A7DD-41A7-A0A6-9B649FB43336}" type="slidenum">
              <a:rPr lang="en-US" smtClean="0">
                <a:solidFill>
                  <a:srgbClr val="696464"/>
                </a:solidFill>
              </a:rPr>
              <a:pPr/>
              <a:t>‹#›</a:t>
            </a:fld>
            <a:endParaRPr lang="en-US">
              <a:solidFill>
                <a:srgbClr val="696464"/>
              </a:solidFill>
            </a:endParaRPr>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586108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301625" y="228600"/>
            <a:ext cx="8540750" cy="1143000"/>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301625"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194175" cy="4498975"/>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fld id="{FDBFF7C0-FCD7-41DC-8AF3-C4377F045274}" type="datetime1">
              <a:rPr lang="en-US" altLang="zh-TW" smtClean="0">
                <a:solidFill>
                  <a:srgbClr val="696464"/>
                </a:solidFill>
              </a:rPr>
              <a:t>3/1/2018</a:t>
            </a:fld>
            <a:endParaRPr lang="en-US" altLang="zh-TW">
              <a:solidFill>
                <a:srgbClr val="696464"/>
              </a:solidFill>
            </a:endParaRPr>
          </a:p>
        </p:txBody>
      </p:sp>
      <p:sp>
        <p:nvSpPr>
          <p:cNvPr id="6" name="Rectangle 6"/>
          <p:cNvSpPr>
            <a:spLocks noGrp="1" noChangeArrowheads="1"/>
          </p:cNvSpPr>
          <p:nvPr>
            <p:ph type="sldNum" sz="quarter" idx="11"/>
          </p:nvPr>
        </p:nvSpPr>
        <p:spPr>
          <a:xfrm>
            <a:off x="6553200" y="6356350"/>
            <a:ext cx="2133600" cy="365125"/>
          </a:xfrm>
          <a:prstGeom prst="rect">
            <a:avLst/>
          </a:prstGeom>
        </p:spPr>
        <p:txBody>
          <a:bodyPr/>
          <a:lstStyle>
            <a:lvl1pPr>
              <a:defRPr/>
            </a:lvl1pPr>
          </a:lstStyle>
          <a:p>
            <a:pPr>
              <a:defRPr/>
            </a:pPr>
            <a:r>
              <a:rPr lang="en-US" altLang="zh-TW">
                <a:solidFill>
                  <a:srgbClr val="696464"/>
                </a:solidFill>
              </a:rPr>
              <a:t>1-</a:t>
            </a:r>
            <a:fld id="{8CF84994-8C4F-45AC-97CE-9D6C43BEFA6F}" type="slidenum">
              <a:rPr lang="en-US" altLang="zh-TW">
                <a:solidFill>
                  <a:srgbClr val="696464"/>
                </a:solidFill>
              </a:rPr>
              <a:pPr>
                <a:defRPr/>
              </a:pPr>
              <a:t>‹#›</a:t>
            </a:fld>
            <a:endParaRPr lang="en-US" altLang="zh-TW">
              <a:solidFill>
                <a:srgbClr val="696464"/>
              </a:solidFill>
            </a:endParaRPr>
          </a:p>
        </p:txBody>
      </p:sp>
      <p:sp>
        <p:nvSpPr>
          <p:cNvPr id="7" name="Rectangle 5"/>
          <p:cNvSpPr>
            <a:spLocks noGrp="1" noChangeArrowheads="1"/>
          </p:cNvSpPr>
          <p:nvPr>
            <p:ph type="ftr" sz="quarter" idx="12"/>
          </p:nvPr>
        </p:nvSpPr>
        <p:spPr>
          <a:xfrm>
            <a:off x="3124200" y="6356350"/>
            <a:ext cx="2895600" cy="365125"/>
          </a:xfrm>
          <a:prstGeom prst="rect">
            <a:avLst/>
          </a:prstGeom>
        </p:spPr>
        <p:txBody>
          <a:bodyPr/>
          <a:lstStyle>
            <a:lvl1pPr>
              <a:defRPr/>
            </a:lvl1pPr>
          </a:lstStyle>
          <a:p>
            <a:pPr>
              <a:defRPr/>
            </a:pPr>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zh-TW" altLang="zh-TW">
              <a:solidFill>
                <a:srgbClr val="696464"/>
              </a:solidFill>
            </a:endParaRPr>
          </a:p>
        </p:txBody>
      </p:sp>
    </p:spTree>
    <p:extLst>
      <p:ext uri="{BB962C8B-B14F-4D97-AF65-F5344CB8AC3E}">
        <p14:creationId xmlns:p14="http://schemas.microsoft.com/office/powerpoint/2010/main" val="196283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92F3F39-FA9D-4B4D-A3F4-656004EC4362}"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6" name="Slide Number Placeholder 5"/>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184555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AA14EBE-6DFB-4D81-B134-8CC1C72FC8A0}" type="datetime1">
              <a:rPr lang="en-US" altLang="zh-TW" smtClean="0">
                <a:solidFill>
                  <a:srgbClr val="696464"/>
                </a:solidFill>
              </a:rPr>
              <a:t>3/1/2018</a:t>
            </a:fld>
            <a:endParaRPr lang="en-US">
              <a:solidFill>
                <a:srgbClr val="696464"/>
              </a:solidFill>
            </a:endParaRPr>
          </a:p>
        </p:txBody>
      </p:sp>
      <p:sp>
        <p:nvSpPr>
          <p:cNvPr id="5" name="Footer Placeholder 4"/>
          <p:cNvSpPr>
            <a:spLocks noGrp="1"/>
          </p:cNvSpPr>
          <p:nvPr>
            <p:ph type="ftr" sz="quarter" idx="11"/>
          </p:nvPr>
        </p:nvSpPr>
        <p:spPr>
          <a:xfrm>
            <a:off x="5791200" y="6356350"/>
            <a:ext cx="2895600" cy="365125"/>
          </a:xfrm>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dirty="0">
              <a:solidFill>
                <a:srgbClr val="696464"/>
              </a:solidFill>
            </a:endParaRPr>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6F42FDE4-A7DD-41A7-A0A6-9B649FB43336}"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r>
              <a:rPr lang="en-US" sz="3200" spc="150" dirty="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FFFFFF"/>
                </a:solidFill>
                <a:sym typeface="Wingdings"/>
              </a:rPr>
              <a:t></a:t>
            </a:r>
            <a:endParaRPr lang="en-US" sz="3200" spc="150" dirty="0">
              <a:solidFill>
                <a:srgbClr val="FFFFFF"/>
              </a:solidFill>
            </a:endParaRPr>
          </a:p>
        </p:txBody>
      </p:sp>
    </p:spTree>
    <p:extLst>
      <p:ext uri="{BB962C8B-B14F-4D97-AF65-F5344CB8AC3E}">
        <p14:creationId xmlns:p14="http://schemas.microsoft.com/office/powerpoint/2010/main" val="503987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CAF97A2C-21D5-49F9-978F-3BF11D024839}"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35252000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AA36C611-B8CE-4D0C-853E-84C34996EC38}" type="datetime1">
              <a:rPr lang="en-US" altLang="zh-TW" smtClean="0">
                <a:solidFill>
                  <a:srgbClr val="696464"/>
                </a:solidFill>
              </a:rPr>
              <a:t>3/1/2018</a:t>
            </a:fld>
            <a:endParaRPr lang="en-US">
              <a:solidFill>
                <a:srgbClr val="696464"/>
              </a:solidFill>
            </a:endParaRPr>
          </a:p>
        </p:txBody>
      </p:sp>
      <p:sp>
        <p:nvSpPr>
          <p:cNvPr id="8" name="Footer Placeholder 7"/>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9" name="Slide Number Placeholder 8"/>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5988348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C9A174E5-FD4D-488A-859F-BB4AA9A8DEB3}" type="datetime1">
              <a:rPr lang="en-US" altLang="zh-TW" smtClean="0">
                <a:solidFill>
                  <a:srgbClr val="696464"/>
                </a:solidFill>
              </a:rPr>
              <a:t>3/1/2018</a:t>
            </a:fld>
            <a:endParaRPr lang="en-US">
              <a:solidFill>
                <a:srgbClr val="696464"/>
              </a:solidFill>
            </a:endParaRPr>
          </a:p>
        </p:txBody>
      </p:sp>
      <p:sp>
        <p:nvSpPr>
          <p:cNvPr id="4" name="Footer Placeholder 3"/>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5" name="Slide Number Placeholder 4"/>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2135454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9E731-EB4E-4F59-81FE-9006EBD9B4E9}" type="datetime1">
              <a:rPr lang="en-US" altLang="zh-TW" smtClean="0">
                <a:solidFill>
                  <a:srgbClr val="696464"/>
                </a:solidFill>
              </a:rPr>
              <a:t>3/1/2018</a:t>
            </a:fld>
            <a:endParaRPr lang="en-US">
              <a:solidFill>
                <a:srgbClr val="696464"/>
              </a:solidFill>
            </a:endParaRPr>
          </a:p>
        </p:txBody>
      </p:sp>
      <p:sp>
        <p:nvSpPr>
          <p:cNvPr id="3" name="Footer Placeholder 2"/>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4" name="Slide Number Placeholder 3"/>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Tree>
    <p:extLst>
      <p:ext uri="{BB962C8B-B14F-4D97-AF65-F5344CB8AC3E}">
        <p14:creationId xmlns:p14="http://schemas.microsoft.com/office/powerpoint/2010/main" val="2253340970"/>
      </p:ext>
    </p:extLst>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5203B22-3DF1-473F-B43B-10E4C202A197}"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a:solidFill>
                <a:srgbClr val="696464"/>
              </a:solidFill>
            </a:endParaRP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15439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5" name="Date Placeholder 4"/>
          <p:cNvSpPr>
            <a:spLocks noGrp="1"/>
          </p:cNvSpPr>
          <p:nvPr>
            <p:ph type="dt" sz="half" idx="10"/>
          </p:nvPr>
        </p:nvSpPr>
        <p:spPr/>
        <p:txBody>
          <a:bodyPr/>
          <a:lstStyle/>
          <a:p>
            <a:fld id="{7AB2DC32-E87E-4D69-A0BD-15455A8B0B2D}" type="datetime1">
              <a:rPr lang="en-US" altLang="zh-TW" smtClean="0">
                <a:solidFill>
                  <a:srgbClr val="696464"/>
                </a:solidFill>
              </a:rPr>
              <a:t>3/1/2018</a:t>
            </a:fld>
            <a:endParaRPr lang="en-US">
              <a:solidFill>
                <a:srgbClr val="696464"/>
              </a:solidFill>
            </a:endParaRPr>
          </a:p>
        </p:txBody>
      </p:sp>
      <p:sp>
        <p:nvSpPr>
          <p:cNvPr id="6" name="Footer Placeholder 5"/>
          <p:cNvSpPr>
            <a:spLocks noGrp="1"/>
          </p:cNvSpPr>
          <p:nvPr>
            <p:ph type="ftr" sz="quarter" idx="11"/>
          </p:nvPr>
        </p:nvSpPr>
        <p:spPr/>
        <p:txBody>
          <a:bodyPr/>
          <a:lstStyle/>
          <a:p>
            <a:r>
              <a:rPr lang="en-US" altLang="zh-TW" smtClean="0">
                <a:solidFill>
                  <a:srgbClr val="696464"/>
                </a:solidFill>
              </a:rPr>
              <a:t>Copyright </a:t>
            </a:r>
            <a:r>
              <a:rPr lang="zh-TW" altLang="en-US" smtClean="0">
                <a:solidFill>
                  <a:srgbClr val="696464"/>
                </a:solidFill>
              </a:rPr>
              <a:t>黃三益</a:t>
            </a:r>
            <a:r>
              <a:rPr lang="en-US" altLang="zh-TW" smtClean="0">
                <a:solidFill>
                  <a:srgbClr val="696464"/>
                </a:solidFill>
              </a:rPr>
              <a:t>2015 </a:t>
            </a:r>
            <a:r>
              <a:rPr lang="zh-TW" altLang="en-US" smtClean="0">
                <a:solidFill>
                  <a:srgbClr val="696464"/>
                </a:solidFill>
              </a:rPr>
              <a:t>資料庫的核心理論與實務第六版 </a:t>
            </a:r>
            <a:endParaRPr lang="en-US" dirty="0">
              <a:solidFill>
                <a:srgbClr val="696464"/>
              </a:solidFill>
            </a:endParaRPr>
          </a:p>
        </p:txBody>
      </p:sp>
      <p:sp>
        <p:nvSpPr>
          <p:cNvPr id="7" name="Slide Number Placeholder 6"/>
          <p:cNvSpPr>
            <a:spLocks noGrp="1"/>
          </p:cNvSpPr>
          <p:nvPr>
            <p:ph type="sldNum" sz="quarter" idx="12"/>
          </p:nvPr>
        </p:nvSpPr>
        <p:spPr/>
        <p:txBody>
          <a:bodyPr/>
          <a:lstStyle/>
          <a:p>
            <a:fld id="{6F42FDE4-A7DD-41A7-A0A6-9B649FB43336}" type="slidenum">
              <a:rPr lang="en-US" smtClean="0">
                <a:solidFill>
                  <a:srgbClr val="696464"/>
                </a:solidFill>
              </a:rPr>
              <a:pPr/>
              <a:t>‹#›</a:t>
            </a:fld>
            <a:endParaRPr lang="en-US" dirty="0">
              <a:solidFill>
                <a:srgbClr val="696464"/>
              </a:solidFill>
            </a:endParaRPr>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252125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gn="r"/>
            <a:fld id="{777E9F5B-8C7B-48B2-87C4-102EF9495750}" type="datetime1">
              <a:rPr lang="en-US" altLang="zh-TW" smtClean="0">
                <a:solidFill>
                  <a:srgbClr val="696464"/>
                </a:solidFill>
              </a:rPr>
              <a:t>3/1/2018</a:t>
            </a:fld>
            <a:endParaRPr lang="en-US" sz="1400" dirty="0">
              <a:solidFill>
                <a:srgbClr val="696464"/>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altLang="zh-TW" sz="1400" smtClean="0">
                <a:solidFill>
                  <a:srgbClr val="696464"/>
                </a:solidFill>
              </a:rPr>
              <a:t>Copyright </a:t>
            </a:r>
            <a:r>
              <a:rPr lang="zh-TW" altLang="en-US" sz="1400" smtClean="0">
                <a:solidFill>
                  <a:srgbClr val="696464"/>
                </a:solidFill>
              </a:rPr>
              <a:t>黃三益</a:t>
            </a:r>
            <a:r>
              <a:rPr lang="en-US" altLang="zh-TW" sz="1400" smtClean="0">
                <a:solidFill>
                  <a:srgbClr val="696464"/>
                </a:solidFill>
              </a:rPr>
              <a:t>2015 </a:t>
            </a:r>
            <a:r>
              <a:rPr lang="zh-TW" altLang="en-US" sz="1400" smtClean="0">
                <a:solidFill>
                  <a:srgbClr val="696464"/>
                </a:solidFill>
              </a:rPr>
              <a:t>資料庫的核心理論與實務第六版 </a:t>
            </a:r>
            <a:endParaRPr lang="en-US" sz="1400" dirty="0">
              <a:solidFill>
                <a:srgbClr val="696464"/>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ctr"/>
            <a:fld id="{6F42FDE4-A7DD-41A7-A0A6-9B649FB43336}" type="slidenum">
              <a:rPr lang="en-US" smtClean="0">
                <a:solidFill>
                  <a:srgbClr val="696464"/>
                </a:solidFill>
              </a:rPr>
              <a:pPr algn="ctr"/>
              <a:t>‹#›</a:t>
            </a:fld>
            <a:endParaRPr lang="en-US" sz="1400" dirty="0">
              <a:solidFill>
                <a:srgbClr val="FFFFFF"/>
              </a:solidFill>
              <a:latin typeface="Bodoni MT Condensed"/>
            </a:endParaRPr>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5060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dissolve/>
  </p:transition>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oleObject" Target="../embeddings/oleObject2.bin"/><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8.emf"/><Relationship Id="rId5" Type="http://schemas.openxmlformats.org/officeDocument/2006/relationships/oleObject" Target="../embeddings/oleObject3.bin"/><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9.emf"/><Relationship Id="rId5" Type="http://schemas.openxmlformats.org/officeDocument/2006/relationships/oleObject" Target="../embeddings/oleObject4.bin"/><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0.emf"/><Relationship Id="rId5" Type="http://schemas.openxmlformats.org/officeDocument/2006/relationships/oleObject" Target="../embeddings/oleObject5.bin"/><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emf"/><Relationship Id="rId5" Type="http://schemas.openxmlformats.org/officeDocument/2006/relationships/oleObject" Target="../embeddings/oleObject6.bin"/><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emf"/><Relationship Id="rId5" Type="http://schemas.openxmlformats.org/officeDocument/2006/relationships/oleObject" Target="../embeddings/oleObject7.bin"/><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5.emf"/></Relationships>
</file>

<file path=ppt/slides/_rels/slide3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4"/>
          <p:cNvSpPr txBox="1">
            <a:spLocks noChangeArrowheads="1"/>
          </p:cNvSpPr>
          <p:nvPr/>
        </p:nvSpPr>
        <p:spPr bwMode="auto">
          <a:xfrm>
            <a:off x="827584" y="806847"/>
            <a:ext cx="748883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rgbClr val="660033"/>
                </a:solidFill>
                <a:latin typeface="+mj-lt"/>
                <a:ea typeface="+mj-ea"/>
                <a:cs typeface="+mj-cs"/>
              </a:defRPr>
            </a:lvl1pPr>
            <a:lvl2pPr algn="ctr" rtl="0" fontAlgn="base">
              <a:spcBef>
                <a:spcPct val="0"/>
              </a:spcBef>
              <a:spcAft>
                <a:spcPct val="0"/>
              </a:spcAft>
              <a:defRPr kumimoji="1" sz="4400">
                <a:solidFill>
                  <a:srgbClr val="660033"/>
                </a:solidFill>
                <a:latin typeface="Times New Roman" pitchFamily="18" charset="0"/>
                <a:ea typeface="華康古印體" pitchFamily="65" charset="-120"/>
              </a:defRPr>
            </a:lvl2pPr>
            <a:lvl3pPr algn="ctr" rtl="0" fontAlgn="base">
              <a:spcBef>
                <a:spcPct val="0"/>
              </a:spcBef>
              <a:spcAft>
                <a:spcPct val="0"/>
              </a:spcAft>
              <a:defRPr kumimoji="1" sz="4400">
                <a:solidFill>
                  <a:srgbClr val="660033"/>
                </a:solidFill>
                <a:latin typeface="Times New Roman" pitchFamily="18" charset="0"/>
                <a:ea typeface="華康古印體" pitchFamily="65" charset="-120"/>
              </a:defRPr>
            </a:lvl3pPr>
            <a:lvl4pPr algn="ctr" rtl="0" fontAlgn="base">
              <a:spcBef>
                <a:spcPct val="0"/>
              </a:spcBef>
              <a:spcAft>
                <a:spcPct val="0"/>
              </a:spcAft>
              <a:defRPr kumimoji="1" sz="4400">
                <a:solidFill>
                  <a:srgbClr val="660033"/>
                </a:solidFill>
                <a:latin typeface="Times New Roman" pitchFamily="18" charset="0"/>
                <a:ea typeface="華康古印體" pitchFamily="65" charset="-120"/>
              </a:defRPr>
            </a:lvl4pPr>
            <a:lvl5pPr algn="ctr" rtl="0" fontAlgn="base">
              <a:spcBef>
                <a:spcPct val="0"/>
              </a:spcBef>
              <a:spcAft>
                <a:spcPct val="0"/>
              </a:spcAft>
              <a:defRPr kumimoji="1" sz="4400">
                <a:solidFill>
                  <a:srgbClr val="660033"/>
                </a:solidFill>
                <a:latin typeface="Times New Roman" pitchFamily="18" charset="0"/>
                <a:ea typeface="華康古印體" pitchFamily="65" charset="-120"/>
              </a:defRPr>
            </a:lvl5pPr>
            <a:lvl6pPr marL="457200" algn="ctr" rtl="0" fontAlgn="base">
              <a:spcBef>
                <a:spcPct val="0"/>
              </a:spcBef>
              <a:spcAft>
                <a:spcPct val="0"/>
              </a:spcAft>
              <a:defRPr kumimoji="1" sz="4400">
                <a:solidFill>
                  <a:srgbClr val="660033"/>
                </a:solidFill>
                <a:latin typeface="Times New Roman" pitchFamily="18" charset="0"/>
                <a:ea typeface="華康古印體" pitchFamily="65" charset="-120"/>
              </a:defRPr>
            </a:lvl6pPr>
            <a:lvl7pPr marL="914400" algn="ctr" rtl="0" fontAlgn="base">
              <a:spcBef>
                <a:spcPct val="0"/>
              </a:spcBef>
              <a:spcAft>
                <a:spcPct val="0"/>
              </a:spcAft>
              <a:defRPr kumimoji="1" sz="4400">
                <a:solidFill>
                  <a:srgbClr val="660033"/>
                </a:solidFill>
                <a:latin typeface="Times New Roman" pitchFamily="18" charset="0"/>
                <a:ea typeface="華康古印體" pitchFamily="65" charset="-120"/>
              </a:defRPr>
            </a:lvl7pPr>
            <a:lvl8pPr marL="1371600" algn="ctr" rtl="0" fontAlgn="base">
              <a:spcBef>
                <a:spcPct val="0"/>
              </a:spcBef>
              <a:spcAft>
                <a:spcPct val="0"/>
              </a:spcAft>
              <a:defRPr kumimoji="1" sz="4400">
                <a:solidFill>
                  <a:srgbClr val="660033"/>
                </a:solidFill>
                <a:latin typeface="Times New Roman" pitchFamily="18" charset="0"/>
                <a:ea typeface="華康古印體" pitchFamily="65" charset="-120"/>
              </a:defRPr>
            </a:lvl8pPr>
            <a:lvl9pPr marL="1828800" algn="ctr" rtl="0" fontAlgn="base">
              <a:spcBef>
                <a:spcPct val="0"/>
              </a:spcBef>
              <a:spcAft>
                <a:spcPct val="0"/>
              </a:spcAft>
              <a:defRPr kumimoji="1" sz="4400">
                <a:solidFill>
                  <a:srgbClr val="660033"/>
                </a:solidFill>
                <a:latin typeface="Times New Roman" pitchFamily="18" charset="0"/>
                <a:ea typeface="華康古印體" pitchFamily="65" charset="-120"/>
              </a:defRPr>
            </a:lvl9pPr>
          </a:lstStyle>
          <a:p>
            <a:pPr>
              <a:spcBef>
                <a:spcPts val="1200"/>
              </a:spcBef>
              <a:defRPr/>
            </a:pPr>
            <a:r>
              <a:rPr lang="zh-TW" altLang="en-US" dirty="0" smtClean="0">
                <a:solidFill>
                  <a:srgbClr val="002060"/>
                </a:solidFill>
                <a:latin typeface="華康中特圓體" panose="020F0809000000000000" pitchFamily="49" charset="-120"/>
                <a:ea typeface="華康中特圓體" panose="020F0809000000000000" pitchFamily="49" charset="-120"/>
              </a:rPr>
              <a:t>第 </a:t>
            </a:r>
            <a:r>
              <a:rPr lang="en-US" altLang="zh-TW" dirty="0" smtClean="0">
                <a:solidFill>
                  <a:srgbClr val="002060"/>
                </a:solidFill>
                <a:latin typeface="華康中特圓體" panose="020F0809000000000000" pitchFamily="49" charset="-120"/>
                <a:ea typeface="華康中特圓體" panose="020F0809000000000000" pitchFamily="49" charset="-120"/>
              </a:rPr>
              <a:t>4 </a:t>
            </a:r>
            <a:r>
              <a:rPr lang="zh-TW" altLang="en-US" dirty="0" smtClean="0">
                <a:solidFill>
                  <a:srgbClr val="002060"/>
                </a:solidFill>
                <a:latin typeface="華康中特圓體" panose="020F0809000000000000" pitchFamily="49" charset="-120"/>
                <a:ea typeface="華康中特圓體" panose="020F0809000000000000" pitchFamily="49" charset="-120"/>
              </a:rPr>
              <a:t>章</a:t>
            </a:r>
            <a:r>
              <a:rPr lang="zh-TW" altLang="en-US" dirty="0">
                <a:solidFill>
                  <a:srgbClr val="002060"/>
                </a:solidFill>
                <a:latin typeface="華康中特圓體" panose="020F0809000000000000" pitchFamily="49" charset="-120"/>
                <a:ea typeface="華康中特圓體" panose="020F0809000000000000" pitchFamily="49" charset="-120"/>
              </a:rPr>
              <a:t/>
            </a:r>
            <a:br>
              <a:rPr lang="zh-TW" altLang="en-US" dirty="0">
                <a:solidFill>
                  <a:srgbClr val="002060"/>
                </a:solidFill>
                <a:latin typeface="華康中特圓體" panose="020F0809000000000000" pitchFamily="49" charset="-120"/>
                <a:ea typeface="華康中特圓體" panose="020F0809000000000000" pitchFamily="49" charset="-120"/>
              </a:rPr>
            </a:br>
            <a:r>
              <a:rPr lang="zh-TW" altLang="en-US" sz="5400" dirty="0" smtClean="0">
                <a:solidFill>
                  <a:srgbClr val="002060"/>
                </a:solidFill>
                <a:latin typeface="華康中特圓體" panose="020F0809000000000000" pitchFamily="49" charset="-120"/>
                <a:ea typeface="華康中特圓體" panose="020F0809000000000000" pitchFamily="49" charset="-120"/>
              </a:rPr>
              <a:t>關聯模式</a:t>
            </a:r>
            <a:endParaRPr lang="en-US" altLang="zh-TW" sz="5400" dirty="0">
              <a:solidFill>
                <a:srgbClr val="002060"/>
              </a:solidFill>
              <a:latin typeface="華康中特圓體" panose="020F0809000000000000" pitchFamily="49" charset="-120"/>
              <a:ea typeface="華康中特圓體" panose="020F0809000000000000" pitchFamily="49" charset="-120"/>
            </a:endParaRPr>
          </a:p>
        </p:txBody>
      </p:sp>
      <p:sp>
        <p:nvSpPr>
          <p:cNvPr id="11" name="Rectangle 5"/>
          <p:cNvSpPr txBox="1">
            <a:spLocks noChangeArrowheads="1"/>
          </p:cNvSpPr>
          <p:nvPr/>
        </p:nvSpPr>
        <p:spPr>
          <a:xfrm>
            <a:off x="323528" y="5249864"/>
            <a:ext cx="4483100" cy="792163"/>
          </a:xfrm>
          <a:prstGeom prst="rect">
            <a:avLst/>
          </a:prstGeom>
          <a:noFill/>
        </p:spPr>
        <p:txBody>
          <a:bodyPr/>
          <a:lstStyle/>
          <a:p>
            <a:pPr marL="342900" indent="-342900" eaLnBrk="0" hangingPunct="0">
              <a:spcBef>
                <a:spcPct val="20000"/>
              </a:spcBef>
              <a:defRPr/>
            </a:pPr>
            <a:r>
              <a:rPr lang="zh-TW" altLang="en-US" sz="2800" b="1" kern="0" dirty="0">
                <a:latin typeface="華康中黑體" panose="020B0509000000000000" pitchFamily="49" charset="-120"/>
                <a:ea typeface="華康中黑體" panose="020B0509000000000000" pitchFamily="49" charset="-120"/>
              </a:rPr>
              <a:t>授課教師</a:t>
            </a:r>
            <a:r>
              <a:rPr lang="zh-TW" altLang="en-US" sz="2800" kern="0" dirty="0">
                <a:latin typeface="華康中黑體" panose="020B0509000000000000" pitchFamily="49" charset="-120"/>
                <a:ea typeface="華康中黑體" panose="020B0509000000000000" pitchFamily="49" charset="-120"/>
              </a:rPr>
              <a:t>：</a:t>
            </a:r>
            <a:r>
              <a:rPr lang="en-US" altLang="zh-TW" sz="2800" kern="0" dirty="0">
                <a:latin typeface="華康中黑體" panose="020B0509000000000000" pitchFamily="49" charset="-120"/>
                <a:ea typeface="華康中黑體" panose="020B0509000000000000" pitchFamily="49" charset="-120"/>
              </a:rPr>
              <a:t>__________</a:t>
            </a:r>
          </a:p>
        </p:txBody>
      </p:sp>
      <p:sp>
        <p:nvSpPr>
          <p:cNvPr id="12" name="Text Box 6"/>
          <p:cNvSpPr txBox="1">
            <a:spLocks noChangeArrowheads="1"/>
          </p:cNvSpPr>
          <p:nvPr/>
        </p:nvSpPr>
        <p:spPr bwMode="auto">
          <a:xfrm>
            <a:off x="185736" y="6356352"/>
            <a:ext cx="3866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eaLnBrk="0" hangingPunct="0">
              <a:spcBef>
                <a:spcPct val="20000"/>
              </a:spcBef>
              <a:buBlip>
                <a:blip r:embed="rId3"/>
              </a:buBlip>
              <a:defRPr kumimoji="1" sz="3200">
                <a:solidFill>
                  <a:srgbClr val="CC6600"/>
                </a:solidFill>
                <a:latin typeface="Times New Roman" pitchFamily="18" charset="0"/>
                <a:ea typeface="華康魏碑體" pitchFamily="65" charset="-120"/>
              </a:defRPr>
            </a:lvl1pPr>
            <a:lvl2pPr marL="742950" indent="-285750" eaLnBrk="0" hangingPunct="0">
              <a:spcBef>
                <a:spcPct val="20000"/>
              </a:spcBef>
              <a:buBlip>
                <a:blip r:embed="rId4"/>
              </a:buBlip>
              <a:defRPr kumimoji="1" sz="2800">
                <a:solidFill>
                  <a:srgbClr val="9933FF"/>
                </a:solidFill>
                <a:latin typeface="Times New Roman" pitchFamily="18" charset="0"/>
                <a:ea typeface="標楷體" pitchFamily="65" charset="-120"/>
              </a:defRPr>
            </a:lvl2pPr>
            <a:lvl3pPr marL="1143000" indent="-228600" eaLnBrk="0" hangingPunct="0">
              <a:spcBef>
                <a:spcPct val="20000"/>
              </a:spcBef>
              <a:buChar char="•"/>
              <a:defRPr kumimoji="1" sz="2400">
                <a:solidFill>
                  <a:schemeClr val="tx1"/>
                </a:solidFill>
                <a:latin typeface="Times New Roman" pitchFamily="18" charset="0"/>
                <a:ea typeface="細明體" pitchFamily="49" charset="-120"/>
              </a:defRPr>
            </a:lvl3pPr>
            <a:lvl4pPr marL="1600200" indent="-228600" eaLnBrk="0" hangingPunct="0">
              <a:spcBef>
                <a:spcPct val="20000"/>
              </a:spcBef>
              <a:buChar char="–"/>
              <a:defRPr kumimoji="1" sz="2000">
                <a:solidFill>
                  <a:schemeClr val="tx1"/>
                </a:solidFill>
                <a:latin typeface="Times New Roman" pitchFamily="18" charset="0"/>
                <a:ea typeface="細明體" pitchFamily="49" charset="-120"/>
              </a:defRPr>
            </a:lvl4pPr>
            <a:lvl5pPr marL="2057400" indent="-228600" eaLnBrk="0" hangingPunct="0">
              <a:spcBef>
                <a:spcPct val="20000"/>
              </a:spcBef>
              <a:buChar char="»"/>
              <a:defRPr kumimoji="1" sz="2000">
                <a:solidFill>
                  <a:schemeClr val="tx1"/>
                </a:solidFill>
                <a:latin typeface="Times New Roman" pitchFamily="18" charset="0"/>
                <a:ea typeface="細明體" pitchFamily="49" charset="-12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細明體" pitchFamily="49" charset="-120"/>
              </a:defRPr>
            </a:lvl9pPr>
          </a:lstStyle>
          <a:p>
            <a:pPr eaLnBrk="1" hangingPunct="1">
              <a:spcBef>
                <a:spcPct val="50000"/>
              </a:spcBef>
              <a:buFontTx/>
              <a:buNone/>
            </a:pPr>
            <a:r>
              <a:rPr lang="zh-TW" altLang="en-US" sz="1200" b="1" dirty="0">
                <a:solidFill>
                  <a:srgbClr val="002060"/>
                </a:solidFill>
                <a:latin typeface="標楷體" panose="03000509000000000000" pitchFamily="65" charset="-120"/>
                <a:ea typeface="標楷體" panose="03000509000000000000" pitchFamily="65" charset="-120"/>
              </a:rPr>
              <a:t>資料庫的核心理論與</a:t>
            </a:r>
            <a:r>
              <a:rPr lang="zh-TW" altLang="en-US" sz="1200" b="1" dirty="0" smtClean="0">
                <a:solidFill>
                  <a:srgbClr val="002060"/>
                </a:solidFill>
                <a:latin typeface="標楷體" panose="03000509000000000000" pitchFamily="65" charset="-120"/>
                <a:ea typeface="標楷體" panose="03000509000000000000" pitchFamily="65" charset="-120"/>
              </a:rPr>
              <a:t>實務</a:t>
            </a:r>
            <a:r>
              <a:rPr lang="en-US" altLang="zh-TW" sz="1200" b="1" dirty="0">
                <a:solidFill>
                  <a:srgbClr val="002060"/>
                </a:solidFill>
                <a:latin typeface="標楷體" panose="03000509000000000000" pitchFamily="65" charset="-120"/>
                <a:ea typeface="標楷體" panose="03000509000000000000" pitchFamily="65" charset="-120"/>
              </a:rPr>
              <a:t>7</a:t>
            </a:r>
            <a:r>
              <a:rPr lang="en-US" altLang="zh-TW" sz="1200" b="1" dirty="0" smtClean="0">
                <a:solidFill>
                  <a:srgbClr val="002060"/>
                </a:solidFill>
                <a:latin typeface="標楷體" panose="03000509000000000000" pitchFamily="65" charset="-120"/>
                <a:ea typeface="標楷體" panose="03000509000000000000" pitchFamily="65" charset="-120"/>
              </a:rPr>
              <a:t>e</a:t>
            </a:r>
            <a:r>
              <a:rPr lang="zh-TW" altLang="en-US" sz="1200" b="1" dirty="0" smtClean="0">
                <a:solidFill>
                  <a:srgbClr val="002060"/>
                </a:solidFill>
                <a:latin typeface="標楷體" panose="03000509000000000000" pitchFamily="65" charset="-120"/>
                <a:ea typeface="標楷體" panose="03000509000000000000" pitchFamily="65" charset="-120"/>
              </a:rPr>
              <a:t>  黃三益</a:t>
            </a:r>
            <a:r>
              <a:rPr lang="zh-TW" altLang="en-US" sz="1200" b="1" dirty="0">
                <a:solidFill>
                  <a:srgbClr val="002060"/>
                </a:solidFill>
                <a:latin typeface="標楷體" panose="03000509000000000000" pitchFamily="65" charset="-120"/>
                <a:ea typeface="標楷體" panose="03000509000000000000" pitchFamily="65" charset="-120"/>
              </a:rPr>
              <a:t>著 </a:t>
            </a:r>
            <a:r>
              <a:rPr lang="zh-TW" altLang="en-US" sz="1200" b="1" dirty="0" smtClean="0">
                <a:solidFill>
                  <a:srgbClr val="002060"/>
                </a:solidFill>
                <a:latin typeface="標楷體" panose="03000509000000000000" pitchFamily="65" charset="-120"/>
                <a:ea typeface="標楷體" panose="03000509000000000000" pitchFamily="65" charset="-120"/>
              </a:rPr>
              <a:t> 前程</a:t>
            </a:r>
            <a:r>
              <a:rPr lang="zh-TW" altLang="en-US" sz="1200" b="1" dirty="0">
                <a:solidFill>
                  <a:srgbClr val="002060"/>
                </a:solidFill>
                <a:latin typeface="標楷體" panose="03000509000000000000" pitchFamily="65" charset="-120"/>
                <a:ea typeface="標楷體" panose="03000509000000000000" pitchFamily="65" charset="-120"/>
              </a:rPr>
              <a:t>文化出版</a:t>
            </a:r>
          </a:p>
        </p:txBody>
      </p:sp>
    </p:spTree>
    <p:extLst>
      <p:ext uri="{BB962C8B-B14F-4D97-AF65-F5344CB8AC3E}">
        <p14:creationId xmlns:p14="http://schemas.microsoft.com/office/powerpoint/2010/main" val="1488471959"/>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關聯模式的限制</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序列</a:t>
            </a:r>
            <a:r>
              <a:rPr lang="zh-TW" altLang="en-US" sz="2600" b="1" dirty="0">
                <a:latin typeface="微軟正黑體" pitchFamily="34" charset="-120"/>
                <a:ea typeface="微軟正黑體" pitchFamily="34" charset="-120"/>
              </a:rPr>
              <a:t>值必須滿足某些</a:t>
            </a:r>
            <a:r>
              <a:rPr lang="zh-TW" altLang="en-US" sz="2600" b="1" dirty="0">
                <a:solidFill>
                  <a:srgbClr val="00B0F0"/>
                </a:solidFill>
                <a:latin typeface="微軟正黑體" pitchFamily="34" charset="-120"/>
                <a:ea typeface="微軟正黑體" pitchFamily="34" charset="-120"/>
              </a:rPr>
              <a:t>限制（</a:t>
            </a:r>
            <a:r>
              <a:rPr lang="en-US" altLang="zh-TW" sz="2600" b="1" dirty="0">
                <a:solidFill>
                  <a:srgbClr val="00B0F0"/>
                </a:solidFill>
                <a:latin typeface="微軟正黑體" pitchFamily="34" charset="-120"/>
                <a:ea typeface="微軟正黑體" pitchFamily="34" charset="-120"/>
              </a:rPr>
              <a:t>constraint</a:t>
            </a:r>
            <a:r>
              <a:rPr lang="zh-TW" altLang="en-US" sz="2600" b="1" dirty="0">
                <a:solidFill>
                  <a:srgbClr val="00B0F0"/>
                </a:solidFill>
                <a:latin typeface="微軟正黑體" pitchFamily="34" charset="-120"/>
                <a:ea typeface="微軟正黑體" pitchFamily="34" charset="-120"/>
              </a:rPr>
              <a:t>）</a:t>
            </a:r>
            <a:r>
              <a:rPr lang="zh-TW" altLang="en-US" sz="2600" b="1" dirty="0">
                <a:latin typeface="微軟正黑體" pitchFamily="34" charset="-120"/>
                <a:ea typeface="微軟正黑體" pitchFamily="34" charset="-120"/>
              </a:rPr>
              <a:t>。如果一資料庫的所有關聯裡的序列值都滿足這些限制，我們就稱該資料庫是“一致的</a:t>
            </a:r>
            <a:r>
              <a:rPr lang="zh-TW" altLang="en-US" sz="2600" b="1" dirty="0" smtClean="0">
                <a:latin typeface="微軟正黑體" pitchFamily="34" charset="-120"/>
                <a:ea typeface="微軟正黑體" pitchFamily="34" charset="-120"/>
              </a:rPr>
              <a:t>”</a:t>
            </a:r>
            <a:endParaRPr lang="en-US" altLang="zh-TW" sz="2600" b="1" dirty="0" smtClean="0">
              <a:latin typeface="微軟正黑體" pitchFamily="34" charset="-120"/>
              <a:ea typeface="微軟正黑體" pitchFamily="34" charset="-120"/>
            </a:endParaRPr>
          </a:p>
          <a:p>
            <a:pPr lvl="1">
              <a:lnSpc>
                <a:spcPct val="80000"/>
              </a:lnSpc>
            </a:pPr>
            <a:r>
              <a:rPr lang="zh-TW" altLang="en-US" sz="2200" dirty="0">
                <a:latin typeface="微軟正黑體" panose="020B0604030504040204" pitchFamily="34" charset="-120"/>
                <a:ea typeface="微軟正黑體" panose="020B0604030504040204" pitchFamily="34" charset="-120"/>
              </a:rPr>
              <a:t>定義域限制</a:t>
            </a:r>
            <a:r>
              <a:rPr lang="zh-TW" altLang="en-US" sz="2200" dirty="0" smtClean="0">
                <a:latin typeface="微軟正黑體" panose="020B0604030504040204" pitchFamily="34" charset="-120"/>
                <a:ea typeface="微軟正黑體" panose="020B0604030504040204" pitchFamily="34" charset="-120"/>
              </a:rPr>
              <a:t>：每</a:t>
            </a:r>
            <a:r>
              <a:rPr lang="zh-TW" altLang="en-US" sz="2200" dirty="0">
                <a:latin typeface="微軟正黑體" panose="020B0604030504040204" pitchFamily="34" charset="-120"/>
                <a:ea typeface="微軟正黑體" panose="020B0604030504040204" pitchFamily="34" charset="-120"/>
              </a:rPr>
              <a:t>一個關聯的每一筆序列的每一屬性值必需是其屬性定義域裡的單一值  </a:t>
            </a:r>
          </a:p>
          <a:p>
            <a:pPr lvl="2">
              <a:lnSpc>
                <a:spcPct val="80000"/>
              </a:lnSpc>
            </a:pPr>
            <a:r>
              <a:rPr lang="en-US" altLang="zh-TW" dirty="0" err="1">
                <a:latin typeface="微軟正黑體" panose="020B0604030504040204" pitchFamily="34" charset="-120"/>
                <a:ea typeface="微軟正黑體" panose="020B0604030504040204" pitchFamily="34" charset="-120"/>
              </a:rPr>
              <a:t>pId</a:t>
            </a:r>
            <a:r>
              <a:rPr lang="zh-TW" altLang="en-US" dirty="0">
                <a:latin typeface="微軟正黑體" panose="020B0604030504040204" pitchFamily="34" charset="-120"/>
                <a:ea typeface="微軟正黑體" panose="020B0604030504040204" pitchFamily="34" charset="-120"/>
              </a:rPr>
              <a:t>的定義域為</a:t>
            </a:r>
            <a:r>
              <a:rPr lang="en-US" altLang="zh-TW" dirty="0">
                <a:latin typeface="微軟正黑體" panose="020B0604030504040204" pitchFamily="34" charset="-120"/>
                <a:ea typeface="微軟正黑體" panose="020B0604030504040204" pitchFamily="34" charset="-120"/>
              </a:rPr>
              <a:t>[A-Z][0-9]{9} </a:t>
            </a:r>
            <a:r>
              <a:rPr lang="zh-TW" altLang="en-US" dirty="0">
                <a:latin typeface="微軟正黑體" panose="020B0604030504040204" pitchFamily="34" charset="-120"/>
                <a:ea typeface="微軟正黑體" panose="020B0604030504040204" pitchFamily="34" charset="-120"/>
              </a:rPr>
              <a:t>，即</a:t>
            </a:r>
            <a:r>
              <a:rPr lang="en-US" altLang="zh-TW" dirty="0" err="1">
                <a:latin typeface="微軟正黑體" panose="020B0604030504040204" pitchFamily="34" charset="-120"/>
                <a:ea typeface="微軟正黑體" panose="020B0604030504040204" pitchFamily="34" charset="-120"/>
              </a:rPr>
              <a:t>pId</a:t>
            </a:r>
            <a:r>
              <a:rPr lang="zh-TW" altLang="en-US" dirty="0">
                <a:latin typeface="微軟正黑體" panose="020B0604030504040204" pitchFamily="34" charset="-120"/>
                <a:ea typeface="微軟正黑體" panose="020B0604030504040204" pitchFamily="34" charset="-120"/>
              </a:rPr>
              <a:t>只能有一值，且第一個字元為字母，接下來</a:t>
            </a:r>
            <a:r>
              <a:rPr lang="en-US" altLang="zh-TW" dirty="0">
                <a:latin typeface="微軟正黑體" panose="020B0604030504040204" pitchFamily="34" charset="-120"/>
                <a:ea typeface="微軟正黑體" panose="020B0604030504040204" pitchFamily="34" charset="-120"/>
              </a:rPr>
              <a:t>9</a:t>
            </a:r>
            <a:r>
              <a:rPr lang="zh-TW" altLang="en-US" dirty="0">
                <a:latin typeface="微軟正黑體" panose="020B0604030504040204" pitchFamily="34" charset="-120"/>
                <a:ea typeface="微軟正黑體" panose="020B0604030504040204" pitchFamily="34" charset="-120"/>
              </a:rPr>
              <a:t>個字元為數字。</a:t>
            </a:r>
            <a:endParaRPr lang="en-US" altLang="zh-TW" dirty="0">
              <a:latin typeface="微軟正黑體" panose="020B0604030504040204" pitchFamily="34" charset="-120"/>
              <a:ea typeface="微軟正黑體" panose="020B0604030504040204" pitchFamily="34" charset="-120"/>
            </a:endParaRPr>
          </a:p>
          <a:p>
            <a:pPr lvl="3">
              <a:lnSpc>
                <a:spcPct val="80000"/>
              </a:lnSpc>
            </a:pP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=‘D123</a:t>
            </a:r>
            <a:r>
              <a:rPr lang="en-US" altLang="zh-TW" dirty="0">
                <a:solidFill>
                  <a:srgbClr val="FF0000"/>
                </a:solidFill>
                <a:latin typeface="微軟正黑體" panose="020B0604030504040204" pitchFamily="34" charset="-120"/>
                <a:ea typeface="微軟正黑體" panose="020B0604030504040204" pitchFamily="34" charset="-120"/>
              </a:rPr>
              <a:t>F</a:t>
            </a:r>
            <a:r>
              <a:rPr lang="en-US" altLang="zh-TW" dirty="0">
                <a:latin typeface="微軟正黑體" panose="020B0604030504040204" pitchFamily="34" charset="-120"/>
                <a:ea typeface="微軟正黑體" panose="020B0604030504040204" pitchFamily="34" charset="-120"/>
              </a:rPr>
              <a:t>45678’</a:t>
            </a:r>
            <a:r>
              <a:rPr lang="zh-TW" altLang="en-US" dirty="0">
                <a:latin typeface="微軟正黑體" panose="020B0604030504040204" pitchFamily="34" charset="-120"/>
                <a:ea typeface="微軟正黑體" panose="020B0604030504040204" pitchFamily="34" charset="-120"/>
              </a:rPr>
              <a:t>違反定義域限制</a:t>
            </a:r>
            <a:endParaRPr lang="en-US" altLang="zh-TW" dirty="0">
              <a:latin typeface="微軟正黑體" panose="020B0604030504040204" pitchFamily="34" charset="-120"/>
              <a:ea typeface="微軟正黑體" panose="020B0604030504040204" pitchFamily="34" charset="-120"/>
            </a:endParaRPr>
          </a:p>
          <a:p>
            <a:pPr lvl="3">
              <a:lnSpc>
                <a:spcPct val="80000"/>
              </a:lnSpc>
            </a:pP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={A123456789, B987654321} </a:t>
            </a:r>
            <a:r>
              <a:rPr lang="zh-TW" altLang="en-US" dirty="0">
                <a:latin typeface="微軟正黑體" pitchFamily="34" charset="-120"/>
                <a:ea typeface="微軟正黑體" pitchFamily="34" charset="-120"/>
              </a:rPr>
              <a:t>都違反定義域限制</a:t>
            </a:r>
          </a:p>
          <a:p>
            <a:pPr lvl="3">
              <a:lnSpc>
                <a:spcPct val="80000"/>
              </a:lnSpc>
            </a:pPr>
            <a:r>
              <a:rPr lang="zh-TW" altLang="en-US" dirty="0">
                <a:latin typeface="微軟正黑體" pitchFamily="34" charset="-120"/>
                <a:ea typeface="微軟正黑體" pitchFamily="34" charset="-120"/>
              </a:rPr>
              <a:t> </a:t>
            </a:r>
            <a:endParaRPr lang="en-US" altLang="zh-TW" sz="2200" dirty="0" smtClean="0">
              <a:latin typeface="微軟正黑體" pitchFamily="34" charset="-120"/>
              <a:ea typeface="微軟正黑體" pitchFamily="34" charset="-120"/>
            </a:endParaRPr>
          </a:p>
          <a:p>
            <a:pPr lvl="1">
              <a:lnSpc>
                <a:spcPct val="80000"/>
              </a:lnSpc>
            </a:pPr>
            <a:r>
              <a:rPr lang="zh-TW" altLang="en-US" sz="2200" dirty="0">
                <a:latin typeface="微軟正黑體" panose="020B0604030504040204" pitchFamily="34" charset="-120"/>
                <a:ea typeface="微軟正黑體" panose="020B0604030504040204" pitchFamily="34" charset="-120"/>
              </a:rPr>
              <a:t>關聯鍵限制 </a:t>
            </a:r>
          </a:p>
          <a:p>
            <a:pPr lvl="1">
              <a:lnSpc>
                <a:spcPct val="80000"/>
              </a:lnSpc>
            </a:pPr>
            <a:r>
              <a:rPr lang="zh-TW" altLang="en-US" sz="2200" dirty="0">
                <a:latin typeface="微軟正黑體" panose="020B0604030504040204" pitchFamily="34" charset="-120"/>
                <a:ea typeface="微軟正黑體" panose="020B0604030504040204" pitchFamily="34" charset="-120"/>
              </a:rPr>
              <a:t>實體完整限制 </a:t>
            </a:r>
          </a:p>
          <a:p>
            <a:pPr lvl="1">
              <a:lnSpc>
                <a:spcPct val="80000"/>
              </a:lnSpc>
            </a:pPr>
            <a:r>
              <a:rPr lang="zh-TW" altLang="en-US" sz="2200" dirty="0">
                <a:latin typeface="微軟正黑體" panose="020B0604030504040204" pitchFamily="34" charset="-120"/>
                <a:ea typeface="微軟正黑體" panose="020B0604030504040204" pitchFamily="34" charset="-120"/>
              </a:rPr>
              <a:t>參考完整限制 </a:t>
            </a:r>
          </a:p>
          <a:p>
            <a:pPr lvl="1">
              <a:lnSpc>
                <a:spcPct val="80000"/>
              </a:lnSpc>
            </a:pPr>
            <a:r>
              <a:rPr lang="zh-TW" altLang="en-US" sz="2200" dirty="0">
                <a:latin typeface="微軟正黑體" panose="020B0604030504040204" pitchFamily="34" charset="-120"/>
                <a:ea typeface="微軟正黑體" panose="020B0604030504040204" pitchFamily="34" charset="-120"/>
              </a:rPr>
              <a:t>語意完整限制 </a:t>
            </a:r>
          </a:p>
          <a:p>
            <a:pPr lvl="2">
              <a:lnSpc>
                <a:spcPct val="80000"/>
              </a:lnSpc>
            </a:pPr>
            <a:r>
              <a:rPr lang="zh-TW" altLang="en-US" dirty="0">
                <a:latin typeface="微軟正黑體" panose="020B0604030504040204" pitchFamily="34" charset="-120"/>
                <a:ea typeface="微軟正黑體" panose="020B0604030504040204" pitchFamily="34" charset="-120"/>
              </a:rPr>
              <a:t>迷你世界裡所需的</a:t>
            </a:r>
            <a:r>
              <a:rPr lang="zh-TW" altLang="en-US" dirty="0" smtClean="0">
                <a:latin typeface="微軟正黑體" panose="020B0604030504040204" pitchFamily="34" charset="-120"/>
                <a:ea typeface="微軟正黑體" panose="020B0604030504040204" pitchFamily="34" charset="-120"/>
              </a:rPr>
              <a:t>一些專屬限制</a:t>
            </a:r>
            <a:endParaRPr lang="en-US" altLang="zh-TW" dirty="0" smtClean="0">
              <a:latin typeface="微軟正黑體" pitchFamily="34" charset="-120"/>
              <a:ea typeface="微軟正黑體" pitchFamily="34" charset="-120"/>
            </a:endParaRPr>
          </a:p>
          <a:p>
            <a:pPr marL="457200" lvl="1" indent="0">
              <a:buNone/>
            </a:pPr>
            <a:endParaRPr lang="zh-TW" altLang="en-US" sz="2200" dirty="0">
              <a:latin typeface="微軟正黑體" pitchFamily="34" charset="-120"/>
              <a:ea typeface="微軟正黑體"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90983"/>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02053848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關聯模式的限制</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關聯</a:t>
            </a:r>
            <a:r>
              <a:rPr lang="zh-TW" altLang="en-US" sz="2600" b="1" dirty="0">
                <a:latin typeface="微軟正黑體" pitchFamily="34" charset="-120"/>
                <a:ea typeface="微軟正黑體" pitchFamily="34" charset="-120"/>
              </a:rPr>
              <a:t>鍵限制 </a:t>
            </a:r>
          </a:p>
          <a:p>
            <a:pPr lvl="1">
              <a:lnSpc>
                <a:spcPct val="80000"/>
              </a:lnSpc>
            </a:pPr>
            <a:r>
              <a:rPr lang="zh-TW" altLang="en-US" sz="2200" dirty="0" smtClean="0">
                <a:latin typeface="微軟正黑體" panose="020B0604030504040204" pitchFamily="34" charset="-120"/>
                <a:ea typeface="微軟正黑體" panose="020B0604030504040204" pitchFamily="34" charset="-120"/>
              </a:rPr>
              <a:t>超級</a:t>
            </a:r>
            <a:r>
              <a:rPr lang="zh-TW" altLang="en-US" sz="2200" dirty="0">
                <a:latin typeface="微軟正黑體" panose="020B0604030504040204" pitchFamily="34" charset="-120"/>
                <a:ea typeface="微軟正黑體" panose="020B0604030504040204" pitchFamily="34" charset="-120"/>
              </a:rPr>
              <a:t>鍵（</a:t>
            </a:r>
            <a:r>
              <a:rPr lang="en-US" altLang="zh-TW" sz="2200" dirty="0" err="1">
                <a:latin typeface="微軟正黑體" panose="020B0604030504040204" pitchFamily="34" charset="-120"/>
                <a:ea typeface="微軟正黑體" panose="020B0604030504040204" pitchFamily="34" charset="-120"/>
              </a:rPr>
              <a:t>Superkey</a:t>
            </a:r>
            <a:r>
              <a:rPr lang="zh-TW" altLang="en-US" sz="2200" dirty="0">
                <a:latin typeface="微軟正黑體" panose="020B0604030504040204" pitchFamily="34" charset="-120"/>
                <a:ea typeface="微軟正黑體" panose="020B0604030504040204" pitchFamily="34" charset="-120"/>
              </a:rPr>
              <a:t>）：由關聯綱目的數個屬性所組成，而且沒有任何兩筆序列值的這些屬性值完全相同 </a:t>
            </a:r>
            <a:endParaRPr lang="en-US" altLang="zh-TW" sz="2200" dirty="0" smtClean="0">
              <a:latin typeface="微軟正黑體" panose="020B0604030504040204" pitchFamily="34" charset="-120"/>
              <a:ea typeface="微軟正黑體" panose="020B0604030504040204" pitchFamily="34" charset="-120"/>
            </a:endParaRPr>
          </a:p>
          <a:p>
            <a:pPr lvl="2">
              <a:lnSpc>
                <a:spcPct val="80000"/>
              </a:lnSpc>
            </a:pPr>
            <a:r>
              <a:rPr lang="zh-TW" altLang="en-US" dirty="0">
                <a:latin typeface="微軟正黑體" panose="020B0604030504040204" pitchFamily="34" charset="-120"/>
                <a:ea typeface="微軟正黑體" panose="020B0604030504040204" pitchFamily="34" charset="-120"/>
                <a:hlinkClick r:id="rId3" action="ppaction://hlinksldjump"/>
              </a:rPr>
              <a:t>圖</a:t>
            </a:r>
            <a:r>
              <a:rPr lang="en-US" altLang="zh-TW" dirty="0">
                <a:latin typeface="微軟正黑體" panose="020B0604030504040204" pitchFamily="34" charset="-120"/>
                <a:ea typeface="微軟正黑體" panose="020B0604030504040204" pitchFamily="34" charset="-120"/>
                <a:hlinkClick r:id="rId3" action="ppaction://hlinksldjump"/>
              </a:rPr>
              <a:t>4-1</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Student</a:t>
            </a:r>
            <a:r>
              <a:rPr lang="zh-TW" altLang="en-US" dirty="0">
                <a:latin typeface="微軟正黑體" panose="020B0604030504040204" pitchFamily="34" charset="-120"/>
                <a:ea typeface="微軟正黑體" panose="020B0604030504040204" pitchFamily="34" charset="-120"/>
              </a:rPr>
              <a:t>關聯為例，</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sId</a:t>
            </a:r>
            <a:r>
              <a:rPr lang="en-US" altLang="zh-TW" dirty="0">
                <a:latin typeface="微軟正黑體" panose="020B0604030504040204" pitchFamily="34" charset="-120"/>
                <a:ea typeface="微軟正黑體" panose="020B0604030504040204" pitchFamily="34" charset="-120"/>
              </a:rPr>
              <a:t>, name, </a:t>
            </a:r>
            <a:r>
              <a:rPr lang="en-US" altLang="zh-TW" dirty="0" err="1">
                <a:latin typeface="微軟正黑體" panose="020B0604030504040204" pitchFamily="34" charset="-120"/>
                <a:ea typeface="微軟正黑體" panose="020B0604030504040204" pitchFamily="34" charset="-120"/>
              </a:rPr>
              <a:t>bDate</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bDate</a:t>
            </a:r>
            <a:r>
              <a:rPr lang="en-US" altLang="zh-TW" dirty="0">
                <a:latin typeface="微軟正黑體" panose="020B0604030504040204" pitchFamily="34" charset="-120"/>
                <a:ea typeface="微軟正黑體" panose="020B0604030504040204" pitchFamily="34" charset="-120"/>
              </a:rPr>
              <a:t>, address}﹑{ </a:t>
            </a:r>
            <a:r>
              <a:rPr lang="en-US" altLang="zh-TW" dirty="0" err="1">
                <a:latin typeface="微軟正黑體" panose="020B0604030504040204" pitchFamily="34" charset="-120"/>
                <a:ea typeface="微軟正黑體" panose="020B0604030504040204" pitchFamily="34" charset="-120"/>
              </a:rPr>
              <a:t>sId</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都是超級鍵</a:t>
            </a:r>
          </a:p>
          <a:p>
            <a:pPr lvl="2">
              <a:lnSpc>
                <a:spcPct val="80000"/>
              </a:lnSpc>
            </a:pPr>
            <a:endParaRPr lang="en-US" altLang="zh-TW" dirty="0" smtClean="0">
              <a:latin typeface="微軟正黑體" pitchFamily="34" charset="-120"/>
              <a:ea typeface="微軟正黑體" pitchFamily="34" charset="-120"/>
            </a:endParaRPr>
          </a:p>
          <a:p>
            <a:pPr lvl="1"/>
            <a:r>
              <a:rPr lang="zh-TW" altLang="en-US" sz="2200" dirty="0">
                <a:latin typeface="微軟正黑體" panose="020B0604030504040204" pitchFamily="34" charset="-120"/>
                <a:ea typeface="微軟正黑體" panose="020B0604030504040204" pitchFamily="34" charset="-120"/>
              </a:rPr>
              <a:t>關聯鍵是該關聯的一個最小超級鍵 </a:t>
            </a:r>
            <a:endParaRPr lang="en-US" altLang="zh-TW" sz="2200" dirty="0" smtClean="0">
              <a:latin typeface="微軟正黑體" panose="020B0604030504040204" pitchFamily="34" charset="-120"/>
              <a:ea typeface="微軟正黑體" panose="020B0604030504040204" pitchFamily="34" charset="-120"/>
            </a:endParaRPr>
          </a:p>
          <a:p>
            <a:pPr lvl="2"/>
            <a:r>
              <a:rPr lang="zh-TW" altLang="en-US" dirty="0">
                <a:latin typeface="微軟正黑體" panose="020B0604030504040204" pitchFamily="34" charset="-120"/>
                <a:ea typeface="微軟正黑體" panose="020B0604030504040204" pitchFamily="34" charset="-120"/>
              </a:rPr>
              <a:t>以</a:t>
            </a:r>
            <a:r>
              <a:rPr lang="zh-TW" altLang="en-US" dirty="0">
                <a:latin typeface="微軟正黑體" panose="020B0604030504040204" pitchFamily="34" charset="-120"/>
                <a:ea typeface="微軟正黑體" panose="020B0604030504040204" pitchFamily="34" charset="-120"/>
                <a:hlinkClick r:id="rId3" action="ppaction://hlinksldjump"/>
              </a:rPr>
              <a:t>圖</a:t>
            </a:r>
            <a:r>
              <a:rPr lang="en-US" altLang="zh-TW" dirty="0">
                <a:latin typeface="微軟正黑體" panose="020B0604030504040204" pitchFamily="34" charset="-120"/>
                <a:ea typeface="微軟正黑體" panose="020B0604030504040204" pitchFamily="34" charset="-120"/>
                <a:hlinkClick r:id="rId3" action="ppaction://hlinksldjump"/>
              </a:rPr>
              <a:t>4-1</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Student</a:t>
            </a:r>
            <a:r>
              <a:rPr lang="zh-TW" altLang="en-US" dirty="0">
                <a:latin typeface="微軟正黑體" panose="020B0604030504040204" pitchFamily="34" charset="-120"/>
                <a:ea typeface="微軟正黑體" panose="020B0604030504040204" pitchFamily="34" charset="-120"/>
              </a:rPr>
              <a:t>關聯為例，雖然</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sId</a:t>
            </a:r>
            <a:r>
              <a:rPr lang="en-US" altLang="zh-TW" dirty="0">
                <a:latin typeface="微軟正黑體" panose="020B0604030504040204" pitchFamily="34" charset="-120"/>
                <a:ea typeface="微軟正黑體" panose="020B0604030504040204" pitchFamily="34" charset="-120"/>
              </a:rPr>
              <a:t>, name, </a:t>
            </a:r>
            <a:r>
              <a:rPr lang="en-US" altLang="zh-TW" dirty="0" err="1">
                <a:latin typeface="微軟正黑體" panose="020B0604030504040204" pitchFamily="34" charset="-120"/>
                <a:ea typeface="微軟正黑體" panose="020B0604030504040204" pitchFamily="34" charset="-120"/>
              </a:rPr>
              <a:t>bDate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bDate</a:t>
            </a:r>
            <a:r>
              <a:rPr lang="en-US" altLang="zh-TW" dirty="0">
                <a:latin typeface="微軟正黑體" panose="020B0604030504040204" pitchFamily="34" charset="-120"/>
                <a:ea typeface="微軟正黑體" panose="020B0604030504040204" pitchFamily="34" charset="-120"/>
              </a:rPr>
              <a:t>, address}﹑{ </a:t>
            </a:r>
            <a:r>
              <a:rPr lang="en-US" altLang="zh-TW" dirty="0" err="1">
                <a:latin typeface="微軟正黑體" panose="020B0604030504040204" pitchFamily="34" charset="-120"/>
                <a:ea typeface="微軟正黑體" panose="020B0604030504040204" pitchFamily="34" charset="-120"/>
              </a:rPr>
              <a:t>sId</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都是超級鍵。但只有</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sId</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 </a:t>
            </a:r>
            <a:r>
              <a:rPr lang="en-US" altLang="zh-TW" dirty="0" err="1">
                <a:latin typeface="微軟正黑體" panose="020B0604030504040204" pitchFamily="34" charset="-120"/>
                <a:ea typeface="微軟正黑體" panose="020B0604030504040204" pitchFamily="34" charset="-120"/>
              </a:rPr>
              <a:t>pId</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才是關聯鍵 </a:t>
            </a:r>
          </a:p>
          <a:p>
            <a:pPr lvl="2"/>
            <a:r>
              <a:rPr lang="zh-TW" altLang="en-US" dirty="0">
                <a:latin typeface="微軟正黑體" panose="020B0604030504040204" pitchFamily="34" charset="-120"/>
                <a:ea typeface="微軟正黑體" panose="020B0604030504040204" pitchFamily="34" charset="-120"/>
              </a:rPr>
              <a:t>一個關聯可有多個關聯鍵，但至少要有一個關聯鍵</a:t>
            </a:r>
          </a:p>
          <a:p>
            <a:pPr lvl="2"/>
            <a:endParaRPr lang="zh-TW" altLang="en-US" dirty="0">
              <a:latin typeface="微軟正黑體" panose="020B0604030504040204" pitchFamily="34" charset="-120"/>
              <a:ea typeface="微軟正黑體" panose="020B0604030504040204"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6176107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關聯模式的限制</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對於</a:t>
            </a:r>
            <a:r>
              <a:rPr lang="zh-TW" altLang="en-US" sz="2600" b="1" dirty="0">
                <a:latin typeface="微軟正黑體" pitchFamily="34" charset="-120"/>
                <a:ea typeface="微軟正黑體" pitchFamily="34" charset="-120"/>
              </a:rPr>
              <a:t>每一個關聯，選定一個最具識別意義的關聯鍵稱為主鍵 </a:t>
            </a:r>
            <a:r>
              <a:rPr lang="en-US" altLang="zh-TW" sz="2600" b="1" dirty="0">
                <a:latin typeface="微軟正黑體" pitchFamily="34" charset="-120"/>
                <a:ea typeface="微軟正黑體" pitchFamily="34" charset="-120"/>
              </a:rPr>
              <a:t>(Primary key) </a:t>
            </a:r>
            <a:r>
              <a:rPr lang="zh-TW" altLang="en-US" sz="2600" b="1" dirty="0">
                <a:latin typeface="微軟正黑體" pitchFamily="34" charset="-120"/>
                <a:ea typeface="微軟正黑體" pitchFamily="34" charset="-120"/>
              </a:rPr>
              <a:t>， 其他的關聯鍵則稱為次要</a:t>
            </a:r>
            <a:r>
              <a:rPr lang="zh-TW" altLang="en-US" sz="2600" b="1" dirty="0" smtClean="0">
                <a:latin typeface="微軟正黑體" pitchFamily="34" charset="-120"/>
                <a:ea typeface="微軟正黑體" pitchFamily="34" charset="-120"/>
              </a:rPr>
              <a:t>鍵</a:t>
            </a:r>
            <a:endParaRPr lang="en-US" altLang="zh-TW" sz="2600" b="1" dirty="0">
              <a:latin typeface="微軟正黑體" pitchFamily="34" charset="-120"/>
              <a:ea typeface="微軟正黑體" pitchFamily="34" charset="-120"/>
            </a:endParaRPr>
          </a:p>
          <a:p>
            <a:pPr lvl="1"/>
            <a:r>
              <a:rPr lang="zh-TW" altLang="en-US" sz="2200" dirty="0" smtClean="0">
                <a:latin typeface="微軟正黑體" pitchFamily="34" charset="-120"/>
                <a:ea typeface="微軟正黑體" pitchFamily="34" charset="-120"/>
              </a:rPr>
              <a:t>主</a:t>
            </a:r>
            <a:r>
              <a:rPr lang="zh-TW" altLang="en-US" sz="2200" dirty="0">
                <a:latin typeface="微軟正黑體" pitchFamily="34" charset="-120"/>
                <a:ea typeface="微軟正黑體" pitchFamily="34" charset="-120"/>
              </a:rPr>
              <a:t>鍵以底線標示。比如，</a:t>
            </a:r>
            <a:r>
              <a:rPr lang="en-US" altLang="zh-TW" sz="2200" dirty="0">
                <a:latin typeface="微軟正黑體" pitchFamily="34" charset="-120"/>
                <a:ea typeface="微軟正黑體" pitchFamily="34" charset="-120"/>
              </a:rPr>
              <a:t>Student</a:t>
            </a:r>
            <a:r>
              <a:rPr lang="zh-TW" altLang="en-US" sz="2200" dirty="0">
                <a:latin typeface="微軟正黑體" pitchFamily="34" charset="-120"/>
                <a:ea typeface="微軟正黑體" pitchFamily="34" charset="-120"/>
              </a:rPr>
              <a:t>關聯的表示法如下：</a:t>
            </a:r>
            <a:endParaRPr lang="en-US" altLang="zh-TW" sz="2200" dirty="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r>
              <a:rPr lang="zh-TW" altLang="en-US" sz="2600" b="1" dirty="0">
                <a:latin typeface="微軟正黑體" pitchFamily="34" charset="-120"/>
                <a:ea typeface="微軟正黑體" pitchFamily="34" charset="-120"/>
              </a:rPr>
              <a:t>所謂關聯鍵限制指的是資料庫裡的每一關聯，沒有任兩個序列值的關聯鍵值是相同的  </a:t>
            </a:r>
            <a:endParaRPr lang="en-US" altLang="zh-TW" sz="2600" b="1" dirty="0" smtClean="0">
              <a:latin typeface="微軟正黑體" pitchFamily="34" charset="-120"/>
              <a:ea typeface="微軟正黑體" pitchFamily="34" charset="-120"/>
            </a:endParaRPr>
          </a:p>
          <a:p>
            <a:pPr lvl="1"/>
            <a:r>
              <a:rPr lang="zh-TW" altLang="en-US" sz="2200" dirty="0">
                <a:latin typeface="微軟正黑體" pitchFamily="34" charset="-120"/>
                <a:ea typeface="微軟正黑體" pitchFamily="34" charset="-120"/>
              </a:rPr>
              <a:t>如果</a:t>
            </a:r>
            <a:r>
              <a:rPr lang="en-US" altLang="zh-TW" sz="2200" dirty="0">
                <a:latin typeface="微軟正黑體" pitchFamily="34" charset="-120"/>
                <a:ea typeface="微軟正黑體" pitchFamily="34" charset="-120"/>
              </a:rPr>
              <a:t>Student</a:t>
            </a:r>
            <a:r>
              <a:rPr lang="zh-TW" altLang="en-US" sz="2200" dirty="0">
                <a:latin typeface="微軟正黑體" pitchFamily="34" charset="-120"/>
                <a:ea typeface="微軟正黑體" pitchFamily="34" charset="-120"/>
              </a:rPr>
              <a:t>關聯裡有兩筆序列值的學號</a:t>
            </a:r>
            <a:r>
              <a:rPr lang="en-US" altLang="zh-TW" sz="2200" dirty="0">
                <a:latin typeface="微軟正黑體" pitchFamily="34" charset="-120"/>
                <a:ea typeface="微軟正黑體" pitchFamily="34" charset="-120"/>
              </a:rPr>
              <a:t>(</a:t>
            </a:r>
            <a:r>
              <a:rPr lang="zh-TW" altLang="en-US" sz="2200" dirty="0">
                <a:latin typeface="微軟正黑體" pitchFamily="34" charset="-120"/>
                <a:ea typeface="微軟正黑體" pitchFamily="34" charset="-120"/>
              </a:rPr>
              <a:t>為主鍵</a:t>
            </a:r>
            <a:r>
              <a:rPr lang="en-US" altLang="zh-TW" sz="2200" dirty="0">
                <a:latin typeface="微軟正黑體" pitchFamily="34" charset="-120"/>
                <a:ea typeface="微軟正黑體" pitchFamily="34" charset="-120"/>
              </a:rPr>
              <a:t>)</a:t>
            </a:r>
            <a:r>
              <a:rPr lang="zh-TW" altLang="en-US" sz="2200" dirty="0">
                <a:latin typeface="微軟正黑體" pitchFamily="34" charset="-120"/>
                <a:ea typeface="微軟正黑體" pitchFamily="34" charset="-120"/>
              </a:rPr>
              <a:t>或身分證字號（為次要鍵）相同，即違反關聯鍵限制</a:t>
            </a:r>
          </a:p>
          <a:p>
            <a:endParaRPr lang="zh-TW" altLang="en-US" sz="2200" dirty="0">
              <a:latin typeface="微軟正黑體" pitchFamily="34" charset="-120"/>
              <a:ea typeface="微軟正黑體" pitchFamily="34" charset="-120"/>
            </a:endParaRPr>
          </a:p>
          <a:p>
            <a:endParaRPr lang="zh-TW" altLang="en-US" dirty="0">
              <a:latin typeface="微軟正黑體" panose="020B0604030504040204" pitchFamily="34" charset="-120"/>
              <a:ea typeface="微軟正黑體" panose="020B0604030504040204"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pic>
        <p:nvPicPr>
          <p:cNvPr id="9" name="table"/>
          <p:cNvPicPr>
            <a:picLocks noChangeAspect="1"/>
          </p:cNvPicPr>
          <p:nvPr/>
        </p:nvPicPr>
        <p:blipFill>
          <a:blip r:embed="rId4" cstate="print"/>
          <a:stretch>
            <a:fillRect/>
          </a:stretch>
        </p:blipFill>
        <p:spPr>
          <a:xfrm>
            <a:off x="1088055" y="3083814"/>
            <a:ext cx="6508282" cy="1111240"/>
          </a:xfrm>
          <a:prstGeom prst="rect">
            <a:avLst/>
          </a:prstGeom>
        </p:spPr>
      </p:pic>
      <p:sp>
        <p:nvSpPr>
          <p:cNvPr id="10"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31610585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關聯模式的限制</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實體</a:t>
            </a:r>
            <a:r>
              <a:rPr lang="zh-TW" altLang="en-US" sz="2600" b="1" dirty="0">
                <a:latin typeface="微軟正黑體" pitchFamily="34" charset="-120"/>
                <a:ea typeface="微軟正黑體" pitchFamily="34" charset="-120"/>
              </a:rPr>
              <a:t>完整</a:t>
            </a:r>
            <a:r>
              <a:rPr lang="zh-TW" altLang="en-US" sz="2600" b="1" dirty="0" smtClean="0">
                <a:latin typeface="微軟正黑體" pitchFamily="34" charset="-120"/>
                <a:ea typeface="微軟正黑體" pitchFamily="34" charset="-120"/>
              </a:rPr>
              <a:t>限制</a:t>
            </a:r>
            <a:endParaRPr lang="en-US" altLang="zh-TW" sz="2600" b="1" dirty="0" smtClean="0">
              <a:latin typeface="微軟正黑體" pitchFamily="34" charset="-120"/>
              <a:ea typeface="微軟正黑體" pitchFamily="34" charset="-120"/>
            </a:endParaRPr>
          </a:p>
          <a:p>
            <a:pPr lvl="1"/>
            <a:r>
              <a:rPr lang="zh-TW" altLang="en-US" sz="2200" dirty="0" smtClean="0">
                <a:latin typeface="微軟正黑體" panose="020B0604030504040204" pitchFamily="34" charset="-120"/>
                <a:ea typeface="微軟正黑體" panose="020B0604030504040204" pitchFamily="34" charset="-120"/>
              </a:rPr>
              <a:t>每一</a:t>
            </a:r>
            <a:r>
              <a:rPr lang="zh-TW" altLang="en-US" sz="2200" dirty="0">
                <a:latin typeface="微軟正黑體" panose="020B0604030504040204" pitchFamily="34" charset="-120"/>
                <a:ea typeface="微軟正黑體" panose="020B0604030504040204" pitchFamily="34" charset="-120"/>
              </a:rPr>
              <a:t>關聯的每一筆序列值的</a:t>
            </a:r>
            <a:r>
              <a:rPr lang="zh-TW" altLang="en-US" sz="2200" dirty="0">
                <a:solidFill>
                  <a:srgbClr val="00B0F0"/>
                </a:solidFill>
                <a:latin typeface="微軟正黑體" panose="020B0604030504040204" pitchFamily="34" charset="-120"/>
                <a:ea typeface="微軟正黑體" panose="020B0604030504040204" pitchFamily="34" charset="-120"/>
              </a:rPr>
              <a:t>主鍵</a:t>
            </a:r>
            <a:r>
              <a:rPr lang="zh-TW" altLang="en-US" sz="2200" dirty="0">
                <a:latin typeface="微軟正黑體" panose="020B0604030504040204" pitchFamily="34" charset="-120"/>
                <a:ea typeface="微軟正黑體" panose="020B0604030504040204" pitchFamily="34" charset="-120"/>
              </a:rPr>
              <a:t>值不得為空值（但次要鍵值得為空值</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a:latin typeface="微軟正黑體" pitchFamily="34" charset="-120"/>
              <a:ea typeface="微軟正黑體" pitchFamily="34" charset="-120"/>
            </a:endParaRPr>
          </a:p>
          <a:p>
            <a:r>
              <a:rPr lang="zh-TW" altLang="en-US" sz="2600" b="1" dirty="0">
                <a:latin typeface="微軟正黑體" pitchFamily="34" charset="-120"/>
                <a:ea typeface="微軟正黑體" pitchFamily="34" charset="-120"/>
              </a:rPr>
              <a:t>參考完整</a:t>
            </a:r>
            <a:r>
              <a:rPr lang="zh-TW" altLang="en-US" sz="2600" b="1" dirty="0" smtClean="0">
                <a:latin typeface="微軟正黑體" pitchFamily="34" charset="-120"/>
                <a:ea typeface="微軟正黑體" pitchFamily="34" charset="-120"/>
              </a:rPr>
              <a:t>限制</a:t>
            </a:r>
            <a:endParaRPr lang="en-US" altLang="zh-TW" sz="2600" b="1" dirty="0" smtClean="0">
              <a:latin typeface="微軟正黑體" pitchFamily="34" charset="-120"/>
              <a:ea typeface="微軟正黑體" pitchFamily="34" charset="-120"/>
            </a:endParaRPr>
          </a:p>
          <a:p>
            <a:pPr lvl="1"/>
            <a:r>
              <a:rPr lang="zh-TW" altLang="en-US" sz="2200" dirty="0">
                <a:latin typeface="微軟正黑體" panose="020B0604030504040204" pitchFamily="34" charset="-120"/>
                <a:ea typeface="微軟正黑體" panose="020B0604030504040204" pitchFamily="34" charset="-120"/>
              </a:rPr>
              <a:t>關聯模式裡</a:t>
            </a:r>
            <a:r>
              <a:rPr lang="zh-TW" altLang="en-US" sz="2200" b="1" dirty="0">
                <a:latin typeface="微軟正黑體" panose="020B0604030504040204" pitchFamily="34" charset="-120"/>
                <a:ea typeface="微軟正黑體" panose="020B0604030504040204" pitchFamily="34" charset="-120"/>
              </a:rPr>
              <a:t>最重要</a:t>
            </a:r>
            <a:r>
              <a:rPr lang="zh-TW" altLang="en-US" sz="2200" dirty="0">
                <a:latin typeface="微軟正黑體" panose="020B0604030504040204" pitchFamily="34" charset="-120"/>
                <a:ea typeface="微軟正黑體" panose="020B0604030504040204" pitchFamily="34" charset="-120"/>
              </a:rPr>
              <a:t>的一個限制，用來表示關聯間的關係</a:t>
            </a:r>
          </a:p>
          <a:p>
            <a:pPr lvl="1"/>
            <a:r>
              <a:rPr lang="zh-TW" altLang="en-US" sz="2200" dirty="0">
                <a:latin typeface="微軟正黑體" panose="020B0604030504040204" pitchFamily="34" charset="-120"/>
                <a:ea typeface="微軟正黑體" panose="020B0604030504040204" pitchFamily="34" charset="-120"/>
              </a:rPr>
              <a:t>關聯間的</a:t>
            </a:r>
            <a:r>
              <a:rPr lang="zh-TW" altLang="en-US" sz="2200" dirty="0" smtClean="0">
                <a:latin typeface="微軟正黑體" panose="020B0604030504040204" pitchFamily="34" charset="-120"/>
                <a:ea typeface="微軟正黑體" panose="020B0604030504040204" pitchFamily="34" charset="-120"/>
              </a:rPr>
              <a:t>關係</a:t>
            </a:r>
            <a:endParaRPr lang="en-US" altLang="zh-TW" sz="2200"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透過</a:t>
            </a:r>
            <a:r>
              <a:rPr lang="zh-TW" altLang="en-US" dirty="0">
                <a:latin typeface="微軟正黑體" panose="020B0604030504040204" pitchFamily="34" charset="-120"/>
                <a:ea typeface="微軟正黑體" panose="020B0604030504040204" pitchFamily="34" charset="-120"/>
              </a:rPr>
              <a:t>某些稱為</a:t>
            </a:r>
            <a:r>
              <a:rPr lang="zh-TW" altLang="en-US" dirty="0">
                <a:solidFill>
                  <a:srgbClr val="00B0F0"/>
                </a:solidFill>
                <a:latin typeface="微軟正黑體" panose="020B0604030504040204" pitchFamily="34" charset="-120"/>
                <a:ea typeface="微軟正黑體" panose="020B0604030504040204" pitchFamily="34" charset="-120"/>
              </a:rPr>
              <a:t>外部</a:t>
            </a:r>
            <a:r>
              <a:rPr lang="zh-TW" altLang="en-US" dirty="0" smtClean="0">
                <a:solidFill>
                  <a:srgbClr val="00B0F0"/>
                </a:solidFill>
                <a:latin typeface="微軟正黑體" panose="020B0604030504040204" pitchFamily="34" charset="-120"/>
                <a:ea typeface="微軟正黑體" panose="020B0604030504040204" pitchFamily="34" charset="-120"/>
              </a:rPr>
              <a:t>鍵</a:t>
            </a:r>
            <a:r>
              <a:rPr lang="en-US" altLang="zh-TW" dirty="0" smtClean="0">
                <a:latin typeface="微軟正黑體" panose="020B0604030504040204" pitchFamily="34" charset="-120"/>
                <a:ea typeface="微軟正黑體" panose="020B0604030504040204" pitchFamily="34" charset="-120"/>
              </a:rPr>
              <a:t>(Foreign key)</a:t>
            </a:r>
            <a:r>
              <a:rPr lang="zh-TW" altLang="en-US" dirty="0" smtClean="0">
                <a:latin typeface="微軟正黑體" panose="020B0604030504040204" pitchFamily="34" charset="-120"/>
                <a:ea typeface="微軟正黑體" panose="020B0604030504040204" pitchFamily="34" charset="-120"/>
              </a:rPr>
              <a:t>的屬性</a:t>
            </a:r>
            <a:r>
              <a:rPr lang="zh-TW" altLang="en-US" dirty="0">
                <a:latin typeface="微軟正黑體" panose="020B0604030504040204" pitchFamily="34" charset="-120"/>
                <a:ea typeface="微軟正黑體" panose="020B0604030504040204" pitchFamily="34" charset="-120"/>
              </a:rPr>
              <a:t>來表示，外部鍵必須參考到某一個關聯的主鍵，如下頁圖所示</a:t>
            </a:r>
          </a:p>
          <a:p>
            <a:pPr lvl="1"/>
            <a:r>
              <a:rPr lang="zh-TW" altLang="en-US" sz="2200" dirty="0">
                <a:latin typeface="微軟正黑體" panose="020B0604030504040204" pitchFamily="34" charset="-120"/>
                <a:ea typeface="微軟正黑體" panose="020B0604030504040204" pitchFamily="34" charset="-120"/>
              </a:rPr>
              <a:t>參考完整限制指的</a:t>
            </a:r>
            <a:r>
              <a:rPr lang="zh-TW" altLang="en-US" sz="2200" dirty="0" smtClean="0">
                <a:latin typeface="微軟正黑體" panose="020B0604030504040204" pitchFamily="34" charset="-120"/>
                <a:ea typeface="微軟正黑體" panose="020B0604030504040204" pitchFamily="34" charset="-120"/>
              </a:rPr>
              <a:t>是</a:t>
            </a:r>
            <a:endParaRPr lang="en-US" altLang="zh-TW" sz="2200"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序列</a:t>
            </a:r>
            <a:r>
              <a:rPr lang="zh-TW" altLang="en-US" dirty="0">
                <a:latin typeface="微軟正黑體" panose="020B0604030504040204" pitchFamily="34" charset="-120"/>
                <a:ea typeface="微軟正黑體" panose="020B0604030504040204" pitchFamily="34" charset="-120"/>
              </a:rPr>
              <a:t>值裡的外部鍵值，如果不是空值，則該值必須存在於其所參考的關聯之主鍵值裡 </a:t>
            </a:r>
          </a:p>
          <a:p>
            <a:pPr lvl="1"/>
            <a:endParaRPr lang="en-US" altLang="zh-TW" sz="2200" dirty="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376659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endParaRPr lang="zh-TW" altLang="en-US" sz="3200" spc="600" dirty="0">
              <a:effectLst/>
              <a:latin typeface="微軟正黑體" pitchFamily="34" charset="-120"/>
              <a:ea typeface="微軟正黑體" pitchFamily="34" charset="-120"/>
              <a:cs typeface="+mn-cs"/>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sp>
        <p:nvSpPr>
          <p:cNvPr id="10" name="Text Box 12"/>
          <p:cNvSpPr txBox="1">
            <a:spLocks noChangeArrowheads="1"/>
          </p:cNvSpPr>
          <p:nvPr/>
        </p:nvSpPr>
        <p:spPr bwMode="auto">
          <a:xfrm>
            <a:off x="7236296" y="1916832"/>
            <a:ext cx="523220" cy="393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r>
              <a:rPr lang="zh-TW" altLang="en-US" sz="2200" dirty="0">
                <a:solidFill>
                  <a:srgbClr val="FF0000"/>
                </a:solidFill>
                <a:latin typeface="微軟正黑體" panose="020B0604030504040204" pitchFamily="34" charset="-120"/>
                <a:ea typeface="微軟正黑體" panose="020B0604030504040204" pitchFamily="34" charset="-120"/>
              </a:rPr>
              <a:t>線上購物系統資料庫綱目</a:t>
            </a:r>
          </a:p>
        </p:txBody>
      </p:sp>
      <p:sp>
        <p:nvSpPr>
          <p:cNvPr id="11" name="AutoShape 13"/>
          <p:cNvSpPr>
            <a:spLocks noChangeArrowheads="1"/>
          </p:cNvSpPr>
          <p:nvPr/>
        </p:nvSpPr>
        <p:spPr bwMode="auto">
          <a:xfrm>
            <a:off x="6246115" y="3456024"/>
            <a:ext cx="760289" cy="386902"/>
          </a:xfrm>
          <a:prstGeom prst="leftArrow">
            <a:avLst>
              <a:gd name="adj1" fmla="val 50000"/>
              <a:gd name="adj2" fmla="val 50245"/>
            </a:avLst>
          </a:prstGeom>
          <a:solidFill>
            <a:srgbClr val="FF0000"/>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zh-TW" altLang="en-US">
              <a:solidFill>
                <a:prstClr val="black"/>
              </a:solidFill>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09971372"/>
              </p:ext>
            </p:extLst>
          </p:nvPr>
        </p:nvGraphicFramePr>
        <p:xfrm>
          <a:off x="676388" y="1484784"/>
          <a:ext cx="5047740" cy="5266701"/>
        </p:xfrm>
        <a:graphic>
          <a:graphicData uri="http://schemas.openxmlformats.org/presentationml/2006/ole">
            <mc:AlternateContent xmlns:mc="http://schemas.openxmlformats.org/markup-compatibility/2006">
              <mc:Choice xmlns:v="urn:schemas-microsoft-com:vml" Requires="v">
                <p:oleObj spid="_x0000_s2102" r:id="rId5" imgW="7154037" imgH="7464552" progId="">
                  <p:embed/>
                </p:oleObj>
              </mc:Choice>
              <mc:Fallback>
                <p:oleObj r:id="rId5" imgW="7154037" imgH="7464552"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388" y="1484784"/>
                        <a:ext cx="5047740" cy="5266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72940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關聯模式的限制</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dirty="0">
                <a:latin typeface="微軟正黑體" pitchFamily="34" charset="-120"/>
                <a:ea typeface="微軟正黑體" pitchFamily="34" charset="-120"/>
              </a:rPr>
              <a:t>參考</a:t>
            </a:r>
            <a:r>
              <a:rPr lang="zh-TW" altLang="en-US" sz="2600" dirty="0">
                <a:latin typeface="微軟正黑體" pitchFamily="34" charset="-120"/>
                <a:ea typeface="微軟正黑體" pitchFamily="34" charset="-120"/>
                <a:hlinkClick r:id="" action="ppaction://noaction"/>
              </a:rPr>
              <a:t>下頁圖</a:t>
            </a:r>
            <a:r>
              <a:rPr lang="zh-TW" altLang="en-US" sz="2600" dirty="0">
                <a:latin typeface="微軟正黑體" pitchFamily="34" charset="-120"/>
                <a:ea typeface="微軟正黑體" pitchFamily="34" charset="-120"/>
              </a:rPr>
              <a:t>的線上購物系統的範例資料庫，它是一致的，也就是說它滿足我們到目前所定義的所有限制。假設我們想插入以下三筆序列值到交易（</a:t>
            </a:r>
            <a:r>
              <a:rPr lang="en-US" altLang="zh-TW" sz="2600" dirty="0">
                <a:latin typeface="微軟正黑體" pitchFamily="34" charset="-120"/>
                <a:ea typeface="微軟正黑體" pitchFamily="34" charset="-120"/>
              </a:rPr>
              <a:t>Transaction</a:t>
            </a:r>
            <a:r>
              <a:rPr lang="zh-TW" altLang="en-US" sz="2600" dirty="0">
                <a:latin typeface="微軟正黑體" pitchFamily="34" charset="-120"/>
                <a:ea typeface="微軟正黑體" pitchFamily="34" charset="-120"/>
              </a:rPr>
              <a:t>）關聯裡會違反限制嗎？ </a:t>
            </a:r>
          </a:p>
          <a:p>
            <a:pPr marL="457200" indent="-457200">
              <a:lnSpc>
                <a:spcPct val="80000"/>
              </a:lnSpc>
              <a:buNone/>
            </a:pP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92001</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null,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cart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null,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070</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err="1">
                <a:latin typeface="微軟正黑體" panose="020B0604030504040204" pitchFamily="34" charset="-120"/>
                <a:ea typeface="微軟正黑體" panose="020B0604030504040204" pitchFamily="34" charset="-120"/>
              </a:rPr>
              <a:t>sb</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visa</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222266666</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20031231</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zh-TW" altLang="en-US" sz="1600" b="1" dirty="0">
                <a:latin typeface="微軟正黑體" panose="020B0604030504040204" pitchFamily="34" charset="-120"/>
                <a:ea typeface="微軟正黑體" panose="020B0604030504040204" pitchFamily="34" charset="-120"/>
              </a:rPr>
              <a:t>＞</a:t>
            </a:r>
          </a:p>
          <a:p>
            <a:pPr marL="457200" indent="-457200">
              <a:lnSpc>
                <a:spcPct val="80000"/>
              </a:lnSpc>
              <a:buNone/>
            </a:pP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90112</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c0927777</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cart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null,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020</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err="1">
                <a:latin typeface="微軟正黑體" panose="020B0604030504040204" pitchFamily="34" charset="-120"/>
                <a:ea typeface="微軟正黑體" panose="020B0604030504040204" pitchFamily="34" charset="-120"/>
              </a:rPr>
              <a:t>fb</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master</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444455555</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20030101</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zh-TW" altLang="en-US" sz="1600" b="1" dirty="0">
                <a:latin typeface="微軟正黑體" panose="020B0604030504040204" pitchFamily="34" charset="-120"/>
                <a:ea typeface="微軟正黑體" panose="020B0604030504040204" pitchFamily="34" charset="-120"/>
              </a:rPr>
              <a:t>＞</a:t>
            </a:r>
          </a:p>
          <a:p>
            <a:pPr marL="457200" indent="-457200">
              <a:lnSpc>
                <a:spcPct val="80000"/>
              </a:lnSpc>
              <a:buNone/>
            </a:pP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920101</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a:latin typeface="微軟正黑體" panose="020B0604030504040204" pitchFamily="34" charset="-120"/>
                <a:ea typeface="微軟正黑體" panose="020B0604030504040204" pitchFamily="34" charset="-120"/>
              </a:rPr>
              <a:t>d123456789</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a:latin typeface="微軟正黑體" panose="020B0604030504040204" pitchFamily="34" charset="-120"/>
                <a:ea typeface="微軟正黑體" panose="020B0604030504040204" pitchFamily="34" charset="-120"/>
              </a:rPr>
              <a:t>cart</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 null, </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010</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err="1">
                <a:latin typeface="微軟正黑體" panose="020B0604030504040204" pitchFamily="34" charset="-120"/>
                <a:ea typeface="微軟正黑體" panose="020B0604030504040204" pitchFamily="34" charset="-120"/>
              </a:rPr>
              <a:t>tb</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a:latin typeface="微軟正黑體" panose="020B0604030504040204" pitchFamily="34" charset="-120"/>
                <a:ea typeface="微軟正黑體" panose="020B0604030504040204" pitchFamily="34" charset="-120"/>
              </a:rPr>
              <a:t>visa</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a:latin typeface="微軟正黑體" panose="020B0604030504040204" pitchFamily="34" charset="-120"/>
                <a:ea typeface="微軟正黑體" panose="020B0604030504040204" pitchFamily="34" charset="-120"/>
              </a:rPr>
              <a:t>123456789</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en-US" altLang="zh-TW"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cs typeface="Times New Roman" pitchFamily="18" charset="0"/>
              </a:rPr>
              <a:t> '</a:t>
            </a:r>
            <a:r>
              <a:rPr lang="en-US" altLang="zh-TW" sz="1600" b="1" dirty="0">
                <a:latin typeface="微軟正黑體" panose="020B0604030504040204" pitchFamily="34" charset="-120"/>
                <a:ea typeface="微軟正黑體" panose="020B0604030504040204" pitchFamily="34" charset="-120"/>
              </a:rPr>
              <a:t>20040101</a:t>
            </a:r>
            <a:r>
              <a:rPr lang="en-US" altLang="zh-TW" sz="1600" b="1" dirty="0">
                <a:latin typeface="微軟正黑體" panose="020B0604030504040204" pitchFamily="34" charset="-120"/>
                <a:ea typeface="微軟正黑體" panose="020B0604030504040204" pitchFamily="34" charset="-120"/>
                <a:cs typeface="Times New Roman" pitchFamily="18" charset="0"/>
              </a:rPr>
              <a:t>'</a:t>
            </a:r>
            <a:r>
              <a:rPr lang="zh-TW" altLang="en-US" sz="1600" b="1" dirty="0">
                <a:latin typeface="微軟正黑體" panose="020B0604030504040204" pitchFamily="34" charset="-120"/>
                <a:ea typeface="微軟正黑體" panose="020B0604030504040204" pitchFamily="34" charset="-120"/>
              </a:rPr>
              <a:t>＞ </a:t>
            </a:r>
            <a:endParaRPr lang="en-US" altLang="zh-TW" sz="1600" b="1" dirty="0" smtClean="0">
              <a:latin typeface="微軟正黑體" panose="020B0604030504040204" pitchFamily="34" charset="-120"/>
              <a:ea typeface="微軟正黑體" panose="020B0604030504040204" pitchFamily="34" charset="-120"/>
            </a:endParaRPr>
          </a:p>
          <a:p>
            <a:pPr marL="457200" indent="-457200">
              <a:lnSpc>
                <a:spcPct val="80000"/>
              </a:lnSpc>
              <a:buNone/>
            </a:pPr>
            <a:endParaRPr lang="zh-TW" altLang="en-US" sz="2800" b="1" dirty="0">
              <a:latin typeface="Times New Roman" pitchFamily="18" charset="0"/>
            </a:endParaRPr>
          </a:p>
          <a:p>
            <a:pPr marL="457200" indent="-457200">
              <a:lnSpc>
                <a:spcPct val="80000"/>
              </a:lnSpc>
            </a:pPr>
            <a:r>
              <a:rPr lang="zh-TW" altLang="en-US" sz="2600" dirty="0">
                <a:solidFill>
                  <a:srgbClr val="FF0000"/>
                </a:solidFill>
                <a:latin typeface="微軟正黑體" pitchFamily="34" charset="-120"/>
                <a:ea typeface="微軟正黑體" pitchFamily="34" charset="-120"/>
              </a:rPr>
              <a:t>第三筆序列值違反參考完整</a:t>
            </a:r>
            <a:r>
              <a:rPr lang="zh-TW" altLang="en-US" sz="2600" dirty="0" smtClean="0">
                <a:solidFill>
                  <a:srgbClr val="FF0000"/>
                </a:solidFill>
                <a:latin typeface="微軟正黑體" pitchFamily="34" charset="-120"/>
                <a:ea typeface="微軟正黑體" pitchFamily="34" charset="-120"/>
              </a:rPr>
              <a:t>限制</a:t>
            </a:r>
            <a:endParaRPr lang="en-US" altLang="zh-TW" sz="2200" dirty="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pic>
        <p:nvPicPr>
          <p:cNvPr id="9" name="Picture 9"/>
          <p:cNvPicPr>
            <a:picLocks noGrp="1"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4725144"/>
            <a:ext cx="7307263"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2544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0" indent="0">
              <a:buNone/>
            </a:pPr>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pic>
        <p:nvPicPr>
          <p:cNvPr id="12"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61" y="1553966"/>
            <a:ext cx="4341629" cy="223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032" y="1562445"/>
            <a:ext cx="3528392" cy="20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62" y="4221088"/>
            <a:ext cx="7127673"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24741" y="3717032"/>
            <a:ext cx="2354004" cy="285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7170353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0" indent="0">
              <a:buNone/>
            </a:pPr>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anose="020B0604030504040204" pitchFamily="34" charset="-120"/>
              <a:ea typeface="微軟正黑體" panose="020B0604030504040204"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061783"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模式的限制</a:t>
            </a:r>
            <a:endParaRPr lang="en-US" altLang="zh-TW" sz="1000" b="1" spc="600" dirty="0">
              <a:solidFill>
                <a:prstClr val="black"/>
              </a:solidFill>
              <a:latin typeface="微軟正黑體" pitchFamily="34" charset="-120"/>
              <a:ea typeface="微軟正黑體" pitchFamily="34" charset="-120"/>
            </a:endParaRPr>
          </a:p>
        </p:txBody>
      </p:sp>
      <p:pic>
        <p:nvPicPr>
          <p:cNvPr id="12"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1509310"/>
            <a:ext cx="7051601" cy="1836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242" y="3429000"/>
            <a:ext cx="3221497" cy="205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7474" y="4729503"/>
            <a:ext cx="4177928" cy="193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1217" y="3280376"/>
            <a:ext cx="3810443" cy="14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7739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a:t>
            </a:r>
            <a:r>
              <a:rPr lang="zh-TW" altLang="en-US" sz="3200" spc="600" dirty="0">
                <a:effectLst/>
                <a:latin typeface="微軟正黑體" pitchFamily="34" charset="-120"/>
                <a:ea typeface="微軟正黑體" pitchFamily="34" charset="-120"/>
                <a:cs typeface="+mn-cs"/>
              </a:rPr>
              <a:t>資料更新</a:t>
            </a:r>
          </a:p>
        </p:txBody>
      </p:sp>
      <p:sp>
        <p:nvSpPr>
          <p:cNvPr id="1029" name="Rectangle 3"/>
          <p:cNvSpPr>
            <a:spLocks noGrp="1" noRot="1" noChangeArrowheads="1"/>
          </p:cNvSpPr>
          <p:nvPr>
            <p:ph idx="1"/>
          </p:nvPr>
        </p:nvSpPr>
        <p:spPr>
          <a:xfrm>
            <a:off x="301625" y="1600200"/>
            <a:ext cx="8734871" cy="5257800"/>
          </a:xfrm>
        </p:spPr>
        <p:txBody>
          <a:bodyPr>
            <a:normAutofit/>
          </a:bodyPr>
          <a:lstStyle/>
          <a:p>
            <a:pPr>
              <a:lnSpc>
                <a:spcPct val="90000"/>
              </a:lnSpc>
            </a:pPr>
            <a:r>
              <a:rPr lang="zh-TW" altLang="en-US" sz="2600" b="1" dirty="0" smtClean="0">
                <a:latin typeface="微軟正黑體" pitchFamily="34" charset="-120"/>
                <a:ea typeface="微軟正黑體" pitchFamily="34" charset="-120"/>
              </a:rPr>
              <a:t>所謂</a:t>
            </a:r>
            <a:r>
              <a:rPr lang="zh-TW" altLang="en-US" sz="2600" b="1" dirty="0">
                <a:latin typeface="微軟正黑體" pitchFamily="34" charset="-120"/>
                <a:ea typeface="微軟正黑體" pitchFamily="34" charset="-120"/>
              </a:rPr>
              <a:t>更新（</a:t>
            </a:r>
            <a:r>
              <a:rPr lang="en-US" altLang="zh-TW" sz="2600" b="1" dirty="0">
                <a:latin typeface="微軟正黑體" pitchFamily="34" charset="-120"/>
                <a:ea typeface="微軟正黑體" pitchFamily="34" charset="-120"/>
              </a:rPr>
              <a:t>Update</a:t>
            </a:r>
            <a:r>
              <a:rPr lang="zh-TW" altLang="en-US" sz="2600" b="1" dirty="0">
                <a:latin typeface="微軟正黑體" pitchFamily="34" charset="-120"/>
                <a:ea typeface="微軟正黑體" pitchFamily="34" charset="-120"/>
              </a:rPr>
              <a:t>）資料庫，包括以下三種運算</a:t>
            </a:r>
            <a:r>
              <a:rPr lang="zh-TW" altLang="en-US" sz="2600" b="1" dirty="0" smtClean="0">
                <a:latin typeface="微軟正黑體" pitchFamily="34" charset="-120"/>
                <a:ea typeface="微軟正黑體" pitchFamily="34" charset="-120"/>
              </a:rPr>
              <a:t>：</a:t>
            </a:r>
            <a:endParaRPr lang="en-US" altLang="zh-TW" sz="2600" b="1" dirty="0" smtClean="0">
              <a:latin typeface="微軟正黑體" pitchFamily="34" charset="-120"/>
              <a:ea typeface="微軟正黑體" pitchFamily="34" charset="-120"/>
            </a:endParaRPr>
          </a:p>
          <a:p>
            <a:pPr lvl="1">
              <a:lnSpc>
                <a:spcPct val="90000"/>
              </a:lnSpc>
            </a:pPr>
            <a:r>
              <a:rPr lang="zh-TW" altLang="en-US" sz="2200" dirty="0">
                <a:latin typeface="微軟正黑體" panose="020B0604030504040204" pitchFamily="34" charset="-120"/>
                <a:ea typeface="微軟正黑體" panose="020B0604030504040204" pitchFamily="34" charset="-120"/>
              </a:rPr>
              <a:t>新增（</a:t>
            </a:r>
            <a:r>
              <a:rPr lang="en-US" altLang="zh-TW" sz="2200" dirty="0">
                <a:latin typeface="微軟正黑體" panose="020B0604030504040204" pitchFamily="34" charset="-120"/>
                <a:ea typeface="微軟正黑體" panose="020B0604030504040204" pitchFamily="34" charset="-120"/>
              </a:rPr>
              <a:t>Insert</a:t>
            </a:r>
            <a:r>
              <a:rPr lang="zh-TW" altLang="en-US" sz="2200" dirty="0">
                <a:latin typeface="微軟正黑體" panose="020B0604030504040204" pitchFamily="34" charset="-120"/>
                <a:ea typeface="微軟正黑體" panose="020B0604030504040204" pitchFamily="34" charset="-120"/>
              </a:rPr>
              <a:t>）一筆序列值</a:t>
            </a:r>
          </a:p>
          <a:p>
            <a:pPr lvl="1">
              <a:lnSpc>
                <a:spcPct val="90000"/>
              </a:lnSpc>
            </a:pPr>
            <a:r>
              <a:rPr lang="zh-TW" altLang="en-US" sz="2200" dirty="0">
                <a:latin typeface="微軟正黑體" panose="020B0604030504040204" pitchFamily="34" charset="-120"/>
                <a:ea typeface="微軟正黑體" panose="020B0604030504040204" pitchFamily="34" charset="-120"/>
              </a:rPr>
              <a:t>刪除（</a:t>
            </a:r>
            <a:r>
              <a:rPr lang="en-US" altLang="zh-TW" sz="2200" dirty="0">
                <a:latin typeface="微軟正黑體" panose="020B0604030504040204" pitchFamily="34" charset="-120"/>
                <a:ea typeface="微軟正黑體" panose="020B0604030504040204" pitchFamily="34" charset="-120"/>
              </a:rPr>
              <a:t>Delete</a:t>
            </a:r>
            <a:r>
              <a:rPr lang="zh-TW" altLang="en-US" sz="2200" dirty="0">
                <a:latin typeface="微軟正黑體" panose="020B0604030504040204" pitchFamily="34" charset="-120"/>
                <a:ea typeface="微軟正黑體" panose="020B0604030504040204" pitchFamily="34" charset="-120"/>
              </a:rPr>
              <a:t>）一筆序列值</a:t>
            </a:r>
          </a:p>
          <a:p>
            <a:pPr lvl="1">
              <a:lnSpc>
                <a:spcPct val="90000"/>
              </a:lnSpc>
            </a:pPr>
            <a:r>
              <a:rPr lang="zh-TW" altLang="en-US" sz="2200" dirty="0">
                <a:latin typeface="微軟正黑體" panose="020B0604030504040204" pitchFamily="34" charset="-120"/>
                <a:ea typeface="微軟正黑體" panose="020B0604030504040204" pitchFamily="34" charset="-120"/>
              </a:rPr>
              <a:t>修改（</a:t>
            </a:r>
            <a:r>
              <a:rPr lang="en-US" altLang="zh-TW" sz="2200" dirty="0">
                <a:latin typeface="微軟正黑體" panose="020B0604030504040204" pitchFamily="34" charset="-120"/>
                <a:ea typeface="微軟正黑體" panose="020B0604030504040204" pitchFamily="34" charset="-120"/>
              </a:rPr>
              <a:t>Modify</a:t>
            </a:r>
            <a:r>
              <a:rPr lang="zh-TW" altLang="en-US" sz="2200" dirty="0">
                <a:latin typeface="微軟正黑體" panose="020B0604030504040204" pitchFamily="34" charset="-120"/>
                <a:ea typeface="微軟正黑體" panose="020B0604030504040204" pitchFamily="34" charset="-120"/>
              </a:rPr>
              <a:t>）一筆序列值裡的某個屬性值 </a:t>
            </a:r>
          </a:p>
          <a:p>
            <a:pPr lvl="1">
              <a:lnSpc>
                <a:spcPct val="90000"/>
              </a:lnSpc>
            </a:pPr>
            <a:endParaRPr lang="en-US" altLang="zh-TW" sz="2200" dirty="0">
              <a:latin typeface="微軟正黑體" pitchFamily="34" charset="-120"/>
              <a:ea typeface="微軟正黑體" pitchFamily="34" charset="-120"/>
            </a:endParaRPr>
          </a:p>
          <a:p>
            <a:pPr>
              <a:lnSpc>
                <a:spcPct val="90000"/>
              </a:lnSpc>
            </a:pPr>
            <a:r>
              <a:rPr lang="zh-TW" altLang="en-US" sz="2600" b="1" dirty="0">
                <a:latin typeface="微軟正黑體" pitchFamily="34" charset="-120"/>
                <a:ea typeface="微軟正黑體" pitchFamily="34" charset="-120"/>
              </a:rPr>
              <a:t>不管是何種運算，都不可以違反任何關聯模式的限制</a:t>
            </a:r>
            <a:r>
              <a:rPr lang="zh-TW" altLang="en-US" sz="2600" dirty="0">
                <a:latin typeface="微軟正黑體" pitchFamily="34" charset="-120"/>
                <a:ea typeface="微軟正黑體" pitchFamily="34" charset="-120"/>
              </a:rPr>
              <a:t> </a:t>
            </a:r>
          </a:p>
          <a:p>
            <a:r>
              <a:rPr lang="zh-TW" altLang="en-US" sz="2600" b="1" dirty="0">
                <a:latin typeface="微軟正黑體" pitchFamily="34" charset="-120"/>
                <a:ea typeface="微軟正黑體" pitchFamily="34" charset="-120"/>
              </a:rPr>
              <a:t>如果參考完整限制因新增一筆序列值而違反，解決之道有二：</a:t>
            </a:r>
          </a:p>
          <a:p>
            <a:pPr lvl="1">
              <a:lnSpc>
                <a:spcPct val="90000"/>
              </a:lnSpc>
            </a:pPr>
            <a:r>
              <a:rPr lang="zh-TW" altLang="en-US" sz="2200" dirty="0">
                <a:latin typeface="微軟正黑體" panose="020B0604030504040204" pitchFamily="34" charset="-120"/>
                <a:ea typeface="微軟正黑體" panose="020B0604030504040204" pitchFamily="34" charset="-120"/>
              </a:rPr>
              <a:t>不允許該筆序列值的新增。</a:t>
            </a:r>
          </a:p>
          <a:p>
            <a:pPr lvl="1">
              <a:lnSpc>
                <a:spcPct val="90000"/>
              </a:lnSpc>
            </a:pPr>
            <a:r>
              <a:rPr lang="zh-TW" altLang="en-US" sz="2200" dirty="0">
                <a:latin typeface="微軟正黑體" panose="020B0604030504040204" pitchFamily="34" charset="-120"/>
                <a:ea typeface="微軟正黑體" panose="020B0604030504040204" pitchFamily="34" charset="-120"/>
              </a:rPr>
              <a:t>修改造成違反參考完整限制的外部鍵值</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marL="457200" lvl="1" indent="0">
              <a:lnSpc>
                <a:spcPct val="90000"/>
              </a:lnSpc>
              <a:buNone/>
            </a:pP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920101</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D123456789</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cart</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
            </a:r>
            <a:br>
              <a:rPr lang="en-US" altLang="zh-TW" sz="1800" dirty="0">
                <a:latin typeface="微軟正黑體" panose="020B0604030504040204" pitchFamily="34" charset="-120"/>
                <a:ea typeface="微軟正黑體" panose="020B0604030504040204" pitchFamily="34" charset="-120"/>
              </a:rPr>
            </a:br>
            <a:r>
              <a:rPr lang="en-US" altLang="zh-TW" sz="1800" dirty="0">
                <a:latin typeface="微軟正黑體" panose="020B0604030504040204" pitchFamily="34" charset="-120"/>
                <a:ea typeface="微軟正黑體" panose="020B0604030504040204" pitchFamily="34" charset="-120"/>
                <a:sym typeface="Wingdings" pitchFamily="2" charset="2"/>
              </a:rPr>
              <a:t></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920101</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 </a:t>
            </a:r>
            <a:r>
              <a:rPr lang="en-US" altLang="zh-TW" sz="1800" dirty="0">
                <a:solidFill>
                  <a:srgbClr val="FF0000"/>
                </a:solidFill>
                <a:latin typeface="微軟正黑體" panose="020B0604030504040204" pitchFamily="34" charset="-120"/>
                <a:ea typeface="微軟正黑體" panose="020B0604030504040204" pitchFamily="34" charset="-120"/>
              </a:rPr>
              <a:t>null</a:t>
            </a:r>
            <a:r>
              <a:rPr lang="en-US" altLang="zh-TW"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cs typeface="Times New Roman" pitchFamily="18" charset="0"/>
              </a:rPr>
              <a:t>‘</a:t>
            </a:r>
            <a:r>
              <a:rPr lang="en-US" altLang="zh-TW" sz="1800" dirty="0">
                <a:latin typeface="微軟正黑體" panose="020B0604030504040204" pitchFamily="34" charset="-120"/>
                <a:ea typeface="微軟正黑體" panose="020B0604030504040204" pitchFamily="34" charset="-120"/>
              </a:rPr>
              <a:t>cart</a:t>
            </a:r>
            <a:r>
              <a:rPr lang="en-US" altLang="zh-TW" sz="1800" dirty="0">
                <a:latin typeface="微軟正黑體" panose="020B0604030504040204" pitchFamily="34" charset="-120"/>
                <a:ea typeface="微軟正黑體" panose="020B0604030504040204" pitchFamily="34" charset="-120"/>
                <a:cs typeface="Times New Roman" pitchFamily="18" charset="0"/>
              </a:rPr>
              <a:t>’, </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a:t>
            </a: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a:t>
            </a:r>
            <a:r>
              <a:rPr lang="zh-TW" altLang="en-US" sz="1000" b="1" spc="600" dirty="0" smtClean="0">
                <a:solidFill>
                  <a:prstClr val="black"/>
                </a:solidFill>
                <a:latin typeface="微軟正黑體" pitchFamily="34" charset="-120"/>
                <a:ea typeface="微軟正黑體" pitchFamily="34" charset="-120"/>
              </a:rPr>
              <a:t>的資料更新</a:t>
            </a:r>
            <a:endParaRPr lang="en-US" altLang="zh-TW" sz="1000" b="1" spc="600" dirty="0">
              <a:solidFill>
                <a:prstClr val="black"/>
              </a:solidFill>
              <a:latin typeface="微軟正黑體" pitchFamily="34" charset="-120"/>
              <a:ea typeface="微軟正黑體" pitchFamily="34" charset="-120"/>
            </a:endParaRPr>
          </a:p>
        </p:txBody>
      </p:sp>
      <p:sp>
        <p:nvSpPr>
          <p:cNvPr id="10"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8267631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關聯模式的</a:t>
            </a:r>
            <a:r>
              <a:rPr lang="zh-TW" altLang="en-US" sz="3200" spc="600" dirty="0">
                <a:effectLst/>
                <a:latin typeface="微軟正黑體" pitchFamily="34" charset="-120"/>
                <a:ea typeface="微軟正黑體" pitchFamily="34" charset="-120"/>
                <a:cs typeface="+mn-cs"/>
              </a:rPr>
              <a:t>資料</a:t>
            </a:r>
            <a:r>
              <a:rPr lang="zh-TW" altLang="en-US" sz="3200" spc="600" dirty="0" smtClean="0">
                <a:effectLst/>
                <a:latin typeface="微軟正黑體" pitchFamily="34" charset="-120"/>
                <a:ea typeface="微軟正黑體" pitchFamily="34" charset="-120"/>
                <a:cs typeface="+mn-cs"/>
              </a:rPr>
              <a:t>更新</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a:lnSpc>
                <a:spcPct val="80000"/>
              </a:lnSpc>
            </a:pPr>
            <a:r>
              <a:rPr lang="zh-TW" altLang="en-US" sz="2600" b="1" dirty="0" smtClean="0">
                <a:latin typeface="微軟正黑體" pitchFamily="34" charset="-120"/>
                <a:ea typeface="微軟正黑體" pitchFamily="34" charset="-120"/>
              </a:rPr>
              <a:t>刪除</a:t>
            </a:r>
            <a:r>
              <a:rPr lang="zh-TW" altLang="en-US" sz="2600" b="1" dirty="0">
                <a:latin typeface="微軟正黑體" pitchFamily="34" charset="-120"/>
                <a:ea typeface="微軟正黑體" pitchFamily="34" charset="-120"/>
              </a:rPr>
              <a:t>一筆序列值時，如不考慮語意完整限制，則只可能違反參考完整</a:t>
            </a:r>
            <a:r>
              <a:rPr lang="zh-TW" altLang="en-US" sz="2600" b="1" dirty="0" smtClean="0">
                <a:latin typeface="微軟正黑體" pitchFamily="34" charset="-120"/>
                <a:ea typeface="微軟正黑體" pitchFamily="34" charset="-120"/>
              </a:rPr>
              <a:t>限制 </a:t>
            </a:r>
            <a:r>
              <a:rPr lang="en-US" altLang="zh-TW" sz="2600" dirty="0" smtClean="0">
                <a:solidFill>
                  <a:srgbClr val="FF0000"/>
                </a:solidFill>
                <a:latin typeface="微軟正黑體" pitchFamily="34" charset="-120"/>
                <a:ea typeface="微軟正黑體" pitchFamily="34" charset="-120"/>
              </a:rPr>
              <a:t>(Why?)</a:t>
            </a:r>
          </a:p>
          <a:p>
            <a:pPr>
              <a:lnSpc>
                <a:spcPct val="80000"/>
              </a:lnSpc>
            </a:pPr>
            <a:endParaRPr lang="en-US" altLang="zh-TW" sz="2200" dirty="0">
              <a:latin typeface="微軟正黑體" pitchFamily="34" charset="-120"/>
              <a:ea typeface="微軟正黑體" pitchFamily="34" charset="-120"/>
            </a:endParaRPr>
          </a:p>
          <a:p>
            <a:pPr>
              <a:lnSpc>
                <a:spcPct val="80000"/>
              </a:lnSpc>
            </a:pPr>
            <a:r>
              <a:rPr lang="zh-TW" altLang="en-US" sz="2600" b="1" dirty="0">
                <a:latin typeface="微軟正黑體" pitchFamily="34" charset="-120"/>
                <a:ea typeface="微軟正黑體" pitchFamily="34" charset="-120"/>
              </a:rPr>
              <a:t>如果刪除一筆序列值會造成參考完整限制被違反，解決之道有三</a:t>
            </a:r>
            <a:r>
              <a:rPr lang="zh-TW" altLang="en-US" sz="2600" b="1" dirty="0" smtClean="0">
                <a:latin typeface="微軟正黑體" pitchFamily="34" charset="-120"/>
                <a:ea typeface="微軟正黑體" pitchFamily="34" charset="-120"/>
              </a:rPr>
              <a:t>：</a:t>
            </a:r>
            <a:endParaRPr lang="en-US" altLang="zh-TW" sz="2600" b="1" dirty="0" smtClean="0">
              <a:latin typeface="微軟正黑體" pitchFamily="34" charset="-120"/>
              <a:ea typeface="微軟正黑體" pitchFamily="34" charset="-120"/>
            </a:endParaRPr>
          </a:p>
          <a:p>
            <a:pPr lvl="1">
              <a:lnSpc>
                <a:spcPct val="80000"/>
              </a:lnSpc>
            </a:pPr>
            <a:r>
              <a:rPr lang="zh-TW" altLang="en-US" sz="2200" dirty="0">
                <a:latin typeface="微軟正黑體" panose="020B0604030504040204" pitchFamily="34" charset="-120"/>
                <a:ea typeface="微軟正黑體" panose="020B0604030504040204" pitchFamily="34" charset="-120"/>
              </a:rPr>
              <a:t>不允許該筆序列值的刪除。</a:t>
            </a:r>
          </a:p>
          <a:p>
            <a:pPr lvl="1">
              <a:lnSpc>
                <a:spcPct val="80000"/>
              </a:lnSpc>
            </a:pPr>
            <a:r>
              <a:rPr lang="zh-TW" altLang="en-US" sz="2200" dirty="0">
                <a:latin typeface="微軟正黑體" panose="020B0604030504040204" pitchFamily="34" charset="-120"/>
                <a:ea typeface="微軟正黑體" panose="020B0604030504040204" pitchFamily="34" charset="-120"/>
              </a:rPr>
              <a:t>修改參考到該序列值的序列值之外部鍵值。</a:t>
            </a:r>
            <a:r>
              <a:rPr lang="en-US" altLang="zh-TW" sz="2200" dirty="0">
                <a:latin typeface="微軟正黑體" panose="020B0604030504040204" pitchFamily="34" charset="-120"/>
                <a:ea typeface="微軟正黑體" panose="020B0604030504040204" pitchFamily="34" charset="-120"/>
              </a:rPr>
              <a:t/>
            </a:r>
            <a:br>
              <a:rPr lang="en-US" altLang="zh-TW" sz="2200" dirty="0">
                <a:latin typeface="微軟正黑體" panose="020B0604030504040204" pitchFamily="34" charset="-120"/>
                <a:ea typeface="微軟正黑體" panose="020B0604030504040204" pitchFamily="34" charset="-120"/>
              </a:rPr>
            </a:br>
            <a:r>
              <a:rPr lang="zh-TW" altLang="en-US" sz="2200" dirty="0">
                <a:latin typeface="微軟正黑體" panose="020B0604030504040204" pitchFamily="34" charset="-120"/>
                <a:ea typeface="微軟正黑體" panose="020B0604030504040204" pitchFamily="34" charset="-120"/>
              </a:rPr>
              <a:t>刪除了主鍵值為</a:t>
            </a:r>
            <a:r>
              <a:rPr lang="en-US" altLang="zh-TW" sz="2200" dirty="0">
                <a:latin typeface="微軟正黑體" panose="020B0604030504040204" pitchFamily="34" charset="-120"/>
                <a:ea typeface="微軟正黑體" panose="020B0604030504040204" pitchFamily="34" charset="-120"/>
                <a:cs typeface="Times New Roman" pitchFamily="18" charset="0"/>
              </a:rPr>
              <a:t>‘</a:t>
            </a:r>
            <a:r>
              <a:rPr lang="en-US" altLang="zh-TW" sz="2200" dirty="0">
                <a:latin typeface="微軟正黑體" panose="020B0604030504040204" pitchFamily="34" charset="-120"/>
                <a:ea typeface="微軟正黑體" panose="020B0604030504040204" pitchFamily="34" charset="-120"/>
              </a:rPr>
              <a:t>92666</a:t>
            </a:r>
            <a:r>
              <a:rPr lang="en-US" altLang="zh-TW" sz="2200" dirty="0">
                <a:latin typeface="微軟正黑體" panose="020B0604030504040204" pitchFamily="34" charset="-120"/>
                <a:ea typeface="微軟正黑體" panose="020B0604030504040204" pitchFamily="34" charset="-120"/>
                <a:cs typeface="Times New Roman" pitchFamily="18" charset="0"/>
              </a:rPr>
              <a:t>’</a:t>
            </a:r>
            <a:r>
              <a:rPr lang="en-US" altLang="zh-TW" sz="2200" dirty="0">
                <a:latin typeface="微軟正黑體" panose="020B0604030504040204" pitchFamily="34" charset="-120"/>
                <a:ea typeface="微軟正黑體" panose="020B0604030504040204" pitchFamily="34" charset="-120"/>
              </a:rPr>
              <a:t> </a:t>
            </a:r>
            <a:r>
              <a:rPr lang="zh-TW" altLang="en-US" sz="2200" dirty="0">
                <a:latin typeface="微軟正黑體" panose="020B0604030504040204" pitchFamily="34" charset="-120"/>
                <a:ea typeface="微軟正黑體" panose="020B0604030504040204" pitchFamily="34" charset="-120"/>
              </a:rPr>
              <a:t>的序列值 </a:t>
            </a:r>
            <a:r>
              <a:rPr lang="en-US" altLang="zh-TW" sz="2200" dirty="0">
                <a:latin typeface="微軟正黑體" panose="020B0604030504040204" pitchFamily="34" charset="-120"/>
                <a:ea typeface="微軟正黑體" panose="020B0604030504040204" pitchFamily="34" charset="-120"/>
              </a:rPr>
              <a:t/>
            </a:r>
            <a:br>
              <a:rPr lang="en-US" altLang="zh-TW" sz="2200" dirty="0">
                <a:latin typeface="微軟正黑體" panose="020B0604030504040204" pitchFamily="34" charset="-120"/>
                <a:ea typeface="微軟正黑體" panose="020B0604030504040204" pitchFamily="34" charset="-120"/>
              </a:rPr>
            </a:br>
            <a:r>
              <a:rPr lang="en-US" altLang="zh-TW" sz="2200" dirty="0">
                <a:latin typeface="微軟正黑體" panose="020B0604030504040204" pitchFamily="34" charset="-120"/>
                <a:ea typeface="微軟正黑體" panose="020B0604030504040204" pitchFamily="34" charset="-120"/>
                <a:sym typeface="Wingdings" pitchFamily="2" charset="2"/>
              </a:rPr>
              <a:t></a:t>
            </a:r>
            <a:r>
              <a:rPr lang="zh-TW" altLang="en-US" sz="2200" dirty="0">
                <a:latin typeface="微軟正黑體" panose="020B0604030504040204" pitchFamily="34" charset="-120"/>
                <a:ea typeface="微軟正黑體" panose="020B0604030504040204" pitchFamily="34" charset="-120"/>
              </a:rPr>
              <a:t>將所有</a:t>
            </a:r>
            <a:r>
              <a:rPr lang="en-US" altLang="zh-TW" sz="2200" dirty="0">
                <a:latin typeface="微軟正黑體" panose="020B0604030504040204" pitchFamily="34" charset="-120"/>
                <a:ea typeface="微軟正黑體" panose="020B0604030504040204" pitchFamily="34" charset="-120"/>
                <a:cs typeface="Times New Roman" pitchFamily="18" charset="0"/>
              </a:rPr>
              <a:t>‘</a:t>
            </a:r>
            <a:r>
              <a:rPr lang="en-US" altLang="zh-TW" sz="2200" dirty="0">
                <a:latin typeface="微軟正黑體" panose="020B0604030504040204" pitchFamily="34" charset="-120"/>
                <a:ea typeface="微軟正黑體" panose="020B0604030504040204" pitchFamily="34" charset="-120"/>
              </a:rPr>
              <a:t>92666</a:t>
            </a:r>
            <a:r>
              <a:rPr lang="en-US" altLang="zh-TW" sz="2200" dirty="0">
                <a:latin typeface="微軟正黑體" panose="020B0604030504040204" pitchFamily="34" charset="-120"/>
                <a:ea typeface="微軟正黑體" panose="020B0604030504040204" pitchFamily="34" charset="-120"/>
                <a:cs typeface="Times New Roman" pitchFamily="18" charset="0"/>
              </a:rPr>
              <a:t>‘</a:t>
            </a:r>
            <a:r>
              <a:rPr lang="zh-TW" altLang="en-US" sz="2200" dirty="0">
                <a:latin typeface="微軟正黑體" panose="020B0604030504040204" pitchFamily="34" charset="-120"/>
                <a:ea typeface="微軟正黑體" panose="020B0604030504040204" pitchFamily="34" charset="-120"/>
                <a:cs typeface="Times New Roman" pitchFamily="18" charset="0"/>
              </a:rPr>
              <a:t>的</a:t>
            </a:r>
            <a:r>
              <a:rPr lang="zh-TW" altLang="en-US" sz="2200" dirty="0">
                <a:latin typeface="微軟正黑體" panose="020B0604030504040204" pitchFamily="34" charset="-120"/>
                <a:ea typeface="微軟正黑體" panose="020B0604030504040204" pitchFamily="34" charset="-120"/>
              </a:rPr>
              <a:t>外部鍵值改成空值</a:t>
            </a:r>
            <a:r>
              <a:rPr lang="en-US" altLang="zh-TW" sz="2200" dirty="0">
                <a:latin typeface="微軟正黑體" panose="020B0604030504040204" pitchFamily="34" charset="-120"/>
                <a:ea typeface="微軟正黑體" panose="020B0604030504040204" pitchFamily="34" charset="-120"/>
              </a:rPr>
              <a:t>(null)</a:t>
            </a:r>
            <a:r>
              <a:rPr lang="zh-TW" altLang="en-US" sz="2200" dirty="0">
                <a:latin typeface="微軟正黑體" panose="020B0604030504040204" pitchFamily="34" charset="-120"/>
                <a:ea typeface="微軟正黑體" panose="020B0604030504040204" pitchFamily="34" charset="-120"/>
              </a:rPr>
              <a:t>。</a:t>
            </a:r>
          </a:p>
          <a:p>
            <a:pPr lvl="1">
              <a:lnSpc>
                <a:spcPct val="80000"/>
              </a:lnSpc>
            </a:pPr>
            <a:r>
              <a:rPr lang="zh-TW" altLang="en-US" sz="2200" dirty="0">
                <a:latin typeface="微軟正黑體" panose="020B0604030504040204" pitchFamily="34" charset="-120"/>
                <a:ea typeface="微軟正黑體" panose="020B0604030504040204" pitchFamily="34" charset="-120"/>
              </a:rPr>
              <a:t>將有參考到該序列值的序列值也一併刪除（但這可能造成連鎖刪除</a:t>
            </a:r>
            <a:r>
              <a:rPr lang="zh-TW" altLang="en-US" sz="2200" dirty="0" smtClean="0">
                <a:latin typeface="微軟正黑體" panose="020B0604030504040204" pitchFamily="34" charset="-120"/>
                <a:ea typeface="微軟正黑體" panose="020B0604030504040204" pitchFamily="34" charset="-120"/>
              </a:rPr>
              <a:t>）</a:t>
            </a:r>
            <a:endParaRPr lang="en-US" altLang="zh-TW" sz="2200" dirty="0" smtClean="0">
              <a:latin typeface="微軟正黑體" panose="020B0604030504040204" pitchFamily="34" charset="-120"/>
              <a:ea typeface="微軟正黑體" panose="020B0604030504040204" pitchFamily="34" charset="-120"/>
            </a:endParaRPr>
          </a:p>
          <a:p>
            <a:pPr lvl="1">
              <a:lnSpc>
                <a:spcPct val="80000"/>
              </a:lnSpc>
            </a:pPr>
            <a:endParaRPr lang="zh-TW" altLang="en-US" sz="2200" dirty="0">
              <a:latin typeface="微軟正黑體" pitchFamily="34" charset="-120"/>
              <a:ea typeface="微軟正黑體" pitchFamily="34" charset="-120"/>
            </a:endParaRPr>
          </a:p>
          <a:p>
            <a:pPr>
              <a:lnSpc>
                <a:spcPct val="80000"/>
              </a:lnSpc>
            </a:pPr>
            <a:r>
              <a:rPr lang="en-US" altLang="zh-TW" sz="2600" b="1" dirty="0">
                <a:latin typeface="微軟正黑體" pitchFamily="34" charset="-120"/>
                <a:ea typeface="微軟正黑體" pitchFamily="34" charset="-120"/>
              </a:rPr>
              <a:t>DBMS</a:t>
            </a:r>
            <a:r>
              <a:rPr lang="zh-TW" altLang="en-US" sz="2600" b="1" dirty="0">
                <a:latin typeface="微軟正黑體" pitchFamily="34" charset="-120"/>
                <a:ea typeface="微軟正黑體" pitchFamily="34" charset="-120"/>
              </a:rPr>
              <a:t>上設定要採取哪一種處裡的</a:t>
            </a:r>
            <a:r>
              <a:rPr lang="zh-TW" altLang="en-US" sz="2600" b="1" dirty="0" smtClean="0">
                <a:latin typeface="微軟正黑體" pitchFamily="34" charset="-120"/>
                <a:ea typeface="微軟正黑體" pitchFamily="34" charset="-120"/>
              </a:rPr>
              <a:t>方式</a:t>
            </a:r>
            <a:endParaRPr lang="en-US" altLang="zh-TW" sz="2400" b="1"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a:t>
            </a:r>
            <a:r>
              <a:rPr lang="zh-TW" altLang="en-US" sz="1000" b="1" spc="600" dirty="0" smtClean="0">
                <a:solidFill>
                  <a:prstClr val="black"/>
                </a:solidFill>
                <a:latin typeface="微軟正黑體" pitchFamily="34" charset="-120"/>
                <a:ea typeface="微軟正黑體" pitchFamily="34" charset="-120"/>
              </a:rPr>
              <a:t>的資料更新</a:t>
            </a:r>
            <a:endParaRPr lang="en-US" altLang="zh-TW" sz="1000" b="1" spc="600" dirty="0">
              <a:solidFill>
                <a:prstClr val="black"/>
              </a:solidFill>
              <a:latin typeface="微軟正黑體" pitchFamily="34" charset="-120"/>
              <a:ea typeface="微軟正黑體" pitchFamily="34" charset="-120"/>
            </a:endParaRPr>
          </a:p>
        </p:txBody>
      </p:sp>
      <p:sp>
        <p:nvSpPr>
          <p:cNvPr id="10"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1285298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6516216" y="5912146"/>
            <a:ext cx="2088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smtClean="0">
                <a:solidFill>
                  <a:prstClr val="black"/>
                </a:solidFill>
                <a:latin typeface="微軟正黑體" pitchFamily="34" charset="-120"/>
                <a:ea typeface="微軟正黑體" pitchFamily="34" charset="-120"/>
              </a:rPr>
              <a:t>編撰</a:t>
            </a:r>
            <a:r>
              <a:rPr lang="en-US" altLang="zh-TW" b="1" dirty="0" smtClean="0">
                <a:solidFill>
                  <a:prstClr val="black"/>
                </a:solidFill>
                <a:latin typeface="微軟正黑體" pitchFamily="34" charset="-120"/>
                <a:ea typeface="微軟正黑體" pitchFamily="34" charset="-120"/>
              </a:rPr>
              <a:t>:</a:t>
            </a:r>
            <a:r>
              <a:rPr lang="zh-TW" altLang="en-US" b="1" dirty="0" smtClean="0">
                <a:solidFill>
                  <a:prstClr val="black"/>
                </a:solidFill>
                <a:latin typeface="微軟正黑體" pitchFamily="34" charset="-120"/>
                <a:ea typeface="微軟正黑體" pitchFamily="34" charset="-120"/>
              </a:rPr>
              <a:t> </a:t>
            </a:r>
            <a:r>
              <a:rPr lang="zh-TW" altLang="en-US" b="1" dirty="0">
                <a:solidFill>
                  <a:srgbClr val="002060"/>
                </a:solidFill>
                <a:latin typeface="微軟正黑體" pitchFamily="34" charset="-120"/>
                <a:ea typeface="微軟正黑體" pitchFamily="34" charset="-120"/>
              </a:rPr>
              <a:t>黃三益</a:t>
            </a:r>
          </a:p>
        </p:txBody>
      </p:sp>
      <p:sp>
        <p:nvSpPr>
          <p:cNvPr id="3" name="副標題 2"/>
          <p:cNvSpPr>
            <a:spLocks noGrp="1"/>
          </p:cNvSpPr>
          <p:nvPr>
            <p:ph type="subTitle" idx="1"/>
          </p:nvPr>
        </p:nvSpPr>
        <p:spPr>
          <a:xfrm>
            <a:off x="1403648" y="39330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4</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smtClean="0">
                <a:solidFill>
                  <a:schemeClr val="tx1"/>
                </a:solidFill>
                <a:latin typeface="微軟正黑體" pitchFamily="34" charset="-120"/>
                <a:ea typeface="微軟正黑體" pitchFamily="34" charset="-120"/>
              </a:rPr>
              <a:t> 關聯模式</a:t>
            </a:r>
            <a:endParaRPr lang="en-US" altLang="zh-TW" sz="700" b="1" spc="600" dirty="0" smtClean="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4</a:t>
            </a:r>
            <a:r>
              <a:rPr lang="en-US" altLang="zh-TW" sz="2000" b="1" spc="600" dirty="0" smtClean="0">
                <a:solidFill>
                  <a:schemeClr val="tx1"/>
                </a:solidFill>
                <a:latin typeface="微軟正黑體" pitchFamily="34" charset="-120"/>
                <a:ea typeface="微軟正黑體" pitchFamily="34" charset="-120"/>
              </a:rPr>
              <a:t>-1</a:t>
            </a:r>
            <a:r>
              <a:rPr lang="zh-TW" altLang="en-US" b="1" spc="600" dirty="0" smtClean="0">
                <a:solidFill>
                  <a:schemeClr val="tx1"/>
                </a:solidFill>
                <a:latin typeface="微軟正黑體" pitchFamily="34" charset="-120"/>
                <a:ea typeface="微軟正黑體" pitchFamily="34" charset="-120"/>
              </a:rPr>
              <a:t>導</a:t>
            </a:r>
            <a:r>
              <a:rPr lang="zh-TW" altLang="en-US" b="1" spc="600" dirty="0">
                <a:solidFill>
                  <a:schemeClr val="tx1"/>
                </a:solidFill>
                <a:latin typeface="微軟正黑體" pitchFamily="34" charset="-120"/>
                <a:ea typeface="微軟正黑體" pitchFamily="34" charset="-120"/>
              </a:rPr>
              <a:t>論</a:t>
            </a:r>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2</a:t>
            </a:fld>
            <a:endParaRPr lang="en-US" sz="1400" dirty="0">
              <a:solidFill>
                <a:srgbClr val="FFFFFF"/>
              </a:solidFill>
            </a:endParaRPr>
          </a:p>
        </p:txBody>
      </p:sp>
    </p:spTree>
    <p:extLst>
      <p:ext uri="{BB962C8B-B14F-4D97-AF65-F5344CB8AC3E}">
        <p14:creationId xmlns:p14="http://schemas.microsoft.com/office/powerpoint/2010/main" val="2908939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範例中山網路書店系統</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0" indent="0">
              <a:lnSpc>
                <a:spcPct val="8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a:t>
            </a:r>
            <a:r>
              <a:rPr lang="zh-TW" altLang="en-US" sz="1000" b="1" spc="600" dirty="0" smtClean="0">
                <a:solidFill>
                  <a:prstClr val="black"/>
                </a:solidFill>
                <a:latin typeface="微軟正黑體" pitchFamily="34" charset="-120"/>
                <a:ea typeface="微軟正黑體" pitchFamily="34" charset="-120"/>
              </a:rPr>
              <a:t>的資料更新</a:t>
            </a:r>
            <a:endParaRPr lang="en-US" altLang="zh-TW" sz="1000" b="1" spc="600" dirty="0">
              <a:solidFill>
                <a:prstClr val="black"/>
              </a:solidFill>
              <a:latin typeface="微軟正黑體" pitchFamily="34" charset="-120"/>
              <a:ea typeface="微軟正黑體" pitchFamily="34" charset="-120"/>
            </a:endParaRPr>
          </a:p>
        </p:txBody>
      </p:sp>
      <p:grpSp>
        <p:nvGrpSpPr>
          <p:cNvPr id="13" name="群組 12"/>
          <p:cNvGrpSpPr/>
          <p:nvPr/>
        </p:nvGrpSpPr>
        <p:grpSpPr>
          <a:xfrm>
            <a:off x="179512" y="2192928"/>
            <a:ext cx="720080" cy="660056"/>
            <a:chOff x="180554" y="1700808"/>
            <a:chExt cx="720080" cy="660056"/>
          </a:xfrm>
        </p:grpSpPr>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5" name="文字方塊 14"/>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pic>
        <p:nvPicPr>
          <p:cNvPr id="16" name="Picture 3" descr="D:\DB Book\第四版改版資料\圖\Fig4-5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0436" y="1974427"/>
            <a:ext cx="5637868" cy="4228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1699" y="1556792"/>
            <a:ext cx="5401607" cy="430887"/>
          </a:xfrm>
          <a:prstGeom prst="rect">
            <a:avLst/>
          </a:prstGeom>
        </p:spPr>
        <p:txBody>
          <a:bodyPr wrap="none">
            <a:spAutoFit/>
          </a:bodyPr>
          <a:lstStyle/>
          <a:p>
            <a:r>
              <a:rPr lang="en-US" altLang="zh-TW" sz="2200" dirty="0">
                <a:latin typeface="微軟正黑體" panose="020B0604030504040204" pitchFamily="34" charset="-120"/>
                <a:ea typeface="微軟正黑體" panose="020B0604030504040204" pitchFamily="34" charset="-120"/>
              </a:rPr>
              <a:t>Trace Mode</a:t>
            </a:r>
            <a:r>
              <a:rPr lang="zh-TW" altLang="en-US" sz="2200" dirty="0">
                <a:latin typeface="微軟正黑體" panose="020B0604030504040204" pitchFamily="34" charset="-120"/>
                <a:ea typeface="微軟正黑體" panose="020B0604030504040204" pitchFamily="34" charset="-120"/>
              </a:rPr>
              <a:t>的操作紀錄區顯示資料庫動作</a:t>
            </a:r>
          </a:p>
        </p:txBody>
      </p:sp>
      <p:sp>
        <p:nvSpPr>
          <p:cNvPr id="1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847115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範例中山網路書店系統</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0" indent="0">
              <a:lnSpc>
                <a:spcPct val="8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a:t>
            </a:r>
            <a:r>
              <a:rPr lang="zh-TW" altLang="en-US" sz="1000" b="1" spc="600" dirty="0" smtClean="0">
                <a:solidFill>
                  <a:prstClr val="black"/>
                </a:solidFill>
                <a:latin typeface="微軟正黑體" pitchFamily="34" charset="-120"/>
                <a:ea typeface="微軟正黑體" pitchFamily="34" charset="-120"/>
              </a:rPr>
              <a:t>的資料更新</a:t>
            </a:r>
            <a:endParaRPr lang="en-US" altLang="zh-TW" sz="1000" b="1" spc="600" dirty="0">
              <a:solidFill>
                <a:prstClr val="black"/>
              </a:solidFill>
              <a:latin typeface="微軟正黑體" pitchFamily="34" charset="-120"/>
              <a:ea typeface="微軟正黑體" pitchFamily="34" charset="-120"/>
            </a:endParaRPr>
          </a:p>
        </p:txBody>
      </p:sp>
      <p:grpSp>
        <p:nvGrpSpPr>
          <p:cNvPr id="13" name="群組 12"/>
          <p:cNvGrpSpPr/>
          <p:nvPr/>
        </p:nvGrpSpPr>
        <p:grpSpPr>
          <a:xfrm>
            <a:off x="179512" y="2192928"/>
            <a:ext cx="720080" cy="660056"/>
            <a:chOff x="180554" y="1700808"/>
            <a:chExt cx="720080" cy="660056"/>
          </a:xfrm>
        </p:grpSpPr>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5" name="文字方塊 14"/>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2" name="矩形 1"/>
          <p:cNvSpPr/>
          <p:nvPr/>
        </p:nvSpPr>
        <p:spPr>
          <a:xfrm>
            <a:off x="1581699" y="1556792"/>
            <a:ext cx="5965864" cy="430887"/>
          </a:xfrm>
          <a:prstGeom prst="rect">
            <a:avLst/>
          </a:prstGeom>
        </p:spPr>
        <p:txBody>
          <a:bodyPr wrap="none">
            <a:spAutoFit/>
          </a:bodyPr>
          <a:lstStyle/>
          <a:p>
            <a:r>
              <a:rPr lang="en-US" altLang="zh-TW" sz="2200" dirty="0">
                <a:solidFill>
                  <a:prstClr val="black"/>
                </a:solidFill>
                <a:latin typeface="微軟正黑體" panose="020B0604030504040204" pitchFamily="34" charset="-120"/>
                <a:ea typeface="微軟正黑體" panose="020B0604030504040204" pitchFamily="34" charset="-120"/>
              </a:rPr>
              <a:t>Trace Mode</a:t>
            </a:r>
            <a:r>
              <a:rPr lang="zh-TW" altLang="en-US" sz="2200" dirty="0" smtClean="0">
                <a:solidFill>
                  <a:prstClr val="black"/>
                </a:solidFill>
                <a:latin typeface="微軟正黑體" panose="020B0604030504040204" pitchFamily="34" charset="-120"/>
                <a:ea typeface="微軟正黑體" panose="020B0604030504040204" pitchFamily="34" charset="-120"/>
              </a:rPr>
              <a:t>的資料表顯示區塊顯示資料庫變化</a:t>
            </a:r>
            <a:endParaRPr lang="zh-TW" altLang="en-US" sz="2200" dirty="0">
              <a:solidFill>
                <a:prstClr val="black"/>
              </a:solidFill>
              <a:latin typeface="微軟正黑體" panose="020B0604030504040204" pitchFamily="34" charset="-120"/>
              <a:ea typeface="微軟正黑體" panose="020B0604030504040204" pitchFamily="34" charset="-120"/>
            </a:endParaRPr>
          </a:p>
        </p:txBody>
      </p:sp>
      <p:pic>
        <p:nvPicPr>
          <p:cNvPr id="17" name="Picture 2" descr="D:\DB Book\第四版改版資料\圖\Fig4-5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1972841"/>
            <a:ext cx="5582589" cy="418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42860808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範例中山網路書店系統</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0" indent="0">
              <a:lnSpc>
                <a:spcPct val="8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472152"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4-3</a:t>
            </a:r>
            <a:r>
              <a:rPr lang="zh-TW" altLang="en-US" sz="1000" b="1" spc="600" dirty="0" smtClean="0">
                <a:solidFill>
                  <a:prstClr val="black"/>
                </a:solidFill>
                <a:latin typeface="微軟正黑體" pitchFamily="34" charset="-120"/>
                <a:ea typeface="微軟正黑體" pitchFamily="34" charset="-120"/>
              </a:rPr>
              <a:t>關聯</a:t>
            </a:r>
            <a:r>
              <a:rPr lang="zh-TW" altLang="en-US" sz="1000" b="1" spc="600" dirty="0">
                <a:solidFill>
                  <a:prstClr val="black"/>
                </a:solidFill>
                <a:latin typeface="微軟正黑體" pitchFamily="34" charset="-120"/>
                <a:ea typeface="微軟正黑體" pitchFamily="34" charset="-120"/>
              </a:rPr>
              <a:t>模式</a:t>
            </a:r>
            <a:r>
              <a:rPr lang="zh-TW" altLang="en-US" sz="1000" b="1" spc="600" dirty="0" smtClean="0">
                <a:solidFill>
                  <a:prstClr val="black"/>
                </a:solidFill>
                <a:latin typeface="微軟正黑體" pitchFamily="34" charset="-120"/>
                <a:ea typeface="微軟正黑體" pitchFamily="34" charset="-120"/>
              </a:rPr>
              <a:t>的資料更新</a:t>
            </a:r>
            <a:endParaRPr lang="en-US" altLang="zh-TW" sz="1000" b="1" spc="600" dirty="0">
              <a:solidFill>
                <a:prstClr val="black"/>
              </a:solidFill>
              <a:latin typeface="微軟正黑體" pitchFamily="34" charset="-120"/>
              <a:ea typeface="微軟正黑體" pitchFamily="34" charset="-120"/>
            </a:endParaRPr>
          </a:p>
        </p:txBody>
      </p:sp>
      <p:grpSp>
        <p:nvGrpSpPr>
          <p:cNvPr id="13" name="群組 12"/>
          <p:cNvGrpSpPr/>
          <p:nvPr/>
        </p:nvGrpSpPr>
        <p:grpSpPr>
          <a:xfrm>
            <a:off x="179512" y="2192928"/>
            <a:ext cx="720080" cy="660056"/>
            <a:chOff x="180554" y="1700808"/>
            <a:chExt cx="720080" cy="660056"/>
          </a:xfrm>
        </p:grpSpPr>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54" y="1700808"/>
              <a:ext cx="720080" cy="660056"/>
            </a:xfrm>
            <a:prstGeom prst="rect">
              <a:avLst/>
            </a:prstGeom>
          </p:spPr>
        </p:pic>
        <p:sp>
          <p:nvSpPr>
            <p:cNvPr id="15" name="文字方塊 14"/>
            <p:cNvSpPr txBox="1"/>
            <p:nvPr/>
          </p:nvSpPr>
          <p:spPr>
            <a:xfrm>
              <a:off x="230379" y="1772816"/>
              <a:ext cx="620430" cy="338554"/>
            </a:xfrm>
            <a:prstGeom prst="rect">
              <a:avLst/>
            </a:prstGeom>
            <a:noFill/>
          </p:spPr>
          <p:txBody>
            <a:bodyPr wrap="square" rtlCol="0" anchor="ctr">
              <a:spAutoFit/>
            </a:bodyPr>
            <a:lstStyle/>
            <a:p>
              <a:pPr algn="ctr"/>
              <a:r>
                <a:rPr lang="zh-TW" altLang="en-US" sz="1600" b="1" dirty="0">
                  <a:solidFill>
                    <a:srgbClr val="92D050"/>
                  </a:solidFill>
                  <a:latin typeface="微軟正黑體" pitchFamily="34" charset="-120"/>
                  <a:ea typeface="微軟正黑體" pitchFamily="34" charset="-120"/>
                </a:rPr>
                <a:t>實例</a:t>
              </a:r>
            </a:p>
          </p:txBody>
        </p:sp>
      </p:grpSp>
      <p:sp>
        <p:nvSpPr>
          <p:cNvPr id="2" name="矩形 1"/>
          <p:cNvSpPr/>
          <p:nvPr/>
        </p:nvSpPr>
        <p:spPr>
          <a:xfrm>
            <a:off x="1581699" y="1556792"/>
            <a:ext cx="4980851" cy="430887"/>
          </a:xfrm>
          <a:prstGeom prst="rect">
            <a:avLst/>
          </a:prstGeom>
        </p:spPr>
        <p:txBody>
          <a:bodyPr wrap="none">
            <a:spAutoFit/>
          </a:bodyPr>
          <a:lstStyle/>
          <a:p>
            <a:r>
              <a:rPr lang="zh-TW" altLang="en-US" sz="2200" dirty="0" smtClean="0">
                <a:solidFill>
                  <a:prstClr val="black"/>
                </a:solidFill>
                <a:latin typeface="微軟正黑體" panose="020B0604030504040204" pitchFamily="34" charset="-120"/>
                <a:ea typeface="微軟正黑體" panose="020B0604030504040204" pitchFamily="34" charset="-120"/>
              </a:rPr>
              <a:t>新增一個商品到購物車時的資料庫動作</a:t>
            </a:r>
            <a:endParaRPr lang="zh-TW" altLang="en-US" sz="2200" dirty="0">
              <a:solidFill>
                <a:prstClr val="black"/>
              </a:solidFill>
              <a:latin typeface="微軟正黑體" panose="020B0604030504040204" pitchFamily="34" charset="-120"/>
              <a:ea typeface="微軟正黑體" panose="020B0604030504040204" pitchFamily="34" charset="-120"/>
            </a:endParaRPr>
          </a:p>
        </p:txBody>
      </p:sp>
      <p:pic>
        <p:nvPicPr>
          <p:cNvPr id="16" name="Picture 2" descr="D:\DB Book\第四版改版資料\圖\Fig4-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0909" y="1987679"/>
            <a:ext cx="5588958" cy="419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762471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8356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4</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4</a:t>
            </a:r>
            <a:r>
              <a:rPr lang="en-US" altLang="zh-TW" sz="2000" b="1" spc="600" dirty="0" smtClean="0">
                <a:solidFill>
                  <a:schemeClr val="tx1"/>
                </a:solidFill>
                <a:latin typeface="微軟正黑體" pitchFamily="34" charset="-120"/>
                <a:ea typeface="微軟正黑體" pitchFamily="34" charset="-120"/>
              </a:rPr>
              <a:t>-4</a:t>
            </a:r>
            <a:r>
              <a:rPr lang="zh-TW" altLang="en-US" sz="2000" b="1" spc="600" dirty="0" smtClean="0">
                <a:solidFill>
                  <a:schemeClr val="tx1"/>
                </a:solidFill>
                <a:latin typeface="微軟正黑體" pitchFamily="34" charset="-120"/>
                <a:ea typeface="微軟正黑體" pitchFamily="34" charset="-120"/>
              </a:rPr>
              <a:t>實體關係圖轉成關聯模式資料庫綱目</a:t>
            </a:r>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23</a:t>
            </a:fld>
            <a:endParaRPr lang="en-US" sz="1400" dirty="0">
              <a:solidFill>
                <a:srgbClr val="FFFFFF"/>
              </a:solidFill>
            </a:endParaRPr>
          </a:p>
        </p:txBody>
      </p:sp>
    </p:spTree>
    <p:extLst>
      <p:ext uri="{BB962C8B-B14F-4D97-AF65-F5344CB8AC3E}">
        <p14:creationId xmlns:p14="http://schemas.microsoft.com/office/powerpoint/2010/main" val="350618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4630415" cy="3989040"/>
          </a:xfrm>
        </p:spPr>
        <p:txBody>
          <a:bodyPr>
            <a:normAutofit/>
          </a:bodyPr>
          <a:lstStyle/>
          <a:p>
            <a:pPr marL="609600" indent="-609600"/>
            <a:r>
              <a:rPr lang="zh-TW" altLang="en-US" sz="2600" b="1" dirty="0">
                <a:latin typeface="微軟正黑體" panose="020B0604030504040204" pitchFamily="34" charset="-120"/>
                <a:ea typeface="微軟正黑體" panose="020B0604030504040204" pitchFamily="34" charset="-120"/>
              </a:rPr>
              <a:t>為每一個實體型態產生一個關聯綱目，此關聯綱目的屬性及主鍵如下：</a:t>
            </a:r>
          </a:p>
          <a:p>
            <a:pPr marL="990600" lvl="1" indent="-533400"/>
            <a:r>
              <a:rPr lang="zh-TW" altLang="en-US" sz="2200" dirty="0">
                <a:latin typeface="微軟正黑體" panose="020B0604030504040204" pitchFamily="34" charset="-120"/>
                <a:ea typeface="微軟正黑體" panose="020B0604030504040204" pitchFamily="34" charset="-120"/>
              </a:rPr>
              <a:t>屬性：所有簡單和單值</a:t>
            </a:r>
            <a:r>
              <a:rPr lang="zh-TW" altLang="en-US" sz="2200" dirty="0" smtClean="0">
                <a:latin typeface="微軟正黑體" panose="020B0604030504040204" pitchFamily="34" charset="-120"/>
                <a:ea typeface="微軟正黑體" panose="020B0604030504040204" pitchFamily="34" charset="-120"/>
              </a:rPr>
              <a:t>屬性</a:t>
            </a:r>
            <a:r>
              <a:rPr lang="zh-TW" altLang="en-US" sz="2200" dirty="0">
                <a:latin typeface="微軟正黑體" panose="020B0604030504040204" pitchFamily="34" charset="-120"/>
                <a:ea typeface="微軟正黑體" panose="020B0604030504040204" pitchFamily="34" charset="-120"/>
              </a:rPr>
              <a:t>和</a:t>
            </a:r>
            <a:r>
              <a:rPr lang="zh-TW" altLang="en-US" sz="2200" dirty="0" smtClean="0">
                <a:latin typeface="微軟正黑體" panose="020B0604030504040204" pitchFamily="34" charset="-120"/>
                <a:ea typeface="微軟正黑體" panose="020B0604030504040204" pitchFamily="34" charset="-120"/>
              </a:rPr>
              <a:t>所有</a:t>
            </a:r>
            <a:r>
              <a:rPr lang="zh-TW" altLang="en-US" sz="2200" dirty="0">
                <a:latin typeface="微軟正黑體" panose="020B0604030504040204" pitchFamily="34" charset="-120"/>
                <a:ea typeface="微軟正黑體" panose="020B0604030504040204" pitchFamily="34" charset="-120"/>
              </a:rPr>
              <a:t>複合屬性的展開成簡單屬性</a:t>
            </a:r>
          </a:p>
          <a:p>
            <a:pPr marL="990600" lvl="1" indent="-533400"/>
            <a:r>
              <a:rPr lang="zh-TW" altLang="en-US" sz="2200" dirty="0">
                <a:latin typeface="微軟正黑體" panose="020B0604030504040204" pitchFamily="34" charset="-120"/>
                <a:ea typeface="微軟正黑體" panose="020B0604030504040204" pitchFamily="34" charset="-120"/>
              </a:rPr>
              <a:t>主鍵：挑選一個關鍵屬性</a:t>
            </a:r>
          </a:p>
          <a:p>
            <a:pPr lvl="1">
              <a:lnSpc>
                <a:spcPct val="90000"/>
              </a:lnSpc>
            </a:pPr>
            <a:endParaRPr lang="en-US" altLang="zh-TW" sz="2200" dirty="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pic>
        <p:nvPicPr>
          <p:cNvPr id="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1772816"/>
            <a:ext cx="4192847" cy="309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5426" y="5229200"/>
            <a:ext cx="71834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06860920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107504" y="1628800"/>
            <a:ext cx="4630415" cy="3989040"/>
          </a:xfrm>
        </p:spPr>
        <p:txBody>
          <a:bodyPr>
            <a:normAutofit/>
          </a:bodyPr>
          <a:lstStyle/>
          <a:p>
            <a:pPr marL="609600" indent="-609600">
              <a:lnSpc>
                <a:spcPct val="80000"/>
              </a:lnSpc>
            </a:pPr>
            <a:r>
              <a:rPr lang="zh-TW" altLang="en-US" sz="2600" b="1" dirty="0" smtClean="0">
                <a:latin typeface="微軟正黑體" panose="020B0604030504040204" pitchFamily="34" charset="-120"/>
                <a:ea typeface="微軟正黑體" panose="020B0604030504040204" pitchFamily="34" charset="-120"/>
              </a:rPr>
              <a:t>為</a:t>
            </a:r>
            <a:r>
              <a:rPr lang="zh-TW" altLang="en-US" sz="2600" b="1" dirty="0">
                <a:latin typeface="微軟正黑體" panose="020B0604030504040204" pitchFamily="34" charset="-120"/>
                <a:ea typeface="微軟正黑體" panose="020B0604030504040204" pitchFamily="34" charset="-120"/>
              </a:rPr>
              <a:t>每個多值屬性，產生一個關聯綱目，此關聯綱目的屬性及主鍵如下：</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屬性：所有組成屬性和一個外部鍵（參考到原隸屬實體型態之關聯綱目的主鍵）</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主鍵：所有屬性</a:t>
            </a:r>
          </a:p>
          <a:p>
            <a:pPr lvl="1">
              <a:lnSpc>
                <a:spcPct val="90000"/>
              </a:lnSpc>
            </a:pPr>
            <a:endParaRPr lang="en-US" altLang="zh-TW" sz="2200" dirty="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3716143242"/>
              </p:ext>
            </p:extLst>
          </p:nvPr>
        </p:nvGraphicFramePr>
        <p:xfrm>
          <a:off x="4441236" y="1556792"/>
          <a:ext cx="4641109" cy="4630167"/>
        </p:xfrm>
        <a:graphic>
          <a:graphicData uri="http://schemas.openxmlformats.org/presentationml/2006/ole">
            <mc:AlternateContent xmlns:mc="http://schemas.openxmlformats.org/markup-compatibility/2006">
              <mc:Choice xmlns:v="urn:schemas-microsoft-com:vml" Requires="v">
                <p:oleObj spid="_x0000_s3126" r:id="rId5" imgW="3477768" imgH="3457956" progId="">
                  <p:embed/>
                </p:oleObj>
              </mc:Choice>
              <mc:Fallback>
                <p:oleObj r:id="rId5" imgW="3477768" imgH="3457956"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1236" y="1556792"/>
                        <a:ext cx="4641109" cy="4630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4779130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24280" y="1628800"/>
            <a:ext cx="8868200" cy="3989040"/>
          </a:xfrm>
        </p:spPr>
        <p:txBody>
          <a:bodyPr>
            <a:normAutofit/>
          </a:bodyPr>
          <a:lstStyle/>
          <a:p>
            <a:pPr marL="609600" indent="-609600"/>
            <a:r>
              <a:rPr lang="zh-TW" altLang="en-US" sz="2600" b="1" dirty="0" smtClean="0">
                <a:latin typeface="微軟正黑體" panose="020B0604030504040204" pitchFamily="34" charset="-120"/>
                <a:ea typeface="微軟正黑體" panose="020B0604030504040204" pitchFamily="34" charset="-120"/>
              </a:rPr>
              <a:t>為</a:t>
            </a:r>
            <a:r>
              <a:rPr lang="zh-TW" altLang="en-US" sz="2600" b="1" dirty="0">
                <a:latin typeface="微軟正黑體" panose="020B0604030504040204" pitchFamily="34" charset="-120"/>
                <a:ea typeface="微軟正黑體" panose="020B0604030504040204" pitchFamily="34" charset="-120"/>
              </a:rPr>
              <a:t>每一個弱實體型態產生一個關聯綱目，此關聯綱目的屬性及主鍵如下： </a:t>
            </a:r>
          </a:p>
          <a:p>
            <a:pPr marL="990600" lvl="1" indent="-533400"/>
            <a:r>
              <a:rPr lang="zh-TW" altLang="en-US" sz="2200" dirty="0">
                <a:latin typeface="微軟正黑體" panose="020B0604030504040204" pitchFamily="34" charset="-120"/>
                <a:ea typeface="微軟正黑體" panose="020B0604030504040204" pitchFamily="34" charset="-120"/>
              </a:rPr>
              <a:t>屬性：所有組成屬性和（數個）外部鍵（參考到每一主實體型態之關聯綱目的主鍵）</a:t>
            </a:r>
          </a:p>
          <a:p>
            <a:pPr marL="990600" lvl="1" indent="-533400"/>
            <a:r>
              <a:rPr lang="zh-TW" altLang="en-US" sz="2200" dirty="0">
                <a:latin typeface="微軟正黑體" panose="020B0604030504040204" pitchFamily="34" charset="-120"/>
                <a:ea typeface="微軟正黑體" panose="020B0604030504040204" pitchFamily="34" charset="-120"/>
              </a:rPr>
              <a:t>主鍵：部分鍵屬性和所有外部鍵的組合</a:t>
            </a:r>
          </a:p>
          <a:p>
            <a:pPr lvl="1">
              <a:lnSpc>
                <a:spcPct val="90000"/>
              </a:lnSpc>
            </a:pPr>
            <a:endParaRPr lang="en-US" altLang="zh-TW" sz="2200" dirty="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884126190"/>
              </p:ext>
            </p:extLst>
          </p:nvPr>
        </p:nvGraphicFramePr>
        <p:xfrm>
          <a:off x="2376812" y="3623320"/>
          <a:ext cx="4427619" cy="2818433"/>
        </p:xfrm>
        <a:graphic>
          <a:graphicData uri="http://schemas.openxmlformats.org/presentationml/2006/ole">
            <mc:AlternateContent xmlns:mc="http://schemas.openxmlformats.org/markup-compatibility/2006">
              <mc:Choice xmlns:v="urn:schemas-microsoft-com:vml" Requires="v">
                <p:oleObj spid="_x0000_s4150" r:id="rId5" imgW="4327550" imgH="2754782" progId="">
                  <p:embed/>
                </p:oleObj>
              </mc:Choice>
              <mc:Fallback>
                <p:oleObj r:id="rId5" imgW="4327550" imgH="2754782"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6812" y="3623320"/>
                        <a:ext cx="4427619" cy="2818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016879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24280" y="1628800"/>
            <a:ext cx="8868200" cy="3989040"/>
          </a:xfrm>
        </p:spPr>
        <p:txBody>
          <a:bodyPr>
            <a:normAutofit/>
          </a:bodyPr>
          <a:lstStyle/>
          <a:p>
            <a:r>
              <a:rPr lang="zh-TW" altLang="en-US" sz="2600" b="1" dirty="0">
                <a:latin typeface="微軟正黑體" panose="020B0604030504040204" pitchFamily="34" charset="-120"/>
                <a:ea typeface="微軟正黑體" panose="020B0604030504040204" pitchFamily="34" charset="-120"/>
              </a:rPr>
              <a:t>如果將預算此一弱實體型態當成計畫的多值複合屬性</a:t>
            </a:r>
            <a:r>
              <a:rPr lang="en-US" altLang="zh-TW" sz="2600" b="1" dirty="0">
                <a:latin typeface="微軟正黑體" panose="020B0604030504040204" pitchFamily="34" charset="-120"/>
                <a:ea typeface="微軟正黑體" panose="020B0604030504040204" pitchFamily="34" charset="-120"/>
              </a:rPr>
              <a:t>, </a:t>
            </a:r>
            <a:r>
              <a:rPr lang="zh-TW" altLang="en-US" sz="2600" b="1" dirty="0">
                <a:latin typeface="微軟正黑體" panose="020B0604030504040204" pitchFamily="34" charset="-120"/>
                <a:ea typeface="微軟正黑體" panose="020B0604030504040204" pitchFamily="34" charset="-120"/>
              </a:rPr>
              <a:t>則可得到的</a:t>
            </a:r>
            <a:r>
              <a:rPr lang="en-US" altLang="zh-TW" sz="2600" b="1" dirty="0">
                <a:latin typeface="微軟正黑體" panose="020B0604030504040204" pitchFamily="34" charset="-120"/>
                <a:ea typeface="微軟正黑體" panose="020B0604030504040204" pitchFamily="34" charset="-120"/>
              </a:rPr>
              <a:t>ERD</a:t>
            </a:r>
            <a:r>
              <a:rPr lang="zh-TW" altLang="en-US" sz="2600" b="1" dirty="0">
                <a:latin typeface="微軟正黑體" panose="020B0604030504040204" pitchFamily="34" charset="-120"/>
                <a:ea typeface="微軟正黑體" panose="020B0604030504040204" pitchFamily="34" charset="-120"/>
              </a:rPr>
              <a:t>及其關聯綱目如右圖所示</a:t>
            </a:r>
            <a:endParaRPr lang="en-US" altLang="zh-TW" sz="2600" b="1" dirty="0">
              <a:latin typeface="微軟正黑體" panose="020B0604030504040204" pitchFamily="34" charset="-120"/>
              <a:ea typeface="微軟正黑體" panose="020B0604030504040204" pitchFamily="34" charset="-120"/>
            </a:endParaRPr>
          </a:p>
          <a:p>
            <a:r>
              <a:rPr lang="zh-TW" altLang="en-US" sz="2600" dirty="0">
                <a:solidFill>
                  <a:srgbClr val="FF0000"/>
                </a:solidFill>
                <a:latin typeface="微軟正黑體" panose="020B0604030504040204" pitchFamily="34" charset="-120"/>
                <a:ea typeface="微軟正黑體" panose="020B0604030504040204" pitchFamily="34" charset="-120"/>
              </a:rPr>
              <a:t>為什麼會有這樣的差別？那個較好？ </a:t>
            </a:r>
          </a:p>
          <a:p>
            <a:endParaRPr lang="zh-TW" altLang="en-US" sz="2600" dirty="0">
              <a:latin typeface="微軟正黑體" panose="020B0604030504040204" pitchFamily="34" charset="-120"/>
              <a:ea typeface="微軟正黑體" panose="020B0604030504040204" pitchFamily="34" charset="-120"/>
            </a:endParaRPr>
          </a:p>
          <a:p>
            <a:pPr lvl="1">
              <a:lnSpc>
                <a:spcPct val="90000"/>
              </a:lnSpc>
            </a:pPr>
            <a:endParaRPr lang="en-US" altLang="zh-TW" sz="2200" dirty="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2318204935"/>
              </p:ext>
            </p:extLst>
          </p:nvPr>
        </p:nvGraphicFramePr>
        <p:xfrm>
          <a:off x="2195736" y="2937854"/>
          <a:ext cx="4248721" cy="3601058"/>
        </p:xfrm>
        <a:graphic>
          <a:graphicData uri="http://schemas.openxmlformats.org/presentationml/2006/ole">
            <mc:AlternateContent xmlns:mc="http://schemas.openxmlformats.org/markup-compatibility/2006">
              <mc:Choice xmlns:v="urn:schemas-microsoft-com:vml" Requires="v">
                <p:oleObj spid="_x0000_s5174" r:id="rId5" imgW="2959608" imgH="2693518" progId="">
                  <p:embed/>
                </p:oleObj>
              </mc:Choice>
              <mc:Fallback>
                <p:oleObj r:id="rId5" imgW="2959608" imgH="2693518"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937854"/>
                        <a:ext cx="4248721" cy="3601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90599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24280" y="1628800"/>
            <a:ext cx="8868200" cy="3989040"/>
          </a:xfrm>
        </p:spPr>
        <p:txBody>
          <a:bodyPr>
            <a:normAutofit/>
          </a:bodyPr>
          <a:lstStyle/>
          <a:p>
            <a:pPr>
              <a:lnSpc>
                <a:spcPct val="90000"/>
              </a:lnSpc>
            </a:pPr>
            <a:r>
              <a:rPr lang="zh-TW" altLang="en-US" sz="2600" b="1" dirty="0">
                <a:latin typeface="微軟正黑體" panose="020B0604030504040204" pitchFamily="34" charset="-120"/>
                <a:ea typeface="微軟正黑體" panose="020B0604030504040204" pitchFamily="34" charset="-120"/>
              </a:rPr>
              <a:t>對每一個</a:t>
            </a:r>
            <a:r>
              <a:rPr lang="en-US" altLang="zh-TW" sz="2600" b="1" dirty="0">
                <a:latin typeface="微軟正黑體" panose="020B0604030504040204" pitchFamily="34" charset="-120"/>
                <a:ea typeface="微軟正黑體" panose="020B0604030504040204" pitchFamily="34" charset="-120"/>
              </a:rPr>
              <a:t>1:1 </a:t>
            </a:r>
            <a:r>
              <a:rPr lang="zh-TW" altLang="en-US" sz="2600" b="1" dirty="0">
                <a:latin typeface="微軟正黑體" panose="020B0604030504040204" pitchFamily="34" charset="-120"/>
                <a:ea typeface="微軟正黑體" panose="020B0604030504040204" pitchFamily="34" charset="-120"/>
              </a:rPr>
              <a:t>之關係型態（</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與</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a:t>
            </a:r>
          </a:p>
          <a:p>
            <a:pPr lvl="1">
              <a:lnSpc>
                <a:spcPct val="90000"/>
              </a:lnSpc>
            </a:pPr>
            <a:r>
              <a:rPr lang="zh-TW" altLang="en-US" sz="2200" dirty="0">
                <a:latin typeface="微軟正黑體" panose="020B0604030504040204" pitchFamily="34" charset="-120"/>
                <a:ea typeface="微軟正黑體" panose="020B0604030504040204" pitchFamily="34" charset="-120"/>
              </a:rPr>
              <a:t>選擇一個完全參與此關係型態之實體型態（假定選</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），在</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的關聯綱目中加上一個參考到</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的外部鍵 ，若此關係型態有屬性，則將這些屬性加到</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中</a:t>
            </a:r>
          </a:p>
          <a:p>
            <a:pPr>
              <a:lnSpc>
                <a:spcPct val="90000"/>
              </a:lnSpc>
            </a:pPr>
            <a:r>
              <a:rPr lang="zh-TW" altLang="en-US" sz="2600" b="1" dirty="0">
                <a:latin typeface="微軟正黑體" panose="020B0604030504040204" pitchFamily="34" charset="-120"/>
                <a:ea typeface="微軟正黑體" panose="020B0604030504040204" pitchFamily="34" charset="-120"/>
              </a:rPr>
              <a:t>假設線上購物系統裡規定每一筆交易一定要有購物車，則其</a:t>
            </a:r>
            <a:r>
              <a:rPr lang="en-US" altLang="zh-TW" sz="2600" b="1" dirty="0">
                <a:latin typeface="微軟正黑體" panose="020B0604030504040204" pitchFamily="34" charset="-120"/>
                <a:ea typeface="微軟正黑體" panose="020B0604030504040204" pitchFamily="34" charset="-120"/>
              </a:rPr>
              <a:t>ERD</a:t>
            </a:r>
            <a:r>
              <a:rPr lang="zh-TW" altLang="en-US" sz="2600" b="1" dirty="0">
                <a:latin typeface="微軟正黑體" panose="020B0604030504040204" pitchFamily="34" charset="-120"/>
                <a:ea typeface="微軟正黑體" panose="020B0604030504040204" pitchFamily="34" charset="-120"/>
              </a:rPr>
              <a:t>和相對應的關聯綱目如</a:t>
            </a:r>
            <a:r>
              <a:rPr lang="zh-TW" altLang="en-US" sz="2600" b="1" dirty="0">
                <a:latin typeface="微軟正黑體" panose="020B0604030504040204" pitchFamily="34" charset="-120"/>
                <a:ea typeface="微軟正黑體" panose="020B0604030504040204" pitchFamily="34" charset="-120"/>
                <a:hlinkClick r:id="" action="ppaction://noaction"/>
              </a:rPr>
              <a:t>下頁圖</a:t>
            </a:r>
            <a:r>
              <a:rPr lang="zh-TW" altLang="en-US" sz="2600" b="1" dirty="0">
                <a:latin typeface="微軟正黑體" panose="020B0604030504040204" pitchFamily="34" charset="-120"/>
                <a:ea typeface="微軟正黑體" panose="020B0604030504040204" pitchFamily="34" charset="-120"/>
              </a:rPr>
              <a:t>所示</a:t>
            </a:r>
          </a:p>
          <a:p>
            <a:pPr marL="0" indent="0">
              <a:buNone/>
            </a:pPr>
            <a:endParaRPr lang="zh-TW" altLang="en-US" sz="2600" dirty="0">
              <a:solidFill>
                <a:srgbClr val="FF0000"/>
              </a:solidFill>
              <a:latin typeface="微軟正黑體" panose="020B0604030504040204" pitchFamily="34" charset="-120"/>
              <a:ea typeface="微軟正黑體" panose="020B0604030504040204" pitchFamily="34" charset="-120"/>
            </a:endParaRPr>
          </a:p>
          <a:p>
            <a:endParaRPr lang="zh-TW" altLang="en-US" sz="2600" dirty="0">
              <a:latin typeface="微軟正黑體" panose="020B0604030504040204" pitchFamily="34" charset="-120"/>
              <a:ea typeface="微軟正黑體" panose="020B0604030504040204" pitchFamily="34" charset="-120"/>
            </a:endParaRPr>
          </a:p>
          <a:p>
            <a:pPr lvl="1">
              <a:lnSpc>
                <a:spcPct val="90000"/>
              </a:lnSpc>
            </a:pPr>
            <a:endParaRPr lang="en-US" altLang="zh-TW" sz="2200" dirty="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sp>
        <p:nvSpPr>
          <p:cNvPr id="10"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00338350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pic>
        <p:nvPicPr>
          <p:cNvPr id="9" name="圖片 6" descr="圖04-11.jpg"/>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919648" y="1772816"/>
            <a:ext cx="7304703" cy="436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9995682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spc="600" dirty="0" smtClean="0">
                <a:effectLst/>
                <a:latin typeface="微軟正黑體" pitchFamily="34" charset="-120"/>
                <a:ea typeface="微軟正黑體" pitchFamily="34" charset="-120"/>
                <a:cs typeface="+mn-cs"/>
              </a:rPr>
              <a:t>目的</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a:xfrm>
            <a:off x="457200" y="1600200"/>
            <a:ext cx="8219256" cy="4925144"/>
          </a:xfrm>
        </p:spPr>
        <p:txBody>
          <a:bodyPr>
            <a:normAutofit/>
          </a:bodyPr>
          <a:lstStyle/>
          <a:p>
            <a:r>
              <a:rPr lang="zh-TW" altLang="en-US" sz="2600" b="1" dirty="0">
                <a:latin typeface="微軟正黑體" pitchFamily="34" charset="-120"/>
                <a:ea typeface="微軟正黑體" pitchFamily="34" charset="-120"/>
              </a:rPr>
              <a:t>實體關係</a:t>
            </a:r>
            <a:r>
              <a:rPr lang="zh-TW" altLang="en-US" sz="2600" b="1" dirty="0" smtClean="0">
                <a:latin typeface="微軟正黑體" pitchFamily="34" charset="-120"/>
                <a:ea typeface="微軟正黑體" pitchFamily="34" charset="-120"/>
              </a:rPr>
              <a:t>模式</a:t>
            </a:r>
            <a:endParaRPr lang="en-US" altLang="zh-TW" sz="2600" b="1" dirty="0" smtClean="0">
              <a:latin typeface="微軟正黑體" pitchFamily="34" charset="-120"/>
              <a:ea typeface="微軟正黑體" pitchFamily="34" charset="-120"/>
            </a:endParaRPr>
          </a:p>
          <a:p>
            <a:pPr lvl="1"/>
            <a:r>
              <a:rPr lang="zh-TW" altLang="en-US" sz="2200" b="1" dirty="0" smtClean="0">
                <a:latin typeface="微軟正黑體" pitchFamily="34" charset="-120"/>
                <a:ea typeface="微軟正黑體" pitchFamily="34" charset="-120"/>
              </a:rPr>
              <a:t>適合</a:t>
            </a:r>
            <a:r>
              <a:rPr lang="zh-TW" altLang="en-US" sz="2200" b="1" dirty="0" smtClean="0">
                <a:solidFill>
                  <a:schemeClr val="tx1">
                    <a:lumMod val="65000"/>
                    <a:lumOff val="35000"/>
                  </a:schemeClr>
                </a:solidFill>
                <a:latin typeface="微軟正黑體" pitchFamily="34" charset="-120"/>
                <a:ea typeface="微軟正黑體" pitchFamily="34" charset="-120"/>
              </a:rPr>
              <a:t>描述</a:t>
            </a:r>
            <a:r>
              <a:rPr lang="zh-TW" altLang="en-US" sz="2200" b="1" dirty="0">
                <a:solidFill>
                  <a:schemeClr val="tx1">
                    <a:lumMod val="65000"/>
                    <a:lumOff val="35000"/>
                  </a:schemeClr>
                </a:solidFill>
                <a:latin typeface="微軟正黑體" pitchFamily="34" charset="-120"/>
                <a:ea typeface="微軟正黑體" pitchFamily="34" charset="-120"/>
              </a:rPr>
              <a:t>迷你世界的資料</a:t>
            </a:r>
            <a:r>
              <a:rPr lang="zh-TW" altLang="en-US" sz="2200" b="1" dirty="0" smtClean="0">
                <a:solidFill>
                  <a:schemeClr val="tx1">
                    <a:lumMod val="65000"/>
                    <a:lumOff val="35000"/>
                  </a:schemeClr>
                </a:solidFill>
                <a:latin typeface="微軟正黑體" pitchFamily="34" charset="-120"/>
                <a:ea typeface="微軟正黑體" pitchFamily="34" charset="-120"/>
              </a:rPr>
              <a:t>需求</a:t>
            </a:r>
            <a:endParaRPr lang="en-US" altLang="zh-TW" sz="2200" b="1" dirty="0" smtClean="0">
              <a:solidFill>
                <a:schemeClr val="tx1">
                  <a:lumMod val="65000"/>
                  <a:lumOff val="35000"/>
                </a:schemeClr>
              </a:solidFill>
              <a:latin typeface="微軟正黑體" pitchFamily="34" charset="-120"/>
              <a:ea typeface="微軟正黑體" pitchFamily="34" charset="-120"/>
            </a:endParaRPr>
          </a:p>
          <a:p>
            <a:pPr lvl="1"/>
            <a:r>
              <a:rPr lang="zh-TW" altLang="en-US" sz="2200" b="1" dirty="0" smtClean="0">
                <a:latin typeface="微軟正黑體" pitchFamily="34" charset="-120"/>
                <a:ea typeface="微軟正黑體" pitchFamily="34" charset="-120"/>
              </a:rPr>
              <a:t>不夠</a:t>
            </a:r>
            <a:r>
              <a:rPr lang="zh-TW" altLang="en-US" sz="2200" b="1" dirty="0">
                <a:latin typeface="微軟正黑體" pitchFamily="34" charset="-120"/>
                <a:ea typeface="微軟正黑體" pitchFamily="34" charset="-120"/>
              </a:rPr>
              <a:t>嚴謹，不方便用來當成</a:t>
            </a:r>
            <a:r>
              <a:rPr lang="en-US" altLang="zh-TW" sz="2200" b="1" dirty="0">
                <a:latin typeface="微軟正黑體" pitchFamily="34" charset="-120"/>
                <a:ea typeface="微軟正黑體" pitchFamily="34" charset="-120"/>
              </a:rPr>
              <a:t>DBMS</a:t>
            </a:r>
            <a:r>
              <a:rPr lang="zh-TW" altLang="en-US" sz="2200" b="1" dirty="0">
                <a:latin typeface="微軟正黑體" pitchFamily="34" charset="-120"/>
                <a:ea typeface="微軟正黑體" pitchFamily="34" charset="-120"/>
              </a:rPr>
              <a:t>的資料模式 </a:t>
            </a:r>
          </a:p>
          <a:p>
            <a:r>
              <a:rPr lang="zh-TW" altLang="en-US" sz="2600" b="1" dirty="0">
                <a:latin typeface="微軟正黑體" pitchFamily="34" charset="-120"/>
                <a:ea typeface="微軟正黑體" pitchFamily="34" charset="-120"/>
              </a:rPr>
              <a:t>目前最普遍的</a:t>
            </a:r>
            <a:r>
              <a:rPr lang="en-US" altLang="zh-TW" sz="2600" b="1" dirty="0">
                <a:latin typeface="微軟正黑體" pitchFamily="34" charset="-120"/>
                <a:ea typeface="微軟正黑體" pitchFamily="34" charset="-120"/>
              </a:rPr>
              <a:t>DBMS</a:t>
            </a:r>
            <a:r>
              <a:rPr lang="zh-TW" altLang="en-US" sz="2600" b="1" dirty="0">
                <a:latin typeface="微軟正黑體" pitchFamily="34" charset="-120"/>
                <a:ea typeface="微軟正黑體" pitchFamily="34" charset="-120"/>
              </a:rPr>
              <a:t>資料模式是</a:t>
            </a:r>
            <a:r>
              <a:rPr lang="zh-TW" altLang="en-US" sz="2600" b="1" dirty="0">
                <a:solidFill>
                  <a:srgbClr val="00B0F0"/>
                </a:solidFill>
                <a:latin typeface="微軟正黑體" pitchFamily="34" charset="-120"/>
                <a:ea typeface="微軟正黑體" pitchFamily="34" charset="-120"/>
              </a:rPr>
              <a:t>關聯模式 </a:t>
            </a:r>
          </a:p>
          <a:p>
            <a:pPr lvl="1"/>
            <a:r>
              <a:rPr lang="en-US" altLang="zh-TW" sz="2200" b="1" dirty="0" smtClean="0">
                <a:latin typeface="微軟正黑體" pitchFamily="34" charset="-120"/>
                <a:ea typeface="微軟正黑體" pitchFamily="34" charset="-120"/>
              </a:rPr>
              <a:t>1970</a:t>
            </a:r>
            <a:r>
              <a:rPr lang="zh-TW" altLang="en-US" sz="2200" b="1" dirty="0">
                <a:latin typeface="微軟正黑體" pitchFamily="34" charset="-120"/>
                <a:ea typeface="微軟正黑體" pitchFamily="34" charset="-120"/>
              </a:rPr>
              <a:t>年由英國裔的</a:t>
            </a:r>
            <a:r>
              <a:rPr lang="en-US" altLang="zh-TW" sz="2200" b="1" dirty="0" err="1">
                <a:latin typeface="微軟正黑體" pitchFamily="34" charset="-120"/>
                <a:ea typeface="微軟正黑體" pitchFamily="34" charset="-120"/>
              </a:rPr>
              <a:t>Codd</a:t>
            </a:r>
            <a:r>
              <a:rPr lang="zh-TW" altLang="en-US" sz="2200" b="1" dirty="0">
                <a:latin typeface="微軟正黑體" pitchFamily="34" charset="-120"/>
                <a:ea typeface="微軟正黑體" pitchFamily="34" charset="-120"/>
              </a:rPr>
              <a:t>博士所</a:t>
            </a:r>
            <a:r>
              <a:rPr lang="zh-TW" altLang="en-US" sz="2200" b="1" dirty="0" smtClean="0">
                <a:latin typeface="微軟正黑體" pitchFamily="34" charset="-120"/>
                <a:ea typeface="微軟正黑體" pitchFamily="34" charset="-120"/>
              </a:rPr>
              <a:t>提出</a:t>
            </a:r>
            <a:endParaRPr lang="en-US" altLang="zh-TW" sz="2200" b="1" dirty="0" smtClean="0">
              <a:latin typeface="微軟正黑體" pitchFamily="34" charset="-120"/>
              <a:ea typeface="微軟正黑體" pitchFamily="34" charset="-120"/>
            </a:endParaRPr>
          </a:p>
          <a:p>
            <a:pPr lvl="1"/>
            <a:r>
              <a:rPr lang="zh-TW" altLang="en-US" sz="2200" b="1" dirty="0" smtClean="0">
                <a:latin typeface="微軟正黑體" pitchFamily="34" charset="-120"/>
                <a:ea typeface="微軟正黑體" pitchFamily="34" charset="-120"/>
              </a:rPr>
              <a:t>定義</a:t>
            </a:r>
            <a:r>
              <a:rPr lang="zh-TW" altLang="en-US" sz="2200" b="1" dirty="0">
                <a:latin typeface="微軟正黑體" pitchFamily="34" charset="-120"/>
                <a:ea typeface="微軟正黑體" pitchFamily="34" charset="-120"/>
              </a:rPr>
              <a:t>嚴謹卻簡單易懂 </a:t>
            </a:r>
          </a:p>
          <a:p>
            <a:endParaRPr lang="zh-TW" altLang="en-US" dirty="0"/>
          </a:p>
        </p:txBody>
      </p:sp>
      <p:sp>
        <p:nvSpPr>
          <p:cNvPr id="4" name="矩形 3"/>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4-1</a:t>
            </a:r>
            <a:r>
              <a:rPr lang="zh-TW" altLang="en-US" sz="1000" b="1" spc="600" dirty="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sp>
        <p:nvSpPr>
          <p:cNvPr id="8"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96155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24280" y="1628800"/>
            <a:ext cx="8868200" cy="3989040"/>
          </a:xfrm>
        </p:spPr>
        <p:txBody>
          <a:bodyPr>
            <a:normAutofit/>
          </a:bodyPr>
          <a:lstStyle/>
          <a:p>
            <a:pPr>
              <a:lnSpc>
                <a:spcPct val="80000"/>
              </a:lnSpc>
            </a:pPr>
            <a:r>
              <a:rPr lang="zh-TW" altLang="en-US" sz="2600" b="1" dirty="0">
                <a:latin typeface="微軟正黑體" panose="020B0604030504040204" pitchFamily="34" charset="-120"/>
                <a:ea typeface="微軟正黑體" panose="020B0604030504040204" pitchFamily="34" charset="-120"/>
              </a:rPr>
              <a:t>對每一個</a:t>
            </a:r>
            <a:r>
              <a:rPr lang="en-US" altLang="zh-TW" sz="2600" b="1" dirty="0">
                <a:latin typeface="微軟正黑體" panose="020B0604030504040204" pitchFamily="34" charset="-120"/>
                <a:ea typeface="微軟正黑體" panose="020B0604030504040204" pitchFamily="34" charset="-120"/>
              </a:rPr>
              <a:t>1:N </a:t>
            </a:r>
            <a:r>
              <a:rPr lang="zh-TW" altLang="en-US" sz="2600" b="1" dirty="0">
                <a:latin typeface="微軟正黑體" panose="020B0604030504040204" pitchFamily="34" charset="-120"/>
                <a:ea typeface="微軟正黑體" panose="020B0604030504040204" pitchFamily="34" charset="-120"/>
              </a:rPr>
              <a:t>之關係型態（</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與</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a:t>
            </a:r>
          </a:p>
          <a:p>
            <a:pPr lvl="1">
              <a:lnSpc>
                <a:spcPct val="80000"/>
              </a:lnSpc>
            </a:pPr>
            <a:r>
              <a:rPr lang="zh-TW" altLang="en-US" sz="2200" dirty="0">
                <a:latin typeface="微軟正黑體" panose="020B0604030504040204" pitchFamily="34" charset="-120"/>
                <a:ea typeface="微軟正黑體" panose="020B0604030504040204" pitchFamily="34" charset="-120"/>
              </a:rPr>
              <a:t>選擇基數為</a:t>
            </a:r>
            <a:r>
              <a:rPr lang="en-US" altLang="zh-TW" sz="2200" dirty="0">
                <a:latin typeface="微軟正黑體" panose="020B0604030504040204" pitchFamily="34" charset="-120"/>
                <a:ea typeface="微軟正黑體" panose="020B0604030504040204" pitchFamily="34" charset="-120"/>
              </a:rPr>
              <a:t>N</a:t>
            </a:r>
            <a:r>
              <a:rPr lang="zh-TW" altLang="en-US" sz="2200" dirty="0">
                <a:latin typeface="微軟正黑體" panose="020B0604030504040204" pitchFamily="34" charset="-120"/>
                <a:ea typeface="微軟正黑體" panose="020B0604030504040204" pitchFamily="34" charset="-120"/>
              </a:rPr>
              <a:t>的實體型態（假定選</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），並在</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的關聯綱目中加上一個參考到</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的外部鍵，若此關係型態有屬性，則將這些屬性加到</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中 </a:t>
            </a: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197817292"/>
              </p:ext>
            </p:extLst>
          </p:nvPr>
        </p:nvGraphicFramePr>
        <p:xfrm>
          <a:off x="1691680" y="2561170"/>
          <a:ext cx="6336704" cy="4160305"/>
        </p:xfrm>
        <a:graphic>
          <a:graphicData uri="http://schemas.openxmlformats.org/presentationml/2006/ole">
            <mc:AlternateContent xmlns:mc="http://schemas.openxmlformats.org/markup-compatibility/2006">
              <mc:Choice xmlns:v="urn:schemas-microsoft-com:vml" Requires="v">
                <p:oleObj spid="_x0000_s6198" r:id="rId5" imgW="7389876" imgH="5124069" progId="">
                  <p:embed/>
                </p:oleObj>
              </mc:Choice>
              <mc:Fallback>
                <p:oleObj r:id="rId5" imgW="7389876" imgH="5124069" progId="">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2561170"/>
                        <a:ext cx="6336704" cy="4160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9265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en-US" altLang="zh-TW" sz="3200" spc="600" dirty="0" smtClean="0">
                <a:effectLst/>
                <a:latin typeface="微軟正黑體" pitchFamily="34" charset="-120"/>
                <a:ea typeface="微軟正黑體" pitchFamily="34" charset="-120"/>
                <a:cs typeface="+mn-cs"/>
              </a:rPr>
              <a:t>ERD</a:t>
            </a:r>
            <a:r>
              <a:rPr lang="zh-TW" altLang="en-US" sz="3200" spc="600" dirty="0" smtClean="0">
                <a:effectLst/>
                <a:latin typeface="微軟正黑體" pitchFamily="34" charset="-120"/>
                <a:ea typeface="微軟正黑體" pitchFamily="34" charset="-120"/>
                <a:cs typeface="+mn-cs"/>
              </a:rPr>
              <a:t>轉成關聯資料庫綱目</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24280" y="1628800"/>
            <a:ext cx="8868200" cy="3989040"/>
          </a:xfrm>
        </p:spPr>
        <p:txBody>
          <a:bodyPr>
            <a:normAutofit/>
          </a:bodyPr>
          <a:lstStyle/>
          <a:p>
            <a:pPr>
              <a:lnSpc>
                <a:spcPct val="90000"/>
              </a:lnSpc>
            </a:pPr>
            <a:endParaRPr lang="zh-TW" altLang="en-US" sz="2600" dirty="0" smtClean="0">
              <a:solidFill>
                <a:srgbClr val="FF0000"/>
              </a:solidFill>
              <a:latin typeface="微軟正黑體" panose="020B0604030504040204" pitchFamily="34" charset="-120"/>
              <a:ea typeface="微軟正黑體" panose="020B0604030504040204" pitchFamily="34" charset="-120"/>
            </a:endParaRPr>
          </a:p>
          <a:p>
            <a:endParaRPr lang="zh-TW" altLang="en-US" sz="2600" dirty="0" smtClean="0">
              <a:latin typeface="微軟正黑體" panose="020B0604030504040204" pitchFamily="34" charset="-120"/>
              <a:ea typeface="微軟正黑體" panose="020B0604030504040204" pitchFamily="34" charset="-120"/>
            </a:endParaRPr>
          </a:p>
          <a:p>
            <a:pPr lvl="1">
              <a:lnSpc>
                <a:spcPct val="90000"/>
              </a:lnSpc>
            </a:pPr>
            <a:endParaRPr lang="en-US" altLang="zh-TW" sz="2200" dirty="0" smtClean="0">
              <a:latin typeface="微軟正黑體" pitchFamily="34" charset="-120"/>
              <a:ea typeface="微軟正黑體" pitchFamily="34" charset="-120"/>
            </a:endParaRPr>
          </a:p>
          <a:p>
            <a:pPr marL="457200" lvl="1" indent="0">
              <a:lnSpc>
                <a:spcPct val="90000"/>
              </a:lnSpc>
              <a:buNone/>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sp>
        <p:nvSpPr>
          <p:cNvPr id="9" name="Rectangle 3"/>
          <p:cNvSpPr txBox="1">
            <a:spLocks noRot="1" noChangeArrowheads="1"/>
          </p:cNvSpPr>
          <p:nvPr/>
        </p:nvSpPr>
        <p:spPr>
          <a:xfrm>
            <a:off x="176680" y="1628800"/>
            <a:ext cx="8868200" cy="4141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609600" indent="-609600">
              <a:lnSpc>
                <a:spcPct val="80000"/>
              </a:lnSpc>
            </a:pPr>
            <a:r>
              <a:rPr lang="zh-TW" altLang="en-US" sz="2600" b="1" dirty="0">
                <a:latin typeface="微軟正黑體" panose="020B0604030504040204" pitchFamily="34" charset="-120"/>
                <a:ea typeface="微軟正黑體" panose="020B0604030504040204" pitchFamily="34" charset="-120"/>
              </a:rPr>
              <a:t>對每一個</a:t>
            </a:r>
            <a:r>
              <a:rPr lang="en-US" altLang="zh-TW" sz="2600" b="1" dirty="0">
                <a:latin typeface="微軟正黑體" panose="020B0604030504040204" pitchFamily="34" charset="-120"/>
                <a:ea typeface="微軟正黑體" panose="020B0604030504040204" pitchFamily="34" charset="-120"/>
              </a:rPr>
              <a:t>M:N </a:t>
            </a:r>
            <a:r>
              <a:rPr lang="zh-TW" altLang="en-US" sz="2600" b="1" dirty="0">
                <a:latin typeface="微軟正黑體" panose="020B0604030504040204" pitchFamily="34" charset="-120"/>
                <a:ea typeface="微軟正黑體" panose="020B0604030504040204" pitchFamily="34" charset="-120"/>
              </a:rPr>
              <a:t>之關係型態（</a:t>
            </a:r>
            <a:r>
              <a:rPr lang="en-US" altLang="zh-TW" sz="2600" b="1" dirty="0">
                <a:latin typeface="微軟正黑體" panose="020B0604030504040204" pitchFamily="34" charset="-120"/>
                <a:ea typeface="微軟正黑體" panose="020B0604030504040204" pitchFamily="34" charset="-120"/>
              </a:rPr>
              <a:t>R</a:t>
            </a:r>
            <a:r>
              <a:rPr lang="zh-TW" altLang="en-US" sz="2600" b="1" dirty="0">
                <a:latin typeface="微軟正黑體" panose="020B0604030504040204" pitchFamily="34" charset="-120"/>
                <a:ea typeface="微軟正黑體" panose="020B0604030504040204" pitchFamily="34" charset="-120"/>
              </a:rPr>
              <a:t>與</a:t>
            </a:r>
            <a:r>
              <a:rPr lang="en-US" altLang="zh-TW" sz="2600" b="1" dirty="0">
                <a:latin typeface="微軟正黑體" panose="020B0604030504040204" pitchFamily="34" charset="-120"/>
                <a:ea typeface="微軟正黑體" panose="020B0604030504040204" pitchFamily="34" charset="-120"/>
              </a:rPr>
              <a:t>S</a:t>
            </a:r>
            <a:r>
              <a:rPr lang="zh-TW" altLang="en-US" sz="2600" b="1" dirty="0">
                <a:latin typeface="微軟正黑體" panose="020B0604030504040204" pitchFamily="34" charset="-120"/>
                <a:ea typeface="微軟正黑體" panose="020B0604030504040204" pitchFamily="34" charset="-120"/>
              </a:rPr>
              <a:t>），產生一個關聯綱目，此關聯綱目的屬性及主鍵如下：</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屬性：所有關係型態的屬性 ┼ 兩個外部鍵（分別參考到</a:t>
            </a:r>
            <a:r>
              <a:rPr lang="en-US" altLang="zh-TW" sz="2200" dirty="0">
                <a:latin typeface="微軟正黑體" panose="020B0604030504040204" pitchFamily="34" charset="-120"/>
                <a:ea typeface="微軟正黑體" panose="020B0604030504040204" pitchFamily="34" charset="-120"/>
              </a:rPr>
              <a:t>R</a:t>
            </a:r>
            <a:r>
              <a:rPr lang="zh-TW" altLang="en-US" sz="2200" dirty="0">
                <a:latin typeface="微軟正黑體" panose="020B0604030504040204" pitchFamily="34" charset="-120"/>
                <a:ea typeface="微軟正黑體" panose="020B0604030504040204" pitchFamily="34" charset="-120"/>
              </a:rPr>
              <a:t>與</a:t>
            </a:r>
            <a:r>
              <a:rPr lang="en-US" altLang="zh-TW" sz="2200" dirty="0">
                <a:latin typeface="微軟正黑體" panose="020B0604030504040204" pitchFamily="34" charset="-120"/>
                <a:ea typeface="微軟正黑體" panose="020B0604030504040204" pitchFamily="34" charset="-120"/>
              </a:rPr>
              <a:t>S</a:t>
            </a:r>
            <a:r>
              <a:rPr lang="zh-TW" altLang="en-US" sz="2200" dirty="0">
                <a:latin typeface="微軟正黑體" panose="020B0604030504040204" pitchFamily="34" charset="-120"/>
                <a:ea typeface="微軟正黑體" panose="020B0604030504040204" pitchFamily="34" charset="-120"/>
              </a:rPr>
              <a:t>關聯綱目的主鍵 ）</a:t>
            </a:r>
          </a:p>
          <a:p>
            <a:pPr marL="990600" lvl="1" indent="-533400">
              <a:lnSpc>
                <a:spcPct val="80000"/>
              </a:lnSpc>
            </a:pPr>
            <a:r>
              <a:rPr lang="zh-TW" altLang="en-US" sz="2200" dirty="0">
                <a:latin typeface="微軟正黑體" panose="020B0604030504040204" pitchFamily="34" charset="-120"/>
                <a:ea typeface="微軟正黑體" panose="020B0604030504040204" pitchFamily="34" charset="-120"/>
              </a:rPr>
              <a:t>主鍵：兩個外部鍵的組合 </a:t>
            </a:r>
          </a:p>
          <a:p>
            <a:pPr marL="914400" lvl="2" indent="0">
              <a:lnSpc>
                <a:spcPct val="90000"/>
              </a:lnSpc>
              <a:buFont typeface="Arial" pitchFamily="34" charset="0"/>
              <a:buNone/>
            </a:pPr>
            <a:endParaRPr lang="zh-TW" altLang="en-US" b="1" u="sng" dirty="0">
              <a:solidFill>
                <a:srgbClr val="00B0F0"/>
              </a:solidFill>
              <a:latin typeface="微軟正黑體" pitchFamily="34" charset="-120"/>
              <a:ea typeface="微軟正黑體" pitchFamily="34" charset="-12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3322531255"/>
              </p:ext>
            </p:extLst>
          </p:nvPr>
        </p:nvGraphicFramePr>
        <p:xfrm>
          <a:off x="2627784" y="3226544"/>
          <a:ext cx="5648757" cy="3312368"/>
        </p:xfrm>
        <a:graphic>
          <a:graphicData uri="http://schemas.openxmlformats.org/presentationml/2006/ole">
            <mc:AlternateContent xmlns:mc="http://schemas.openxmlformats.org/markup-compatibility/2006">
              <mc:Choice xmlns:v="urn:schemas-microsoft-com:vml" Requires="v">
                <p:oleObj spid="_x0000_s7220" r:id="rId5" imgW="7054596" imgH="4787798" progId="">
                  <p:embed/>
                </p:oleObj>
              </mc:Choice>
              <mc:Fallback>
                <p:oleObj r:id="rId5" imgW="7054596" imgH="4787798" progId="">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226544"/>
                        <a:ext cx="5648757" cy="3312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51989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spc="600" dirty="0">
                <a:effectLst/>
                <a:latin typeface="微軟正黑體" pitchFamily="34" charset="-120"/>
                <a:ea typeface="微軟正黑體" pitchFamily="34" charset="-120"/>
                <a:cs typeface="+mn-cs"/>
              </a:rPr>
              <a:t>ERD</a:t>
            </a:r>
            <a:r>
              <a:rPr lang="zh-TW" altLang="en-US" sz="3200" spc="600" dirty="0">
                <a:effectLst/>
                <a:latin typeface="微軟正黑體" pitchFamily="34" charset="-120"/>
                <a:ea typeface="微軟正黑體" pitchFamily="34" charset="-120"/>
                <a:cs typeface="+mn-cs"/>
              </a:rPr>
              <a:t>轉成關聯資料庫綱目</a:t>
            </a:r>
            <a:r>
              <a:rPr lang="en-US" altLang="zh-TW" sz="3200" spc="600" dirty="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3" name="內容版面配置區 2"/>
          <p:cNvSpPr>
            <a:spLocks noGrp="1"/>
          </p:cNvSpPr>
          <p:nvPr>
            <p:ph idx="1"/>
          </p:nvPr>
        </p:nvSpPr>
        <p:spPr/>
        <p:txBody>
          <a:bodyPr/>
          <a:lstStyle/>
          <a:p>
            <a:r>
              <a:rPr lang="zh-TW" altLang="en-US" sz="2600" b="1" dirty="0">
                <a:latin typeface="微軟正黑體" panose="020B0604030504040204" pitchFamily="34" charset="-120"/>
                <a:ea typeface="微軟正黑體" panose="020B0604030504040204" pitchFamily="34" charset="-120"/>
              </a:rPr>
              <a:t>對每一個</a:t>
            </a:r>
            <a:r>
              <a:rPr lang="en-US" altLang="zh-TW" sz="2600" b="1" dirty="0">
                <a:latin typeface="微軟正黑體" panose="020B0604030504040204" pitchFamily="34" charset="-120"/>
                <a:ea typeface="微軟正黑體" panose="020B0604030504040204" pitchFamily="34" charset="-120"/>
              </a:rPr>
              <a:t>n</a:t>
            </a:r>
            <a:r>
              <a:rPr lang="zh-TW" altLang="en-US" sz="2600" b="1" dirty="0">
                <a:latin typeface="微軟正黑體" panose="020B0604030504040204" pitchFamily="34" charset="-120"/>
                <a:ea typeface="微軟正黑體" panose="020B0604030504040204" pitchFamily="34" charset="-120"/>
              </a:rPr>
              <a:t>元的關係型態（</a:t>
            </a:r>
            <a:r>
              <a:rPr lang="en-US" altLang="zh-TW" sz="2600" b="1" dirty="0">
                <a:latin typeface="微軟正黑體" panose="020B0604030504040204" pitchFamily="34" charset="-120"/>
                <a:ea typeface="微軟正黑體" panose="020B0604030504040204" pitchFamily="34" charset="-120"/>
              </a:rPr>
              <a:t>n &gt; 2</a:t>
            </a:r>
            <a:r>
              <a:rPr lang="zh-TW" altLang="en-US" sz="2600" b="1" dirty="0" smtClean="0">
                <a:latin typeface="微軟正黑體" panose="020B0604030504040204" pitchFamily="34" charset="-120"/>
                <a:ea typeface="微軟正黑體" panose="020B0604030504040204" pitchFamily="34" charset="-120"/>
              </a:rPr>
              <a:t>）</a:t>
            </a:r>
            <a:endParaRPr lang="zh-TW" altLang="en-US" sz="2600" b="1" dirty="0">
              <a:latin typeface="微軟正黑體" panose="020B0604030504040204" pitchFamily="34" charset="-120"/>
              <a:ea typeface="微軟正黑體" panose="020B0604030504040204" pitchFamily="34" charset="-120"/>
            </a:endParaRPr>
          </a:p>
          <a:p>
            <a:pPr marL="990600" lvl="1" indent="-533400"/>
            <a:r>
              <a:rPr lang="zh-TW" altLang="en-US" sz="2200" dirty="0">
                <a:latin typeface="微軟正黑體" panose="020B0604030504040204" pitchFamily="34" charset="-120"/>
                <a:ea typeface="微軟正黑體" panose="020B0604030504040204" pitchFamily="34" charset="-120"/>
              </a:rPr>
              <a:t>屬性：所有關係型態上的屬性和</a:t>
            </a:r>
            <a:r>
              <a:rPr lang="en-US" altLang="zh-TW" sz="2200" dirty="0">
                <a:latin typeface="微軟正黑體" panose="020B0604030504040204" pitchFamily="34" charset="-120"/>
                <a:ea typeface="微軟正黑體" panose="020B0604030504040204" pitchFamily="34" charset="-120"/>
              </a:rPr>
              <a:t>n</a:t>
            </a:r>
            <a:r>
              <a:rPr lang="zh-TW" altLang="en-US" sz="2200" dirty="0">
                <a:latin typeface="微軟正黑體" panose="020B0604030504040204" pitchFamily="34" charset="-120"/>
                <a:ea typeface="微軟正黑體" panose="020B0604030504040204" pitchFamily="34" charset="-120"/>
              </a:rPr>
              <a:t>個外部鍵分別參考到所有參與之實體型態的關聯綱目的主鍵。</a:t>
            </a:r>
          </a:p>
          <a:p>
            <a:pPr marL="990600" lvl="1" indent="-533400"/>
            <a:r>
              <a:rPr lang="zh-TW" altLang="en-US" sz="2200" dirty="0">
                <a:latin typeface="微軟正黑體" panose="020B0604030504040204" pitchFamily="34" charset="-120"/>
                <a:ea typeface="微軟正黑體" panose="020B0604030504040204" pitchFamily="34" charset="-120"/>
              </a:rPr>
              <a:t>主鍵</a:t>
            </a:r>
            <a:endParaRPr lang="en-US" altLang="zh-TW" sz="2200" dirty="0">
              <a:latin typeface="微軟正黑體" panose="020B0604030504040204" pitchFamily="34" charset="-120"/>
              <a:ea typeface="微軟正黑體" panose="020B0604030504040204" pitchFamily="34" charset="-120"/>
            </a:endParaRPr>
          </a:p>
          <a:p>
            <a:pPr marL="1371600" lvl="2" indent="-457200"/>
            <a:r>
              <a:rPr lang="zh-TW" altLang="en-US" dirty="0">
                <a:latin typeface="微軟正黑體" panose="020B0604030504040204" pitchFamily="34" charset="-120"/>
                <a:ea typeface="微軟正黑體" panose="020B0604030504040204" pitchFamily="34" charset="-120"/>
              </a:rPr>
              <a:t>若各實體型態上的基數比全為</a:t>
            </a: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，則</a:t>
            </a: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個外部鍵組合成主鍵。</a:t>
            </a:r>
          </a:p>
          <a:p>
            <a:pPr marL="1371600" lvl="2" indent="-457200"/>
            <a:r>
              <a:rPr lang="zh-TW" altLang="en-US" dirty="0">
                <a:latin typeface="微軟正黑體" panose="020B0604030504040204" pitchFamily="34" charset="-120"/>
                <a:ea typeface="微軟正黑體" panose="020B0604030504040204" pitchFamily="34" charset="-120"/>
              </a:rPr>
              <a:t>若各實體型態上的基數比不全為</a:t>
            </a:r>
            <a:r>
              <a:rPr lang="en-US" altLang="zh-TW" dirty="0">
                <a:latin typeface="微軟正黑體" panose="020B0604030504040204" pitchFamily="34" charset="-120"/>
                <a:ea typeface="微軟正黑體" panose="020B0604030504040204" pitchFamily="34" charset="-120"/>
              </a:rPr>
              <a:t>N</a:t>
            </a:r>
            <a:r>
              <a:rPr lang="zh-TW" altLang="en-US" dirty="0">
                <a:latin typeface="微軟正黑體" panose="020B0604030504040204" pitchFamily="34" charset="-120"/>
                <a:ea typeface="微軟正黑體" panose="020B0604030504040204" pitchFamily="34" charset="-120"/>
              </a:rPr>
              <a:t>，則選定一個基數比為</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的實體型態，其他</a:t>
            </a:r>
            <a:r>
              <a:rPr lang="en-US" altLang="zh-TW" dirty="0">
                <a:latin typeface="微軟正黑體" panose="020B0604030504040204" pitchFamily="34" charset="-120"/>
                <a:ea typeface="微軟正黑體" panose="020B0604030504040204" pitchFamily="34" charset="-120"/>
              </a:rPr>
              <a:t>n-1</a:t>
            </a:r>
            <a:r>
              <a:rPr lang="zh-TW" altLang="en-US" dirty="0">
                <a:latin typeface="微軟正黑體" panose="020B0604030504040204" pitchFamily="34" charset="-120"/>
                <a:ea typeface="微軟正黑體" panose="020B0604030504040204" pitchFamily="34" charset="-120"/>
              </a:rPr>
              <a:t>個實體型態外部鍵組合成主鍵。</a:t>
            </a:r>
          </a:p>
          <a:p>
            <a:pPr marL="1390650" lvl="2" indent="-533400"/>
            <a:endParaRPr lang="zh-TW" altLang="en-US" dirty="0"/>
          </a:p>
          <a:p>
            <a:pPr lvl="1"/>
            <a:endParaRPr lang="zh-TW" altLang="en-US" dirty="0"/>
          </a:p>
        </p:txBody>
      </p:sp>
      <p:sp>
        <p:nvSpPr>
          <p:cNvPr id="6" name="矩形 5"/>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1236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spc="600" dirty="0">
                <a:effectLst/>
                <a:latin typeface="微軟正黑體" pitchFamily="34" charset="-120"/>
                <a:ea typeface="微軟正黑體" pitchFamily="34" charset="-120"/>
                <a:cs typeface="+mn-cs"/>
              </a:rPr>
              <a:t>ERD</a:t>
            </a:r>
            <a:r>
              <a:rPr lang="zh-TW" altLang="en-US" sz="3200" spc="600" dirty="0">
                <a:effectLst/>
                <a:latin typeface="微軟正黑體" pitchFamily="34" charset="-120"/>
                <a:ea typeface="微軟正黑體" pitchFamily="34" charset="-120"/>
                <a:cs typeface="+mn-cs"/>
              </a:rPr>
              <a:t>轉成關聯資料庫綱目</a:t>
            </a:r>
            <a:r>
              <a:rPr lang="en-US" altLang="zh-TW" sz="3200" spc="600" dirty="0">
                <a:effectLst/>
                <a:latin typeface="微軟正黑體" pitchFamily="34" charset="-120"/>
                <a:ea typeface="微軟正黑體" pitchFamily="34" charset="-120"/>
                <a:cs typeface="+mn-cs"/>
              </a:rPr>
              <a:t>(Cont.)</a:t>
            </a:r>
            <a:endParaRPr lang="zh-TW" altLang="en-US" dirty="0"/>
          </a:p>
        </p:txBody>
      </p:sp>
      <p:sp>
        <p:nvSpPr>
          <p:cNvPr id="5" name="矩形 4"/>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sp>
        <p:nvSpPr>
          <p:cNvPr id="6" name="Rectangle 39"/>
          <p:cNvSpPr>
            <a:spLocks noGrp="1" noRot="1" noChangeArrowheads="1"/>
          </p:cNvSpPr>
          <p:nvPr>
            <p:ph idx="1"/>
          </p:nvPr>
        </p:nvSpPr>
        <p:spPr/>
        <p:txBody>
          <a:bodyPr>
            <a:normAutofit/>
          </a:bodyPr>
          <a:lstStyle/>
          <a:p>
            <a:pPr eaLnBrk="1" hangingPunct="1">
              <a:lnSpc>
                <a:spcPct val="90000"/>
              </a:lnSpc>
            </a:pPr>
            <a:r>
              <a:rPr lang="en-US" altLang="zh-TW" sz="2600" b="1" dirty="0">
                <a:latin typeface="微軟正黑體" panose="020B0604030504040204" pitchFamily="34" charset="-120"/>
                <a:ea typeface="微軟正黑體" panose="020B0604030504040204" pitchFamily="34" charset="-120"/>
              </a:rPr>
              <a:t>N:N:N</a:t>
            </a:r>
          </a:p>
        </p:txBody>
      </p:sp>
      <p:graphicFrame>
        <p:nvGraphicFramePr>
          <p:cNvPr id="7" name="物件 6"/>
          <p:cNvGraphicFramePr>
            <a:graphicFrameLocks noChangeAspect="1"/>
          </p:cNvGraphicFramePr>
          <p:nvPr>
            <p:extLst>
              <p:ext uri="{D42A27DB-BD31-4B8C-83A1-F6EECF244321}">
                <p14:modId xmlns:p14="http://schemas.microsoft.com/office/powerpoint/2010/main" val="2853160053"/>
              </p:ext>
            </p:extLst>
          </p:nvPr>
        </p:nvGraphicFramePr>
        <p:xfrm>
          <a:off x="2195736" y="1791816"/>
          <a:ext cx="4176712" cy="3505200"/>
        </p:xfrm>
        <a:graphic>
          <a:graphicData uri="http://schemas.openxmlformats.org/presentationml/2006/ole">
            <mc:AlternateContent xmlns:mc="http://schemas.openxmlformats.org/markup-compatibility/2006">
              <mc:Choice xmlns:v="urn:schemas-microsoft-com:vml" Requires="v">
                <p:oleObj spid="_x0000_s8244" r:id="rId3" imgW="3699358" imgH="3097987" progId="">
                  <p:embed/>
                </p:oleObj>
              </mc:Choice>
              <mc:Fallback>
                <p:oleObj r:id="rId3" imgW="3699358" imgH="3097987"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91816"/>
                        <a:ext cx="4176712"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oup 43"/>
          <p:cNvGraphicFramePr>
            <a:graphicFrameLocks noGrp="1"/>
          </p:cNvGraphicFramePr>
          <p:nvPr>
            <p:extLst>
              <p:ext uri="{D42A27DB-BD31-4B8C-83A1-F6EECF244321}">
                <p14:modId xmlns:p14="http://schemas.microsoft.com/office/powerpoint/2010/main" val="830389460"/>
              </p:ext>
            </p:extLst>
          </p:nvPr>
        </p:nvGraphicFramePr>
        <p:xfrm>
          <a:off x="827088" y="5470320"/>
          <a:ext cx="7416800" cy="640034"/>
        </p:xfrm>
        <a:graphic>
          <a:graphicData uri="http://schemas.openxmlformats.org/drawingml/2006/table">
            <a:tbl>
              <a:tblPr/>
              <a:tblGrid>
                <a:gridCol w="1482725"/>
                <a:gridCol w="1484312"/>
                <a:gridCol w="1482725"/>
                <a:gridCol w="1484313"/>
                <a:gridCol w="1482725"/>
              </a:tblGrid>
              <a:tr h="6397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rPr>
                        <a:t>載運</a:t>
                      </a:r>
                      <a:endParaRPr kumimoji="1" lang="zh-TW" altLang="en-US" sz="1800" b="0"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rPr>
                        <a:t>Carries</a:t>
                      </a:r>
                      <a:endParaRPr kumimoji="1" lang="en-US" altLang="zh-TW" sz="1800" b="0" i="0" u="none" strike="noStrike" cap="none" normalizeH="0" baseline="0" dirty="0" smtClean="0">
                        <a:ln>
                          <a:noFill/>
                        </a:ln>
                        <a:solidFill>
                          <a:schemeClr val="tx2"/>
                        </a:solidFill>
                        <a:effectLst/>
                        <a:latin typeface="Arial" charset="0"/>
                        <a:ea typeface="新細明體" pitchFamily="18" charset="-120"/>
                        <a:cs typeface="Times New Roman" pitchFamily="18" charset="0"/>
                      </a:endParaRPr>
                    </a:p>
                  </a:txBody>
                  <a:tcPr marT="45697" marB="45697"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sng"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進貨時間</a:t>
                      </a:r>
                      <a:endParaRPr kumimoji="1" lang="zh-TW" altLang="en-US" sz="16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sng"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cargoTime</a:t>
                      </a:r>
                      <a:endParaRPr kumimoji="1" lang="en-US" altLang="zh-TW" sz="1600" b="0" i="0" u="none" strike="noStrike" cap="none" normalizeH="0" baseline="0" dirty="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供應商識別號</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sId</a:t>
                      </a:r>
                      <a:endParaRPr kumimoji="1" lang="en-US" altLang="zh-TW" sz="1600" b="0" i="0" u="none" strike="noStrike" cap="none" normalizeH="0" baseline="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商品編號</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pNo</a:t>
                      </a:r>
                      <a:endParaRPr kumimoji="1" lang="en-US" altLang="zh-TW" sz="1600" b="0" i="0" u="none" strike="noStrike" cap="none" normalizeH="0" baseline="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載運數量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loadAmount</a:t>
                      </a:r>
                      <a:endParaRPr kumimoji="1" lang="en-US" altLang="zh-TW" sz="1600" b="0" i="0" u="none" strike="noStrike" cap="none" normalizeH="0" baseline="0" dirty="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70342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spc="600" dirty="0">
                <a:effectLst/>
                <a:latin typeface="微軟正黑體" pitchFamily="34" charset="-120"/>
                <a:ea typeface="微軟正黑體" pitchFamily="34" charset="-120"/>
                <a:cs typeface="+mn-cs"/>
              </a:rPr>
              <a:t>ERD</a:t>
            </a:r>
            <a:r>
              <a:rPr lang="zh-TW" altLang="en-US" sz="3200" spc="600" dirty="0">
                <a:effectLst/>
                <a:latin typeface="微軟正黑體" pitchFamily="34" charset="-120"/>
                <a:ea typeface="微軟正黑體" pitchFamily="34" charset="-120"/>
                <a:cs typeface="+mn-cs"/>
              </a:rPr>
              <a:t>轉成關聯資料庫綱目</a:t>
            </a:r>
            <a:r>
              <a:rPr lang="en-US" altLang="zh-TW" sz="3200" spc="600" dirty="0">
                <a:effectLst/>
                <a:latin typeface="微軟正黑體" pitchFamily="34" charset="-120"/>
                <a:ea typeface="微軟正黑體" pitchFamily="34" charset="-120"/>
                <a:cs typeface="+mn-cs"/>
              </a:rPr>
              <a:t>(Cont.)</a:t>
            </a:r>
            <a:endParaRPr lang="zh-TW" altLang="en-US" dirty="0"/>
          </a:p>
        </p:txBody>
      </p:sp>
      <p:sp>
        <p:nvSpPr>
          <p:cNvPr id="3" name="內容版面配置區 2"/>
          <p:cNvSpPr>
            <a:spLocks noGrp="1"/>
          </p:cNvSpPr>
          <p:nvPr>
            <p:ph idx="1"/>
          </p:nvPr>
        </p:nvSpPr>
        <p:spPr/>
        <p:txBody>
          <a:bodyPr/>
          <a:lstStyle/>
          <a:p>
            <a:pPr>
              <a:lnSpc>
                <a:spcPct val="90000"/>
              </a:lnSpc>
            </a:pPr>
            <a:r>
              <a:rPr lang="en-US" altLang="zh-TW" sz="2600" b="1" dirty="0">
                <a:latin typeface="微軟正黑體" panose="020B0604030504040204" pitchFamily="34" charset="-120"/>
                <a:ea typeface="微軟正黑體" panose="020B0604030504040204" pitchFamily="34" charset="-120"/>
              </a:rPr>
              <a:t>N:N:1</a:t>
            </a:r>
          </a:p>
          <a:p>
            <a:endParaRPr lang="zh-TW" altLang="en-US" dirty="0"/>
          </a:p>
        </p:txBody>
      </p:sp>
      <p:sp>
        <p:nvSpPr>
          <p:cNvPr id="5" name="矩形 4"/>
          <p:cNvSpPr/>
          <p:nvPr/>
        </p:nvSpPr>
        <p:spPr>
          <a:xfrm>
            <a:off x="-31742" y="-27384"/>
            <a:ext cx="2959465"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4-4ERD</a:t>
            </a:r>
            <a:r>
              <a:rPr lang="zh-TW" altLang="en-US" sz="1000" b="1" spc="600" dirty="0" smtClean="0">
                <a:solidFill>
                  <a:prstClr val="black"/>
                </a:solidFill>
                <a:latin typeface="微軟正黑體" pitchFamily="34" charset="-120"/>
                <a:ea typeface="微軟正黑體" pitchFamily="34" charset="-120"/>
              </a:rPr>
              <a:t>轉成關聯資料庫綱目</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201482896"/>
              </p:ext>
            </p:extLst>
          </p:nvPr>
        </p:nvGraphicFramePr>
        <p:xfrm>
          <a:off x="2268538" y="1989138"/>
          <a:ext cx="3816350" cy="3179762"/>
        </p:xfrm>
        <a:graphic>
          <a:graphicData uri="http://schemas.openxmlformats.org/presentationml/2006/ole">
            <mc:AlternateContent xmlns:mc="http://schemas.openxmlformats.org/markup-compatibility/2006">
              <mc:Choice xmlns:v="urn:schemas-microsoft-com:vml" Requires="v">
                <p:oleObj spid="_x0000_s9268" r:id="rId3" imgW="4138803" imgH="3454527" progId="">
                  <p:embed/>
                </p:oleObj>
              </mc:Choice>
              <mc:Fallback>
                <p:oleObj r:id="rId3" imgW="4138803" imgH="3454527"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989138"/>
                        <a:ext cx="3816350" cy="317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47"/>
          <p:cNvGraphicFramePr>
            <a:graphicFrameLocks/>
          </p:cNvGraphicFramePr>
          <p:nvPr>
            <p:extLst>
              <p:ext uri="{D42A27DB-BD31-4B8C-83A1-F6EECF244321}">
                <p14:modId xmlns:p14="http://schemas.microsoft.com/office/powerpoint/2010/main" val="3277026302"/>
              </p:ext>
            </p:extLst>
          </p:nvPr>
        </p:nvGraphicFramePr>
        <p:xfrm>
          <a:off x="611188" y="5399720"/>
          <a:ext cx="7273925" cy="640034"/>
        </p:xfrm>
        <a:graphic>
          <a:graphicData uri="http://schemas.openxmlformats.org/drawingml/2006/table">
            <a:tbl>
              <a:tblPr/>
              <a:tblGrid>
                <a:gridCol w="1455737"/>
                <a:gridCol w="1454150"/>
                <a:gridCol w="1454150"/>
                <a:gridCol w="1454150"/>
                <a:gridCol w="1455738"/>
              </a:tblGrid>
              <a:tr h="6397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800" b="1"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rPr>
                        <a:t>供應</a:t>
                      </a:r>
                      <a:endParaRPr kumimoji="1" lang="zh-TW" altLang="en-US" sz="1800" b="0"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2"/>
                          </a:solidFill>
                          <a:effectLst/>
                          <a:latin typeface="Times New Roman" pitchFamily="18" charset="0"/>
                          <a:ea typeface="新細明體" pitchFamily="18" charset="-120"/>
                          <a:cs typeface="Times New Roman" pitchFamily="18" charset="0"/>
                        </a:rPr>
                        <a:t>Supplies</a:t>
                      </a:r>
                      <a:endParaRPr kumimoji="1" lang="en-US" altLang="zh-TW" sz="1800" b="0" i="0" u="none" strike="noStrike" cap="none" normalizeH="0" baseline="0" dirty="0" smtClean="0">
                        <a:ln>
                          <a:noFill/>
                        </a:ln>
                        <a:solidFill>
                          <a:schemeClr val="tx2"/>
                        </a:solidFill>
                        <a:effectLst/>
                        <a:latin typeface="Arial" charset="0"/>
                        <a:ea typeface="新細明體" pitchFamily="18" charset="-120"/>
                        <a:cs typeface="Times New Roman" pitchFamily="18" charset="0"/>
                      </a:endParaRPr>
                    </a:p>
                  </a:txBody>
                  <a:tcPr marT="45697" marB="45697" horzOverflow="overflow">
                    <a:lnL cap="flat">
                      <a:noFill/>
                    </a:lnL>
                    <a:lnR w="127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機器識別號</a:t>
                      </a:r>
                      <a:endPar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sng"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mId</a:t>
                      </a:r>
                      <a:endParaRPr kumimoji="1" lang="en-US" altLang="zh-TW" sz="1600" b="0" i="0" u="none" strike="noStrike" cap="none" normalizeH="0" baseline="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sng"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零件識別號</a:t>
                      </a:r>
                      <a:endParaRPr kumimoji="1" lang="zh-TW" altLang="en-US" sz="16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sng"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pId</a:t>
                      </a:r>
                      <a:endParaRPr kumimoji="1" lang="en-US" altLang="zh-TW" sz="1600" b="0" i="0" u="none" strike="noStrike" cap="none" normalizeH="0" baseline="0" dirty="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供應商識別號</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sId</a:t>
                      </a:r>
                      <a:endParaRPr kumimoji="1" lang="en-US" altLang="zh-TW" sz="1600" b="0" i="0" u="none" strike="noStrike" cap="none" normalizeH="0" baseline="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itchFamily="18" charset="0"/>
                          <a:ea typeface="新細明體" pitchFamily="18" charset="-120"/>
                          <a:cs typeface="Times New Roman" pitchFamily="18" charset="0"/>
                        </a:rPr>
                        <a:t>載運數量</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err="1" smtClean="0">
                          <a:ln>
                            <a:noFill/>
                          </a:ln>
                          <a:solidFill>
                            <a:schemeClr val="tx1"/>
                          </a:solidFill>
                          <a:effectLst/>
                          <a:latin typeface="Times New Roman" pitchFamily="18" charset="0"/>
                          <a:ea typeface="新細明體" pitchFamily="18" charset="-120"/>
                          <a:cs typeface="Times New Roman" pitchFamily="18" charset="0"/>
                        </a:rPr>
                        <a:t>loadAmount</a:t>
                      </a:r>
                      <a:endParaRPr kumimoji="1" lang="en-US" altLang="zh-TW" sz="1600" b="0" i="0" u="none" strike="noStrike" cap="none" normalizeH="0" baseline="0" dirty="0" smtClean="0">
                        <a:ln>
                          <a:noFill/>
                        </a:ln>
                        <a:solidFill>
                          <a:schemeClr val="tx1"/>
                        </a:solidFill>
                        <a:effectLst/>
                        <a:latin typeface="Arial" charset="0"/>
                        <a:ea typeface="新細明體" pitchFamily="18" charset="-120"/>
                        <a:cs typeface="Times New Roman" pitchFamily="18"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736719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chor="b">
            <a:normAutofit/>
          </a:bodyPr>
          <a:lstStyle/>
          <a:p>
            <a:pPr algn="ctr"/>
            <a:r>
              <a:rPr lang="zh-TW" altLang="en-US" sz="2400" spc="600" dirty="0">
                <a:effectLst/>
                <a:latin typeface="微軟正黑體" pitchFamily="34" charset="-120"/>
                <a:ea typeface="微軟正黑體" pitchFamily="34" charset="-120"/>
                <a:cs typeface="+mn-cs"/>
              </a:rPr>
              <a:t>本章節講述到此結束</a:t>
            </a:r>
            <a:r>
              <a:rPr lang="en-US" altLang="zh-TW" sz="2400" spc="600" dirty="0">
                <a:effectLst/>
                <a:latin typeface="微軟正黑體" pitchFamily="34" charset="-120"/>
                <a:ea typeface="微軟正黑體" pitchFamily="34" charset="-120"/>
                <a:cs typeface="+mn-cs"/>
              </a:rPr>
              <a:t>..</a:t>
            </a:r>
            <a:r>
              <a:rPr lang="zh-TW" altLang="en-US" sz="2400" spc="600" dirty="0">
                <a:effectLst/>
                <a:latin typeface="微軟正黑體" pitchFamily="34" charset="-120"/>
                <a:ea typeface="微軟正黑體" pitchFamily="34" charset="-120"/>
                <a:cs typeface="+mn-cs"/>
              </a:rPr>
              <a:t>謝謝</a:t>
            </a:r>
            <a:r>
              <a:rPr lang="en-US" altLang="zh-TW" sz="2400" spc="600" dirty="0">
                <a:effectLst/>
                <a:latin typeface="微軟正黑體" pitchFamily="34" charset="-120"/>
                <a:ea typeface="微軟正黑體" pitchFamily="34" charset="-120"/>
                <a:cs typeface="+mn-cs"/>
              </a:rPr>
              <a:t>!</a:t>
            </a:r>
            <a:endParaRPr lang="zh-TW" altLang="en-US" sz="2400" spc="600" dirty="0">
              <a:effectLst/>
              <a:latin typeface="微軟正黑體" pitchFamily="34" charset="-120"/>
              <a:ea typeface="微軟正黑體" pitchFamily="34" charset="-120"/>
              <a:cs typeface="+mn-cs"/>
            </a:endParaRPr>
          </a:p>
        </p:txBody>
      </p:sp>
      <p:grpSp>
        <p:nvGrpSpPr>
          <p:cNvPr id="7" name="群組 6"/>
          <p:cNvGrpSpPr/>
          <p:nvPr/>
        </p:nvGrpSpPr>
        <p:grpSpPr>
          <a:xfrm>
            <a:off x="126114" y="2636376"/>
            <a:ext cx="2294111" cy="2486601"/>
            <a:chOff x="126114" y="2636376"/>
            <a:chExt cx="2294111" cy="2486601"/>
          </a:xfrm>
        </p:grpSpPr>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15" name="圖片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16" name="圖片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17" name="圖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18" name="圖片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19" name="圖片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20" name="圖片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21" name="弧形 20"/>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p>
          </p:txBody>
        </p:sp>
      </p:grpSp>
      <p:sp>
        <p:nvSpPr>
          <p:cNvPr id="22" name="圓角矩形 21"/>
          <p:cNvSpPr/>
          <p:nvPr/>
        </p:nvSpPr>
        <p:spPr>
          <a:xfrm>
            <a:off x="6444208" y="5877272"/>
            <a:ext cx="2088232"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b="1" dirty="0" smtClean="0">
                <a:latin typeface="微軟正黑體" pitchFamily="34" charset="-120"/>
                <a:ea typeface="微軟正黑體" pitchFamily="34" charset="-120"/>
              </a:rPr>
              <a:t>編撰講解</a:t>
            </a:r>
            <a:r>
              <a:rPr lang="en-US" altLang="zh-TW" b="1" dirty="0" smtClean="0">
                <a:latin typeface="微軟正黑體" pitchFamily="34" charset="-120"/>
                <a:ea typeface="微軟正黑體" pitchFamily="34" charset="-120"/>
              </a:rPr>
              <a:t>:</a:t>
            </a:r>
            <a:r>
              <a:rPr lang="zh-TW" altLang="en-US" b="1" dirty="0" smtClean="0">
                <a:latin typeface="微軟正黑體" pitchFamily="34" charset="-120"/>
                <a:ea typeface="微軟正黑體" pitchFamily="34" charset="-120"/>
              </a:rPr>
              <a:t> </a:t>
            </a:r>
            <a:r>
              <a:rPr lang="zh-TW" altLang="en-US" b="1" dirty="0" smtClean="0">
                <a:solidFill>
                  <a:srgbClr val="002060"/>
                </a:solidFill>
                <a:latin typeface="微軟正黑體" pitchFamily="34" charset="-120"/>
                <a:ea typeface="微軟正黑體" pitchFamily="34" charset="-120"/>
              </a:rPr>
              <a:t>黃三益</a:t>
            </a:r>
            <a:endParaRPr lang="zh-TW" altLang="en-US" b="1" dirty="0">
              <a:solidFill>
                <a:srgbClr val="002060"/>
              </a:solidFill>
              <a:latin typeface="微軟正黑體" pitchFamily="34" charset="-120"/>
              <a:ea typeface="微軟正黑體" pitchFamily="34" charset="-120"/>
            </a:endParaRPr>
          </a:p>
        </p:txBody>
      </p:sp>
      <p:sp>
        <p:nvSpPr>
          <p:cNvPr id="2" name="頁尾版面配置區 1"/>
          <p:cNvSpPr>
            <a:spLocks noGrp="1"/>
          </p:cNvSpPr>
          <p:nvPr>
            <p:ph type="ftr" sz="quarter" idx="11"/>
          </p:nvPr>
        </p:nvSpPr>
        <p:spPr/>
        <p:txBody>
          <a:bodyPr/>
          <a:lstStyle/>
          <a:p>
            <a:pPr algn="r"/>
            <a:r>
              <a:rPr lang="en-US" altLang="zh-TW" dirty="0" smtClean="0">
                <a:solidFill>
                  <a:srgbClr val="696464"/>
                </a:solidFill>
              </a:rPr>
              <a:t>Copyright </a:t>
            </a:r>
            <a:r>
              <a:rPr lang="zh-TW" altLang="en-US" dirty="0" smtClean="0">
                <a:solidFill>
                  <a:srgbClr val="696464"/>
                </a:solidFill>
              </a:rPr>
              <a:t>黃三益</a:t>
            </a:r>
            <a:r>
              <a:rPr lang="en-US" altLang="zh-TW" dirty="0" smtClean="0">
                <a:solidFill>
                  <a:srgbClr val="696464"/>
                </a:solidFill>
              </a:rPr>
              <a:t>2018 </a:t>
            </a:r>
            <a:r>
              <a:rPr lang="zh-TW" altLang="en-US" dirty="0" smtClean="0">
                <a:solidFill>
                  <a:srgbClr val="696464"/>
                </a:solidFill>
              </a:rPr>
              <a:t>資料庫的核心理論與實務第</a:t>
            </a:r>
            <a:r>
              <a:rPr lang="zh-TW" altLang="en-US" dirty="0">
                <a:solidFill>
                  <a:srgbClr val="696464"/>
                </a:solidFill>
              </a:rPr>
              <a:t>七</a:t>
            </a:r>
            <a:r>
              <a:rPr lang="zh-TW" altLang="en-US" dirty="0" smtClean="0">
                <a:solidFill>
                  <a:srgbClr val="696464"/>
                </a:solidFill>
              </a:rPr>
              <a:t>版 </a:t>
            </a:r>
            <a:endParaRPr lang="en-US" dirty="0">
              <a:solidFill>
                <a:srgbClr val="696464"/>
              </a:solidFill>
            </a:endParaRPr>
          </a:p>
        </p:txBody>
      </p:sp>
      <p:sp>
        <p:nvSpPr>
          <p:cNvPr id="3" name="投影片編號版面配置區 2"/>
          <p:cNvSpPr>
            <a:spLocks noGrp="1"/>
          </p:cNvSpPr>
          <p:nvPr>
            <p:ph type="sldNum" sz="quarter" idx="12"/>
          </p:nvPr>
        </p:nvSpPr>
        <p:spPr/>
        <p:txBody>
          <a:bodyPr/>
          <a:lstStyle/>
          <a:p>
            <a:fld id="{6F42FDE4-A7DD-41A7-A0A6-9B649FB43336}" type="slidenum">
              <a:rPr lang="en-US" smtClean="0"/>
              <a:pPr/>
              <a:t>35</a:t>
            </a:fld>
            <a:endParaRPr lang="en-US" dirty="0"/>
          </a:p>
        </p:txBody>
      </p:sp>
    </p:spTree>
    <p:extLst>
      <p:ext uri="{BB962C8B-B14F-4D97-AF65-F5344CB8AC3E}">
        <p14:creationId xmlns:p14="http://schemas.microsoft.com/office/powerpoint/2010/main" val="2800120824"/>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4</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4</a:t>
            </a:r>
            <a:r>
              <a:rPr lang="en-US" altLang="zh-TW" sz="2000" b="1" spc="600" dirty="0" smtClean="0">
                <a:solidFill>
                  <a:schemeClr val="tx1"/>
                </a:solidFill>
                <a:latin typeface="微軟正黑體" pitchFamily="34" charset="-120"/>
                <a:ea typeface="微軟正黑體" pitchFamily="34" charset="-120"/>
              </a:rPr>
              <a:t>-2</a:t>
            </a:r>
            <a:r>
              <a:rPr lang="zh-TW" altLang="en-US" b="1" spc="600" dirty="0">
                <a:solidFill>
                  <a:schemeClr val="tx1"/>
                </a:solidFill>
                <a:latin typeface="微軟正黑體" pitchFamily="34" charset="-120"/>
                <a:ea typeface="微軟正黑體" pitchFamily="34" charset="-120"/>
              </a:rPr>
              <a:t>關聯模式</a:t>
            </a:r>
            <a:r>
              <a:rPr lang="zh-TW" altLang="en-US" b="1" spc="600" dirty="0" smtClean="0">
                <a:solidFill>
                  <a:schemeClr val="tx1"/>
                </a:solidFill>
                <a:latin typeface="微軟正黑體" pitchFamily="34" charset="-120"/>
                <a:ea typeface="微軟正黑體" pitchFamily="34" charset="-120"/>
              </a:rPr>
              <a:t>的</a:t>
            </a:r>
            <a:r>
              <a:rPr lang="zh-TW" altLang="en-US" b="1" spc="600" dirty="0">
                <a:solidFill>
                  <a:schemeClr val="tx1"/>
                </a:solidFill>
                <a:latin typeface="微軟正黑體" pitchFamily="34" charset="-120"/>
                <a:ea typeface="微軟正黑體" pitchFamily="34" charset="-120"/>
              </a:rPr>
              <a:t>觀念</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4</a:t>
            </a:fld>
            <a:endParaRPr lang="en-US" sz="1400" dirty="0">
              <a:solidFill>
                <a:srgbClr val="FFFFFF"/>
              </a:solidFill>
            </a:endParaRPr>
          </a:p>
        </p:txBody>
      </p:sp>
    </p:spTree>
    <p:extLst>
      <p:ext uri="{BB962C8B-B14F-4D97-AF65-F5344CB8AC3E}">
        <p14:creationId xmlns:p14="http://schemas.microsoft.com/office/powerpoint/2010/main" val="393168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a:t>
            </a:r>
            <a:r>
              <a:rPr lang="zh-TW" altLang="en-US" sz="3200" spc="600" dirty="0">
                <a:effectLst/>
                <a:latin typeface="微軟正黑體" pitchFamily="34" charset="-120"/>
                <a:ea typeface="微軟正黑體" pitchFamily="34" charset="-120"/>
                <a:cs typeface="+mn-cs"/>
              </a:rPr>
              <a:t>模式的定義</a:t>
            </a: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關聯</a:t>
            </a:r>
            <a:r>
              <a:rPr lang="zh-TW" altLang="en-US" sz="2600" b="1" dirty="0">
                <a:latin typeface="微軟正黑體" pitchFamily="34" charset="-120"/>
                <a:ea typeface="微軟正黑體" pitchFamily="34" charset="-120"/>
              </a:rPr>
              <a:t>模式裡的最基本的組成元素稱為</a:t>
            </a:r>
            <a:r>
              <a:rPr lang="zh-TW" altLang="en-US" sz="2600" b="1" dirty="0">
                <a:solidFill>
                  <a:srgbClr val="00B0F0"/>
                </a:solidFill>
                <a:latin typeface="微軟正黑體" pitchFamily="34" charset="-120"/>
                <a:ea typeface="微軟正黑體" pitchFamily="34" charset="-120"/>
              </a:rPr>
              <a:t>關聯</a:t>
            </a:r>
            <a:r>
              <a:rPr lang="zh-TW" altLang="en-US" sz="2600" b="1" dirty="0">
                <a:latin typeface="微軟正黑體" pitchFamily="34" charset="-120"/>
                <a:ea typeface="微軟正黑體" pitchFamily="34" charset="-120"/>
              </a:rPr>
              <a:t> </a:t>
            </a:r>
            <a:endParaRPr lang="en-US" altLang="zh-TW" sz="2600" b="1" dirty="0" smtClean="0">
              <a:latin typeface="微軟正黑體" pitchFamily="34" charset="-120"/>
              <a:ea typeface="微軟正黑體" pitchFamily="34" charset="-120"/>
            </a:endParaRPr>
          </a:p>
          <a:p>
            <a:r>
              <a:rPr lang="zh-TW" altLang="en-US" sz="2600" b="1" dirty="0">
                <a:latin typeface="微軟正黑體" pitchFamily="34" charset="-120"/>
                <a:ea typeface="微軟正黑體" pitchFamily="34" charset="-120"/>
              </a:rPr>
              <a:t>一個關聯就好像一個資料表 </a:t>
            </a:r>
            <a:endParaRPr lang="en-US" altLang="zh-TW" sz="2600" b="1" dirty="0" smtClean="0">
              <a:latin typeface="微軟正黑體" pitchFamily="34" charset="-120"/>
              <a:ea typeface="微軟正黑體" pitchFamily="34" charset="-120"/>
            </a:endParaRPr>
          </a:p>
          <a:p>
            <a:pPr lvl="1"/>
            <a:r>
              <a:rPr lang="zh-TW" altLang="en-US" sz="2200" dirty="0" smtClean="0">
                <a:latin typeface="微軟正黑體" panose="020B0604030504040204" pitchFamily="34" charset="-120"/>
                <a:ea typeface="微軟正黑體" panose="020B0604030504040204" pitchFamily="34" charset="-120"/>
              </a:rPr>
              <a:t>每一</a:t>
            </a:r>
            <a:r>
              <a:rPr lang="zh-TW" altLang="en-US" sz="2200" dirty="0">
                <a:latin typeface="微軟正黑體" panose="020B0604030504040204" pitchFamily="34" charset="-120"/>
                <a:ea typeface="微軟正黑體" panose="020B0604030504040204" pitchFamily="34" charset="-120"/>
              </a:rPr>
              <a:t>列記載一串資料值，稱為一筆序列值 </a:t>
            </a:r>
            <a:endParaRPr lang="en-US" altLang="zh-TW" sz="2200"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一筆序列值是描述真實世界裡的一個實體或一個關係的各個屬性值</a:t>
            </a:r>
            <a:endParaRPr lang="zh-TW" altLang="en-US" dirty="0">
              <a:latin typeface="微軟正黑體" panose="020B0604030504040204" pitchFamily="34" charset="-120"/>
              <a:ea typeface="微軟正黑體" panose="020B0604030504040204" pitchFamily="34" charset="-120"/>
            </a:endParaRPr>
          </a:p>
          <a:p>
            <a:pPr lvl="1"/>
            <a:r>
              <a:rPr lang="zh-TW" altLang="en-US" sz="2200" dirty="0" smtClean="0">
                <a:latin typeface="微軟正黑體" panose="020B0604030504040204" pitchFamily="34" charset="-120"/>
                <a:ea typeface="微軟正黑體" panose="020B0604030504040204" pitchFamily="34" charset="-120"/>
              </a:rPr>
              <a:t>每一行記載</a:t>
            </a:r>
            <a:r>
              <a:rPr lang="zh-TW" altLang="en-US" sz="2200" dirty="0">
                <a:latin typeface="微軟正黑體" panose="020B0604030504040204" pitchFamily="34" charset="-120"/>
                <a:ea typeface="微軟正黑體" panose="020B0604030504040204" pitchFamily="34" charset="-120"/>
              </a:rPr>
              <a:t>一個屬性的屬性值 </a:t>
            </a:r>
          </a:p>
          <a:p>
            <a:r>
              <a:rPr lang="zh-TW" altLang="en-US" sz="2600" b="1" dirty="0" smtClean="0">
                <a:latin typeface="微軟正黑體" pitchFamily="34" charset="-120"/>
                <a:ea typeface="微軟正黑體" pitchFamily="34" charset="-120"/>
              </a:rPr>
              <a:t>一個</a:t>
            </a:r>
            <a:r>
              <a:rPr lang="zh-TW" altLang="en-US" sz="2600" b="1" dirty="0">
                <a:latin typeface="微軟正黑體" pitchFamily="34" charset="-120"/>
                <a:ea typeface="微軟正黑體" pitchFamily="34" charset="-120"/>
              </a:rPr>
              <a:t>關聯必須有一個相對應的定義，稱為</a:t>
            </a:r>
            <a:r>
              <a:rPr lang="zh-TW" altLang="en-US" sz="2600" b="1" dirty="0">
                <a:solidFill>
                  <a:srgbClr val="00B0F0"/>
                </a:solidFill>
                <a:latin typeface="微軟正黑體" pitchFamily="34" charset="-120"/>
                <a:ea typeface="微軟正黑體" pitchFamily="34" charset="-120"/>
              </a:rPr>
              <a:t>關聯綱目</a:t>
            </a:r>
            <a:r>
              <a:rPr lang="zh-TW" altLang="en-US" sz="2600" b="1" dirty="0">
                <a:latin typeface="微軟正黑體" pitchFamily="34" charset="-120"/>
                <a:ea typeface="微軟正黑體" pitchFamily="34" charset="-120"/>
              </a:rPr>
              <a:t>（</a:t>
            </a:r>
            <a:r>
              <a:rPr lang="en-US" altLang="zh-TW" sz="2600" b="1" dirty="0">
                <a:latin typeface="微軟正黑體" pitchFamily="34" charset="-120"/>
                <a:ea typeface="微軟正黑體" pitchFamily="34" charset="-120"/>
              </a:rPr>
              <a:t>Relation </a:t>
            </a:r>
            <a:r>
              <a:rPr lang="en-US" altLang="zh-TW" sz="2600" b="1" dirty="0" smtClean="0">
                <a:latin typeface="微軟正黑體" pitchFamily="34" charset="-120"/>
                <a:ea typeface="微軟正黑體" pitchFamily="34" charset="-120"/>
              </a:rPr>
              <a:t>schema</a:t>
            </a:r>
          </a:p>
          <a:p>
            <a:pPr lvl="1"/>
            <a:r>
              <a:rPr lang="zh-TW" altLang="en-US" sz="2200" b="1" dirty="0" smtClean="0">
                <a:latin typeface="微軟正黑體" pitchFamily="34" charset="-120"/>
                <a:ea typeface="微軟正黑體" pitchFamily="34" charset="-120"/>
              </a:rPr>
              <a:t>包括關聯</a:t>
            </a:r>
            <a:r>
              <a:rPr lang="zh-TW" altLang="en-US" sz="2200" b="1" dirty="0">
                <a:latin typeface="微軟正黑體" pitchFamily="34" charset="-120"/>
                <a:ea typeface="微軟正黑體" pitchFamily="34" charset="-120"/>
              </a:rPr>
              <a:t>名稱和關聯的</a:t>
            </a:r>
            <a:r>
              <a:rPr lang="zh-TW" altLang="en-US" sz="2200" b="1" dirty="0" smtClean="0">
                <a:latin typeface="微軟正黑體" pitchFamily="34" charset="-120"/>
                <a:ea typeface="微軟正黑體" pitchFamily="34" charset="-120"/>
              </a:rPr>
              <a:t>屬性</a:t>
            </a:r>
            <a:endParaRPr lang="en-US" altLang="zh-TW" sz="2200" b="1" dirty="0" smtClean="0">
              <a:latin typeface="微軟正黑體" pitchFamily="34" charset="-120"/>
              <a:ea typeface="微軟正黑體" pitchFamily="34" charset="-120"/>
            </a:endParaRPr>
          </a:p>
          <a:p>
            <a:pPr lvl="1"/>
            <a:r>
              <a:rPr lang="zh-TW" altLang="en-US" sz="2200" b="1" dirty="0" smtClean="0">
                <a:latin typeface="微軟正黑體" pitchFamily="34" charset="-120"/>
                <a:ea typeface="微軟正黑體" pitchFamily="34" charset="-120"/>
              </a:rPr>
              <a:t>表示</a:t>
            </a:r>
            <a:r>
              <a:rPr lang="zh-TW" altLang="en-US" sz="2200" b="1" dirty="0">
                <a:latin typeface="微軟正黑體" pitchFamily="34" charset="-120"/>
                <a:ea typeface="微軟正黑體" pitchFamily="34" charset="-120"/>
              </a:rPr>
              <a:t>法為</a:t>
            </a:r>
            <a:r>
              <a:rPr lang="en-US" altLang="zh-TW" sz="2200" b="1" dirty="0">
                <a:latin typeface="微軟正黑體" pitchFamily="34" charset="-120"/>
                <a:ea typeface="微軟正黑體" pitchFamily="34" charset="-120"/>
              </a:rPr>
              <a:t>R(A1, A2, …, An) </a:t>
            </a:r>
          </a:p>
          <a:p>
            <a:endParaRPr lang="en-US" altLang="zh-TW" sz="2600" dirty="0" smtClean="0">
              <a:latin typeface="微軟正黑體" pitchFamily="34" charset="-120"/>
              <a:ea typeface="微軟正黑體" pitchFamily="34" charset="-120"/>
            </a:endParaRPr>
          </a:p>
          <a:p>
            <a:endParaRPr lang="en-US" altLang="zh-TW" sz="2600" dirty="0" smtClean="0">
              <a:latin typeface="微軟正黑體" pitchFamily="34" charset="-120"/>
              <a:ea typeface="微軟正黑體" pitchFamily="34" charset="-120"/>
            </a:endParaRPr>
          </a:p>
          <a:p>
            <a:pPr lvl="1"/>
            <a:endParaRPr lang="zh-TW" altLang="en-US" sz="2200" dirty="0">
              <a:latin typeface="微軟正黑體" pitchFamily="34" charset="-120"/>
              <a:ea typeface="微軟正黑體"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4-2</a:t>
            </a:r>
            <a:r>
              <a:rPr lang="zh-TW" altLang="en-US" sz="1000" b="1" spc="600" dirty="0" smtClean="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31886417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spc="600" dirty="0">
                <a:effectLst/>
                <a:latin typeface="微軟正黑體" pitchFamily="34" charset="-120"/>
                <a:ea typeface="微軟正黑體" pitchFamily="34" charset="-120"/>
              </a:rPr>
              <a:t>關聯模式的</a:t>
            </a:r>
            <a:r>
              <a:rPr lang="zh-TW" altLang="en-US" sz="3200" spc="600" dirty="0" smtClean="0">
                <a:effectLst/>
                <a:latin typeface="微軟正黑體" pitchFamily="34" charset="-120"/>
                <a:ea typeface="微軟正黑體" pitchFamily="34" charset="-120"/>
              </a:rPr>
              <a:t>定義</a:t>
            </a:r>
            <a:r>
              <a:rPr lang="en-US" altLang="zh-TW" sz="3200" spc="600" dirty="0" smtClean="0">
                <a:effectLst/>
                <a:latin typeface="微軟正黑體" pitchFamily="34" charset="-120"/>
                <a:ea typeface="微軟正黑體" pitchFamily="34" charset="-120"/>
              </a:rPr>
              <a:t>(Cont.)</a:t>
            </a:r>
            <a:endParaRPr lang="zh-TW" altLang="en-US" sz="3200" spc="600" dirty="0">
              <a:effectLst/>
              <a:latin typeface="微軟正黑體" pitchFamily="34" charset="-120"/>
              <a:ea typeface="微軟正黑體" pitchFamily="34" charset="-120"/>
              <a:cs typeface="+mn-cs"/>
            </a:endParaRPr>
          </a:p>
        </p:txBody>
      </p:sp>
      <p:sp>
        <p:nvSpPr>
          <p:cNvPr id="4" name="矩形 3"/>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4-2</a:t>
            </a:r>
            <a:r>
              <a:rPr lang="zh-TW" altLang="en-US" sz="1000" b="1" spc="600" dirty="0" smtClean="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graphicFrame>
        <p:nvGraphicFramePr>
          <p:cNvPr id="6" name="內容版面配置區 5"/>
          <p:cNvGraphicFramePr>
            <a:graphicFrameLocks noGrp="1" noChangeAspect="1"/>
          </p:cNvGraphicFramePr>
          <p:nvPr>
            <p:ph idx="1"/>
            <p:extLst>
              <p:ext uri="{D42A27DB-BD31-4B8C-83A1-F6EECF244321}">
                <p14:modId xmlns:p14="http://schemas.microsoft.com/office/powerpoint/2010/main" val="767732728"/>
              </p:ext>
            </p:extLst>
          </p:nvPr>
        </p:nvGraphicFramePr>
        <p:xfrm>
          <a:off x="611560" y="1916833"/>
          <a:ext cx="8218488" cy="4032448"/>
        </p:xfrm>
        <a:graphic>
          <a:graphicData uri="http://schemas.openxmlformats.org/presentationml/2006/ole">
            <mc:AlternateContent xmlns:mc="http://schemas.openxmlformats.org/markup-compatibility/2006">
              <mc:Choice xmlns:v="urn:schemas-microsoft-com:vml" Requires="v">
                <p:oleObj spid="_x0000_s1081" r:id="rId3" imgW="9261348" imgH="3602355" progId="">
                  <p:embed/>
                </p:oleObj>
              </mc:Choice>
              <mc:Fallback>
                <p:oleObj r:id="rId3" imgW="9261348" imgH="3602355" progId="">
                  <p:embed/>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916833"/>
                        <a:ext cx="8218488" cy="403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橢圓 6"/>
          <p:cNvSpPr/>
          <p:nvPr/>
        </p:nvSpPr>
        <p:spPr>
          <a:xfrm>
            <a:off x="535806" y="2916360"/>
            <a:ext cx="936625" cy="504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8" name="矩形 7"/>
          <p:cNvSpPr/>
          <p:nvPr/>
        </p:nvSpPr>
        <p:spPr>
          <a:xfrm>
            <a:off x="982637" y="3616888"/>
            <a:ext cx="6929868" cy="748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9" name="橢圓 8"/>
          <p:cNvSpPr/>
          <p:nvPr/>
        </p:nvSpPr>
        <p:spPr>
          <a:xfrm>
            <a:off x="486188" y="4653136"/>
            <a:ext cx="936625" cy="504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10" name="矩形 9"/>
          <p:cNvSpPr/>
          <p:nvPr/>
        </p:nvSpPr>
        <p:spPr>
          <a:xfrm>
            <a:off x="1619672" y="4369263"/>
            <a:ext cx="6480175" cy="1079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12"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116594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5" presetClass="exit" presetSubtype="10" fill="hold" grpId="1" nodeType="with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5" presetClass="exit" presetSubtype="10" fill="hold" grpId="1" nodeType="withEffect">
                                  <p:stCondLst>
                                    <p:cond delay="0"/>
                                  </p:stCondLst>
                                  <p:childTnLst>
                                    <p:animEffect transition="out" filter="checkerboard(across)">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a:t>
            </a:r>
            <a:r>
              <a:rPr lang="zh-TW" altLang="en-US" sz="3200" spc="600" dirty="0">
                <a:effectLst/>
                <a:latin typeface="微軟正黑體" pitchFamily="34" charset="-120"/>
                <a:ea typeface="微軟正黑體" pitchFamily="34" charset="-120"/>
                <a:cs typeface="+mn-cs"/>
              </a:rPr>
              <a:t>模式的</a:t>
            </a:r>
            <a:r>
              <a:rPr lang="zh-TW" altLang="en-US" sz="3200" spc="600" dirty="0" smtClean="0">
                <a:effectLst/>
                <a:latin typeface="微軟正黑體" pitchFamily="34" charset="-120"/>
                <a:ea typeface="微軟正黑體" pitchFamily="34" charset="-120"/>
                <a:cs typeface="+mn-cs"/>
              </a:rPr>
              <a:t>定義</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pPr marL="609600" indent="-609600">
              <a:lnSpc>
                <a:spcPct val="80000"/>
              </a:lnSpc>
            </a:pPr>
            <a:r>
              <a:rPr lang="zh-TW" altLang="en-US" dirty="0" smtClean="0">
                <a:latin typeface="微軟正黑體" pitchFamily="34" charset="-120"/>
                <a:ea typeface="微軟正黑體" pitchFamily="34" charset="-120"/>
              </a:rPr>
              <a:t>一個資料庫</a:t>
            </a:r>
            <a:endParaRPr lang="en-US" altLang="zh-TW" dirty="0" smtClean="0">
              <a:latin typeface="微軟正黑體" pitchFamily="34" charset="-120"/>
              <a:ea typeface="微軟正黑體" pitchFamily="34" charset="-120"/>
            </a:endParaRPr>
          </a:p>
          <a:p>
            <a:pPr marL="1009650" lvl="1" indent="-609600">
              <a:lnSpc>
                <a:spcPct val="80000"/>
              </a:lnSpc>
            </a:pPr>
            <a:r>
              <a:rPr lang="zh-TW" altLang="en-US" dirty="0" smtClean="0">
                <a:latin typeface="微軟正黑體" pitchFamily="34" charset="-120"/>
                <a:ea typeface="微軟正黑體" pitchFamily="34" charset="-120"/>
              </a:rPr>
              <a:t>由</a:t>
            </a:r>
            <a:r>
              <a:rPr lang="zh-TW" altLang="en-US" dirty="0">
                <a:latin typeface="微軟正黑體" pitchFamily="34" charset="-120"/>
                <a:ea typeface="微軟正黑體" pitchFamily="34" charset="-120"/>
              </a:rPr>
              <a:t>數個關聯所成的集合</a:t>
            </a:r>
          </a:p>
          <a:p>
            <a:pPr marL="609600" indent="-609600">
              <a:lnSpc>
                <a:spcPct val="80000"/>
              </a:lnSpc>
            </a:pPr>
            <a:r>
              <a:rPr lang="zh-TW" altLang="en-US" dirty="0">
                <a:latin typeface="微軟正黑體" pitchFamily="34" charset="-120"/>
                <a:ea typeface="微軟正黑體" pitchFamily="34" charset="-120"/>
              </a:rPr>
              <a:t>一個資料庫</a:t>
            </a:r>
            <a:r>
              <a:rPr lang="zh-TW" altLang="en-US" dirty="0" smtClean="0">
                <a:latin typeface="微軟正黑體" pitchFamily="34" charset="-120"/>
                <a:ea typeface="微軟正黑體" pitchFamily="34" charset="-120"/>
              </a:rPr>
              <a:t>綱目</a:t>
            </a:r>
            <a:endParaRPr lang="en-US" altLang="zh-TW" dirty="0" smtClean="0">
              <a:latin typeface="微軟正黑體" pitchFamily="34" charset="-120"/>
              <a:ea typeface="微軟正黑體" pitchFamily="34" charset="-120"/>
            </a:endParaRPr>
          </a:p>
          <a:p>
            <a:pPr marL="1009650" lvl="1" indent="-609600">
              <a:lnSpc>
                <a:spcPct val="80000"/>
              </a:lnSpc>
            </a:pPr>
            <a:r>
              <a:rPr lang="zh-TW" altLang="en-US" dirty="0" smtClean="0">
                <a:latin typeface="微軟正黑體" pitchFamily="34" charset="-120"/>
                <a:ea typeface="微軟正黑體" pitchFamily="34" charset="-120"/>
              </a:rPr>
              <a:t>由</a:t>
            </a:r>
            <a:r>
              <a:rPr lang="zh-TW" altLang="en-US" dirty="0">
                <a:latin typeface="微軟正黑體" pitchFamily="34" charset="-120"/>
                <a:ea typeface="微軟正黑體" pitchFamily="34" charset="-120"/>
              </a:rPr>
              <a:t>數個關聯綱目所成的集合</a:t>
            </a:r>
          </a:p>
          <a:p>
            <a:pPr marL="609600" indent="-609600">
              <a:lnSpc>
                <a:spcPct val="80000"/>
              </a:lnSpc>
            </a:pPr>
            <a:r>
              <a:rPr lang="zh-TW" altLang="en-US" dirty="0">
                <a:latin typeface="微軟正黑體" pitchFamily="34" charset="-120"/>
                <a:ea typeface="微軟正黑體" pitchFamily="34" charset="-120"/>
              </a:rPr>
              <a:t>一個關聯必須有一個關聯</a:t>
            </a:r>
            <a:r>
              <a:rPr lang="zh-TW" altLang="en-US" dirty="0" smtClean="0">
                <a:latin typeface="微軟正黑體" pitchFamily="34" charset="-120"/>
                <a:ea typeface="微軟正黑體" pitchFamily="34" charset="-120"/>
              </a:rPr>
              <a:t>綱目</a:t>
            </a:r>
            <a:endParaRPr lang="en-US" altLang="zh-TW" dirty="0" smtClean="0">
              <a:latin typeface="微軟正黑體" pitchFamily="34" charset="-120"/>
              <a:ea typeface="微軟正黑體" pitchFamily="34" charset="-120"/>
            </a:endParaRPr>
          </a:p>
          <a:p>
            <a:pPr marL="609600" indent="-609600">
              <a:lnSpc>
                <a:spcPct val="80000"/>
              </a:lnSpc>
            </a:pPr>
            <a:r>
              <a:rPr lang="zh-TW" altLang="en-US" dirty="0" smtClean="0">
                <a:latin typeface="微軟正黑體" pitchFamily="34" charset="-120"/>
                <a:ea typeface="微軟正黑體" pitchFamily="34" charset="-120"/>
              </a:rPr>
              <a:t>一個</a:t>
            </a:r>
            <a:r>
              <a:rPr lang="zh-TW" altLang="en-US" dirty="0">
                <a:latin typeface="微軟正黑體" pitchFamily="34" charset="-120"/>
                <a:ea typeface="微軟正黑體" pitchFamily="34" charset="-120"/>
              </a:rPr>
              <a:t>關聯</a:t>
            </a:r>
            <a:r>
              <a:rPr lang="zh-TW" altLang="en-US" dirty="0" smtClean="0">
                <a:latin typeface="微軟正黑體" pitchFamily="34" charset="-120"/>
                <a:ea typeface="微軟正黑體" pitchFamily="34" charset="-120"/>
              </a:rPr>
              <a:t>綱目</a:t>
            </a:r>
            <a:endParaRPr lang="en-US" altLang="zh-TW" dirty="0" smtClean="0">
              <a:latin typeface="微軟正黑體" pitchFamily="34" charset="-120"/>
              <a:ea typeface="微軟正黑體" pitchFamily="34" charset="-120"/>
            </a:endParaRPr>
          </a:p>
          <a:p>
            <a:pPr marL="1009650" lvl="1" indent="-609600">
              <a:lnSpc>
                <a:spcPct val="80000"/>
              </a:lnSpc>
            </a:pPr>
            <a:r>
              <a:rPr lang="zh-TW" altLang="en-US" dirty="0" smtClean="0">
                <a:latin typeface="微軟正黑體" pitchFamily="34" charset="-120"/>
                <a:ea typeface="微軟正黑體" pitchFamily="34" charset="-120"/>
              </a:rPr>
              <a:t>包括</a:t>
            </a:r>
            <a:r>
              <a:rPr lang="zh-TW" altLang="en-US" dirty="0">
                <a:latin typeface="微軟正黑體" pitchFamily="34" charset="-120"/>
                <a:ea typeface="微軟正黑體" pitchFamily="34" charset="-120"/>
              </a:rPr>
              <a:t>一個關聯名稱和數個屬性的定義</a:t>
            </a:r>
          </a:p>
          <a:p>
            <a:pPr marL="609600" indent="-609600">
              <a:lnSpc>
                <a:spcPct val="80000"/>
              </a:lnSpc>
            </a:pPr>
            <a:r>
              <a:rPr lang="zh-TW" altLang="en-US" dirty="0">
                <a:latin typeface="微軟正黑體" pitchFamily="34" charset="-120"/>
                <a:ea typeface="微軟正黑體" pitchFamily="34" charset="-120"/>
              </a:rPr>
              <a:t>一個</a:t>
            </a:r>
            <a:r>
              <a:rPr lang="zh-TW" altLang="en-US" dirty="0" smtClean="0">
                <a:latin typeface="微軟正黑體" pitchFamily="34" charset="-120"/>
                <a:ea typeface="微軟正黑體" pitchFamily="34" charset="-120"/>
              </a:rPr>
              <a:t>屬性</a:t>
            </a:r>
            <a:endParaRPr lang="en-US" altLang="zh-TW" dirty="0" smtClean="0">
              <a:latin typeface="微軟正黑體" pitchFamily="34" charset="-120"/>
              <a:ea typeface="微軟正黑體" pitchFamily="34" charset="-120"/>
            </a:endParaRPr>
          </a:p>
          <a:p>
            <a:pPr marL="1009650" lvl="1" indent="-609600">
              <a:lnSpc>
                <a:spcPct val="80000"/>
              </a:lnSpc>
            </a:pPr>
            <a:r>
              <a:rPr lang="zh-TW" altLang="en-US" dirty="0" smtClean="0">
                <a:latin typeface="微軟正黑體" pitchFamily="34" charset="-120"/>
                <a:ea typeface="微軟正黑體" pitchFamily="34" charset="-120"/>
              </a:rPr>
              <a:t>包括</a:t>
            </a:r>
            <a:r>
              <a:rPr lang="zh-TW" altLang="en-US" dirty="0">
                <a:latin typeface="微軟正黑體" pitchFamily="34" charset="-120"/>
                <a:ea typeface="微軟正黑體" pitchFamily="34" charset="-120"/>
              </a:rPr>
              <a:t>一個屬性名稱和一個定義域</a:t>
            </a:r>
          </a:p>
          <a:p>
            <a:pPr marL="609600" indent="-609600">
              <a:lnSpc>
                <a:spcPct val="80000"/>
              </a:lnSpc>
            </a:pPr>
            <a:r>
              <a:rPr lang="zh-TW" altLang="en-US" dirty="0">
                <a:latin typeface="微軟正黑體" pitchFamily="34" charset="-120"/>
                <a:ea typeface="微軟正黑體" pitchFamily="34" charset="-120"/>
              </a:rPr>
              <a:t>一個</a:t>
            </a:r>
            <a:r>
              <a:rPr lang="zh-TW" altLang="en-US" dirty="0" smtClean="0">
                <a:latin typeface="微軟正黑體" pitchFamily="34" charset="-120"/>
                <a:ea typeface="微軟正黑體" pitchFamily="34" charset="-120"/>
              </a:rPr>
              <a:t>關聯</a:t>
            </a:r>
            <a:endParaRPr lang="en-US" altLang="zh-TW" dirty="0" smtClean="0">
              <a:latin typeface="微軟正黑體" pitchFamily="34" charset="-120"/>
              <a:ea typeface="微軟正黑體" pitchFamily="34" charset="-120"/>
            </a:endParaRPr>
          </a:p>
          <a:p>
            <a:pPr marL="1009650" lvl="1" indent="-609600">
              <a:lnSpc>
                <a:spcPct val="80000"/>
              </a:lnSpc>
            </a:pPr>
            <a:r>
              <a:rPr lang="zh-TW" altLang="en-US" dirty="0" smtClean="0">
                <a:latin typeface="微軟正黑體" pitchFamily="34" charset="-120"/>
                <a:ea typeface="微軟正黑體" pitchFamily="34" charset="-120"/>
              </a:rPr>
              <a:t>由</a:t>
            </a:r>
            <a:r>
              <a:rPr lang="zh-TW" altLang="en-US" dirty="0">
                <a:latin typeface="微軟正黑體" pitchFamily="34" charset="-120"/>
                <a:ea typeface="微軟正黑體" pitchFamily="34" charset="-120"/>
              </a:rPr>
              <a:t>數個</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序列值（</a:t>
            </a:r>
            <a:r>
              <a:rPr lang="en-US" altLang="zh-TW" dirty="0">
                <a:latin typeface="微軟正黑體" pitchFamily="34" charset="-120"/>
                <a:ea typeface="微軟正黑體" pitchFamily="34" charset="-120"/>
              </a:rPr>
              <a:t>n-tuple</a:t>
            </a:r>
            <a:r>
              <a:rPr lang="zh-TW" altLang="en-US" dirty="0">
                <a:latin typeface="微軟正黑體" pitchFamily="34" charset="-120"/>
                <a:ea typeface="微軟正黑體" pitchFamily="34" charset="-120"/>
              </a:rPr>
              <a:t>）所成的集合</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其中</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為該關聯之關聯綱目的屬性個數</a:t>
            </a:r>
          </a:p>
          <a:p>
            <a:pPr marL="609600" indent="-609600">
              <a:lnSpc>
                <a:spcPct val="80000"/>
              </a:lnSpc>
            </a:pPr>
            <a:r>
              <a:rPr lang="zh-TW" altLang="en-US" dirty="0">
                <a:latin typeface="微軟正黑體" pitchFamily="34" charset="-120"/>
                <a:ea typeface="微軟正黑體" pitchFamily="34" charset="-120"/>
              </a:rPr>
              <a:t>一筆序列值記載一串屬性值</a:t>
            </a:r>
          </a:p>
          <a:p>
            <a:pPr marL="609600" indent="-609600">
              <a:lnSpc>
                <a:spcPct val="80000"/>
              </a:lnSpc>
            </a:pPr>
            <a:r>
              <a:rPr lang="zh-TW" altLang="en-US" dirty="0">
                <a:latin typeface="微軟正黑體" pitchFamily="34" charset="-120"/>
                <a:ea typeface="微軟正黑體" pitchFamily="34" charset="-120"/>
              </a:rPr>
              <a:t>每一個屬性值都是簡單且單值 </a:t>
            </a: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itchFamily="34" charset="-120"/>
              <a:ea typeface="微軟正黑體"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4-2</a:t>
            </a:r>
            <a:r>
              <a:rPr lang="zh-TW" altLang="en-US" sz="1000" b="1" spc="600" dirty="0" smtClean="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29747004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Rot="1" noChangeArrowheads="1"/>
          </p:cNvSpPr>
          <p:nvPr>
            <p:ph type="title"/>
          </p:nvPr>
        </p:nvSpPr>
        <p:spPr>
          <a:xfrm>
            <a:off x="486188" y="190920"/>
            <a:ext cx="8229600" cy="1111664"/>
          </a:xfrm>
        </p:spPr>
        <p:txBody>
          <a:bodyPr>
            <a:normAutofit/>
          </a:bodyPr>
          <a:lstStyle/>
          <a:p>
            <a:r>
              <a:rPr lang="zh-TW" altLang="en-US" sz="3200" spc="600" dirty="0" smtClean="0">
                <a:effectLst/>
                <a:latin typeface="微軟正黑體" pitchFamily="34" charset="-120"/>
                <a:ea typeface="微軟正黑體" pitchFamily="34" charset="-120"/>
                <a:cs typeface="+mn-cs"/>
              </a:rPr>
              <a:t>關聯</a:t>
            </a:r>
            <a:r>
              <a:rPr lang="zh-TW" altLang="en-US" sz="3200" spc="600" dirty="0">
                <a:effectLst/>
                <a:latin typeface="微軟正黑體" pitchFamily="34" charset="-120"/>
                <a:ea typeface="微軟正黑體" pitchFamily="34" charset="-120"/>
                <a:cs typeface="+mn-cs"/>
              </a:rPr>
              <a:t>模式的</a:t>
            </a:r>
            <a:r>
              <a:rPr lang="zh-TW" altLang="en-US" sz="3200" spc="600" dirty="0" smtClean="0">
                <a:effectLst/>
                <a:latin typeface="微軟正黑體" pitchFamily="34" charset="-120"/>
                <a:ea typeface="微軟正黑體" pitchFamily="34" charset="-120"/>
                <a:cs typeface="+mn-cs"/>
              </a:rPr>
              <a:t>定義</a:t>
            </a:r>
            <a:r>
              <a:rPr lang="en-US" altLang="zh-TW" sz="3200" spc="600" dirty="0" smtClean="0">
                <a:effectLst/>
                <a:latin typeface="微軟正黑體" pitchFamily="34" charset="-120"/>
                <a:ea typeface="微軟正黑體" pitchFamily="34" charset="-120"/>
                <a:cs typeface="+mn-cs"/>
              </a:rPr>
              <a:t>(Cont.)</a:t>
            </a:r>
            <a:endParaRPr lang="zh-TW" altLang="en-US" sz="3200" spc="600" dirty="0">
              <a:effectLst/>
              <a:latin typeface="微軟正黑體" pitchFamily="34" charset="-120"/>
              <a:ea typeface="微軟正黑體" pitchFamily="34" charset="-120"/>
              <a:cs typeface="+mn-cs"/>
            </a:endParaRPr>
          </a:p>
        </p:txBody>
      </p:sp>
      <p:sp>
        <p:nvSpPr>
          <p:cNvPr id="1029" name="Rectangle 3"/>
          <p:cNvSpPr>
            <a:spLocks noGrp="1" noRot="1" noChangeArrowheads="1"/>
          </p:cNvSpPr>
          <p:nvPr>
            <p:ph idx="1"/>
          </p:nvPr>
        </p:nvSpPr>
        <p:spPr>
          <a:xfrm>
            <a:off x="301625" y="1600200"/>
            <a:ext cx="8734871" cy="5257800"/>
          </a:xfrm>
        </p:spPr>
        <p:txBody>
          <a:bodyPr>
            <a:normAutofit/>
          </a:bodyPr>
          <a:lstStyle/>
          <a:p>
            <a:r>
              <a:rPr lang="zh-TW" altLang="en-US" sz="2600" b="1" dirty="0" smtClean="0">
                <a:latin typeface="微軟正黑體" pitchFamily="34" charset="-120"/>
                <a:ea typeface="微軟正黑體" pitchFamily="34" charset="-120"/>
              </a:rPr>
              <a:t>由</a:t>
            </a:r>
            <a:r>
              <a:rPr lang="zh-TW" altLang="en-US" sz="2600" b="1" dirty="0">
                <a:latin typeface="微軟正黑體" pitchFamily="34" charset="-120"/>
                <a:ea typeface="微軟正黑體" pitchFamily="34" charset="-120"/>
              </a:rPr>
              <a:t>以上的定義裡，我們可以得出以下關聯模式的特性</a:t>
            </a:r>
            <a:r>
              <a:rPr lang="zh-TW" altLang="en-US" sz="2600" b="1" dirty="0" smtClean="0">
                <a:latin typeface="微軟正黑體" pitchFamily="34" charset="-120"/>
                <a:ea typeface="微軟正黑體" pitchFamily="34" charset="-120"/>
              </a:rPr>
              <a:t>：</a:t>
            </a:r>
            <a:endParaRPr lang="en-US" altLang="zh-TW" sz="2600" b="1" dirty="0" smtClean="0">
              <a:latin typeface="微軟正黑體" pitchFamily="34" charset="-120"/>
              <a:ea typeface="微軟正黑體" pitchFamily="34" charset="-120"/>
            </a:endParaRPr>
          </a:p>
          <a:p>
            <a:pPr lvl="1"/>
            <a:r>
              <a:rPr lang="zh-TW" altLang="en-US" sz="2200" dirty="0">
                <a:latin typeface="微軟正黑體" panose="020B0604030504040204" pitchFamily="34" charset="-120"/>
                <a:ea typeface="微軟正黑體" panose="020B0604030504040204" pitchFamily="34" charset="-120"/>
              </a:rPr>
              <a:t>在一個關聯中，序列值是沒有順序</a:t>
            </a:r>
            <a:r>
              <a:rPr lang="zh-TW" altLang="en-US" sz="2200" dirty="0" smtClean="0">
                <a:latin typeface="微軟正黑體" panose="020B0604030504040204" pitchFamily="34" charset="-120"/>
                <a:ea typeface="微軟正黑體" panose="020B0604030504040204" pitchFamily="34" charset="-120"/>
              </a:rPr>
              <a:t>的</a:t>
            </a:r>
            <a:r>
              <a:rPr lang="en-US" altLang="zh-TW" sz="2200" dirty="0" smtClean="0">
                <a:solidFill>
                  <a:srgbClr val="FF5050"/>
                </a:solidFill>
                <a:latin typeface="微軟正黑體" panose="020B0604030504040204" pitchFamily="34" charset="-120"/>
                <a:ea typeface="微軟正黑體" panose="020B0604030504040204" pitchFamily="34" charset="-120"/>
              </a:rPr>
              <a:t>(Why?) </a:t>
            </a:r>
          </a:p>
          <a:p>
            <a:pPr lvl="2"/>
            <a:r>
              <a:rPr lang="zh-TW" altLang="en-US" dirty="0" smtClean="0">
                <a:latin typeface="微軟正黑體" panose="020B0604030504040204" pitchFamily="34" charset="-120"/>
                <a:ea typeface="微軟正黑體" panose="020B0604030504040204" pitchFamily="34" charset="-120"/>
              </a:rPr>
              <a:t>因此</a:t>
            </a:r>
            <a:r>
              <a:rPr lang="zh-TW" altLang="en-US" dirty="0">
                <a:latin typeface="微軟正黑體" panose="020B0604030504040204" pitchFamily="34" charset="-120"/>
                <a:ea typeface="微軟正黑體" panose="020B0604030504040204" pitchFamily="34" charset="-120"/>
              </a:rPr>
              <a:t>不能說“請找出</a:t>
            </a:r>
            <a:r>
              <a:rPr lang="en-US" altLang="zh-TW" dirty="0">
                <a:latin typeface="微軟正黑體" panose="020B0604030504040204" pitchFamily="34" charset="-120"/>
                <a:ea typeface="微軟正黑體" panose="020B0604030504040204" pitchFamily="34" charset="-120"/>
              </a:rPr>
              <a:t>Student</a:t>
            </a:r>
            <a:r>
              <a:rPr lang="zh-TW" altLang="en-US" dirty="0">
                <a:latin typeface="微軟正黑體" panose="020B0604030504040204" pitchFamily="34" charset="-120"/>
                <a:ea typeface="微軟正黑體" panose="020B0604030504040204" pitchFamily="34" charset="-120"/>
              </a:rPr>
              <a:t>關聯的第二個序列值</a:t>
            </a:r>
            <a:r>
              <a:rPr lang="zh-TW" altLang="en-US" dirty="0" smtClean="0">
                <a:latin typeface="微軟正黑體" panose="020B0604030504040204" pitchFamily="34" charset="-120"/>
                <a:ea typeface="微軟正黑體" panose="020B0604030504040204" pitchFamily="34" charset="-120"/>
              </a:rPr>
              <a:t>”</a:t>
            </a:r>
            <a:endParaRPr lang="en-US" altLang="zh-TW" dirty="0">
              <a:solidFill>
                <a:srgbClr val="FF5050"/>
              </a:solidFill>
              <a:latin typeface="微軟正黑體" panose="020B0604030504040204" pitchFamily="34" charset="-120"/>
              <a:ea typeface="微軟正黑體" panose="020B0604030504040204" pitchFamily="34" charset="-120"/>
            </a:endParaRPr>
          </a:p>
          <a:p>
            <a:pPr lvl="1"/>
            <a:r>
              <a:rPr lang="zh-TW" altLang="en-US" sz="2200" dirty="0">
                <a:latin typeface="微軟正黑體" panose="020B0604030504040204" pitchFamily="34" charset="-120"/>
                <a:ea typeface="微軟正黑體" panose="020B0604030504040204" pitchFamily="34" charset="-120"/>
              </a:rPr>
              <a:t>在一個關聯中，不可以有兩筆序列值是一模一樣的</a:t>
            </a:r>
            <a:r>
              <a:rPr lang="en-US" altLang="zh-TW" sz="2200" dirty="0">
                <a:solidFill>
                  <a:srgbClr val="FF5050"/>
                </a:solidFill>
                <a:latin typeface="微軟正黑體" panose="020B0604030504040204" pitchFamily="34" charset="-120"/>
                <a:ea typeface="微軟正黑體" panose="020B0604030504040204" pitchFamily="34" charset="-120"/>
              </a:rPr>
              <a:t>(Why?)</a:t>
            </a:r>
          </a:p>
          <a:p>
            <a:pPr lvl="1"/>
            <a:r>
              <a:rPr lang="zh-TW" altLang="en-US" sz="2200" dirty="0">
                <a:latin typeface="微軟正黑體" panose="020B0604030504040204" pitchFamily="34" charset="-120"/>
                <a:ea typeface="微軟正黑體" panose="020B0604030504040204" pitchFamily="34" charset="-120"/>
              </a:rPr>
              <a:t>一筆序列值中的屬性值是有順序的</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依關聯綱目定義時的屬性順序</a:t>
            </a:r>
            <a:r>
              <a:rPr lang="en-US" altLang="zh-TW" sz="2200" dirty="0">
                <a:latin typeface="微軟正黑體" panose="020B0604030504040204" pitchFamily="34" charset="-120"/>
                <a:ea typeface="微軟正黑體" panose="020B0604030504040204" pitchFamily="34" charset="-120"/>
              </a:rPr>
              <a:t>) </a:t>
            </a:r>
            <a:endParaRPr lang="en-US" altLang="zh-TW" sz="2200"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不過</a:t>
            </a:r>
            <a:r>
              <a:rPr lang="zh-TW" altLang="en-US" dirty="0">
                <a:latin typeface="微軟正黑體" panose="020B0604030504040204" pitchFamily="34" charset="-120"/>
                <a:ea typeface="微軟正黑體" panose="020B0604030504040204" pitchFamily="34" charset="-120"/>
              </a:rPr>
              <a:t>在觀念上，只要能對應序列值中的值和它們相對應的屬性，次序其實並不重要的</a:t>
            </a:r>
          </a:p>
          <a:p>
            <a:pPr lvl="1"/>
            <a:r>
              <a:rPr lang="zh-TW" altLang="en-US" sz="2200" dirty="0">
                <a:latin typeface="微軟正黑體" panose="020B0604030504040204" pitchFamily="34" charset="-120"/>
                <a:ea typeface="微軟正黑體" panose="020B0604030504040204" pitchFamily="34" charset="-120"/>
              </a:rPr>
              <a:t>複合與多值的屬性不能出現在關聯中</a:t>
            </a:r>
          </a:p>
          <a:p>
            <a:pPr lvl="1"/>
            <a:endParaRPr lang="zh-TW" altLang="en-US" sz="2200" dirty="0">
              <a:latin typeface="微軟正黑體" panose="020B0604030504040204" pitchFamily="34" charset="-120"/>
              <a:ea typeface="微軟正黑體" panose="020B0604030504040204" pitchFamily="34" charset="-120"/>
            </a:endParaRPr>
          </a:p>
          <a:p>
            <a:endParaRPr lang="en-US" altLang="zh-TW" sz="2600" dirty="0" smtClean="0">
              <a:latin typeface="微軟正黑體" pitchFamily="34" charset="-120"/>
              <a:ea typeface="微軟正黑體" pitchFamily="34" charset="-120"/>
            </a:endParaRPr>
          </a:p>
          <a:p>
            <a:pPr marL="457200" lvl="1" indent="0">
              <a:buNone/>
            </a:pPr>
            <a:endParaRPr lang="zh-TW" altLang="en-US" sz="2200" dirty="0">
              <a:latin typeface="微軟正黑體" pitchFamily="34" charset="-120"/>
              <a:ea typeface="微軟正黑體" pitchFamily="34" charset="-120"/>
            </a:endParaRPr>
          </a:p>
          <a:p>
            <a:endParaRPr lang="zh-TW" altLang="en-US" sz="2600" dirty="0">
              <a:latin typeface="微軟正黑體" pitchFamily="34" charset="-120"/>
              <a:ea typeface="微軟正黑體" pitchFamily="34" charset="-120"/>
            </a:endParaRPr>
          </a:p>
          <a:p>
            <a:pPr lvl="2">
              <a:lnSpc>
                <a:spcPct val="90000"/>
              </a:lnSpc>
            </a:pPr>
            <a:endParaRPr lang="en-US" altLang="zh-TW" sz="2400" dirty="0" smtClean="0">
              <a:latin typeface="微軟正黑體" pitchFamily="34" charset="-120"/>
              <a:ea typeface="微軟正黑體" pitchFamily="34" charset="-120"/>
            </a:endParaRPr>
          </a:p>
          <a:p>
            <a:pPr marL="914400" lvl="2" indent="0">
              <a:lnSpc>
                <a:spcPct val="90000"/>
              </a:lnSpc>
              <a:buNone/>
            </a:pPr>
            <a:endParaRPr lang="zh-TW" altLang="en-US" b="1" u="sng" dirty="0">
              <a:solidFill>
                <a:srgbClr val="00B0F0"/>
              </a:solidFill>
              <a:latin typeface="微軟正黑體" pitchFamily="34" charset="-120"/>
              <a:ea typeface="微軟正黑體" pitchFamily="34" charset="-120"/>
            </a:endParaRPr>
          </a:p>
        </p:txBody>
      </p:sp>
      <p:sp>
        <p:nvSpPr>
          <p:cNvPr id="1030" name="Rectangle 8"/>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solidFill>
                <a:prstClr val="black"/>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80" y="296752"/>
            <a:ext cx="875312" cy="900000"/>
          </a:xfrm>
          <a:prstGeom prst="rect">
            <a:avLst/>
          </a:prstGeom>
        </p:spPr>
      </p:pic>
      <p:sp>
        <p:nvSpPr>
          <p:cNvPr id="8" name="矩形 7"/>
          <p:cNvSpPr/>
          <p:nvPr/>
        </p:nvSpPr>
        <p:spPr>
          <a:xfrm>
            <a:off x="-31742" y="-27384"/>
            <a:ext cx="1035861" cy="246221"/>
          </a:xfrm>
          <a:prstGeom prst="rect">
            <a:avLst/>
          </a:prstGeom>
        </p:spPr>
        <p:txBody>
          <a:bodyPr wrap="none">
            <a:spAutoFit/>
          </a:bodyPr>
          <a:lstStyle/>
          <a:p>
            <a:r>
              <a:rPr lang="en-US" altLang="zh-TW" sz="1000" b="1" spc="600" dirty="0" smtClean="0">
                <a:solidFill>
                  <a:prstClr val="black"/>
                </a:solidFill>
                <a:latin typeface="微軟正黑體" pitchFamily="34" charset="-120"/>
                <a:ea typeface="微軟正黑體" pitchFamily="34" charset="-120"/>
              </a:rPr>
              <a:t>4-2</a:t>
            </a:r>
            <a:r>
              <a:rPr lang="zh-TW" altLang="en-US" sz="1000" b="1" spc="600" dirty="0" smtClean="0">
                <a:solidFill>
                  <a:prstClr val="black"/>
                </a:solidFill>
                <a:latin typeface="微軟正黑體" pitchFamily="34" charset="-120"/>
                <a:ea typeface="微軟正黑體" pitchFamily="34" charset="-120"/>
              </a:rPr>
              <a:t>目的</a:t>
            </a:r>
            <a:endParaRPr lang="en-US" altLang="zh-TW" sz="1000" b="1" spc="600" dirty="0">
              <a:solidFill>
                <a:prstClr val="black"/>
              </a:solidFill>
              <a:latin typeface="微軟正黑體" pitchFamily="34" charset="-120"/>
              <a:ea typeface="微軟正黑體" pitchFamily="34" charset="-120"/>
            </a:endParaRPr>
          </a:p>
        </p:txBody>
      </p:sp>
      <p:sp>
        <p:nvSpPr>
          <p:cNvPr id="9" name="頁尾版面配置區 19"/>
          <p:cNvSpPr>
            <a:spLocks noGrp="1"/>
          </p:cNvSpPr>
          <p:nvPr>
            <p:ph type="ftr" sz="quarter" idx="11"/>
          </p:nvPr>
        </p:nvSpPr>
        <p:spPr>
          <a:xfrm>
            <a:off x="3124200" y="6237312"/>
            <a:ext cx="2895600" cy="365125"/>
          </a:xfrm>
        </p:spPr>
        <p:txBody>
          <a:bodyPr/>
          <a:lstStyle/>
          <a:p>
            <a:r>
              <a:rPr kumimoji="0" lang="en-US" altLang="zh-TW" dirty="0" smtClean="0"/>
              <a:t>Copyright </a:t>
            </a:r>
            <a:r>
              <a:rPr kumimoji="0" lang="zh-TW" altLang="en-US" dirty="0" smtClean="0"/>
              <a:t>黃三益</a:t>
            </a:r>
            <a:r>
              <a:rPr kumimoji="0" lang="en-US" altLang="zh-TW" dirty="0" smtClean="0"/>
              <a:t>2018 </a:t>
            </a:r>
            <a:r>
              <a:rPr kumimoji="0" lang="zh-TW" altLang="en-US" dirty="0" smtClean="0"/>
              <a:t>資料庫的核心理論與實務第</a:t>
            </a:r>
            <a:r>
              <a:rPr lang="zh-TW" altLang="en-US" dirty="0"/>
              <a:t>七</a:t>
            </a:r>
            <a:r>
              <a:rPr kumimoji="0" lang="zh-TW" altLang="en-US" dirty="0" smtClean="0"/>
              <a:t>版 </a:t>
            </a:r>
            <a:endParaRPr kumimoji="0" lang="en-US" dirty="0"/>
          </a:p>
        </p:txBody>
      </p:sp>
    </p:spTree>
    <p:extLst>
      <p:ext uri="{BB962C8B-B14F-4D97-AF65-F5344CB8AC3E}">
        <p14:creationId xmlns:p14="http://schemas.microsoft.com/office/powerpoint/2010/main" val="41336929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980656"/>
            <a:ext cx="6400800" cy="1752600"/>
          </a:xfrm>
        </p:spPr>
        <p:txBody>
          <a:bodyPr>
            <a:normAutofit/>
          </a:bodyPr>
          <a:lstStyle/>
          <a:p>
            <a:pPr defTabSz="457200"/>
            <a:r>
              <a:rPr lang="zh-TW" altLang="en-US" sz="2400" b="1" spc="600" dirty="0">
                <a:solidFill>
                  <a:schemeClr val="tx1"/>
                </a:solidFill>
                <a:latin typeface="微軟正黑體" pitchFamily="34" charset="-120"/>
                <a:ea typeface="微軟正黑體" pitchFamily="34" charset="-120"/>
              </a:rPr>
              <a:t>第</a:t>
            </a:r>
            <a:r>
              <a:rPr lang="en-US" altLang="zh-TW" sz="2400" b="1" spc="600" dirty="0" smtClean="0">
                <a:solidFill>
                  <a:schemeClr val="tx1"/>
                </a:solidFill>
                <a:latin typeface="微軟正黑體" pitchFamily="34" charset="-120"/>
                <a:ea typeface="微軟正黑體" pitchFamily="34" charset="-120"/>
              </a:rPr>
              <a:t>4</a:t>
            </a:r>
            <a:r>
              <a:rPr lang="zh-TW" altLang="en-US" sz="2400" b="1" spc="600" dirty="0" smtClean="0">
                <a:solidFill>
                  <a:schemeClr val="tx1"/>
                </a:solidFill>
                <a:latin typeface="微軟正黑體" pitchFamily="34" charset="-120"/>
                <a:ea typeface="微軟正黑體" pitchFamily="34" charset="-120"/>
              </a:rPr>
              <a:t>章</a:t>
            </a:r>
            <a:r>
              <a:rPr lang="en-US" altLang="zh-TW" sz="2400" b="1" spc="600" dirty="0" smtClean="0">
                <a:solidFill>
                  <a:schemeClr val="tx1"/>
                </a:solidFill>
                <a:latin typeface="微軟正黑體" pitchFamily="34" charset="-120"/>
                <a:ea typeface="微軟正黑體" pitchFamily="34" charset="-120"/>
              </a:rPr>
              <a:t>.</a:t>
            </a:r>
            <a:r>
              <a:rPr lang="zh-TW" altLang="en-US" sz="2400" b="1" spc="600" dirty="0">
                <a:solidFill>
                  <a:schemeClr val="tx1"/>
                </a:solidFill>
                <a:latin typeface="微軟正黑體" pitchFamily="34" charset="-120"/>
                <a:ea typeface="微軟正黑體" pitchFamily="34" charset="-120"/>
              </a:rPr>
              <a:t>關聯</a:t>
            </a:r>
            <a:r>
              <a:rPr lang="zh-TW" altLang="en-US" sz="2400" b="1" spc="600" dirty="0" smtClean="0">
                <a:solidFill>
                  <a:schemeClr val="tx1"/>
                </a:solidFill>
                <a:latin typeface="微軟正黑體" pitchFamily="34" charset="-120"/>
                <a:ea typeface="微軟正黑體" pitchFamily="34" charset="-120"/>
              </a:rPr>
              <a:t>模式</a:t>
            </a:r>
            <a:endParaRPr lang="en-US" altLang="zh-TW" sz="700" b="1" spc="600" dirty="0">
              <a:latin typeface="微軟正黑體" pitchFamily="34" charset="-120"/>
              <a:ea typeface="微軟正黑體" pitchFamily="34" charset="-120"/>
            </a:endParaRPr>
          </a:p>
          <a:p>
            <a:endParaRPr lang="en-US" altLang="zh-TW" sz="2000" b="1" spc="600" dirty="0" smtClean="0">
              <a:solidFill>
                <a:schemeClr val="tx1"/>
              </a:solidFill>
              <a:latin typeface="微軟正黑體" pitchFamily="34" charset="-120"/>
              <a:ea typeface="微軟正黑體" pitchFamily="34" charset="-120"/>
            </a:endParaRPr>
          </a:p>
          <a:p>
            <a:r>
              <a:rPr lang="en-US" altLang="zh-TW" b="1" spc="600" dirty="0" smtClean="0">
                <a:solidFill>
                  <a:schemeClr val="tx1"/>
                </a:solidFill>
                <a:latin typeface="微軟正黑體" pitchFamily="34" charset="-120"/>
                <a:ea typeface="微軟正黑體" pitchFamily="34" charset="-120"/>
              </a:rPr>
              <a:t>4</a:t>
            </a:r>
            <a:r>
              <a:rPr lang="en-US" altLang="zh-TW" sz="2000" b="1" spc="600" dirty="0" smtClean="0">
                <a:solidFill>
                  <a:schemeClr val="tx1"/>
                </a:solidFill>
                <a:latin typeface="微軟正黑體" pitchFamily="34" charset="-120"/>
                <a:ea typeface="微軟正黑體" pitchFamily="34" charset="-120"/>
              </a:rPr>
              <a:t>-3</a:t>
            </a:r>
            <a:r>
              <a:rPr lang="zh-TW" altLang="en-US" b="1" spc="600" dirty="0" smtClean="0">
                <a:solidFill>
                  <a:schemeClr val="tx1"/>
                </a:solidFill>
                <a:latin typeface="微軟正黑體" pitchFamily="34" charset="-120"/>
                <a:ea typeface="微軟正黑體" pitchFamily="34" charset="-120"/>
              </a:rPr>
              <a:t>關聯</a:t>
            </a:r>
            <a:r>
              <a:rPr lang="zh-TW" altLang="en-US" b="1" spc="600" dirty="0">
                <a:solidFill>
                  <a:schemeClr val="tx1"/>
                </a:solidFill>
                <a:latin typeface="微軟正黑體" pitchFamily="34" charset="-120"/>
                <a:ea typeface="微軟正黑體" pitchFamily="34" charset="-120"/>
              </a:rPr>
              <a:t>模式的限制</a:t>
            </a:r>
            <a:endParaRPr lang="en-US" altLang="zh-TW" sz="600" b="1" spc="600" dirty="0">
              <a:latin typeface="微軟正黑體" pitchFamily="34" charset="-120"/>
              <a:ea typeface="微軟正黑體" pitchFamily="34" charset="-120"/>
            </a:endParaRPr>
          </a:p>
          <a:p>
            <a:endParaRPr lang="en-US" altLang="zh-TW" sz="2000" b="1" spc="600" dirty="0">
              <a:solidFill>
                <a:schemeClr val="tx1"/>
              </a:solidFill>
              <a:latin typeface="微軟正黑體" pitchFamily="34" charset="-120"/>
              <a:ea typeface="微軟正黑體" pitchFamily="34" charset="-120"/>
            </a:endParaRPr>
          </a:p>
          <a:p>
            <a:endParaRPr lang="zh-TW" altLang="en-US" dirty="0"/>
          </a:p>
        </p:txBody>
      </p:sp>
      <p:grpSp>
        <p:nvGrpSpPr>
          <p:cNvPr id="34" name="群組 33"/>
          <p:cNvGrpSpPr/>
          <p:nvPr/>
        </p:nvGrpSpPr>
        <p:grpSpPr>
          <a:xfrm>
            <a:off x="126114" y="2636376"/>
            <a:ext cx="2294111" cy="2486601"/>
            <a:chOff x="126114" y="2636376"/>
            <a:chExt cx="2294111" cy="2486601"/>
          </a:xfrm>
        </p:grpSpPr>
        <p:pic>
          <p:nvPicPr>
            <p:cNvPr id="35" name="圖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987797"/>
              <a:ext cx="1135180" cy="1135180"/>
            </a:xfrm>
            <a:prstGeom prst="rect">
              <a:avLst/>
            </a:prstGeom>
          </p:spPr>
        </p:pic>
        <p:pic>
          <p:nvPicPr>
            <p:cNvPr id="36" name="圖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00186">
              <a:off x="2156065" y="3282598"/>
              <a:ext cx="264160" cy="264160"/>
            </a:xfrm>
            <a:prstGeom prst="rect">
              <a:avLst/>
            </a:prstGeom>
          </p:spPr>
        </p:pic>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83049">
              <a:off x="1170620" y="3892796"/>
              <a:ext cx="264160" cy="264160"/>
            </a:xfrm>
            <a:prstGeom prst="rect">
              <a:avLst/>
            </a:prstGeom>
          </p:spPr>
        </p:pic>
        <p:pic>
          <p:nvPicPr>
            <p:cNvPr id="38" name="圖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4050" y="3298390"/>
              <a:ext cx="264160" cy="264160"/>
            </a:xfrm>
            <a:prstGeom prst="rect">
              <a:avLst/>
            </a:prstGeom>
          </p:spPr>
        </p:pic>
        <p:pic>
          <p:nvPicPr>
            <p:cNvPr id="39" name="圖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87076">
              <a:off x="1703998" y="2636376"/>
              <a:ext cx="264160" cy="264160"/>
            </a:xfrm>
            <a:prstGeom prst="rect">
              <a:avLst/>
            </a:prstGeom>
          </p:spPr>
        </p:pic>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8631" y="3671497"/>
              <a:ext cx="264160" cy="264160"/>
            </a:xfrm>
            <a:prstGeom prst="rect">
              <a:avLst/>
            </a:prstGeom>
          </p:spPr>
        </p:pic>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953616">
              <a:off x="1137733" y="2798325"/>
              <a:ext cx="264160" cy="264160"/>
            </a:xfrm>
            <a:prstGeom prst="rect">
              <a:avLst/>
            </a:prstGeom>
          </p:spPr>
        </p:pic>
        <p:pic>
          <p:nvPicPr>
            <p:cNvPr id="42" name="圖片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64907" y="2902268"/>
              <a:ext cx="345410" cy="345410"/>
            </a:xfrm>
            <a:prstGeom prst="rect">
              <a:avLst/>
            </a:prstGeom>
          </p:spPr>
        </p:pic>
        <p:pic>
          <p:nvPicPr>
            <p:cNvPr id="43" name="圖片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213" y="3563565"/>
              <a:ext cx="264160" cy="264160"/>
            </a:xfrm>
            <a:prstGeom prst="rect">
              <a:avLst/>
            </a:prstGeom>
          </p:spPr>
        </p:pic>
        <p:pic>
          <p:nvPicPr>
            <p:cNvPr id="44" name="圖片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55645" y="3464650"/>
              <a:ext cx="264160" cy="264160"/>
            </a:xfrm>
            <a:prstGeom prst="rect">
              <a:avLst/>
            </a:prstGeom>
          </p:spPr>
        </p:pic>
        <p:pic>
          <p:nvPicPr>
            <p:cNvPr id="45" name="圖片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46189" y="3034230"/>
              <a:ext cx="264160" cy="264160"/>
            </a:xfrm>
            <a:prstGeom prst="rect">
              <a:avLst/>
            </a:prstGeom>
          </p:spPr>
        </p:pic>
        <p:pic>
          <p:nvPicPr>
            <p:cNvPr id="46" name="圖片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9372951">
              <a:off x="1036238" y="3281923"/>
              <a:ext cx="264160" cy="264160"/>
            </a:xfrm>
            <a:prstGeom prst="rect">
              <a:avLst/>
            </a:prstGeom>
          </p:spPr>
        </p:pic>
        <p:pic>
          <p:nvPicPr>
            <p:cNvPr id="47" name="圖片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9934268">
              <a:off x="126114" y="3252896"/>
              <a:ext cx="264160" cy="264160"/>
            </a:xfrm>
            <a:prstGeom prst="rect">
              <a:avLst/>
            </a:prstGeom>
          </p:spPr>
        </p:pic>
        <p:sp>
          <p:nvSpPr>
            <p:cNvPr id="48" name="弧形 47"/>
            <p:cNvSpPr/>
            <p:nvPr/>
          </p:nvSpPr>
          <p:spPr>
            <a:xfrm>
              <a:off x="258193" y="3350796"/>
              <a:ext cx="593019" cy="16626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a:solidFill>
                  <a:prstClr val="white"/>
                </a:solidFill>
              </a:endParaRPr>
            </a:p>
          </p:txBody>
        </p:sp>
      </p:grpSp>
      <p:sp>
        <p:nvSpPr>
          <p:cNvPr id="5" name="頁尾版面配置區 4"/>
          <p:cNvSpPr>
            <a:spLocks noGrp="1"/>
          </p:cNvSpPr>
          <p:nvPr>
            <p:ph type="ftr" sz="quarter" idx="11"/>
          </p:nvPr>
        </p:nvSpPr>
        <p:spPr/>
        <p:txBody>
          <a:bodyPr/>
          <a:lstStyle/>
          <a:p>
            <a:r>
              <a:rPr lang="en-US" altLang="zh-TW" dirty="0" smtClean="0">
                <a:solidFill>
                  <a:srgbClr val="E9E5DC"/>
                </a:solidFill>
              </a:rPr>
              <a:t>Copyright </a:t>
            </a:r>
            <a:r>
              <a:rPr lang="zh-TW" altLang="en-US" dirty="0" smtClean="0">
                <a:solidFill>
                  <a:srgbClr val="E9E5DC"/>
                </a:solidFill>
              </a:rPr>
              <a:t>黃三益</a:t>
            </a:r>
            <a:r>
              <a:rPr lang="en-US" altLang="zh-TW" dirty="0" smtClean="0">
                <a:solidFill>
                  <a:srgbClr val="E9E5DC"/>
                </a:solidFill>
              </a:rPr>
              <a:t>2018 </a:t>
            </a:r>
            <a:r>
              <a:rPr lang="zh-TW" altLang="en-US" dirty="0" smtClean="0">
                <a:solidFill>
                  <a:srgbClr val="E9E5DC"/>
                </a:solidFill>
              </a:rPr>
              <a:t>資料庫的核心理論與實務第七版 </a:t>
            </a:r>
            <a:endParaRPr lang="en-US" dirty="0">
              <a:solidFill>
                <a:srgbClr val="E9E5DC"/>
              </a:solidFill>
            </a:endParaRPr>
          </a:p>
        </p:txBody>
      </p:sp>
      <p:sp>
        <p:nvSpPr>
          <p:cNvPr id="6" name="投影片編號版面配置區 5"/>
          <p:cNvSpPr>
            <a:spLocks noGrp="1"/>
          </p:cNvSpPr>
          <p:nvPr>
            <p:ph type="sldNum" sz="quarter" idx="12"/>
          </p:nvPr>
        </p:nvSpPr>
        <p:spPr/>
        <p:txBody>
          <a:bodyPr/>
          <a:lstStyle/>
          <a:p>
            <a:fld id="{6F42FDE4-A7DD-41A7-A0A6-9B649FB43336}" type="slidenum">
              <a:rPr lang="en-US" smtClean="0">
                <a:solidFill>
                  <a:srgbClr val="E9E5DC"/>
                </a:solidFill>
              </a:rPr>
              <a:pPr/>
              <a:t>9</a:t>
            </a:fld>
            <a:endParaRPr lang="en-US" sz="1400" dirty="0">
              <a:solidFill>
                <a:srgbClr val="FFFFFF"/>
              </a:solidFill>
            </a:endParaRPr>
          </a:p>
        </p:txBody>
      </p:sp>
    </p:spTree>
    <p:extLst>
      <p:ext uri="{BB962C8B-B14F-4D97-AF65-F5344CB8AC3E}">
        <p14:creationId xmlns:p14="http://schemas.microsoft.com/office/powerpoint/2010/main" val="321189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2423</Words>
  <Application>Microsoft Office PowerPoint</Application>
  <PresentationFormat>如螢幕大小 (4:3)</PresentationFormat>
  <Paragraphs>334</Paragraphs>
  <Slides>35</Slides>
  <Notes>25</Notes>
  <HiddenSlides>0</HiddenSlides>
  <MMClips>0</MMClips>
  <ScaleCrop>false</ScaleCrop>
  <HeadingPairs>
    <vt:vector size="6" baseType="variant">
      <vt:variant>
        <vt:lpstr>佈景主題</vt:lpstr>
      </vt:variant>
      <vt:variant>
        <vt:i4>1</vt:i4>
      </vt:variant>
      <vt:variant>
        <vt:lpstr>內嵌 OLE 伺服程式</vt:lpstr>
      </vt:variant>
      <vt:variant>
        <vt:i4>0</vt:i4>
      </vt:variant>
      <vt:variant>
        <vt:lpstr>投影片標題</vt:lpstr>
      </vt:variant>
      <vt:variant>
        <vt:i4>35</vt:i4>
      </vt:variant>
    </vt:vector>
  </HeadingPairs>
  <TitlesOfParts>
    <vt:vector size="36" baseType="lpstr">
      <vt:lpstr>Decatur</vt:lpstr>
      <vt:lpstr>PowerPoint 簡報</vt:lpstr>
      <vt:lpstr>PowerPoint 簡報</vt:lpstr>
      <vt:lpstr>目的</vt:lpstr>
      <vt:lpstr>PowerPoint 簡報</vt:lpstr>
      <vt:lpstr>關聯模式的定義</vt:lpstr>
      <vt:lpstr>關聯模式的定義(Cont.)</vt:lpstr>
      <vt:lpstr>關聯模式的定義(Cont.)</vt:lpstr>
      <vt:lpstr>關聯模式的定義(Cont.)</vt:lpstr>
      <vt:lpstr>PowerPoint 簡報</vt:lpstr>
      <vt:lpstr>關聯模式的限制</vt:lpstr>
      <vt:lpstr>關聯模式的限制(Cont.)</vt:lpstr>
      <vt:lpstr>關聯模式的限制(Cont.)</vt:lpstr>
      <vt:lpstr>關聯模式的限制(Cont.)</vt:lpstr>
      <vt:lpstr>PowerPoint 簡報</vt:lpstr>
      <vt:lpstr>關聯模式的限制(Cont.)</vt:lpstr>
      <vt:lpstr>PowerPoint 簡報</vt:lpstr>
      <vt:lpstr>PowerPoint 簡報</vt:lpstr>
      <vt:lpstr>關聯模式的資料更新</vt:lpstr>
      <vt:lpstr>關聯模式的資料更新(Cont.)</vt:lpstr>
      <vt:lpstr>範例中山網路書店系統</vt:lpstr>
      <vt:lpstr>範例中山網路書店系統</vt:lpstr>
      <vt:lpstr>範例中山網路書店系統</vt:lpstr>
      <vt:lpstr>PowerPoint 簡報</vt:lpstr>
      <vt:lpstr>ERD轉成關聯資料庫綱目</vt:lpstr>
      <vt:lpstr>ERD轉成關聯資料庫綱目(Cont.)</vt:lpstr>
      <vt:lpstr>ERD轉成關聯資料庫綱目(Cont.)</vt:lpstr>
      <vt:lpstr>ERD轉成關聯資料庫綱目(Cont.)</vt:lpstr>
      <vt:lpstr>ERD轉成關聯資料庫綱目(Cont.)</vt:lpstr>
      <vt:lpstr>ERD轉成關聯資料庫綱目(Cont.)</vt:lpstr>
      <vt:lpstr>ERD轉成關聯資料庫綱目(Cont.)</vt:lpstr>
      <vt:lpstr>ERD轉成關聯資料庫綱目(Cont.)</vt:lpstr>
      <vt:lpstr>ERD轉成關聯資料庫綱目(Cont.)</vt:lpstr>
      <vt:lpstr>ERD轉成關聯資料庫綱目(Cont.)</vt:lpstr>
      <vt:lpstr>ERD轉成關聯資料庫綱目(Cont.)</vt:lpstr>
      <vt:lpstr>本章節講述到此結束..謝謝!</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NO.43</cp:lastModifiedBy>
  <cp:revision>67</cp:revision>
  <dcterms:created xsi:type="dcterms:W3CDTF">2013-09-23T11:53:53Z</dcterms:created>
  <dcterms:modified xsi:type="dcterms:W3CDTF">2018-03-01T08:59:53Z</dcterms:modified>
</cp:coreProperties>
</file>