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37" r:id="rId2"/>
    <p:sldId id="290" r:id="rId3"/>
    <p:sldId id="291" r:id="rId4"/>
    <p:sldId id="292" r:id="rId5"/>
    <p:sldId id="293" r:id="rId6"/>
    <p:sldId id="294" r:id="rId7"/>
    <p:sldId id="308" r:id="rId8"/>
    <p:sldId id="295" r:id="rId9"/>
    <p:sldId id="296" r:id="rId10"/>
    <p:sldId id="297" r:id="rId11"/>
    <p:sldId id="298" r:id="rId12"/>
    <p:sldId id="309" r:id="rId13"/>
    <p:sldId id="299" r:id="rId14"/>
    <p:sldId id="300" r:id="rId15"/>
    <p:sldId id="301" r:id="rId16"/>
    <p:sldId id="302" r:id="rId17"/>
    <p:sldId id="303" r:id="rId18"/>
    <p:sldId id="304" r:id="rId19"/>
    <p:sldId id="305" r:id="rId20"/>
    <p:sldId id="334" r:id="rId21"/>
    <p:sldId id="335" r:id="rId22"/>
    <p:sldId id="336" r:id="rId23"/>
    <p:sldId id="306" r:id="rId24"/>
    <p:sldId id="307" r:id="rId25"/>
    <p:sldId id="313" r:id="rId26"/>
    <p:sldId id="314" r:id="rId27"/>
    <p:sldId id="315" r:id="rId28"/>
    <p:sldId id="316" r:id="rId29"/>
    <p:sldId id="317" r:id="rId30"/>
    <p:sldId id="318" r:id="rId31"/>
    <p:sldId id="319" r:id="rId32"/>
    <p:sldId id="320" r:id="rId33"/>
    <p:sldId id="321" r:id="rId34"/>
    <p:sldId id="323" r:id="rId35"/>
    <p:sldId id="322" r:id="rId36"/>
    <p:sldId id="324" r:id="rId37"/>
    <p:sldId id="325" r:id="rId38"/>
    <p:sldId id="326" r:id="rId39"/>
    <p:sldId id="327" r:id="rId40"/>
    <p:sldId id="328" r:id="rId41"/>
    <p:sldId id="329" r:id="rId42"/>
    <p:sldId id="330" r:id="rId4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705" autoAdjust="0"/>
  </p:normalViewPr>
  <p:slideViewPr>
    <p:cSldViewPr>
      <p:cViewPr varScale="1">
        <p:scale>
          <a:sx n="72" d="100"/>
          <a:sy n="72" d="100"/>
        </p:scale>
        <p:origin x="-13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8C744-38B8-472F-9C5F-18BDF47F3563}" type="datetimeFigureOut">
              <a:rPr lang="zh-TW" altLang="en-US" smtClean="0"/>
              <a:pPr/>
              <a:t>2018/3/1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D9742-7719-46B5-9041-6F03B8666983}" type="slidenum">
              <a:rPr lang="zh-TW" altLang="en-US" smtClean="0"/>
              <a:pPr/>
              <a:t>‹#›</a:t>
            </a:fld>
            <a:endParaRPr lang="zh-TW" altLang="en-US"/>
          </a:p>
        </p:txBody>
      </p:sp>
    </p:spTree>
    <p:extLst>
      <p:ext uri="{BB962C8B-B14F-4D97-AF65-F5344CB8AC3E}">
        <p14:creationId xmlns:p14="http://schemas.microsoft.com/office/powerpoint/2010/main" val="284620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C9D9742-7719-46B5-9041-6F03B8666983}" type="slidenum">
              <a:rPr lang="zh-TW" altLang="en-US" smtClean="0"/>
              <a:pPr/>
              <a:t>2</a:t>
            </a:fld>
            <a:endParaRPr lang="zh-TW" altLang="en-US"/>
          </a:p>
        </p:txBody>
      </p:sp>
    </p:spTree>
    <p:extLst>
      <p:ext uri="{BB962C8B-B14F-4D97-AF65-F5344CB8AC3E}">
        <p14:creationId xmlns:p14="http://schemas.microsoft.com/office/powerpoint/2010/main" val="403594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02E1588-BEAF-4700-8C5F-3033A25F781C}" type="datetime1">
              <a:rPr lang="en-US" altLang="zh-TW" smtClean="0">
                <a:solidFill>
                  <a:srgbClr val="E9E5DC"/>
                </a:solidFill>
              </a:rPr>
              <a:t>3/1/2018</a:t>
            </a:fld>
            <a:endParaRPr lang="en-US">
              <a:solidFill>
                <a:srgbClr val="E9E5DC"/>
              </a:solidFill>
            </a:endParaRPr>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lang="en-US" altLang="zh-TW" smtClean="0">
                <a:solidFill>
                  <a:srgbClr val="E9E5DC"/>
                </a:solidFill>
              </a:rPr>
              <a:t>Copyright </a:t>
            </a:r>
            <a:r>
              <a:rPr lang="zh-TW" altLang="en-US" smtClean="0">
                <a:solidFill>
                  <a:srgbClr val="E9E5DC"/>
                </a:solidFill>
              </a:rPr>
              <a:t>黃三益</a:t>
            </a:r>
            <a:r>
              <a:rPr lang="en-US" altLang="zh-TW" smtClean="0">
                <a:solidFill>
                  <a:srgbClr val="E9E5DC"/>
                </a:solidFill>
              </a:rPr>
              <a:t>2015 </a:t>
            </a:r>
            <a:r>
              <a:rPr lang="zh-TW" altLang="en-US" smtClean="0">
                <a:solidFill>
                  <a:srgbClr val="E9E5DC"/>
                </a:solidFill>
              </a:rPr>
              <a:t>資料庫的核心理論與實務第六版 </a:t>
            </a:r>
            <a:endParaRPr lang="en-US">
              <a:solidFill>
                <a:srgbClr val="E9E5DC"/>
              </a:solidFill>
            </a:endParaRPr>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D34817"/>
                </a:solidFill>
                <a:sym typeface="Wingdings"/>
              </a:rPr>
              <a:t></a:t>
            </a:r>
            <a:endParaRPr lang="en-US" sz="3200" spc="150" dirty="0">
              <a:solidFill>
                <a:srgbClr val="D34817"/>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6F42FDE4-A7DD-41A7-A0A6-9B649FB43336}" type="slidenum">
              <a:rPr lang="en-US" smtClean="0">
                <a:solidFill>
                  <a:srgbClr val="E9E5DC"/>
                </a:solidFill>
              </a:rPr>
              <a:pPr/>
              <a:t>‹#›</a:t>
            </a:fld>
            <a:endParaRPr lang="en-US" sz="1400" dirty="0">
              <a:solidFill>
                <a:srgbClr val="FFFFFF"/>
              </a:solidFill>
            </a:endParaRPr>
          </a:p>
        </p:txBody>
      </p:sp>
      <p:sp>
        <p:nvSpPr>
          <p:cNvPr id="15" name="TextBox 14"/>
          <p:cNvSpPr txBox="1"/>
          <p:nvPr/>
        </p:nvSpPr>
        <p:spPr>
          <a:xfrm>
            <a:off x="4818888" y="4261104"/>
            <a:ext cx="1219200" cy="584775"/>
          </a:xfrm>
          <a:prstGeom prst="rect">
            <a:avLst/>
          </a:prstGeom>
          <a:noFill/>
        </p:spPr>
        <p:txBody>
          <a:bodyPr wrap="square" rtlCol="0">
            <a:spAutoFit/>
          </a:bodyPr>
          <a:lstStyle/>
          <a:p>
            <a:r>
              <a:rPr lang="en-US" sz="3200" spc="150" dirty="0">
                <a:solidFill>
                  <a:srgbClr val="D34817"/>
                </a:solidFill>
                <a:sym typeface="Wingdings"/>
              </a:rPr>
              <a:t></a:t>
            </a:r>
            <a:endParaRPr lang="en-US" sz="3200" spc="150" dirty="0">
              <a:solidFill>
                <a:srgbClr val="D34817"/>
              </a:solidFill>
            </a:endParaRPr>
          </a:p>
        </p:txBody>
      </p:sp>
    </p:spTree>
    <p:extLst>
      <p:ext uri="{BB962C8B-B14F-4D97-AF65-F5344CB8AC3E}">
        <p14:creationId xmlns:p14="http://schemas.microsoft.com/office/powerpoint/2010/main" val="31991808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C260AE94-4650-4E48-B042-963C47567F9D}"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9062073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Vertical Title 1"/>
          <p:cNvSpPr>
            <a:spLocks noGrp="1"/>
          </p:cNvSpPr>
          <p:nvPr>
            <p:ph type="title" orient="vert"/>
          </p:nvPr>
        </p:nvSpPr>
        <p:spPr>
          <a:xfrm>
            <a:off x="7315200" y="274638"/>
            <a:ext cx="1447800" cy="5851525"/>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517F1C0-256E-442C-A02B-F433A2098F03}"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a:xfrm>
            <a:off x="6096000" y="6356350"/>
            <a:ext cx="762000" cy="365125"/>
          </a:xfrm>
        </p:spPr>
        <p:txBody>
          <a:bodyPr/>
          <a:lstStyle/>
          <a:p>
            <a:fld id="{6F42FDE4-A7DD-41A7-A0A6-9B649FB43336}" type="slidenum">
              <a:rPr lang="en-US" smtClean="0">
                <a:solidFill>
                  <a:srgbClr val="696464"/>
                </a:solidFill>
              </a:rPr>
              <a:pPr/>
              <a:t>‹#›</a:t>
            </a:fld>
            <a:endParaRPr lang="en-US">
              <a:solidFill>
                <a:srgbClr val="696464"/>
              </a:solidFill>
            </a:endParaRPr>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586108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01625"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fld id="{CD7C94A2-CE2D-463C-BC04-44E579347069}" type="datetime1">
              <a:rPr lang="en-US" altLang="zh-TW" smtClean="0">
                <a:solidFill>
                  <a:srgbClr val="696464"/>
                </a:solidFill>
              </a:rPr>
              <a:t>3/1/2018</a:t>
            </a:fld>
            <a:endParaRPr lang="en-US" altLang="zh-TW">
              <a:solidFill>
                <a:srgbClr val="696464"/>
              </a:solidFill>
            </a:endParaRPr>
          </a:p>
        </p:txBody>
      </p:sp>
      <p:sp>
        <p:nvSpPr>
          <p:cNvPr id="6" name="Rectangle 6"/>
          <p:cNvSpPr>
            <a:spLocks noGrp="1" noChangeArrowheads="1"/>
          </p:cNvSpPr>
          <p:nvPr>
            <p:ph type="sldNum" sz="quarter" idx="11"/>
          </p:nvPr>
        </p:nvSpPr>
        <p:spPr>
          <a:xfrm>
            <a:off x="6553200" y="6356350"/>
            <a:ext cx="2133600" cy="365125"/>
          </a:xfrm>
          <a:prstGeom prst="rect">
            <a:avLst/>
          </a:prstGeom>
        </p:spPr>
        <p:txBody>
          <a:bodyPr/>
          <a:lstStyle>
            <a:lvl1pPr>
              <a:defRPr/>
            </a:lvl1pPr>
          </a:lstStyle>
          <a:p>
            <a:pPr>
              <a:defRPr/>
            </a:pPr>
            <a:r>
              <a:rPr lang="en-US" altLang="zh-TW">
                <a:solidFill>
                  <a:srgbClr val="696464"/>
                </a:solidFill>
              </a:rPr>
              <a:t>1-</a:t>
            </a:r>
            <a:fld id="{8CF84994-8C4F-45AC-97CE-9D6C43BEFA6F}" type="slidenum">
              <a:rPr lang="en-US" altLang="zh-TW">
                <a:solidFill>
                  <a:srgbClr val="696464"/>
                </a:solidFill>
              </a:rPr>
              <a:pPr>
                <a:defRPr/>
              </a:pPr>
              <a:t>‹#›</a:t>
            </a:fld>
            <a:endParaRPr lang="en-US" altLang="zh-TW">
              <a:solidFill>
                <a:srgbClr val="696464"/>
              </a:solidFill>
            </a:endParaRPr>
          </a:p>
        </p:txBody>
      </p:sp>
      <p:sp>
        <p:nvSpPr>
          <p:cNvPr id="7" name="Rectangle 5"/>
          <p:cNvSpPr>
            <a:spLocks noGrp="1" noChangeArrowheads="1"/>
          </p:cNvSpPr>
          <p:nvPr>
            <p:ph type="ftr" sz="quarter" idx="12"/>
          </p:nvPr>
        </p:nvSpPr>
        <p:spPr>
          <a:xfrm>
            <a:off x="3124200" y="6356350"/>
            <a:ext cx="2895600" cy="365125"/>
          </a:xfrm>
          <a:prstGeom prst="rect">
            <a:avLst/>
          </a:prstGeom>
        </p:spPr>
        <p:txBody>
          <a:bodyPr/>
          <a:lstStyle>
            <a:lvl1pPr>
              <a:defRPr/>
            </a:lvl1pPr>
          </a:lstStyle>
          <a:p>
            <a:pPr>
              <a:defRPr/>
            </a:pPr>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zh-TW" altLang="zh-TW">
              <a:solidFill>
                <a:srgbClr val="696464"/>
              </a:solidFill>
            </a:endParaRPr>
          </a:p>
        </p:txBody>
      </p:sp>
    </p:spTree>
    <p:extLst>
      <p:ext uri="{BB962C8B-B14F-4D97-AF65-F5344CB8AC3E}">
        <p14:creationId xmlns:p14="http://schemas.microsoft.com/office/powerpoint/2010/main" val="19628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3CA1148-E408-443D-A7AD-2F5C25E4DCDA}"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184555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BFF2540-ACAE-4BDE-86D7-F84CE4C5BF14}"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a:xfrm>
            <a:off x="5791200" y="6356350"/>
            <a:ext cx="2895600" cy="365125"/>
          </a:xfrm>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dirty="0">
              <a:solidFill>
                <a:srgbClr val="696464"/>
              </a:solidFill>
            </a:endParaRPr>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6F42FDE4-A7DD-41A7-A0A6-9B649FB43336}"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r>
              <a:rPr lang="en-US" sz="3200" spc="150" dirty="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FFFFFF"/>
                </a:solidFill>
                <a:sym typeface="Wingdings"/>
              </a:rPr>
              <a:t></a:t>
            </a:r>
            <a:endParaRPr lang="en-US" sz="3200" spc="150" dirty="0">
              <a:solidFill>
                <a:srgbClr val="FFFFFF"/>
              </a:solidFill>
            </a:endParaRPr>
          </a:p>
        </p:txBody>
      </p:sp>
    </p:spTree>
    <p:extLst>
      <p:ext uri="{BB962C8B-B14F-4D97-AF65-F5344CB8AC3E}">
        <p14:creationId xmlns:p14="http://schemas.microsoft.com/office/powerpoint/2010/main" val="503987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FACC7B99-36BE-4895-A0E3-12B4F3617739}"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525200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8B9785B5-A17C-44DE-A635-2D01A228B414}" type="datetime1">
              <a:rPr lang="en-US" altLang="zh-TW" smtClean="0">
                <a:solidFill>
                  <a:srgbClr val="696464"/>
                </a:solidFill>
              </a:rPr>
              <a:t>3/1/2018</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9" name="Slide Number Placeholder 8"/>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5988348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ED96502B-6AF1-4BE0-88EB-DA0C682B6EE1}" type="datetime1">
              <a:rPr lang="en-US" altLang="zh-TW" smtClean="0">
                <a:solidFill>
                  <a:srgbClr val="696464"/>
                </a:solidFill>
              </a:rPr>
              <a:t>3/1/2018</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5" name="Slide Number Placeholder 4"/>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2135454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29641-D03B-4AB0-ADF5-E8EDB1A5D79A}" type="datetime1">
              <a:rPr lang="en-US" altLang="zh-TW" smtClean="0">
                <a:solidFill>
                  <a:srgbClr val="696464"/>
                </a:solidFill>
              </a:rPr>
              <a:t>3/1/2018</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4" name="Slide Number Placeholder 3"/>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2253340970"/>
      </p:ext>
    </p:extLst>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918B038-FD66-403E-8791-1074E9B9AF3E}"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15439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5" name="Date Placeholder 4"/>
          <p:cNvSpPr>
            <a:spLocks noGrp="1"/>
          </p:cNvSpPr>
          <p:nvPr>
            <p:ph type="dt" sz="half" idx="10"/>
          </p:nvPr>
        </p:nvSpPr>
        <p:spPr/>
        <p:txBody>
          <a:bodyPr/>
          <a:lstStyle/>
          <a:p>
            <a:fld id="{72FF89CD-582A-4183-B6B8-4D60F4B923BA}"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dirty="0">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dirty="0">
              <a:solidFill>
                <a:srgbClr val="696464"/>
              </a:solidFill>
            </a:endParaRP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252125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gn="r"/>
            <a:fld id="{A3DB057F-FC04-4C40-B3FF-688A7D2E7D2E}" type="datetime1">
              <a:rPr lang="en-US" altLang="zh-TW" smtClean="0">
                <a:solidFill>
                  <a:srgbClr val="696464"/>
                </a:solidFill>
              </a:rPr>
              <a:t>3/1/2018</a:t>
            </a:fld>
            <a:endParaRPr lang="en-US" sz="1400" dirty="0">
              <a:solidFill>
                <a:srgbClr val="696464"/>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altLang="zh-TW" sz="1400" smtClean="0">
                <a:solidFill>
                  <a:srgbClr val="696464"/>
                </a:solidFill>
              </a:rPr>
              <a:t>Copyright </a:t>
            </a:r>
            <a:r>
              <a:rPr lang="zh-TW" altLang="en-US" sz="1400" smtClean="0">
                <a:solidFill>
                  <a:srgbClr val="696464"/>
                </a:solidFill>
              </a:rPr>
              <a:t>黃三益</a:t>
            </a:r>
            <a:r>
              <a:rPr lang="en-US" altLang="zh-TW" sz="1400" smtClean="0">
                <a:solidFill>
                  <a:srgbClr val="696464"/>
                </a:solidFill>
              </a:rPr>
              <a:t>2015 </a:t>
            </a:r>
            <a:r>
              <a:rPr lang="zh-TW" altLang="en-US" sz="1400" smtClean="0">
                <a:solidFill>
                  <a:srgbClr val="696464"/>
                </a:solidFill>
              </a:rPr>
              <a:t>資料庫的核心理論與實務第六版 </a:t>
            </a:r>
            <a:endParaRPr lang="en-US" sz="1400" dirty="0">
              <a:solidFill>
                <a:srgbClr val="696464"/>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ctr"/>
            <a:fld id="{6F42FDE4-A7DD-41A7-A0A6-9B649FB43336}" type="slidenum">
              <a:rPr lang="en-US" smtClean="0">
                <a:solidFill>
                  <a:srgbClr val="696464"/>
                </a:solidFill>
              </a:rPr>
              <a:pPr algn="ctr"/>
              <a:t>‹#›</a:t>
            </a:fld>
            <a:endParaRPr lang="en-US" sz="1400" dirty="0">
              <a:solidFill>
                <a:srgbClr val="FFFFFF"/>
              </a:solidFill>
              <a:latin typeface="Bodoni MT Condensed"/>
            </a:endParaRPr>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5060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dissolve/>
  </p:transition>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oleObject" Target="../embeddings/oleObject3.bin"/><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oleObject" Target="../embeddings/oleObject6.bin"/><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21.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e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5.e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4"/>
          <p:cNvSpPr txBox="1">
            <a:spLocks noChangeArrowheads="1"/>
          </p:cNvSpPr>
          <p:nvPr/>
        </p:nvSpPr>
        <p:spPr bwMode="auto">
          <a:xfrm>
            <a:off x="827584" y="806847"/>
            <a:ext cx="748883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rgbClr val="660033"/>
                </a:solidFill>
                <a:latin typeface="+mj-lt"/>
                <a:ea typeface="+mj-ea"/>
                <a:cs typeface="+mj-cs"/>
              </a:defRPr>
            </a:lvl1pPr>
            <a:lvl2pPr algn="ctr" rtl="0" fontAlgn="base">
              <a:spcBef>
                <a:spcPct val="0"/>
              </a:spcBef>
              <a:spcAft>
                <a:spcPct val="0"/>
              </a:spcAft>
              <a:defRPr kumimoji="1" sz="4400">
                <a:solidFill>
                  <a:srgbClr val="660033"/>
                </a:solidFill>
                <a:latin typeface="Times New Roman" pitchFamily="18" charset="0"/>
                <a:ea typeface="華康古印體" pitchFamily="65" charset="-120"/>
              </a:defRPr>
            </a:lvl2pPr>
            <a:lvl3pPr algn="ctr" rtl="0" fontAlgn="base">
              <a:spcBef>
                <a:spcPct val="0"/>
              </a:spcBef>
              <a:spcAft>
                <a:spcPct val="0"/>
              </a:spcAft>
              <a:defRPr kumimoji="1" sz="4400">
                <a:solidFill>
                  <a:srgbClr val="660033"/>
                </a:solidFill>
                <a:latin typeface="Times New Roman" pitchFamily="18" charset="0"/>
                <a:ea typeface="華康古印體" pitchFamily="65" charset="-120"/>
              </a:defRPr>
            </a:lvl3pPr>
            <a:lvl4pPr algn="ctr" rtl="0" fontAlgn="base">
              <a:spcBef>
                <a:spcPct val="0"/>
              </a:spcBef>
              <a:spcAft>
                <a:spcPct val="0"/>
              </a:spcAft>
              <a:defRPr kumimoji="1" sz="4400">
                <a:solidFill>
                  <a:srgbClr val="660033"/>
                </a:solidFill>
                <a:latin typeface="Times New Roman" pitchFamily="18" charset="0"/>
                <a:ea typeface="華康古印體" pitchFamily="65" charset="-120"/>
              </a:defRPr>
            </a:lvl4pPr>
            <a:lvl5pPr algn="ctr" rtl="0" fontAlgn="base">
              <a:spcBef>
                <a:spcPct val="0"/>
              </a:spcBef>
              <a:spcAft>
                <a:spcPct val="0"/>
              </a:spcAft>
              <a:defRPr kumimoji="1" sz="4400">
                <a:solidFill>
                  <a:srgbClr val="660033"/>
                </a:solidFill>
                <a:latin typeface="Times New Roman" pitchFamily="18" charset="0"/>
                <a:ea typeface="華康古印體" pitchFamily="65" charset="-120"/>
              </a:defRPr>
            </a:lvl5pPr>
            <a:lvl6pPr marL="457200" algn="ctr" rtl="0" fontAlgn="base">
              <a:spcBef>
                <a:spcPct val="0"/>
              </a:spcBef>
              <a:spcAft>
                <a:spcPct val="0"/>
              </a:spcAft>
              <a:defRPr kumimoji="1" sz="4400">
                <a:solidFill>
                  <a:srgbClr val="660033"/>
                </a:solidFill>
                <a:latin typeface="Times New Roman" pitchFamily="18" charset="0"/>
                <a:ea typeface="華康古印體" pitchFamily="65" charset="-120"/>
              </a:defRPr>
            </a:lvl6pPr>
            <a:lvl7pPr marL="914400" algn="ctr" rtl="0" fontAlgn="base">
              <a:spcBef>
                <a:spcPct val="0"/>
              </a:spcBef>
              <a:spcAft>
                <a:spcPct val="0"/>
              </a:spcAft>
              <a:defRPr kumimoji="1" sz="4400">
                <a:solidFill>
                  <a:srgbClr val="660033"/>
                </a:solidFill>
                <a:latin typeface="Times New Roman" pitchFamily="18" charset="0"/>
                <a:ea typeface="華康古印體" pitchFamily="65" charset="-120"/>
              </a:defRPr>
            </a:lvl7pPr>
            <a:lvl8pPr marL="1371600" algn="ctr" rtl="0" fontAlgn="base">
              <a:spcBef>
                <a:spcPct val="0"/>
              </a:spcBef>
              <a:spcAft>
                <a:spcPct val="0"/>
              </a:spcAft>
              <a:defRPr kumimoji="1" sz="4400">
                <a:solidFill>
                  <a:srgbClr val="660033"/>
                </a:solidFill>
                <a:latin typeface="Times New Roman" pitchFamily="18" charset="0"/>
                <a:ea typeface="華康古印體" pitchFamily="65" charset="-120"/>
              </a:defRPr>
            </a:lvl8pPr>
            <a:lvl9pPr marL="1828800" algn="ctr" rtl="0" fontAlgn="base">
              <a:spcBef>
                <a:spcPct val="0"/>
              </a:spcBef>
              <a:spcAft>
                <a:spcPct val="0"/>
              </a:spcAft>
              <a:defRPr kumimoji="1" sz="4400">
                <a:solidFill>
                  <a:srgbClr val="660033"/>
                </a:solidFill>
                <a:latin typeface="Times New Roman" pitchFamily="18" charset="0"/>
                <a:ea typeface="華康古印體" pitchFamily="65" charset="-120"/>
              </a:defRPr>
            </a:lvl9pPr>
          </a:lstStyle>
          <a:p>
            <a:pPr>
              <a:spcBef>
                <a:spcPts val="1200"/>
              </a:spcBef>
              <a:defRPr/>
            </a:pPr>
            <a:r>
              <a:rPr lang="zh-TW" altLang="en-US" dirty="0" smtClean="0">
                <a:solidFill>
                  <a:srgbClr val="002060"/>
                </a:solidFill>
                <a:latin typeface="華康中特圓體" panose="020F0809000000000000" pitchFamily="49" charset="-120"/>
                <a:ea typeface="華康中特圓體" panose="020F0809000000000000" pitchFamily="49" charset="-120"/>
              </a:rPr>
              <a:t>第 </a:t>
            </a:r>
            <a:r>
              <a:rPr lang="en-US" altLang="zh-TW" dirty="0" smtClean="0">
                <a:solidFill>
                  <a:srgbClr val="002060"/>
                </a:solidFill>
                <a:latin typeface="華康中特圓體" panose="020F0809000000000000" pitchFamily="49" charset="-120"/>
                <a:ea typeface="華康中特圓體" panose="020F0809000000000000" pitchFamily="49" charset="-120"/>
              </a:rPr>
              <a:t>5 </a:t>
            </a:r>
            <a:r>
              <a:rPr lang="zh-TW" altLang="en-US" dirty="0" smtClean="0">
                <a:solidFill>
                  <a:srgbClr val="002060"/>
                </a:solidFill>
                <a:latin typeface="華康中特圓體" panose="020F0809000000000000" pitchFamily="49" charset="-120"/>
                <a:ea typeface="華康中特圓體" panose="020F0809000000000000" pitchFamily="49" charset="-120"/>
              </a:rPr>
              <a:t>章</a:t>
            </a:r>
            <a:r>
              <a:rPr lang="zh-TW" altLang="en-US" dirty="0">
                <a:solidFill>
                  <a:srgbClr val="002060"/>
                </a:solidFill>
                <a:latin typeface="華康中特圓體" panose="020F0809000000000000" pitchFamily="49" charset="-120"/>
                <a:ea typeface="華康中特圓體" panose="020F0809000000000000" pitchFamily="49" charset="-120"/>
              </a:rPr>
              <a:t/>
            </a:r>
            <a:br>
              <a:rPr lang="zh-TW" altLang="en-US" dirty="0">
                <a:solidFill>
                  <a:srgbClr val="002060"/>
                </a:solidFill>
                <a:latin typeface="華康中特圓體" panose="020F0809000000000000" pitchFamily="49" charset="-120"/>
                <a:ea typeface="華康中特圓體" panose="020F0809000000000000" pitchFamily="49" charset="-120"/>
              </a:rPr>
            </a:br>
            <a:r>
              <a:rPr lang="zh-TW" altLang="en-US" sz="5400" dirty="0" smtClean="0">
                <a:solidFill>
                  <a:srgbClr val="002060"/>
                </a:solidFill>
                <a:latin typeface="華康中特圓體" panose="020F0809000000000000" pitchFamily="49" charset="-120"/>
                <a:ea typeface="華康中特圓體" panose="020F0809000000000000" pitchFamily="49" charset="-120"/>
              </a:rPr>
              <a:t>關聯模式的運算</a:t>
            </a:r>
            <a:endParaRPr lang="en-US" altLang="zh-TW" sz="5400" dirty="0">
              <a:solidFill>
                <a:srgbClr val="002060"/>
              </a:solidFill>
              <a:latin typeface="華康中特圓體" panose="020F0809000000000000" pitchFamily="49" charset="-120"/>
              <a:ea typeface="華康中特圓體" panose="020F0809000000000000" pitchFamily="49" charset="-120"/>
            </a:endParaRPr>
          </a:p>
        </p:txBody>
      </p:sp>
      <p:sp>
        <p:nvSpPr>
          <p:cNvPr id="11" name="Rectangle 5"/>
          <p:cNvSpPr txBox="1">
            <a:spLocks noChangeArrowheads="1"/>
          </p:cNvSpPr>
          <p:nvPr/>
        </p:nvSpPr>
        <p:spPr>
          <a:xfrm>
            <a:off x="323528" y="5249864"/>
            <a:ext cx="4483100" cy="792163"/>
          </a:xfrm>
          <a:prstGeom prst="rect">
            <a:avLst/>
          </a:prstGeom>
          <a:noFill/>
        </p:spPr>
        <p:txBody>
          <a:bodyPr/>
          <a:lstStyle/>
          <a:p>
            <a:pPr marL="342900" indent="-342900" eaLnBrk="0" hangingPunct="0">
              <a:spcBef>
                <a:spcPct val="20000"/>
              </a:spcBef>
              <a:defRPr/>
            </a:pPr>
            <a:r>
              <a:rPr lang="zh-TW" altLang="en-US" sz="2800" b="1" kern="0" dirty="0">
                <a:latin typeface="華康中黑體" panose="020B0509000000000000" pitchFamily="49" charset="-120"/>
                <a:ea typeface="華康中黑體" panose="020B0509000000000000" pitchFamily="49" charset="-120"/>
              </a:rPr>
              <a:t>授課教師</a:t>
            </a:r>
            <a:r>
              <a:rPr lang="zh-TW" altLang="en-US" sz="2800" kern="0" dirty="0">
                <a:latin typeface="華康中黑體" panose="020B0509000000000000" pitchFamily="49" charset="-120"/>
                <a:ea typeface="華康中黑體" panose="020B0509000000000000" pitchFamily="49" charset="-120"/>
              </a:rPr>
              <a:t>：</a:t>
            </a:r>
            <a:r>
              <a:rPr lang="en-US" altLang="zh-TW" sz="2800" kern="0" dirty="0">
                <a:latin typeface="華康中黑體" panose="020B0509000000000000" pitchFamily="49" charset="-120"/>
                <a:ea typeface="華康中黑體" panose="020B0509000000000000" pitchFamily="49" charset="-120"/>
              </a:rPr>
              <a:t>__________</a:t>
            </a:r>
          </a:p>
        </p:txBody>
      </p:sp>
      <p:sp>
        <p:nvSpPr>
          <p:cNvPr id="12" name="Text Box 6"/>
          <p:cNvSpPr txBox="1">
            <a:spLocks noChangeArrowheads="1"/>
          </p:cNvSpPr>
          <p:nvPr/>
        </p:nvSpPr>
        <p:spPr bwMode="auto">
          <a:xfrm>
            <a:off x="185736" y="6356352"/>
            <a:ext cx="3866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spcBef>
                <a:spcPct val="20000"/>
              </a:spcBef>
              <a:buBlip>
                <a:blip r:embed="rId3"/>
              </a:buBlip>
              <a:defRPr kumimoji="1" sz="3200">
                <a:solidFill>
                  <a:srgbClr val="CC6600"/>
                </a:solidFill>
                <a:latin typeface="Times New Roman" pitchFamily="18" charset="0"/>
                <a:ea typeface="華康魏碑體" pitchFamily="65" charset="-120"/>
              </a:defRPr>
            </a:lvl1pPr>
            <a:lvl2pPr marL="742950" indent="-285750" eaLnBrk="0" hangingPunct="0">
              <a:spcBef>
                <a:spcPct val="20000"/>
              </a:spcBef>
              <a:buBlip>
                <a:blip r:embed="rId4"/>
              </a:buBlip>
              <a:defRPr kumimoji="1" sz="2800">
                <a:solidFill>
                  <a:srgbClr val="9933FF"/>
                </a:solidFill>
                <a:latin typeface="Times New Roman" pitchFamily="18" charset="0"/>
                <a:ea typeface="標楷體" pitchFamily="65" charset="-120"/>
              </a:defRPr>
            </a:lvl2pPr>
            <a:lvl3pPr marL="1143000" indent="-228600" eaLnBrk="0" hangingPunct="0">
              <a:spcBef>
                <a:spcPct val="20000"/>
              </a:spcBef>
              <a:buChar char="•"/>
              <a:defRPr kumimoji="1" sz="2400">
                <a:solidFill>
                  <a:schemeClr val="tx1"/>
                </a:solidFill>
                <a:latin typeface="Times New Roman" pitchFamily="18" charset="0"/>
                <a:ea typeface="細明體" pitchFamily="49" charset="-120"/>
              </a:defRPr>
            </a:lvl3pPr>
            <a:lvl4pPr marL="1600200" indent="-228600" eaLnBrk="0" hangingPunct="0">
              <a:spcBef>
                <a:spcPct val="20000"/>
              </a:spcBef>
              <a:buChar char="–"/>
              <a:defRPr kumimoji="1" sz="2000">
                <a:solidFill>
                  <a:schemeClr val="tx1"/>
                </a:solidFill>
                <a:latin typeface="Times New Roman" pitchFamily="18" charset="0"/>
                <a:ea typeface="細明體" pitchFamily="49" charset="-120"/>
              </a:defRPr>
            </a:lvl4pPr>
            <a:lvl5pPr marL="2057400" indent="-228600" eaLnBrk="0" hangingPunct="0">
              <a:spcBef>
                <a:spcPct val="20000"/>
              </a:spcBef>
              <a:buChar char="»"/>
              <a:defRPr kumimoji="1" sz="2000">
                <a:solidFill>
                  <a:schemeClr val="tx1"/>
                </a:solidFill>
                <a:latin typeface="Times New Roman" pitchFamily="18" charset="0"/>
                <a:ea typeface="細明體" pitchFamily="49" charset="-12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9pPr>
          </a:lstStyle>
          <a:p>
            <a:pPr eaLnBrk="1" hangingPunct="1">
              <a:spcBef>
                <a:spcPct val="50000"/>
              </a:spcBef>
              <a:buFontTx/>
              <a:buNone/>
            </a:pPr>
            <a:r>
              <a:rPr lang="zh-TW" altLang="en-US" sz="1200" b="1" dirty="0">
                <a:solidFill>
                  <a:srgbClr val="002060"/>
                </a:solidFill>
                <a:latin typeface="標楷體" panose="03000509000000000000" pitchFamily="65" charset="-120"/>
                <a:ea typeface="標楷體" panose="03000509000000000000" pitchFamily="65" charset="-120"/>
              </a:rPr>
              <a:t>資料庫的核心理論與</a:t>
            </a:r>
            <a:r>
              <a:rPr lang="zh-TW" altLang="en-US" sz="1200" b="1" dirty="0" smtClean="0">
                <a:solidFill>
                  <a:srgbClr val="002060"/>
                </a:solidFill>
                <a:latin typeface="標楷體" panose="03000509000000000000" pitchFamily="65" charset="-120"/>
                <a:ea typeface="標楷體" panose="03000509000000000000" pitchFamily="65" charset="-120"/>
              </a:rPr>
              <a:t>實務</a:t>
            </a:r>
            <a:r>
              <a:rPr lang="en-US" altLang="zh-TW" sz="1200" b="1" dirty="0">
                <a:solidFill>
                  <a:srgbClr val="002060"/>
                </a:solidFill>
                <a:latin typeface="標楷體" panose="03000509000000000000" pitchFamily="65" charset="-120"/>
                <a:ea typeface="標楷體" panose="03000509000000000000" pitchFamily="65" charset="-120"/>
              </a:rPr>
              <a:t>7</a:t>
            </a:r>
            <a:r>
              <a:rPr lang="en-US" altLang="zh-TW" sz="1200" b="1" dirty="0" smtClean="0">
                <a:solidFill>
                  <a:srgbClr val="002060"/>
                </a:solidFill>
                <a:latin typeface="標楷體" panose="03000509000000000000" pitchFamily="65" charset="-120"/>
                <a:ea typeface="標楷體" panose="03000509000000000000" pitchFamily="65" charset="-120"/>
              </a:rPr>
              <a:t>e</a:t>
            </a:r>
            <a:r>
              <a:rPr lang="zh-TW" altLang="en-US" sz="1200" b="1" dirty="0" smtClean="0">
                <a:solidFill>
                  <a:srgbClr val="002060"/>
                </a:solidFill>
                <a:latin typeface="標楷體" panose="03000509000000000000" pitchFamily="65" charset="-120"/>
                <a:ea typeface="標楷體" panose="03000509000000000000" pitchFamily="65" charset="-120"/>
              </a:rPr>
              <a:t>  黃三益</a:t>
            </a:r>
            <a:r>
              <a:rPr lang="zh-TW" altLang="en-US" sz="1200" b="1" dirty="0">
                <a:solidFill>
                  <a:srgbClr val="002060"/>
                </a:solidFill>
                <a:latin typeface="標楷體" panose="03000509000000000000" pitchFamily="65" charset="-120"/>
                <a:ea typeface="標楷體" panose="03000509000000000000" pitchFamily="65" charset="-120"/>
              </a:rPr>
              <a:t>著 </a:t>
            </a:r>
            <a:r>
              <a:rPr lang="zh-TW" altLang="en-US" sz="1200" b="1" dirty="0" smtClean="0">
                <a:solidFill>
                  <a:srgbClr val="002060"/>
                </a:solidFill>
                <a:latin typeface="標楷體" panose="03000509000000000000" pitchFamily="65" charset="-120"/>
                <a:ea typeface="標楷體" panose="03000509000000000000" pitchFamily="65" charset="-120"/>
              </a:rPr>
              <a:t> 前程</a:t>
            </a:r>
            <a:r>
              <a:rPr lang="zh-TW" altLang="en-US" sz="1200" b="1" dirty="0">
                <a:solidFill>
                  <a:srgbClr val="002060"/>
                </a:solidFill>
                <a:latin typeface="標楷體" panose="03000509000000000000" pitchFamily="65" charset="-120"/>
                <a:ea typeface="標楷體" panose="03000509000000000000" pitchFamily="65" charset="-120"/>
              </a:rPr>
              <a:t>文化出版</a:t>
            </a:r>
          </a:p>
        </p:txBody>
      </p:sp>
    </p:spTree>
    <p:extLst>
      <p:ext uri="{BB962C8B-B14F-4D97-AF65-F5344CB8AC3E}">
        <p14:creationId xmlns:p14="http://schemas.microsoft.com/office/powerpoint/2010/main" val="2805532040"/>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集合</a:t>
            </a:r>
            <a:r>
              <a:rPr lang="zh-TW" altLang="en-US" sz="3200" spc="600" dirty="0" smtClean="0">
                <a:effectLst/>
                <a:latin typeface="微軟正黑體" pitchFamily="34" charset="-120"/>
                <a:ea typeface="微軟正黑體" pitchFamily="34" charset="-120"/>
                <a:cs typeface="+mn-cs"/>
              </a:rPr>
              <a:t>運算子</a:t>
            </a:r>
            <a:r>
              <a:rPr lang="en-US" altLang="zh-TW" sz="3200" spc="600" dirty="0" smtClean="0">
                <a:effectLst/>
                <a:latin typeface="微軟正黑體" pitchFamily="34" charset="-120"/>
                <a:ea typeface="微軟正黑體" pitchFamily="34" charset="-120"/>
                <a:cs typeface="+mn-cs"/>
              </a:rPr>
              <a:t/>
            </a:r>
            <a:br>
              <a:rPr lang="en-US" altLang="zh-TW" sz="3200" spc="600" dirty="0" smtClean="0">
                <a:effectLst/>
                <a:latin typeface="微軟正黑體" pitchFamily="34" charset="-120"/>
                <a:ea typeface="微軟正黑體" pitchFamily="34" charset="-120"/>
                <a:cs typeface="+mn-cs"/>
              </a:rPr>
            </a:br>
            <a:r>
              <a:rPr lang="en-US" altLang="zh-TW" sz="3200" spc="600" dirty="0" smtClean="0">
                <a:effectLst/>
                <a:latin typeface="微軟正黑體" pitchFamily="34" charset="-120"/>
                <a:ea typeface="微軟正黑體" pitchFamily="34" charset="-120"/>
                <a:cs typeface="+mn-cs"/>
              </a:rPr>
              <a:t>(</a:t>
            </a:r>
            <a:r>
              <a:rPr lang="zh-TW" altLang="en-US" sz="3200" spc="600" dirty="0" smtClean="0">
                <a:effectLst/>
                <a:latin typeface="微軟正黑體" pitchFamily="34" charset="-120"/>
                <a:ea typeface="微軟正黑體" pitchFamily="34" charset="-120"/>
                <a:cs typeface="+mn-cs"/>
              </a:rPr>
              <a:t>卡迪森乘積</a:t>
            </a:r>
            <a:r>
              <a:rPr lang="en-US" altLang="zh-TW" sz="3200" spc="600" dirty="0" smtClean="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784976" cy="4525963"/>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兩個集合也可以做相乘（又稱為</a:t>
            </a:r>
            <a:r>
              <a:rPr lang="zh-TW" altLang="en-US" sz="2600" b="1" dirty="0">
                <a:solidFill>
                  <a:srgbClr val="00B0F0"/>
                </a:solidFill>
                <a:latin typeface="微軟正黑體" panose="020B0604030504040204" pitchFamily="34" charset="-120"/>
                <a:ea typeface="微軟正黑體" panose="020B0604030504040204" pitchFamily="34" charset="-120"/>
              </a:rPr>
              <a:t>卡迪森乘積</a:t>
            </a:r>
            <a:r>
              <a:rPr lang="zh-TW" altLang="en-US" sz="2600" b="1" dirty="0">
                <a:latin typeface="微軟正黑體" panose="020B0604030504040204" pitchFamily="34" charset="-120"/>
                <a:ea typeface="微軟正黑體" panose="020B0604030504040204" pitchFamily="34" charset="-120"/>
              </a:rPr>
              <a:t>，</a:t>
            </a:r>
            <a:r>
              <a:rPr lang="en-US" altLang="zh-TW" sz="2600" b="1" dirty="0">
                <a:latin typeface="微軟正黑體" panose="020B0604030504040204" pitchFamily="34" charset="-120"/>
                <a:ea typeface="微軟正黑體" panose="020B0604030504040204" pitchFamily="34" charset="-120"/>
              </a:rPr>
              <a:t>Cartesian Product</a:t>
            </a:r>
            <a:r>
              <a:rPr lang="zh-TW" altLang="en-US" sz="2600" b="1" dirty="0" smtClean="0">
                <a:latin typeface="微軟正黑體" panose="020B0604030504040204" pitchFamily="34" charset="-120"/>
                <a:ea typeface="微軟正黑體" panose="020B0604030504040204" pitchFamily="34" charset="-120"/>
              </a:rPr>
              <a:t>）</a:t>
            </a:r>
            <a:endParaRPr lang="en-US" altLang="zh-TW" sz="2600" b="1" dirty="0" smtClean="0">
              <a:latin typeface="微軟正黑體" panose="020B0604030504040204" pitchFamily="34" charset="-120"/>
              <a:ea typeface="微軟正黑體" panose="020B0604030504040204" pitchFamily="34" charset="-120"/>
            </a:endParaRPr>
          </a:p>
          <a:p>
            <a:pPr lvl="1">
              <a:lnSpc>
                <a:spcPct val="90000"/>
              </a:lnSpc>
            </a:pPr>
            <a:r>
              <a:rPr lang="zh-TW" altLang="en-US" sz="2200" b="1" dirty="0" smtClean="0">
                <a:latin typeface="微軟正黑體" panose="020B0604030504040204" pitchFamily="34" charset="-120"/>
                <a:ea typeface="微軟正黑體" panose="020B0604030504040204" pitchFamily="34" charset="-120"/>
              </a:rPr>
              <a:t>結果就是</a:t>
            </a:r>
            <a:r>
              <a:rPr lang="zh-TW" altLang="en-US" sz="2200" b="1" dirty="0">
                <a:latin typeface="微軟正黑體" panose="020B0604030504040204" pitchFamily="34" charset="-120"/>
                <a:ea typeface="微軟正黑體" panose="020B0604030504040204" pitchFamily="34" charset="-120"/>
              </a:rPr>
              <a:t>兩個集合裡的元素兩兩匹配 </a:t>
            </a:r>
          </a:p>
          <a:p>
            <a:pPr>
              <a:lnSpc>
                <a:spcPct val="90000"/>
              </a:lnSpc>
            </a:pPr>
            <a:r>
              <a:rPr lang="zh-TW" altLang="en-US" sz="2600" b="1" dirty="0">
                <a:latin typeface="微軟正黑體" panose="020B0604030504040204" pitchFamily="34" charset="-120"/>
                <a:ea typeface="微軟正黑體" panose="020B0604030504040204" pitchFamily="34" charset="-120"/>
              </a:rPr>
              <a:t>兩個關聯</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和</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相乘，表示成</a:t>
            </a:r>
            <a:r>
              <a:rPr lang="en-US" altLang="zh-TW" sz="2600" b="1" dirty="0">
                <a:latin typeface="微軟正黑體" panose="020B0604030504040204" pitchFamily="34" charset="-120"/>
                <a:ea typeface="微軟正黑體" panose="020B0604030504040204" pitchFamily="34" charset="-120"/>
              </a:rPr>
              <a:t>Result = R</a:t>
            </a:r>
            <a:r>
              <a:rPr lang="en-US" altLang="zh-TW"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rPr>
              <a:t>S</a:t>
            </a:r>
          </a:p>
          <a:p>
            <a:pPr lvl="1">
              <a:lnSpc>
                <a:spcPct val="90000"/>
              </a:lnSpc>
            </a:pPr>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，屬性為</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的屬性合起來</a:t>
            </a:r>
          </a:p>
          <a:p>
            <a:pPr lvl="1">
              <a:lnSpc>
                <a:spcPct val="90000"/>
              </a:lnSpc>
            </a:pPr>
            <a:r>
              <a:rPr lang="zh-TW" altLang="en-US" sz="2200" dirty="0">
                <a:latin typeface="微軟正黑體" panose="020B0604030504040204" pitchFamily="34" charset="-120"/>
                <a:ea typeface="微軟正黑體" panose="020B0604030504040204" pitchFamily="34" charset="-120"/>
              </a:rPr>
              <a:t>序列值：</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的序列值和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的序列值兩兩結合起來</a:t>
            </a:r>
          </a:p>
          <a:p>
            <a:pPr lvl="1">
              <a:lnSpc>
                <a:spcPct val="90000"/>
              </a:lnSpc>
            </a:pPr>
            <a:endParaRPr lang="en-US" altLang="zh-TW" dirty="0" smtClean="0"/>
          </a:p>
          <a:p>
            <a:pPr>
              <a:lnSpc>
                <a:spcPct val="90000"/>
              </a:lnSpc>
            </a:pPr>
            <a:r>
              <a:rPr lang="zh-TW" altLang="en-US" sz="2600" b="1" dirty="0">
                <a:latin typeface="微軟正黑體" panose="020B0604030504040204" pitchFamily="34" charset="-120"/>
                <a:ea typeface="微軟正黑體" panose="020B0604030504040204" pitchFamily="34" charset="-120"/>
              </a:rPr>
              <a:t>關聯相乘後的序列值數目常常很龐大，假設</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有</a:t>
            </a:r>
            <a:r>
              <a:rPr lang="en-US" altLang="zh-TW" sz="2600" b="1" dirty="0">
                <a:latin typeface="微軟正黑體" panose="020B0604030504040204" pitchFamily="34" charset="-120"/>
                <a:ea typeface="微軟正黑體" panose="020B0604030504040204" pitchFamily="34" charset="-120"/>
              </a:rPr>
              <a:t>p</a:t>
            </a:r>
            <a:r>
              <a:rPr lang="zh-TW" altLang="en-US" sz="2600" b="1" dirty="0">
                <a:latin typeface="微軟正黑體" panose="020B0604030504040204" pitchFamily="34" charset="-120"/>
                <a:ea typeface="微軟正黑體" panose="020B0604030504040204" pitchFamily="34" charset="-120"/>
              </a:rPr>
              <a:t>個屬性和</a:t>
            </a:r>
            <a:r>
              <a:rPr lang="en-US" altLang="zh-TW" sz="2600" b="1" dirty="0">
                <a:latin typeface="微軟正黑體" panose="020B0604030504040204" pitchFamily="34" charset="-120"/>
                <a:ea typeface="微軟正黑體" panose="020B0604030504040204" pitchFamily="34" charset="-120"/>
              </a:rPr>
              <a:t>n</a:t>
            </a:r>
            <a:r>
              <a:rPr lang="zh-TW" altLang="en-US" sz="2600" b="1" dirty="0">
                <a:latin typeface="微軟正黑體" panose="020B0604030504040204" pitchFamily="34" charset="-120"/>
                <a:ea typeface="微軟正黑體" panose="020B0604030504040204" pitchFamily="34" charset="-120"/>
              </a:rPr>
              <a:t>筆序列值，</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有</a:t>
            </a:r>
            <a:r>
              <a:rPr lang="en-US" altLang="zh-TW" sz="2600" b="1" dirty="0">
                <a:latin typeface="微軟正黑體" panose="020B0604030504040204" pitchFamily="34" charset="-120"/>
                <a:ea typeface="微軟正黑體" panose="020B0604030504040204" pitchFamily="34" charset="-120"/>
              </a:rPr>
              <a:t>t</a:t>
            </a:r>
            <a:r>
              <a:rPr lang="zh-TW" altLang="en-US" sz="2600" b="1" dirty="0">
                <a:latin typeface="微軟正黑體" panose="020B0604030504040204" pitchFamily="34" charset="-120"/>
                <a:ea typeface="微軟正黑體" panose="020B0604030504040204" pitchFamily="34" charset="-120"/>
              </a:rPr>
              <a:t>個屬性和</a:t>
            </a:r>
            <a:r>
              <a:rPr lang="en-US" altLang="zh-TW" sz="2600" b="1" dirty="0">
                <a:latin typeface="微軟正黑體" panose="020B0604030504040204" pitchFamily="34" charset="-120"/>
                <a:ea typeface="微軟正黑體" panose="020B0604030504040204" pitchFamily="34" charset="-120"/>
              </a:rPr>
              <a:t>m</a:t>
            </a:r>
            <a:r>
              <a:rPr lang="zh-TW" altLang="en-US" sz="2600" b="1" dirty="0">
                <a:latin typeface="微軟正黑體" panose="020B0604030504040204" pitchFamily="34" charset="-120"/>
                <a:ea typeface="微軟正黑體" panose="020B0604030504040204" pitchFamily="34" charset="-120"/>
              </a:rPr>
              <a:t>筆序列值。則</a:t>
            </a:r>
            <a:r>
              <a:rPr lang="en-US" altLang="zh-TW" sz="2600" b="1" dirty="0">
                <a:latin typeface="微軟正黑體" panose="020B0604030504040204" pitchFamily="34" charset="-120"/>
                <a:ea typeface="微軟正黑體" panose="020B0604030504040204" pitchFamily="34" charset="-120"/>
              </a:rPr>
              <a:t>R</a:t>
            </a:r>
            <a:r>
              <a:rPr lang="en-US" altLang="zh-TW"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會有</a:t>
            </a:r>
            <a:r>
              <a:rPr lang="en-US" altLang="zh-TW" sz="2600" b="1" dirty="0" err="1">
                <a:latin typeface="微軟正黑體" panose="020B0604030504040204" pitchFamily="34" charset="-120"/>
                <a:ea typeface="微軟正黑體" panose="020B0604030504040204" pitchFamily="34" charset="-120"/>
              </a:rPr>
              <a:t>p+t</a:t>
            </a:r>
            <a:r>
              <a:rPr lang="zh-TW" altLang="en-US" sz="2600" b="1" dirty="0">
                <a:latin typeface="微軟正黑體" panose="020B0604030504040204" pitchFamily="34" charset="-120"/>
                <a:ea typeface="微軟正黑體" panose="020B0604030504040204" pitchFamily="34" charset="-120"/>
              </a:rPr>
              <a:t>個屬性和</a:t>
            </a:r>
            <a:r>
              <a:rPr lang="en-US" altLang="zh-TW" sz="2600" b="1" dirty="0" err="1">
                <a:latin typeface="微軟正黑體" panose="020B0604030504040204" pitchFamily="34" charset="-120"/>
                <a:ea typeface="微軟正黑體" panose="020B0604030504040204" pitchFamily="34" charset="-120"/>
              </a:rPr>
              <a:t>m</a:t>
            </a:r>
            <a:r>
              <a:rPr lang="en-US" altLang="zh-TW" sz="2600" b="1" dirty="0" err="1">
                <a:latin typeface="微軟正黑體" panose="020B0604030504040204" pitchFamily="34" charset="-120"/>
                <a:ea typeface="微軟正黑體" panose="020B0604030504040204" pitchFamily="34" charset="-120"/>
                <a:sym typeface="Symbol" pitchFamily="18" charset="2"/>
              </a:rPr>
              <a:t></a:t>
            </a:r>
            <a:r>
              <a:rPr lang="en-US" altLang="zh-TW" sz="2600" b="1" dirty="0" err="1">
                <a:latin typeface="微軟正黑體" panose="020B0604030504040204" pitchFamily="34" charset="-120"/>
                <a:ea typeface="微軟正黑體" panose="020B0604030504040204" pitchFamily="34" charset="-120"/>
              </a:rPr>
              <a:t>n</a:t>
            </a:r>
            <a:r>
              <a:rPr lang="zh-TW" altLang="en-US" sz="2600" b="1" dirty="0">
                <a:latin typeface="微軟正黑體" panose="020B0604030504040204" pitchFamily="34" charset="-120"/>
                <a:ea typeface="微軟正黑體" panose="020B0604030504040204" pitchFamily="34" charset="-120"/>
              </a:rPr>
              <a:t>筆序列值 </a:t>
            </a:r>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1651414"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5-3</a:t>
            </a:r>
            <a:r>
              <a:rPr lang="zh-TW" altLang="en-US" sz="1000" b="1" spc="600" dirty="0" smtClean="0">
                <a:solidFill>
                  <a:prstClr val="black"/>
                </a:solidFill>
                <a:latin typeface="微軟正黑體" pitchFamily="34" charset="-120"/>
                <a:ea typeface="微軟正黑體" pitchFamily="34" charset="-120"/>
              </a:rPr>
              <a:t>集合運算子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09958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1600201"/>
            <a:ext cx="8715713" cy="4400362"/>
          </a:xfrm>
        </p:spPr>
        <p:txBody>
          <a:bodyPr>
            <a:normAutofit/>
          </a:bodyPr>
          <a:lstStyle/>
          <a:p>
            <a:pPr>
              <a:lnSpc>
                <a:spcPct val="90000"/>
              </a:lnSpc>
            </a:pPr>
            <a:r>
              <a:rPr lang="zh-TW" altLang="en-US" sz="2600" b="1" dirty="0" smtClean="0">
                <a:latin typeface="微軟正黑體" panose="020B0604030504040204" pitchFamily="34" charset="-120"/>
                <a:ea typeface="微軟正黑體" panose="020B0604030504040204" pitchFamily="34" charset="-120"/>
              </a:rPr>
              <a:t>考慮以下的</a:t>
            </a:r>
            <a:r>
              <a:rPr lang="en-US" altLang="zh-TW" sz="2600" b="1" dirty="0" smtClean="0">
                <a:latin typeface="微軟正黑體" panose="020B0604030504040204" pitchFamily="34" charset="-120"/>
                <a:ea typeface="微軟正黑體" panose="020B0604030504040204" pitchFamily="34" charset="-120"/>
              </a:rPr>
              <a:t>Transaction</a:t>
            </a:r>
            <a:r>
              <a:rPr lang="zh-TW" altLang="en-US" sz="2600" b="1" dirty="0" smtClean="0">
                <a:latin typeface="微軟正黑體" panose="020B0604030504040204" pitchFamily="34" charset="-120"/>
                <a:ea typeface="微軟正黑體" panose="020B0604030504040204" pitchFamily="34" charset="-120"/>
              </a:rPr>
              <a:t>和</a:t>
            </a:r>
            <a:r>
              <a:rPr lang="en-US" altLang="zh-TW" sz="2600" b="1" dirty="0" smtClean="0">
                <a:latin typeface="微軟正黑體" panose="020B0604030504040204" pitchFamily="34" charset="-120"/>
                <a:ea typeface="微軟正黑體" panose="020B0604030504040204" pitchFamily="34" charset="-120"/>
              </a:rPr>
              <a:t>Cart</a:t>
            </a:r>
            <a:r>
              <a:rPr lang="zh-TW" altLang="en-US" sz="2600" b="1" dirty="0" smtClean="0">
                <a:latin typeface="微軟正黑體" panose="020B0604030504040204" pitchFamily="34" charset="-120"/>
                <a:ea typeface="微軟正黑體" panose="020B0604030504040204" pitchFamily="34" charset="-120"/>
              </a:rPr>
              <a:t>資料表和其卡迪森乘積</a:t>
            </a:r>
          </a:p>
          <a:p>
            <a:pPr>
              <a:lnSpc>
                <a:spcPct val="90000"/>
              </a:lnSpc>
            </a:pPr>
            <a:endParaRPr lang="en-US" altLang="zh-TW" sz="2600" b="1" dirty="0" smtClean="0">
              <a:latin typeface="微軟正黑體" panose="020B0604030504040204" pitchFamily="34" charset="-120"/>
              <a:ea typeface="微軟正黑體" panose="020B0604030504040204" pitchFamily="34" charset="-120"/>
            </a:endParaRPr>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1651414"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5-3</a:t>
            </a:r>
            <a:r>
              <a:rPr lang="zh-TW" altLang="en-US" sz="1000" b="1" spc="600" dirty="0" smtClean="0">
                <a:solidFill>
                  <a:prstClr val="black"/>
                </a:solidFill>
                <a:latin typeface="微軟正黑體" pitchFamily="34" charset="-120"/>
                <a:ea typeface="微軟正黑體" pitchFamily="34" charset="-120"/>
              </a:rPr>
              <a:t>集合運算子</a:t>
            </a:r>
            <a:endParaRPr lang="en-US" altLang="zh-TW" sz="1000" b="1" spc="600" dirty="0">
              <a:solidFill>
                <a:prstClr val="black"/>
              </a:solidFill>
              <a:latin typeface="微軟正黑體" pitchFamily="34" charset="-120"/>
              <a:ea typeface="微軟正黑體" pitchFamily="34" charset="-120"/>
            </a:endParaRPr>
          </a:p>
        </p:txBody>
      </p:sp>
      <p:pic>
        <p:nvPicPr>
          <p:cNvPr id="6" name="圖片 5" descr="圖05-04-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015344"/>
            <a:ext cx="6337945" cy="374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611560" y="5759760"/>
            <a:ext cx="72215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eaLnBrk="1" hangingPunct="1"/>
            <a:r>
              <a:rPr lang="en-US" altLang="zh-TW" sz="2200" dirty="0" err="1">
                <a:solidFill>
                  <a:srgbClr val="FF5050"/>
                </a:solidFill>
                <a:latin typeface="微軟正黑體" panose="020B0604030504040204" pitchFamily="34" charset="-120"/>
                <a:ea typeface="微軟正黑體" panose="020B0604030504040204" pitchFamily="34" charset="-120"/>
              </a:rPr>
              <a:t>Transaction</a:t>
            </a:r>
            <a:r>
              <a:rPr lang="en-US" altLang="zh-TW" sz="2200" dirty="0" err="1">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dirty="0" err="1">
                <a:solidFill>
                  <a:srgbClr val="FF5050"/>
                </a:solidFill>
                <a:latin typeface="微軟正黑體" panose="020B0604030504040204" pitchFamily="34" charset="-120"/>
                <a:ea typeface="微軟正黑體" panose="020B0604030504040204" pitchFamily="34" charset="-120"/>
              </a:rPr>
              <a:t>Cart</a:t>
            </a:r>
            <a:r>
              <a:rPr lang="zh-TW" altLang="en-US" sz="2200" dirty="0">
                <a:solidFill>
                  <a:srgbClr val="FF5050"/>
                </a:solidFill>
                <a:latin typeface="微軟正黑體" panose="020B0604030504040204" pitchFamily="34" charset="-120"/>
                <a:ea typeface="微軟正黑體" panose="020B0604030504040204" pitchFamily="34" charset="-120"/>
              </a:rPr>
              <a:t>會有</a:t>
            </a:r>
            <a:r>
              <a:rPr lang="en-US" altLang="zh-TW" sz="2200" i="1" dirty="0">
                <a:solidFill>
                  <a:srgbClr val="FF5050"/>
                </a:solidFill>
                <a:latin typeface="微軟正黑體" panose="020B0604030504040204" pitchFamily="34" charset="-120"/>
                <a:ea typeface="微軟正黑體" panose="020B0604030504040204" pitchFamily="34" charset="-120"/>
              </a:rPr>
              <a:t>9+3</a:t>
            </a:r>
            <a:r>
              <a:rPr lang="zh-TW" altLang="en-US" sz="2200" dirty="0">
                <a:solidFill>
                  <a:srgbClr val="FF5050"/>
                </a:solidFill>
                <a:latin typeface="微軟正黑體" panose="020B0604030504040204" pitchFamily="34" charset="-120"/>
                <a:ea typeface="微軟正黑體" panose="020B0604030504040204" pitchFamily="34" charset="-120"/>
              </a:rPr>
              <a:t>個屬性和</a:t>
            </a:r>
            <a:r>
              <a:rPr lang="en-US" altLang="zh-TW" sz="2200" i="1" dirty="0">
                <a:solidFill>
                  <a:srgbClr val="FF5050"/>
                </a:solidFill>
                <a:latin typeface="微軟正黑體" panose="020B0604030504040204" pitchFamily="34" charset="-120"/>
                <a:ea typeface="微軟正黑體" panose="020B0604030504040204" pitchFamily="34" charset="-120"/>
              </a:rPr>
              <a:t>4</a:t>
            </a:r>
            <a:r>
              <a:rPr lang="en-US" altLang="zh-TW" sz="2200"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i="1" dirty="0">
                <a:solidFill>
                  <a:srgbClr val="FF5050"/>
                </a:solidFill>
                <a:latin typeface="微軟正黑體" panose="020B0604030504040204" pitchFamily="34" charset="-120"/>
                <a:ea typeface="微軟正黑體" panose="020B0604030504040204" pitchFamily="34" charset="-120"/>
                <a:sym typeface="Symbol" pitchFamily="18" charset="2"/>
              </a:rPr>
              <a:t>3</a:t>
            </a:r>
            <a:r>
              <a:rPr lang="zh-TW" altLang="en-US" sz="2200" dirty="0">
                <a:solidFill>
                  <a:srgbClr val="FF5050"/>
                </a:solidFill>
                <a:latin typeface="微軟正黑體" panose="020B0604030504040204" pitchFamily="34" charset="-120"/>
                <a:ea typeface="微軟正黑體" panose="020B0604030504040204" pitchFamily="34" charset="-120"/>
              </a:rPr>
              <a:t>筆序列值</a:t>
            </a:r>
          </a:p>
        </p:txBody>
      </p:sp>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388145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關聯模式與運算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5</a:t>
            </a:r>
            <a:r>
              <a:rPr lang="en-US" altLang="zh-TW" sz="2000" b="1" spc="600" dirty="0" smtClean="0">
                <a:solidFill>
                  <a:schemeClr val="tx1"/>
                </a:solidFill>
                <a:latin typeface="微軟正黑體" pitchFamily="34" charset="-120"/>
                <a:ea typeface="微軟正黑體" pitchFamily="34" charset="-120"/>
              </a:rPr>
              <a:t>-4</a:t>
            </a:r>
            <a:r>
              <a:rPr lang="zh-TW" altLang="en-US" b="1" spc="600" dirty="0" smtClean="0">
                <a:solidFill>
                  <a:schemeClr val="tx1"/>
                </a:solidFill>
                <a:latin typeface="微軟正黑體" pitchFamily="34" charset="-120"/>
                <a:ea typeface="微軟正黑體" pitchFamily="34" charset="-120"/>
              </a:rPr>
              <a:t>進階</a:t>
            </a:r>
            <a:r>
              <a:rPr lang="zh-TW" altLang="en-US" sz="2000" b="1" spc="600" dirty="0" smtClean="0">
                <a:solidFill>
                  <a:schemeClr val="tx1"/>
                </a:solidFill>
                <a:latin typeface="微軟正黑體" pitchFamily="34" charset="-120"/>
                <a:ea typeface="微軟正黑體" pitchFamily="34" charset="-120"/>
              </a:rPr>
              <a:t>關聯代數運算子</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a:t>
            </a:r>
            <a:r>
              <a:rPr lang="zh-TW" altLang="en-US" dirty="0">
                <a:solidFill>
                  <a:srgbClr val="E9E5DC"/>
                </a:solidFill>
              </a:rPr>
              <a:t>七</a:t>
            </a:r>
            <a:r>
              <a:rPr lang="zh-TW" altLang="en-US" dirty="0" smtClean="0">
                <a:solidFill>
                  <a:srgbClr val="E9E5DC"/>
                </a:solidFill>
              </a:rPr>
              <a:t>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12</a:t>
            </a:fld>
            <a:endParaRPr lang="en-US" sz="1400" dirty="0">
              <a:solidFill>
                <a:srgbClr val="FFFFFF"/>
              </a:solidFill>
            </a:endParaRPr>
          </a:p>
        </p:txBody>
      </p:sp>
    </p:spTree>
    <p:extLst>
      <p:ext uri="{BB962C8B-B14F-4D97-AF65-F5344CB8AC3E}">
        <p14:creationId xmlns:p14="http://schemas.microsoft.com/office/powerpoint/2010/main" val="484882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79512" y="1600200"/>
                <a:ext cx="8964488" cy="4525963"/>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將兩個關聯</a:t>
                </a:r>
                <a:r>
                  <a:rPr lang="en-US" altLang="zh-TW" sz="2600" b="1" dirty="0">
                    <a:latin typeface="微軟正黑體" panose="020B0604030504040204" pitchFamily="34" charset="-120"/>
                    <a:ea typeface="微軟正黑體" panose="020B0604030504040204" pitchFamily="34" charset="-120"/>
                  </a:rPr>
                  <a:t>JOIN</a:t>
                </a:r>
                <a:r>
                  <a:rPr lang="zh-TW" altLang="en-US" sz="2600" b="1" dirty="0">
                    <a:latin typeface="微軟正黑體" panose="020B0604030504040204" pitchFamily="34" charset="-120"/>
                    <a:ea typeface="微軟正黑體" panose="020B0604030504040204" pitchFamily="34" charset="-120"/>
                  </a:rPr>
                  <a:t>的意義就如同將兩個關聯相乘後再用</a:t>
                </a:r>
                <a:r>
                  <a:rPr lang="en-US" altLang="zh-TW" sz="2600" b="1" dirty="0">
                    <a:latin typeface="微軟正黑體" panose="020B0604030504040204" pitchFamily="34" charset="-120"/>
                    <a:ea typeface="微軟正黑體" panose="020B0604030504040204" pitchFamily="34" charset="-120"/>
                  </a:rPr>
                  <a:t>SELECT</a:t>
                </a:r>
                <a:r>
                  <a:rPr lang="zh-TW" altLang="en-US" sz="2600" b="1" dirty="0">
                    <a:latin typeface="微軟正黑體" panose="020B0604030504040204" pitchFamily="34" charset="-120"/>
                    <a:ea typeface="微軟正黑體" panose="020B0604030504040204" pitchFamily="34" charset="-120"/>
                  </a:rPr>
                  <a:t>運算子找出所需的序列</a:t>
                </a:r>
                <a:r>
                  <a:rPr lang="zh-TW" altLang="en-US" sz="2600" b="1" dirty="0" smtClean="0">
                    <a:latin typeface="微軟正黑體" panose="020B0604030504040204" pitchFamily="34" charset="-120"/>
                    <a:ea typeface="微軟正黑體" panose="020B0604030504040204" pitchFamily="34" charset="-120"/>
                  </a:rPr>
                  <a:t>值</a:t>
                </a:r>
                <a:endParaRPr lang="en-US" altLang="zh-TW" sz="2600" b="1" dirty="0" smtClean="0">
                  <a:latin typeface="微軟正黑體" panose="020B0604030504040204" pitchFamily="34" charset="-120"/>
                  <a:ea typeface="微軟正黑體" panose="020B0604030504040204" pitchFamily="34" charset="-120"/>
                </a:endParaRPr>
              </a:p>
              <a:p>
                <a:pPr>
                  <a:lnSpc>
                    <a:spcPct val="90000"/>
                  </a:lnSpc>
                </a:pPr>
                <a:endParaRPr lang="zh-TW" altLang="en-US" sz="2600" b="1" dirty="0">
                  <a:latin typeface="微軟正黑體" panose="020B0604030504040204" pitchFamily="34" charset="-120"/>
                  <a:ea typeface="微軟正黑體" panose="020B0604030504040204" pitchFamily="34" charset="-120"/>
                </a:endParaRPr>
              </a:p>
              <a:p>
                <a:pPr>
                  <a:lnSpc>
                    <a:spcPct val="90000"/>
                  </a:lnSpc>
                </a:pPr>
                <a:r>
                  <a:rPr lang="zh-TW" altLang="en-US" sz="2600" b="1" dirty="0">
                    <a:latin typeface="微軟正黑體" panose="020B0604030504040204" pitchFamily="34" charset="-120"/>
                    <a:ea typeface="微軟正黑體" panose="020B0604030504040204" pitchFamily="34" charset="-120"/>
                  </a:rPr>
                  <a:t>一般式：</a:t>
                </a:r>
                <a:r>
                  <a:rPr lang="en-US" altLang="zh-TW" sz="2600" b="1" dirty="0">
                    <a:latin typeface="微軟正黑體" panose="020B0604030504040204" pitchFamily="34" charset="-120"/>
                    <a:ea typeface="微軟正黑體" panose="020B0604030504040204" pitchFamily="34" charset="-120"/>
                  </a:rPr>
                  <a:t>Result = R </a:t>
                </a:r>
                <a14:m>
                  <m:oMath xmlns:m="http://schemas.openxmlformats.org/officeDocument/2006/math">
                    <m:sSub>
                      <m:sSubPr>
                        <m:ctrlPr>
                          <a:rPr lang="en-US" altLang="zh-TW" sz="2600" b="1" i="1" dirty="0" smtClean="0">
                            <a:latin typeface="Cambria Math"/>
                            <a:ea typeface="微軟正黑體" panose="020B0604030504040204" pitchFamily="34" charset="-120"/>
                          </a:rPr>
                        </m:ctrlPr>
                      </m:sSubPr>
                      <m:e>
                        <m:r>
                          <m:rPr>
                            <m:nor/>
                          </m:rPr>
                          <a:rPr lang="en-US" altLang="zh-TW" sz="2600" b="1" dirty="0">
                            <a:latin typeface="微軟正黑體" panose="020B0604030504040204" pitchFamily="34" charset="-120"/>
                            <a:ea typeface="微軟正黑體" panose="020B0604030504040204" pitchFamily="34" charset="-120"/>
                          </a:rPr>
                          <m:t>⋈</m:t>
                        </m:r>
                      </m:e>
                      <m:sub>
                        <m:r>
                          <a:rPr lang="en-US" altLang="zh-TW" sz="2600" b="1" i="1" dirty="0">
                            <a:latin typeface="Cambria Math"/>
                            <a:ea typeface="微軟正黑體" panose="020B0604030504040204" pitchFamily="34" charset="-120"/>
                          </a:rPr>
                          <m:t>&lt;</m:t>
                        </m:r>
                        <m:r>
                          <a:rPr lang="zh-TW" altLang="en-US" sz="2600" b="1" i="1" dirty="0">
                            <a:latin typeface="Cambria Math"/>
                            <a:ea typeface="微軟正黑體" panose="020B0604030504040204" pitchFamily="34" charset="-120"/>
                          </a:rPr>
                          <m:t>配合條件</m:t>
                        </m:r>
                        <m:r>
                          <a:rPr lang="en-US" altLang="zh-TW" sz="2600" b="1" i="1" dirty="0">
                            <a:latin typeface="Cambria Math"/>
                            <a:ea typeface="微軟正黑體" panose="020B0604030504040204" pitchFamily="34" charset="-120"/>
                          </a:rPr>
                          <m:t>&gt;</m:t>
                        </m:r>
                      </m:sub>
                    </m:sSub>
                  </m:oMath>
                </a14:m>
                <a:r>
                  <a:rPr lang="en-US" altLang="zh-TW" sz="2600" b="1" dirty="0">
                    <a:latin typeface="微軟正黑體" panose="020B0604030504040204" pitchFamily="34" charset="-120"/>
                    <a:ea typeface="微軟正黑體" panose="020B0604030504040204" pitchFamily="34" charset="-120"/>
                  </a:rPr>
                  <a:t>S </a:t>
                </a:r>
              </a:p>
              <a:p>
                <a:pPr lvl="1">
                  <a:lnSpc>
                    <a:spcPct val="90000"/>
                  </a:lnSpc>
                </a:pPr>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，屬性為</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的屬性合起來</a:t>
                </a:r>
              </a:p>
              <a:p>
                <a:pPr lvl="1">
                  <a:lnSpc>
                    <a:spcPct val="90000"/>
                  </a:lnSpc>
                </a:pPr>
                <a:r>
                  <a:rPr lang="zh-TW" altLang="en-US" sz="2200" dirty="0">
                    <a:latin typeface="微軟正黑體" panose="020B0604030504040204" pitchFamily="34" charset="-120"/>
                    <a:ea typeface="微軟正黑體" panose="020B0604030504040204" pitchFamily="34" charset="-120"/>
                  </a:rPr>
                  <a:t>序列值：滿足</a:t>
                </a:r>
                <a:r>
                  <a:rPr lang="en-US" altLang="zh-TW" sz="2200" dirty="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配合條件</a:t>
                </a:r>
                <a:r>
                  <a:rPr lang="en-US" altLang="zh-TW" sz="2200"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的</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序列值和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序列值兩兩結合起來</a:t>
                </a:r>
              </a:p>
              <a:p>
                <a:pPr lvl="1">
                  <a:lnSpc>
                    <a:spcPct val="90000"/>
                  </a:lnSpc>
                </a:pPr>
                <a:r>
                  <a:rPr lang="zh-TW" altLang="en-US" sz="2200" dirty="0">
                    <a:latin typeface="微軟正黑體" panose="020B0604030504040204" pitchFamily="34" charset="-120"/>
                    <a:ea typeface="微軟正黑體" panose="020B0604030504040204" pitchFamily="34" charset="-120"/>
                  </a:rPr>
                  <a:t>範例：</a:t>
                </a:r>
              </a:p>
              <a:p>
                <a:pPr lvl="1">
                  <a:lnSpc>
                    <a:spcPct val="90000"/>
                  </a:lnSpc>
                  <a:buNone/>
                </a:pPr>
                <a:r>
                  <a:rPr lang="en-US" altLang="zh-TW" sz="2200" b="1" dirty="0">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 = </a:t>
                </a:r>
                <a:r>
                  <a:rPr lang="en-US" altLang="zh-TW" sz="2200" b="1" dirty="0">
                    <a:latin typeface="微軟正黑體" panose="020B0604030504040204" pitchFamily="34" charset="-120"/>
                    <a:ea typeface="微軟正黑體" panose="020B0604030504040204" pitchFamily="34" charset="-120"/>
                  </a:rPr>
                  <a:t>Transaction ⋈</a:t>
                </a:r>
                <a:r>
                  <a:rPr lang="en-US" altLang="zh-TW" sz="22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Transaction.tNo</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Cart.tNo</a:t>
                </a:r>
                <a:r>
                  <a:rPr lang="en-US" altLang="zh-TW" sz="2200" b="1" dirty="0">
                    <a:latin typeface="微軟正黑體" panose="020B0604030504040204" pitchFamily="34" charset="-120"/>
                    <a:ea typeface="微軟正黑體" panose="020B0604030504040204" pitchFamily="34" charset="-120"/>
                  </a:rPr>
                  <a:t> Cart</a:t>
                </a:r>
                <a:r>
                  <a:rPr lang="en-US" altLang="zh-TW" sz="2200" dirty="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a:p>
                <a:pPr lvl="1">
                  <a:lnSpc>
                    <a:spcPct val="90000"/>
                  </a:lnSpc>
                  <a:buNone/>
                </a:pPr>
                <a:endParaRPr lang="en-US" altLang="zh-TW" sz="2200" dirty="0">
                  <a:latin typeface="微軟正黑體" panose="020B0604030504040204" pitchFamily="34" charset="-120"/>
                  <a:ea typeface="微軟正黑體" panose="020B0604030504040204" pitchFamily="34" charset="-120"/>
                </a:endParaRPr>
              </a:p>
              <a:p>
                <a:pPr>
                  <a:lnSpc>
                    <a:spcPct val="90000"/>
                  </a:lnSpc>
                </a:pPr>
                <a:r>
                  <a:rPr lang="en-US" altLang="zh-TW" sz="2600" b="1" dirty="0">
                    <a:latin typeface="微軟正黑體" panose="020B0604030504040204" pitchFamily="34" charset="-120"/>
                    <a:ea typeface="微軟正黑體" panose="020B0604030504040204" pitchFamily="34" charset="-120"/>
                  </a:rPr>
                  <a:t>R ⋈ S=R</a:t>
                </a:r>
                <a:r>
                  <a:rPr lang="en-US" altLang="zh-TW"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rPr>
                  <a:t>S</a:t>
                </a:r>
              </a:p>
              <a:p>
                <a:pPr marL="457200" lvl="1" indent="0">
                  <a:lnSpc>
                    <a:spcPct val="90000"/>
                  </a:lnSpc>
                  <a:buNone/>
                </a:pPr>
                <a:endParaRPr lang="en-US" altLang="zh-TW" dirty="0" smtClean="0"/>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79512" y="1600200"/>
                <a:ext cx="8964488" cy="4525963"/>
              </a:xfrm>
              <a:blipFill rotWithShape="1">
                <a:blip r:embed="rId2" cstate="print"/>
                <a:stretch>
                  <a:fillRect l="-544" t="-2022"/>
                </a:stretch>
              </a:blipFill>
            </p:spPr>
            <p:txBody>
              <a:bodyPr/>
              <a:lstStyle/>
              <a:p>
                <a:r>
                  <a:rPr lang="zh-TW" altLang="en-US">
                    <a:noFill/>
                  </a:rPr>
                  <a:t> </a:t>
                </a:r>
              </a:p>
            </p:txBody>
          </p:sp>
        </mc:Fallback>
      </mc:AlternateContent>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62036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r>
              <a:rPr lang="en-US" altLang="zh-TW" sz="2600" b="1" dirty="0">
                <a:latin typeface="微軟正黑體" panose="020B0604030504040204" pitchFamily="34" charset="-120"/>
                <a:ea typeface="微軟正黑體" panose="020B0604030504040204" pitchFamily="34" charset="-120"/>
              </a:rPr>
              <a:t>Result</a:t>
            </a:r>
            <a:r>
              <a:rPr lang="en-US" altLang="zh-TW" sz="2600" dirty="0">
                <a:latin typeface="微軟正黑體" panose="020B0604030504040204" pitchFamily="34" charset="-120"/>
                <a:ea typeface="微軟正黑體" panose="020B0604030504040204" pitchFamily="34" charset="-120"/>
              </a:rPr>
              <a:t> = </a:t>
            </a:r>
            <a:r>
              <a:rPr lang="en-US" altLang="zh-TW" sz="2600" b="1" dirty="0">
                <a:latin typeface="微軟正黑體" panose="020B0604030504040204" pitchFamily="34" charset="-120"/>
                <a:ea typeface="微軟正黑體" panose="020B0604030504040204" pitchFamily="34" charset="-120"/>
              </a:rPr>
              <a:t>Transaction ⋈</a:t>
            </a:r>
            <a:r>
              <a:rPr lang="en-US" altLang="zh-TW" sz="2600" dirty="0">
                <a:latin typeface="微軟正黑體" panose="020B0604030504040204" pitchFamily="34" charset="-120"/>
                <a:ea typeface="微軟正黑體" panose="020B0604030504040204" pitchFamily="34" charset="-120"/>
              </a:rPr>
              <a:t> </a:t>
            </a:r>
            <a:r>
              <a:rPr lang="en-US" altLang="zh-TW" sz="2600" b="1" baseline="-25000" dirty="0" err="1">
                <a:latin typeface="微軟正黑體" panose="020B0604030504040204" pitchFamily="34" charset="-120"/>
                <a:ea typeface="微軟正黑體" panose="020B0604030504040204" pitchFamily="34" charset="-120"/>
              </a:rPr>
              <a:t>Transaction.tNo</a:t>
            </a:r>
            <a:r>
              <a:rPr lang="en-US" altLang="zh-TW" sz="2600" b="1" baseline="-25000" dirty="0">
                <a:latin typeface="微軟正黑體" panose="020B0604030504040204" pitchFamily="34" charset="-120"/>
                <a:ea typeface="微軟正黑體" panose="020B0604030504040204" pitchFamily="34" charset="-120"/>
              </a:rPr>
              <a:t>=</a:t>
            </a:r>
            <a:r>
              <a:rPr lang="en-US" altLang="zh-TW" sz="2600" b="1" baseline="-25000" dirty="0" err="1">
                <a:latin typeface="微軟正黑體" panose="020B0604030504040204" pitchFamily="34" charset="-120"/>
                <a:ea typeface="微軟正黑體" panose="020B0604030504040204" pitchFamily="34" charset="-120"/>
              </a:rPr>
              <a:t>Cart.tNo</a:t>
            </a:r>
            <a:r>
              <a:rPr lang="en-US" altLang="zh-TW" sz="2600" b="1" baseline="-25000" dirty="0">
                <a:latin typeface="微軟正黑體" panose="020B0604030504040204" pitchFamily="34" charset="-120"/>
                <a:ea typeface="微軟正黑體" panose="020B0604030504040204" pitchFamily="34" charset="-120"/>
              </a:rPr>
              <a:t> </a:t>
            </a:r>
            <a:r>
              <a:rPr lang="en-US" altLang="zh-TW" sz="2600" b="1" dirty="0">
                <a:latin typeface="微軟正黑體" panose="020B0604030504040204" pitchFamily="34" charset="-120"/>
                <a:ea typeface="微軟正黑體" panose="020B0604030504040204" pitchFamily="34" charset="-120"/>
              </a:rPr>
              <a:t>Cart</a:t>
            </a:r>
          </a:p>
          <a:p>
            <a:pPr marL="457200" lvl="1" indent="0">
              <a:lnSpc>
                <a:spcPct val="90000"/>
              </a:lnSpc>
              <a:buNone/>
            </a:pPr>
            <a:endParaRPr lang="en-US" altLang="zh-TW" dirty="0" smtClean="0"/>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7" name="物件 6"/>
          <p:cNvGraphicFramePr>
            <a:graphicFrameLocks noChangeAspect="1"/>
          </p:cNvGraphicFramePr>
          <p:nvPr>
            <p:extLst>
              <p:ext uri="{D42A27DB-BD31-4B8C-83A1-F6EECF244321}">
                <p14:modId xmlns:p14="http://schemas.microsoft.com/office/powerpoint/2010/main" val="1181333299"/>
              </p:ext>
            </p:extLst>
          </p:nvPr>
        </p:nvGraphicFramePr>
        <p:xfrm>
          <a:off x="395536" y="2204864"/>
          <a:ext cx="8208963" cy="2138362"/>
        </p:xfrm>
        <a:graphic>
          <a:graphicData uri="http://schemas.openxmlformats.org/presentationml/2006/ole">
            <mc:AlternateContent xmlns:mc="http://schemas.openxmlformats.org/markup-compatibility/2006">
              <mc:Choice xmlns:v="urn:schemas-microsoft-com:vml" Requires="v">
                <p:oleObj spid="_x0000_s11420" r:id="rId3" imgW="7232294" imgH="1882750" progId="">
                  <p:embed/>
                </p:oleObj>
              </mc:Choice>
              <mc:Fallback>
                <p:oleObj r:id="rId3" imgW="7232294" imgH="1882750" progId="">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204864"/>
                        <a:ext cx="8208963" cy="213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761527294"/>
              </p:ext>
            </p:extLst>
          </p:nvPr>
        </p:nvGraphicFramePr>
        <p:xfrm>
          <a:off x="1979712" y="4437112"/>
          <a:ext cx="5256212" cy="1670050"/>
        </p:xfrm>
        <a:graphic>
          <a:graphicData uri="http://schemas.openxmlformats.org/presentationml/2006/ole">
            <mc:AlternateContent xmlns:mc="http://schemas.openxmlformats.org/markup-compatibility/2006">
              <mc:Choice xmlns:v="urn:schemas-microsoft-com:vml" Requires="v">
                <p:oleObj spid="_x0000_s11421" r:id="rId5" imgW="4164482" imgH="1322222" progId="">
                  <p:embed/>
                </p:oleObj>
              </mc:Choice>
              <mc:Fallback>
                <p:oleObj r:id="rId5" imgW="4164482" imgH="1322222" progId="">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437112"/>
                        <a:ext cx="5256212" cy="167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762125341"/>
              </p:ext>
            </p:extLst>
          </p:nvPr>
        </p:nvGraphicFramePr>
        <p:xfrm>
          <a:off x="342280" y="2426115"/>
          <a:ext cx="8569325" cy="3584575"/>
        </p:xfrm>
        <a:graphic>
          <a:graphicData uri="http://schemas.openxmlformats.org/presentationml/2006/ole">
            <mc:AlternateContent xmlns:mc="http://schemas.openxmlformats.org/markup-compatibility/2006">
              <mc:Choice xmlns:v="urn:schemas-microsoft-com:vml" Requires="v">
                <p:oleObj spid="_x0000_s11422" r:id="rId7" imgW="9556699" imgH="3407664" progId="">
                  <p:embed/>
                </p:oleObj>
              </mc:Choice>
              <mc:Fallback>
                <p:oleObj r:id="rId7" imgW="9556699" imgH="3407664" progId="">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280" y="2426115"/>
                        <a:ext cx="8569325" cy="3584575"/>
                      </a:xfrm>
                      <a:prstGeom prst="rect">
                        <a:avLst/>
                      </a:prstGeom>
                      <a:solidFill>
                        <a:srgbClr val="FFFFFF"/>
                      </a:solidFill>
                    </p:spPr>
                  </p:pic>
                </p:oleObj>
              </mc:Fallback>
            </mc:AlternateContent>
          </a:graphicData>
        </a:graphic>
      </p:graphicFrame>
      <p:sp>
        <p:nvSpPr>
          <p:cNvPr id="13"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74325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par>
                                <p:cTn id="8" presetID="8" presetClass="exit" presetSubtype="16" fill="hold" nodeType="withEffect">
                                  <p:stCondLst>
                                    <p:cond delay="0"/>
                                  </p:stCondLst>
                                  <p:childTnLst>
                                    <p:animEffect transition="out" filter="diamond(in)">
                                      <p:cBhvr>
                                        <p:cTn id="9" dur="2000"/>
                                        <p:tgtEl>
                                          <p:spTgt spid="8"/>
                                        </p:tgtEl>
                                      </p:cBhvr>
                                    </p:animEffect>
                                    <p:set>
                                      <p:cBhvr>
                                        <p:cTn id="10" dur="1" fill="hold">
                                          <p:stCondLst>
                                            <p:cond delay="1999"/>
                                          </p:stCondLst>
                                        </p:cTn>
                                        <p:tgtEl>
                                          <p:spTgt spid="8"/>
                                        </p:tgtEl>
                                        <p:attrNameLst>
                                          <p:attrName>style.visibility</p:attrName>
                                        </p:attrNameLst>
                                      </p:cBhvr>
                                      <p:to>
                                        <p:strVal val="hidden"/>
                                      </p:to>
                                    </p:set>
                                  </p:childTnLst>
                                </p:cTn>
                              </p:par>
                              <p:par>
                                <p:cTn id="11" presetID="8"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r>
              <a:rPr lang="zh-TW" altLang="en-US" sz="2600" b="1" dirty="0" smtClean="0">
                <a:latin typeface="微軟正黑體" panose="020B0604030504040204" pitchFamily="34" charset="-120"/>
                <a:ea typeface="微軟正黑體" panose="020B0604030504040204" pitchFamily="34" charset="-120"/>
              </a:rPr>
              <a:t>範例</a:t>
            </a:r>
            <a:r>
              <a:rPr lang="en-US" altLang="zh-TW" sz="2600" b="1" dirty="0" smtClean="0">
                <a:latin typeface="微軟正黑體" panose="020B0604030504040204" pitchFamily="34" charset="-120"/>
                <a:ea typeface="微軟正黑體" panose="020B0604030504040204" pitchFamily="34" charset="-120"/>
              </a:rPr>
              <a:t>:</a:t>
            </a:r>
            <a:endParaRPr lang="en-US" altLang="zh-TW" dirty="0"/>
          </a:p>
          <a:p>
            <a:pPr marL="457200" lvl="1" indent="0">
              <a:buNone/>
            </a:pPr>
            <a:r>
              <a:rPr lang="en-US" altLang="zh-TW" sz="2200" b="1" dirty="0" smtClean="0">
                <a:latin typeface="微軟正黑體" panose="020B0604030504040204" pitchFamily="34" charset="-120"/>
                <a:ea typeface="微軟正黑體" panose="020B0604030504040204" pitchFamily="34" charset="-120"/>
              </a:rPr>
              <a:t>Result</a:t>
            </a:r>
            <a:r>
              <a:rPr lang="en-US" altLang="zh-TW" sz="2200" dirty="0" smtClean="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Cart⋈</a:t>
            </a:r>
            <a:r>
              <a:rPr lang="en-US" altLang="zh-TW" sz="22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Cart.mId</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Order.mId</a:t>
            </a:r>
            <a:r>
              <a:rPr lang="en-US" altLang="zh-TW" sz="2200" b="1" baseline="-25000" dirty="0">
                <a:latin typeface="微軟正黑體" panose="020B0604030504040204" pitchFamily="34" charset="-120"/>
                <a:ea typeface="微軟正黑體" panose="020B0604030504040204" pitchFamily="34" charset="-120"/>
              </a:rPr>
              <a:t> AND  </a:t>
            </a:r>
            <a:r>
              <a:rPr lang="en-US" altLang="zh-TW" sz="2200" b="1" baseline="-25000" dirty="0" err="1">
                <a:latin typeface="微軟正黑體" panose="020B0604030504040204" pitchFamily="34" charset="-120"/>
                <a:ea typeface="微軟正黑體" panose="020B0604030504040204" pitchFamily="34" charset="-120"/>
              </a:rPr>
              <a:t>Cart.cartTime</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Order.cartTime</a:t>
            </a:r>
            <a:r>
              <a:rPr lang="en-US" altLang="zh-TW" sz="2200" b="1" dirty="0" err="1">
                <a:latin typeface="微軟正黑體" panose="020B0604030504040204" pitchFamily="34" charset="-120"/>
                <a:ea typeface="微軟正黑體" panose="020B0604030504040204" pitchFamily="34" charset="-120"/>
              </a:rPr>
              <a:t>Order</a:t>
            </a:r>
            <a:r>
              <a:rPr lang="en-US" altLang="zh-TW" sz="2200" dirty="0">
                <a:latin typeface="微軟正黑體" panose="020B0604030504040204" pitchFamily="34" charset="-120"/>
                <a:ea typeface="微軟正黑體" panose="020B0604030504040204" pitchFamily="34" charset="-120"/>
              </a:rPr>
              <a:t> </a:t>
            </a:r>
          </a:p>
          <a:p>
            <a:pPr marL="457200" lvl="1" indent="0">
              <a:buNone/>
            </a:pPr>
            <a:endParaRPr lang="zh-TW" altLang="en-US" sz="2400" dirty="0"/>
          </a:p>
          <a:p>
            <a:pPr marL="457200" lvl="1" indent="0">
              <a:lnSpc>
                <a:spcPct val="90000"/>
              </a:lnSpc>
              <a:buNone/>
            </a:pPr>
            <a:endParaRPr lang="en-US" altLang="zh-TW" dirty="0" smtClean="0"/>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2056959880"/>
              </p:ext>
            </p:extLst>
          </p:nvPr>
        </p:nvGraphicFramePr>
        <p:xfrm>
          <a:off x="2195736" y="2708920"/>
          <a:ext cx="4537075" cy="1441450"/>
        </p:xfrm>
        <a:graphic>
          <a:graphicData uri="http://schemas.openxmlformats.org/presentationml/2006/ole">
            <mc:AlternateContent xmlns:mc="http://schemas.openxmlformats.org/markup-compatibility/2006">
              <mc:Choice xmlns:v="urn:schemas-microsoft-com:vml" Requires="v">
                <p:oleObj spid="_x0000_s12440" r:id="rId3" imgW="4164482" imgH="1322222" progId="">
                  <p:embed/>
                </p:oleObj>
              </mc:Choice>
              <mc:Fallback>
                <p:oleObj r:id="rId3" imgW="4164482" imgH="1322222" progId="">
                  <p:embed/>
                  <p:pic>
                    <p:nvPicPr>
                      <p:cNvPr id="0" name="Picture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708920"/>
                        <a:ext cx="4537075"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2436100141"/>
              </p:ext>
            </p:extLst>
          </p:nvPr>
        </p:nvGraphicFramePr>
        <p:xfrm>
          <a:off x="1979712" y="4365104"/>
          <a:ext cx="4824413" cy="1855787"/>
        </p:xfrm>
        <a:graphic>
          <a:graphicData uri="http://schemas.openxmlformats.org/presentationml/2006/ole">
            <mc:AlternateContent xmlns:mc="http://schemas.openxmlformats.org/markup-compatibility/2006">
              <mc:Choice xmlns:v="urn:schemas-microsoft-com:vml" Requires="v">
                <p:oleObj spid="_x0000_s12441" r:id="rId5" imgW="4894783" imgH="1882750" progId="">
                  <p:embed/>
                </p:oleObj>
              </mc:Choice>
              <mc:Fallback>
                <p:oleObj r:id="rId5" imgW="4894783" imgH="1882750" progId="">
                  <p:embed/>
                  <p:pic>
                    <p:nvPicPr>
                      <p:cNvPr id="0" name="Picture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365104"/>
                        <a:ext cx="4824413" cy="185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4136752526"/>
              </p:ext>
            </p:extLst>
          </p:nvPr>
        </p:nvGraphicFramePr>
        <p:xfrm>
          <a:off x="1835696" y="2564904"/>
          <a:ext cx="5688012" cy="4021138"/>
        </p:xfrm>
        <a:graphic>
          <a:graphicData uri="http://schemas.openxmlformats.org/presentationml/2006/ole">
            <mc:AlternateContent xmlns:mc="http://schemas.openxmlformats.org/markup-compatibility/2006">
              <mc:Choice xmlns:v="urn:schemas-microsoft-com:vml" Requires="v">
                <p:oleObj spid="_x0000_s12442" r:id="rId7" imgW="6784543" imgH="4791456" progId="">
                  <p:embed/>
                </p:oleObj>
              </mc:Choice>
              <mc:Fallback>
                <p:oleObj r:id="rId7" imgW="6784543" imgH="4791456" progId="">
                  <p:embed/>
                  <p:pic>
                    <p:nvPicPr>
                      <p:cNvPr id="0" name="Picture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2564904"/>
                        <a:ext cx="5688012" cy="402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4775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par>
                                <p:cTn id="8" presetID="8" presetClass="exit" presetSubtype="16" fill="hold" nodeType="withEffect">
                                  <p:stCondLst>
                                    <p:cond delay="0"/>
                                  </p:stCondLst>
                                  <p:childTnLst>
                                    <p:animEffect transition="out" filter="diamond(in)">
                                      <p:cBhvr>
                                        <p:cTn id="9" dur="2000"/>
                                        <p:tgtEl>
                                          <p:spTgt spid="10"/>
                                        </p:tgtEl>
                                      </p:cBhvr>
                                    </p:animEffect>
                                    <p:set>
                                      <p:cBhvr>
                                        <p:cTn id="10" dur="1" fill="hold">
                                          <p:stCondLst>
                                            <p:cond delay="1999"/>
                                          </p:stCondLst>
                                        </p:cTn>
                                        <p:tgtEl>
                                          <p:spTgt spid="1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pPr>
              <a:lnSpc>
                <a:spcPct val="80000"/>
              </a:lnSpc>
            </a:pP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有</a:t>
            </a:r>
            <a:r>
              <a:rPr lang="en-US" altLang="zh-TW" sz="2600" b="1" i="1" dirty="0">
                <a:latin typeface="微軟正黑體" panose="020B0604030504040204" pitchFamily="34" charset="-120"/>
                <a:ea typeface="微軟正黑體" panose="020B0604030504040204" pitchFamily="34" charset="-120"/>
              </a:rPr>
              <a:t>p</a:t>
            </a:r>
            <a:r>
              <a:rPr lang="zh-TW" altLang="en-US" sz="2600" b="1" dirty="0">
                <a:latin typeface="微軟正黑體" panose="020B0604030504040204" pitchFamily="34" charset="-120"/>
                <a:ea typeface="微軟正黑體" panose="020B0604030504040204" pitchFamily="34" charset="-120"/>
              </a:rPr>
              <a:t>個屬性和</a:t>
            </a:r>
            <a:r>
              <a:rPr lang="en-US" altLang="zh-TW" sz="2600" b="1" i="1" dirty="0">
                <a:latin typeface="微軟正黑體" panose="020B0604030504040204" pitchFamily="34" charset="-120"/>
                <a:ea typeface="微軟正黑體" panose="020B0604030504040204" pitchFamily="34" charset="-120"/>
              </a:rPr>
              <a:t>n</a:t>
            </a:r>
            <a:r>
              <a:rPr lang="zh-TW" altLang="en-US" sz="2600" b="1" dirty="0">
                <a:latin typeface="微軟正黑體" panose="020B0604030504040204" pitchFamily="34" charset="-120"/>
                <a:ea typeface="微軟正黑體" panose="020B0604030504040204" pitchFamily="34" charset="-120"/>
              </a:rPr>
              <a:t>筆序列值，</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有</a:t>
            </a:r>
            <a:r>
              <a:rPr lang="en-US" altLang="zh-TW" sz="2600" b="1" i="1" dirty="0">
                <a:latin typeface="微軟正黑體" panose="020B0604030504040204" pitchFamily="34" charset="-120"/>
                <a:ea typeface="微軟正黑體" panose="020B0604030504040204" pitchFamily="34" charset="-120"/>
              </a:rPr>
              <a:t>t</a:t>
            </a:r>
            <a:r>
              <a:rPr lang="zh-TW" altLang="en-US" sz="2600" b="1" dirty="0">
                <a:latin typeface="微軟正黑體" panose="020B0604030504040204" pitchFamily="34" charset="-120"/>
                <a:ea typeface="微軟正黑體" panose="020B0604030504040204" pitchFamily="34" charset="-120"/>
              </a:rPr>
              <a:t>個屬性和</a:t>
            </a:r>
            <a:r>
              <a:rPr lang="en-US" altLang="zh-TW" sz="2600" b="1" i="1" dirty="0">
                <a:latin typeface="微軟正黑體" panose="020B0604030504040204" pitchFamily="34" charset="-120"/>
                <a:ea typeface="微軟正黑體" panose="020B0604030504040204" pitchFamily="34" charset="-120"/>
              </a:rPr>
              <a:t>m</a:t>
            </a:r>
            <a:r>
              <a:rPr lang="zh-TW" altLang="en-US" sz="2600" b="1" dirty="0">
                <a:latin typeface="微軟正黑體" panose="020B0604030504040204" pitchFamily="34" charset="-120"/>
                <a:ea typeface="微軟正黑體" panose="020B0604030504040204" pitchFamily="34" charset="-120"/>
              </a:rPr>
              <a:t>筆序列值</a:t>
            </a: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r>
              <a:rPr lang="en-US" altLang="zh-TW" sz="2200" dirty="0" smtClean="0">
                <a:latin typeface="微軟正黑體" panose="020B0604030504040204" pitchFamily="34" charset="-120"/>
                <a:ea typeface="微軟正黑體" panose="020B0604030504040204" pitchFamily="34" charset="-120"/>
              </a:rPr>
              <a:t>R</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會有</a:t>
            </a:r>
            <a:r>
              <a:rPr lang="en-US" altLang="zh-TW" sz="2200" i="1" dirty="0" err="1">
                <a:latin typeface="微軟正黑體" panose="020B0604030504040204" pitchFamily="34" charset="-120"/>
                <a:ea typeface="微軟正黑體" panose="020B0604030504040204" pitchFamily="34" charset="-120"/>
              </a:rPr>
              <a:t>p+t</a:t>
            </a:r>
            <a:r>
              <a:rPr lang="zh-TW" altLang="en-US" sz="2200" dirty="0">
                <a:latin typeface="微軟正黑體" panose="020B0604030504040204" pitchFamily="34" charset="-120"/>
                <a:ea typeface="微軟正黑體" panose="020B0604030504040204" pitchFamily="34" charset="-120"/>
              </a:rPr>
              <a:t>個屬性</a:t>
            </a:r>
            <a:endParaRPr lang="en-US" altLang="zh-TW" sz="2200" dirty="0">
              <a:latin typeface="微軟正黑體" panose="020B0604030504040204" pitchFamily="34" charset="-120"/>
              <a:ea typeface="微軟正黑體" panose="020B0604030504040204" pitchFamily="34" charset="-120"/>
            </a:endParaRPr>
          </a:p>
          <a:p>
            <a:pPr lvl="1">
              <a:lnSpc>
                <a:spcPct val="80000"/>
              </a:lnSpc>
            </a:pPr>
            <a:r>
              <a:rPr lang="zh-TW" altLang="en-US" sz="2200" dirty="0">
                <a:latin typeface="微軟正黑體" panose="020B0604030504040204" pitchFamily="34" charset="-120"/>
                <a:ea typeface="微軟正黑體" panose="020B0604030504040204" pitchFamily="34" charset="-120"/>
              </a:rPr>
              <a:t>序列值的筆數最少有</a:t>
            </a:r>
            <a:r>
              <a:rPr lang="en-US" altLang="zh-TW" sz="2200" dirty="0">
                <a:latin typeface="微軟正黑體" panose="020B0604030504040204" pitchFamily="34" charset="-120"/>
                <a:ea typeface="微軟正黑體" panose="020B0604030504040204" pitchFamily="34" charset="-120"/>
              </a:rPr>
              <a:t>0</a:t>
            </a:r>
            <a:r>
              <a:rPr lang="zh-TW" altLang="en-US" sz="2200" dirty="0">
                <a:latin typeface="微軟正黑體" panose="020B0604030504040204" pitchFamily="34" charset="-120"/>
                <a:ea typeface="微軟正黑體" panose="020B0604030504040204" pitchFamily="34" charset="-120"/>
              </a:rPr>
              <a:t>筆，最多則有</a:t>
            </a:r>
            <a:r>
              <a:rPr lang="en-US" altLang="zh-TW" sz="2200" i="1" dirty="0" err="1">
                <a:latin typeface="微軟正黑體" panose="020B0604030504040204" pitchFamily="34" charset="-120"/>
                <a:ea typeface="微軟正黑體" panose="020B0604030504040204" pitchFamily="34" charset="-120"/>
              </a:rPr>
              <a:t>m</a:t>
            </a:r>
            <a:r>
              <a:rPr lang="en-US" altLang="zh-TW" sz="2200" dirty="0" err="1">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n</a:t>
            </a:r>
            <a:r>
              <a:rPr lang="zh-TW" altLang="en-US" sz="2200" dirty="0">
                <a:latin typeface="微軟正黑體" panose="020B0604030504040204" pitchFamily="34" charset="-120"/>
                <a:ea typeface="微軟正黑體" panose="020B0604030504040204" pitchFamily="34" charset="-120"/>
              </a:rPr>
              <a:t>筆 </a:t>
            </a:r>
          </a:p>
          <a:p>
            <a:pPr>
              <a:lnSpc>
                <a:spcPct val="80000"/>
              </a:lnSpc>
            </a:pPr>
            <a:r>
              <a:rPr lang="en-US" altLang="zh-TW" sz="2600" b="1" dirty="0">
                <a:latin typeface="微軟正黑體" panose="020B0604030504040204" pitchFamily="34" charset="-120"/>
                <a:ea typeface="微軟正黑體" panose="020B0604030504040204" pitchFamily="34" charset="-120"/>
              </a:rPr>
              <a:t>JOIN</a:t>
            </a:r>
            <a:r>
              <a:rPr lang="zh-TW" altLang="en-US" sz="2600" b="1" dirty="0">
                <a:latin typeface="微軟正黑體" panose="020B0604030504040204" pitchFamily="34" charset="-120"/>
                <a:ea typeface="微軟正黑體" panose="020B0604030504040204" pitchFamily="34" charset="-120"/>
              </a:rPr>
              <a:t>運算子也可以串連起來形成較複雜的</a:t>
            </a:r>
            <a:r>
              <a:rPr lang="en-US" altLang="zh-TW" sz="2600" b="1" dirty="0">
                <a:latin typeface="微軟正黑體" panose="020B0604030504040204" pitchFamily="34" charset="-120"/>
                <a:ea typeface="微軟正黑體" panose="020B0604030504040204" pitchFamily="34" charset="-120"/>
              </a:rPr>
              <a:t>JOIN</a:t>
            </a:r>
            <a:r>
              <a:rPr lang="zh-TW" altLang="en-US" sz="2600" b="1" dirty="0">
                <a:latin typeface="微軟正黑體" panose="020B0604030504040204" pitchFamily="34" charset="-120"/>
                <a:ea typeface="微軟正黑體" panose="020B0604030504040204" pitchFamily="34" charset="-120"/>
              </a:rPr>
              <a:t>運算式：</a:t>
            </a:r>
          </a:p>
          <a:p>
            <a:pPr lvl="1">
              <a:lnSpc>
                <a:spcPct val="80000"/>
              </a:lnSpc>
            </a:pPr>
            <a:r>
              <a:rPr lang="en-US" altLang="zh-TW" sz="2200" b="1" dirty="0" err="1">
                <a:latin typeface="微軟正黑體" panose="020B0604030504040204" pitchFamily="34" charset="-120"/>
                <a:ea typeface="微軟正黑體" panose="020B0604030504040204" pitchFamily="34" charset="-120"/>
              </a:rPr>
              <a:t>TransCart</a:t>
            </a:r>
            <a:r>
              <a:rPr lang="en-US" altLang="zh-TW" sz="2200" dirty="0">
                <a:latin typeface="微軟正黑體" panose="020B0604030504040204" pitchFamily="34" charset="-120"/>
                <a:ea typeface="微軟正黑體" panose="020B0604030504040204" pitchFamily="34" charset="-120"/>
              </a:rPr>
              <a:t> = </a:t>
            </a:r>
            <a:r>
              <a:rPr lang="en-US" altLang="zh-TW" sz="2200" b="1" dirty="0">
                <a:latin typeface="微軟正黑體" panose="020B0604030504040204" pitchFamily="34" charset="-120"/>
                <a:ea typeface="微軟正黑體" panose="020B0604030504040204" pitchFamily="34" charset="-120"/>
              </a:rPr>
              <a:t>Transaction ⋈ </a:t>
            </a:r>
            <a:r>
              <a:rPr lang="en-US" altLang="zh-TW" sz="2200" baseline="-25000" dirty="0" err="1">
                <a:latin typeface="微軟正黑體" panose="020B0604030504040204" pitchFamily="34" charset="-120"/>
                <a:ea typeface="微軟正黑體" panose="020B0604030504040204" pitchFamily="34" charset="-120"/>
              </a:rPr>
              <a:t>Transaction.tNo</a:t>
            </a:r>
            <a:r>
              <a:rPr lang="en-US" altLang="zh-TW" sz="2200" baseline="-25000" dirty="0">
                <a:latin typeface="微軟正黑體" panose="020B0604030504040204" pitchFamily="34" charset="-120"/>
                <a:ea typeface="微軟正黑體" panose="020B0604030504040204" pitchFamily="34" charset="-120"/>
              </a:rPr>
              <a:t>=</a:t>
            </a:r>
            <a:r>
              <a:rPr lang="en-US" altLang="zh-TW" sz="2200" baseline="-25000" dirty="0" err="1">
                <a:latin typeface="微軟正黑體" panose="020B0604030504040204" pitchFamily="34" charset="-120"/>
                <a:ea typeface="微軟正黑體" panose="020B0604030504040204" pitchFamily="34" charset="-120"/>
              </a:rPr>
              <a:t>Cart.tNo</a:t>
            </a:r>
            <a:r>
              <a:rPr lang="en-US" altLang="zh-TW" sz="2200" dirty="0">
                <a:latin typeface="微軟正黑體" panose="020B0604030504040204" pitchFamily="34" charset="-120"/>
                <a:ea typeface="微軟正黑體" panose="020B0604030504040204" pitchFamily="34" charset="-120"/>
              </a:rPr>
              <a:t> Cart</a:t>
            </a:r>
          </a:p>
          <a:p>
            <a:pPr lvl="1">
              <a:lnSpc>
                <a:spcPct val="80000"/>
              </a:lnSpc>
            </a:pPr>
            <a:r>
              <a:rPr lang="en-US" altLang="zh-TW" sz="2200" b="1" dirty="0">
                <a:latin typeface="微軟正黑體" panose="020B0604030504040204" pitchFamily="34" charset="-120"/>
                <a:ea typeface="微軟正黑體" panose="020B0604030504040204" pitchFamily="34" charset="-120"/>
              </a:rPr>
              <a:t>Result1</a:t>
            </a:r>
            <a:r>
              <a:rPr lang="en-US" altLang="zh-TW" sz="2200" dirty="0">
                <a:latin typeface="微軟正黑體" panose="020B0604030504040204" pitchFamily="34" charset="-120"/>
                <a:ea typeface="微軟正黑體" panose="020B0604030504040204" pitchFamily="34" charset="-120"/>
              </a:rPr>
              <a:t> = </a:t>
            </a:r>
            <a:r>
              <a:rPr lang="en-US" altLang="zh-TW" sz="2200" b="1" dirty="0" err="1">
                <a:latin typeface="微軟正黑體" panose="020B0604030504040204" pitchFamily="34" charset="-120"/>
                <a:ea typeface="微軟正黑體" panose="020B0604030504040204" pitchFamily="34" charset="-120"/>
              </a:rPr>
              <a:t>TransCart</a:t>
            </a:r>
            <a:r>
              <a:rPr lang="en-US" altLang="zh-TW" sz="2200" b="1" dirty="0">
                <a:latin typeface="微軟正黑體" panose="020B0604030504040204" pitchFamily="34" charset="-120"/>
                <a:ea typeface="微軟正黑體" panose="020B0604030504040204" pitchFamily="34" charset="-120"/>
              </a:rPr>
              <a:t> ⋈ </a:t>
            </a:r>
            <a:r>
              <a:rPr lang="en-US" altLang="zh-TW" sz="2200" baseline="-25000" dirty="0" err="1">
                <a:latin typeface="微軟正黑體" panose="020B0604030504040204" pitchFamily="34" charset="-120"/>
                <a:ea typeface="微軟正黑體" panose="020B0604030504040204" pitchFamily="34" charset="-120"/>
              </a:rPr>
              <a:t>TransCart.mId</a:t>
            </a:r>
            <a:r>
              <a:rPr lang="en-US" altLang="zh-TW" sz="2200" baseline="-25000" dirty="0">
                <a:latin typeface="微軟正黑體" panose="020B0604030504040204" pitchFamily="34" charset="-120"/>
                <a:ea typeface="微軟正黑體" panose="020B0604030504040204" pitchFamily="34" charset="-120"/>
              </a:rPr>
              <a:t>=</a:t>
            </a:r>
            <a:r>
              <a:rPr lang="en-US" altLang="zh-TW" sz="2200" baseline="-25000" dirty="0" err="1">
                <a:latin typeface="微軟正黑體" panose="020B0604030504040204" pitchFamily="34" charset="-120"/>
                <a:ea typeface="微軟正黑體" panose="020B0604030504040204" pitchFamily="34" charset="-120"/>
              </a:rPr>
              <a:t>Order.mId</a:t>
            </a:r>
            <a:r>
              <a:rPr lang="en-US" altLang="zh-TW" sz="2200" baseline="-25000" dirty="0">
                <a:latin typeface="微軟正黑體" panose="020B0604030504040204" pitchFamily="34" charset="-120"/>
                <a:ea typeface="微軟正黑體" panose="020B0604030504040204" pitchFamily="34" charset="-120"/>
              </a:rPr>
              <a:t> AND  </a:t>
            </a:r>
            <a:r>
              <a:rPr lang="en-US" altLang="zh-TW" sz="2200" baseline="-25000" dirty="0" err="1" smtClean="0">
                <a:latin typeface="微軟正黑體" panose="020B0604030504040204" pitchFamily="34" charset="-120"/>
                <a:ea typeface="微軟正黑體" panose="020B0604030504040204" pitchFamily="34" charset="-120"/>
              </a:rPr>
              <a:t>TransCart.cartTime</a:t>
            </a:r>
            <a:r>
              <a:rPr lang="en-US" altLang="zh-TW" sz="2200" baseline="-25000" dirty="0" smtClean="0">
                <a:latin typeface="微軟正黑體" panose="020B0604030504040204" pitchFamily="34" charset="-120"/>
                <a:ea typeface="微軟正黑體" panose="020B0604030504040204" pitchFamily="34" charset="-120"/>
              </a:rPr>
              <a:t>=</a:t>
            </a:r>
            <a:r>
              <a:rPr lang="en-US" altLang="zh-TW" sz="2200" baseline="-25000" dirty="0" err="1" smtClean="0">
                <a:latin typeface="微軟正黑體" panose="020B0604030504040204" pitchFamily="34" charset="-120"/>
                <a:ea typeface="微軟正黑體" panose="020B0604030504040204" pitchFamily="34" charset="-120"/>
              </a:rPr>
              <a:t>Order.cartTime</a:t>
            </a:r>
            <a:r>
              <a:rPr lang="zh-TW" altLang="en-US" sz="2200" dirty="0" smtClean="0">
                <a:latin typeface="微軟正黑體" panose="020B0604030504040204" pitchFamily="34" charset="-120"/>
                <a:ea typeface="微軟正黑體" panose="020B0604030504040204" pitchFamily="34" charset="-120"/>
              </a:rPr>
              <a:t> </a:t>
            </a:r>
            <a:r>
              <a:rPr lang="en-US" altLang="zh-TW" sz="2200" b="1" dirty="0" smtClean="0">
                <a:latin typeface="微軟正黑體" panose="020B0604030504040204" pitchFamily="34" charset="-120"/>
                <a:ea typeface="微軟正黑體" panose="020B0604030504040204" pitchFamily="34" charset="-120"/>
              </a:rPr>
              <a:t>Order</a:t>
            </a:r>
            <a:endParaRPr lang="en-US" altLang="zh-TW" sz="2200" b="1" dirty="0">
              <a:latin typeface="微軟正黑體" panose="020B0604030504040204" pitchFamily="34" charset="-120"/>
              <a:ea typeface="微軟正黑體" panose="020B0604030504040204" pitchFamily="34" charset="-120"/>
            </a:endParaRPr>
          </a:p>
          <a:p>
            <a:pPr>
              <a:lnSpc>
                <a:spcPct val="80000"/>
              </a:lnSpc>
              <a:buNone/>
            </a:pPr>
            <a:r>
              <a:rPr lang="en-US" altLang="zh-TW" sz="2600" b="1" dirty="0" smtClean="0">
                <a:latin typeface="微軟正黑體" panose="020B0604030504040204" pitchFamily="34" charset="-120"/>
                <a:ea typeface="微軟正黑體" panose="020B0604030504040204" pitchFamily="34" charset="-120"/>
              </a:rPr>
              <a:t>	</a:t>
            </a:r>
            <a:r>
              <a:rPr lang="zh-TW" altLang="en-US" sz="2600" b="1" dirty="0" smtClean="0">
                <a:latin typeface="微軟正黑體" panose="020B0604030504040204" pitchFamily="34" charset="-120"/>
                <a:ea typeface="微軟正黑體" panose="020B0604030504040204" pitchFamily="34" charset="-120"/>
              </a:rPr>
              <a:t>其</a:t>
            </a:r>
            <a:r>
              <a:rPr lang="zh-TW" altLang="en-US" sz="2600" b="1" dirty="0">
                <a:latin typeface="微軟正黑體" panose="020B0604030504040204" pitchFamily="34" charset="-120"/>
                <a:ea typeface="微軟正黑體" panose="020B0604030504040204" pitchFamily="34" charset="-120"/>
              </a:rPr>
              <a:t>結果等同於</a:t>
            </a:r>
          </a:p>
          <a:p>
            <a:pPr lvl="1"/>
            <a:r>
              <a:rPr lang="en-US" altLang="zh-TW" sz="2200" b="1" dirty="0" err="1">
                <a:latin typeface="微軟正黑體" panose="020B0604030504040204" pitchFamily="34" charset="-120"/>
                <a:ea typeface="微軟正黑體" panose="020B0604030504040204" pitchFamily="34" charset="-120"/>
              </a:rPr>
              <a:t>CartOrder</a:t>
            </a:r>
            <a:r>
              <a:rPr lang="en-US" altLang="zh-TW" sz="2200" b="1" dirty="0">
                <a:latin typeface="微軟正黑體" panose="020B0604030504040204" pitchFamily="34" charset="-120"/>
                <a:ea typeface="微軟正黑體" panose="020B0604030504040204" pitchFamily="34" charset="-120"/>
              </a:rPr>
              <a:t> = Cart ⋈ </a:t>
            </a:r>
            <a:r>
              <a:rPr lang="en-US" altLang="zh-TW" sz="2200" b="1" baseline="-25000" dirty="0" err="1">
                <a:latin typeface="微軟正黑體" panose="020B0604030504040204" pitchFamily="34" charset="-120"/>
                <a:ea typeface="微軟正黑體" panose="020B0604030504040204" pitchFamily="34" charset="-120"/>
              </a:rPr>
              <a:t>Cart.mId</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Order.mId</a:t>
            </a:r>
            <a:r>
              <a:rPr lang="en-US" altLang="zh-TW" sz="2200" b="1" baseline="-25000" dirty="0">
                <a:latin typeface="微軟正黑體" panose="020B0604030504040204" pitchFamily="34" charset="-120"/>
                <a:ea typeface="微軟正黑體" panose="020B0604030504040204" pitchFamily="34" charset="-120"/>
              </a:rPr>
              <a:t> AND  </a:t>
            </a:r>
            <a:r>
              <a:rPr lang="en-US" altLang="zh-TW" sz="2200" b="1" baseline="-25000" dirty="0" err="1">
                <a:latin typeface="微軟正黑體" panose="020B0604030504040204" pitchFamily="34" charset="-120"/>
                <a:ea typeface="微軟正黑體" panose="020B0604030504040204" pitchFamily="34" charset="-120"/>
              </a:rPr>
              <a:t>Cart.cartTime</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Order.cartTime</a:t>
            </a:r>
            <a:r>
              <a:rPr lang="en-US" altLang="zh-TW" sz="2200" b="1" dirty="0" err="1">
                <a:latin typeface="微軟正黑體" panose="020B0604030504040204" pitchFamily="34" charset="-120"/>
                <a:ea typeface="微軟正黑體" panose="020B0604030504040204" pitchFamily="34" charset="-120"/>
              </a:rPr>
              <a:t>Order</a:t>
            </a:r>
            <a:endParaRPr lang="en-US" altLang="zh-TW" sz="2200" b="1" dirty="0">
              <a:latin typeface="微軟正黑體" panose="020B0604030504040204" pitchFamily="34" charset="-120"/>
              <a:ea typeface="微軟正黑體" panose="020B0604030504040204" pitchFamily="34" charset="-120"/>
            </a:endParaRPr>
          </a:p>
          <a:p>
            <a:pPr lvl="1"/>
            <a:r>
              <a:rPr lang="en-US" altLang="zh-TW" sz="2200" b="1" dirty="0">
                <a:latin typeface="微軟正黑體" panose="020B0604030504040204" pitchFamily="34" charset="-120"/>
                <a:ea typeface="微軟正黑體" panose="020B0604030504040204" pitchFamily="34" charset="-120"/>
              </a:rPr>
              <a:t>Result2 = Transaction ⋈ </a:t>
            </a:r>
            <a:r>
              <a:rPr lang="en-US" altLang="zh-TW" sz="2200" b="1" baseline="-25000" dirty="0" err="1">
                <a:latin typeface="微軟正黑體" panose="020B0604030504040204" pitchFamily="34" charset="-120"/>
                <a:ea typeface="微軟正黑體" panose="020B0604030504040204" pitchFamily="34" charset="-120"/>
              </a:rPr>
              <a:t>Transaction.tNo</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CartOrder.tNo</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CartOrder</a:t>
            </a:r>
            <a:endParaRPr lang="en-US" altLang="zh-TW" sz="2200" b="1" dirty="0">
              <a:latin typeface="微軟正黑體" panose="020B0604030504040204" pitchFamily="34" charset="-120"/>
              <a:ea typeface="微軟正黑體" panose="020B0604030504040204" pitchFamily="34" charset="-120"/>
            </a:endParaRPr>
          </a:p>
          <a:p>
            <a:pPr marL="457200" lvl="1" indent="0">
              <a:buNone/>
            </a:pPr>
            <a:endParaRPr lang="zh-TW" altLang="en-US" sz="2400" dirty="0"/>
          </a:p>
          <a:p>
            <a:pPr marL="457200" lvl="1" indent="0">
              <a:lnSpc>
                <a:spcPct val="90000"/>
              </a:lnSpc>
              <a:buNone/>
            </a:pPr>
            <a:endParaRPr lang="en-US" altLang="zh-TW" dirty="0" smtClean="0"/>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340425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r>
              <a:rPr lang="zh-TW" altLang="en-US" sz="2600" b="1" dirty="0">
                <a:latin typeface="微軟正黑體" panose="020B0604030504040204" pitchFamily="34" charset="-120"/>
                <a:ea typeface="微軟正黑體" panose="020B0604030504040204" pitchFamily="34" charset="-120"/>
              </a:rPr>
              <a:t>等同匹配運算式</a:t>
            </a:r>
            <a:r>
              <a:rPr lang="en-US" altLang="zh-TW" sz="2600" b="1" dirty="0">
                <a:latin typeface="微軟正黑體" panose="020B0604030504040204" pitchFamily="34" charset="-120"/>
                <a:ea typeface="微軟正黑體" panose="020B0604030504040204" pitchFamily="34" charset="-120"/>
              </a:rPr>
              <a:t>(EQUIJOIN) </a:t>
            </a:r>
          </a:p>
          <a:p>
            <a:pPr lvl="1"/>
            <a:r>
              <a:rPr lang="zh-TW" altLang="en-US" sz="2200" dirty="0">
                <a:latin typeface="微軟正黑體" panose="020B0604030504040204" pitchFamily="34" charset="-120"/>
                <a:ea typeface="微軟正黑體" panose="020B0604030504040204" pitchFamily="34" charset="-120"/>
              </a:rPr>
              <a:t>配合條件用的比較運算子都是等號（</a:t>
            </a:r>
            <a:r>
              <a:rPr lang="en-US" altLang="zh-TW" sz="2200" dirty="0">
                <a:solidFill>
                  <a:srgbClr val="00B0F0"/>
                </a:solidFill>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 </a:t>
            </a:r>
          </a:p>
          <a:p>
            <a:pPr lvl="1"/>
            <a:r>
              <a:rPr lang="zh-TW" altLang="en-US" sz="2200" dirty="0">
                <a:latin typeface="微軟正黑體" panose="020B0604030504040204" pitchFamily="34" charset="-120"/>
                <a:ea typeface="微軟正黑體" panose="020B0604030504040204" pitchFamily="34" charset="-120"/>
              </a:rPr>
              <a:t>等同匹配運算式的結果會</a:t>
            </a:r>
            <a:r>
              <a:rPr lang="zh-TW" altLang="en-US" sz="2200" dirty="0">
                <a:solidFill>
                  <a:schemeClr val="tx1">
                    <a:lumMod val="50000"/>
                    <a:lumOff val="50000"/>
                  </a:schemeClr>
                </a:solidFill>
                <a:latin typeface="微軟正黑體" panose="020B0604030504040204" pitchFamily="34" charset="-120"/>
                <a:ea typeface="微軟正黑體" panose="020B0604030504040204" pitchFamily="34" charset="-120"/>
              </a:rPr>
              <a:t>有</a:t>
            </a:r>
            <a:r>
              <a:rPr lang="zh-TW" altLang="en-US" sz="2200" dirty="0">
                <a:solidFill>
                  <a:srgbClr val="00B0F0"/>
                </a:solidFill>
                <a:latin typeface="微軟正黑體" panose="020B0604030504040204" pitchFamily="34" charset="-120"/>
                <a:ea typeface="微軟正黑體" panose="020B0604030504040204" pitchFamily="34" charset="-120"/>
              </a:rPr>
              <a:t>屬性值重複</a:t>
            </a:r>
            <a:r>
              <a:rPr lang="zh-TW" altLang="en-US" sz="2200" dirty="0">
                <a:latin typeface="微軟正黑體" panose="020B0604030504040204" pitchFamily="34" charset="-120"/>
                <a:ea typeface="微軟正黑體" panose="020B0604030504040204" pitchFamily="34" charset="-120"/>
              </a:rPr>
              <a:t>的現象 </a:t>
            </a:r>
          </a:p>
          <a:p>
            <a:r>
              <a:rPr lang="en-US" altLang="zh-TW" sz="2600" b="1" dirty="0">
                <a:latin typeface="微軟正黑體" panose="020B0604030504040204" pitchFamily="34" charset="-120"/>
                <a:ea typeface="微軟正黑體" panose="020B0604030504040204" pitchFamily="34" charset="-120"/>
              </a:rPr>
              <a:t>NATURAL JOIN</a:t>
            </a:r>
            <a:r>
              <a:rPr lang="zh-TW" altLang="en-US" sz="2600" b="1" dirty="0">
                <a:latin typeface="微軟正黑體" panose="020B0604030504040204" pitchFamily="34" charset="-120"/>
                <a:ea typeface="微軟正黑體" panose="020B0604030504040204" pitchFamily="34" charset="-120"/>
              </a:rPr>
              <a:t>（*）</a:t>
            </a:r>
            <a:r>
              <a:rPr lang="zh-TW" altLang="en-US" sz="2600" dirty="0">
                <a:latin typeface="微軟正黑體" panose="020B0604030504040204" pitchFamily="34" charset="-120"/>
                <a:ea typeface="微軟正黑體" panose="020B0604030504040204" pitchFamily="34" charset="-120"/>
              </a:rPr>
              <a:t> 去除重複屬性。一般式為</a:t>
            </a:r>
            <a:r>
              <a:rPr lang="en-US" altLang="zh-TW" sz="2600" b="1" dirty="0">
                <a:latin typeface="微軟正黑體" panose="020B0604030504040204" pitchFamily="34" charset="-120"/>
                <a:ea typeface="微軟正黑體" panose="020B0604030504040204" pitchFamily="34" charset="-120"/>
              </a:rPr>
              <a:t>Result = R*S</a:t>
            </a:r>
            <a:r>
              <a:rPr lang="en-US" altLang="zh-TW" sz="2600" dirty="0">
                <a:latin typeface="微軟正黑體" panose="020B0604030504040204" pitchFamily="34" charset="-120"/>
                <a:ea typeface="微軟正黑體" panose="020B0604030504040204" pitchFamily="34" charset="-120"/>
              </a:rPr>
              <a:t> </a:t>
            </a:r>
          </a:p>
          <a:p>
            <a:pPr lvl="1"/>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，屬性為</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的屬性裡的</a:t>
            </a:r>
            <a:r>
              <a:rPr lang="zh-TW" altLang="en-US" sz="2200" dirty="0">
                <a:solidFill>
                  <a:srgbClr val="00B0F0"/>
                </a:solidFill>
                <a:latin typeface="微軟正黑體" panose="020B0604030504040204" pitchFamily="34" charset="-120"/>
                <a:ea typeface="微軟正黑體" panose="020B0604030504040204" pitchFamily="34" charset="-120"/>
              </a:rPr>
              <a:t>非重複屬性</a:t>
            </a:r>
          </a:p>
          <a:p>
            <a:pPr lvl="1"/>
            <a:r>
              <a:rPr lang="zh-TW" altLang="en-US" sz="2200" dirty="0">
                <a:latin typeface="微軟正黑體" panose="020B0604030504040204" pitchFamily="34" charset="-120"/>
                <a:ea typeface="微軟正黑體" panose="020B0604030504040204" pitchFamily="34" charset="-120"/>
              </a:rPr>
              <a:t>序列值：假設</a:t>
            </a:r>
            <a:r>
              <a:rPr lang="en-US" altLang="zh-TW" sz="2200" dirty="0">
                <a:latin typeface="微軟正黑體" panose="020B0604030504040204" pitchFamily="34" charset="-120"/>
                <a:ea typeface="微軟正黑體" panose="020B0604030504040204" pitchFamily="34" charset="-120"/>
              </a:rPr>
              <a:t>C</a:t>
            </a:r>
            <a:r>
              <a:rPr lang="zh-TW" altLang="en-US" sz="2200" dirty="0">
                <a:latin typeface="微軟正黑體" panose="020B0604030504040204" pitchFamily="34" charset="-120"/>
                <a:ea typeface="微軟正黑體" panose="020B0604030504040204" pitchFamily="34" charset="-120"/>
              </a:rPr>
              <a:t>為</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的共同屬性（即</a:t>
            </a:r>
            <a:r>
              <a:rPr lang="en-US" altLang="zh-TW" sz="2200" dirty="0">
                <a:latin typeface="微軟正黑體" panose="020B0604030504040204" pitchFamily="34" charset="-120"/>
                <a:ea typeface="微軟正黑體" panose="020B0604030504040204" pitchFamily="34" charset="-120"/>
              </a:rPr>
              <a:t>C</a:t>
            </a:r>
            <a:r>
              <a:rPr lang="zh-TW" altLang="en-US" sz="2200" dirty="0">
                <a:latin typeface="微軟正黑體" panose="020B0604030504040204" pitchFamily="34" charset="-120"/>
                <a:ea typeface="微軟正黑體" panose="020B0604030504040204" pitchFamily="34" charset="-120"/>
              </a:rPr>
              <a:t>裡的每一個屬性名稱同時出現在</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），則將</a:t>
            </a:r>
            <a:r>
              <a:rPr lang="en-US" altLang="zh-TW" sz="2200" dirty="0">
                <a:latin typeface="微軟正黑體" panose="020B0604030504040204" pitchFamily="34" charset="-120"/>
                <a:ea typeface="微軟正黑體" panose="020B0604030504040204" pitchFamily="34" charset="-120"/>
              </a:rPr>
              <a:t>C</a:t>
            </a:r>
            <a:r>
              <a:rPr lang="zh-TW" altLang="en-US" sz="2200" dirty="0">
                <a:latin typeface="微軟正黑體" panose="020B0604030504040204" pitchFamily="34" charset="-120"/>
                <a:ea typeface="微軟正黑體" panose="020B0604030504040204" pitchFamily="34" charset="-120"/>
              </a:rPr>
              <a:t>屬性值一樣的</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序列值和</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序列值兩兩結合起來，並去除重複屬性值</a:t>
            </a:r>
          </a:p>
          <a:p>
            <a:pPr marL="457200" lvl="1" indent="0">
              <a:buNone/>
            </a:pPr>
            <a:endParaRPr lang="zh-TW" altLang="en-US" sz="24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400" b="1" dirty="0">
              <a:latin typeface="微軟正黑體" panose="020B0604030504040204" pitchFamily="34" charset="-120"/>
              <a:ea typeface="微軟正黑體" panose="020B0604030504040204" pitchFamily="34" charset="-120"/>
            </a:endParaRPr>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9579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r>
              <a:rPr lang="zh-TW" altLang="en-US" sz="2600" b="1" dirty="0">
                <a:latin typeface="微軟正黑體" panose="020B0604030504040204" pitchFamily="34" charset="-120"/>
                <a:ea typeface="微軟正黑體" panose="020B0604030504040204" pitchFamily="34" charset="-120"/>
              </a:rPr>
              <a:t>範例</a:t>
            </a:r>
            <a:r>
              <a:rPr lang="zh-TW" altLang="en-US" sz="26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 = </a:t>
            </a:r>
            <a:r>
              <a:rPr lang="en-US" altLang="zh-TW" sz="2200" b="1" dirty="0">
                <a:latin typeface="微軟正黑體" panose="020B0604030504040204" pitchFamily="34" charset="-120"/>
                <a:ea typeface="微軟正黑體" panose="020B0604030504040204" pitchFamily="34" charset="-120"/>
              </a:rPr>
              <a:t>Transaction * </a:t>
            </a:r>
            <a:r>
              <a:rPr lang="en-US" altLang="zh-TW" sz="2200" b="1" dirty="0" smtClean="0">
                <a:latin typeface="微軟正黑體" panose="020B0604030504040204" pitchFamily="34" charset="-120"/>
                <a:ea typeface="微軟正黑體" panose="020B0604030504040204" pitchFamily="34" charset="-120"/>
              </a:rPr>
              <a:t>Cart</a:t>
            </a:r>
            <a:endParaRPr lang="en-US" altLang="zh-TW" sz="2200" dirty="0">
              <a:latin typeface="微軟正黑體" panose="020B0604030504040204" pitchFamily="34" charset="-120"/>
              <a:ea typeface="微軟正黑體" panose="020B0604030504040204" pitchFamily="34" charset="-120"/>
            </a:endParaRPr>
          </a:p>
          <a:p>
            <a:pPr>
              <a:buNone/>
            </a:pPr>
            <a:r>
              <a:rPr lang="zh-TW" altLang="en-US" sz="2200" dirty="0">
                <a:latin typeface="微軟正黑體" panose="020B0604030504040204" pitchFamily="34" charset="-120"/>
                <a:ea typeface="微軟正黑體" panose="020B0604030504040204" pitchFamily="34" charset="-120"/>
              </a:rPr>
              <a:t>（結果有幾個屬性？）</a:t>
            </a:r>
          </a:p>
          <a:p>
            <a:pPr marL="457200" lvl="1" indent="0">
              <a:buNone/>
            </a:pPr>
            <a:endParaRPr lang="zh-TW" altLang="en-US" sz="24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400" b="1" dirty="0">
              <a:latin typeface="微軟正黑體" panose="020B0604030504040204" pitchFamily="34" charset="-120"/>
              <a:ea typeface="微軟正黑體" panose="020B0604030504040204" pitchFamily="34" charset="-120"/>
            </a:endParaRPr>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40968"/>
            <a:ext cx="8964612"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113" name="Object 1"/>
          <p:cNvGraphicFramePr>
            <a:graphicFrameLocks noChangeAspect="1"/>
          </p:cNvGraphicFramePr>
          <p:nvPr/>
        </p:nvGraphicFramePr>
        <p:xfrm>
          <a:off x="467544" y="2924944"/>
          <a:ext cx="8204200" cy="2133600"/>
        </p:xfrm>
        <a:graphic>
          <a:graphicData uri="http://schemas.openxmlformats.org/presentationml/2006/ole">
            <mc:AlternateContent xmlns:mc="http://schemas.openxmlformats.org/markup-compatibility/2006">
              <mc:Choice xmlns:v="urn:schemas-microsoft-com:vml" Requires="v">
                <p:oleObj spid="_x0000_s90121" r:id="rId4" imgW="7232294" imgH="1882750" progId="">
                  <p:embed/>
                </p:oleObj>
              </mc:Choice>
              <mc:Fallback>
                <p:oleObj r:id="rId4" imgW="7232294" imgH="188275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924944"/>
                        <a:ext cx="82042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4" name="Object 2"/>
          <p:cNvGraphicFramePr>
            <a:graphicFrameLocks noChangeAspect="1"/>
          </p:cNvGraphicFramePr>
          <p:nvPr>
            <p:extLst>
              <p:ext uri="{D42A27DB-BD31-4B8C-83A1-F6EECF244321}">
                <p14:modId xmlns:p14="http://schemas.microsoft.com/office/powerpoint/2010/main" val="1606866253"/>
              </p:ext>
            </p:extLst>
          </p:nvPr>
        </p:nvGraphicFramePr>
        <p:xfrm>
          <a:off x="1691680" y="5085184"/>
          <a:ext cx="5245100" cy="1663700"/>
        </p:xfrm>
        <a:graphic>
          <a:graphicData uri="http://schemas.openxmlformats.org/presentationml/2006/ole">
            <mc:AlternateContent xmlns:mc="http://schemas.openxmlformats.org/markup-compatibility/2006">
              <mc:Choice xmlns:v="urn:schemas-microsoft-com:vml" Requires="v">
                <p:oleObj spid="_x0000_s90122" r:id="rId6" imgW="4164482" imgH="1322222" progId="">
                  <p:embed/>
                </p:oleObj>
              </mc:Choice>
              <mc:Fallback>
                <p:oleObj r:id="rId6" imgW="4164482" imgH="132222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5085184"/>
                        <a:ext cx="52451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0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90113"/>
                                        </p:tgtEl>
                                      </p:cBhvr>
                                    </p:animEffect>
                                    <p:set>
                                      <p:cBhvr>
                                        <p:cTn id="7" dur="1" fill="hold">
                                          <p:stCondLst>
                                            <p:cond delay="1999"/>
                                          </p:stCondLst>
                                        </p:cTn>
                                        <p:tgtEl>
                                          <p:spTgt spid="90113"/>
                                        </p:tgtEl>
                                        <p:attrNameLst>
                                          <p:attrName>style.visibility</p:attrName>
                                        </p:attrNameLst>
                                      </p:cBhvr>
                                      <p:to>
                                        <p:strVal val="hidden"/>
                                      </p:to>
                                    </p:set>
                                  </p:childTnLst>
                                </p:cTn>
                              </p:par>
                              <p:par>
                                <p:cTn id="8" presetID="8" presetClass="exit" presetSubtype="16" fill="hold" nodeType="withEffect">
                                  <p:stCondLst>
                                    <p:cond delay="0"/>
                                  </p:stCondLst>
                                  <p:childTnLst>
                                    <p:animEffect transition="out" filter="diamond(in)">
                                      <p:cBhvr>
                                        <p:cTn id="9" dur="2000"/>
                                        <p:tgtEl>
                                          <p:spTgt spid="90114"/>
                                        </p:tgtEl>
                                      </p:cBhvr>
                                    </p:animEffect>
                                    <p:set>
                                      <p:cBhvr>
                                        <p:cTn id="10" dur="1" fill="hold">
                                          <p:stCondLst>
                                            <p:cond delay="1999"/>
                                          </p:stCondLst>
                                        </p:cTn>
                                        <p:tgtEl>
                                          <p:spTgt spid="90114"/>
                                        </p:tgtEl>
                                        <p:attrNameLst>
                                          <p:attrName>style.visibility</p:attrName>
                                        </p:attrNameLst>
                                      </p:cBhvr>
                                      <p:to>
                                        <p:strVal val="hidden"/>
                                      </p:to>
                                    </p:set>
                                  </p:childTnLst>
                                </p:cTn>
                              </p:par>
                            </p:childTnLst>
                          </p:cTn>
                        </p:par>
                        <p:par>
                          <p:cTn id="11" fill="hold">
                            <p:stCondLst>
                              <p:cond delay="2000"/>
                            </p:stCondLst>
                            <p:childTnLst>
                              <p:par>
                                <p:cTn id="12" presetID="5"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a:effectLst/>
                <a:latin typeface="微軟正黑體" pitchFamily="34" charset="-120"/>
                <a:ea typeface="微軟正黑體" pitchFamily="34" charset="-120"/>
                <a:cs typeface="+mn-cs"/>
              </a:rPr>
              <a:t>JOIN</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pPr>
              <a:buNone/>
            </a:pPr>
            <a:r>
              <a:rPr lang="en-US" altLang="zh-TW" sz="2600" b="1" dirty="0">
                <a:latin typeface="微軟正黑體" panose="020B0604030504040204" pitchFamily="34" charset="-120"/>
                <a:ea typeface="微軟正黑體" panose="020B0604030504040204" pitchFamily="34" charset="-120"/>
              </a:rPr>
              <a:t>Result</a:t>
            </a:r>
            <a:r>
              <a:rPr lang="en-US" altLang="zh-TW" sz="2600" dirty="0">
                <a:latin typeface="微軟正黑體" panose="020B0604030504040204" pitchFamily="34" charset="-120"/>
                <a:ea typeface="微軟正黑體" panose="020B0604030504040204" pitchFamily="34" charset="-120"/>
              </a:rPr>
              <a:t> = </a:t>
            </a:r>
            <a:r>
              <a:rPr lang="en-US" altLang="zh-TW" sz="2600" b="1" dirty="0">
                <a:latin typeface="微軟正黑體" panose="020B0604030504040204" pitchFamily="34" charset="-120"/>
                <a:ea typeface="微軟正黑體" panose="020B0604030504040204" pitchFamily="34" charset="-120"/>
              </a:rPr>
              <a:t>Cart*Order</a:t>
            </a:r>
            <a:endParaRPr lang="en-US" altLang="zh-TW" sz="2600" dirty="0">
              <a:latin typeface="微軟正黑體" panose="020B0604030504040204" pitchFamily="34" charset="-120"/>
              <a:ea typeface="微軟正黑體" panose="020B0604030504040204" pitchFamily="34" charset="-120"/>
            </a:endParaRPr>
          </a:p>
          <a:p>
            <a:pPr>
              <a:buNone/>
            </a:pPr>
            <a:r>
              <a:rPr lang="zh-TW" altLang="en-US" sz="2200" dirty="0">
                <a:latin typeface="微軟正黑體" panose="020B0604030504040204" pitchFamily="34" charset="-120"/>
                <a:ea typeface="微軟正黑體" panose="020B0604030504040204" pitchFamily="34" charset="-120"/>
              </a:rPr>
              <a:t>（結果有幾個屬性？）</a:t>
            </a:r>
          </a:p>
          <a:p>
            <a:pPr marL="457200" lvl="1" indent="0">
              <a:buNone/>
            </a:pPr>
            <a:endParaRPr lang="zh-TW" altLang="en-US" sz="26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sz="2600"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46" y="2715149"/>
            <a:ext cx="709453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9091" name="Object 3"/>
          <p:cNvGraphicFramePr>
            <a:graphicFrameLocks noChangeAspect="1"/>
          </p:cNvGraphicFramePr>
          <p:nvPr/>
        </p:nvGraphicFramePr>
        <p:xfrm>
          <a:off x="2184400" y="2705100"/>
          <a:ext cx="4533900" cy="1435100"/>
        </p:xfrm>
        <a:graphic>
          <a:graphicData uri="http://schemas.openxmlformats.org/presentationml/2006/ole">
            <mc:AlternateContent xmlns:mc="http://schemas.openxmlformats.org/markup-compatibility/2006">
              <mc:Choice xmlns:v="urn:schemas-microsoft-com:vml" Requires="v">
                <p:oleObj spid="_x0000_s89099" r:id="rId4" imgW="4164482" imgH="1322222" progId="">
                  <p:embed/>
                </p:oleObj>
              </mc:Choice>
              <mc:Fallback>
                <p:oleObj r:id="rId4" imgW="4164482" imgH="132222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400" y="2705100"/>
                        <a:ext cx="4533900"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extLst>
              <p:ext uri="{D42A27DB-BD31-4B8C-83A1-F6EECF244321}">
                <p14:modId xmlns:p14="http://schemas.microsoft.com/office/powerpoint/2010/main" val="1172928496"/>
              </p:ext>
            </p:extLst>
          </p:nvPr>
        </p:nvGraphicFramePr>
        <p:xfrm>
          <a:off x="1968500" y="4293096"/>
          <a:ext cx="4813300" cy="1854200"/>
        </p:xfrm>
        <a:graphic>
          <a:graphicData uri="http://schemas.openxmlformats.org/presentationml/2006/ole">
            <mc:AlternateContent xmlns:mc="http://schemas.openxmlformats.org/markup-compatibility/2006">
              <mc:Choice xmlns:v="urn:schemas-microsoft-com:vml" Requires="v">
                <p:oleObj spid="_x0000_s89100" r:id="rId6" imgW="4894783" imgH="1882750" progId="">
                  <p:embed/>
                </p:oleObj>
              </mc:Choice>
              <mc:Fallback>
                <p:oleObj r:id="rId6" imgW="4894783" imgH="188275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500" y="4293096"/>
                        <a:ext cx="4813300"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361027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89091"/>
                                        </p:tgtEl>
                                      </p:cBhvr>
                                    </p:animEffect>
                                    <p:set>
                                      <p:cBhvr>
                                        <p:cTn id="7" dur="1" fill="hold">
                                          <p:stCondLst>
                                            <p:cond delay="1999"/>
                                          </p:stCondLst>
                                        </p:cTn>
                                        <p:tgtEl>
                                          <p:spTgt spid="89091"/>
                                        </p:tgtEl>
                                        <p:attrNameLst>
                                          <p:attrName>style.visibility</p:attrName>
                                        </p:attrNameLst>
                                      </p:cBhvr>
                                      <p:to>
                                        <p:strVal val="hidden"/>
                                      </p:to>
                                    </p:set>
                                  </p:childTnLst>
                                </p:cTn>
                              </p:par>
                              <p:par>
                                <p:cTn id="8" presetID="8" presetClass="exit" presetSubtype="16" fill="hold" nodeType="withEffect">
                                  <p:stCondLst>
                                    <p:cond delay="0"/>
                                  </p:stCondLst>
                                  <p:childTnLst>
                                    <p:animEffect transition="out" filter="diamond(in)">
                                      <p:cBhvr>
                                        <p:cTn id="9" dur="2000"/>
                                        <p:tgtEl>
                                          <p:spTgt spid="89092"/>
                                        </p:tgtEl>
                                      </p:cBhvr>
                                    </p:animEffect>
                                    <p:set>
                                      <p:cBhvr>
                                        <p:cTn id="10" dur="1" fill="hold">
                                          <p:stCondLst>
                                            <p:cond delay="1999"/>
                                          </p:stCondLst>
                                        </p:cTn>
                                        <p:tgtEl>
                                          <p:spTgt spid="89092"/>
                                        </p:tgtEl>
                                        <p:attrNameLst>
                                          <p:attrName>style.visibility</p:attrName>
                                        </p:attrNameLst>
                                      </p:cBhvr>
                                      <p:to>
                                        <p:strVal val="hidden"/>
                                      </p:to>
                                    </p:set>
                                  </p:childTnLst>
                                </p:cTn>
                              </p:par>
                              <p:par>
                                <p:cTn id="11" presetID="5"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6516216" y="5954796"/>
            <a:ext cx="2088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smtClean="0">
                <a:solidFill>
                  <a:prstClr val="black"/>
                </a:solidFill>
                <a:latin typeface="微軟正黑體" pitchFamily="34" charset="-120"/>
                <a:ea typeface="微軟正黑體" pitchFamily="34" charset="-120"/>
              </a:rPr>
              <a:t>編撰</a:t>
            </a:r>
            <a:r>
              <a:rPr lang="en-US" altLang="zh-TW" b="1" dirty="0" smtClean="0">
                <a:solidFill>
                  <a:prstClr val="black"/>
                </a:solidFill>
                <a:latin typeface="微軟正黑體" pitchFamily="34" charset="-120"/>
                <a:ea typeface="微軟正黑體" pitchFamily="34" charset="-120"/>
              </a:rPr>
              <a:t>:</a:t>
            </a:r>
            <a:r>
              <a:rPr lang="zh-TW" altLang="en-US" b="1" dirty="0" smtClean="0">
                <a:solidFill>
                  <a:prstClr val="black"/>
                </a:solidFill>
                <a:latin typeface="微軟正黑體" pitchFamily="34" charset="-120"/>
                <a:ea typeface="微軟正黑體" pitchFamily="34" charset="-120"/>
              </a:rPr>
              <a:t> </a:t>
            </a:r>
            <a:r>
              <a:rPr lang="zh-TW" altLang="en-US" b="1" dirty="0">
                <a:solidFill>
                  <a:srgbClr val="002060"/>
                </a:solidFill>
                <a:latin typeface="微軟正黑體" pitchFamily="34" charset="-120"/>
                <a:ea typeface="微軟正黑體" pitchFamily="34" charset="-120"/>
              </a:rPr>
              <a:t>黃三益</a:t>
            </a:r>
          </a:p>
        </p:txBody>
      </p:sp>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模式的運算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sz="2000" b="1" spc="600" dirty="0" smtClean="0">
                <a:solidFill>
                  <a:schemeClr val="tx1"/>
                </a:solidFill>
                <a:latin typeface="微軟正黑體" pitchFamily="34" charset="-120"/>
                <a:ea typeface="微軟正黑體" pitchFamily="34" charset="-120"/>
              </a:rPr>
              <a:t>5-1</a:t>
            </a:r>
            <a:r>
              <a:rPr lang="zh-TW" altLang="en-US" b="1" spc="600" dirty="0" smtClean="0">
                <a:solidFill>
                  <a:schemeClr val="tx1"/>
                </a:solidFill>
                <a:latin typeface="微軟正黑體" pitchFamily="34" charset="-120"/>
                <a:ea typeface="微軟正黑體" pitchFamily="34" charset="-120"/>
              </a:rPr>
              <a:t>導</a:t>
            </a:r>
            <a:r>
              <a:rPr lang="zh-TW" altLang="en-US" b="1" spc="600" dirty="0">
                <a:solidFill>
                  <a:schemeClr val="tx1"/>
                </a:solidFill>
                <a:latin typeface="微軟正黑體" pitchFamily="34" charset="-120"/>
                <a:ea typeface="微軟正黑體" pitchFamily="34" charset="-120"/>
              </a:rPr>
              <a:t>論</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2</a:t>
            </a:fld>
            <a:endParaRPr lang="en-US" sz="1400" dirty="0">
              <a:solidFill>
                <a:srgbClr val="FFFFFF"/>
              </a:solidFill>
            </a:endParaRPr>
          </a:p>
        </p:txBody>
      </p:sp>
    </p:spTree>
    <p:extLst>
      <p:ext uri="{BB962C8B-B14F-4D97-AF65-F5344CB8AC3E}">
        <p14:creationId xmlns:p14="http://schemas.microsoft.com/office/powerpoint/2010/main" val="350618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smtClean="0">
                <a:effectLst/>
                <a:latin typeface="微軟正黑體" pitchFamily="34" charset="-120"/>
                <a:ea typeface="微軟正黑體" pitchFamily="34" charset="-120"/>
                <a:cs typeface="+mn-cs"/>
              </a:rPr>
              <a:t>JOIN</a:t>
            </a:r>
            <a:r>
              <a:rPr lang="zh-TW" altLang="en-US" sz="3200" spc="600" dirty="0" smtClean="0">
                <a:effectLst/>
                <a:latin typeface="微軟正黑體" pitchFamily="34" charset="-120"/>
                <a:ea typeface="微軟正黑體" pitchFamily="34" charset="-120"/>
                <a:cs typeface="+mn-cs"/>
              </a:rPr>
              <a:t> 範例</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323528" y="1556792"/>
            <a:ext cx="8820471" cy="4569371"/>
          </a:xfrm>
        </p:spPr>
        <p:txBody>
          <a:bodyPr>
            <a:normAutofit/>
          </a:bodyPr>
          <a:lstStyle/>
          <a:p>
            <a:r>
              <a:rPr lang="zh-TW" altLang="en-US" sz="2600" b="1" dirty="0">
                <a:latin typeface="微軟正黑體" panose="020B0604030504040204" pitchFamily="34" charset="-120"/>
                <a:ea typeface="微軟正黑體" panose="020B0604030504040204" pitchFamily="34" charset="-120"/>
              </a:rPr>
              <a:t>列出「系統分析理論與實務」的作者姓名</a:t>
            </a:r>
          </a:p>
          <a:p>
            <a:pPr>
              <a:lnSpc>
                <a:spcPct val="120000"/>
              </a:lnSpc>
              <a:buNone/>
            </a:pPr>
            <a:r>
              <a:rPr lang="zh-TW" altLang="en-US" dirty="0"/>
              <a:t/>
            </a:r>
            <a:br>
              <a:rPr lang="zh-TW" altLang="en-US" dirty="0"/>
            </a:br>
            <a:r>
              <a:rPr lang="en-US" altLang="zh-TW" sz="2000" dirty="0" smtClean="0">
                <a:latin typeface="微軟正黑體" panose="020B0604030504040204" pitchFamily="34" charset="-120"/>
                <a:ea typeface="微軟正黑體" panose="020B0604030504040204" pitchFamily="34" charset="-120"/>
              </a:rPr>
              <a:t>Product  </a:t>
            </a:r>
            <a:r>
              <a:rPr lang="en-US" altLang="zh-TW" sz="2000" dirty="0">
                <a:latin typeface="微軟正黑體" panose="020B0604030504040204" pitchFamily="34" charset="-120"/>
                <a:ea typeface="微軟正黑體" panose="020B0604030504040204" pitchFamily="34" charset="-120"/>
              </a:rPr>
              <a:t>(</a:t>
            </a:r>
            <a:r>
              <a:rPr lang="zh-TW" altLang="en-US" sz="2000" u="sng" dirty="0">
                <a:latin typeface="微軟正黑體" panose="020B0604030504040204" pitchFamily="34" charset="-120"/>
                <a:ea typeface="微軟正黑體" panose="020B0604030504040204" pitchFamily="34" charset="-120"/>
              </a:rPr>
              <a:t>商品編號</a:t>
            </a:r>
            <a:r>
              <a:rPr lang="en-US" altLang="zh-TW" sz="2000" u="sng" dirty="0" err="1">
                <a:latin typeface="微軟正黑體" panose="020B0604030504040204" pitchFamily="34" charset="-120"/>
                <a:ea typeface="微軟正黑體" panose="020B0604030504040204" pitchFamily="34" charset="-120"/>
              </a:rPr>
              <a:t>pNo</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商品名稱</a:t>
            </a:r>
            <a:r>
              <a:rPr lang="en-US" altLang="zh-TW" sz="2000" dirty="0" err="1">
                <a:latin typeface="微軟正黑體" panose="020B0604030504040204" pitchFamily="34" charset="-120"/>
                <a:ea typeface="微軟正黑體" panose="020B0604030504040204" pitchFamily="34" charset="-120"/>
              </a:rPr>
              <a:t>pName</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定價</a:t>
            </a:r>
            <a:r>
              <a:rPr lang="en-US" altLang="zh-TW" sz="2000" dirty="0" err="1">
                <a:latin typeface="微軟正黑體" panose="020B0604030504040204" pitchFamily="34" charset="-120"/>
                <a:ea typeface="微軟正黑體" panose="020B0604030504040204" pitchFamily="34" charset="-120"/>
              </a:rPr>
              <a:t>unitPrice</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種類</a:t>
            </a:r>
            <a:r>
              <a:rPr lang="en-US" altLang="zh-TW" sz="2000" dirty="0">
                <a:latin typeface="微軟正黑體" panose="020B0604030504040204" pitchFamily="34" charset="-120"/>
                <a:ea typeface="微軟正黑體" panose="020B0604030504040204" pitchFamily="34" charset="-120"/>
              </a:rPr>
              <a:t>category</a:t>
            </a:r>
            <a:r>
              <a:rPr lang="en-US" altLang="zh-TW" sz="2000" dirty="0" smtClean="0">
                <a:latin typeface="微軟正黑體" panose="020B0604030504040204" pitchFamily="34" charset="-120"/>
                <a:ea typeface="微軟正黑體" panose="020B0604030504040204" pitchFamily="34" charset="-120"/>
              </a:rPr>
              <a:t>)</a:t>
            </a:r>
          </a:p>
          <a:p>
            <a:pPr>
              <a:lnSpc>
                <a:spcPct val="120000"/>
              </a:lnSpc>
              <a:buNone/>
            </a:pPr>
            <a:endParaRPr lang="en-US" altLang="zh-TW" sz="2200" dirty="0">
              <a:latin typeface="微軟正黑體" panose="020B0604030504040204" pitchFamily="34" charset="-120"/>
              <a:ea typeface="微軟正黑體" panose="020B0604030504040204" pitchFamily="34" charset="-120"/>
            </a:endParaRPr>
          </a:p>
          <a:p>
            <a:pPr>
              <a:lnSpc>
                <a:spcPct val="120000"/>
              </a:lnSpc>
              <a:buNone/>
            </a:pPr>
            <a:r>
              <a:rPr lang="en-US" altLang="zh-TW" sz="22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Author  (</a:t>
            </a:r>
            <a:r>
              <a:rPr lang="zh-TW" altLang="en-US" sz="2000" u="sng" dirty="0">
                <a:latin typeface="微軟正黑體" panose="020B0604030504040204" pitchFamily="34" charset="-120"/>
                <a:ea typeface="微軟正黑體" panose="020B0604030504040204" pitchFamily="34" charset="-120"/>
              </a:rPr>
              <a:t>商品編號</a:t>
            </a:r>
            <a:r>
              <a:rPr lang="en-US" altLang="zh-TW" sz="2000" u="sng" dirty="0" err="1">
                <a:latin typeface="微軟正黑體" panose="020B0604030504040204" pitchFamily="34" charset="-120"/>
                <a:ea typeface="微軟正黑體" panose="020B0604030504040204" pitchFamily="34" charset="-120"/>
              </a:rPr>
              <a:t>pNo</a:t>
            </a:r>
            <a:r>
              <a:rPr lang="en-US" altLang="zh-TW" sz="2000" u="sng" dirty="0">
                <a:latin typeface="微軟正黑體" panose="020B0604030504040204" pitchFamily="34" charset="-120"/>
                <a:ea typeface="微軟正黑體" panose="020B0604030504040204" pitchFamily="34" charset="-120"/>
              </a:rPr>
              <a:t>, </a:t>
            </a:r>
            <a:r>
              <a:rPr lang="zh-TW" altLang="en-US" sz="2000" u="sng" dirty="0">
                <a:solidFill>
                  <a:srgbClr val="FFC000"/>
                </a:solidFill>
                <a:latin typeface="微軟正黑體" panose="020B0604030504040204" pitchFamily="34" charset="-120"/>
                <a:ea typeface="微軟正黑體" panose="020B0604030504040204" pitchFamily="34" charset="-120"/>
              </a:rPr>
              <a:t>創作者名稱</a:t>
            </a:r>
            <a:r>
              <a:rPr lang="en-US" altLang="zh-TW" sz="2000" u="sng" dirty="0">
                <a:solidFill>
                  <a:srgbClr val="FFC000"/>
                </a:solidFill>
                <a:latin typeface="微軟正黑體" panose="020B0604030504040204" pitchFamily="34" charset="-120"/>
                <a:ea typeface="微軟正黑體" panose="020B0604030504040204" pitchFamily="34" charset="-120"/>
              </a:rPr>
              <a:t>name</a:t>
            </a:r>
            <a:r>
              <a:rPr lang="en-US" altLang="zh-TW" sz="20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endParaRPr lang="en-US" altLang="zh-TW" sz="2200" b="1" dirty="0">
              <a:latin typeface="微軟正黑體" panose="020B0604030504040204" pitchFamily="34" charset="-120"/>
              <a:ea typeface="微軟正黑體" panose="020B0604030504040204" pitchFamily="34" charset="-120"/>
            </a:endParaRPr>
          </a:p>
          <a:p>
            <a:pPr>
              <a:buNone/>
            </a:pPr>
            <a:r>
              <a:rPr lang="en-US" altLang="zh-TW" sz="2200" b="1" dirty="0">
                <a:solidFill>
                  <a:srgbClr val="FF5050"/>
                </a:solidFill>
                <a:latin typeface="微軟正黑體" panose="020B0604030504040204" pitchFamily="34" charset="-120"/>
                <a:ea typeface="微軟正黑體" panose="020B0604030504040204" pitchFamily="34" charset="-120"/>
              </a:rPr>
              <a:t>	Temp=</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pName</a:t>
            </a:r>
            <a:r>
              <a:rPr lang="en-US" altLang="zh-TW" sz="2200" b="1" baseline="-25000" dirty="0">
                <a:solidFill>
                  <a:srgbClr val="FF5050"/>
                </a:solidFill>
                <a:latin typeface="微軟正黑體" panose="020B0604030504040204" pitchFamily="34" charset="-120"/>
                <a:ea typeface="微軟正黑體" panose="020B0604030504040204" pitchFamily="34" charset="-120"/>
              </a:rPr>
              <a:t>=‘</a:t>
            </a:r>
            <a:r>
              <a:rPr lang="zh-TW" altLang="en-US" sz="2200" b="1" baseline="-25000" dirty="0">
                <a:solidFill>
                  <a:srgbClr val="FF5050"/>
                </a:solidFill>
                <a:latin typeface="微軟正黑體" panose="020B0604030504040204" pitchFamily="34" charset="-120"/>
                <a:ea typeface="微軟正黑體" panose="020B0604030504040204" pitchFamily="34" charset="-120"/>
              </a:rPr>
              <a:t>系統分析理論與實務</a:t>
            </a:r>
            <a:r>
              <a:rPr lang="en-US" altLang="zh-TW" sz="2200" b="1" baseline="-25000" dirty="0">
                <a:solidFill>
                  <a:srgbClr val="FF5050"/>
                </a:solidFill>
                <a:latin typeface="微軟正黑體" panose="020B0604030504040204" pitchFamily="34" charset="-120"/>
                <a:ea typeface="微軟正黑體" panose="020B0604030504040204" pitchFamily="34" charset="-120"/>
              </a:rPr>
              <a:t>’</a:t>
            </a:r>
            <a:r>
              <a:rPr lang="zh-TW" altLang="en-US"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rPr>
              <a:t>(Product))</a:t>
            </a:r>
          </a:p>
          <a:p>
            <a:pPr>
              <a:buNone/>
            </a:pPr>
            <a:r>
              <a:rPr lang="en-US" altLang="zh-TW" sz="2200" b="1" dirty="0">
                <a:solidFill>
                  <a:srgbClr val="FF5050"/>
                </a:solidFill>
                <a:latin typeface="微軟正黑體" panose="020B0604030504040204" pitchFamily="34" charset="-120"/>
                <a:ea typeface="微軟正黑體" panose="020B0604030504040204" pitchFamily="34" charset="-120"/>
              </a:rPr>
              <a:t>	Result= </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a:solidFill>
                  <a:srgbClr val="FF5050"/>
                </a:solidFill>
                <a:latin typeface="微軟正黑體" panose="020B0604030504040204" pitchFamily="34" charset="-120"/>
                <a:ea typeface="微軟正黑體" panose="020B0604030504040204" pitchFamily="34" charset="-120"/>
              </a:rPr>
              <a:t> name</a:t>
            </a:r>
            <a:r>
              <a:rPr lang="en-US" altLang="zh-TW" sz="2200" b="1" dirty="0">
                <a:solidFill>
                  <a:srgbClr val="FF5050"/>
                </a:solidFill>
                <a:latin typeface="微軟正黑體" panose="020B0604030504040204" pitchFamily="34" charset="-120"/>
                <a:ea typeface="微軟正黑體" panose="020B0604030504040204" pitchFamily="34" charset="-120"/>
              </a:rPr>
              <a:t>(Temp *</a:t>
            </a:r>
            <a:r>
              <a:rPr lang="zh-TW" altLang="en-US"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rPr>
              <a:t>Author)</a:t>
            </a:r>
            <a:endParaRPr lang="en-US" altLang="zh-TW" sz="2200" dirty="0">
              <a:solidFill>
                <a:srgbClr val="FF5050"/>
              </a:solidFill>
              <a:latin typeface="微軟正黑體" panose="020B0604030504040204" pitchFamily="34" charset="-120"/>
              <a:ea typeface="微軟正黑體" panose="020B0604030504040204" pitchFamily="34" charset="-120"/>
            </a:endParaRPr>
          </a:p>
          <a:p>
            <a:pPr>
              <a:buNone/>
            </a:pPr>
            <a:r>
              <a:rPr lang="en-US" altLang="zh-TW" dirty="0">
                <a:latin typeface="微軟正黑體" panose="020B0604030504040204" pitchFamily="34" charset="-120"/>
                <a:ea typeface="微軟正黑體" panose="020B0604030504040204" pitchFamily="34" charset="-120"/>
              </a:rPr>
              <a:t> </a:t>
            </a:r>
          </a:p>
          <a:p>
            <a:pPr marL="457200" lvl="1" indent="0">
              <a:lnSpc>
                <a:spcPct val="90000"/>
              </a:lnSpc>
              <a:buNone/>
            </a:pPr>
            <a:endParaRPr lang="en-US" altLang="zh-TW" sz="22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sz="2600"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21" name="Line 6"/>
          <p:cNvSpPr>
            <a:spLocks noChangeShapeType="1"/>
          </p:cNvSpPr>
          <p:nvPr/>
        </p:nvSpPr>
        <p:spPr bwMode="auto">
          <a:xfrm flipH="1">
            <a:off x="5220072" y="2348880"/>
            <a:ext cx="215900" cy="21590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 name="Line 6"/>
          <p:cNvSpPr>
            <a:spLocks noChangeShapeType="1"/>
          </p:cNvSpPr>
          <p:nvPr/>
        </p:nvSpPr>
        <p:spPr bwMode="auto">
          <a:xfrm flipH="1">
            <a:off x="5355305" y="2361101"/>
            <a:ext cx="215900" cy="21590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 name="Line 4"/>
          <p:cNvSpPr>
            <a:spLocks noChangeShapeType="1"/>
          </p:cNvSpPr>
          <p:nvPr/>
        </p:nvSpPr>
        <p:spPr bwMode="auto">
          <a:xfrm>
            <a:off x="2843808" y="2924944"/>
            <a:ext cx="0" cy="49251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矩形 9"/>
          <p:cNvSpPr/>
          <p:nvPr/>
        </p:nvSpPr>
        <p:spPr>
          <a:xfrm>
            <a:off x="4427984" y="2031169"/>
            <a:ext cx="2259484" cy="38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smtClean="0">
                <a:latin typeface="微軟正黑體" pitchFamily="34" charset="-120"/>
                <a:ea typeface="微軟正黑體" pitchFamily="34" charset="-120"/>
              </a:rPr>
              <a:t>系統分析理論與實務</a:t>
            </a:r>
            <a:endParaRPr lang="en-US" altLang="zh-TW" b="1" dirty="0">
              <a:latin typeface="微軟正黑體" pitchFamily="34" charset="-120"/>
              <a:ea typeface="微軟正黑體" pitchFamily="34" charset="-120"/>
            </a:endParaRPr>
          </a:p>
        </p:txBody>
      </p:sp>
      <p:sp>
        <p:nvSpPr>
          <p:cNvPr id="12"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417788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smtClean="0">
                <a:effectLst/>
                <a:latin typeface="微軟正黑體" pitchFamily="34" charset="-120"/>
                <a:ea typeface="微軟正黑體" pitchFamily="34" charset="-120"/>
              </a:rPr>
              <a:t>JOIN</a:t>
            </a:r>
            <a:r>
              <a:rPr lang="zh-TW" altLang="en-US" sz="3200" spc="600" dirty="0" smtClean="0">
                <a:effectLst/>
                <a:latin typeface="微軟正黑體" pitchFamily="34" charset="-120"/>
                <a:ea typeface="微軟正黑體" pitchFamily="34" charset="-120"/>
              </a:rPr>
              <a:t> 範例</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323529" y="1556792"/>
            <a:ext cx="8280920" cy="4569371"/>
          </a:xfrm>
        </p:spPr>
        <p:txBody>
          <a:bodyPr>
            <a:normAutofit fontScale="62500" lnSpcReduction="20000"/>
          </a:bodyPr>
          <a:lstStyle/>
          <a:p>
            <a:r>
              <a:rPr lang="zh-TW" altLang="en-US" sz="3400" b="1" dirty="0">
                <a:latin typeface="微軟正黑體" panose="020B0604030504040204" pitchFamily="34" charset="-120"/>
                <a:ea typeface="微軟正黑體" panose="020B0604030504040204" pitchFamily="34" charset="-120"/>
              </a:rPr>
              <a:t>列出所有購買過“系統分析理論與實務”的會員之會員</a:t>
            </a:r>
            <a:r>
              <a:rPr lang="zh-TW" altLang="en-US" sz="3400" b="1" dirty="0" smtClean="0">
                <a:latin typeface="微軟正黑體" panose="020B0604030504040204" pitchFamily="34" charset="-120"/>
                <a:ea typeface="微軟正黑體" panose="020B0604030504040204" pitchFamily="34" charset="-120"/>
              </a:rPr>
              <a:t>編號</a:t>
            </a:r>
            <a:endParaRPr lang="en-US" altLang="zh-TW" sz="3400" b="1" dirty="0" smtClean="0">
              <a:latin typeface="微軟正黑體" panose="020B0604030504040204" pitchFamily="34" charset="-120"/>
              <a:ea typeface="微軟正黑體" panose="020B0604030504040204" pitchFamily="34" charset="-120"/>
            </a:endParaRPr>
          </a:p>
          <a:p>
            <a:pPr marL="0" indent="0">
              <a:buNone/>
            </a:pPr>
            <a:r>
              <a:rPr lang="zh-TW" altLang="en-US" sz="3400" b="1" dirty="0" smtClean="0">
                <a:latin typeface="微軟正黑體" panose="020B0604030504040204" pitchFamily="34" charset="-120"/>
                <a:ea typeface="微軟正黑體" panose="020B0604030504040204" pitchFamily="34" charset="-120"/>
              </a:rPr>
              <a:t>     和</a:t>
            </a:r>
            <a:r>
              <a:rPr lang="zh-TW" altLang="en-US" sz="3400" b="1" dirty="0">
                <a:latin typeface="微軟正黑體" panose="020B0604030504040204" pitchFamily="34" charset="-120"/>
                <a:ea typeface="微軟正黑體" panose="020B0604030504040204" pitchFamily="34" charset="-120"/>
              </a:rPr>
              <a:t>會員姓名 </a:t>
            </a:r>
          </a:p>
          <a:p>
            <a:endParaRPr lang="en-US" altLang="zh-TW" sz="4000" dirty="0" smtClean="0"/>
          </a:p>
          <a:p>
            <a:endParaRPr lang="zh-TW" altLang="en-US" sz="4000" dirty="0"/>
          </a:p>
          <a:p>
            <a:pPr>
              <a:lnSpc>
                <a:spcPct val="120000"/>
              </a:lnSpc>
              <a:buNone/>
            </a:pPr>
            <a:r>
              <a:rPr lang="en-US" altLang="zh-TW" sz="3100" dirty="0">
                <a:latin typeface="微軟正黑體" panose="020B0604030504040204" pitchFamily="34" charset="-120"/>
                <a:ea typeface="微軟正黑體" panose="020B0604030504040204" pitchFamily="34" charset="-120"/>
              </a:rPr>
              <a:t>Product (</a:t>
            </a:r>
            <a:r>
              <a:rPr lang="zh-TW" altLang="en-US" sz="3100" u="sng" dirty="0">
                <a:latin typeface="微軟正黑體" panose="020B0604030504040204" pitchFamily="34" charset="-120"/>
                <a:ea typeface="微軟正黑體" panose="020B0604030504040204" pitchFamily="34" charset="-120"/>
              </a:rPr>
              <a:t>商品編號</a:t>
            </a:r>
            <a:r>
              <a:rPr lang="en-US" altLang="zh-TW" sz="3100" u="sng" dirty="0" err="1">
                <a:latin typeface="微軟正黑體" panose="020B0604030504040204" pitchFamily="34" charset="-120"/>
                <a:ea typeface="微軟正黑體" panose="020B0604030504040204" pitchFamily="34" charset="-120"/>
              </a:rPr>
              <a:t>pNo</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商品名稱</a:t>
            </a:r>
            <a:r>
              <a:rPr lang="en-US" altLang="zh-TW" sz="3100" dirty="0" err="1">
                <a:latin typeface="微軟正黑體" panose="020B0604030504040204" pitchFamily="34" charset="-120"/>
                <a:ea typeface="微軟正黑體" panose="020B0604030504040204" pitchFamily="34" charset="-120"/>
              </a:rPr>
              <a:t>pName</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定價</a:t>
            </a:r>
            <a:r>
              <a:rPr lang="en-US" altLang="zh-TW" sz="3100" dirty="0" err="1">
                <a:latin typeface="微軟正黑體" panose="020B0604030504040204" pitchFamily="34" charset="-120"/>
                <a:ea typeface="微軟正黑體" panose="020B0604030504040204" pitchFamily="34" charset="-120"/>
              </a:rPr>
              <a:t>unitPrice</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種類</a:t>
            </a:r>
            <a:r>
              <a:rPr lang="en-US" altLang="zh-TW" sz="3100" dirty="0">
                <a:latin typeface="微軟正黑體" panose="020B0604030504040204" pitchFamily="34" charset="-120"/>
                <a:ea typeface="微軟正黑體" panose="020B0604030504040204" pitchFamily="34" charset="-120"/>
              </a:rPr>
              <a:t>category)</a:t>
            </a:r>
          </a:p>
          <a:p>
            <a:pPr>
              <a:lnSpc>
                <a:spcPct val="120000"/>
              </a:lnSpc>
              <a:buNone/>
            </a:pPr>
            <a:r>
              <a:rPr lang="en-US" altLang="zh-TW" sz="3100" dirty="0">
                <a:latin typeface="微軟正黑體" panose="020B0604030504040204" pitchFamily="34" charset="-120"/>
                <a:ea typeface="微軟正黑體" panose="020B0604030504040204" pitchFamily="34" charset="-120"/>
              </a:rPr>
              <a:t>Record (</a:t>
            </a:r>
            <a:r>
              <a:rPr lang="zh-TW" altLang="en-US" sz="3100" u="sng" dirty="0">
                <a:latin typeface="微軟正黑體" panose="020B0604030504040204" pitchFamily="34" charset="-120"/>
                <a:ea typeface="微軟正黑體" panose="020B0604030504040204" pitchFamily="34" charset="-120"/>
              </a:rPr>
              <a:t>交易編號</a:t>
            </a:r>
            <a:r>
              <a:rPr lang="en-US" altLang="zh-TW" sz="3100" u="sng" dirty="0" err="1">
                <a:latin typeface="微軟正黑體" panose="020B0604030504040204" pitchFamily="34" charset="-120"/>
                <a:ea typeface="微軟正黑體" panose="020B0604030504040204" pitchFamily="34" charset="-120"/>
              </a:rPr>
              <a:t>tNo</a:t>
            </a:r>
            <a:r>
              <a:rPr lang="en-US" altLang="zh-TW" sz="3100" u="sng" dirty="0">
                <a:latin typeface="微軟正黑體" panose="020B0604030504040204" pitchFamily="34" charset="-120"/>
                <a:ea typeface="微軟正黑體" panose="020B0604030504040204" pitchFamily="34" charset="-120"/>
              </a:rPr>
              <a:t>, </a:t>
            </a:r>
            <a:r>
              <a:rPr lang="zh-TW" altLang="en-US" sz="3100" u="sng" dirty="0">
                <a:latin typeface="微軟正黑體" panose="020B0604030504040204" pitchFamily="34" charset="-120"/>
                <a:ea typeface="微軟正黑體" panose="020B0604030504040204" pitchFamily="34" charset="-120"/>
              </a:rPr>
              <a:t>商品編號</a:t>
            </a:r>
            <a:r>
              <a:rPr lang="en-US" altLang="zh-TW" sz="3100" u="sng" dirty="0" err="1">
                <a:latin typeface="微軟正黑體" panose="020B0604030504040204" pitchFamily="34" charset="-120"/>
                <a:ea typeface="微軟正黑體" panose="020B0604030504040204" pitchFamily="34" charset="-120"/>
              </a:rPr>
              <a:t>pNo</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交易數量</a:t>
            </a:r>
            <a:r>
              <a:rPr lang="en-US" altLang="zh-TW" sz="3100" dirty="0">
                <a:latin typeface="微軟正黑體" panose="020B0604030504040204" pitchFamily="34" charset="-120"/>
                <a:ea typeface="微軟正黑體" panose="020B0604030504040204" pitchFamily="34" charset="-120"/>
              </a:rPr>
              <a:t>amount, </a:t>
            </a:r>
            <a:r>
              <a:rPr lang="zh-TW" altLang="en-US" sz="3100" dirty="0">
                <a:latin typeface="微軟正黑體" panose="020B0604030504040204" pitchFamily="34" charset="-120"/>
                <a:ea typeface="微軟正黑體" panose="020B0604030504040204" pitchFamily="34" charset="-120"/>
              </a:rPr>
              <a:t>售價</a:t>
            </a:r>
            <a:r>
              <a:rPr lang="en-US" altLang="zh-TW" sz="3100" dirty="0" err="1">
                <a:latin typeface="微軟正黑體" panose="020B0604030504040204" pitchFamily="34" charset="-120"/>
                <a:ea typeface="微軟正黑體" panose="020B0604030504040204" pitchFamily="34" charset="-120"/>
              </a:rPr>
              <a:t>salePrice</a:t>
            </a:r>
            <a:r>
              <a:rPr lang="en-US" altLang="zh-TW" sz="3100" dirty="0">
                <a:latin typeface="微軟正黑體" panose="020B0604030504040204" pitchFamily="34" charset="-120"/>
                <a:ea typeface="微軟正黑體" panose="020B0604030504040204" pitchFamily="34" charset="-120"/>
              </a:rPr>
              <a:t> ) </a:t>
            </a:r>
          </a:p>
          <a:p>
            <a:pPr>
              <a:lnSpc>
                <a:spcPct val="120000"/>
              </a:lnSpc>
              <a:buNone/>
            </a:pPr>
            <a:r>
              <a:rPr lang="en-US" altLang="zh-TW" sz="3100" dirty="0">
                <a:latin typeface="微軟正黑體" panose="020B0604030504040204" pitchFamily="34" charset="-120"/>
                <a:ea typeface="微軟正黑體" panose="020B0604030504040204" pitchFamily="34" charset="-120"/>
              </a:rPr>
              <a:t>Transaction (</a:t>
            </a:r>
            <a:r>
              <a:rPr lang="zh-TW" altLang="en-US" sz="3100" u="sng" dirty="0">
                <a:latin typeface="微軟正黑體" panose="020B0604030504040204" pitchFamily="34" charset="-120"/>
                <a:ea typeface="微軟正黑體" panose="020B0604030504040204" pitchFamily="34" charset="-120"/>
              </a:rPr>
              <a:t>交易編號</a:t>
            </a:r>
            <a:r>
              <a:rPr lang="en-US" altLang="zh-TW" sz="3100" u="sng" dirty="0" err="1">
                <a:latin typeface="微軟正黑體" panose="020B0604030504040204" pitchFamily="34" charset="-120"/>
                <a:ea typeface="微軟正黑體" panose="020B0604030504040204" pitchFamily="34" charset="-120"/>
              </a:rPr>
              <a:t>tNo</a:t>
            </a:r>
            <a:r>
              <a:rPr lang="en-US" altLang="zh-TW" sz="3100" u="sng" dirty="0">
                <a:latin typeface="微軟正黑體" panose="020B0604030504040204" pitchFamily="34" charset="-120"/>
                <a:ea typeface="微軟正黑體" panose="020B0604030504040204" pitchFamily="34" charset="-120"/>
              </a:rPr>
              <a:t> </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會員編號</a:t>
            </a:r>
            <a:r>
              <a:rPr lang="en-US" altLang="zh-TW" sz="3100" dirty="0" err="1">
                <a:latin typeface="微軟正黑體" panose="020B0604030504040204" pitchFamily="34" charset="-120"/>
                <a:ea typeface="微軟正黑體" panose="020B0604030504040204" pitchFamily="34" charset="-120"/>
              </a:rPr>
              <a:t>transMId</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交易方式</a:t>
            </a:r>
            <a:r>
              <a:rPr lang="en-US" altLang="zh-TW" sz="3100" dirty="0">
                <a:latin typeface="微軟正黑體" panose="020B0604030504040204" pitchFamily="34" charset="-120"/>
                <a:ea typeface="微軟正黑體" panose="020B0604030504040204" pitchFamily="34" charset="-120"/>
              </a:rPr>
              <a:t>method, …..)</a:t>
            </a:r>
          </a:p>
          <a:p>
            <a:pPr>
              <a:lnSpc>
                <a:spcPct val="120000"/>
              </a:lnSpc>
              <a:buNone/>
            </a:pPr>
            <a:r>
              <a:rPr lang="en-US" altLang="zh-TW" sz="3100" dirty="0">
                <a:latin typeface="微軟正黑體" panose="020B0604030504040204" pitchFamily="34" charset="-120"/>
                <a:ea typeface="微軟正黑體" panose="020B0604030504040204" pitchFamily="34" charset="-120"/>
              </a:rPr>
              <a:t>Member  (</a:t>
            </a:r>
            <a:r>
              <a:rPr lang="zh-TW" altLang="en-US" sz="3100" u="sng" dirty="0">
                <a:solidFill>
                  <a:schemeClr val="hlink"/>
                </a:solidFill>
                <a:latin typeface="微軟正黑體" panose="020B0604030504040204" pitchFamily="34" charset="-120"/>
                <a:ea typeface="微軟正黑體" panose="020B0604030504040204" pitchFamily="34" charset="-120"/>
              </a:rPr>
              <a:t>會員編號</a:t>
            </a:r>
            <a:r>
              <a:rPr lang="en-US" altLang="zh-TW" sz="3100" u="sng" dirty="0" err="1">
                <a:solidFill>
                  <a:schemeClr val="hlink"/>
                </a:solidFill>
                <a:latin typeface="微軟正黑體" panose="020B0604030504040204" pitchFamily="34" charset="-120"/>
                <a:ea typeface="微軟正黑體" panose="020B0604030504040204" pitchFamily="34" charset="-120"/>
              </a:rPr>
              <a:t>mId</a:t>
            </a:r>
            <a:r>
              <a:rPr lang="en-US" altLang="zh-TW" sz="3100" u="sng" dirty="0">
                <a:solidFill>
                  <a:schemeClr val="hlink"/>
                </a:solidFill>
                <a:latin typeface="微軟正黑體" panose="020B0604030504040204" pitchFamily="34" charset="-120"/>
                <a:ea typeface="微軟正黑體" panose="020B0604030504040204" pitchFamily="34" charset="-120"/>
              </a:rPr>
              <a:t>,</a:t>
            </a:r>
            <a:r>
              <a:rPr lang="en-US" altLang="zh-TW" sz="3100" dirty="0">
                <a:solidFill>
                  <a:schemeClr val="hlink"/>
                </a:solidFill>
                <a:latin typeface="微軟正黑體" panose="020B0604030504040204" pitchFamily="34" charset="-120"/>
                <a:ea typeface="微軟正黑體" panose="020B0604030504040204" pitchFamily="34" charset="-120"/>
              </a:rPr>
              <a:t> </a:t>
            </a:r>
            <a:r>
              <a:rPr lang="zh-TW" altLang="en-US" sz="3100" dirty="0">
                <a:solidFill>
                  <a:schemeClr val="hlink"/>
                </a:solidFill>
                <a:latin typeface="微軟正黑體" panose="020B0604030504040204" pitchFamily="34" charset="-120"/>
                <a:ea typeface="微軟正黑體" panose="020B0604030504040204" pitchFamily="34" charset="-120"/>
              </a:rPr>
              <a:t>姓名</a:t>
            </a:r>
            <a:r>
              <a:rPr lang="en-US" altLang="zh-TW" sz="3100" dirty="0">
                <a:solidFill>
                  <a:schemeClr val="hlink"/>
                </a:solidFill>
                <a:latin typeface="微軟正黑體" panose="020B0604030504040204" pitchFamily="34" charset="-120"/>
                <a:ea typeface="微軟正黑體" panose="020B0604030504040204" pitchFamily="34" charset="-120"/>
              </a:rPr>
              <a:t>name</a:t>
            </a:r>
            <a:r>
              <a:rPr lang="en-US" altLang="zh-TW" sz="3100" dirty="0">
                <a:latin typeface="微軟正黑體" panose="020B0604030504040204" pitchFamily="34" charset="-120"/>
                <a:ea typeface="微軟正黑體" panose="020B0604030504040204" pitchFamily="34" charset="-120"/>
              </a:rPr>
              <a:t>, </a:t>
            </a:r>
            <a:r>
              <a:rPr lang="zh-TW" altLang="en-US" sz="3100" dirty="0">
                <a:latin typeface="微軟正黑體" panose="020B0604030504040204" pitchFamily="34" charset="-120"/>
                <a:ea typeface="微軟正黑體" panose="020B0604030504040204" pitchFamily="34" charset="-120"/>
              </a:rPr>
              <a:t>會員</a:t>
            </a:r>
            <a:r>
              <a:rPr lang="en-US" altLang="zh-TW" sz="3100" dirty="0">
                <a:latin typeface="微軟正黑體" panose="020B0604030504040204" pitchFamily="34" charset="-120"/>
                <a:ea typeface="微軟正黑體" panose="020B0604030504040204" pitchFamily="34" charset="-120"/>
              </a:rPr>
              <a:t>ID </a:t>
            </a:r>
            <a:r>
              <a:rPr lang="en-US" altLang="zh-TW" sz="3100" dirty="0" err="1">
                <a:latin typeface="微軟正黑體" panose="020B0604030504040204" pitchFamily="34" charset="-120"/>
                <a:ea typeface="微軟正黑體" panose="020B0604030504040204" pitchFamily="34" charset="-120"/>
              </a:rPr>
              <a:t>pId</a:t>
            </a:r>
            <a:r>
              <a:rPr lang="en-US" altLang="zh-TW" sz="3100" dirty="0">
                <a:latin typeface="微軟正黑體" panose="020B0604030504040204" pitchFamily="34" charset="-120"/>
                <a:ea typeface="微軟正黑體" panose="020B0604030504040204" pitchFamily="34" charset="-120"/>
              </a:rPr>
              <a:t>, ……) </a:t>
            </a:r>
          </a:p>
          <a:p>
            <a:pPr>
              <a:buNone/>
            </a:pPr>
            <a:endParaRPr lang="en-US" altLang="zh-TW" sz="3100" dirty="0">
              <a:latin typeface="微軟正黑體" panose="020B0604030504040204" pitchFamily="34" charset="-120"/>
              <a:ea typeface="微軟正黑體" panose="020B0604030504040204" pitchFamily="34" charset="-120"/>
            </a:endParaRPr>
          </a:p>
          <a:p>
            <a:pPr>
              <a:buNone/>
            </a:pPr>
            <a:r>
              <a:rPr lang="en-US" altLang="zh-TW" sz="3100" b="1" dirty="0" err="1">
                <a:solidFill>
                  <a:srgbClr val="FF5050"/>
                </a:solidFill>
                <a:latin typeface="微軟正黑體" panose="020B0604030504040204" pitchFamily="34" charset="-120"/>
                <a:ea typeface="微軟正黑體" panose="020B0604030504040204" pitchFamily="34" charset="-120"/>
              </a:rPr>
              <a:t>Temp_book</a:t>
            </a:r>
            <a:r>
              <a:rPr lang="en-US" altLang="zh-TW" sz="3100" b="1" dirty="0">
                <a:solidFill>
                  <a:srgbClr val="FF5050"/>
                </a:solidFill>
                <a:latin typeface="微軟正黑體" panose="020B0604030504040204" pitchFamily="34" charset="-120"/>
                <a:ea typeface="微軟正黑體" panose="020B0604030504040204" pitchFamily="34" charset="-120"/>
              </a:rPr>
              <a:t>= </a:t>
            </a:r>
            <a:r>
              <a:rPr lang="en-US" altLang="zh-TW" sz="3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3100" b="1" dirty="0">
                <a:solidFill>
                  <a:srgbClr val="FF5050"/>
                </a:solidFill>
                <a:latin typeface="微軟正黑體" panose="020B0604030504040204" pitchFamily="34" charset="-120"/>
                <a:ea typeface="微軟正黑體" panose="020B0604030504040204" pitchFamily="34" charset="-120"/>
              </a:rPr>
              <a:t> (</a:t>
            </a:r>
            <a:r>
              <a:rPr lang="en-US" altLang="zh-TW" sz="3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pName</a:t>
            </a:r>
            <a:r>
              <a:rPr lang="en-US" altLang="zh-TW" sz="3100" b="1" baseline="-25000" dirty="0">
                <a:solidFill>
                  <a:srgbClr val="FF5050"/>
                </a:solidFill>
                <a:latin typeface="微軟正黑體" panose="020B0604030504040204" pitchFamily="34" charset="-120"/>
                <a:ea typeface="微軟正黑體" panose="020B0604030504040204" pitchFamily="34" charset="-120"/>
              </a:rPr>
              <a:t>=‘</a:t>
            </a:r>
            <a:r>
              <a:rPr lang="zh-TW" altLang="en-US" sz="3100" b="1" baseline="-25000" dirty="0">
                <a:solidFill>
                  <a:srgbClr val="FF5050"/>
                </a:solidFill>
                <a:latin typeface="微軟正黑體" panose="020B0604030504040204" pitchFamily="34" charset="-120"/>
                <a:ea typeface="微軟正黑體" panose="020B0604030504040204" pitchFamily="34" charset="-120"/>
              </a:rPr>
              <a:t>系統分析理論與實務’</a:t>
            </a:r>
            <a:r>
              <a:rPr lang="zh-TW" altLang="en-US" sz="3100" b="1" dirty="0">
                <a:solidFill>
                  <a:srgbClr val="FF5050"/>
                </a:solidFill>
                <a:latin typeface="微軟正黑體" panose="020B0604030504040204" pitchFamily="34" charset="-120"/>
                <a:ea typeface="微軟正黑體" panose="020B0604030504040204" pitchFamily="34" charset="-120"/>
              </a:rPr>
              <a:t> </a:t>
            </a:r>
            <a:r>
              <a:rPr lang="en-US" altLang="zh-TW" sz="3100" b="1" dirty="0">
                <a:solidFill>
                  <a:srgbClr val="FF5050"/>
                </a:solidFill>
                <a:latin typeface="微軟正黑體" panose="020B0604030504040204" pitchFamily="34" charset="-120"/>
                <a:ea typeface="微軟正黑體" panose="020B0604030504040204" pitchFamily="34" charset="-120"/>
              </a:rPr>
              <a:t>(Product))</a:t>
            </a:r>
          </a:p>
          <a:p>
            <a:pPr>
              <a:buNone/>
            </a:pPr>
            <a:r>
              <a:rPr lang="en-US" altLang="zh-TW" sz="3100" b="1" dirty="0" err="1">
                <a:solidFill>
                  <a:srgbClr val="FF5050"/>
                </a:solidFill>
                <a:latin typeface="微軟正黑體" panose="020B0604030504040204" pitchFamily="34" charset="-120"/>
                <a:ea typeface="微軟正黑體" panose="020B0604030504040204" pitchFamily="34" charset="-120"/>
              </a:rPr>
              <a:t>Temp_trans</a:t>
            </a:r>
            <a:r>
              <a:rPr lang="en-US" altLang="zh-TW" sz="3100" b="1" dirty="0">
                <a:solidFill>
                  <a:srgbClr val="FF5050"/>
                </a:solidFill>
                <a:latin typeface="微軟正黑體" panose="020B0604030504040204" pitchFamily="34" charset="-120"/>
                <a:ea typeface="微軟正黑體" panose="020B0604030504040204" pitchFamily="34" charset="-120"/>
              </a:rPr>
              <a:t>= </a:t>
            </a:r>
            <a:r>
              <a:rPr lang="en-US" altLang="zh-TW" sz="3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3100" b="1" dirty="0">
                <a:solidFill>
                  <a:srgbClr val="FF5050"/>
                </a:solidFill>
                <a:latin typeface="微軟正黑體" panose="020B0604030504040204" pitchFamily="34" charset="-120"/>
                <a:ea typeface="微軟正黑體" panose="020B0604030504040204" pitchFamily="34" charset="-120"/>
              </a:rPr>
              <a:t> </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transMid</a:t>
            </a:r>
            <a:r>
              <a:rPr lang="en-US" altLang="zh-TW" sz="3100" b="1" dirty="0">
                <a:solidFill>
                  <a:srgbClr val="FF5050"/>
                </a:solidFill>
                <a:latin typeface="微軟正黑體" panose="020B0604030504040204" pitchFamily="34" charset="-120"/>
                <a:ea typeface="微軟正黑體" panose="020B0604030504040204" pitchFamily="34" charset="-120"/>
              </a:rPr>
              <a:t> ( </a:t>
            </a:r>
            <a:r>
              <a:rPr lang="en-US" altLang="zh-TW" sz="3100" b="1" dirty="0" err="1">
                <a:solidFill>
                  <a:srgbClr val="FF5050"/>
                </a:solidFill>
                <a:latin typeface="微軟正黑體" panose="020B0604030504040204" pitchFamily="34" charset="-120"/>
                <a:ea typeface="微軟正黑體" panose="020B0604030504040204" pitchFamily="34" charset="-120"/>
              </a:rPr>
              <a:t>Temp_book</a:t>
            </a:r>
            <a:r>
              <a:rPr lang="en-US" altLang="zh-TW" sz="3100" b="1" dirty="0">
                <a:solidFill>
                  <a:srgbClr val="FF5050"/>
                </a:solidFill>
                <a:latin typeface="微軟正黑體" panose="020B0604030504040204" pitchFamily="34" charset="-120"/>
                <a:ea typeface="微軟正黑體" panose="020B0604030504040204" pitchFamily="34" charset="-120"/>
              </a:rPr>
              <a:t> * Record * Transaction) </a:t>
            </a:r>
          </a:p>
          <a:p>
            <a:pPr>
              <a:buNone/>
            </a:pPr>
            <a:r>
              <a:rPr lang="en-US" altLang="zh-TW" sz="3100" b="1" dirty="0">
                <a:solidFill>
                  <a:srgbClr val="FF5050"/>
                </a:solidFill>
                <a:latin typeface="微軟正黑體" panose="020B0604030504040204" pitchFamily="34" charset="-120"/>
                <a:ea typeface="微軟正黑體" panose="020B0604030504040204" pitchFamily="34" charset="-120"/>
              </a:rPr>
              <a:t>Result=</a:t>
            </a:r>
            <a:r>
              <a:rPr lang="en-US" altLang="zh-TW" sz="3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3100" b="1" dirty="0">
                <a:solidFill>
                  <a:srgbClr val="FF5050"/>
                </a:solidFill>
                <a:latin typeface="微軟正黑體" panose="020B0604030504040204" pitchFamily="34" charset="-120"/>
                <a:ea typeface="微軟正黑體" panose="020B0604030504040204" pitchFamily="34" charset="-120"/>
              </a:rPr>
              <a:t> </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3100" b="1" baseline="-25000" dirty="0">
                <a:solidFill>
                  <a:srgbClr val="FF5050"/>
                </a:solidFill>
                <a:latin typeface="微軟正黑體" panose="020B0604030504040204" pitchFamily="34" charset="-120"/>
                <a:ea typeface="微軟正黑體" panose="020B0604030504040204" pitchFamily="34" charset="-120"/>
              </a:rPr>
              <a:t>, name</a:t>
            </a:r>
            <a:r>
              <a:rPr lang="en-US" altLang="zh-TW" sz="3100" b="1" dirty="0">
                <a:solidFill>
                  <a:srgbClr val="FF5050"/>
                </a:solidFill>
                <a:latin typeface="微軟正黑體" panose="020B0604030504040204" pitchFamily="34" charset="-120"/>
                <a:ea typeface="微軟正黑體" panose="020B0604030504040204" pitchFamily="34" charset="-120"/>
              </a:rPr>
              <a:t>(</a:t>
            </a:r>
            <a:r>
              <a:rPr lang="en-US" altLang="zh-TW" sz="3100" b="1" dirty="0" err="1">
                <a:solidFill>
                  <a:srgbClr val="FF5050"/>
                </a:solidFill>
                <a:latin typeface="微軟正黑體" panose="020B0604030504040204" pitchFamily="34" charset="-120"/>
                <a:ea typeface="微軟正黑體" panose="020B0604030504040204" pitchFamily="34" charset="-120"/>
              </a:rPr>
              <a:t>Temp_trans⋈</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transMid</a:t>
            </a:r>
            <a:r>
              <a:rPr lang="en-US" altLang="zh-TW" sz="3100" b="1" baseline="-25000" dirty="0">
                <a:solidFill>
                  <a:srgbClr val="FF5050"/>
                </a:solidFill>
                <a:latin typeface="微軟正黑體" panose="020B0604030504040204" pitchFamily="34" charset="-120"/>
                <a:ea typeface="微軟正黑體" panose="020B0604030504040204" pitchFamily="34" charset="-120"/>
              </a:rPr>
              <a:t>=</a:t>
            </a:r>
            <a:r>
              <a:rPr lang="en-US" altLang="zh-TW" sz="31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3100" b="1" dirty="0">
                <a:solidFill>
                  <a:srgbClr val="FF5050"/>
                </a:solidFill>
                <a:latin typeface="微軟正黑體" panose="020B0604030504040204" pitchFamily="34" charset="-120"/>
                <a:ea typeface="微軟正黑體" panose="020B0604030504040204" pitchFamily="34" charset="-120"/>
              </a:rPr>
              <a:t> Member)</a:t>
            </a: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11" name="Line 7"/>
          <p:cNvSpPr>
            <a:spLocks noChangeShapeType="1"/>
          </p:cNvSpPr>
          <p:nvPr/>
        </p:nvSpPr>
        <p:spPr bwMode="auto">
          <a:xfrm flipH="1">
            <a:off x="4608066" y="2853060"/>
            <a:ext cx="215900" cy="21590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7"/>
          <p:cNvSpPr>
            <a:spLocks noChangeShapeType="1"/>
          </p:cNvSpPr>
          <p:nvPr/>
        </p:nvSpPr>
        <p:spPr bwMode="auto">
          <a:xfrm flipH="1">
            <a:off x="4483540" y="2853060"/>
            <a:ext cx="215900" cy="21590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4"/>
          <p:cNvSpPr>
            <a:spLocks noChangeShapeType="1"/>
          </p:cNvSpPr>
          <p:nvPr/>
        </p:nvSpPr>
        <p:spPr bwMode="auto">
          <a:xfrm>
            <a:off x="2648245" y="2996952"/>
            <a:ext cx="411587" cy="7223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4"/>
          <p:cNvSpPr>
            <a:spLocks noChangeShapeType="1"/>
          </p:cNvSpPr>
          <p:nvPr/>
        </p:nvSpPr>
        <p:spPr bwMode="auto">
          <a:xfrm>
            <a:off x="2648245" y="3338990"/>
            <a:ext cx="319118" cy="540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Line 4"/>
          <p:cNvSpPr>
            <a:spLocks noChangeShapeType="1"/>
          </p:cNvSpPr>
          <p:nvPr/>
        </p:nvSpPr>
        <p:spPr bwMode="auto">
          <a:xfrm flipV="1">
            <a:off x="2967364" y="3645024"/>
            <a:ext cx="1152128" cy="1440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矩形 13"/>
          <p:cNvSpPr/>
          <p:nvPr/>
        </p:nvSpPr>
        <p:spPr>
          <a:xfrm>
            <a:off x="3694224" y="2476064"/>
            <a:ext cx="2259484" cy="38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smtClean="0">
                <a:latin typeface="微軟正黑體" pitchFamily="34" charset="-120"/>
                <a:ea typeface="微軟正黑體" pitchFamily="34" charset="-120"/>
              </a:rPr>
              <a:t>系統分析理論與實務</a:t>
            </a:r>
            <a:endParaRPr lang="en-US" altLang="zh-TW" b="1" dirty="0">
              <a:latin typeface="微軟正黑體" pitchFamily="34" charset="-120"/>
              <a:ea typeface="微軟正黑體" pitchFamily="34" charset="-120"/>
            </a:endParaRPr>
          </a:p>
        </p:txBody>
      </p:sp>
      <p:sp>
        <p:nvSpPr>
          <p:cNvPr id="18"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94659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spc="600" dirty="0" smtClean="0">
                <a:effectLst/>
                <a:latin typeface="微軟正黑體" pitchFamily="34" charset="-120"/>
                <a:ea typeface="微軟正黑體" pitchFamily="34" charset="-120"/>
              </a:rPr>
              <a:t>JOIN</a:t>
            </a:r>
            <a:r>
              <a:rPr lang="zh-TW" altLang="en-US" sz="3200" spc="600" dirty="0" smtClean="0">
                <a:effectLst/>
                <a:latin typeface="微軟正黑體" pitchFamily="34" charset="-120"/>
                <a:ea typeface="微軟正黑體" pitchFamily="34" charset="-120"/>
              </a:rPr>
              <a:t> 範例</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323529" y="1556792"/>
            <a:ext cx="8712968" cy="4968552"/>
          </a:xfrm>
        </p:spPr>
        <p:txBody>
          <a:bodyPr>
            <a:normAutofit fontScale="85000" lnSpcReduction="20000"/>
          </a:bodyPr>
          <a:lstStyle/>
          <a:p>
            <a:pPr>
              <a:lnSpc>
                <a:spcPct val="110000"/>
              </a:lnSpc>
            </a:pPr>
            <a:r>
              <a:rPr lang="zh-TW" altLang="en-US" sz="2600" b="1" dirty="0">
                <a:latin typeface="微軟正黑體" panose="020B0604030504040204" pitchFamily="34" charset="-120"/>
                <a:ea typeface="微軟正黑體" panose="020B0604030504040204" pitchFamily="34" charset="-120"/>
              </a:rPr>
              <a:t>列出所有瀏覽過或購買過「系統分析理論與實務」 的會員之會員編號和會員姓名</a:t>
            </a:r>
          </a:p>
          <a:p>
            <a:pPr lvl="1">
              <a:lnSpc>
                <a:spcPct val="110000"/>
              </a:lnSpc>
            </a:pPr>
            <a:r>
              <a:rPr lang="zh-TW" altLang="en-US" sz="2600" dirty="0">
                <a:latin typeface="微軟正黑體" panose="020B0604030504040204" pitchFamily="34" charset="-120"/>
                <a:ea typeface="微軟正黑體" panose="020B0604030504040204" pitchFamily="34" charset="-120"/>
              </a:rPr>
              <a:t>這些會員包括：瀏覽過「系統分析理論與實務」 的會員，以及購買過「系統分析理論與實務」 的會員  </a:t>
            </a:r>
          </a:p>
          <a:p>
            <a:pPr lvl="1">
              <a:lnSpc>
                <a:spcPct val="110000"/>
              </a:lnSpc>
            </a:pPr>
            <a:endParaRPr lang="zh-TW" altLang="en-US" sz="2200" dirty="0">
              <a:latin typeface="微軟正黑體" panose="020B0604030504040204" pitchFamily="34" charset="-120"/>
              <a:ea typeface="微軟正黑體" panose="020B0604030504040204" pitchFamily="34" charset="-120"/>
            </a:endParaRPr>
          </a:p>
          <a:p>
            <a:pPr lvl="1">
              <a:lnSpc>
                <a:spcPct val="110000"/>
              </a:lnSpc>
              <a:buNone/>
            </a:pPr>
            <a:r>
              <a:rPr lang="en-US" altLang="zh-TW" sz="2100" dirty="0">
                <a:latin typeface="微軟正黑體" panose="020B0604030504040204" pitchFamily="34" charset="-120"/>
                <a:ea typeface="微軟正黑體" panose="020B0604030504040204" pitchFamily="34" charset="-120"/>
              </a:rPr>
              <a:t>Product (</a:t>
            </a:r>
            <a:r>
              <a:rPr lang="zh-TW" altLang="en-US" sz="2100" u="sng" dirty="0">
                <a:latin typeface="微軟正黑體" panose="020B0604030504040204" pitchFamily="34" charset="-120"/>
                <a:ea typeface="微軟正黑體" panose="020B0604030504040204" pitchFamily="34" charset="-120"/>
              </a:rPr>
              <a:t>商品編號</a:t>
            </a:r>
            <a:r>
              <a:rPr lang="en-US" altLang="zh-TW" sz="2100" u="sng" dirty="0" err="1">
                <a:latin typeface="微軟正黑體" panose="020B0604030504040204" pitchFamily="34" charset="-120"/>
                <a:ea typeface="微軟正黑體" panose="020B0604030504040204" pitchFamily="34" charset="-120"/>
              </a:rPr>
              <a:t>pNo</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商品名稱</a:t>
            </a:r>
            <a:r>
              <a:rPr lang="en-US" altLang="zh-TW" sz="2100" dirty="0" err="1">
                <a:latin typeface="微軟正黑體" panose="020B0604030504040204" pitchFamily="34" charset="-120"/>
                <a:ea typeface="微軟正黑體" panose="020B0604030504040204" pitchFamily="34" charset="-120"/>
              </a:rPr>
              <a:t>pName</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定價</a:t>
            </a:r>
            <a:r>
              <a:rPr lang="en-US" altLang="zh-TW" sz="2100" dirty="0" err="1">
                <a:latin typeface="微軟正黑體" panose="020B0604030504040204" pitchFamily="34" charset="-120"/>
                <a:ea typeface="微軟正黑體" panose="020B0604030504040204" pitchFamily="34" charset="-120"/>
              </a:rPr>
              <a:t>unitPrice</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種類</a:t>
            </a:r>
            <a:r>
              <a:rPr lang="en-US" altLang="zh-TW" sz="2100" dirty="0">
                <a:latin typeface="微軟正黑體" panose="020B0604030504040204" pitchFamily="34" charset="-120"/>
                <a:ea typeface="微軟正黑體" panose="020B0604030504040204" pitchFamily="34" charset="-120"/>
              </a:rPr>
              <a:t>category)</a:t>
            </a:r>
          </a:p>
          <a:p>
            <a:pPr lvl="1">
              <a:lnSpc>
                <a:spcPct val="110000"/>
              </a:lnSpc>
              <a:buNone/>
            </a:pPr>
            <a:r>
              <a:rPr lang="en-US" altLang="zh-TW" sz="2100" dirty="0">
                <a:latin typeface="微軟正黑體" panose="020B0604030504040204" pitchFamily="34" charset="-120"/>
                <a:ea typeface="微軟正黑體" panose="020B0604030504040204" pitchFamily="34" charset="-120"/>
              </a:rPr>
              <a:t>Browse (</a:t>
            </a:r>
            <a:r>
              <a:rPr lang="zh-TW" altLang="en-US" sz="2100" u="sng" dirty="0">
                <a:latin typeface="微軟正黑體" panose="020B0604030504040204" pitchFamily="34" charset="-120"/>
                <a:ea typeface="微軟正黑體" panose="020B0604030504040204" pitchFamily="34" charset="-120"/>
              </a:rPr>
              <a:t>會員編號</a:t>
            </a:r>
            <a:r>
              <a:rPr lang="en-US" altLang="zh-TW" sz="2100" u="sng" dirty="0" err="1">
                <a:latin typeface="微軟正黑體" panose="020B0604030504040204" pitchFamily="34" charset="-120"/>
                <a:ea typeface="微軟正黑體" panose="020B0604030504040204" pitchFamily="34" charset="-120"/>
              </a:rPr>
              <a:t>mId</a:t>
            </a:r>
            <a:r>
              <a:rPr lang="en-US" altLang="zh-TW" sz="2100" u="sng" dirty="0">
                <a:latin typeface="微軟正黑體" panose="020B0604030504040204" pitchFamily="34" charset="-120"/>
                <a:ea typeface="微軟正黑體" panose="020B0604030504040204" pitchFamily="34" charset="-120"/>
              </a:rPr>
              <a:t>, </a:t>
            </a:r>
            <a:r>
              <a:rPr lang="zh-TW" altLang="en-US" sz="2100" u="sng" dirty="0">
                <a:latin typeface="微軟正黑體" panose="020B0604030504040204" pitchFamily="34" charset="-120"/>
                <a:ea typeface="微軟正黑體" panose="020B0604030504040204" pitchFamily="34" charset="-120"/>
              </a:rPr>
              <a:t>瀏覽時間</a:t>
            </a:r>
            <a:r>
              <a:rPr lang="en-US" altLang="zh-TW" sz="2100" u="sng" dirty="0" err="1">
                <a:latin typeface="微軟正黑體" panose="020B0604030504040204" pitchFamily="34" charset="-120"/>
                <a:ea typeface="微軟正黑體" panose="020B0604030504040204" pitchFamily="34" charset="-120"/>
              </a:rPr>
              <a:t>browseTime</a:t>
            </a:r>
            <a:r>
              <a:rPr lang="en-US" altLang="zh-TW" sz="2100" u="sng" dirty="0">
                <a:latin typeface="微軟正黑體" panose="020B0604030504040204" pitchFamily="34" charset="-120"/>
                <a:ea typeface="微軟正黑體" panose="020B0604030504040204" pitchFamily="34" charset="-120"/>
              </a:rPr>
              <a:t>, </a:t>
            </a:r>
            <a:r>
              <a:rPr lang="zh-TW" altLang="en-US" sz="2100" u="sng" dirty="0">
                <a:latin typeface="微軟正黑體" panose="020B0604030504040204" pitchFamily="34" charset="-120"/>
                <a:ea typeface="微軟正黑體" panose="020B0604030504040204" pitchFamily="34" charset="-120"/>
              </a:rPr>
              <a:t>商品編號</a:t>
            </a:r>
            <a:r>
              <a:rPr lang="en-US" altLang="zh-TW" sz="2100" u="sng" dirty="0" err="1">
                <a:latin typeface="微軟正黑體" panose="020B0604030504040204" pitchFamily="34" charset="-120"/>
                <a:ea typeface="微軟正黑體" panose="020B0604030504040204" pitchFamily="34" charset="-120"/>
              </a:rPr>
              <a:t>pNo</a:t>
            </a:r>
            <a:r>
              <a:rPr lang="en-US" altLang="zh-TW" sz="2100" dirty="0">
                <a:latin typeface="微軟正黑體" panose="020B0604030504040204" pitchFamily="34" charset="-120"/>
                <a:ea typeface="微軟正黑體" panose="020B0604030504040204" pitchFamily="34" charset="-120"/>
              </a:rPr>
              <a:t> )</a:t>
            </a:r>
          </a:p>
          <a:p>
            <a:pPr lvl="1">
              <a:lnSpc>
                <a:spcPct val="110000"/>
              </a:lnSpc>
              <a:buNone/>
            </a:pPr>
            <a:r>
              <a:rPr lang="en-US" altLang="zh-TW" sz="2100" dirty="0">
                <a:latin typeface="微軟正黑體" panose="020B0604030504040204" pitchFamily="34" charset="-120"/>
                <a:ea typeface="微軟正黑體" panose="020B0604030504040204" pitchFamily="34" charset="-120"/>
              </a:rPr>
              <a:t>Record (</a:t>
            </a:r>
            <a:r>
              <a:rPr lang="zh-TW" altLang="en-US" sz="2100" u="sng" dirty="0">
                <a:latin typeface="微軟正黑體" panose="020B0604030504040204" pitchFamily="34" charset="-120"/>
                <a:ea typeface="微軟正黑體" panose="020B0604030504040204" pitchFamily="34" charset="-120"/>
              </a:rPr>
              <a:t>交易編號</a:t>
            </a:r>
            <a:r>
              <a:rPr lang="en-US" altLang="zh-TW" sz="2100" u="sng" dirty="0" err="1">
                <a:latin typeface="微軟正黑體" panose="020B0604030504040204" pitchFamily="34" charset="-120"/>
                <a:ea typeface="微軟正黑體" panose="020B0604030504040204" pitchFamily="34" charset="-120"/>
              </a:rPr>
              <a:t>tNo</a:t>
            </a:r>
            <a:r>
              <a:rPr lang="en-US" altLang="zh-TW" sz="2100" u="sng" dirty="0">
                <a:latin typeface="微軟正黑體" panose="020B0604030504040204" pitchFamily="34" charset="-120"/>
                <a:ea typeface="微軟正黑體" panose="020B0604030504040204" pitchFamily="34" charset="-120"/>
              </a:rPr>
              <a:t>, </a:t>
            </a:r>
            <a:r>
              <a:rPr lang="zh-TW" altLang="en-US" sz="2100" u="sng" dirty="0">
                <a:latin typeface="微軟正黑體" panose="020B0604030504040204" pitchFamily="34" charset="-120"/>
                <a:ea typeface="微軟正黑體" panose="020B0604030504040204" pitchFamily="34" charset="-120"/>
              </a:rPr>
              <a:t>商品編號</a:t>
            </a:r>
            <a:r>
              <a:rPr lang="en-US" altLang="zh-TW" sz="2100" u="sng" dirty="0" err="1">
                <a:latin typeface="微軟正黑體" panose="020B0604030504040204" pitchFamily="34" charset="-120"/>
                <a:ea typeface="微軟正黑體" panose="020B0604030504040204" pitchFamily="34" charset="-120"/>
              </a:rPr>
              <a:t>pNo</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交易數量</a:t>
            </a:r>
            <a:r>
              <a:rPr lang="en-US" altLang="zh-TW" sz="2100" dirty="0">
                <a:latin typeface="微軟正黑體" panose="020B0604030504040204" pitchFamily="34" charset="-120"/>
                <a:ea typeface="微軟正黑體" panose="020B0604030504040204" pitchFamily="34" charset="-120"/>
              </a:rPr>
              <a:t>amount, </a:t>
            </a:r>
            <a:r>
              <a:rPr lang="zh-TW" altLang="en-US" sz="2100" dirty="0">
                <a:latin typeface="微軟正黑體" panose="020B0604030504040204" pitchFamily="34" charset="-120"/>
                <a:ea typeface="微軟正黑體" panose="020B0604030504040204" pitchFamily="34" charset="-120"/>
              </a:rPr>
              <a:t>售價</a:t>
            </a:r>
            <a:r>
              <a:rPr lang="en-US" altLang="zh-TW" sz="2100" dirty="0" err="1">
                <a:latin typeface="微軟正黑體" panose="020B0604030504040204" pitchFamily="34" charset="-120"/>
                <a:ea typeface="微軟正黑體" panose="020B0604030504040204" pitchFamily="34" charset="-120"/>
              </a:rPr>
              <a:t>salePrice</a:t>
            </a:r>
            <a:r>
              <a:rPr lang="en-US" altLang="zh-TW" sz="2100" dirty="0">
                <a:latin typeface="微軟正黑體" panose="020B0604030504040204" pitchFamily="34" charset="-120"/>
                <a:ea typeface="微軟正黑體" panose="020B0604030504040204" pitchFamily="34" charset="-120"/>
              </a:rPr>
              <a:t> ) </a:t>
            </a:r>
          </a:p>
          <a:p>
            <a:pPr lvl="1">
              <a:lnSpc>
                <a:spcPct val="110000"/>
              </a:lnSpc>
              <a:buNone/>
            </a:pPr>
            <a:r>
              <a:rPr lang="en-US" altLang="zh-TW" sz="2100" dirty="0">
                <a:latin typeface="微軟正黑體" panose="020B0604030504040204" pitchFamily="34" charset="-120"/>
                <a:ea typeface="微軟正黑體" panose="020B0604030504040204" pitchFamily="34" charset="-120"/>
              </a:rPr>
              <a:t>Transaction (</a:t>
            </a:r>
            <a:r>
              <a:rPr lang="zh-TW" altLang="en-US" sz="2100" u="sng" dirty="0">
                <a:latin typeface="微軟正黑體" panose="020B0604030504040204" pitchFamily="34" charset="-120"/>
                <a:ea typeface="微軟正黑體" panose="020B0604030504040204" pitchFamily="34" charset="-120"/>
              </a:rPr>
              <a:t>交易編號</a:t>
            </a:r>
            <a:r>
              <a:rPr lang="en-US" altLang="zh-TW" sz="2100" u="sng" dirty="0" err="1">
                <a:latin typeface="微軟正黑體" panose="020B0604030504040204" pitchFamily="34" charset="-120"/>
                <a:ea typeface="微軟正黑體" panose="020B0604030504040204" pitchFamily="34" charset="-120"/>
              </a:rPr>
              <a:t>tNo</a:t>
            </a:r>
            <a:r>
              <a:rPr lang="en-US" altLang="zh-TW" sz="2100" u="sng" dirty="0">
                <a:latin typeface="微軟正黑體" panose="020B0604030504040204" pitchFamily="34" charset="-120"/>
                <a:ea typeface="微軟正黑體" panose="020B0604030504040204" pitchFamily="34" charset="-120"/>
              </a:rPr>
              <a:t> </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會員編號</a:t>
            </a:r>
            <a:r>
              <a:rPr lang="en-US" altLang="zh-TW" sz="2100" dirty="0" err="1">
                <a:latin typeface="微軟正黑體" panose="020B0604030504040204" pitchFamily="34" charset="-120"/>
                <a:ea typeface="微軟正黑體" panose="020B0604030504040204" pitchFamily="34" charset="-120"/>
              </a:rPr>
              <a:t>transMid</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交易方式</a:t>
            </a:r>
            <a:r>
              <a:rPr lang="en-US" altLang="zh-TW" sz="2100" dirty="0">
                <a:latin typeface="微軟正黑體" panose="020B0604030504040204" pitchFamily="34" charset="-120"/>
                <a:ea typeface="微軟正黑體" panose="020B0604030504040204" pitchFamily="34" charset="-120"/>
              </a:rPr>
              <a:t>method, …..)</a:t>
            </a:r>
          </a:p>
          <a:p>
            <a:pPr lvl="1">
              <a:lnSpc>
                <a:spcPct val="110000"/>
              </a:lnSpc>
              <a:buNone/>
            </a:pPr>
            <a:r>
              <a:rPr lang="en-US" altLang="zh-TW" sz="2100" dirty="0">
                <a:latin typeface="微軟正黑體" panose="020B0604030504040204" pitchFamily="34" charset="-120"/>
                <a:ea typeface="微軟正黑體" panose="020B0604030504040204" pitchFamily="34" charset="-120"/>
              </a:rPr>
              <a:t>Member  (</a:t>
            </a:r>
            <a:r>
              <a:rPr lang="zh-TW" altLang="en-US" sz="2100" u="sng" dirty="0">
                <a:solidFill>
                  <a:schemeClr val="hlink"/>
                </a:solidFill>
                <a:latin typeface="微軟正黑體" panose="020B0604030504040204" pitchFamily="34" charset="-120"/>
                <a:ea typeface="微軟正黑體" panose="020B0604030504040204" pitchFamily="34" charset="-120"/>
              </a:rPr>
              <a:t>會員編號</a:t>
            </a:r>
            <a:r>
              <a:rPr lang="en-US" altLang="zh-TW" sz="2100" u="sng" dirty="0" err="1">
                <a:solidFill>
                  <a:schemeClr val="hlink"/>
                </a:solidFill>
                <a:latin typeface="微軟正黑體" panose="020B0604030504040204" pitchFamily="34" charset="-120"/>
                <a:ea typeface="微軟正黑體" panose="020B0604030504040204" pitchFamily="34" charset="-120"/>
              </a:rPr>
              <a:t>mId</a:t>
            </a:r>
            <a:r>
              <a:rPr lang="en-US" altLang="zh-TW" sz="2100" u="sng" dirty="0">
                <a:latin typeface="微軟正黑體" panose="020B0604030504040204" pitchFamily="34" charset="-120"/>
                <a:ea typeface="微軟正黑體" panose="020B0604030504040204" pitchFamily="34" charset="-120"/>
              </a:rPr>
              <a:t>,</a:t>
            </a:r>
            <a:r>
              <a:rPr lang="en-US" altLang="zh-TW" sz="2100" dirty="0">
                <a:latin typeface="微軟正黑體" panose="020B0604030504040204" pitchFamily="34" charset="-120"/>
                <a:ea typeface="微軟正黑體" panose="020B0604030504040204" pitchFamily="34" charset="-120"/>
              </a:rPr>
              <a:t> </a:t>
            </a:r>
            <a:r>
              <a:rPr lang="zh-TW" altLang="en-US" sz="2100" dirty="0">
                <a:solidFill>
                  <a:schemeClr val="hlink"/>
                </a:solidFill>
                <a:latin typeface="微軟正黑體" panose="020B0604030504040204" pitchFamily="34" charset="-120"/>
                <a:ea typeface="微軟正黑體" panose="020B0604030504040204" pitchFamily="34" charset="-120"/>
              </a:rPr>
              <a:t>姓名</a:t>
            </a:r>
            <a:r>
              <a:rPr lang="en-US" altLang="zh-TW" sz="2100" dirty="0">
                <a:solidFill>
                  <a:schemeClr val="hlink"/>
                </a:solidFill>
                <a:latin typeface="微軟正黑體" panose="020B0604030504040204" pitchFamily="34" charset="-120"/>
                <a:ea typeface="微軟正黑體" panose="020B0604030504040204" pitchFamily="34" charset="-120"/>
              </a:rPr>
              <a:t>name</a:t>
            </a:r>
            <a:r>
              <a:rPr lang="en-US" altLang="zh-TW" sz="2100" dirty="0">
                <a:latin typeface="微軟正黑體" panose="020B0604030504040204" pitchFamily="34" charset="-120"/>
                <a:ea typeface="微軟正黑體" panose="020B0604030504040204" pitchFamily="34" charset="-120"/>
              </a:rPr>
              <a:t>, </a:t>
            </a:r>
            <a:r>
              <a:rPr lang="zh-TW" altLang="en-US" sz="2100" dirty="0">
                <a:latin typeface="微軟正黑體" panose="020B0604030504040204" pitchFamily="34" charset="-120"/>
                <a:ea typeface="微軟正黑體" panose="020B0604030504040204" pitchFamily="34" charset="-120"/>
              </a:rPr>
              <a:t>會員</a:t>
            </a:r>
            <a:r>
              <a:rPr lang="en-US" altLang="zh-TW" sz="2100" dirty="0">
                <a:latin typeface="微軟正黑體" panose="020B0604030504040204" pitchFamily="34" charset="-120"/>
                <a:ea typeface="微軟正黑體" panose="020B0604030504040204" pitchFamily="34" charset="-120"/>
              </a:rPr>
              <a:t>ID </a:t>
            </a:r>
            <a:r>
              <a:rPr lang="en-US" altLang="zh-TW" sz="2100" dirty="0" err="1">
                <a:latin typeface="微軟正黑體" panose="020B0604030504040204" pitchFamily="34" charset="-120"/>
                <a:ea typeface="微軟正黑體" panose="020B0604030504040204" pitchFamily="34" charset="-120"/>
              </a:rPr>
              <a:t>pId</a:t>
            </a:r>
            <a:r>
              <a:rPr lang="en-US" altLang="zh-TW" sz="2100" dirty="0">
                <a:latin typeface="微軟正黑體" panose="020B0604030504040204" pitchFamily="34" charset="-120"/>
                <a:ea typeface="微軟正黑體" panose="020B0604030504040204" pitchFamily="34" charset="-120"/>
              </a:rPr>
              <a:t>, ……)</a:t>
            </a:r>
          </a:p>
          <a:p>
            <a:pPr lvl="1">
              <a:lnSpc>
                <a:spcPct val="110000"/>
              </a:lnSpc>
              <a:buNone/>
            </a:pPr>
            <a:endParaRPr lang="en-US" altLang="zh-TW" sz="1400" dirty="0">
              <a:latin typeface="微軟正黑體" panose="020B0604030504040204" pitchFamily="34" charset="-120"/>
              <a:ea typeface="微軟正黑體" panose="020B0604030504040204" pitchFamily="34" charset="-120"/>
            </a:endParaRPr>
          </a:p>
          <a:p>
            <a:pPr lvl="1">
              <a:lnSpc>
                <a:spcPct val="110000"/>
              </a:lnSpc>
              <a:buNone/>
            </a:pPr>
            <a:r>
              <a:rPr lang="en-US" altLang="zh-TW" sz="2100" b="1" dirty="0" err="1">
                <a:solidFill>
                  <a:srgbClr val="FF5050"/>
                </a:solidFill>
                <a:latin typeface="微軟正黑體" panose="020B0604030504040204" pitchFamily="34" charset="-120"/>
                <a:ea typeface="微軟正黑體" panose="020B0604030504040204" pitchFamily="34" charset="-120"/>
              </a:rPr>
              <a:t>Temp_book</a:t>
            </a:r>
            <a:r>
              <a:rPr lang="en-US" altLang="zh-TW" sz="2100" b="1" dirty="0">
                <a:solidFill>
                  <a:srgbClr val="FF5050"/>
                </a:solidFill>
                <a:latin typeface="微軟正黑體" panose="020B0604030504040204" pitchFamily="34" charset="-120"/>
                <a:ea typeface="微軟正黑體" panose="020B0604030504040204" pitchFamily="34" charset="-120"/>
              </a:rPr>
              <a:t> = </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baseline="-25000" dirty="0">
                <a:solidFill>
                  <a:srgbClr val="FF5050"/>
                </a:solidFill>
                <a:latin typeface="微軟正黑體" panose="020B0604030504040204" pitchFamily="34" charset="-120"/>
                <a:ea typeface="微軟正黑體" panose="020B0604030504040204" pitchFamily="34" charset="-120"/>
              </a:rPr>
              <a:t> </a:t>
            </a:r>
            <a:r>
              <a:rPr lang="en-US" altLang="zh-TW" sz="21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100" b="1" dirty="0">
                <a:solidFill>
                  <a:srgbClr val="FF5050"/>
                </a:solidFill>
                <a:latin typeface="微軟正黑體" panose="020B0604030504040204" pitchFamily="34" charset="-120"/>
                <a:ea typeface="微軟正黑體" panose="020B0604030504040204" pitchFamily="34" charset="-120"/>
              </a:rPr>
              <a:t>(</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baseline="-25000" dirty="0" err="1">
                <a:solidFill>
                  <a:srgbClr val="FF5050"/>
                </a:solidFill>
                <a:latin typeface="微軟正黑體" panose="020B0604030504040204" pitchFamily="34" charset="-120"/>
                <a:ea typeface="微軟正黑體" panose="020B0604030504040204" pitchFamily="34" charset="-120"/>
              </a:rPr>
              <a:t>pName</a:t>
            </a:r>
            <a:r>
              <a:rPr lang="en-US" altLang="zh-TW" sz="2100" b="1" baseline="-25000" dirty="0">
                <a:solidFill>
                  <a:srgbClr val="FF5050"/>
                </a:solidFill>
                <a:latin typeface="微軟正黑體" panose="020B0604030504040204" pitchFamily="34" charset="-120"/>
                <a:ea typeface="微軟正黑體" panose="020B0604030504040204" pitchFamily="34" charset="-120"/>
              </a:rPr>
              <a:t>=‘</a:t>
            </a:r>
            <a:r>
              <a:rPr lang="zh-TW" altLang="en-US" sz="2100" b="1" baseline="-25000" dirty="0">
                <a:solidFill>
                  <a:srgbClr val="FF5050"/>
                </a:solidFill>
                <a:latin typeface="微軟正黑體" panose="020B0604030504040204" pitchFamily="34" charset="-120"/>
                <a:ea typeface="微軟正黑體" panose="020B0604030504040204" pitchFamily="34" charset="-120"/>
              </a:rPr>
              <a:t>系統分析理論與實務’</a:t>
            </a:r>
            <a:r>
              <a:rPr lang="zh-TW" altLang="en-US"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a:solidFill>
                  <a:srgbClr val="FF5050"/>
                </a:solidFill>
                <a:latin typeface="微軟正黑體" panose="020B0604030504040204" pitchFamily="34" charset="-120"/>
                <a:ea typeface="微軟正黑體" panose="020B0604030504040204" pitchFamily="34" charset="-120"/>
              </a:rPr>
              <a:t>(Product))</a:t>
            </a:r>
          </a:p>
          <a:p>
            <a:pPr lvl="1">
              <a:lnSpc>
                <a:spcPct val="110000"/>
              </a:lnSpc>
              <a:buNone/>
            </a:pPr>
            <a:r>
              <a:rPr lang="en-US" altLang="zh-TW" sz="2100" b="1" dirty="0" err="1">
                <a:solidFill>
                  <a:srgbClr val="FF5050"/>
                </a:solidFill>
                <a:latin typeface="微軟正黑體" panose="020B0604030504040204" pitchFamily="34" charset="-120"/>
                <a:ea typeface="微軟正黑體" panose="020B0604030504040204" pitchFamily="34" charset="-120"/>
              </a:rPr>
              <a:t>Browse_member</a:t>
            </a:r>
            <a:r>
              <a:rPr lang="en-US" altLang="zh-TW" sz="2100" b="1" dirty="0">
                <a:solidFill>
                  <a:srgbClr val="FF5050"/>
                </a:solidFill>
                <a:latin typeface="微軟正黑體" panose="020B0604030504040204" pitchFamily="34" charset="-120"/>
                <a:ea typeface="微軟正黑體" panose="020B0604030504040204" pitchFamily="34" charset="-120"/>
              </a:rPr>
              <a:t> = </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baseline="-25000" dirty="0">
                <a:solidFill>
                  <a:srgbClr val="FF5050"/>
                </a:solidFill>
                <a:latin typeface="微軟正黑體" panose="020B0604030504040204" pitchFamily="34" charset="-120"/>
                <a:ea typeface="微軟正黑體" panose="020B0604030504040204" pitchFamily="34" charset="-120"/>
              </a:rPr>
              <a:t> </a:t>
            </a:r>
            <a:r>
              <a:rPr lang="en-US" altLang="zh-TW" sz="21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2100" b="1" dirty="0">
                <a:solidFill>
                  <a:srgbClr val="FF5050"/>
                </a:solidFill>
                <a:latin typeface="微軟正黑體" panose="020B0604030504040204" pitchFamily="34" charset="-120"/>
                <a:ea typeface="微軟正黑體" panose="020B0604030504040204" pitchFamily="34" charset="-120"/>
              </a:rPr>
              <a:t>(</a:t>
            </a:r>
            <a:r>
              <a:rPr lang="en-US" altLang="zh-TW" sz="2100" b="1" dirty="0" err="1">
                <a:solidFill>
                  <a:srgbClr val="FF5050"/>
                </a:solidFill>
                <a:latin typeface="微軟正黑體" panose="020B0604030504040204" pitchFamily="34" charset="-120"/>
                <a:ea typeface="微軟正黑體" panose="020B0604030504040204" pitchFamily="34" charset="-120"/>
              </a:rPr>
              <a:t>Temp_book</a:t>
            </a:r>
            <a:r>
              <a:rPr lang="en-US" altLang="zh-TW" sz="2100" b="1" dirty="0">
                <a:solidFill>
                  <a:srgbClr val="FF5050"/>
                </a:solidFill>
                <a:latin typeface="微軟正黑體" panose="020B0604030504040204" pitchFamily="34" charset="-120"/>
                <a:ea typeface="微軟正黑體" panose="020B0604030504040204" pitchFamily="34" charset="-120"/>
              </a:rPr>
              <a:t> *</a:t>
            </a:r>
            <a:r>
              <a:rPr lang="zh-TW" altLang="en-US"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a:solidFill>
                  <a:srgbClr val="FF5050"/>
                </a:solidFill>
                <a:latin typeface="微軟正黑體" panose="020B0604030504040204" pitchFamily="34" charset="-120"/>
                <a:ea typeface="微軟正黑體" panose="020B0604030504040204" pitchFamily="34" charset="-120"/>
              </a:rPr>
              <a:t>Browse)</a:t>
            </a:r>
          </a:p>
          <a:p>
            <a:pPr lvl="1">
              <a:lnSpc>
                <a:spcPct val="110000"/>
              </a:lnSpc>
              <a:buNone/>
            </a:pPr>
            <a:r>
              <a:rPr lang="en-US" altLang="zh-TW" sz="2100" b="1" dirty="0" err="1">
                <a:solidFill>
                  <a:srgbClr val="FF5050"/>
                </a:solidFill>
                <a:latin typeface="微軟正黑體" panose="020B0604030504040204" pitchFamily="34" charset="-120"/>
                <a:ea typeface="微軟正黑體" panose="020B0604030504040204" pitchFamily="34" charset="-120"/>
              </a:rPr>
              <a:t>Trans_member</a:t>
            </a:r>
            <a:r>
              <a:rPr lang="en-US" altLang="zh-TW" sz="2100" b="1" dirty="0">
                <a:solidFill>
                  <a:srgbClr val="FF5050"/>
                </a:solidFill>
                <a:latin typeface="微軟正黑體" panose="020B0604030504040204" pitchFamily="34" charset="-120"/>
                <a:ea typeface="微軟正黑體" panose="020B0604030504040204" pitchFamily="34" charset="-120"/>
              </a:rPr>
              <a:t>(</a:t>
            </a:r>
            <a:r>
              <a:rPr lang="en-US" altLang="zh-TW" sz="2100" b="1" dirty="0" err="1">
                <a:solidFill>
                  <a:srgbClr val="FF5050"/>
                </a:solidFill>
                <a:latin typeface="微軟正黑體" panose="020B0604030504040204" pitchFamily="34" charset="-120"/>
                <a:ea typeface="微軟正黑體" panose="020B0604030504040204" pitchFamily="34" charset="-120"/>
              </a:rPr>
              <a:t>mId</a:t>
            </a:r>
            <a:r>
              <a:rPr lang="en-US" altLang="zh-TW" sz="2100" b="1" dirty="0">
                <a:solidFill>
                  <a:srgbClr val="FF5050"/>
                </a:solidFill>
                <a:latin typeface="微軟正黑體" panose="020B0604030504040204" pitchFamily="34" charset="-120"/>
                <a:ea typeface="微軟正黑體" panose="020B0604030504040204" pitchFamily="34" charset="-120"/>
              </a:rPr>
              <a:t>) = </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baseline="-25000" dirty="0" err="1">
                <a:solidFill>
                  <a:srgbClr val="FF5050"/>
                </a:solidFill>
                <a:latin typeface="微軟正黑體" panose="020B0604030504040204" pitchFamily="34" charset="-120"/>
                <a:ea typeface="微軟正黑體" panose="020B0604030504040204" pitchFamily="34" charset="-120"/>
              </a:rPr>
              <a:t>transMid</a:t>
            </a:r>
            <a:r>
              <a:rPr lang="en-US" altLang="zh-TW" sz="2100" b="1" dirty="0">
                <a:solidFill>
                  <a:srgbClr val="FF5050"/>
                </a:solidFill>
                <a:latin typeface="微軟正黑體" panose="020B0604030504040204" pitchFamily="34" charset="-120"/>
                <a:ea typeface="微軟正黑體" panose="020B0604030504040204" pitchFamily="34" charset="-120"/>
              </a:rPr>
              <a:t>(</a:t>
            </a:r>
            <a:r>
              <a:rPr lang="en-US" altLang="zh-TW" sz="2100" b="1" dirty="0" err="1">
                <a:solidFill>
                  <a:srgbClr val="FF5050"/>
                </a:solidFill>
                <a:latin typeface="微軟正黑體" panose="020B0604030504040204" pitchFamily="34" charset="-120"/>
                <a:ea typeface="微軟正黑體" panose="020B0604030504040204" pitchFamily="34" charset="-120"/>
              </a:rPr>
              <a:t>Temp_book</a:t>
            </a:r>
            <a:r>
              <a:rPr lang="en-US" altLang="zh-TW" sz="2100" b="1" dirty="0">
                <a:solidFill>
                  <a:srgbClr val="FF5050"/>
                </a:solidFill>
                <a:latin typeface="微軟正黑體" panose="020B0604030504040204" pitchFamily="34" charset="-120"/>
                <a:ea typeface="微軟正黑體" panose="020B0604030504040204" pitchFamily="34" charset="-120"/>
              </a:rPr>
              <a:t> *</a:t>
            </a:r>
            <a:r>
              <a:rPr lang="zh-TW" altLang="en-US"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a:solidFill>
                  <a:srgbClr val="FF5050"/>
                </a:solidFill>
                <a:latin typeface="微軟正黑體" panose="020B0604030504040204" pitchFamily="34" charset="-120"/>
                <a:ea typeface="微軟正黑體" panose="020B0604030504040204" pitchFamily="34" charset="-120"/>
              </a:rPr>
              <a:t>Record *</a:t>
            </a:r>
            <a:r>
              <a:rPr lang="zh-TW" altLang="en-US"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a:solidFill>
                  <a:srgbClr val="FF5050"/>
                </a:solidFill>
                <a:latin typeface="微軟正黑體" panose="020B0604030504040204" pitchFamily="34" charset="-120"/>
                <a:ea typeface="微軟正黑體" panose="020B0604030504040204" pitchFamily="34" charset="-120"/>
              </a:rPr>
              <a:t>Transaction) </a:t>
            </a:r>
          </a:p>
          <a:p>
            <a:pPr lvl="1">
              <a:lnSpc>
                <a:spcPct val="110000"/>
              </a:lnSpc>
              <a:buNone/>
            </a:pPr>
            <a:r>
              <a:rPr lang="en-US" altLang="zh-TW" sz="2100" b="1" dirty="0">
                <a:solidFill>
                  <a:srgbClr val="FF5050"/>
                </a:solidFill>
                <a:latin typeface="微軟正黑體" panose="020B0604030504040204" pitchFamily="34" charset="-120"/>
                <a:ea typeface="微軟正黑體" panose="020B0604030504040204" pitchFamily="34" charset="-120"/>
              </a:rPr>
              <a:t>Result = </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dirty="0">
                <a:solidFill>
                  <a:srgbClr val="FF5050"/>
                </a:solidFill>
                <a:latin typeface="微軟正黑體" panose="020B0604030504040204" pitchFamily="34" charset="-120"/>
                <a:ea typeface="微軟正黑體" panose="020B0604030504040204" pitchFamily="34" charset="-120"/>
              </a:rPr>
              <a:t> </a:t>
            </a:r>
            <a:r>
              <a:rPr lang="en-US" altLang="zh-TW" sz="21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2100" b="1" baseline="-25000" dirty="0">
                <a:solidFill>
                  <a:srgbClr val="FF5050"/>
                </a:solidFill>
                <a:latin typeface="微軟正黑體" panose="020B0604030504040204" pitchFamily="34" charset="-120"/>
                <a:ea typeface="微軟正黑體" panose="020B0604030504040204" pitchFamily="34" charset="-120"/>
              </a:rPr>
              <a:t>, name</a:t>
            </a:r>
            <a:r>
              <a:rPr lang="en-US" altLang="zh-TW" sz="2100" b="1" dirty="0">
                <a:solidFill>
                  <a:srgbClr val="FF5050"/>
                </a:solidFill>
                <a:latin typeface="微軟正黑體" panose="020B0604030504040204" pitchFamily="34" charset="-120"/>
                <a:ea typeface="微軟正黑體" panose="020B0604030504040204" pitchFamily="34" charset="-120"/>
              </a:rPr>
              <a:t>((</a:t>
            </a:r>
            <a:r>
              <a:rPr lang="en-US" altLang="zh-TW" sz="2100" b="1" dirty="0" err="1">
                <a:solidFill>
                  <a:srgbClr val="FF5050"/>
                </a:solidFill>
                <a:latin typeface="微軟正黑體" panose="020B0604030504040204" pitchFamily="34" charset="-120"/>
                <a:ea typeface="微軟正黑體" panose="020B0604030504040204" pitchFamily="34" charset="-120"/>
              </a:rPr>
              <a:t>Browse_member</a:t>
            </a:r>
            <a:r>
              <a:rPr lang="en-US" altLang="zh-TW"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100" b="1" dirty="0">
                <a:solidFill>
                  <a:srgbClr val="FF5050"/>
                </a:solidFill>
                <a:latin typeface="微軟正黑體" panose="020B0604030504040204" pitchFamily="34" charset="-120"/>
                <a:ea typeface="微軟正黑體" panose="020B0604030504040204" pitchFamily="34" charset="-120"/>
              </a:rPr>
              <a:t> </a:t>
            </a:r>
            <a:r>
              <a:rPr lang="en-US" altLang="zh-TW" sz="2100" b="1" dirty="0" err="1">
                <a:solidFill>
                  <a:srgbClr val="FF5050"/>
                </a:solidFill>
                <a:latin typeface="微軟正黑體" panose="020B0604030504040204" pitchFamily="34" charset="-120"/>
                <a:ea typeface="微軟正黑體" panose="020B0604030504040204" pitchFamily="34" charset="-120"/>
              </a:rPr>
              <a:t>Trans_member</a:t>
            </a:r>
            <a:r>
              <a:rPr lang="en-US" altLang="zh-TW" sz="2100" b="1" dirty="0">
                <a:solidFill>
                  <a:srgbClr val="FF5050"/>
                </a:solidFill>
                <a:latin typeface="微軟正黑體" panose="020B0604030504040204" pitchFamily="34" charset="-120"/>
                <a:ea typeface="微軟正黑體" panose="020B0604030504040204" pitchFamily="34" charset="-120"/>
              </a:rPr>
              <a:t>)*Member)</a:t>
            </a:r>
          </a:p>
          <a:p>
            <a:pPr>
              <a:lnSpc>
                <a:spcPct val="110000"/>
              </a:lnSpc>
            </a:pPr>
            <a:endParaRPr lang="zh-TW" altLang="en-US"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11" name="Line 4"/>
          <p:cNvSpPr>
            <a:spLocks noChangeShapeType="1"/>
          </p:cNvSpPr>
          <p:nvPr/>
        </p:nvSpPr>
        <p:spPr bwMode="auto">
          <a:xfrm flipH="1">
            <a:off x="4337942" y="2910780"/>
            <a:ext cx="1386185" cy="334357"/>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4"/>
          <p:cNvSpPr>
            <a:spLocks noChangeShapeType="1"/>
          </p:cNvSpPr>
          <p:nvPr/>
        </p:nvSpPr>
        <p:spPr bwMode="auto">
          <a:xfrm flipH="1">
            <a:off x="4716015" y="2996952"/>
            <a:ext cx="1080119" cy="248185"/>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7"/>
          <p:cNvSpPr>
            <a:spLocks noChangeShapeType="1"/>
          </p:cNvSpPr>
          <p:nvPr/>
        </p:nvSpPr>
        <p:spPr bwMode="auto">
          <a:xfrm>
            <a:off x="3122712" y="3501008"/>
            <a:ext cx="2457400" cy="72231"/>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Line 8"/>
          <p:cNvSpPr>
            <a:spLocks noChangeShapeType="1"/>
          </p:cNvSpPr>
          <p:nvPr/>
        </p:nvSpPr>
        <p:spPr bwMode="auto">
          <a:xfrm>
            <a:off x="2915817" y="3501009"/>
            <a:ext cx="720080" cy="36004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1"/>
          <p:cNvSpPr>
            <a:spLocks noChangeShapeType="1"/>
          </p:cNvSpPr>
          <p:nvPr/>
        </p:nvSpPr>
        <p:spPr bwMode="auto">
          <a:xfrm>
            <a:off x="2440410" y="3789040"/>
            <a:ext cx="0" cy="648072"/>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Line 9"/>
          <p:cNvSpPr>
            <a:spLocks noChangeShapeType="1"/>
          </p:cNvSpPr>
          <p:nvPr/>
        </p:nvSpPr>
        <p:spPr bwMode="auto">
          <a:xfrm>
            <a:off x="2771800" y="4093786"/>
            <a:ext cx="144017" cy="72231"/>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 name="Line 10"/>
          <p:cNvSpPr>
            <a:spLocks noChangeShapeType="1"/>
          </p:cNvSpPr>
          <p:nvPr/>
        </p:nvSpPr>
        <p:spPr bwMode="auto">
          <a:xfrm flipH="1">
            <a:off x="3221882" y="4365105"/>
            <a:ext cx="630038" cy="10724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 name="矩形 17"/>
          <p:cNvSpPr/>
          <p:nvPr/>
        </p:nvSpPr>
        <p:spPr>
          <a:xfrm>
            <a:off x="5708579" y="2731325"/>
            <a:ext cx="2259484" cy="38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smtClean="0">
                <a:latin typeface="微軟正黑體" pitchFamily="34" charset="-120"/>
                <a:ea typeface="微軟正黑體" pitchFamily="34" charset="-120"/>
              </a:rPr>
              <a:t>系統分析理論與實務</a:t>
            </a:r>
            <a:endParaRPr lang="en-US" altLang="zh-TW" b="1" dirty="0">
              <a:latin typeface="微軟正黑體" pitchFamily="34" charset="-120"/>
              <a:ea typeface="微軟正黑體" pitchFamily="34" charset="-120"/>
            </a:endParaRPr>
          </a:p>
        </p:txBody>
      </p:sp>
      <p:sp>
        <p:nvSpPr>
          <p:cNvPr id="20"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028179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除法</a:t>
            </a:r>
            <a:r>
              <a:rPr lang="zh-TW" altLang="en-US" sz="3200" spc="600" dirty="0" smtClean="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假設</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的屬性集合為</a:t>
            </a:r>
            <a:r>
              <a:rPr lang="en-US" altLang="zh-TW" sz="2600" b="1" dirty="0">
                <a:latin typeface="微軟正黑體" panose="020B0604030504040204" pitchFamily="34" charset="-120"/>
                <a:ea typeface="微軟正黑體" panose="020B0604030504040204" pitchFamily="34" charset="-120"/>
              </a:rPr>
              <a:t>K</a:t>
            </a:r>
            <a:r>
              <a:rPr lang="en-US" altLang="zh-TW" sz="2600" b="1" baseline="-25000" dirty="0">
                <a:latin typeface="微軟正黑體" panose="020B0604030504040204" pitchFamily="34" charset="-120"/>
                <a:ea typeface="微軟正黑體" panose="020B0604030504040204" pitchFamily="34" charset="-120"/>
              </a:rPr>
              <a:t>R</a:t>
            </a:r>
            <a:r>
              <a:rPr lang="en-US" altLang="zh-TW" sz="2600" b="1" dirty="0">
                <a:latin typeface="微軟正黑體" panose="020B0604030504040204" pitchFamily="34" charset="-120"/>
                <a:ea typeface="微軟正黑體" panose="020B0604030504040204" pitchFamily="34" charset="-120"/>
              </a:rPr>
              <a:t>, S</a:t>
            </a:r>
            <a:r>
              <a:rPr lang="zh-TW" altLang="en-US" sz="2600" b="1" dirty="0">
                <a:latin typeface="微軟正黑體" panose="020B0604030504040204" pitchFamily="34" charset="-120"/>
                <a:ea typeface="微軟正黑體" panose="020B0604030504040204" pitchFamily="34" charset="-120"/>
              </a:rPr>
              <a:t>的屬性集合為</a:t>
            </a:r>
            <a:r>
              <a:rPr lang="en-US" altLang="zh-TW" sz="2600" b="1" dirty="0">
                <a:latin typeface="微軟正黑體" panose="020B0604030504040204" pitchFamily="34" charset="-120"/>
                <a:ea typeface="微軟正黑體" panose="020B0604030504040204" pitchFamily="34" charset="-120"/>
              </a:rPr>
              <a:t>K</a:t>
            </a:r>
            <a:r>
              <a:rPr lang="en-US" altLang="zh-TW" sz="2600" b="1" baseline="-25000"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，且</a:t>
            </a:r>
            <a:r>
              <a:rPr lang="en-US" altLang="zh-TW" sz="2600" b="1" dirty="0">
                <a:latin typeface="微軟正黑體" panose="020B0604030504040204" pitchFamily="34" charset="-120"/>
                <a:ea typeface="微軟正黑體" panose="020B0604030504040204" pitchFamily="34" charset="-120"/>
              </a:rPr>
              <a:t>K</a:t>
            </a:r>
            <a:r>
              <a:rPr lang="en-US" altLang="zh-TW" sz="2600" b="1" baseline="-25000" dirty="0">
                <a:latin typeface="微軟正黑體" panose="020B0604030504040204" pitchFamily="34" charset="-120"/>
                <a:ea typeface="微軟正黑體" panose="020B0604030504040204" pitchFamily="34" charset="-120"/>
              </a:rPr>
              <a:t>S</a:t>
            </a:r>
            <a:r>
              <a:rPr lang="en-US" altLang="zh-TW"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rPr>
              <a:t>K</a:t>
            </a:r>
            <a:r>
              <a:rPr lang="en-US" altLang="zh-TW" sz="2600" b="1" baseline="-25000"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，才可以將</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除以</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。一般式為 </a:t>
            </a:r>
            <a:r>
              <a:rPr lang="en-US" altLang="zh-TW" sz="2600" b="1" dirty="0">
                <a:latin typeface="微軟正黑體" panose="020B0604030504040204" pitchFamily="34" charset="-120"/>
                <a:ea typeface="微軟正黑體" panose="020B0604030504040204" pitchFamily="34" charset="-120"/>
              </a:rPr>
              <a:t>Result = R ÷ S </a:t>
            </a:r>
          </a:p>
          <a:p>
            <a:pPr lvl="1">
              <a:lnSpc>
                <a:spcPct val="90000"/>
              </a:lnSpc>
            </a:pPr>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，屬性為</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的屬性去除</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的屬性（也就是說</a:t>
            </a:r>
            <a:r>
              <a:rPr lang="en-US" altLang="zh-TW" sz="2200" dirty="0" err="1">
                <a:latin typeface="微軟正黑體" panose="020B0604030504040204" pitchFamily="34" charset="-120"/>
                <a:ea typeface="微軟正黑體" panose="020B0604030504040204" pitchFamily="34" charset="-120"/>
              </a:rPr>
              <a:t>K</a:t>
            </a:r>
            <a:r>
              <a:rPr lang="en-US" altLang="zh-TW" sz="2200" baseline="-25000" dirty="0" err="1">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=K</a:t>
            </a:r>
            <a:r>
              <a:rPr lang="en-US" altLang="zh-TW" sz="2200" baseline="-25000" dirty="0">
                <a:latin typeface="微軟正黑體" panose="020B0604030504040204" pitchFamily="34" charset="-120"/>
                <a:ea typeface="微軟正黑體" panose="020B0604030504040204" pitchFamily="34" charset="-120"/>
              </a:rPr>
              <a:t>R</a:t>
            </a:r>
            <a:r>
              <a:rPr lang="en-US" altLang="zh-TW" sz="2200" dirty="0">
                <a:latin typeface="微軟正黑體" panose="020B0604030504040204" pitchFamily="34" charset="-120"/>
                <a:ea typeface="微軟正黑體" panose="020B0604030504040204" pitchFamily="34" charset="-120"/>
              </a:rPr>
              <a:t>-K</a:t>
            </a:r>
            <a:r>
              <a:rPr lang="en-US" altLang="zh-TW" sz="2200" baseline="-250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a:t>
            </a:r>
          </a:p>
          <a:p>
            <a:pPr lvl="1">
              <a:lnSpc>
                <a:spcPct val="90000"/>
              </a:lnSpc>
            </a:pPr>
            <a:r>
              <a:rPr lang="zh-TW" altLang="en-US" sz="2200" dirty="0">
                <a:latin typeface="微軟正黑體" panose="020B0604030504040204" pitchFamily="34" charset="-120"/>
                <a:ea typeface="微軟正黑體" panose="020B0604030504040204" pitchFamily="34" charset="-120"/>
              </a:rPr>
              <a:t>序列值：將</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按照</a:t>
            </a:r>
            <a:r>
              <a:rPr lang="en-US" altLang="zh-TW" sz="2200" dirty="0" err="1">
                <a:latin typeface="微軟正黑體" panose="020B0604030504040204" pitchFamily="34" charset="-120"/>
                <a:ea typeface="微軟正黑體" panose="020B0604030504040204" pitchFamily="34" charset="-120"/>
              </a:rPr>
              <a:t>K</a:t>
            </a:r>
            <a:r>
              <a:rPr lang="en-US" altLang="zh-TW" sz="2200" baseline="-25000" dirty="0" err="1">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的屬性值分成數群，對於每一群（假設其屬性值為</a:t>
            </a:r>
            <a:r>
              <a:rPr lang="en-US" altLang="zh-TW" sz="2200" i="1" dirty="0">
                <a:latin typeface="微軟正黑體" panose="020B0604030504040204" pitchFamily="34" charset="-120"/>
                <a:ea typeface="微軟正黑體" panose="020B0604030504040204" pitchFamily="34" charset="-120"/>
              </a:rPr>
              <a:t>t</a:t>
            </a:r>
            <a:r>
              <a:rPr lang="zh-TW" altLang="en-US" sz="2200" dirty="0">
                <a:latin typeface="微軟正黑體" panose="020B0604030504040204" pitchFamily="34" charset="-120"/>
                <a:ea typeface="微軟正黑體" panose="020B0604030504040204" pitchFamily="34" charset="-120"/>
              </a:rPr>
              <a:t>），若其包括所有</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的序列值，則</a:t>
            </a:r>
            <a:r>
              <a:rPr lang="en-US" altLang="zh-TW" sz="2200" i="1" dirty="0">
                <a:latin typeface="微軟正黑體" panose="020B0604030504040204" pitchFamily="34" charset="-120"/>
                <a:ea typeface="微軟正黑體" panose="020B0604030504040204" pitchFamily="34" charset="-120"/>
              </a:rPr>
              <a:t>t</a:t>
            </a:r>
            <a:r>
              <a:rPr lang="zh-TW" altLang="en-US" sz="2200" dirty="0">
                <a:latin typeface="微軟正黑體" panose="020B0604030504040204" pitchFamily="34" charset="-120"/>
                <a:ea typeface="微軟正黑體" panose="020B0604030504040204" pitchFamily="34" charset="-120"/>
              </a:rPr>
              <a:t>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裡的序列值 </a:t>
            </a:r>
          </a:p>
          <a:p>
            <a:pPr lvl="1">
              <a:lnSpc>
                <a:spcPct val="90000"/>
              </a:lnSpc>
            </a:pPr>
            <a:r>
              <a:rPr lang="zh-TW" altLang="en-US" sz="2200" dirty="0">
                <a:latin typeface="微軟正黑體" panose="020B0604030504040204" pitchFamily="34" charset="-120"/>
                <a:ea typeface="微軟正黑體" panose="020B0604030504040204" pitchFamily="34" charset="-120"/>
              </a:rPr>
              <a:t>範例：有哪些會員曾經購買過「任賢齊專輯三」和「蔡依林專輯二」這兩張 </a:t>
            </a:r>
            <a:r>
              <a:rPr lang="en-US" altLang="zh-TW" sz="2200" dirty="0" smtClean="0">
                <a:latin typeface="微軟正黑體" panose="020B0604030504040204" pitchFamily="34" charset="-120"/>
                <a:ea typeface="微軟正黑體" panose="020B0604030504040204" pitchFamily="34" charset="-120"/>
              </a:rPr>
              <a:t>CD</a:t>
            </a:r>
          </a:p>
          <a:p>
            <a:pPr marL="457200" lvl="1" indent="0">
              <a:lnSpc>
                <a:spcPct val="90000"/>
              </a:lnSpc>
              <a:buNone/>
            </a:pPr>
            <a:r>
              <a:rPr lang="en-US" altLang="zh-TW" sz="2200" b="1" dirty="0" smtClean="0">
                <a:latin typeface="微軟正黑體" panose="020B0604030504040204" pitchFamily="34" charset="-120"/>
                <a:ea typeface="微軟正黑體" panose="020B0604030504040204" pitchFamily="34" charset="-120"/>
              </a:rPr>
              <a:t>R(</a:t>
            </a:r>
            <a:r>
              <a:rPr lang="en-US" altLang="zh-TW" sz="2200" b="1" dirty="0" err="1" smtClean="0">
                <a:latin typeface="微軟正黑體" panose="020B0604030504040204" pitchFamily="34" charset="-120"/>
                <a:ea typeface="微軟正黑體" panose="020B0604030504040204" pitchFamily="34" charset="-120"/>
              </a:rPr>
              <a:t>mId</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pNo</a:t>
            </a:r>
            <a:r>
              <a:rPr lang="en-US" altLang="zh-TW" sz="2200" b="1" dirty="0">
                <a:latin typeface="微軟正黑體" panose="020B0604030504040204" pitchFamily="34" charset="-120"/>
                <a:ea typeface="微軟正黑體" panose="020B0604030504040204" pitchFamily="34" charset="-120"/>
              </a:rPr>
              <a:t>) =π</a:t>
            </a:r>
            <a:r>
              <a:rPr lang="en-US" altLang="zh-TW" sz="2200" b="1" baseline="-25000" dirty="0" err="1">
                <a:latin typeface="微軟正黑體" panose="020B0604030504040204" pitchFamily="34" charset="-120"/>
                <a:ea typeface="微軟正黑體" panose="020B0604030504040204" pitchFamily="34" charset="-120"/>
              </a:rPr>
              <a:t>transMid</a:t>
            </a:r>
            <a:r>
              <a:rPr lang="en-US" altLang="zh-TW" sz="2200" b="1" baseline="-250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pNo</a:t>
            </a:r>
            <a:r>
              <a:rPr lang="en-US" altLang="zh-TW" sz="2200" b="1" dirty="0">
                <a:latin typeface="微軟正黑體" panose="020B0604030504040204" pitchFamily="34" charset="-120"/>
                <a:ea typeface="微軟正黑體" panose="020B0604030504040204" pitchFamily="34" charset="-120"/>
              </a:rPr>
              <a:t> (Record*Transaction</a:t>
            </a:r>
            <a:r>
              <a:rPr lang="en-US" altLang="zh-TW" sz="2200" b="1" dirty="0" smtClean="0">
                <a:latin typeface="微軟正黑體" panose="020B0604030504040204" pitchFamily="34" charset="-120"/>
                <a:ea typeface="微軟正黑體" panose="020B0604030504040204" pitchFamily="34" charset="-120"/>
              </a:rPr>
              <a:t>);</a:t>
            </a:r>
          </a:p>
          <a:p>
            <a:pPr marL="457200" lvl="1" indent="0">
              <a:lnSpc>
                <a:spcPct val="90000"/>
              </a:lnSpc>
              <a:buNone/>
            </a:pPr>
            <a:r>
              <a:rPr lang="en-US" altLang="zh-TW" sz="2200" b="1" dirty="0" smtClean="0">
                <a:latin typeface="微軟正黑體" panose="020B0604030504040204" pitchFamily="34" charset="-120"/>
                <a:ea typeface="微軟正黑體" panose="020B0604030504040204" pitchFamily="34" charset="-120"/>
              </a:rPr>
              <a:t>S </a:t>
            </a:r>
            <a:r>
              <a:rPr lang="en-US" altLang="zh-TW" sz="2200" b="1" dirty="0">
                <a:latin typeface="微軟正黑體" panose="020B0604030504040204" pitchFamily="34" charset="-120"/>
                <a:ea typeface="微軟正黑體" panose="020B0604030504040204" pitchFamily="34" charset="-120"/>
              </a:rPr>
              <a:t>=π</a:t>
            </a:r>
            <a:r>
              <a:rPr lang="en-US" altLang="zh-TW" sz="2200" b="1" baseline="-25000" dirty="0" err="1">
                <a:latin typeface="微軟正黑體" panose="020B0604030504040204" pitchFamily="34" charset="-120"/>
                <a:ea typeface="微軟正黑體" panose="020B0604030504040204" pitchFamily="34" charset="-120"/>
              </a:rPr>
              <a:t>pNo</a:t>
            </a:r>
            <a:r>
              <a:rPr lang="en-US" altLang="zh-TW" sz="2200" b="1"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latin typeface="微軟正黑體" panose="020B0604030504040204" pitchFamily="34" charset="-120"/>
                <a:ea typeface="微軟正黑體" panose="020B0604030504040204" pitchFamily="34" charset="-120"/>
              </a:rPr>
              <a:t>pName</a:t>
            </a:r>
            <a:r>
              <a:rPr lang="en-US" altLang="zh-TW" sz="2200" b="1" baseline="-25000" dirty="0">
                <a:latin typeface="微軟正黑體" panose="020B0604030504040204" pitchFamily="34" charset="-120"/>
                <a:ea typeface="微軟正黑體" panose="020B0604030504040204" pitchFamily="34" charset="-120"/>
              </a:rPr>
              <a:t> =‘</a:t>
            </a:r>
            <a:r>
              <a:rPr lang="zh-TW" altLang="en-US" sz="2200" b="1" baseline="-25000" dirty="0">
                <a:latin typeface="微軟正黑體" panose="020B0604030504040204" pitchFamily="34" charset="-120"/>
                <a:ea typeface="微軟正黑體" panose="020B0604030504040204" pitchFamily="34" charset="-120"/>
              </a:rPr>
              <a:t>任賢齊專輯三’ </a:t>
            </a:r>
            <a:r>
              <a:rPr lang="en-US" altLang="zh-TW" sz="2200" b="1" baseline="-25000" dirty="0">
                <a:latin typeface="微軟正黑體" panose="020B0604030504040204" pitchFamily="34" charset="-120"/>
                <a:ea typeface="微軟正黑體" panose="020B0604030504040204" pitchFamily="34" charset="-120"/>
              </a:rPr>
              <a:t>OR </a:t>
            </a:r>
            <a:r>
              <a:rPr lang="en-US" altLang="zh-TW" sz="2200" b="1" baseline="-25000" dirty="0" err="1">
                <a:latin typeface="微軟正黑體" panose="020B0604030504040204" pitchFamily="34" charset="-120"/>
                <a:ea typeface="微軟正黑體" panose="020B0604030504040204" pitchFamily="34" charset="-120"/>
              </a:rPr>
              <a:t>pName</a:t>
            </a:r>
            <a:r>
              <a:rPr lang="en-US" altLang="zh-TW" sz="2200" b="1" baseline="-25000" dirty="0">
                <a:latin typeface="微軟正黑體" panose="020B0604030504040204" pitchFamily="34" charset="-120"/>
                <a:ea typeface="微軟正黑體" panose="020B0604030504040204" pitchFamily="34" charset="-120"/>
              </a:rPr>
              <a:t> = ‘</a:t>
            </a:r>
            <a:r>
              <a:rPr lang="zh-TW" altLang="en-US" sz="2200" b="1" baseline="-25000" dirty="0">
                <a:latin typeface="微軟正黑體" panose="020B0604030504040204" pitchFamily="34" charset="-120"/>
                <a:ea typeface="微軟正黑體" panose="020B0604030504040204" pitchFamily="34" charset="-120"/>
              </a:rPr>
              <a:t>蔡依林專輯二’</a:t>
            </a:r>
            <a:r>
              <a:rPr lang="zh-TW" altLang="en-US" sz="2200" b="1"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(Product</a:t>
            </a:r>
            <a:r>
              <a:rPr lang="en-US" altLang="zh-TW" sz="2200" b="1" dirty="0" smtClean="0">
                <a:latin typeface="微軟正黑體" panose="020B0604030504040204" pitchFamily="34" charset="-120"/>
                <a:ea typeface="微軟正黑體" panose="020B0604030504040204" pitchFamily="34" charset="-120"/>
              </a:rPr>
              <a:t>));</a:t>
            </a:r>
          </a:p>
          <a:p>
            <a:pPr marL="457200" lvl="1" indent="0">
              <a:lnSpc>
                <a:spcPct val="90000"/>
              </a:lnSpc>
              <a:buNone/>
            </a:pPr>
            <a:r>
              <a:rPr lang="en-US" altLang="zh-TW" sz="2200" b="1" dirty="0" smtClean="0">
                <a:latin typeface="微軟正黑體" panose="020B0604030504040204" pitchFamily="34" charset="-120"/>
                <a:ea typeface="微軟正黑體" panose="020B0604030504040204" pitchFamily="34" charset="-120"/>
              </a:rPr>
              <a:t>Result </a:t>
            </a:r>
            <a:r>
              <a:rPr lang="en-US" altLang="zh-TW" sz="2200" b="1" dirty="0">
                <a:latin typeface="微軟正黑體" panose="020B0604030504040204" pitchFamily="34" charset="-120"/>
                <a:ea typeface="微軟正黑體" panose="020B0604030504040204" pitchFamily="34" charset="-120"/>
              </a:rPr>
              <a:t>= R ÷ S</a:t>
            </a:r>
            <a:r>
              <a:rPr lang="en-US" altLang="zh-TW" sz="2200" dirty="0">
                <a:latin typeface="微軟正黑體" panose="020B0604030504040204" pitchFamily="34" charset="-120"/>
                <a:ea typeface="微軟正黑體" panose="020B0604030504040204" pitchFamily="34" charset="-120"/>
              </a:rPr>
              <a:t>;</a:t>
            </a:r>
          </a:p>
          <a:p>
            <a:pPr marL="457200" lvl="1" indent="0">
              <a:lnSpc>
                <a:spcPct val="90000"/>
              </a:lnSpc>
              <a:buNone/>
            </a:pPr>
            <a:endParaRPr lang="en-US" altLang="zh-TW" sz="22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sz="2600"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830783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除法</a:t>
            </a:r>
            <a:r>
              <a:rPr lang="zh-TW" altLang="en-US" sz="3200" spc="600" dirty="0" smtClean="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pPr marL="457200" lvl="1" indent="0">
              <a:lnSpc>
                <a:spcPct val="90000"/>
              </a:lnSpc>
              <a:buNone/>
            </a:pPr>
            <a:endParaRPr lang="en-US" altLang="zh-TW" sz="2200" dirty="0">
              <a:latin typeface="微軟正黑體" panose="020B0604030504040204" pitchFamily="34" charset="-120"/>
              <a:ea typeface="微軟正黑體" panose="020B0604030504040204" pitchFamily="34" charset="-120"/>
            </a:endParaRPr>
          </a:p>
          <a:p>
            <a:pPr marL="457200" lvl="1" indent="0">
              <a:lnSpc>
                <a:spcPct val="90000"/>
              </a:lnSpc>
              <a:buNone/>
            </a:pPr>
            <a:endParaRPr lang="en-US" altLang="zh-TW" sz="2600"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5-4</a:t>
            </a:r>
            <a:r>
              <a:rPr lang="zh-TW" altLang="en-US" sz="1000" b="1" spc="600" dirty="0" smtClean="0">
                <a:solidFill>
                  <a:prstClr val="black"/>
                </a:solidFill>
                <a:latin typeface="微軟正黑體" pitchFamily="34" charset="-120"/>
                <a:ea typeface="微軟正黑體" pitchFamily="34" charset="-120"/>
              </a:rPr>
              <a:t>進階</a:t>
            </a:r>
            <a:r>
              <a:rPr lang="zh-TW" altLang="en-US" sz="1000" b="1" spc="600" dirty="0">
                <a:solidFill>
                  <a:prstClr val="black"/>
                </a:solidFill>
                <a:latin typeface="微軟正黑體" pitchFamily="34" charset="-120"/>
                <a:ea typeface="微軟正黑體" pitchFamily="34" charset="-120"/>
              </a:rPr>
              <a:t>關聯代數運算子</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7" name="物件 6"/>
          <p:cNvGraphicFramePr>
            <a:graphicFrameLocks noChangeAspect="1"/>
          </p:cNvGraphicFramePr>
          <p:nvPr>
            <p:extLst>
              <p:ext uri="{D42A27DB-BD31-4B8C-83A1-F6EECF244321}">
                <p14:modId xmlns:p14="http://schemas.microsoft.com/office/powerpoint/2010/main" val="3894041517"/>
              </p:ext>
            </p:extLst>
          </p:nvPr>
        </p:nvGraphicFramePr>
        <p:xfrm>
          <a:off x="3236691" y="1628800"/>
          <a:ext cx="2775469" cy="4845074"/>
        </p:xfrm>
        <a:graphic>
          <a:graphicData uri="http://schemas.openxmlformats.org/presentationml/2006/ole">
            <mc:AlternateContent xmlns:mc="http://schemas.openxmlformats.org/markup-compatibility/2006">
              <mc:Choice xmlns:v="urn:schemas-microsoft-com:vml" Requires="v">
                <p:oleObj spid="_x0000_s13363" r:id="rId3" imgW="2213762" imgH="4330903" progId="">
                  <p:embed/>
                </p:oleObj>
              </mc:Choice>
              <mc:Fallback>
                <p:oleObj r:id="rId3" imgW="2213762" imgH="4330903"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691" y="1628800"/>
                        <a:ext cx="2775469" cy="4845074"/>
                      </a:xfrm>
                      <a:prstGeom prst="rect">
                        <a:avLst/>
                      </a:prstGeom>
                      <a:solidFill>
                        <a:srgbClr val="FFFFFF"/>
                      </a:solidFill>
                    </p:spPr>
                  </p:pic>
                </p:oleObj>
              </mc:Fallback>
            </mc:AlternateContent>
          </a:graphicData>
        </a:graphic>
      </p:graphicFrame>
      <p:grpSp>
        <p:nvGrpSpPr>
          <p:cNvPr id="14" name="群組 13"/>
          <p:cNvGrpSpPr/>
          <p:nvPr/>
        </p:nvGrpSpPr>
        <p:grpSpPr>
          <a:xfrm>
            <a:off x="260397" y="1700808"/>
            <a:ext cx="720080" cy="660056"/>
            <a:chOff x="180554" y="1700808"/>
            <a:chExt cx="720080" cy="660056"/>
          </a:xfrm>
        </p:grpSpPr>
        <p:pic>
          <p:nvPicPr>
            <p:cNvPr id="15" name="圖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6" name="文字方塊 15"/>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25" name="左大括弧 24"/>
          <p:cNvSpPr/>
          <p:nvPr/>
        </p:nvSpPr>
        <p:spPr>
          <a:xfrm>
            <a:off x="3347864" y="2564904"/>
            <a:ext cx="72008" cy="144016"/>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6" name="左大括弧 25"/>
          <p:cNvSpPr/>
          <p:nvPr/>
        </p:nvSpPr>
        <p:spPr>
          <a:xfrm>
            <a:off x="3347864" y="2780928"/>
            <a:ext cx="72008" cy="144016"/>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左大括弧 26"/>
          <p:cNvSpPr/>
          <p:nvPr/>
        </p:nvSpPr>
        <p:spPr>
          <a:xfrm>
            <a:off x="3347864" y="2996952"/>
            <a:ext cx="72008" cy="288032"/>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8" name="左大括弧 27"/>
          <p:cNvSpPr/>
          <p:nvPr/>
        </p:nvSpPr>
        <p:spPr>
          <a:xfrm>
            <a:off x="3347864" y="3356992"/>
            <a:ext cx="72008" cy="288032"/>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左大括弧 28"/>
          <p:cNvSpPr/>
          <p:nvPr/>
        </p:nvSpPr>
        <p:spPr>
          <a:xfrm>
            <a:off x="3347864" y="3717032"/>
            <a:ext cx="72008" cy="648072"/>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29727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模式的運算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5</a:t>
            </a:r>
            <a:r>
              <a:rPr lang="en-US" altLang="zh-TW" sz="2000" b="1" spc="600" dirty="0" smtClean="0">
                <a:solidFill>
                  <a:schemeClr val="tx1"/>
                </a:solidFill>
                <a:latin typeface="微軟正黑體" pitchFamily="34" charset="-120"/>
                <a:ea typeface="微軟正黑體" pitchFamily="34" charset="-120"/>
              </a:rPr>
              <a:t>-5</a:t>
            </a:r>
            <a:r>
              <a:rPr lang="zh-TW" altLang="en-US" sz="2000" b="1" spc="600" dirty="0" smtClean="0">
                <a:solidFill>
                  <a:schemeClr val="tx1"/>
                </a:solidFill>
                <a:latin typeface="微軟正黑體" pitchFamily="34" charset="-120"/>
                <a:ea typeface="微軟正黑體" pitchFamily="34" charset="-120"/>
              </a:rPr>
              <a:t>新的關聯代數運算子</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25</a:t>
            </a:fld>
            <a:endParaRPr lang="en-US" sz="1400" dirty="0">
              <a:solidFill>
                <a:srgbClr val="FFFFFF"/>
              </a:solidFill>
            </a:endParaRPr>
          </a:p>
        </p:txBody>
      </p:sp>
    </p:spTree>
    <p:extLst>
      <p:ext uri="{BB962C8B-B14F-4D97-AF65-F5344CB8AC3E}">
        <p14:creationId xmlns:p14="http://schemas.microsoft.com/office/powerpoint/2010/main" val="3263959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dirty="0">
                <a:latin typeface="微軟正黑體" panose="020B0604030504040204" pitchFamily="34" charset="-120"/>
                <a:ea typeface="微軟正黑體" panose="020B0604030504040204" pitchFamily="34" charset="-120"/>
              </a:rPr>
              <a:t>OUTER JOIN</a:t>
            </a:r>
            <a:r>
              <a:rPr lang="zh-TW" altLang="en-US" sz="3200" dirty="0">
                <a:latin typeface="微軟正黑體" panose="020B0604030504040204" pitchFamily="34" charset="-120"/>
                <a:ea typeface="微軟正黑體" panose="020B0604030504040204" pitchFamily="34" charset="-120"/>
              </a:rPr>
              <a:t>運算子 </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712968" cy="4925144"/>
          </a:xfrm>
        </p:spPr>
        <p:txBody>
          <a:bodyPr>
            <a:normAutofit/>
          </a:bodyPr>
          <a:lstStyle/>
          <a:p>
            <a:pPr>
              <a:lnSpc>
                <a:spcPct val="80000"/>
              </a:lnSpc>
            </a:pPr>
            <a:r>
              <a:rPr lang="zh-TW" altLang="en-US" sz="2600" b="1" dirty="0" smtClean="0">
                <a:latin typeface="微軟正黑體" panose="020B0604030504040204" pitchFamily="34" charset="-120"/>
                <a:ea typeface="微軟正黑體" panose="020B0604030504040204" pitchFamily="34" charset="-120"/>
              </a:rPr>
              <a:t>一般</a:t>
            </a:r>
            <a:r>
              <a:rPr lang="zh-TW" altLang="en-US" sz="2600" b="1" dirty="0">
                <a:latin typeface="微軟正黑體" panose="020B0604030504040204" pitchFamily="34" charset="-120"/>
                <a:ea typeface="微軟正黑體" panose="020B0604030504040204" pitchFamily="34" charset="-120"/>
              </a:rPr>
              <a:t>的</a:t>
            </a:r>
            <a:r>
              <a:rPr lang="en-US" altLang="zh-TW" sz="2600" b="1" dirty="0">
                <a:latin typeface="微軟正黑體" panose="020B0604030504040204" pitchFamily="34" charset="-120"/>
                <a:ea typeface="微軟正黑體" panose="020B0604030504040204" pitchFamily="34" charset="-120"/>
              </a:rPr>
              <a:t>JOIN</a:t>
            </a:r>
            <a:r>
              <a:rPr lang="zh-TW" altLang="en-US" sz="2600" b="1" dirty="0">
                <a:latin typeface="微軟正黑體" panose="020B0604030504040204" pitchFamily="34" charset="-120"/>
                <a:ea typeface="微軟正黑體" panose="020B0604030504040204" pitchFamily="34" charset="-120"/>
              </a:rPr>
              <a:t>（又稱為</a:t>
            </a:r>
            <a:r>
              <a:rPr lang="en-US" altLang="zh-TW" sz="2600" b="1" dirty="0">
                <a:latin typeface="微軟正黑體" panose="020B0604030504040204" pitchFamily="34" charset="-120"/>
                <a:ea typeface="微軟正黑體" panose="020B0604030504040204" pitchFamily="34" charset="-120"/>
              </a:rPr>
              <a:t>INNER JOIN)</a:t>
            </a:r>
            <a:r>
              <a:rPr lang="zh-TW" altLang="en-US" sz="2600" b="1" dirty="0">
                <a:latin typeface="微軟正黑體" panose="020B0604030504040204" pitchFamily="34" charset="-120"/>
                <a:ea typeface="微軟正黑體" panose="020B0604030504040204" pitchFamily="34" charset="-120"/>
              </a:rPr>
              <a:t>會去除兩個關聯裡沒有被匹配到的序列值</a:t>
            </a:r>
          </a:p>
          <a:p>
            <a:pPr lvl="1">
              <a:lnSpc>
                <a:spcPct val="80000"/>
              </a:lnSpc>
            </a:pPr>
            <a:r>
              <a:rPr lang="zh-TW" altLang="en-US" sz="2200" dirty="0">
                <a:latin typeface="微軟正黑體" panose="020B0604030504040204" pitchFamily="34" charset="-120"/>
                <a:ea typeface="微軟正黑體" panose="020B0604030504040204" pitchFamily="34" charset="-120"/>
              </a:rPr>
              <a:t>考慮以下查詢：</a:t>
            </a:r>
          </a:p>
          <a:p>
            <a:pPr lvl="1">
              <a:lnSpc>
                <a:spcPct val="80000"/>
              </a:lnSpc>
              <a:buNone/>
            </a:pPr>
            <a:r>
              <a:rPr lang="en-US" altLang="zh-TW" sz="2200" b="1" dirty="0">
                <a:latin typeface="微軟正黑體" panose="020B0604030504040204" pitchFamily="34" charset="-120"/>
                <a:ea typeface="微軟正黑體" panose="020B0604030504040204" pitchFamily="34" charset="-120"/>
              </a:rPr>
              <a:t>M = </a:t>
            </a:r>
            <a:r>
              <a:rPr lang="en-US" altLang="zh-TW" sz="2200" b="1" dirty="0">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latin typeface="微軟正黑體" panose="020B0604030504040204" pitchFamily="34" charset="-120"/>
                <a:ea typeface="微軟正黑體" panose="020B0604030504040204" pitchFamily="34" charset="-120"/>
              </a:rPr>
              <a:t>mId</a:t>
            </a:r>
            <a:r>
              <a:rPr lang="en-US" altLang="zh-TW" sz="2200" b="1" baseline="-25000" dirty="0">
                <a:latin typeface="微軟正黑體" panose="020B0604030504040204" pitchFamily="34" charset="-120"/>
                <a:ea typeface="微軟正黑體" panose="020B0604030504040204" pitchFamily="34" charset="-120"/>
              </a:rPr>
              <a:t>, name, birthday, introducer</a:t>
            </a:r>
            <a:r>
              <a:rPr lang="en-US" altLang="zh-TW" sz="2200" b="1" dirty="0">
                <a:latin typeface="微軟正黑體" panose="020B0604030504040204" pitchFamily="34" charset="-120"/>
                <a:ea typeface="微軟正黑體" panose="020B0604030504040204" pitchFamily="34" charset="-120"/>
              </a:rPr>
              <a:t> (Member)</a:t>
            </a:r>
          </a:p>
          <a:p>
            <a:pPr lvl="1">
              <a:lnSpc>
                <a:spcPct val="80000"/>
              </a:lnSpc>
              <a:buNone/>
            </a:pPr>
            <a:r>
              <a:rPr lang="en-US" altLang="zh-TW" sz="2200" b="1" dirty="0">
                <a:latin typeface="微軟正黑體" panose="020B0604030504040204" pitchFamily="34" charset="-120"/>
                <a:ea typeface="微軟正黑體" panose="020B0604030504040204" pitchFamily="34" charset="-120"/>
              </a:rPr>
              <a:t>I(</a:t>
            </a:r>
            <a:r>
              <a:rPr lang="en-US" altLang="zh-TW" sz="2200" b="1" dirty="0" err="1">
                <a:latin typeface="微軟正黑體" panose="020B0604030504040204" pitchFamily="34" charset="-120"/>
                <a:ea typeface="微軟正黑體" panose="020B0604030504040204" pitchFamily="34" charset="-120"/>
              </a:rPr>
              <a:t>smId</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sName</a:t>
            </a:r>
            <a:r>
              <a:rPr lang="en-US" altLang="zh-TW" sz="2200" b="1" dirty="0">
                <a:latin typeface="微軟正黑體" panose="020B0604030504040204" pitchFamily="34" charset="-120"/>
                <a:ea typeface="微軟正黑體" panose="020B0604030504040204" pitchFamily="34" charset="-120"/>
              </a:rPr>
              <a:t>) = </a:t>
            </a:r>
            <a:r>
              <a:rPr lang="en-US" altLang="zh-TW" sz="2200" b="1" dirty="0">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latin typeface="微軟正黑體" panose="020B0604030504040204" pitchFamily="34" charset="-120"/>
                <a:ea typeface="微軟正黑體" panose="020B0604030504040204" pitchFamily="34" charset="-120"/>
              </a:rPr>
              <a:t>mId</a:t>
            </a:r>
            <a:r>
              <a:rPr lang="en-US" altLang="zh-TW" sz="2200" b="1" baseline="-25000" dirty="0">
                <a:latin typeface="微軟正黑體" panose="020B0604030504040204" pitchFamily="34" charset="-120"/>
                <a:ea typeface="微軟正黑體" panose="020B0604030504040204" pitchFamily="34" charset="-120"/>
              </a:rPr>
              <a:t>, name</a:t>
            </a:r>
            <a:r>
              <a:rPr lang="en-US" altLang="zh-TW" sz="2200" b="1" dirty="0">
                <a:latin typeface="微軟正黑體" panose="020B0604030504040204" pitchFamily="34" charset="-120"/>
                <a:ea typeface="微軟正黑體" panose="020B0604030504040204" pitchFamily="34" charset="-120"/>
              </a:rPr>
              <a:t>(Member)</a:t>
            </a:r>
          </a:p>
          <a:p>
            <a:pPr lvl="1">
              <a:lnSpc>
                <a:spcPct val="80000"/>
              </a:lnSpc>
              <a:buNone/>
            </a:pPr>
            <a:r>
              <a:rPr lang="en-US" altLang="zh-TW" sz="2200" b="1" dirty="0">
                <a:latin typeface="微軟正黑體" panose="020B0604030504040204" pitchFamily="34" charset="-120"/>
                <a:ea typeface="微軟正黑體" panose="020B0604030504040204" pitchFamily="34" charset="-120"/>
              </a:rPr>
              <a:t>Result = </a:t>
            </a:r>
            <a:r>
              <a:rPr lang="en-US" altLang="zh-TW" sz="2200" b="1" dirty="0">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err="1">
                <a:latin typeface="微軟正黑體" panose="020B0604030504040204" pitchFamily="34" charset="-120"/>
                <a:ea typeface="微軟正黑體" panose="020B0604030504040204" pitchFamily="34" charset="-120"/>
              </a:rPr>
              <a:t>mId</a:t>
            </a:r>
            <a:r>
              <a:rPr lang="en-US" altLang="zh-TW" sz="2200" b="1" baseline="-25000" dirty="0">
                <a:latin typeface="微軟正黑體" panose="020B0604030504040204" pitchFamily="34" charset="-120"/>
                <a:ea typeface="微軟正黑體" panose="020B0604030504040204" pitchFamily="34" charset="-120"/>
              </a:rPr>
              <a:t>, name, birthday, </a:t>
            </a:r>
            <a:r>
              <a:rPr lang="en-US" altLang="zh-TW" sz="2200" b="1" baseline="-25000" dirty="0" err="1">
                <a:latin typeface="微軟正黑體" panose="020B0604030504040204" pitchFamily="34" charset="-120"/>
                <a:ea typeface="微軟正黑體" panose="020B0604030504040204" pitchFamily="34" charset="-120"/>
              </a:rPr>
              <a:t>sName</a:t>
            </a:r>
            <a:r>
              <a:rPr lang="en-US" altLang="zh-TW" sz="2200" b="1" dirty="0">
                <a:latin typeface="微軟正黑體" panose="020B0604030504040204" pitchFamily="34" charset="-120"/>
                <a:ea typeface="微軟正黑體" panose="020B0604030504040204" pitchFamily="34" charset="-120"/>
              </a:rPr>
              <a:t> (M⋈ </a:t>
            </a:r>
            <a:r>
              <a:rPr lang="en-US" altLang="zh-TW" sz="2200" b="1" baseline="-25000" dirty="0">
                <a:latin typeface="微軟正黑體" panose="020B0604030504040204" pitchFamily="34" charset="-120"/>
                <a:ea typeface="微軟正黑體" panose="020B0604030504040204" pitchFamily="34" charset="-120"/>
              </a:rPr>
              <a:t>introducer=</a:t>
            </a:r>
            <a:r>
              <a:rPr lang="en-US" altLang="zh-TW" sz="2200" b="1" baseline="-25000" dirty="0" err="1">
                <a:latin typeface="微軟正黑體" panose="020B0604030504040204" pitchFamily="34" charset="-120"/>
                <a:ea typeface="微軟正黑體" panose="020B0604030504040204" pitchFamily="34" charset="-120"/>
              </a:rPr>
              <a:t>smId</a:t>
            </a:r>
            <a:r>
              <a:rPr lang="en-US" altLang="zh-TW" sz="2200" b="1" dirty="0">
                <a:latin typeface="微軟正黑體" panose="020B0604030504040204" pitchFamily="34" charset="-120"/>
                <a:ea typeface="微軟正黑體" panose="020B0604030504040204" pitchFamily="34" charset="-120"/>
              </a:rPr>
              <a:t> I)</a:t>
            </a:r>
          </a:p>
          <a:p>
            <a:pPr lvl="1">
              <a:lnSpc>
                <a:spcPct val="80000"/>
              </a:lnSpc>
            </a:pPr>
            <a:r>
              <a:rPr lang="zh-TW" altLang="en-US" sz="2200" dirty="0">
                <a:latin typeface="微軟正黑體" panose="020B0604030504040204" pitchFamily="34" charset="-120"/>
                <a:ea typeface="微軟正黑體" panose="020B0604030504040204" pitchFamily="34" charset="-120"/>
              </a:rPr>
              <a:t>沒有介紹人的會員會在</a:t>
            </a:r>
            <a:r>
              <a:rPr lang="en-US" altLang="zh-TW" sz="2200" dirty="0">
                <a:latin typeface="微軟正黑體" panose="020B0604030504040204" pitchFamily="34" charset="-120"/>
                <a:ea typeface="微軟正黑體" panose="020B0604030504040204" pitchFamily="34" charset="-120"/>
              </a:rPr>
              <a:t>Result(</a:t>
            </a:r>
            <a:r>
              <a:rPr lang="en-US" altLang="zh-TW" sz="2200" dirty="0" err="1">
                <a:latin typeface="微軟正黑體" panose="020B0604030504040204" pitchFamily="34" charset="-120"/>
                <a:ea typeface="微軟正黑體" panose="020B0604030504040204" pitchFamily="34" charset="-120"/>
              </a:rPr>
              <a:t>mId</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裡嗎？</a:t>
            </a:r>
          </a:p>
          <a:p>
            <a:pPr lvl="1">
              <a:lnSpc>
                <a:spcPct val="80000"/>
              </a:lnSpc>
            </a:pPr>
            <a:endParaRPr lang="zh-TW" altLang="en-US" sz="2200" dirty="0">
              <a:latin typeface="微軟正黑體" panose="020B0604030504040204" pitchFamily="34" charset="-120"/>
              <a:ea typeface="微軟正黑體" panose="020B0604030504040204" pitchFamily="34" charset="-120"/>
            </a:endParaRPr>
          </a:p>
          <a:p>
            <a:pPr>
              <a:lnSpc>
                <a:spcPct val="80000"/>
              </a:lnSpc>
            </a:pPr>
            <a:r>
              <a:rPr lang="zh-TW" altLang="en-US" sz="2600" b="1" dirty="0">
                <a:latin typeface="微軟正黑體" panose="020B0604030504040204" pitchFamily="34" charset="-120"/>
                <a:ea typeface="微軟正黑體" panose="020B0604030504040204" pitchFamily="34" charset="-120"/>
              </a:rPr>
              <a:t>關聯代數裡定義了</a:t>
            </a:r>
            <a:r>
              <a:rPr lang="en-US" altLang="zh-TW" sz="2600" b="1" dirty="0">
                <a:latin typeface="微軟正黑體" panose="020B0604030504040204" pitchFamily="34" charset="-120"/>
                <a:ea typeface="微軟正黑體" panose="020B0604030504040204" pitchFamily="34" charset="-120"/>
              </a:rPr>
              <a:t>OUTER JOIN</a:t>
            </a:r>
            <a:r>
              <a:rPr lang="zh-TW" altLang="en-US" sz="2600" b="1" dirty="0">
                <a:latin typeface="微軟正黑體" panose="020B0604030504040204" pitchFamily="34" charset="-120"/>
                <a:ea typeface="微軟正黑體" panose="020B0604030504040204" pitchFamily="34" charset="-120"/>
              </a:rPr>
              <a:t>，包括三種運算子</a:t>
            </a:r>
          </a:p>
          <a:p>
            <a:pPr lvl="1">
              <a:lnSpc>
                <a:spcPct val="80000"/>
              </a:lnSpc>
            </a:pPr>
            <a:r>
              <a:rPr lang="en-US" altLang="zh-TW" sz="2200" dirty="0">
                <a:latin typeface="微軟正黑體" panose="020B0604030504040204" pitchFamily="34" charset="-120"/>
                <a:ea typeface="微軟正黑體" panose="020B0604030504040204" pitchFamily="34" charset="-120"/>
              </a:rPr>
              <a:t>LEFT OUTER JOIN </a:t>
            </a:r>
          </a:p>
          <a:p>
            <a:pPr lvl="1">
              <a:lnSpc>
                <a:spcPct val="80000"/>
              </a:lnSpc>
            </a:pPr>
            <a:r>
              <a:rPr lang="en-US" altLang="zh-TW" sz="2200" dirty="0">
                <a:latin typeface="微軟正黑體" panose="020B0604030504040204" pitchFamily="34" charset="-120"/>
                <a:ea typeface="微軟正黑體" panose="020B0604030504040204" pitchFamily="34" charset="-120"/>
              </a:rPr>
              <a:t>RIGHT OUTER JOIN </a:t>
            </a:r>
          </a:p>
          <a:p>
            <a:pPr lvl="1">
              <a:lnSpc>
                <a:spcPct val="80000"/>
              </a:lnSpc>
            </a:pPr>
            <a:r>
              <a:rPr lang="en-US" altLang="zh-TW" sz="2200" dirty="0">
                <a:latin typeface="微軟正黑體" panose="020B0604030504040204" pitchFamily="34" charset="-120"/>
                <a:ea typeface="微軟正黑體" panose="020B0604030504040204" pitchFamily="34" charset="-120"/>
              </a:rPr>
              <a:t>FULL OUTER JOIN  </a:t>
            </a: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156353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dirty="0">
                <a:latin typeface="微軟正黑體" panose="020B0604030504040204" pitchFamily="34" charset="-120"/>
                <a:ea typeface="微軟正黑體" panose="020B0604030504040204" pitchFamily="34" charset="-120"/>
              </a:rPr>
              <a:t>LEFT OUTER JOIN</a:t>
            </a:r>
            <a:r>
              <a:rPr lang="zh-TW" altLang="en-US" sz="3200" dirty="0">
                <a:latin typeface="微軟正黑體" panose="020B0604030504040204" pitchFamily="34" charset="-120"/>
                <a:ea typeface="微軟正黑體" panose="020B0604030504040204" pitchFamily="34" charset="-120"/>
              </a:rPr>
              <a:t>運算子</a:t>
            </a:r>
            <a:r>
              <a:rPr lang="en-US" altLang="zh-TW" sz="3200" dirty="0">
                <a:latin typeface="微軟正黑體" panose="020B0604030504040204" pitchFamily="34" charset="-120"/>
                <a:ea typeface="微軟正黑體" panose="020B0604030504040204" pitchFamily="34" charset="-120"/>
              </a:rPr>
              <a:t>(</a:t>
            </a:r>
            <a:r>
              <a:rPr lang="en-US" altLang="zh-TW" sz="3200" b="1" dirty="0">
                <a:latin typeface="微軟正黑體" panose="020B0604030504040204" pitchFamily="34" charset="-120"/>
                <a:ea typeface="微軟正黑體" panose="020B0604030504040204" pitchFamily="34" charset="-120"/>
              </a:rPr>
              <a:t>⊐⋈</a:t>
            </a:r>
            <a:r>
              <a:rPr lang="en-US" altLang="zh-TW" sz="3200" dirty="0">
                <a:latin typeface="微軟正黑體" panose="020B0604030504040204" pitchFamily="34" charset="-120"/>
                <a:ea typeface="微軟正黑體" panose="020B0604030504040204" pitchFamily="34" charset="-120"/>
              </a:rPr>
              <a:t> )</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712968" cy="4925144"/>
          </a:xfrm>
        </p:spPr>
        <p:txBody>
          <a:bodyPr>
            <a:normAutofit/>
          </a:bodyPr>
          <a:lstStyle/>
          <a:p>
            <a:pPr marL="609600" indent="-609600">
              <a:lnSpc>
                <a:spcPct val="80000"/>
              </a:lnSpc>
            </a:pPr>
            <a:r>
              <a:rPr lang="zh-TW" altLang="en-US" sz="2600" b="1" dirty="0">
                <a:latin typeface="微軟正黑體" panose="020B0604030504040204" pitchFamily="34" charset="-120"/>
                <a:ea typeface="微軟正黑體" panose="020B0604030504040204" pitchFamily="34" charset="-120"/>
              </a:rPr>
              <a:t>保留左邊關聯，其一般式為</a:t>
            </a:r>
            <a:r>
              <a:rPr lang="en-US" altLang="zh-TW" sz="2600" b="1" dirty="0">
                <a:latin typeface="微軟正黑體" panose="020B0604030504040204" pitchFamily="34" charset="-120"/>
                <a:ea typeface="微軟正黑體" panose="020B0604030504040204" pitchFamily="34" charset="-120"/>
              </a:rPr>
              <a:t>Result = R ⊐⋈ </a:t>
            </a:r>
            <a:r>
              <a:rPr lang="en-US" altLang="zh-TW" sz="2600" b="1" baseline="-25000" dirty="0">
                <a:latin typeface="微軟正黑體" panose="020B0604030504040204" pitchFamily="34" charset="-120"/>
                <a:ea typeface="微軟正黑體" panose="020B0604030504040204" pitchFamily="34" charset="-120"/>
              </a:rPr>
              <a:t>&lt;</a:t>
            </a:r>
            <a:r>
              <a:rPr lang="zh-TW" altLang="en-US" sz="2600" b="1" baseline="-25000" dirty="0">
                <a:latin typeface="微軟正黑體" panose="020B0604030504040204" pitchFamily="34" charset="-120"/>
                <a:ea typeface="微軟正黑體" panose="020B0604030504040204" pitchFamily="34" charset="-120"/>
              </a:rPr>
              <a:t>配合條件</a:t>
            </a:r>
            <a:r>
              <a:rPr lang="en-US" altLang="zh-TW" sz="2600" b="1" baseline="-25000" dirty="0">
                <a:latin typeface="微軟正黑體" panose="020B0604030504040204" pitchFamily="34" charset="-120"/>
                <a:ea typeface="微軟正黑體" panose="020B0604030504040204" pitchFamily="34" charset="-120"/>
              </a:rPr>
              <a:t>&gt;</a:t>
            </a:r>
            <a:r>
              <a:rPr lang="en-US" altLang="zh-TW" sz="2600" b="1" dirty="0">
                <a:latin typeface="微軟正黑體" panose="020B0604030504040204" pitchFamily="34" charset="-120"/>
                <a:ea typeface="微軟正黑體" panose="020B0604030504040204" pitchFamily="34" charset="-120"/>
              </a:rPr>
              <a:t> S</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關聯綱目：同於</a:t>
            </a:r>
            <a:r>
              <a:rPr lang="en-US" altLang="zh-TW" sz="2200" dirty="0">
                <a:latin typeface="微軟正黑體" panose="020B0604030504040204" pitchFamily="34" charset="-120"/>
                <a:ea typeface="微軟正黑體" panose="020B0604030504040204" pitchFamily="34" charset="-120"/>
              </a:rPr>
              <a:t>R⋈</a:t>
            </a:r>
            <a:r>
              <a:rPr lang="en-US" altLang="zh-TW" sz="2200" b="1" dirty="0">
                <a:latin typeface="微軟正黑體" panose="020B0604030504040204" pitchFamily="34" charset="-120"/>
                <a:ea typeface="微軟正黑體" panose="020B0604030504040204" pitchFamily="34" charset="-120"/>
              </a:rPr>
              <a:t> </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配合條件</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b="1" dirty="0">
                <a:latin typeface="微軟正黑體" panose="020B0604030504040204" pitchFamily="34" charset="-120"/>
                <a:ea typeface="微軟正黑體" panose="020B0604030504040204" pitchFamily="34" charset="-120"/>
              </a:rPr>
              <a:t>S</a:t>
            </a:r>
            <a:endParaRPr lang="en-US" altLang="zh-TW" sz="2200" dirty="0">
              <a:latin typeface="微軟正黑體" panose="020B0604030504040204" pitchFamily="34" charset="-120"/>
              <a:ea typeface="微軟正黑體" panose="020B0604030504040204" pitchFamily="34" charset="-120"/>
            </a:endParaRP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序列值：</a:t>
            </a:r>
            <a:r>
              <a:rPr lang="en-US" altLang="zh-TW" sz="2200" dirty="0">
                <a:latin typeface="微軟正黑體" panose="020B0604030504040204" pitchFamily="34" charset="-120"/>
                <a:ea typeface="微軟正黑體" panose="020B0604030504040204" pitchFamily="34" charset="-120"/>
              </a:rPr>
              <a:t>R⋈</a:t>
            </a:r>
            <a:r>
              <a:rPr lang="en-US" altLang="zh-TW" sz="2200" b="1" dirty="0">
                <a:latin typeface="微軟正黑體" panose="020B0604030504040204" pitchFamily="34" charset="-120"/>
                <a:ea typeface="微軟正黑體" panose="020B0604030504040204" pitchFamily="34" charset="-120"/>
              </a:rPr>
              <a:t> </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配合條件</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的序列值再加上沒有與</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配對的</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的序列</a:t>
            </a:r>
            <a:r>
              <a:rPr lang="zh-TW" altLang="en-US" sz="2200" dirty="0" smtClean="0">
                <a:latin typeface="微軟正黑體" panose="020B0604030504040204" pitchFamily="34" charset="-120"/>
                <a:ea typeface="微軟正黑體" panose="020B0604030504040204" pitchFamily="34" charset="-120"/>
              </a:rPr>
              <a:t>值</a:t>
            </a:r>
            <a:r>
              <a:rPr lang="en-US" altLang="zh-TW" sz="2200" dirty="0" smtClean="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a:t>
            </a:r>
            <a:r>
              <a:rPr lang="zh-TW" altLang="en-US" sz="2200" dirty="0" smtClean="0">
                <a:latin typeface="微軟正黑體" panose="020B0604030504040204" pitchFamily="34" charset="-120"/>
                <a:ea typeface="微軟正黑體" panose="020B0604030504040204" pitchFamily="34" charset="-120"/>
              </a:rPr>
              <a:t>屬性值為</a:t>
            </a:r>
            <a:r>
              <a:rPr lang="en-US" altLang="zh-TW" sz="2200" dirty="0" smtClean="0">
                <a:latin typeface="微軟正黑體" panose="020B0604030504040204" pitchFamily="34" charset="-120"/>
                <a:ea typeface="微軟正黑體" panose="020B0604030504040204" pitchFamily="34" charset="-120"/>
              </a:rPr>
              <a:t>NULL</a:t>
            </a:r>
            <a:r>
              <a:rPr lang="zh-TW" altLang="en-US" sz="2200" dirty="0" smtClean="0">
                <a:latin typeface="微軟正黑體" panose="020B0604030504040204" pitchFamily="34" charset="-120"/>
                <a:ea typeface="微軟正黑體" panose="020B0604030504040204" pitchFamily="34" charset="-120"/>
              </a:rPr>
              <a:t>）</a:t>
            </a:r>
            <a:endParaRPr lang="zh-TW" altLang="en-US" sz="2200" dirty="0">
              <a:latin typeface="微軟正黑體" panose="020B0604030504040204" pitchFamily="34" charset="-120"/>
              <a:ea typeface="微軟正黑體" panose="020B0604030504040204" pitchFamily="34" charset="-120"/>
            </a:endParaRP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範例</a:t>
            </a:r>
            <a:r>
              <a:rPr lang="zh-TW" altLang="en-US" sz="2200" dirty="0" smtClean="0">
                <a:latin typeface="微軟正黑體" panose="020B0604030504040204" pitchFamily="34" charset="-120"/>
                <a:ea typeface="微軟正黑體" panose="020B0604030504040204" pitchFamily="34" charset="-120"/>
              </a:rPr>
              <a:t>：</a:t>
            </a:r>
            <a:r>
              <a:rPr lang="en-US" altLang="zh-TW" sz="2200" dirty="0" err="1" smtClean="0">
                <a:latin typeface="微軟正黑體" panose="020B0604030504040204" pitchFamily="34" charset="-120"/>
                <a:ea typeface="微軟正黑體" panose="020B0604030504040204" pitchFamily="34" charset="-120"/>
              </a:rPr>
              <a:t>Result_left</a:t>
            </a:r>
            <a:r>
              <a:rPr lang="en-US" altLang="zh-TW" sz="2200" dirty="0" smtClean="0">
                <a:latin typeface="微軟正黑體" panose="020B0604030504040204" pitchFamily="34" charset="-120"/>
                <a:ea typeface="微軟正黑體" panose="020B0604030504040204" pitchFamily="34" charset="-120"/>
              </a:rPr>
              <a:t> = </a:t>
            </a:r>
            <a:r>
              <a:rPr lang="en-US" altLang="zh-TW" sz="2200" b="1" dirty="0" smtClean="0">
                <a:latin typeface="微軟正黑體" panose="020B0604030504040204" pitchFamily="34" charset="-120"/>
                <a:ea typeface="微軟正黑體" panose="020B0604030504040204" pitchFamily="34" charset="-120"/>
              </a:rPr>
              <a:t>Transaction </a:t>
            </a:r>
            <a:r>
              <a:rPr lang="en-US" altLang="zh-TW" sz="2200" b="1"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Transaction.tNo</a:t>
            </a:r>
            <a:r>
              <a:rPr lang="en-US" altLang="zh-TW" sz="2200" b="1" baseline="-25000" dirty="0">
                <a:latin typeface="微軟正黑體" panose="020B0604030504040204" pitchFamily="34" charset="-120"/>
                <a:ea typeface="微軟正黑體" panose="020B0604030504040204" pitchFamily="34" charset="-120"/>
              </a:rPr>
              <a:t>=</a:t>
            </a:r>
            <a:r>
              <a:rPr lang="en-US" altLang="zh-TW" sz="2200" b="1" baseline="-25000" dirty="0" err="1">
                <a:latin typeface="微軟正黑體" panose="020B0604030504040204" pitchFamily="34" charset="-120"/>
                <a:ea typeface="微軟正黑體" panose="020B0604030504040204" pitchFamily="34" charset="-120"/>
              </a:rPr>
              <a:t>Cart.tNo</a:t>
            </a:r>
            <a:r>
              <a:rPr lang="en-US" altLang="zh-TW" sz="2200" b="1" dirty="0">
                <a:latin typeface="微軟正黑體" panose="020B0604030504040204" pitchFamily="34" charset="-120"/>
                <a:ea typeface="微軟正黑體" panose="020B0604030504040204" pitchFamily="34" charset="-120"/>
              </a:rPr>
              <a:t> Cart</a:t>
            </a:r>
            <a:r>
              <a:rPr lang="en-US" altLang="zh-TW" sz="2200" dirty="0">
                <a:latin typeface="微軟正黑體" panose="020B0604030504040204" pitchFamily="34" charset="-120"/>
                <a:ea typeface="微軟正黑體" panose="020B0604030504040204" pitchFamily="34" charset="-120"/>
              </a:rPr>
              <a:t> </a:t>
            </a:r>
          </a:p>
          <a:p>
            <a:pPr marL="990600" lvl="1" indent="-533400">
              <a:lnSpc>
                <a:spcPct val="80000"/>
              </a:lnSpc>
            </a:pPr>
            <a:r>
              <a:rPr lang="en-US" altLang="zh-TW" sz="2200" dirty="0">
                <a:latin typeface="微軟正黑體" panose="020B0604030504040204" pitchFamily="34" charset="-120"/>
                <a:ea typeface="微軟正黑體" panose="020B0604030504040204" pitchFamily="34" charset="-120"/>
              </a:rPr>
              <a:t>(Transaction</a:t>
            </a:r>
            <a:r>
              <a:rPr lang="zh-TW" altLang="en-US"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Cart</a:t>
            </a:r>
            <a:r>
              <a:rPr lang="zh-TW" altLang="en-US" sz="2200" dirty="0">
                <a:latin typeface="微軟正黑體" panose="020B0604030504040204" pitchFamily="34" charset="-120"/>
                <a:ea typeface="微軟正黑體" panose="020B0604030504040204" pitchFamily="34" charset="-120"/>
              </a:rPr>
              <a:t>的</a:t>
            </a:r>
            <a:r>
              <a:rPr lang="zh-TW" altLang="en-US" sz="2200" dirty="0">
                <a:latin typeface="微軟正黑體" panose="020B0604030504040204" pitchFamily="34" charset="-120"/>
                <a:ea typeface="微軟正黑體" panose="020B0604030504040204" pitchFamily="34" charset="-120"/>
                <a:hlinkClick r:id="rId2" action="ppaction://hlinksldjump"/>
              </a:rPr>
              <a:t>範例資料庫</a:t>
            </a:r>
            <a:r>
              <a:rPr lang="zh-TW" altLang="en-US" sz="2200" dirty="0">
                <a:latin typeface="微軟正黑體" panose="020B0604030504040204" pitchFamily="34" charset="-120"/>
                <a:ea typeface="微軟正黑體" panose="020B0604030504040204" pitchFamily="34" charset="-120"/>
              </a:rPr>
              <a:t>）</a:t>
            </a:r>
          </a:p>
          <a:p>
            <a:pPr lvl="1">
              <a:lnSpc>
                <a:spcPct val="90000"/>
              </a:lnSpc>
            </a:pPr>
            <a:endParaRPr lang="en-US" altLang="zh-TW" sz="2600" b="1" dirty="0">
              <a:latin typeface="微軟正黑體" panose="020B0604030504040204" pitchFamily="34" charset="-120"/>
              <a:ea typeface="微軟正黑體" panose="020B0604030504040204" pitchFamily="34" charset="-120"/>
            </a:endParaRPr>
          </a:p>
          <a:p>
            <a:pPr lvl="1">
              <a:lnSpc>
                <a:spcPct val="80000"/>
              </a:lnSpc>
            </a:pPr>
            <a:endParaRPr lang="zh-TW" altLang="en-US" sz="2600" b="1" dirty="0">
              <a:latin typeface="微軟正黑體" panose="020B0604030504040204" pitchFamily="34" charset="-120"/>
              <a:ea typeface="微軟正黑體" panose="020B0604030504040204" pitchFamily="34" charset="-120"/>
            </a:endParaRPr>
          </a:p>
          <a:p>
            <a:pPr lvl="1"/>
            <a:endParaRPr lang="zh-TW" altLang="en-US" sz="2600" dirty="0">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3861048"/>
            <a:ext cx="7289502" cy="285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224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dirty="0" smtClean="0">
                <a:latin typeface="微軟正黑體" panose="020B0604030504040204" pitchFamily="34" charset="-120"/>
                <a:ea typeface="微軟正黑體" panose="020B0604030504040204" pitchFamily="34" charset="-120"/>
              </a:rPr>
              <a:t>RIGHT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OUTER </a:t>
            </a:r>
            <a:r>
              <a:rPr lang="en-US" altLang="zh-TW" sz="3200" dirty="0">
                <a:latin typeface="微軟正黑體" panose="020B0604030504040204" pitchFamily="34" charset="-120"/>
                <a:ea typeface="微軟正黑體" panose="020B0604030504040204" pitchFamily="34" charset="-120"/>
              </a:rPr>
              <a:t>JOIN</a:t>
            </a:r>
            <a:r>
              <a:rPr lang="zh-TW" altLang="en-US" sz="3200" dirty="0">
                <a:latin typeface="微軟正黑體" panose="020B0604030504040204" pitchFamily="34" charset="-120"/>
                <a:ea typeface="微軟正黑體" panose="020B0604030504040204" pitchFamily="34" charset="-120"/>
              </a:rPr>
              <a:t>運算子</a:t>
            </a:r>
            <a:r>
              <a:rPr lang="en-US" altLang="zh-TW" sz="3200" dirty="0">
                <a:latin typeface="微軟正黑體" panose="020B0604030504040204" pitchFamily="34" charset="-120"/>
                <a:ea typeface="微軟正黑體" panose="020B0604030504040204" pitchFamily="34" charset="-120"/>
              </a:rPr>
              <a:t>(</a:t>
            </a:r>
            <a:r>
              <a:rPr lang="en-US" altLang="zh-TW" sz="3200" b="1" dirty="0">
                <a:latin typeface="微軟正黑體" panose="020B0604030504040204" pitchFamily="34" charset="-120"/>
                <a:ea typeface="微軟正黑體" panose="020B0604030504040204" pitchFamily="34" charset="-120"/>
              </a:rPr>
              <a:t>⊐⋈</a:t>
            </a:r>
            <a:r>
              <a:rPr lang="en-US" altLang="zh-TW" sz="3200" dirty="0">
                <a:latin typeface="微軟正黑體" panose="020B0604030504040204" pitchFamily="34" charset="-120"/>
                <a:ea typeface="微軟正黑體" panose="020B0604030504040204" pitchFamily="34" charset="-120"/>
              </a:rPr>
              <a:t> )</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925144"/>
          </a:xfrm>
        </p:spPr>
        <p:txBody>
          <a:bodyPr>
            <a:normAutofit/>
          </a:bodyPr>
          <a:lstStyle/>
          <a:p>
            <a:pPr marL="609600" indent="-609600"/>
            <a:r>
              <a:rPr lang="zh-TW" altLang="en-US" sz="2600" b="1" dirty="0">
                <a:latin typeface="微軟正黑體" panose="020B0604030504040204" pitchFamily="34" charset="-120"/>
                <a:ea typeface="微軟正黑體" panose="020B0604030504040204" pitchFamily="34" charset="-120"/>
              </a:rPr>
              <a:t>保留右邊關聯，其一般式為</a:t>
            </a:r>
            <a:r>
              <a:rPr lang="en-US" altLang="zh-TW" sz="2600" b="1" dirty="0">
                <a:latin typeface="微軟正黑體" panose="020B0604030504040204" pitchFamily="34" charset="-120"/>
                <a:ea typeface="微軟正黑體" panose="020B0604030504040204" pitchFamily="34" charset="-120"/>
              </a:rPr>
              <a:t>Result = R ⋈⊏</a:t>
            </a:r>
            <a:r>
              <a:rPr lang="en-US" altLang="zh-TW" sz="2600" b="1" baseline="-25000" dirty="0">
                <a:latin typeface="微軟正黑體" panose="020B0604030504040204" pitchFamily="34" charset="-120"/>
                <a:ea typeface="微軟正黑體" panose="020B0604030504040204" pitchFamily="34" charset="-120"/>
              </a:rPr>
              <a:t>&lt;</a:t>
            </a:r>
            <a:r>
              <a:rPr lang="zh-TW" altLang="en-US" sz="2600" b="1" baseline="-25000" dirty="0">
                <a:latin typeface="微軟正黑體" panose="020B0604030504040204" pitchFamily="34" charset="-120"/>
                <a:ea typeface="微軟正黑體" panose="020B0604030504040204" pitchFamily="34" charset="-120"/>
              </a:rPr>
              <a:t>配合條件</a:t>
            </a:r>
            <a:r>
              <a:rPr lang="en-US" altLang="zh-TW" sz="2600" b="1" baseline="-25000" dirty="0">
                <a:latin typeface="微軟正黑體" panose="020B0604030504040204" pitchFamily="34" charset="-120"/>
                <a:ea typeface="微軟正黑體" panose="020B0604030504040204" pitchFamily="34" charset="-120"/>
              </a:rPr>
              <a:t>&gt;</a:t>
            </a:r>
            <a:r>
              <a:rPr lang="en-US" altLang="zh-TW" sz="2600" b="1" dirty="0">
                <a:latin typeface="微軟正黑體" panose="020B0604030504040204" pitchFamily="34" charset="-120"/>
                <a:ea typeface="微軟正黑體" panose="020B0604030504040204" pitchFamily="34" charset="-120"/>
              </a:rPr>
              <a:t> S</a:t>
            </a:r>
          </a:p>
          <a:p>
            <a:pPr marL="990600" lvl="1" indent="-533400"/>
            <a:r>
              <a:rPr lang="zh-TW" altLang="en-US" sz="2200" dirty="0">
                <a:latin typeface="微軟正黑體" panose="020B0604030504040204" pitchFamily="34" charset="-120"/>
                <a:ea typeface="微軟正黑體" panose="020B0604030504040204" pitchFamily="34" charset="-120"/>
              </a:rPr>
              <a:t>關聯綱目：同於</a:t>
            </a:r>
            <a:r>
              <a:rPr lang="en-US" altLang="zh-TW" sz="2200" dirty="0">
                <a:latin typeface="微軟正黑體" panose="020B0604030504040204" pitchFamily="34" charset="-120"/>
                <a:ea typeface="微軟正黑體" panose="020B0604030504040204" pitchFamily="34" charset="-120"/>
              </a:rPr>
              <a:t>R⋈</a:t>
            </a:r>
            <a:r>
              <a:rPr lang="en-US" altLang="zh-TW" sz="2200" b="1" dirty="0">
                <a:latin typeface="微軟正黑體" panose="020B0604030504040204" pitchFamily="34" charset="-120"/>
                <a:ea typeface="微軟正黑體" panose="020B0604030504040204" pitchFamily="34" charset="-120"/>
              </a:rPr>
              <a:t> </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配合條件</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b="1" dirty="0">
                <a:latin typeface="微軟正黑體" panose="020B0604030504040204" pitchFamily="34" charset="-120"/>
                <a:ea typeface="微軟正黑體" panose="020B0604030504040204" pitchFamily="34" charset="-120"/>
              </a:rPr>
              <a:t>S</a:t>
            </a:r>
            <a:endParaRPr lang="en-US" altLang="zh-TW" sz="2200" dirty="0">
              <a:latin typeface="微軟正黑體" panose="020B0604030504040204" pitchFamily="34" charset="-120"/>
              <a:ea typeface="微軟正黑體" panose="020B0604030504040204" pitchFamily="34" charset="-120"/>
            </a:endParaRPr>
          </a:p>
          <a:p>
            <a:pPr marL="990600" lvl="1" indent="-533400"/>
            <a:r>
              <a:rPr lang="zh-TW" altLang="en-US" sz="2200" dirty="0">
                <a:latin typeface="微軟正黑體" panose="020B0604030504040204" pitchFamily="34" charset="-120"/>
                <a:ea typeface="微軟正黑體" panose="020B0604030504040204" pitchFamily="34" charset="-120"/>
              </a:rPr>
              <a:t>序列值：</a:t>
            </a:r>
            <a:r>
              <a:rPr lang="en-US" altLang="zh-TW" sz="2200" dirty="0">
                <a:latin typeface="微軟正黑體" panose="020B0604030504040204" pitchFamily="34" charset="-120"/>
                <a:ea typeface="微軟正黑體" panose="020B0604030504040204" pitchFamily="34" charset="-120"/>
              </a:rPr>
              <a:t>R⋈</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配合條件</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的序列值再加上沒有與</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配對的</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a:t>
            </a:r>
            <a:r>
              <a:rPr lang="zh-TW" altLang="en-US" sz="2200" dirty="0" smtClean="0">
                <a:latin typeface="微軟正黑體" panose="020B0604030504040204" pitchFamily="34" charset="-120"/>
                <a:ea typeface="微軟正黑體" panose="020B0604030504040204" pitchFamily="34" charset="-120"/>
              </a:rPr>
              <a:t>值</a:t>
            </a:r>
            <a:r>
              <a:rPr lang="en-US" altLang="zh-TW" sz="2200" dirty="0" smtClean="0">
                <a:latin typeface="微軟正黑體" panose="020B0604030504040204" pitchFamily="34" charset="-120"/>
                <a:ea typeface="微軟正黑體" panose="020B0604030504040204" pitchFamily="34" charset="-120"/>
              </a:rPr>
              <a:t>+R</a:t>
            </a:r>
            <a:r>
              <a:rPr lang="zh-TW" altLang="en-US" sz="2200" dirty="0" smtClean="0">
                <a:latin typeface="微軟正黑體" panose="020B0604030504040204" pitchFamily="34" charset="-120"/>
                <a:ea typeface="微軟正黑體" panose="020B0604030504040204" pitchFamily="34" charset="-120"/>
              </a:rPr>
              <a:t>的屬性值為</a:t>
            </a:r>
            <a:r>
              <a:rPr lang="en-US" altLang="zh-TW" sz="2200" dirty="0" smtClean="0">
                <a:latin typeface="微軟正黑體" panose="020B0604030504040204" pitchFamily="34" charset="-120"/>
                <a:ea typeface="微軟正黑體" panose="020B0604030504040204" pitchFamily="34" charset="-120"/>
              </a:rPr>
              <a:t>NULL</a:t>
            </a:r>
            <a:endParaRPr lang="zh-TW" altLang="en-US" sz="2200" dirty="0">
              <a:latin typeface="微軟正黑體" panose="020B0604030504040204" pitchFamily="34" charset="-120"/>
              <a:ea typeface="微軟正黑體" panose="020B0604030504040204" pitchFamily="34" charset="-120"/>
            </a:endParaRPr>
          </a:p>
          <a:p>
            <a:pPr marL="990600" lvl="1" indent="-533400"/>
            <a:r>
              <a:rPr lang="zh-TW" altLang="en-US" sz="2200" dirty="0">
                <a:latin typeface="微軟正黑體" panose="020B0604030504040204" pitchFamily="34" charset="-120"/>
                <a:ea typeface="微軟正黑體" panose="020B0604030504040204" pitchFamily="34" charset="-120"/>
              </a:rPr>
              <a:t>範例</a:t>
            </a:r>
            <a:r>
              <a:rPr lang="zh-TW" altLang="en-US" sz="2200" dirty="0" smtClean="0">
                <a:latin typeface="微軟正黑體" panose="020B0604030504040204" pitchFamily="34" charset="-120"/>
                <a:ea typeface="微軟正黑體" panose="020B0604030504040204" pitchFamily="34" charset="-120"/>
              </a:rPr>
              <a:t>：</a:t>
            </a:r>
            <a:r>
              <a:rPr lang="en-US" altLang="zh-TW" sz="2200" dirty="0" err="1" smtClean="0">
                <a:latin typeface="微軟正黑體" panose="020B0604030504040204" pitchFamily="34" charset="-120"/>
                <a:ea typeface="微軟正黑體" panose="020B0604030504040204" pitchFamily="34" charset="-120"/>
              </a:rPr>
              <a:t>Result_right</a:t>
            </a:r>
            <a:r>
              <a:rPr lang="en-US" altLang="zh-TW" sz="2200" dirty="0" smtClean="0">
                <a:latin typeface="微軟正黑體" panose="020B0604030504040204" pitchFamily="34" charset="-120"/>
                <a:ea typeface="微軟正黑體" panose="020B0604030504040204" pitchFamily="34" charset="-120"/>
              </a:rPr>
              <a:t> =</a:t>
            </a:r>
            <a:r>
              <a:rPr lang="en-US" altLang="zh-TW" sz="2200" b="1" dirty="0" smtClean="0">
                <a:latin typeface="微軟正黑體" panose="020B0604030504040204" pitchFamily="34" charset="-120"/>
                <a:ea typeface="微軟正黑體" panose="020B0604030504040204" pitchFamily="34" charset="-120"/>
              </a:rPr>
              <a:t>Transaction</a:t>
            </a:r>
            <a:r>
              <a:rPr lang="en-US" altLang="zh-TW" sz="2200" b="1" dirty="0">
                <a:latin typeface="微軟正黑體" panose="020B0604030504040204" pitchFamily="34" charset="-120"/>
                <a:ea typeface="微軟正黑體" panose="020B0604030504040204" pitchFamily="34" charset="-120"/>
              </a:rPr>
              <a:t>⋈⊏</a:t>
            </a:r>
            <a:r>
              <a:rPr lang="en-US" altLang="zh-TW" sz="2200" b="1" baseline="-25000" dirty="0">
                <a:latin typeface="微軟正黑體" panose="020B0604030504040204" pitchFamily="34" charset="-120"/>
                <a:ea typeface="微軟正黑體" panose="020B0604030504040204" pitchFamily="34" charset="-120"/>
              </a:rPr>
              <a:t>Transaction.tno=</a:t>
            </a:r>
            <a:r>
              <a:rPr lang="en-US" altLang="zh-TW" sz="2200" b="1" baseline="-25000" dirty="0" err="1">
                <a:latin typeface="微軟正黑體" panose="020B0604030504040204" pitchFamily="34" charset="-120"/>
                <a:ea typeface="微軟正黑體" panose="020B0604030504040204" pitchFamily="34" charset="-120"/>
              </a:rPr>
              <a:t>Cart.tnoCart</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Cart</a:t>
            </a:r>
          </a:p>
          <a:p>
            <a:pPr marL="990600" lvl="1" indent="-533400"/>
            <a:r>
              <a:rPr lang="en-US" altLang="zh-TW" sz="2200" dirty="0">
                <a:latin typeface="微軟正黑體" panose="020B0604030504040204" pitchFamily="34" charset="-120"/>
                <a:ea typeface="微軟正黑體" panose="020B0604030504040204" pitchFamily="34" charset="-120"/>
              </a:rPr>
              <a:t>(Transaction</a:t>
            </a:r>
            <a:r>
              <a:rPr lang="zh-TW" altLang="en-US"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Cart</a:t>
            </a:r>
            <a:r>
              <a:rPr lang="zh-TW" altLang="en-US" sz="2200" dirty="0">
                <a:latin typeface="微軟正黑體" panose="020B0604030504040204" pitchFamily="34" charset="-120"/>
                <a:ea typeface="微軟正黑體" panose="020B0604030504040204" pitchFamily="34" charset="-120"/>
              </a:rPr>
              <a:t>的</a:t>
            </a:r>
            <a:r>
              <a:rPr lang="zh-TW" altLang="en-US" sz="2200" dirty="0">
                <a:latin typeface="微軟正黑體" panose="020B0604030504040204" pitchFamily="34" charset="-120"/>
                <a:ea typeface="微軟正黑體" panose="020B0604030504040204" pitchFamily="34" charset="-120"/>
                <a:hlinkClick r:id="rId2" action="ppaction://hlinksldjump"/>
              </a:rPr>
              <a:t>範例資料庫</a:t>
            </a:r>
            <a:r>
              <a:rPr lang="zh-TW" altLang="en-US" sz="2200" dirty="0">
                <a:latin typeface="微軟正黑體" panose="020B0604030504040204" pitchFamily="34" charset="-120"/>
                <a:ea typeface="微軟正黑體" panose="020B0604030504040204" pitchFamily="34" charset="-120"/>
              </a:rPr>
              <a:t>）</a:t>
            </a:r>
          </a:p>
          <a:p>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3986779"/>
            <a:ext cx="8173541" cy="288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92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dirty="0">
                <a:latin typeface="微軟正黑體" panose="020B0604030504040204" pitchFamily="34" charset="-120"/>
                <a:ea typeface="微軟正黑體" panose="020B0604030504040204" pitchFamily="34" charset="-120"/>
              </a:rPr>
              <a:t>FULL</a:t>
            </a:r>
            <a:r>
              <a:rPr lang="zh-TW" altLang="en-US" sz="3200" dirty="0">
                <a:latin typeface="微軟正黑體" panose="020B0604030504040204" pitchFamily="34" charset="-120"/>
                <a:ea typeface="微軟正黑體" panose="020B0604030504040204" pitchFamily="34" charset="-120"/>
              </a:rPr>
              <a:t> </a:t>
            </a:r>
            <a:r>
              <a:rPr lang="en-US" altLang="zh-TW" sz="3200" dirty="0">
                <a:latin typeface="微軟正黑體" panose="020B0604030504040204" pitchFamily="34" charset="-120"/>
                <a:ea typeface="微軟正黑體" panose="020B0604030504040204" pitchFamily="34" charset="-120"/>
              </a:rPr>
              <a:t>OUTER JOIN</a:t>
            </a:r>
            <a:r>
              <a:rPr lang="zh-TW" altLang="en-US" sz="3200" dirty="0">
                <a:latin typeface="微軟正黑體" panose="020B0604030504040204" pitchFamily="34" charset="-120"/>
                <a:ea typeface="微軟正黑體" panose="020B0604030504040204" pitchFamily="34" charset="-120"/>
              </a:rPr>
              <a:t>運算子</a:t>
            </a:r>
            <a:r>
              <a:rPr lang="en-US" altLang="zh-TW" sz="3200" dirty="0">
                <a:latin typeface="微軟正黑體" panose="020B0604030504040204" pitchFamily="34" charset="-120"/>
                <a:ea typeface="微軟正黑體" panose="020B0604030504040204" pitchFamily="34" charset="-120"/>
              </a:rPr>
              <a:t>(⊐⋈⊏ )</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964488" cy="4925144"/>
          </a:xfrm>
        </p:spPr>
        <p:txBody>
          <a:bodyPr>
            <a:normAutofit/>
          </a:bodyPr>
          <a:lstStyle/>
          <a:p>
            <a:pPr marL="609600" indent="-609600">
              <a:lnSpc>
                <a:spcPct val="80000"/>
              </a:lnSpc>
            </a:pPr>
            <a:r>
              <a:rPr lang="zh-TW" altLang="en-US" sz="2600" dirty="0">
                <a:latin typeface="微軟正黑體" panose="020B0604030504040204" pitchFamily="34" charset="-120"/>
                <a:ea typeface="微軟正黑體" panose="020B0604030504040204" pitchFamily="34" charset="-120"/>
              </a:rPr>
              <a:t>保留左右兩邊關聯，其一般式為</a:t>
            </a:r>
            <a:r>
              <a:rPr lang="en-US" altLang="zh-TW" sz="2600" dirty="0">
                <a:latin typeface="微軟正黑體" panose="020B0604030504040204" pitchFamily="34" charset="-120"/>
                <a:ea typeface="微軟正黑體" panose="020B0604030504040204" pitchFamily="34" charset="-120"/>
              </a:rPr>
              <a:t>Result = R </a:t>
            </a:r>
            <a:r>
              <a:rPr lang="en-US" altLang="zh-TW" sz="2600" b="1" dirty="0">
                <a:latin typeface="微軟正黑體" panose="020B0604030504040204" pitchFamily="34" charset="-120"/>
                <a:ea typeface="微軟正黑體" panose="020B0604030504040204" pitchFamily="34" charset="-120"/>
              </a:rPr>
              <a:t>⊐⋈⊏</a:t>
            </a:r>
            <a:r>
              <a:rPr lang="en-US" altLang="zh-TW" sz="2600" b="1" baseline="-25000" dirty="0">
                <a:latin typeface="微軟正黑體" panose="020B0604030504040204" pitchFamily="34" charset="-120"/>
                <a:ea typeface="微軟正黑體" panose="020B0604030504040204" pitchFamily="34" charset="-120"/>
              </a:rPr>
              <a:t>&lt;</a:t>
            </a:r>
            <a:r>
              <a:rPr lang="zh-TW" altLang="en-US" sz="2600" b="1" baseline="-25000" dirty="0">
                <a:latin typeface="微軟正黑體" panose="020B0604030504040204" pitchFamily="34" charset="-120"/>
                <a:ea typeface="微軟正黑體" panose="020B0604030504040204" pitchFamily="34" charset="-120"/>
              </a:rPr>
              <a:t>配合條件</a:t>
            </a:r>
            <a:r>
              <a:rPr lang="en-US" altLang="zh-TW" sz="2600" b="1" baseline="-25000" dirty="0">
                <a:latin typeface="微軟正黑體" panose="020B0604030504040204" pitchFamily="34" charset="-120"/>
                <a:ea typeface="微軟正黑體" panose="020B0604030504040204" pitchFamily="34" charset="-120"/>
              </a:rPr>
              <a:t>&gt;</a:t>
            </a:r>
            <a:r>
              <a:rPr lang="en-US" altLang="zh-TW" sz="2600" b="1"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S</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關聯綱目：同於</a:t>
            </a:r>
            <a:r>
              <a:rPr lang="en-US" altLang="zh-TW" sz="2200" dirty="0">
                <a:latin typeface="微軟正黑體" panose="020B0604030504040204" pitchFamily="34" charset="-120"/>
                <a:ea typeface="微軟正黑體" panose="020B0604030504040204" pitchFamily="34" charset="-120"/>
              </a:rPr>
              <a:t>R⋈</a:t>
            </a:r>
            <a:r>
              <a:rPr lang="en-US" altLang="zh-TW" sz="2200" b="1" dirty="0">
                <a:latin typeface="微軟正黑體" panose="020B0604030504040204" pitchFamily="34" charset="-120"/>
                <a:ea typeface="微軟正黑體" panose="020B0604030504040204" pitchFamily="34" charset="-120"/>
              </a:rPr>
              <a:t> </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配合條件</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dirty="0">
                <a:latin typeface="微軟正黑體" panose="020B0604030504040204" pitchFamily="34" charset="-120"/>
                <a:ea typeface="微軟正黑體" panose="020B0604030504040204" pitchFamily="34" charset="-120"/>
              </a:rPr>
              <a:t>S</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序列值：</a:t>
            </a:r>
            <a:r>
              <a:rPr lang="en-US" altLang="zh-TW" sz="2200" dirty="0">
                <a:latin typeface="微軟正黑體" panose="020B0604030504040204" pitchFamily="34" charset="-120"/>
                <a:ea typeface="微軟正黑體" panose="020B0604030504040204" pitchFamily="34" charset="-120"/>
              </a:rPr>
              <a:t>R⋈S</a:t>
            </a:r>
            <a:r>
              <a:rPr lang="zh-TW" altLang="en-US" sz="2200" dirty="0">
                <a:latin typeface="微軟正黑體" panose="020B0604030504040204" pitchFamily="34" charset="-120"/>
                <a:ea typeface="微軟正黑體" panose="020B0604030504040204" pitchFamily="34" charset="-120"/>
              </a:rPr>
              <a:t>的序列值再加上沒有與</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配對的</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的序列值加上空值（在</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的屬性）以及沒有與</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配對的</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的序列值加上空值（在</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範例</a:t>
            </a:r>
            <a:r>
              <a:rPr lang="zh-TW" altLang="en-US" sz="2200" dirty="0" smtClean="0">
                <a:latin typeface="微軟正黑體" panose="020B0604030504040204" pitchFamily="34" charset="-120"/>
                <a:ea typeface="微軟正黑體" panose="020B0604030504040204" pitchFamily="34" charset="-120"/>
              </a:rPr>
              <a:t>：</a:t>
            </a:r>
            <a:r>
              <a:rPr lang="en-US" altLang="zh-TW" sz="2200" dirty="0" err="1" smtClean="0">
                <a:latin typeface="微軟正黑體" panose="020B0604030504040204" pitchFamily="34" charset="-120"/>
                <a:ea typeface="微軟正黑體" panose="020B0604030504040204" pitchFamily="34" charset="-120"/>
              </a:rPr>
              <a:t>Result_full</a:t>
            </a:r>
            <a:r>
              <a:rPr lang="en-US" altLang="zh-TW" sz="2200" dirty="0" smtClean="0">
                <a:latin typeface="微軟正黑體" panose="020B0604030504040204" pitchFamily="34" charset="-120"/>
                <a:ea typeface="微軟正黑體" panose="020B0604030504040204" pitchFamily="34" charset="-120"/>
              </a:rPr>
              <a:t> = </a:t>
            </a:r>
            <a:r>
              <a:rPr lang="en-US" altLang="zh-TW" sz="2200" b="1" dirty="0" smtClean="0">
                <a:latin typeface="微軟正黑體" panose="020B0604030504040204" pitchFamily="34" charset="-120"/>
                <a:ea typeface="微軟正黑體" panose="020B0604030504040204" pitchFamily="34" charset="-120"/>
              </a:rPr>
              <a:t>Transaction</a:t>
            </a:r>
            <a:r>
              <a:rPr lang="en-US" altLang="zh-TW" sz="2200" b="1" dirty="0">
                <a:latin typeface="微軟正黑體" panose="020B0604030504040204" pitchFamily="34" charset="-120"/>
                <a:ea typeface="微軟正黑體" panose="020B0604030504040204" pitchFamily="34" charset="-120"/>
              </a:rPr>
              <a:t>⊐⋈⊏</a:t>
            </a:r>
            <a:r>
              <a:rPr lang="en-US" altLang="zh-TW" sz="2200" b="1" baseline="-25000" dirty="0">
                <a:latin typeface="微軟正黑體" panose="020B0604030504040204" pitchFamily="34" charset="-120"/>
                <a:ea typeface="微軟正黑體" panose="020B0604030504040204" pitchFamily="34" charset="-120"/>
              </a:rPr>
              <a:t>Transaction.tno=Cart.tno</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Cart</a:t>
            </a:r>
          </a:p>
          <a:p>
            <a:pPr marL="990600" lvl="1" indent="-533400">
              <a:lnSpc>
                <a:spcPct val="80000"/>
              </a:lnSpc>
            </a:pPr>
            <a:r>
              <a:rPr lang="en-US" altLang="zh-TW" sz="2200" dirty="0">
                <a:latin typeface="微軟正黑體" panose="020B0604030504040204" pitchFamily="34" charset="-120"/>
                <a:ea typeface="微軟正黑體" panose="020B0604030504040204" pitchFamily="34" charset="-120"/>
              </a:rPr>
              <a:t>(Transaction</a:t>
            </a:r>
            <a:r>
              <a:rPr lang="zh-TW" altLang="en-US"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Cart</a:t>
            </a:r>
            <a:r>
              <a:rPr lang="zh-TW" altLang="en-US" sz="2200" dirty="0">
                <a:latin typeface="微軟正黑體" panose="020B0604030504040204" pitchFamily="34" charset="-120"/>
                <a:ea typeface="微軟正黑體" panose="020B0604030504040204" pitchFamily="34" charset="-120"/>
              </a:rPr>
              <a:t>的</a:t>
            </a:r>
            <a:r>
              <a:rPr lang="zh-TW" altLang="en-US" sz="2200" dirty="0">
                <a:latin typeface="微軟正黑體" panose="020B0604030504040204" pitchFamily="34" charset="-120"/>
                <a:ea typeface="微軟正黑體" panose="020B0604030504040204" pitchFamily="34" charset="-120"/>
                <a:hlinkClick r:id="rId2" action="ppaction://hlinksldjump"/>
              </a:rPr>
              <a:t>範例資料庫</a:t>
            </a:r>
            <a:r>
              <a:rPr lang="zh-TW" altLang="en-US" sz="2200" dirty="0">
                <a:latin typeface="微軟正黑體" panose="020B0604030504040204" pitchFamily="34" charset="-120"/>
                <a:ea typeface="微軟正黑體" panose="020B0604030504040204" pitchFamily="34" charset="-120"/>
              </a:rPr>
              <a:t>）</a:t>
            </a:r>
          </a:p>
          <a:p>
            <a:endParaRPr lang="zh-TW" altLang="en-US"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221088"/>
            <a:ext cx="6714325"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00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spc="600" dirty="0" smtClean="0">
                <a:effectLst/>
                <a:latin typeface="微軟正黑體" pitchFamily="34" charset="-120"/>
                <a:ea typeface="微軟正黑體" pitchFamily="34" charset="-120"/>
                <a:cs typeface="+mn-cs"/>
              </a:rPr>
              <a:t>目的</a:t>
            </a:r>
            <a:endParaRPr lang="zh-TW" altLang="en-US" dirty="0"/>
          </a:p>
        </p:txBody>
      </p:sp>
      <p:sp>
        <p:nvSpPr>
          <p:cNvPr id="3" name="內容版面配置區 2"/>
          <p:cNvSpPr>
            <a:spLocks noGrp="1"/>
          </p:cNvSpPr>
          <p:nvPr>
            <p:ph idx="1"/>
          </p:nvPr>
        </p:nvSpPr>
        <p:spPr>
          <a:xfrm>
            <a:off x="457200" y="1600200"/>
            <a:ext cx="8435280" cy="4525963"/>
          </a:xfrm>
        </p:spPr>
        <p:txBody>
          <a:bodyPr>
            <a:normAutofit fontScale="85000" lnSpcReduction="10000"/>
          </a:bodyPr>
          <a:lstStyle/>
          <a:p>
            <a:pPr>
              <a:lnSpc>
                <a:spcPct val="80000"/>
              </a:lnSpc>
            </a:pPr>
            <a:r>
              <a:rPr lang="zh-TW" altLang="en-US" sz="2600" b="1" dirty="0">
                <a:latin typeface="微軟正黑體" panose="020B0604030504040204" pitchFamily="34" charset="-120"/>
                <a:ea typeface="微軟正黑體" panose="020B0604030504040204" pitchFamily="34" charset="-120"/>
              </a:rPr>
              <a:t>知名的運算</a:t>
            </a:r>
            <a:r>
              <a:rPr lang="zh-TW" altLang="en-US" sz="2600" b="1" dirty="0" smtClean="0">
                <a:latin typeface="微軟正黑體" panose="020B0604030504040204" pitchFamily="34" charset="-120"/>
                <a:ea typeface="微軟正黑體" panose="020B0604030504040204" pitchFamily="34" charset="-120"/>
              </a:rPr>
              <a:t>方式</a:t>
            </a:r>
            <a:endParaRPr lang="en-US" altLang="zh-TW" sz="2600" b="1" dirty="0">
              <a:latin typeface="微軟正黑體" panose="020B0604030504040204" pitchFamily="34" charset="-120"/>
              <a:ea typeface="微軟正黑體" panose="020B0604030504040204" pitchFamily="34" charset="-120"/>
            </a:endParaRPr>
          </a:p>
          <a:p>
            <a:pPr lvl="1">
              <a:lnSpc>
                <a:spcPct val="110000"/>
              </a:lnSpc>
            </a:pPr>
            <a:r>
              <a:rPr lang="zh-TW" altLang="en-US" sz="2400" b="1" dirty="0">
                <a:latin typeface="微軟正黑體" panose="020B0604030504040204" pitchFamily="34" charset="-120"/>
                <a:ea typeface="微軟正黑體" panose="020B0604030504040204" pitchFamily="34" charset="-120"/>
              </a:rPr>
              <a:t>關聯代數（</a:t>
            </a:r>
            <a:r>
              <a:rPr lang="en-US" altLang="zh-TW" sz="2400" b="1" dirty="0">
                <a:latin typeface="微軟正黑體" panose="020B0604030504040204" pitchFamily="34" charset="-120"/>
                <a:ea typeface="微軟正黑體" panose="020B0604030504040204" pitchFamily="34" charset="-120"/>
              </a:rPr>
              <a:t>Relational Algebra</a:t>
            </a:r>
            <a:r>
              <a:rPr lang="zh-TW" altLang="en-US" sz="2400" b="1" dirty="0">
                <a:latin typeface="微軟正黑體" panose="020B0604030504040204" pitchFamily="34" charset="-120"/>
                <a:ea typeface="微軟正黑體" panose="020B0604030504040204" pitchFamily="34" charset="-120"/>
              </a:rPr>
              <a:t>）</a:t>
            </a:r>
            <a:endParaRPr lang="en-US" altLang="zh-TW" sz="2400" b="1" dirty="0">
              <a:latin typeface="微軟正黑體" panose="020B0604030504040204" pitchFamily="34" charset="-120"/>
              <a:ea typeface="微軟正黑體" panose="020B0604030504040204" pitchFamily="34" charset="-120"/>
            </a:endParaRPr>
          </a:p>
          <a:p>
            <a:pPr lvl="1">
              <a:lnSpc>
                <a:spcPct val="110000"/>
              </a:lnSpc>
            </a:pPr>
            <a:r>
              <a:rPr lang="zh-TW" altLang="en-US" sz="2400" b="1" dirty="0">
                <a:latin typeface="微軟正黑體" panose="020B0604030504040204" pitchFamily="34" charset="-120"/>
                <a:ea typeface="微軟正黑體" panose="020B0604030504040204" pitchFamily="34" charset="-120"/>
              </a:rPr>
              <a:t>關聯邏輯計算法 （</a:t>
            </a:r>
            <a:r>
              <a:rPr lang="en-US" altLang="zh-TW" sz="2400" b="1" dirty="0">
                <a:latin typeface="微軟正黑體" panose="020B0604030504040204" pitchFamily="34" charset="-120"/>
                <a:ea typeface="微軟正黑體" panose="020B0604030504040204" pitchFamily="34" charset="-120"/>
              </a:rPr>
              <a:t>Relational Calculus)</a:t>
            </a:r>
          </a:p>
          <a:p>
            <a:pPr lvl="1">
              <a:lnSpc>
                <a:spcPct val="80000"/>
              </a:lnSpc>
            </a:pPr>
            <a:endParaRPr lang="en-US" altLang="zh-TW" sz="2400" dirty="0">
              <a:latin typeface="微軟正黑體" panose="020B0604030504040204" pitchFamily="34" charset="-120"/>
              <a:ea typeface="微軟正黑體" panose="020B0604030504040204" pitchFamily="34" charset="-120"/>
            </a:endParaRPr>
          </a:p>
          <a:p>
            <a:pPr>
              <a:lnSpc>
                <a:spcPct val="120000"/>
              </a:lnSpc>
            </a:pPr>
            <a:r>
              <a:rPr lang="zh-TW" altLang="en-US" sz="2600" b="1" dirty="0">
                <a:latin typeface="微軟正黑體" panose="020B0604030504040204" pitchFamily="34" charset="-120"/>
                <a:ea typeface="微軟正黑體" panose="020B0604030504040204" pitchFamily="34" charset="-120"/>
              </a:rPr>
              <a:t>關聯代數裡定義了一些運算子，用來操作關聯 </a:t>
            </a:r>
          </a:p>
          <a:p>
            <a:pPr>
              <a:lnSpc>
                <a:spcPct val="120000"/>
              </a:lnSpc>
            </a:pPr>
            <a:r>
              <a:rPr lang="zh-TW" altLang="en-US" sz="2600" b="1" dirty="0">
                <a:latin typeface="微軟正黑體" panose="020B0604030504040204" pitchFamily="34" charset="-120"/>
                <a:ea typeface="微軟正黑體" panose="020B0604030504040204" pitchFamily="34" charset="-120"/>
              </a:rPr>
              <a:t>關聯代數運算子是作用在關聯上，而其運算的結果也是一個</a:t>
            </a:r>
            <a:r>
              <a:rPr lang="zh-TW" altLang="en-US" sz="2600" b="1" dirty="0" smtClean="0">
                <a:latin typeface="微軟正黑體" panose="020B0604030504040204" pitchFamily="34" charset="-120"/>
                <a:ea typeface="微軟正黑體" panose="020B0604030504040204" pitchFamily="34" charset="-120"/>
              </a:rPr>
              <a:t>關聯</a:t>
            </a:r>
            <a:endParaRPr lang="en-US" altLang="zh-TW" sz="2600" b="1" dirty="0" smtClean="0">
              <a:latin typeface="微軟正黑體" panose="020B0604030504040204" pitchFamily="34" charset="-120"/>
              <a:ea typeface="微軟正黑體" panose="020B0604030504040204" pitchFamily="34" charset="-120"/>
            </a:endParaRPr>
          </a:p>
          <a:p>
            <a:pPr lvl="1">
              <a:lnSpc>
                <a:spcPct val="80000"/>
              </a:lnSpc>
            </a:pPr>
            <a:r>
              <a:rPr lang="zh-TW" altLang="en-US" sz="2400" dirty="0">
                <a:latin typeface="微軟正黑體" panose="020B0604030504040204" pitchFamily="34" charset="-120"/>
                <a:ea typeface="微軟正黑體" panose="020B0604030504040204" pitchFamily="34" charset="-120"/>
              </a:rPr>
              <a:t>就如同整數的加法（</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）和減法（－） </a:t>
            </a:r>
          </a:p>
          <a:p>
            <a:pPr lvl="1">
              <a:lnSpc>
                <a:spcPct val="80000"/>
              </a:lnSpc>
            </a:pPr>
            <a:endParaRPr lang="zh-TW" altLang="en-US" sz="2200" dirty="0">
              <a:latin typeface="微軟正黑體" panose="020B0604030504040204" pitchFamily="34" charset="-120"/>
              <a:ea typeface="微軟正黑體" panose="020B0604030504040204" pitchFamily="34" charset="-120"/>
            </a:endParaRPr>
          </a:p>
          <a:p>
            <a:r>
              <a:rPr lang="zh-TW" altLang="en-US" sz="2600" b="1" dirty="0">
                <a:latin typeface="微軟正黑體" panose="020B0604030504040204" pitchFamily="34" charset="-120"/>
                <a:ea typeface="微軟正黑體" panose="020B0604030504040204" pitchFamily="34" charset="-120"/>
              </a:rPr>
              <a:t>關聯代數裡的運算子可分成兩</a:t>
            </a:r>
            <a:r>
              <a:rPr lang="zh-TW" altLang="en-US" sz="2600" b="1" dirty="0" smtClean="0">
                <a:latin typeface="微軟正黑體" panose="020B0604030504040204" pitchFamily="34" charset="-120"/>
                <a:ea typeface="微軟正黑體" panose="020B0604030504040204" pitchFamily="34" charset="-120"/>
              </a:rPr>
              <a:t>類</a:t>
            </a:r>
            <a:endParaRPr lang="en-US" altLang="zh-TW" sz="2600" b="1" dirty="0" smtClean="0">
              <a:latin typeface="微軟正黑體" panose="020B0604030504040204" pitchFamily="34" charset="-120"/>
              <a:ea typeface="微軟正黑體" panose="020B0604030504040204" pitchFamily="34" charset="-120"/>
            </a:endParaRPr>
          </a:p>
          <a:p>
            <a:pPr lvl="1">
              <a:lnSpc>
                <a:spcPct val="80000"/>
              </a:lnSpc>
            </a:pPr>
            <a:r>
              <a:rPr lang="zh-TW" altLang="en-US" sz="2400" dirty="0">
                <a:latin typeface="微軟正黑體" panose="020B0604030504040204" pitchFamily="34" charset="-120"/>
                <a:ea typeface="微軟正黑體" panose="020B0604030504040204" pitchFamily="34" charset="-120"/>
              </a:rPr>
              <a:t>集合運算子</a:t>
            </a:r>
          </a:p>
          <a:p>
            <a:pPr lvl="1">
              <a:lnSpc>
                <a:spcPct val="80000"/>
              </a:lnSpc>
            </a:pPr>
            <a:r>
              <a:rPr lang="zh-TW" altLang="en-US" sz="2400" dirty="0">
                <a:latin typeface="微軟正黑體" panose="020B0604030504040204" pitchFamily="34" charset="-120"/>
                <a:ea typeface="微軟正黑體" panose="020B0604030504040204" pitchFamily="34" charset="-120"/>
              </a:rPr>
              <a:t>關聯代數專屬運算子  </a:t>
            </a:r>
          </a:p>
          <a:p>
            <a:pPr lvl="1"/>
            <a:endParaRPr lang="zh-TW" altLang="en-US" sz="2200" dirty="0">
              <a:latin typeface="微軟正黑體" panose="020B0604030504040204" pitchFamily="34" charset="-120"/>
              <a:ea typeface="微軟正黑體" panose="020B0604030504040204" pitchFamily="34" charset="-120"/>
            </a:endParaRPr>
          </a:p>
          <a:p>
            <a:r>
              <a:rPr lang="zh-TW" altLang="en-US" sz="2600" b="1" dirty="0">
                <a:latin typeface="微軟正黑體" panose="020B0604030504040204" pitchFamily="34" charset="-120"/>
                <a:ea typeface="微軟正黑體" panose="020B0604030504040204" pitchFamily="34" charset="-120"/>
              </a:rPr>
              <a:t>關聯代數和關聯邏輯計算法是</a:t>
            </a:r>
            <a:r>
              <a:rPr lang="en-US" altLang="zh-TW" sz="2600" b="1" dirty="0">
                <a:latin typeface="微軟正黑體" panose="020B0604030504040204" pitchFamily="34" charset="-120"/>
                <a:ea typeface="微軟正黑體" panose="020B0604030504040204" pitchFamily="34" charset="-120"/>
              </a:rPr>
              <a:t>SQL</a:t>
            </a:r>
            <a:r>
              <a:rPr lang="zh-TW" altLang="en-US" sz="2600" b="1" dirty="0">
                <a:latin typeface="微軟正黑體" panose="020B0604030504040204" pitchFamily="34" charset="-120"/>
                <a:ea typeface="微軟正黑體" panose="020B0604030504040204" pitchFamily="34" charset="-120"/>
              </a:rPr>
              <a:t>之理論基礎</a:t>
            </a:r>
          </a:p>
          <a:p>
            <a:endParaRPr lang="zh-TW" altLang="en-US" dirty="0"/>
          </a:p>
        </p:txBody>
      </p:sp>
      <p:sp>
        <p:nvSpPr>
          <p:cNvPr id="5" name="矩形 4"/>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5-1</a:t>
            </a:r>
            <a:r>
              <a:rPr lang="zh-TW" altLang="en-US" sz="1000" b="1" spc="600" dirty="0" smtClean="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677893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en-US" altLang="zh-TW" sz="3200" dirty="0" smtClean="0">
                <a:latin typeface="微軟正黑體" panose="020B0604030504040204" pitchFamily="34" charset="-120"/>
                <a:ea typeface="微軟正黑體" panose="020B0604030504040204" pitchFamily="34" charset="-120"/>
              </a:rPr>
              <a:t>Outer Join</a:t>
            </a:r>
            <a:r>
              <a:rPr lang="zh-TW" altLang="en-US" sz="3200" dirty="0" smtClean="0">
                <a:latin typeface="微軟正黑體" panose="020B0604030504040204" pitchFamily="34" charset="-120"/>
                <a:ea typeface="微軟正黑體" panose="020B0604030504040204" pitchFamily="34" charset="-120"/>
              </a:rPr>
              <a:t>範例</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964488" cy="4925144"/>
          </a:xfrm>
        </p:spPr>
        <p:txBody>
          <a:bodyPr>
            <a:normAutofit/>
          </a:bodyPr>
          <a:lstStyle/>
          <a:p>
            <a:r>
              <a:rPr lang="zh-TW" altLang="en-US" sz="2600" b="1" dirty="0">
                <a:latin typeface="微軟正黑體" panose="020B0604030504040204" pitchFamily="34" charset="-120"/>
                <a:ea typeface="微軟正黑體" panose="020B0604030504040204" pitchFamily="34" charset="-120"/>
              </a:rPr>
              <a:t>列出會員之會員編號和姓名，以及其所瀏覽過的商品名稱 （如果有的話）</a:t>
            </a:r>
          </a:p>
          <a:p>
            <a:pPr lvl="1"/>
            <a:r>
              <a:rPr lang="zh-TW" altLang="en-US" sz="2200" dirty="0">
                <a:latin typeface="微軟正黑體" panose="020B0604030504040204" pitchFamily="34" charset="-120"/>
                <a:ea typeface="微軟正黑體" panose="020B0604030504040204" pitchFamily="34" charset="-120"/>
              </a:rPr>
              <a:t>表示一會員若沒有瀏覽過任何商品，她的會員編號和姓名也要列出。本題應該用</a:t>
            </a:r>
            <a:r>
              <a:rPr lang="en-US" altLang="zh-TW" sz="2200" b="1" dirty="0">
                <a:latin typeface="微軟正黑體" panose="020B0604030504040204" pitchFamily="34" charset="-120"/>
                <a:ea typeface="微軟正黑體" panose="020B0604030504040204" pitchFamily="34" charset="-120"/>
              </a:rPr>
              <a:t>LEFT OUTER JOIN</a:t>
            </a:r>
            <a:r>
              <a:rPr lang="en-US" altLang="zh-TW" sz="2200" dirty="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a:p>
            <a:pPr marL="457200" lvl="1" indent="0">
              <a:buNone/>
            </a:pPr>
            <a:endParaRPr lang="en-US" altLang="zh-TW" sz="2200" dirty="0" smtClean="0">
              <a:latin typeface="微軟正黑體" panose="020B0604030504040204" pitchFamily="34" charset="-120"/>
              <a:ea typeface="微軟正黑體" panose="020B0604030504040204" pitchFamily="34" charset="-120"/>
            </a:endParaRPr>
          </a:p>
          <a:p>
            <a:pPr lvl="1"/>
            <a:endParaRPr lang="en-US" altLang="zh-TW" sz="2200" dirty="0">
              <a:latin typeface="微軟正黑體" panose="020B0604030504040204" pitchFamily="34" charset="-120"/>
              <a:ea typeface="微軟正黑體" panose="020B0604030504040204" pitchFamily="34" charset="-120"/>
            </a:endParaRPr>
          </a:p>
          <a:p>
            <a:pPr marL="457200" lvl="1" indent="0">
              <a:buNone/>
            </a:pPr>
            <a:r>
              <a:rPr lang="en-US" altLang="zh-TW" sz="1800" b="1" dirty="0" err="1" smtClean="0">
                <a:solidFill>
                  <a:srgbClr val="FF5050"/>
                </a:solidFill>
                <a:latin typeface="微軟正黑體" panose="020B0604030504040204" pitchFamily="34" charset="-120"/>
                <a:ea typeface="微軟正黑體" panose="020B0604030504040204" pitchFamily="34" charset="-120"/>
              </a:rPr>
              <a:t>BrowseProduct</a:t>
            </a:r>
            <a:r>
              <a:rPr lang="en-US" altLang="zh-TW" sz="1800" b="1" dirty="0" smtClean="0">
                <a:solidFill>
                  <a:srgbClr val="FF5050"/>
                </a:solidFill>
                <a:latin typeface="微軟正黑體" panose="020B0604030504040204" pitchFamily="34" charset="-120"/>
                <a:ea typeface="微軟正黑體" panose="020B0604030504040204" pitchFamily="34" charset="-120"/>
              </a:rPr>
              <a:t> </a:t>
            </a:r>
            <a:r>
              <a:rPr lang="en-US" altLang="zh-TW" sz="1800" b="1" dirty="0">
                <a:solidFill>
                  <a:srgbClr val="FF5050"/>
                </a:solidFill>
                <a:latin typeface="微軟正黑體" panose="020B0604030504040204" pitchFamily="34" charset="-120"/>
                <a:ea typeface="微軟正黑體" panose="020B0604030504040204" pitchFamily="34" charset="-120"/>
              </a:rPr>
              <a:t>= Browse * Product</a:t>
            </a:r>
          </a:p>
          <a:p>
            <a:pPr lvl="1">
              <a:buNone/>
            </a:pPr>
            <a:r>
              <a:rPr lang="en-US" altLang="zh-TW" sz="1800" b="1" dirty="0" err="1">
                <a:solidFill>
                  <a:srgbClr val="FF5050"/>
                </a:solidFill>
                <a:latin typeface="微軟正黑體" panose="020B0604030504040204" pitchFamily="34" charset="-120"/>
                <a:ea typeface="微軟正黑體" panose="020B0604030504040204" pitchFamily="34" charset="-120"/>
              </a:rPr>
              <a:t>MemberBrowse</a:t>
            </a:r>
            <a:r>
              <a:rPr lang="en-US" altLang="zh-TW" sz="1800" b="1" dirty="0">
                <a:solidFill>
                  <a:srgbClr val="FF5050"/>
                </a:solidFill>
                <a:latin typeface="微軟正黑體" panose="020B0604030504040204" pitchFamily="34" charset="-120"/>
                <a:ea typeface="微軟正黑體" panose="020B0604030504040204" pitchFamily="34" charset="-120"/>
              </a:rPr>
              <a:t> </a:t>
            </a:r>
            <a:r>
              <a:rPr lang="en-US" altLang="zh-TW" sz="1800" b="1" dirty="0" smtClean="0">
                <a:solidFill>
                  <a:srgbClr val="FF5050"/>
                </a:solidFill>
                <a:latin typeface="微軟正黑體" panose="020B0604030504040204" pitchFamily="34" charset="-120"/>
                <a:ea typeface="微軟正黑體" panose="020B0604030504040204" pitchFamily="34" charset="-120"/>
              </a:rPr>
              <a:t>= Member</a:t>
            </a:r>
            <a:r>
              <a:rPr lang="en-US" altLang="zh-TW" sz="1800" b="1" dirty="0">
                <a:solidFill>
                  <a:srgbClr val="FF5050"/>
                </a:solidFill>
                <a:latin typeface="微軟正黑體" panose="020B0604030504040204" pitchFamily="34" charset="-120"/>
                <a:ea typeface="微軟正黑體" panose="020B0604030504040204" pitchFamily="34" charset="-120"/>
              </a:rPr>
              <a:t>⊐⋈</a:t>
            </a:r>
            <a:r>
              <a:rPr lang="en-US" altLang="zh-TW" sz="1800" b="1" baseline="-25000" dirty="0" err="1">
                <a:solidFill>
                  <a:srgbClr val="FF5050"/>
                </a:solidFill>
                <a:latin typeface="微軟正黑體" panose="020B0604030504040204" pitchFamily="34" charset="-120"/>
                <a:ea typeface="微軟正黑體" panose="020B0604030504040204" pitchFamily="34" charset="-120"/>
              </a:rPr>
              <a:t>Member.mId</a:t>
            </a:r>
            <a:r>
              <a:rPr lang="en-US" altLang="zh-TW" sz="1800" b="1" baseline="-25000" dirty="0">
                <a:solidFill>
                  <a:srgbClr val="FF5050"/>
                </a:solidFill>
                <a:latin typeface="微軟正黑體" panose="020B0604030504040204" pitchFamily="34" charset="-120"/>
                <a:ea typeface="微軟正黑體" panose="020B0604030504040204" pitchFamily="34" charset="-120"/>
              </a:rPr>
              <a:t>=</a:t>
            </a:r>
            <a:r>
              <a:rPr lang="en-US" altLang="zh-TW" sz="1800" b="1" baseline="-25000" dirty="0" err="1">
                <a:solidFill>
                  <a:srgbClr val="FF5050"/>
                </a:solidFill>
                <a:latin typeface="微軟正黑體" panose="020B0604030504040204" pitchFamily="34" charset="-120"/>
                <a:ea typeface="微軟正黑體" panose="020B0604030504040204" pitchFamily="34" charset="-120"/>
              </a:rPr>
              <a:t>BrowseProduct.mId</a:t>
            </a:r>
            <a:r>
              <a:rPr lang="en-US" altLang="zh-TW" sz="1800" b="1" dirty="0" err="1">
                <a:solidFill>
                  <a:srgbClr val="FF5050"/>
                </a:solidFill>
                <a:latin typeface="微軟正黑體" panose="020B0604030504040204" pitchFamily="34" charset="-120"/>
                <a:ea typeface="微軟正黑體" panose="020B0604030504040204" pitchFamily="34" charset="-120"/>
              </a:rPr>
              <a:t>BrowseProduct</a:t>
            </a:r>
            <a:r>
              <a:rPr lang="en-US" altLang="zh-TW" sz="1800" b="1" dirty="0">
                <a:solidFill>
                  <a:srgbClr val="FF5050"/>
                </a:solidFill>
                <a:latin typeface="微軟正黑體" panose="020B0604030504040204" pitchFamily="34" charset="-120"/>
                <a:ea typeface="微軟正黑體" panose="020B0604030504040204" pitchFamily="34" charset="-120"/>
              </a:rPr>
              <a:t>)</a:t>
            </a:r>
          </a:p>
          <a:p>
            <a:pPr lvl="1">
              <a:buNone/>
            </a:pPr>
            <a:r>
              <a:rPr lang="en-US" altLang="zh-TW" sz="1800" b="1" dirty="0">
                <a:solidFill>
                  <a:srgbClr val="FF5050"/>
                </a:solidFill>
                <a:latin typeface="微軟正黑體" panose="020B0604030504040204" pitchFamily="34" charset="-120"/>
                <a:ea typeface="微軟正黑體" panose="020B0604030504040204" pitchFamily="34" charset="-120"/>
              </a:rPr>
              <a:t>Result=</a:t>
            </a:r>
            <a:r>
              <a:rPr lang="en-US" altLang="zh-TW" sz="18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1800" b="1" dirty="0">
                <a:solidFill>
                  <a:srgbClr val="FF5050"/>
                </a:solidFill>
                <a:latin typeface="微軟正黑體" panose="020B0604030504040204" pitchFamily="34" charset="-120"/>
                <a:ea typeface="微軟正黑體" panose="020B0604030504040204" pitchFamily="34" charset="-120"/>
              </a:rPr>
              <a:t> </a:t>
            </a:r>
            <a:r>
              <a:rPr lang="en-US" altLang="zh-TW" sz="1800" b="1" baseline="-25000" dirty="0" err="1">
                <a:solidFill>
                  <a:srgbClr val="FF5050"/>
                </a:solidFill>
                <a:latin typeface="微軟正黑體" panose="020B0604030504040204" pitchFamily="34" charset="-120"/>
                <a:ea typeface="微軟正黑體" panose="020B0604030504040204" pitchFamily="34" charset="-120"/>
              </a:rPr>
              <a:t>Member_mId</a:t>
            </a:r>
            <a:r>
              <a:rPr lang="en-US" altLang="zh-TW" sz="1800" b="1" baseline="-25000" dirty="0">
                <a:solidFill>
                  <a:srgbClr val="FF5050"/>
                </a:solidFill>
                <a:latin typeface="微軟正黑體" panose="020B0604030504040204" pitchFamily="34" charset="-120"/>
                <a:ea typeface="微軟正黑體" panose="020B0604030504040204" pitchFamily="34" charset="-120"/>
              </a:rPr>
              <a:t>, name, </a:t>
            </a:r>
            <a:r>
              <a:rPr lang="en-US" altLang="zh-TW" sz="1800" b="1" baseline="-25000" dirty="0" err="1">
                <a:solidFill>
                  <a:srgbClr val="FF5050"/>
                </a:solidFill>
                <a:latin typeface="微軟正黑體" panose="020B0604030504040204" pitchFamily="34" charset="-120"/>
                <a:ea typeface="微軟正黑體" panose="020B0604030504040204" pitchFamily="34" charset="-120"/>
              </a:rPr>
              <a:t>pName</a:t>
            </a:r>
            <a:r>
              <a:rPr lang="en-US" altLang="zh-TW" sz="1800" b="1" baseline="-25000" dirty="0">
                <a:solidFill>
                  <a:srgbClr val="FF5050"/>
                </a:solidFill>
                <a:latin typeface="微軟正黑體" panose="020B0604030504040204" pitchFamily="34" charset="-120"/>
                <a:ea typeface="微軟正黑體" panose="020B0604030504040204" pitchFamily="34" charset="-120"/>
              </a:rPr>
              <a:t> </a:t>
            </a:r>
            <a:r>
              <a:rPr lang="en-US" altLang="zh-TW" sz="1800" b="1" dirty="0" err="1">
                <a:solidFill>
                  <a:srgbClr val="FF5050"/>
                </a:solidFill>
                <a:latin typeface="微軟正黑體" panose="020B0604030504040204" pitchFamily="34" charset="-120"/>
                <a:ea typeface="微軟正黑體" panose="020B0604030504040204" pitchFamily="34" charset="-120"/>
              </a:rPr>
              <a:t>MemberBrowse</a:t>
            </a:r>
            <a:r>
              <a:rPr lang="en-US" altLang="zh-TW" sz="1800" b="1" dirty="0">
                <a:solidFill>
                  <a:srgbClr val="FF5050"/>
                </a:solidFill>
                <a:latin typeface="微軟正黑體" panose="020B0604030504040204" pitchFamily="34" charset="-120"/>
                <a:ea typeface="微軟正黑體" panose="020B0604030504040204" pitchFamily="34" charset="-120"/>
              </a:rPr>
              <a:t> </a:t>
            </a:r>
          </a:p>
          <a:p>
            <a:pPr lvl="1"/>
            <a:endParaRPr lang="en-US" altLang="zh-TW"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717227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a:latin typeface="微軟正黑體" panose="020B0604030504040204" pitchFamily="34" charset="-120"/>
                <a:ea typeface="微軟正黑體" panose="020B0604030504040204" pitchFamily="34" charset="-120"/>
              </a:rPr>
              <a:t>關聯的分群和彙總函數 </a:t>
            </a:r>
          </a:p>
        </p:txBody>
      </p:sp>
      <p:sp>
        <p:nvSpPr>
          <p:cNvPr id="3" name="內容版面配置區 2"/>
          <p:cNvSpPr>
            <a:spLocks noGrp="1"/>
          </p:cNvSpPr>
          <p:nvPr>
            <p:ph idx="1"/>
          </p:nvPr>
        </p:nvSpPr>
        <p:spPr>
          <a:xfrm>
            <a:off x="179512" y="1600200"/>
            <a:ext cx="9073008" cy="4925144"/>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為滿足統計報表的功能，關聯代數提供運算子來計算彙總，一般式如下：</a:t>
            </a:r>
          </a:p>
          <a:p>
            <a:pPr algn="ctr">
              <a:lnSpc>
                <a:spcPct val="90000"/>
              </a:lnSpc>
              <a:buNone/>
            </a:pPr>
            <a:r>
              <a:rPr lang="en-US" altLang="zh-TW" sz="2200" b="1" dirty="0">
                <a:latin typeface="微軟正黑體" panose="020B0604030504040204" pitchFamily="34" charset="-120"/>
                <a:ea typeface="微軟正黑體" panose="020B0604030504040204" pitchFamily="34" charset="-120"/>
              </a:rPr>
              <a:t>Result = </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分群屬性</a:t>
            </a:r>
            <a:r>
              <a:rPr lang="en-US" altLang="zh-TW" sz="2200" b="1" baseline="-25000" dirty="0">
                <a:latin typeface="微軟正黑體" panose="020B0604030504040204" pitchFamily="34" charset="-120"/>
                <a:ea typeface="微軟正黑體" panose="020B0604030504040204" pitchFamily="34" charset="-120"/>
              </a:rPr>
              <a:t>&gt;</a:t>
            </a:r>
            <a:r>
              <a:rPr lang="en-US" altLang="zh-TW" sz="2200" b="1" dirty="0">
                <a:latin typeface="微軟正黑體" panose="020B0604030504040204" pitchFamily="34" charset="-120"/>
                <a:ea typeface="微軟正黑體" panose="020B0604030504040204" pitchFamily="34" charset="-120"/>
              </a:rPr>
              <a:t>ℱ</a:t>
            </a:r>
            <a:r>
              <a:rPr lang="en-US" altLang="zh-TW" sz="2200" b="1" baseline="-25000" dirty="0">
                <a:latin typeface="微軟正黑體" panose="020B0604030504040204" pitchFamily="34" charset="-120"/>
                <a:ea typeface="微軟正黑體" panose="020B0604030504040204" pitchFamily="34" charset="-120"/>
              </a:rPr>
              <a:t>&lt;</a:t>
            </a:r>
            <a:r>
              <a:rPr lang="zh-TW" altLang="en-US" sz="2200" b="1" baseline="-25000" dirty="0">
                <a:latin typeface="微軟正黑體" panose="020B0604030504040204" pitchFamily="34" charset="-120"/>
                <a:ea typeface="微軟正黑體" panose="020B0604030504040204" pitchFamily="34" charset="-120"/>
              </a:rPr>
              <a:t>彙總函數列</a:t>
            </a:r>
            <a:r>
              <a:rPr lang="en-US" altLang="zh-TW" sz="2200" b="1" baseline="-25000" dirty="0">
                <a:latin typeface="微軟正黑體" panose="020B0604030504040204" pitchFamily="34" charset="-120"/>
                <a:ea typeface="微軟正黑體" panose="020B0604030504040204" pitchFamily="34" charset="-120"/>
              </a:rPr>
              <a:t>&gt;</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R</a:t>
            </a:r>
            <a:r>
              <a:rPr lang="zh-TW" altLang="en-US" sz="2200" b="1" dirty="0">
                <a:latin typeface="微軟正黑體" panose="020B0604030504040204" pitchFamily="34" charset="-120"/>
                <a:ea typeface="微軟正黑體" panose="020B0604030504040204" pitchFamily="34" charset="-120"/>
              </a:rPr>
              <a:t>）</a:t>
            </a:r>
          </a:p>
          <a:p>
            <a:pPr lvl="1">
              <a:lnSpc>
                <a:spcPct val="90000"/>
              </a:lnSpc>
            </a:pPr>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，屬性為</a:t>
            </a:r>
            <a:r>
              <a:rPr lang="en-US" altLang="zh-TW" sz="2200" dirty="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分群屬性</a:t>
            </a:r>
            <a:r>
              <a:rPr lang="en-US" altLang="zh-TW" sz="2200"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加上</a:t>
            </a:r>
            <a:r>
              <a:rPr lang="en-US" altLang="zh-TW" sz="2200" dirty="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彙總函數列</a:t>
            </a:r>
            <a:r>
              <a:rPr lang="en-US" altLang="zh-TW" sz="2200" dirty="0">
                <a:latin typeface="微軟正黑體" panose="020B0604030504040204" pitchFamily="34" charset="-120"/>
                <a:ea typeface="微軟正黑體" panose="020B0604030504040204" pitchFamily="34" charset="-120"/>
              </a:rPr>
              <a:t>&gt;</a:t>
            </a:r>
          </a:p>
          <a:p>
            <a:pPr lvl="1">
              <a:lnSpc>
                <a:spcPct val="90000"/>
              </a:lnSpc>
            </a:pPr>
            <a:r>
              <a:rPr lang="zh-TW" altLang="en-US" sz="2200" dirty="0">
                <a:latin typeface="微軟正黑體" panose="020B0604030504040204" pitchFamily="34" charset="-120"/>
                <a:ea typeface="微軟正黑體" panose="020B0604030504040204" pitchFamily="34" charset="-120"/>
              </a:rPr>
              <a:t>序列值：將</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依</a:t>
            </a:r>
            <a:r>
              <a:rPr lang="en-US" altLang="zh-TW" sz="2200" dirty="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分群屬性</a:t>
            </a:r>
            <a:r>
              <a:rPr lang="en-US" altLang="zh-TW" sz="2200"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的屬性值分群，每一群序列值再</a:t>
            </a:r>
            <a:r>
              <a:rPr lang="zh-TW" altLang="en-US" sz="2200" dirty="0" smtClean="0">
                <a:latin typeface="微軟正黑體" panose="020B0604030504040204" pitchFamily="34" charset="-120"/>
                <a:ea typeface="微軟正黑體" panose="020B0604030504040204" pitchFamily="34" charset="-120"/>
              </a:rPr>
              <a:t>依</a:t>
            </a:r>
            <a:r>
              <a:rPr lang="en-US" altLang="zh-TW" sz="2200" dirty="0" smtClean="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彙總函數列</a:t>
            </a:r>
            <a:r>
              <a:rPr lang="en-US" altLang="zh-TW" sz="2200"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裡的函數運算成一序列值</a:t>
            </a:r>
          </a:p>
          <a:p>
            <a:pPr lvl="1"/>
            <a:endParaRPr lang="en-US" altLang="zh-TW"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845579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a:latin typeface="微軟正黑體" panose="020B0604030504040204" pitchFamily="34" charset="-120"/>
                <a:ea typeface="微軟正黑體" panose="020B0604030504040204" pitchFamily="34" charset="-120"/>
              </a:rPr>
              <a:t>關聯的分群和彙總</a:t>
            </a:r>
            <a:r>
              <a:rPr lang="zh-TW" altLang="en-US" sz="3200" dirty="0" smtClean="0">
                <a:latin typeface="微軟正黑體" panose="020B0604030504040204" pitchFamily="34" charset="-120"/>
                <a:ea typeface="微軟正黑體" panose="020B0604030504040204" pitchFamily="34" charset="-120"/>
              </a:rPr>
              <a:t>函數</a:t>
            </a:r>
            <a:r>
              <a:rPr lang="en-US" altLang="zh-TW" sz="3200" dirty="0" smtClean="0">
                <a:latin typeface="微軟正黑體" panose="020B0604030504040204" pitchFamily="34" charset="-120"/>
                <a:ea typeface="微軟正黑體" panose="020B0604030504040204" pitchFamily="34" charset="-120"/>
              </a:rPr>
              <a:t>(Cont.)</a:t>
            </a:r>
            <a:r>
              <a:rPr lang="zh-TW" altLang="en-US" sz="3200" dirty="0" smtClean="0">
                <a:latin typeface="微軟正黑體" panose="020B0604030504040204" pitchFamily="34" charset="-120"/>
                <a:ea typeface="微軟正黑體" panose="020B0604030504040204" pitchFamily="34" charset="-120"/>
              </a:rPr>
              <a:t> </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9073008" cy="4925144"/>
          </a:xfrm>
        </p:spPr>
        <p:txBody>
          <a:bodyPr>
            <a:normAutofit/>
          </a:bodyPr>
          <a:lstStyle/>
          <a:p>
            <a:pPr marL="457200" lvl="1" indent="0">
              <a:buNone/>
            </a:pPr>
            <a:r>
              <a:rPr lang="en-US" altLang="zh-TW" sz="2200" b="1" dirty="0" smtClean="0">
                <a:latin typeface="微軟正黑體" panose="020B0604030504040204" pitchFamily="34" charset="-120"/>
                <a:ea typeface="微軟正黑體" panose="020B0604030504040204" pitchFamily="34" charset="-120"/>
              </a:rPr>
              <a:t>Result(</a:t>
            </a:r>
            <a:r>
              <a:rPr lang="en-US" altLang="zh-TW" sz="2200" b="1" dirty="0" err="1" smtClean="0">
                <a:latin typeface="微軟正黑體" panose="020B0604030504040204" pitchFamily="34" charset="-120"/>
                <a:ea typeface="微軟正黑體" panose="020B0604030504040204" pitchFamily="34" charset="-120"/>
              </a:rPr>
              <a:t>transNo</a:t>
            </a:r>
            <a:r>
              <a:rPr lang="en-US" altLang="zh-TW" sz="2200" b="1" dirty="0" smtClean="0">
                <a:latin typeface="微軟正黑體" panose="020B0604030504040204" pitchFamily="34" charset="-120"/>
                <a:ea typeface="微軟正黑體" panose="020B0604030504040204" pitchFamily="34" charset="-120"/>
              </a:rPr>
              <a:t>, </a:t>
            </a:r>
            <a:r>
              <a:rPr lang="en-US" altLang="zh-TW" sz="2200" b="1" dirty="0" err="1" smtClean="0">
                <a:latin typeface="微軟正黑體" panose="020B0604030504040204" pitchFamily="34" charset="-120"/>
                <a:ea typeface="微軟正黑體" panose="020B0604030504040204" pitchFamily="34" charset="-120"/>
              </a:rPr>
              <a:t>totalAmount</a:t>
            </a:r>
            <a:r>
              <a:rPr lang="en-US" altLang="zh-TW" sz="2200" b="1" dirty="0" smtClean="0">
                <a:latin typeface="微軟正黑體" panose="020B0604030504040204" pitchFamily="34" charset="-120"/>
                <a:ea typeface="微軟正黑體" panose="020B0604030504040204" pitchFamily="34" charset="-120"/>
              </a:rPr>
              <a:t>) = </a:t>
            </a:r>
            <a:r>
              <a:rPr lang="en-US" altLang="zh-TW" sz="2200" b="1" baseline="-25000" dirty="0" err="1" smtClean="0">
                <a:latin typeface="微軟正黑體" panose="020B0604030504040204" pitchFamily="34" charset="-120"/>
                <a:ea typeface="微軟正黑體" panose="020B0604030504040204" pitchFamily="34" charset="-120"/>
              </a:rPr>
              <a:t>tNo</a:t>
            </a:r>
            <a:r>
              <a:rPr lang="en-US" altLang="zh-TW" sz="2200" b="1" dirty="0" err="1" smtClean="0">
                <a:latin typeface="微軟正黑體" panose="020B0604030504040204" pitchFamily="34" charset="-120"/>
                <a:ea typeface="微軟正黑體" panose="020B0604030504040204" pitchFamily="34" charset="-120"/>
              </a:rPr>
              <a:t>ℱ</a:t>
            </a:r>
            <a:r>
              <a:rPr lang="en-US" altLang="zh-TW" sz="2200" b="1" baseline="-25000" dirty="0" err="1" smtClean="0">
                <a:latin typeface="微軟正黑體" panose="020B0604030504040204" pitchFamily="34" charset="-120"/>
                <a:ea typeface="微軟正黑體" panose="020B0604030504040204" pitchFamily="34" charset="-120"/>
              </a:rPr>
              <a:t>SUM</a:t>
            </a:r>
            <a:r>
              <a:rPr lang="en-US" altLang="zh-TW" sz="2200" b="1" baseline="-25000" dirty="0" smtClean="0">
                <a:latin typeface="微軟正黑體" panose="020B0604030504040204" pitchFamily="34" charset="-120"/>
                <a:ea typeface="微軟正黑體" panose="020B0604030504040204" pitchFamily="34" charset="-120"/>
              </a:rPr>
              <a:t> </a:t>
            </a:r>
            <a:r>
              <a:rPr lang="en-US" altLang="zh-TW" sz="2200" b="1" baseline="-25000" dirty="0" err="1" smtClean="0">
                <a:latin typeface="微軟正黑體" panose="020B0604030504040204" pitchFamily="34" charset="-120"/>
                <a:ea typeface="微軟正黑體" panose="020B0604030504040204" pitchFamily="34" charset="-120"/>
              </a:rPr>
              <a:t>salePrice</a:t>
            </a:r>
            <a:r>
              <a:rPr lang="zh-TW" altLang="en-US" sz="2200" b="1" dirty="0" smtClean="0">
                <a:latin typeface="微軟正黑體" panose="020B0604030504040204" pitchFamily="34" charset="-120"/>
                <a:ea typeface="微軟正黑體" panose="020B0604030504040204" pitchFamily="34" charset="-120"/>
              </a:rPr>
              <a:t>（</a:t>
            </a:r>
            <a:r>
              <a:rPr lang="en-US" altLang="zh-TW" sz="2200" b="1" dirty="0" smtClean="0">
                <a:latin typeface="微軟正黑體" panose="020B0604030504040204" pitchFamily="34" charset="-120"/>
                <a:ea typeface="微軟正黑體" panose="020B0604030504040204" pitchFamily="34" charset="-120"/>
              </a:rPr>
              <a:t>Record</a:t>
            </a:r>
            <a:r>
              <a:rPr lang="zh-TW" altLang="en-US" sz="2200" b="1" dirty="0" smtClean="0">
                <a:latin typeface="微軟正黑體" panose="020B0604030504040204" pitchFamily="34" charset="-120"/>
                <a:ea typeface="微軟正黑體" panose="020B0604030504040204" pitchFamily="34" charset="-120"/>
              </a:rPr>
              <a:t>）</a:t>
            </a:r>
          </a:p>
          <a:p>
            <a:pPr marL="457200" lvl="1" indent="0">
              <a:buNone/>
            </a:pPr>
            <a:endParaRPr lang="en-US" altLang="zh-TW"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1" y="2276872"/>
            <a:ext cx="5400600" cy="270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線接點 7"/>
          <p:cNvCxnSpPr/>
          <p:nvPr/>
        </p:nvCxnSpPr>
        <p:spPr>
          <a:xfrm>
            <a:off x="1403648" y="3068960"/>
            <a:ext cx="453650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1403648" y="3221360"/>
            <a:ext cx="453650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1403648" y="3695644"/>
            <a:ext cx="453650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1403648" y="4140830"/>
            <a:ext cx="453650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1403648" y="4797152"/>
            <a:ext cx="453650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物件 6"/>
          <p:cNvGraphicFramePr>
            <a:graphicFrameLocks noChangeAspect="1"/>
          </p:cNvGraphicFramePr>
          <p:nvPr>
            <p:extLst>
              <p:ext uri="{D42A27DB-BD31-4B8C-83A1-F6EECF244321}">
                <p14:modId xmlns:p14="http://schemas.microsoft.com/office/powerpoint/2010/main" val="3136775515"/>
              </p:ext>
            </p:extLst>
          </p:nvPr>
        </p:nvGraphicFramePr>
        <p:xfrm>
          <a:off x="4932040" y="4797152"/>
          <a:ext cx="3887787" cy="1828800"/>
        </p:xfrm>
        <a:graphic>
          <a:graphicData uri="http://schemas.openxmlformats.org/presentationml/2006/ole">
            <mc:AlternateContent xmlns:mc="http://schemas.openxmlformats.org/markup-compatibility/2006">
              <mc:Choice xmlns:v="urn:schemas-microsoft-com:vml" Requires="v">
                <p:oleObj spid="_x0000_s14386" r:id="rId4" imgW="2736494" imgH="1284732" progId="">
                  <p:embed/>
                </p:oleObj>
              </mc:Choice>
              <mc:Fallback>
                <p:oleObj r:id="rId4" imgW="2736494" imgH="1284732"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797152"/>
                        <a:ext cx="3887787"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54283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a:latin typeface="微軟正黑體" panose="020B0604030504040204" pitchFamily="34" charset="-120"/>
                <a:ea typeface="微軟正黑體" panose="020B0604030504040204" pitchFamily="34" charset="-120"/>
              </a:rPr>
              <a:t>關聯的分群和彙總</a:t>
            </a:r>
            <a:r>
              <a:rPr lang="zh-TW" altLang="en-US" sz="3200" dirty="0" smtClean="0">
                <a:latin typeface="微軟正黑體" panose="020B0604030504040204" pitchFamily="34" charset="-120"/>
                <a:ea typeface="微軟正黑體" panose="020B0604030504040204" pitchFamily="34" charset="-120"/>
              </a:rPr>
              <a:t>函數</a:t>
            </a:r>
            <a:r>
              <a:rPr lang="en-US" altLang="zh-TW" sz="3200" dirty="0" smtClean="0">
                <a:latin typeface="微軟正黑體" panose="020B0604030504040204" pitchFamily="34" charset="-120"/>
                <a:ea typeface="微軟正黑體" panose="020B0604030504040204" pitchFamily="34" charset="-120"/>
              </a:rPr>
              <a:t>(Cont.)</a:t>
            </a:r>
            <a:r>
              <a:rPr lang="zh-TW" altLang="en-US" sz="3200" dirty="0" smtClean="0">
                <a:latin typeface="微軟正黑體" panose="020B0604030504040204" pitchFamily="34" charset="-120"/>
                <a:ea typeface="微軟正黑體" panose="020B0604030504040204" pitchFamily="34" charset="-120"/>
              </a:rPr>
              <a:t> </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9073008" cy="4925144"/>
          </a:xfrm>
        </p:spPr>
        <p:txBody>
          <a:bodyPr>
            <a:normAutofit/>
          </a:bodyPr>
          <a:lstStyle/>
          <a:p>
            <a:pPr marL="0" indent="0">
              <a:buNone/>
            </a:pPr>
            <a:r>
              <a:rPr lang="en-US" altLang="zh-TW" sz="2200" b="1" dirty="0">
                <a:latin typeface="微軟正黑體" panose="020B0604030504040204" pitchFamily="34" charset="-120"/>
                <a:ea typeface="微軟正黑體" panose="020B0604030504040204" pitchFamily="34" charset="-120"/>
              </a:rPr>
              <a:t>Result(</a:t>
            </a:r>
            <a:r>
              <a:rPr lang="en-US" altLang="zh-TW" sz="2200" b="1" dirty="0" err="1">
                <a:latin typeface="微軟正黑體" panose="020B0604030504040204" pitchFamily="34" charset="-120"/>
                <a:ea typeface="微軟正黑體" panose="020B0604030504040204" pitchFamily="34" charset="-120"/>
              </a:rPr>
              <a:t>totalProduct</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averagePrice</a:t>
            </a:r>
            <a:r>
              <a:rPr lang="en-US" altLang="zh-TW" sz="2200" b="1" dirty="0">
                <a:latin typeface="微軟正黑體" panose="020B0604030504040204" pitchFamily="34" charset="-120"/>
                <a:ea typeface="微軟正黑體" panose="020B0604030504040204" pitchFamily="34" charset="-120"/>
              </a:rPr>
              <a:t>) = ℱ</a:t>
            </a:r>
            <a:r>
              <a:rPr lang="en-US" altLang="zh-TW" sz="2200" b="1" baseline="-25000" dirty="0">
                <a:latin typeface="微軟正黑體" panose="020B0604030504040204" pitchFamily="34" charset="-120"/>
                <a:ea typeface="微軟正黑體" panose="020B0604030504040204" pitchFamily="34" charset="-120"/>
              </a:rPr>
              <a:t>COUNT </a:t>
            </a:r>
            <a:r>
              <a:rPr lang="en-US" altLang="zh-TW" sz="2200" b="1" baseline="-25000" dirty="0" err="1">
                <a:latin typeface="微軟正黑體" panose="020B0604030504040204" pitchFamily="34" charset="-120"/>
                <a:ea typeface="微軟正黑體" panose="020B0604030504040204" pitchFamily="34" charset="-120"/>
              </a:rPr>
              <a:t>pNo</a:t>
            </a:r>
            <a:r>
              <a:rPr lang="en-US" altLang="zh-TW" sz="2200" b="1" baseline="-25000" dirty="0">
                <a:latin typeface="微軟正黑體" panose="020B0604030504040204" pitchFamily="34" charset="-120"/>
                <a:ea typeface="微軟正黑體" panose="020B0604030504040204" pitchFamily="34" charset="-120"/>
              </a:rPr>
              <a:t>, AVERAGE </a:t>
            </a:r>
            <a:r>
              <a:rPr lang="en-US" altLang="zh-TW" sz="2200" b="1" baseline="-25000" dirty="0" err="1">
                <a:latin typeface="微軟正黑體" panose="020B0604030504040204" pitchFamily="34" charset="-120"/>
                <a:ea typeface="微軟正黑體" panose="020B0604030504040204" pitchFamily="34" charset="-120"/>
              </a:rPr>
              <a:t>unitPrice</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zh-TW" altLang="en-US" sz="2200" b="1" dirty="0">
                <a:latin typeface="微軟正黑體" panose="020B0604030504040204" pitchFamily="34" charset="-120"/>
                <a:ea typeface="微軟正黑體" panose="020B0604030504040204" pitchFamily="34" charset="-120"/>
              </a:rPr>
              <a:t>）</a:t>
            </a:r>
          </a:p>
          <a:p>
            <a:pPr lvl="1"/>
            <a:endParaRPr lang="en-US" altLang="zh-TW"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a:solidFill>
                  <a:prstClr val="black"/>
                </a:solidFill>
                <a:latin typeface="微軟正黑體" pitchFamily="34" charset="-120"/>
                <a:ea typeface="微軟正黑體" pitchFamily="34" charset="-120"/>
              </a:rPr>
              <a:t>5</a:t>
            </a:r>
            <a:r>
              <a:rPr lang="en-US" altLang="zh-TW" sz="1000" b="1" spc="600" dirty="0" smtClean="0">
                <a:solidFill>
                  <a:prstClr val="black"/>
                </a:solidFill>
                <a:latin typeface="微軟正黑體" pitchFamily="34" charset="-120"/>
                <a:ea typeface="微軟正黑體" pitchFamily="34" charset="-120"/>
              </a:rPr>
              <a:t>-5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875" y="2571750"/>
            <a:ext cx="6408738"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物件 6"/>
          <p:cNvGraphicFramePr>
            <a:graphicFrameLocks noChangeAspect="1"/>
          </p:cNvGraphicFramePr>
          <p:nvPr>
            <p:extLst>
              <p:ext uri="{D42A27DB-BD31-4B8C-83A1-F6EECF244321}">
                <p14:modId xmlns:p14="http://schemas.microsoft.com/office/powerpoint/2010/main" val="2337593873"/>
              </p:ext>
            </p:extLst>
          </p:nvPr>
        </p:nvGraphicFramePr>
        <p:xfrm>
          <a:off x="2357438" y="5229200"/>
          <a:ext cx="3598862" cy="887412"/>
        </p:xfrm>
        <a:graphic>
          <a:graphicData uri="http://schemas.openxmlformats.org/presentationml/2006/ole">
            <mc:AlternateContent xmlns:mc="http://schemas.openxmlformats.org/markup-compatibility/2006">
              <mc:Choice xmlns:v="urn:schemas-microsoft-com:vml" Requires="v">
                <p:oleObj spid="_x0000_s15410" r:id="rId4" imgW="1806892" imgH="313849" progId="">
                  <p:embed/>
                </p:oleObj>
              </mc:Choice>
              <mc:Fallback>
                <p:oleObj r:id="rId4" imgW="1806892" imgH="313849"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38" y="5229200"/>
                        <a:ext cx="3598862"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008003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a:latin typeface="微軟正黑體" panose="020B0604030504040204" pitchFamily="34" charset="-120"/>
                <a:ea typeface="微軟正黑體" panose="020B0604030504040204" pitchFamily="34" charset="-120"/>
              </a:rPr>
              <a:t>關聯的分群和彙總函數 </a:t>
            </a:r>
          </a:p>
        </p:txBody>
      </p:sp>
      <p:sp>
        <p:nvSpPr>
          <p:cNvPr id="3" name="內容版面配置區 2"/>
          <p:cNvSpPr>
            <a:spLocks noGrp="1"/>
          </p:cNvSpPr>
          <p:nvPr>
            <p:ph idx="1"/>
          </p:nvPr>
        </p:nvSpPr>
        <p:spPr>
          <a:xfrm>
            <a:off x="179512" y="1600200"/>
            <a:ext cx="9073008" cy="4925144"/>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五個標準的彙總函數</a:t>
            </a:r>
            <a:r>
              <a:rPr lang="zh-TW" altLang="en-US" sz="2600" b="1" dirty="0" smtClean="0">
                <a:latin typeface="微軟正黑體" panose="020B0604030504040204" pitchFamily="34" charset="-120"/>
                <a:ea typeface="微軟正黑體" panose="020B0604030504040204" pitchFamily="34" charset="-120"/>
              </a:rPr>
              <a:t>：</a:t>
            </a:r>
            <a:endParaRPr lang="en-US" altLang="zh-TW" sz="2600" b="1" dirty="0" smtClean="0">
              <a:latin typeface="微軟正黑體" panose="020B0604030504040204" pitchFamily="34" charset="-120"/>
              <a:ea typeface="微軟正黑體" panose="020B0604030504040204" pitchFamily="34" charset="-120"/>
            </a:endParaRPr>
          </a:p>
          <a:p>
            <a:pPr lvl="1">
              <a:lnSpc>
                <a:spcPct val="90000"/>
              </a:lnSpc>
            </a:pPr>
            <a:r>
              <a:rPr lang="en-US" altLang="zh-TW" sz="2200" b="1" dirty="0">
                <a:latin typeface="微軟正黑體" panose="020B0604030504040204" pitchFamily="34" charset="-120"/>
                <a:ea typeface="微軟正黑體" panose="020B0604030504040204" pitchFamily="34" charset="-120"/>
              </a:rPr>
              <a:t>SUM</a:t>
            </a:r>
            <a:r>
              <a:rPr lang="zh-TW" altLang="en-US" sz="2200" dirty="0">
                <a:latin typeface="微軟正黑體" panose="020B0604030504040204" pitchFamily="34" charset="-120"/>
                <a:ea typeface="微軟正黑體" panose="020B0604030504040204" pitchFamily="34" charset="-120"/>
              </a:rPr>
              <a:t>：加總。</a:t>
            </a:r>
            <a:endParaRPr lang="zh-TW" altLang="en-US" sz="2200" b="1" dirty="0">
              <a:latin typeface="微軟正黑體" panose="020B0604030504040204" pitchFamily="34" charset="-120"/>
              <a:ea typeface="微軟正黑體" panose="020B0604030504040204" pitchFamily="34" charset="-120"/>
            </a:endParaRPr>
          </a:p>
          <a:p>
            <a:pPr lvl="1">
              <a:lnSpc>
                <a:spcPct val="90000"/>
              </a:lnSpc>
            </a:pPr>
            <a:r>
              <a:rPr lang="en-US" altLang="zh-TW" sz="2200" b="1" dirty="0">
                <a:latin typeface="微軟正黑體" panose="020B0604030504040204" pitchFamily="34" charset="-120"/>
                <a:ea typeface="微軟正黑體" panose="020B0604030504040204" pitchFamily="34" charset="-120"/>
              </a:rPr>
              <a:t>AVERAGE</a:t>
            </a:r>
            <a:r>
              <a:rPr lang="zh-TW" altLang="en-US" sz="2200" dirty="0">
                <a:latin typeface="微軟正黑體" panose="020B0604030504040204" pitchFamily="34" charset="-120"/>
                <a:ea typeface="微軟正黑體" panose="020B0604030504040204" pitchFamily="34" charset="-120"/>
              </a:rPr>
              <a:t>：取數個屬性值的平均值。比如</a:t>
            </a:r>
            <a:br>
              <a:rPr lang="zh-TW" altLang="en-US" sz="2200" dirty="0">
                <a:latin typeface="微軟正黑體" panose="020B0604030504040204" pitchFamily="34" charset="-120"/>
                <a:ea typeface="微軟正黑體" panose="020B0604030504040204" pitchFamily="34" charset="-120"/>
              </a:rPr>
            </a:br>
            <a:r>
              <a:rPr lang="en-US" altLang="zh-TW" sz="2200" b="1" baseline="-25000" dirty="0" err="1">
                <a:latin typeface="微軟正黑體" panose="020B0604030504040204" pitchFamily="34" charset="-120"/>
                <a:ea typeface="微軟正黑體" panose="020B0604030504040204" pitchFamily="34" charset="-120"/>
              </a:rPr>
              <a:t>category</a:t>
            </a:r>
            <a:r>
              <a:rPr lang="en-US" altLang="zh-TW" sz="2200" b="1" dirty="0" err="1">
                <a:latin typeface="微軟正黑體" panose="020B0604030504040204" pitchFamily="34" charset="-120"/>
                <a:ea typeface="微軟正黑體" panose="020B0604030504040204" pitchFamily="34" charset="-120"/>
              </a:rPr>
              <a:t>ℱ</a:t>
            </a:r>
            <a:r>
              <a:rPr lang="en-US" altLang="zh-TW" sz="2200" b="1" baseline="-25000" dirty="0" err="1">
                <a:latin typeface="微軟正黑體" panose="020B0604030504040204" pitchFamily="34" charset="-120"/>
                <a:ea typeface="微軟正黑體" panose="020B0604030504040204" pitchFamily="34" charset="-120"/>
              </a:rPr>
              <a:t>AVERAGE</a:t>
            </a:r>
            <a:r>
              <a:rPr lang="en-US" altLang="zh-TW" sz="2200" b="1" baseline="-250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unitPrice</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zh-TW" altLang="en-US" sz="2200" b="1" dirty="0">
                <a:latin typeface="微軟正黑體" panose="020B0604030504040204" pitchFamily="34" charset="-120"/>
                <a:ea typeface="微軟正黑體" panose="020B0604030504040204" pitchFamily="34" charset="-120"/>
              </a:rPr>
              <a:t>）</a:t>
            </a:r>
          </a:p>
          <a:p>
            <a:pPr lvl="1">
              <a:lnSpc>
                <a:spcPct val="90000"/>
              </a:lnSpc>
            </a:pPr>
            <a:r>
              <a:rPr lang="en-US" altLang="zh-TW" sz="2200" b="1" dirty="0">
                <a:latin typeface="微軟正黑體" panose="020B0604030504040204" pitchFamily="34" charset="-120"/>
                <a:ea typeface="微軟正黑體" panose="020B0604030504040204" pitchFamily="34" charset="-120"/>
              </a:rPr>
              <a:t>COUNT</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取屬性值的總個數。比如</a:t>
            </a:r>
            <a:br>
              <a:rPr lang="zh-TW" altLang="en-US" sz="2200" dirty="0">
                <a:latin typeface="微軟正黑體" panose="020B0604030504040204" pitchFamily="34" charset="-120"/>
                <a:ea typeface="微軟正黑體" panose="020B0604030504040204" pitchFamily="34" charset="-120"/>
              </a:rPr>
            </a:br>
            <a:r>
              <a:rPr lang="en-US" altLang="zh-TW" sz="2200" b="1" baseline="-25000" dirty="0" err="1">
                <a:latin typeface="微軟正黑體" panose="020B0604030504040204" pitchFamily="34" charset="-120"/>
                <a:ea typeface="微軟正黑體" panose="020B0604030504040204" pitchFamily="34" charset="-120"/>
              </a:rPr>
              <a:t>category</a:t>
            </a:r>
            <a:r>
              <a:rPr lang="en-US" altLang="zh-TW" sz="2200" b="1" dirty="0" err="1">
                <a:latin typeface="微軟正黑體" panose="020B0604030504040204" pitchFamily="34" charset="-120"/>
                <a:ea typeface="微軟正黑體" panose="020B0604030504040204" pitchFamily="34" charset="-120"/>
              </a:rPr>
              <a:t>ℱ</a:t>
            </a:r>
            <a:r>
              <a:rPr lang="en-US" altLang="zh-TW" sz="2200" b="1" baseline="-25000" dirty="0" err="1">
                <a:latin typeface="微軟正黑體" panose="020B0604030504040204" pitchFamily="34" charset="-120"/>
                <a:ea typeface="微軟正黑體" panose="020B0604030504040204" pitchFamily="34" charset="-120"/>
              </a:rPr>
              <a:t>COUNT</a:t>
            </a:r>
            <a:r>
              <a:rPr lang="en-US" altLang="zh-TW" sz="2200" b="1" baseline="-250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pNo</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zh-TW" altLang="en-US" sz="2200" b="1" dirty="0">
                <a:latin typeface="微軟正黑體" panose="020B0604030504040204" pitchFamily="34" charset="-120"/>
                <a:ea typeface="微軟正黑體" panose="020B0604030504040204" pitchFamily="34" charset="-120"/>
              </a:rPr>
              <a:t>）</a:t>
            </a:r>
          </a:p>
          <a:p>
            <a:pPr lvl="1">
              <a:lnSpc>
                <a:spcPct val="90000"/>
              </a:lnSpc>
            </a:pPr>
            <a:r>
              <a:rPr lang="en-US" altLang="zh-TW" sz="2200" b="1" dirty="0">
                <a:latin typeface="微軟正黑體" panose="020B0604030504040204" pitchFamily="34" charset="-120"/>
                <a:ea typeface="微軟正黑體" panose="020B0604030504040204" pitchFamily="34" charset="-120"/>
              </a:rPr>
              <a:t>MAX</a:t>
            </a:r>
            <a:r>
              <a:rPr lang="zh-TW" altLang="en-US" sz="2200" dirty="0">
                <a:latin typeface="微軟正黑體" panose="020B0604030504040204" pitchFamily="34" charset="-120"/>
                <a:ea typeface="微軟正黑體" panose="020B0604030504040204" pitchFamily="34" charset="-120"/>
              </a:rPr>
              <a:t>：取數個屬性值的最大值。比如</a:t>
            </a:r>
            <a:br>
              <a:rPr lang="zh-TW" altLang="en-US" sz="2200" dirty="0">
                <a:latin typeface="微軟正黑體" panose="020B0604030504040204" pitchFamily="34" charset="-120"/>
                <a:ea typeface="微軟正黑體" panose="020B0604030504040204" pitchFamily="34" charset="-120"/>
              </a:rPr>
            </a:br>
            <a:r>
              <a:rPr lang="en-US" altLang="zh-TW" sz="2200" b="1" baseline="-25000" dirty="0" err="1">
                <a:latin typeface="微軟正黑體" panose="020B0604030504040204" pitchFamily="34" charset="-120"/>
                <a:ea typeface="微軟正黑體" panose="020B0604030504040204" pitchFamily="34" charset="-120"/>
              </a:rPr>
              <a:t>category</a:t>
            </a:r>
            <a:r>
              <a:rPr lang="en-US" altLang="zh-TW" sz="2200" b="1" dirty="0" err="1">
                <a:latin typeface="微軟正黑體" panose="020B0604030504040204" pitchFamily="34" charset="-120"/>
                <a:ea typeface="微軟正黑體" panose="020B0604030504040204" pitchFamily="34" charset="-120"/>
              </a:rPr>
              <a:t>ℱ</a:t>
            </a:r>
            <a:r>
              <a:rPr lang="en-US" altLang="zh-TW" sz="2200" b="1" baseline="-25000" dirty="0" err="1">
                <a:latin typeface="微軟正黑體" panose="020B0604030504040204" pitchFamily="34" charset="-120"/>
                <a:ea typeface="微軟正黑體" panose="020B0604030504040204" pitchFamily="34" charset="-120"/>
              </a:rPr>
              <a:t>MAX</a:t>
            </a:r>
            <a:r>
              <a:rPr lang="en-US" altLang="zh-TW" sz="2200" b="1" baseline="-250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unitPrice</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zh-TW" altLang="en-US" sz="2200" b="1" dirty="0">
                <a:latin typeface="微軟正黑體" panose="020B0604030504040204" pitchFamily="34" charset="-120"/>
                <a:ea typeface="微軟正黑體" panose="020B0604030504040204" pitchFamily="34" charset="-120"/>
              </a:rPr>
              <a:t>）</a:t>
            </a:r>
          </a:p>
          <a:p>
            <a:pPr lvl="1">
              <a:lnSpc>
                <a:spcPct val="90000"/>
              </a:lnSpc>
            </a:pPr>
            <a:r>
              <a:rPr lang="en-US" altLang="zh-TW" sz="2200" b="1" dirty="0">
                <a:latin typeface="微軟正黑體" panose="020B0604030504040204" pitchFamily="34" charset="-120"/>
                <a:ea typeface="微軟正黑體" panose="020B0604030504040204" pitchFamily="34" charset="-120"/>
              </a:rPr>
              <a:t>MIN</a:t>
            </a:r>
            <a:r>
              <a:rPr lang="zh-TW" altLang="en-US" sz="2200" dirty="0">
                <a:latin typeface="微軟正黑體" panose="020B0604030504040204" pitchFamily="34" charset="-120"/>
                <a:ea typeface="微軟正黑體" panose="020B0604030504040204" pitchFamily="34" charset="-120"/>
              </a:rPr>
              <a:t>：取數個屬性值的最小值。比如</a:t>
            </a:r>
            <a:br>
              <a:rPr lang="zh-TW" altLang="en-US" sz="2200" dirty="0">
                <a:latin typeface="微軟正黑體" panose="020B0604030504040204" pitchFamily="34" charset="-120"/>
                <a:ea typeface="微軟正黑體" panose="020B0604030504040204" pitchFamily="34" charset="-120"/>
              </a:rPr>
            </a:br>
            <a:r>
              <a:rPr lang="en-US" altLang="zh-TW" sz="2200" b="1" baseline="-25000" dirty="0" err="1">
                <a:latin typeface="微軟正黑體" panose="020B0604030504040204" pitchFamily="34" charset="-120"/>
                <a:ea typeface="微軟正黑體" panose="020B0604030504040204" pitchFamily="34" charset="-120"/>
              </a:rPr>
              <a:t>category</a:t>
            </a:r>
            <a:r>
              <a:rPr lang="en-US" altLang="zh-TW" sz="2200" b="1" dirty="0" err="1">
                <a:latin typeface="微軟正黑體" panose="020B0604030504040204" pitchFamily="34" charset="-120"/>
                <a:ea typeface="微軟正黑體" panose="020B0604030504040204" pitchFamily="34" charset="-120"/>
              </a:rPr>
              <a:t>ℱ</a:t>
            </a:r>
            <a:r>
              <a:rPr lang="en-US" altLang="zh-TW" sz="2200" b="1" baseline="-25000" dirty="0" err="1">
                <a:latin typeface="微軟正黑體" panose="020B0604030504040204" pitchFamily="34" charset="-120"/>
                <a:ea typeface="微軟正黑體" panose="020B0604030504040204" pitchFamily="34" charset="-120"/>
              </a:rPr>
              <a:t>MIN</a:t>
            </a:r>
            <a:r>
              <a:rPr lang="en-US" altLang="zh-TW" sz="2200" b="1" baseline="-25000" dirty="0">
                <a:latin typeface="微軟正黑體" panose="020B0604030504040204" pitchFamily="34" charset="-120"/>
                <a:ea typeface="微軟正黑體" panose="020B0604030504040204" pitchFamily="34" charset="-120"/>
              </a:rPr>
              <a:t> </a:t>
            </a:r>
            <a:r>
              <a:rPr lang="en-US" altLang="zh-TW" sz="2200" b="1" baseline="-25000" dirty="0" err="1">
                <a:latin typeface="微軟正黑體" panose="020B0604030504040204" pitchFamily="34" charset="-120"/>
                <a:ea typeface="微軟正黑體" panose="020B0604030504040204" pitchFamily="34" charset="-120"/>
              </a:rPr>
              <a:t>unitPrice</a:t>
            </a:r>
            <a:r>
              <a:rPr lang="zh-TW" altLang="en-US" sz="2200" b="1"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zh-TW" altLang="en-US" sz="2200" b="1" dirty="0">
                <a:latin typeface="微軟正黑體" panose="020B0604030504040204" pitchFamily="34" charset="-120"/>
                <a:ea typeface="微軟正黑體" panose="020B0604030504040204" pitchFamily="34" charset="-120"/>
              </a:rPr>
              <a:t>）</a:t>
            </a:r>
          </a:p>
          <a:p>
            <a:pPr lvl="1">
              <a:lnSpc>
                <a:spcPct val="90000"/>
              </a:lnSpc>
            </a:pPr>
            <a:endParaRPr lang="zh-TW" altLang="en-US" b="1"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53688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分群彙總範例</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9073008" cy="4925144"/>
          </a:xfrm>
        </p:spPr>
        <p:txBody>
          <a:bodyPr>
            <a:normAutofit/>
          </a:bodyPr>
          <a:lstStyle/>
          <a:p>
            <a:r>
              <a:rPr lang="zh-TW" altLang="en-US" sz="2600" b="1" dirty="0">
                <a:latin typeface="微軟正黑體" panose="020B0604030504040204" pitchFamily="34" charset="-120"/>
                <a:ea typeface="微軟正黑體" panose="020B0604030504040204" pitchFamily="34" charset="-120"/>
              </a:rPr>
              <a:t>列出所有包括兩項以上商品的交易之交易編號和會員姓名 </a:t>
            </a:r>
            <a:endParaRPr lang="en-US" altLang="zh-TW" sz="2600" b="1" dirty="0" smtClean="0">
              <a:latin typeface="微軟正黑體" panose="020B0604030504040204" pitchFamily="34" charset="-120"/>
              <a:ea typeface="微軟正黑體" panose="020B0604030504040204" pitchFamily="34" charset="-120"/>
            </a:endParaRPr>
          </a:p>
          <a:p>
            <a:pPr marL="0" indent="0">
              <a:buNone/>
            </a:pPr>
            <a:endParaRPr lang="en-US" altLang="zh-TW" sz="2200" dirty="0">
              <a:latin typeface="微軟正黑體" panose="020B0604030504040204" pitchFamily="34" charset="-120"/>
              <a:ea typeface="微軟正黑體" panose="020B0604030504040204" pitchFamily="34" charset="-120"/>
            </a:endParaRPr>
          </a:p>
          <a:p>
            <a:pPr lvl="1">
              <a:buNone/>
            </a:pPr>
            <a:r>
              <a:rPr lang="en-US" altLang="zh-TW" sz="2200" b="1" dirty="0">
                <a:solidFill>
                  <a:srgbClr val="FF5050"/>
                </a:solidFill>
                <a:latin typeface="微軟正黑體" panose="020B0604030504040204" pitchFamily="34" charset="-120"/>
                <a:ea typeface="微軟正黑體" panose="020B0604030504040204" pitchFamily="34" charset="-120"/>
              </a:rPr>
              <a:t>T1(</a:t>
            </a:r>
            <a:r>
              <a:rPr lang="en-US" altLang="zh-TW" sz="2200" b="1" dirty="0" err="1">
                <a:solidFill>
                  <a:srgbClr val="FF5050"/>
                </a:solidFill>
                <a:latin typeface="微軟正黑體" panose="020B0604030504040204" pitchFamily="34" charset="-120"/>
                <a:ea typeface="微軟正黑體" panose="020B0604030504040204" pitchFamily="34" charset="-120"/>
              </a:rPr>
              <a:t>tNo</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err="1">
                <a:solidFill>
                  <a:srgbClr val="FF5050"/>
                </a:solidFill>
                <a:latin typeface="微軟正黑體" panose="020B0604030504040204" pitchFamily="34" charset="-120"/>
                <a:ea typeface="微軟正黑體" panose="020B0604030504040204" pitchFamily="34" charset="-120"/>
              </a:rPr>
              <a:t>mId</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err="1">
                <a:solidFill>
                  <a:srgbClr val="FF5050"/>
                </a:solidFill>
                <a:latin typeface="微軟正黑體" panose="020B0604030504040204" pitchFamily="34" charset="-120"/>
                <a:ea typeface="微軟正黑體" panose="020B0604030504040204" pitchFamily="34" charset="-120"/>
              </a:rPr>
              <a:t>pNo</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tNo</a:t>
            </a:r>
            <a:r>
              <a:rPr lang="en-US" altLang="zh-TW"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transMid</a:t>
            </a:r>
            <a:r>
              <a:rPr lang="en-US" altLang="zh-TW"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200" b="1" dirty="0">
                <a:solidFill>
                  <a:srgbClr val="FF5050"/>
                </a:solidFill>
                <a:latin typeface="微軟正黑體" panose="020B0604030504040204" pitchFamily="34" charset="-120"/>
                <a:ea typeface="微軟正黑體" panose="020B0604030504040204" pitchFamily="34" charset="-120"/>
              </a:rPr>
              <a:t>(Transaction</a:t>
            </a:r>
            <a:r>
              <a:rPr lang="zh-TW" altLang="en-US"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rPr>
              <a:t>* Record)</a:t>
            </a:r>
          </a:p>
          <a:p>
            <a:pPr lvl="1">
              <a:buNone/>
            </a:pPr>
            <a:r>
              <a:rPr lang="en-US" altLang="zh-TW" sz="2200" b="1" dirty="0">
                <a:solidFill>
                  <a:srgbClr val="FF5050"/>
                </a:solidFill>
                <a:latin typeface="微軟正黑體" panose="020B0604030504040204" pitchFamily="34" charset="-120"/>
                <a:ea typeface="微軟正黑體" panose="020B0604030504040204" pitchFamily="34" charset="-120"/>
              </a:rPr>
              <a:t>T2(</a:t>
            </a:r>
            <a:r>
              <a:rPr lang="en-US" altLang="zh-TW" sz="2200" b="1" dirty="0" err="1">
                <a:solidFill>
                  <a:srgbClr val="FF5050"/>
                </a:solidFill>
                <a:latin typeface="微軟正黑體" panose="020B0604030504040204" pitchFamily="34" charset="-120"/>
                <a:ea typeface="微軟正黑體" panose="020B0604030504040204" pitchFamily="34" charset="-120"/>
              </a:rPr>
              <a:t>tNo</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err="1">
                <a:solidFill>
                  <a:srgbClr val="FF5050"/>
                </a:solidFill>
                <a:latin typeface="微軟正黑體" panose="020B0604030504040204" pitchFamily="34" charset="-120"/>
                <a:ea typeface="微軟正黑體" panose="020B0604030504040204" pitchFamily="34" charset="-120"/>
              </a:rPr>
              <a:t>mId</a:t>
            </a:r>
            <a:r>
              <a:rPr lang="en-US" altLang="zh-TW" sz="2200" b="1" dirty="0">
                <a:solidFill>
                  <a:srgbClr val="FF5050"/>
                </a:solidFill>
                <a:latin typeface="微軟正黑體" panose="020B0604030504040204" pitchFamily="34" charset="-120"/>
                <a:ea typeface="微軟正黑體" panose="020B0604030504040204" pitchFamily="34" charset="-120"/>
              </a:rPr>
              <a:t>, total) =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tNo</a:t>
            </a:r>
            <a:r>
              <a:rPr lang="en-US" altLang="zh-TW"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2200" b="1" dirty="0">
                <a:solidFill>
                  <a:srgbClr val="FF5050"/>
                </a:solidFill>
                <a:latin typeface="微軟正黑體" panose="020B0604030504040204" pitchFamily="34" charset="-120"/>
                <a:ea typeface="微軟正黑體" panose="020B0604030504040204" pitchFamily="34" charset="-120"/>
              </a:rPr>
              <a:t> ℱ</a:t>
            </a:r>
            <a:r>
              <a:rPr lang="en-US" altLang="zh-TW" sz="2200" b="1" baseline="-25000" dirty="0">
                <a:solidFill>
                  <a:srgbClr val="FF5050"/>
                </a:solidFill>
                <a:latin typeface="微軟正黑體" panose="020B0604030504040204" pitchFamily="34" charset="-120"/>
                <a:ea typeface="微軟正黑體" panose="020B0604030504040204" pitchFamily="34" charset="-120"/>
              </a:rPr>
              <a:t>COUNT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200" b="1" baseline="-25000"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rPr>
              <a:t>(T1)</a:t>
            </a:r>
          </a:p>
          <a:p>
            <a:pPr lvl="1">
              <a:buNone/>
            </a:pPr>
            <a:r>
              <a:rPr lang="en-US" altLang="zh-TW" sz="2200" b="1" dirty="0">
                <a:solidFill>
                  <a:srgbClr val="FF5050"/>
                </a:solidFill>
                <a:latin typeface="微軟正黑體" panose="020B0604030504040204" pitchFamily="34" charset="-120"/>
                <a:ea typeface="微軟正黑體" panose="020B0604030504040204" pitchFamily="34" charset="-120"/>
              </a:rPr>
              <a:t>T3=</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a:solidFill>
                  <a:srgbClr val="FF5050"/>
                </a:solidFill>
                <a:latin typeface="微軟正黑體" panose="020B0604030504040204" pitchFamily="34" charset="-120"/>
                <a:ea typeface="微軟正黑體" panose="020B0604030504040204" pitchFamily="34" charset="-120"/>
              </a:rPr>
              <a:t>total&gt;2</a:t>
            </a:r>
            <a:r>
              <a:rPr lang="en-US" altLang="zh-TW" sz="2200" b="1" dirty="0">
                <a:solidFill>
                  <a:srgbClr val="FF5050"/>
                </a:solidFill>
                <a:latin typeface="微軟正黑體" panose="020B0604030504040204" pitchFamily="34" charset="-120"/>
                <a:ea typeface="微軟正黑體" panose="020B0604030504040204" pitchFamily="34" charset="-120"/>
              </a:rPr>
              <a:t> (T2)</a:t>
            </a:r>
          </a:p>
          <a:p>
            <a:pPr lvl="1">
              <a:buNone/>
            </a:pPr>
            <a:r>
              <a:rPr lang="en-US" altLang="zh-TW" sz="2200" b="1" dirty="0">
                <a:solidFill>
                  <a:srgbClr val="FF5050"/>
                </a:solidFill>
                <a:latin typeface="微軟正黑體" panose="020B0604030504040204" pitchFamily="34" charset="-120"/>
                <a:ea typeface="微軟正黑體" panose="020B0604030504040204" pitchFamily="34" charset="-120"/>
              </a:rPr>
              <a:t>Result=  </a:t>
            </a:r>
            <a:r>
              <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rPr>
              <a:t></a:t>
            </a:r>
            <a:r>
              <a:rPr lang="en-US" altLang="zh-TW" sz="2200" b="1" dirty="0">
                <a:solidFill>
                  <a:srgbClr val="FF5050"/>
                </a:solidFill>
                <a:latin typeface="微軟正黑體" panose="020B0604030504040204" pitchFamily="34" charset="-120"/>
                <a:ea typeface="微軟正黑體" panose="020B0604030504040204" pitchFamily="34" charset="-120"/>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tNo</a:t>
            </a:r>
            <a:r>
              <a:rPr lang="en-US" altLang="zh-TW" sz="2200" b="1" baseline="-25000" dirty="0">
                <a:solidFill>
                  <a:srgbClr val="FF5050"/>
                </a:solidFill>
                <a:latin typeface="微軟正黑體" panose="020B0604030504040204" pitchFamily="34" charset="-120"/>
                <a:ea typeface="微軟正黑體" panose="020B0604030504040204" pitchFamily="34" charset="-120"/>
              </a:rPr>
              <a:t>, name</a:t>
            </a:r>
            <a:r>
              <a:rPr lang="en-US" altLang="zh-TW" sz="2200" b="1" dirty="0">
                <a:solidFill>
                  <a:srgbClr val="FF5050"/>
                </a:solidFill>
                <a:latin typeface="微軟正黑體" panose="020B0604030504040204" pitchFamily="34" charset="-120"/>
                <a:ea typeface="微軟正黑體" panose="020B0604030504040204" pitchFamily="34" charset="-120"/>
              </a:rPr>
              <a:t>(T3</a:t>
            </a:r>
            <a:r>
              <a:rPr lang="zh-TW" altLang="en-US" sz="2200" b="1" dirty="0">
                <a:solidFill>
                  <a:srgbClr val="FF5050"/>
                </a:solidFill>
                <a:latin typeface="微軟正黑體" panose="020B0604030504040204" pitchFamily="34" charset="-120"/>
                <a:ea typeface="微軟正黑體" panose="020B0604030504040204" pitchFamily="34" charset="-120"/>
              </a:rPr>
              <a:t> </a:t>
            </a:r>
            <a:r>
              <a:rPr lang="en-US" altLang="zh-TW" sz="2200" b="1" dirty="0">
                <a:solidFill>
                  <a:srgbClr val="FF5050"/>
                </a:solidFill>
                <a:latin typeface="微軟正黑體" panose="020B0604030504040204" pitchFamily="34" charset="-120"/>
                <a:ea typeface="微軟正黑體" panose="020B0604030504040204" pitchFamily="34" charset="-120"/>
              </a:rPr>
              <a:t>* Member)</a:t>
            </a:r>
          </a:p>
          <a:p>
            <a:pPr marL="0" indent="0">
              <a:buNone/>
            </a:pPr>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726332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關聯代數</a:t>
            </a:r>
            <a:r>
              <a:rPr lang="zh-TW" altLang="en-US" sz="3200" dirty="0">
                <a:latin typeface="微軟正黑體" panose="020B0604030504040204" pitchFamily="34" charset="-120"/>
                <a:ea typeface="微軟正黑體" panose="020B0604030504040204" pitchFamily="34" charset="-120"/>
              </a:rPr>
              <a:t>運算式</a:t>
            </a:r>
            <a:r>
              <a:rPr lang="zh-TW" altLang="en-US" sz="3200" dirty="0" smtClean="0">
                <a:latin typeface="微軟正黑體" panose="020B0604030504040204" pitchFamily="34" charset="-120"/>
                <a:ea typeface="微軟正黑體" panose="020B0604030504040204" pitchFamily="34" charset="-120"/>
              </a:rPr>
              <a:t>範例 </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9073008" cy="4925144"/>
          </a:xfrm>
        </p:spPr>
        <p:txBody>
          <a:bodyPr>
            <a:normAutofit/>
          </a:bodyPr>
          <a:lstStyle/>
          <a:p>
            <a:r>
              <a:rPr lang="zh-TW" altLang="en-US" sz="2600" b="1" dirty="0">
                <a:latin typeface="微軟正黑體" panose="020B0604030504040204" pitchFamily="34" charset="-120"/>
                <a:ea typeface="微軟正黑體" panose="020B0604030504040204" pitchFamily="34" charset="-120"/>
              </a:rPr>
              <a:t>列出每一位會員的會員編號、姓名，以及所瀏覽過的商品總數 </a:t>
            </a:r>
          </a:p>
          <a:p>
            <a:pPr marL="0" indent="0">
              <a:buNone/>
            </a:pPr>
            <a:endParaRPr lang="en-US" altLang="zh-TW" sz="2200" dirty="0" smtClean="0">
              <a:latin typeface="微軟正黑體" panose="020B0604030504040204" pitchFamily="34" charset="-120"/>
              <a:ea typeface="微軟正黑體" panose="020B0604030504040204" pitchFamily="34" charset="-120"/>
            </a:endParaRPr>
          </a:p>
          <a:p>
            <a:pPr lvl="1">
              <a:buNone/>
            </a:pPr>
            <a:r>
              <a:rPr lang="en-US" altLang="zh-TW" sz="2200" b="1" dirty="0" err="1">
                <a:solidFill>
                  <a:srgbClr val="FF5050"/>
                </a:solidFill>
                <a:latin typeface="微軟正黑體" panose="020B0604030504040204" pitchFamily="34" charset="-120"/>
                <a:ea typeface="微軟正黑體" panose="020B0604030504040204" pitchFamily="34" charset="-120"/>
              </a:rPr>
              <a:t>MemberBrowse</a:t>
            </a:r>
            <a:r>
              <a:rPr lang="en-US" altLang="zh-TW" sz="2200" b="1" dirty="0">
                <a:solidFill>
                  <a:srgbClr val="FF5050"/>
                </a:solidFill>
                <a:latin typeface="微軟正黑體" panose="020B0604030504040204" pitchFamily="34" charset="-120"/>
                <a:ea typeface="微軟正黑體" panose="020B0604030504040204" pitchFamily="34" charset="-120"/>
              </a:rPr>
              <a:t>(</a:t>
            </a:r>
            <a:r>
              <a:rPr lang="en-US" altLang="zh-TW" sz="2200" b="1" dirty="0" err="1">
                <a:solidFill>
                  <a:srgbClr val="FF5050"/>
                </a:solidFill>
                <a:latin typeface="微軟正黑體" panose="020B0604030504040204" pitchFamily="34" charset="-120"/>
                <a:ea typeface="微軟正黑體" panose="020B0604030504040204" pitchFamily="34" charset="-120"/>
              </a:rPr>
              <a:t>mId</a:t>
            </a:r>
            <a:r>
              <a:rPr lang="en-US" altLang="zh-TW" sz="2200" b="1" dirty="0">
                <a:solidFill>
                  <a:srgbClr val="FF5050"/>
                </a:solidFill>
                <a:latin typeface="微軟正黑體" panose="020B0604030504040204" pitchFamily="34" charset="-120"/>
                <a:ea typeface="微軟正黑體" panose="020B0604030504040204" pitchFamily="34" charset="-120"/>
              </a:rPr>
              <a:t>, name, </a:t>
            </a:r>
            <a:r>
              <a:rPr lang="en-US" altLang="zh-TW" sz="2200" b="1" dirty="0" err="1">
                <a:solidFill>
                  <a:srgbClr val="FF5050"/>
                </a:solidFill>
                <a:latin typeface="微軟正黑體" panose="020B0604030504040204" pitchFamily="34" charset="-120"/>
                <a:ea typeface="微軟正黑體" panose="020B0604030504040204" pitchFamily="34" charset="-120"/>
              </a:rPr>
              <a:t>pNo</a:t>
            </a:r>
            <a:r>
              <a:rPr lang="en-US" altLang="zh-TW" sz="2200" b="1" dirty="0" smtClean="0">
                <a:solidFill>
                  <a:srgbClr val="FF5050"/>
                </a:solidFill>
                <a:latin typeface="微軟正黑體" panose="020B0604030504040204" pitchFamily="34" charset="-120"/>
                <a:ea typeface="微軟正黑體" panose="020B0604030504040204" pitchFamily="34" charset="-120"/>
              </a:rPr>
              <a:t>)=</a:t>
            </a:r>
            <a:endParaRPr lang="en-US" altLang="zh-TW" sz="2200" b="1" dirty="0">
              <a:solidFill>
                <a:srgbClr val="FF5050"/>
              </a:solidFill>
              <a:latin typeface="微軟正黑體" panose="020B0604030504040204" pitchFamily="34" charset="-120"/>
              <a:ea typeface="微軟正黑體" panose="020B0604030504040204" pitchFamily="34" charset="-120"/>
              <a:sym typeface="Symbol" pitchFamily="18" charset="2"/>
            </a:endParaRPr>
          </a:p>
          <a:p>
            <a:pPr lvl="1">
              <a:buNone/>
            </a:pPr>
            <a:r>
              <a:rPr lang="en-US" altLang="zh-TW" sz="2200" b="1" dirty="0" smtClean="0">
                <a:solidFill>
                  <a:srgbClr val="FF5050"/>
                </a:solidFill>
                <a:latin typeface="微軟正黑體" panose="020B0604030504040204" pitchFamily="34" charset="-120"/>
                <a:ea typeface="微軟正黑體" panose="020B0604030504040204" pitchFamily="34" charset="-120"/>
                <a:sym typeface="Symbol" pitchFamily="18" charset="2"/>
              </a:rPr>
              <a: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Member_mId</a:t>
            </a:r>
            <a:r>
              <a:rPr lang="en-US" altLang="zh-TW" sz="2200" b="1" baseline="-25000" dirty="0">
                <a:solidFill>
                  <a:srgbClr val="FF5050"/>
                </a:solidFill>
                <a:latin typeface="微軟正黑體" panose="020B0604030504040204" pitchFamily="34" charset="-120"/>
                <a:ea typeface="微軟正黑體" panose="020B0604030504040204" pitchFamily="34" charset="-120"/>
              </a:rPr>
              <a:t>, name,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200" b="1" dirty="0">
                <a:solidFill>
                  <a:srgbClr val="FF5050"/>
                </a:solidFill>
                <a:latin typeface="微軟正黑體" panose="020B0604030504040204" pitchFamily="34" charset="-120"/>
                <a:ea typeface="微軟正黑體" panose="020B0604030504040204" pitchFamily="34" charset="-120"/>
              </a:rPr>
              <a:t>(Member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Member.mId</a:t>
            </a:r>
            <a:r>
              <a:rPr lang="en-US" altLang="zh-TW" sz="2200" b="1" baseline="-25000" dirty="0">
                <a:solidFill>
                  <a:srgbClr val="FF5050"/>
                </a:solidFill>
                <a:latin typeface="微軟正黑體" panose="020B0604030504040204" pitchFamily="34" charset="-120"/>
                <a:ea typeface="微軟正黑體" panose="020B0604030504040204" pitchFamily="34" charset="-120"/>
              </a:rPr>
              <a:t>=</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Browse.mId</a:t>
            </a:r>
            <a:r>
              <a:rPr lang="en-US" altLang="zh-TW" sz="2200" b="1" dirty="0" err="1">
                <a:solidFill>
                  <a:srgbClr val="FF5050"/>
                </a:solidFill>
                <a:latin typeface="微軟正黑體" panose="020B0604030504040204" pitchFamily="34" charset="-120"/>
                <a:ea typeface="微軟正黑體" panose="020B0604030504040204" pitchFamily="34" charset="-120"/>
              </a:rPr>
              <a:t>Browse</a:t>
            </a:r>
            <a:r>
              <a:rPr lang="en-US" altLang="zh-TW" sz="2200" b="1" dirty="0">
                <a:solidFill>
                  <a:srgbClr val="FF5050"/>
                </a:solidFill>
                <a:latin typeface="微軟正黑體" panose="020B0604030504040204" pitchFamily="34" charset="-120"/>
                <a:ea typeface="微軟正黑體" panose="020B0604030504040204" pitchFamily="34" charset="-120"/>
              </a:rPr>
              <a:t>)</a:t>
            </a:r>
          </a:p>
          <a:p>
            <a:pPr lvl="1">
              <a:buNone/>
            </a:pPr>
            <a:r>
              <a:rPr lang="en-US" altLang="zh-TW" sz="2200" b="1" dirty="0">
                <a:solidFill>
                  <a:srgbClr val="FF5050"/>
                </a:solidFill>
                <a:latin typeface="微軟正黑體" panose="020B0604030504040204" pitchFamily="34" charset="-120"/>
                <a:ea typeface="微軟正黑體" panose="020B0604030504040204" pitchFamily="34" charset="-120"/>
              </a:rPr>
              <a:t>Result=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mId</a:t>
            </a:r>
            <a:r>
              <a:rPr lang="en-US" altLang="zh-TW" sz="2200" b="1" baseline="-25000" dirty="0">
                <a:solidFill>
                  <a:srgbClr val="FF5050"/>
                </a:solidFill>
                <a:latin typeface="微軟正黑體" panose="020B0604030504040204" pitchFamily="34" charset="-120"/>
                <a:ea typeface="微軟正黑體" panose="020B0604030504040204" pitchFamily="34" charset="-120"/>
              </a:rPr>
              <a:t>, name</a:t>
            </a:r>
            <a:r>
              <a:rPr lang="en-US" altLang="zh-TW" sz="2200" b="1" dirty="0">
                <a:solidFill>
                  <a:srgbClr val="FF5050"/>
                </a:solidFill>
                <a:latin typeface="微軟正黑體" panose="020B0604030504040204" pitchFamily="34" charset="-120"/>
                <a:ea typeface="微軟正黑體" panose="020B0604030504040204" pitchFamily="34" charset="-120"/>
              </a:rPr>
              <a:t> ℱ</a:t>
            </a:r>
            <a:r>
              <a:rPr lang="en-US" altLang="zh-TW" sz="2200" b="1" baseline="-25000" dirty="0">
                <a:solidFill>
                  <a:srgbClr val="FF5050"/>
                </a:solidFill>
                <a:latin typeface="微軟正黑體" panose="020B0604030504040204" pitchFamily="34" charset="-120"/>
                <a:ea typeface="微軟正黑體" panose="020B0604030504040204" pitchFamily="34" charset="-120"/>
              </a:rPr>
              <a:t>COUNT </a:t>
            </a:r>
            <a:r>
              <a:rPr lang="en-US" altLang="zh-TW" sz="2200" b="1" baseline="-25000" dirty="0" err="1">
                <a:solidFill>
                  <a:srgbClr val="FF5050"/>
                </a:solidFill>
                <a:latin typeface="微軟正黑體" panose="020B0604030504040204" pitchFamily="34" charset="-120"/>
                <a:ea typeface="微軟正黑體" panose="020B0604030504040204" pitchFamily="34" charset="-120"/>
              </a:rPr>
              <a:t>pNo</a:t>
            </a:r>
            <a:r>
              <a:rPr lang="en-US" altLang="zh-TW" sz="2200" b="1" dirty="0">
                <a:solidFill>
                  <a:srgbClr val="FF5050"/>
                </a:solidFill>
                <a:latin typeface="微軟正黑體" panose="020B0604030504040204" pitchFamily="34" charset="-120"/>
                <a:ea typeface="微軟正黑體" panose="020B0604030504040204" pitchFamily="34" charset="-120"/>
              </a:rPr>
              <a:t>(</a:t>
            </a:r>
            <a:r>
              <a:rPr lang="en-US" altLang="zh-TW" sz="2200" b="1" dirty="0" err="1">
                <a:solidFill>
                  <a:srgbClr val="FF5050"/>
                </a:solidFill>
                <a:latin typeface="微軟正黑體" panose="020B0604030504040204" pitchFamily="34" charset="-120"/>
                <a:ea typeface="微軟正黑體" panose="020B0604030504040204" pitchFamily="34" charset="-120"/>
              </a:rPr>
              <a:t>MemberBrowse</a:t>
            </a:r>
            <a:r>
              <a:rPr lang="en-US" altLang="zh-TW" sz="2200" b="1" dirty="0">
                <a:solidFill>
                  <a:srgbClr val="FF5050"/>
                </a:solidFill>
                <a:latin typeface="微軟正黑體" panose="020B0604030504040204" pitchFamily="34" charset="-120"/>
                <a:ea typeface="微軟正黑體" panose="020B0604030504040204" pitchFamily="34" charset="-120"/>
              </a:rPr>
              <a:t>)</a:t>
            </a:r>
            <a:r>
              <a:rPr lang="en-US" altLang="zh-TW" sz="2200" dirty="0">
                <a:solidFill>
                  <a:srgbClr val="FF5050"/>
                </a:solidFill>
                <a:latin typeface="微軟正黑體" panose="020B0604030504040204" pitchFamily="34" charset="-120"/>
                <a:ea typeface="微軟正黑體" panose="020B0604030504040204" pitchFamily="34" charset="-120"/>
              </a:rPr>
              <a:t> </a:t>
            </a:r>
          </a:p>
          <a:p>
            <a:pPr marL="0" indent="0">
              <a:buNone/>
            </a:pPr>
            <a:endParaRPr lang="zh-TW" altLang="en-US" sz="26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5-5</a:t>
            </a:r>
            <a:r>
              <a:rPr lang="zh-TW" altLang="en-US" sz="1000" b="1" spc="600" dirty="0" smtClean="0">
                <a:solidFill>
                  <a:prstClr val="black"/>
                </a:solidFill>
                <a:latin typeface="微軟正黑體" pitchFamily="34" charset="-120"/>
                <a:ea typeface="微軟正黑體" pitchFamily="34" charset="-120"/>
              </a:rPr>
              <a:t>新的關聯代數運算子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30009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模式的運算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5</a:t>
            </a:r>
            <a:r>
              <a:rPr lang="en-US" altLang="zh-TW" sz="2000" b="1" spc="600" dirty="0" smtClean="0">
                <a:solidFill>
                  <a:schemeClr val="tx1"/>
                </a:solidFill>
                <a:latin typeface="微軟正黑體" pitchFamily="34" charset="-120"/>
                <a:ea typeface="微軟正黑體" pitchFamily="34" charset="-120"/>
              </a:rPr>
              <a:t>-6</a:t>
            </a:r>
            <a:r>
              <a:rPr lang="zh-TW" altLang="en-US" sz="2000" b="1" spc="600" dirty="0" smtClean="0">
                <a:solidFill>
                  <a:schemeClr val="tx1"/>
                </a:solidFill>
                <a:latin typeface="微軟正黑體" pitchFamily="34" charset="-120"/>
                <a:ea typeface="微軟正黑體" pitchFamily="34" charset="-120"/>
              </a:rPr>
              <a:t>關聯邏輯計算法</a:t>
            </a:r>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37</a:t>
            </a:fld>
            <a:endParaRPr lang="en-US" sz="1400" dirty="0">
              <a:solidFill>
                <a:srgbClr val="FFFFFF"/>
              </a:solidFill>
            </a:endParaRPr>
          </a:p>
        </p:txBody>
      </p:sp>
    </p:spTree>
    <p:extLst>
      <p:ext uri="{BB962C8B-B14F-4D97-AF65-F5344CB8AC3E}">
        <p14:creationId xmlns:p14="http://schemas.microsoft.com/office/powerpoint/2010/main" val="273559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關聯邏輯計算</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856984" cy="4925144"/>
          </a:xfrm>
        </p:spPr>
        <p:txBody>
          <a:bodyPr>
            <a:normAutofit/>
          </a:bodyPr>
          <a:lstStyle/>
          <a:p>
            <a:r>
              <a:rPr lang="zh-TW" altLang="en-US" sz="2600" b="1" dirty="0">
                <a:latin typeface="微軟正黑體" panose="020B0604030504040204" pitchFamily="34" charset="-120"/>
                <a:ea typeface="微軟正黑體" panose="020B0604030504040204" pitchFamily="34" charset="-120"/>
              </a:rPr>
              <a:t>關聯邏輯計算法（</a:t>
            </a:r>
            <a:r>
              <a:rPr lang="en-US" altLang="zh-TW" sz="2600" b="1" dirty="0">
                <a:latin typeface="微軟正黑體" panose="020B0604030504040204" pitchFamily="34" charset="-120"/>
                <a:ea typeface="微軟正黑體" panose="020B0604030504040204" pitchFamily="34" charset="-120"/>
              </a:rPr>
              <a:t>Relational calculus)</a:t>
            </a:r>
            <a:r>
              <a:rPr lang="zh-TW" altLang="en-US" sz="2600" b="1" dirty="0">
                <a:latin typeface="微軟正黑體" panose="020B0604030504040204" pitchFamily="34" charset="-120"/>
                <a:ea typeface="微軟正黑體" panose="020B0604030504040204" pitchFamily="34" charset="-120"/>
              </a:rPr>
              <a:t>是用邏輯計算方式來處理關聯</a:t>
            </a:r>
          </a:p>
          <a:p>
            <a:pPr>
              <a:lnSpc>
                <a:spcPct val="90000"/>
              </a:lnSpc>
            </a:pPr>
            <a:r>
              <a:rPr lang="zh-TW" altLang="en-US" sz="2600" b="1" dirty="0">
                <a:latin typeface="微軟正黑體" panose="020B0604030504040204" pitchFamily="34" charset="-120"/>
                <a:ea typeface="微軟正黑體" panose="020B0604030504040204" pitchFamily="34" charset="-120"/>
              </a:rPr>
              <a:t>兩種形式：</a:t>
            </a:r>
          </a:p>
          <a:p>
            <a:pPr lvl="1">
              <a:lnSpc>
                <a:spcPct val="90000"/>
              </a:lnSpc>
            </a:pPr>
            <a:r>
              <a:rPr lang="zh-TW" altLang="en-US" sz="2200" dirty="0" smtClean="0">
                <a:latin typeface="微軟正黑體" panose="020B0604030504040204" pitchFamily="34" charset="-120"/>
                <a:ea typeface="微軟正黑體" panose="020B0604030504040204" pitchFamily="34" charset="-120"/>
              </a:rPr>
              <a:t>序列</a:t>
            </a:r>
            <a:r>
              <a:rPr lang="zh-TW" altLang="en-US" sz="2200" dirty="0">
                <a:latin typeface="微軟正黑體" panose="020B0604030504040204" pitchFamily="34" charset="-120"/>
                <a:ea typeface="微軟正黑體" panose="020B0604030504040204" pitchFamily="34" charset="-120"/>
              </a:rPr>
              <a:t>值邏輯計算（</a:t>
            </a:r>
            <a:r>
              <a:rPr lang="en-US" altLang="zh-TW" sz="2200" dirty="0">
                <a:latin typeface="微軟正黑體" panose="020B0604030504040204" pitchFamily="34" charset="-120"/>
                <a:ea typeface="微軟正黑體" panose="020B0604030504040204" pitchFamily="34" charset="-120"/>
              </a:rPr>
              <a:t>tuple calculus)</a:t>
            </a:r>
          </a:p>
          <a:p>
            <a:pPr lvl="2">
              <a:lnSpc>
                <a:spcPct val="90000"/>
              </a:lnSpc>
            </a:pPr>
            <a:r>
              <a:rPr lang="zh-TW" altLang="en-US" dirty="0">
                <a:latin typeface="微軟正黑體" panose="020B0604030504040204" pitchFamily="34" charset="-120"/>
                <a:ea typeface="微軟正黑體" panose="020B0604030504040204" pitchFamily="34" charset="-120"/>
              </a:rPr>
              <a:t>本章所採用</a:t>
            </a:r>
          </a:p>
          <a:p>
            <a:pPr lvl="1">
              <a:lnSpc>
                <a:spcPct val="90000"/>
              </a:lnSpc>
            </a:pPr>
            <a:r>
              <a:rPr lang="zh-TW" altLang="en-US" sz="2200" dirty="0">
                <a:latin typeface="微軟正黑體" panose="020B0604030504040204" pitchFamily="34" charset="-120"/>
                <a:ea typeface="微軟正黑體" panose="020B0604030504040204" pitchFamily="34" charset="-120"/>
              </a:rPr>
              <a:t>定義域邏輯計算（</a:t>
            </a:r>
            <a:r>
              <a:rPr lang="en-US" altLang="zh-TW" sz="2200" dirty="0">
                <a:latin typeface="微軟正黑體" panose="020B0604030504040204" pitchFamily="34" charset="-120"/>
                <a:ea typeface="微軟正黑體" panose="020B0604030504040204" pitchFamily="34" charset="-120"/>
              </a:rPr>
              <a:t>domain calculus)</a:t>
            </a:r>
          </a:p>
          <a:p>
            <a:r>
              <a:rPr lang="zh-TW" altLang="en-US" sz="2600" b="1" dirty="0">
                <a:latin typeface="微軟正黑體" panose="020B0604030504040204" pitchFamily="34" charset="-120"/>
                <a:ea typeface="微軟正黑體" panose="020B0604030504040204" pitchFamily="34" charset="-120"/>
              </a:rPr>
              <a:t>邏輯計算方式與代數計算最大的不同點是邏輯計算式裡頭的子運算式是沒有次序性的。</a:t>
            </a:r>
          </a:p>
          <a:p>
            <a:pPr lvl="1">
              <a:lnSpc>
                <a:spcPct val="90000"/>
              </a:lnSpc>
            </a:pPr>
            <a:r>
              <a:rPr lang="zh-TW" altLang="en-US" sz="2200" dirty="0">
                <a:latin typeface="微軟正黑體" panose="020B0604030504040204" pitchFamily="34" charset="-120"/>
                <a:ea typeface="微軟正黑體" panose="020B0604030504040204" pitchFamily="34" charset="-120"/>
              </a:rPr>
              <a:t>關聯代數是一種</a:t>
            </a:r>
            <a:r>
              <a:rPr lang="zh-TW" altLang="en-US" sz="2200" dirty="0">
                <a:solidFill>
                  <a:schemeClr val="hlink"/>
                </a:solidFill>
                <a:latin typeface="微軟正黑體" panose="020B0604030504040204" pitchFamily="34" charset="-120"/>
                <a:ea typeface="微軟正黑體" panose="020B0604030504040204" pitchFamily="34" charset="-120"/>
              </a:rPr>
              <a:t>程序式</a:t>
            </a:r>
            <a:r>
              <a:rPr lang="zh-TW" altLang="en-US" sz="2200" dirty="0">
                <a:latin typeface="微軟正黑體" panose="020B0604030504040204" pitchFamily="34" charset="-120"/>
                <a:ea typeface="微軟正黑體" panose="020B0604030504040204" pitchFamily="34" charset="-120"/>
              </a:rPr>
              <a:t>的語言</a:t>
            </a:r>
          </a:p>
          <a:p>
            <a:pPr lvl="1">
              <a:lnSpc>
                <a:spcPct val="90000"/>
              </a:lnSpc>
            </a:pPr>
            <a:r>
              <a:rPr lang="zh-TW" altLang="en-US" sz="2200" dirty="0">
                <a:latin typeface="微軟正黑體" panose="020B0604030504040204" pitchFamily="34" charset="-120"/>
                <a:ea typeface="微軟正黑體" panose="020B0604030504040204" pitchFamily="34" charset="-120"/>
              </a:rPr>
              <a:t>關聯邏輯計算法是一種</a:t>
            </a:r>
            <a:r>
              <a:rPr lang="zh-TW" altLang="en-US" sz="2200" dirty="0">
                <a:solidFill>
                  <a:schemeClr val="hlink"/>
                </a:solidFill>
                <a:latin typeface="微軟正黑體" panose="020B0604030504040204" pitchFamily="34" charset="-120"/>
                <a:ea typeface="微軟正黑體" panose="020B0604030504040204" pitchFamily="34" charset="-120"/>
              </a:rPr>
              <a:t>宣告式</a:t>
            </a:r>
            <a:r>
              <a:rPr lang="zh-TW" altLang="en-US" sz="2200" dirty="0">
                <a:latin typeface="微軟正黑體" panose="020B0604030504040204" pitchFamily="34" charset="-120"/>
                <a:ea typeface="微軟正黑體" panose="020B0604030504040204" pitchFamily="34" charset="-120"/>
              </a:rPr>
              <a:t>的語言</a:t>
            </a:r>
          </a:p>
          <a:p>
            <a:pPr marL="0" indent="0">
              <a:buNone/>
            </a:pPr>
            <a:endParaRPr lang="zh-TW" altLang="en-US"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5-6</a:t>
            </a:r>
            <a:r>
              <a:rPr lang="zh-TW" altLang="en-US" sz="1000" b="1" spc="600" dirty="0" smtClean="0">
                <a:solidFill>
                  <a:prstClr val="black"/>
                </a:solidFill>
                <a:latin typeface="微軟正黑體" pitchFamily="34" charset="-120"/>
                <a:ea typeface="微軟正黑體" pitchFamily="34" charset="-120"/>
              </a:rPr>
              <a:t>關聯邏輯計算法</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836536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關聯邏輯計算</a:t>
            </a:r>
            <a:r>
              <a:rPr lang="en-US" altLang="zh-TW" sz="3200" dirty="0" smtClean="0">
                <a:latin typeface="微軟正黑體" panose="020B0604030504040204" pitchFamily="34" charset="-120"/>
                <a:ea typeface="微軟正黑體" panose="020B0604030504040204" pitchFamily="34" charset="-120"/>
              </a:rPr>
              <a:t>(Cont.)</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964488" cy="4925144"/>
          </a:xfrm>
        </p:spPr>
        <p:txBody>
          <a:bodyPr>
            <a:normAutofit/>
          </a:bodyPr>
          <a:lstStyle/>
          <a:p>
            <a:pPr>
              <a:lnSpc>
                <a:spcPct val="80000"/>
              </a:lnSpc>
            </a:pPr>
            <a:r>
              <a:rPr lang="zh-TW" altLang="en-US" sz="2600" b="1" dirty="0">
                <a:latin typeface="微軟正黑體" panose="020B0604030504040204" pitchFamily="34" charset="-120"/>
                <a:ea typeface="微軟正黑體" panose="020B0604030504040204" pitchFamily="34" charset="-120"/>
              </a:rPr>
              <a:t>序列值變數（</a:t>
            </a:r>
            <a:r>
              <a:rPr lang="en-US" altLang="zh-TW" sz="2600" b="1" dirty="0">
                <a:latin typeface="微軟正黑體" panose="020B0604030504040204" pitchFamily="34" charset="-120"/>
                <a:ea typeface="微軟正黑體" panose="020B0604030504040204" pitchFamily="34" charset="-120"/>
              </a:rPr>
              <a:t>tuple variable</a:t>
            </a:r>
            <a:r>
              <a:rPr lang="zh-TW" altLang="en-US" sz="2600" b="1" dirty="0">
                <a:latin typeface="微軟正黑體" panose="020B0604030504040204" pitchFamily="34" charset="-120"/>
                <a:ea typeface="微軟正黑體" panose="020B0604030504040204" pitchFamily="34" charset="-120"/>
              </a:rPr>
              <a:t>）是代表某個關聯裡的序列值。比如：</a:t>
            </a:r>
          </a:p>
          <a:p>
            <a:pPr lvl="1">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a:latin typeface="微軟正黑體" panose="020B0604030504040204" pitchFamily="34" charset="-120"/>
                <a:ea typeface="微軟正黑體" panose="020B0604030504040204" pitchFamily="34" charset="-120"/>
              </a:rPr>
              <a:t>m</a:t>
            </a:r>
            <a:r>
              <a:rPr lang="en-US" altLang="zh-TW" sz="2200" dirty="0">
                <a:latin typeface="微軟正黑體" panose="020B0604030504040204" pitchFamily="34" charset="-120"/>
                <a:ea typeface="微軟正黑體" panose="020B0604030504040204" pitchFamily="34" charset="-120"/>
              </a:rPr>
              <a:t> | Member(</a:t>
            </a:r>
            <a:r>
              <a:rPr lang="en-US" altLang="zh-TW" sz="2200" i="1" dirty="0">
                <a:latin typeface="微軟正黑體" panose="020B0604030504040204" pitchFamily="34" charset="-120"/>
                <a:ea typeface="微軟正黑體" panose="020B0604030504040204" pitchFamily="34" charset="-120"/>
              </a:rPr>
              <a:t>m</a:t>
            </a:r>
            <a:r>
              <a:rPr lang="en-US" altLang="zh-TW" sz="2200" dirty="0">
                <a:latin typeface="微軟正黑體" panose="020B0604030504040204" pitchFamily="34" charset="-120"/>
                <a:ea typeface="微軟正黑體" panose="020B0604030504040204" pitchFamily="34" charset="-120"/>
              </a:rPr>
              <a:t>)}</a:t>
            </a:r>
          </a:p>
          <a:p>
            <a:pPr lvl="2">
              <a:lnSpc>
                <a:spcPct val="80000"/>
              </a:lnSpc>
            </a:pPr>
            <a:r>
              <a:rPr lang="zh-TW" altLang="en-US" sz="2200" dirty="0">
                <a:latin typeface="微軟正黑體" panose="020B0604030504040204" pitchFamily="34" charset="-120"/>
                <a:ea typeface="微軟正黑體" panose="020B0604030504040204" pitchFamily="34" charset="-120"/>
              </a:rPr>
              <a:t>代表</a:t>
            </a:r>
            <a:r>
              <a:rPr lang="en-US" altLang="zh-TW" sz="2200" dirty="0">
                <a:latin typeface="微軟正黑體" panose="020B0604030504040204" pitchFamily="34" charset="-120"/>
                <a:ea typeface="微軟正黑體" panose="020B0604030504040204" pitchFamily="34" charset="-120"/>
              </a:rPr>
              <a:t>Member</a:t>
            </a:r>
            <a:r>
              <a:rPr lang="zh-TW" altLang="en-US" sz="2200" dirty="0">
                <a:latin typeface="微軟正黑體" panose="020B0604030504040204" pitchFamily="34" charset="-120"/>
                <a:ea typeface="微軟正黑體" panose="020B0604030504040204" pitchFamily="34" charset="-120"/>
              </a:rPr>
              <a:t>關聯裡所有序列值所成的集合。</a:t>
            </a:r>
          </a:p>
          <a:p>
            <a:pPr lvl="1">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a:latin typeface="微軟正黑體" panose="020B0604030504040204" pitchFamily="34" charset="-120"/>
                <a:ea typeface="微軟正黑體" panose="020B0604030504040204" pitchFamily="34" charset="-120"/>
              </a:rPr>
              <a:t>p</a:t>
            </a:r>
            <a:r>
              <a:rPr lang="en-US" altLang="zh-TW" sz="2200" dirty="0">
                <a:latin typeface="微軟正黑體" panose="020B0604030504040204" pitchFamily="34" charset="-120"/>
                <a:ea typeface="微軟正黑體" panose="020B0604030504040204" pitchFamily="34" charset="-120"/>
              </a:rPr>
              <a:t> | Product(</a:t>
            </a:r>
            <a:r>
              <a:rPr lang="en-US" altLang="zh-TW" sz="2200" i="1" dirty="0">
                <a:latin typeface="微軟正黑體" panose="020B0604030504040204" pitchFamily="34" charset="-120"/>
                <a:ea typeface="微軟正黑體" panose="020B0604030504040204" pitchFamily="34" charset="-120"/>
              </a:rPr>
              <a:t>p</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.unitPrice</a:t>
            </a:r>
            <a:r>
              <a:rPr lang="en-US" altLang="zh-TW" sz="2200" dirty="0">
                <a:latin typeface="微軟正黑體" panose="020B0604030504040204" pitchFamily="34" charset="-120"/>
                <a:ea typeface="微軟正黑體" panose="020B0604030504040204" pitchFamily="34" charset="-120"/>
              </a:rPr>
              <a:t>&gt;500}</a:t>
            </a:r>
          </a:p>
          <a:p>
            <a:pPr lvl="2">
              <a:lnSpc>
                <a:spcPct val="80000"/>
              </a:lnSpc>
            </a:pPr>
            <a:r>
              <a:rPr lang="zh-TW" altLang="en-US" sz="2200" dirty="0">
                <a:latin typeface="微軟正黑體" panose="020B0604030504040204" pitchFamily="34" charset="-120"/>
                <a:ea typeface="微軟正黑體" panose="020B0604030504040204" pitchFamily="34" charset="-120"/>
              </a:rPr>
              <a:t>代表</a:t>
            </a:r>
            <a:r>
              <a:rPr lang="en-US" altLang="zh-TW" sz="2200" dirty="0">
                <a:latin typeface="微軟正黑體" panose="020B0604030504040204" pitchFamily="34" charset="-120"/>
                <a:ea typeface="微軟正黑體" panose="020B0604030504040204" pitchFamily="34" charset="-120"/>
              </a:rPr>
              <a:t>Product</a:t>
            </a:r>
            <a:r>
              <a:rPr lang="zh-TW" altLang="en-US" sz="2200" dirty="0">
                <a:latin typeface="微軟正黑體" panose="020B0604030504040204" pitchFamily="34" charset="-120"/>
                <a:ea typeface="微軟正黑體" panose="020B0604030504040204" pitchFamily="34" charset="-120"/>
              </a:rPr>
              <a:t>關聯裡所有定價超過</a:t>
            </a:r>
            <a:r>
              <a:rPr lang="en-US" altLang="zh-TW" sz="2200" dirty="0">
                <a:latin typeface="微軟正黑體" panose="020B0604030504040204" pitchFamily="34" charset="-120"/>
                <a:ea typeface="微軟正黑體" panose="020B0604030504040204" pitchFamily="34" charset="-120"/>
              </a:rPr>
              <a:t>500</a:t>
            </a:r>
            <a:r>
              <a:rPr lang="zh-TW" altLang="en-US" sz="2200" dirty="0">
                <a:latin typeface="微軟正黑體" panose="020B0604030504040204" pitchFamily="34" charset="-120"/>
                <a:ea typeface="微軟正黑體" panose="020B0604030504040204" pitchFamily="34" charset="-120"/>
              </a:rPr>
              <a:t>的商品序列值所成的集合。</a:t>
            </a:r>
          </a:p>
          <a:p>
            <a:pPr lvl="1">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p.pNo</a:t>
            </a:r>
            <a:r>
              <a:rPr lang="en-US" altLang="zh-TW" sz="2200" i="1"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p.pName</a:t>
            </a:r>
            <a:r>
              <a:rPr lang="en-US" altLang="zh-TW" sz="2200" i="1"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Product(</a:t>
            </a:r>
            <a:r>
              <a:rPr lang="en-US" altLang="zh-TW" sz="2200" i="1" dirty="0">
                <a:latin typeface="微軟正黑體" panose="020B0604030504040204" pitchFamily="34" charset="-120"/>
                <a:ea typeface="微軟正黑體" panose="020B0604030504040204" pitchFamily="34" charset="-120"/>
              </a:rPr>
              <a:t>p</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.unitPrice</a:t>
            </a:r>
            <a:r>
              <a:rPr lang="en-US" altLang="zh-TW" sz="2200" dirty="0">
                <a:latin typeface="微軟正黑體" panose="020B0604030504040204" pitchFamily="34" charset="-120"/>
                <a:ea typeface="微軟正黑體" panose="020B0604030504040204" pitchFamily="34" charset="-120"/>
              </a:rPr>
              <a:t>&gt;500}</a:t>
            </a:r>
          </a:p>
          <a:p>
            <a:pPr lvl="2">
              <a:lnSpc>
                <a:spcPct val="80000"/>
              </a:lnSpc>
            </a:pPr>
            <a:r>
              <a:rPr lang="zh-TW" altLang="en-US" sz="2200" dirty="0">
                <a:latin typeface="微軟正黑體" panose="020B0604030504040204" pitchFamily="34" charset="-120"/>
                <a:ea typeface="微軟正黑體" panose="020B0604030504040204" pitchFamily="34" charset="-120"/>
              </a:rPr>
              <a:t>代表</a:t>
            </a:r>
            <a:r>
              <a:rPr lang="en-US" altLang="zh-TW" sz="2200" dirty="0">
                <a:latin typeface="微軟正黑體" panose="020B0604030504040204" pitchFamily="34" charset="-120"/>
                <a:ea typeface="微軟正黑體" panose="020B0604030504040204" pitchFamily="34" charset="-120"/>
              </a:rPr>
              <a:t>Product</a:t>
            </a:r>
            <a:r>
              <a:rPr lang="zh-TW" altLang="en-US" sz="2200" dirty="0">
                <a:latin typeface="微軟正黑體" panose="020B0604030504040204" pitchFamily="34" charset="-120"/>
                <a:ea typeface="微軟正黑體" panose="020B0604030504040204" pitchFamily="34" charset="-120"/>
              </a:rPr>
              <a:t>關聯裡所有定價超過</a:t>
            </a:r>
            <a:r>
              <a:rPr lang="en-US" altLang="zh-TW" sz="2200" dirty="0">
                <a:latin typeface="微軟正黑體" panose="020B0604030504040204" pitchFamily="34" charset="-120"/>
                <a:ea typeface="微軟正黑體" panose="020B0604030504040204" pitchFamily="34" charset="-120"/>
              </a:rPr>
              <a:t>500</a:t>
            </a:r>
            <a:r>
              <a:rPr lang="zh-TW" altLang="en-US" sz="2200" dirty="0">
                <a:latin typeface="微軟正黑體" panose="020B0604030504040204" pitchFamily="34" charset="-120"/>
                <a:ea typeface="微軟正黑體" panose="020B0604030504040204" pitchFamily="34" charset="-120"/>
              </a:rPr>
              <a:t>的商品之商品編號和名稱合成的序列值所成的集合。</a:t>
            </a:r>
          </a:p>
          <a:p>
            <a:pPr lvl="1">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.mId</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c</a:t>
            </a:r>
            <a:r>
              <a:rPr lang="en-US" altLang="zh-TW" sz="2200" dirty="0" err="1">
                <a:latin typeface="微軟正黑體" panose="020B0604030504040204" pitchFamily="34" charset="-120"/>
                <a:ea typeface="微軟正黑體" panose="020B0604030504040204" pitchFamily="34" charset="-120"/>
              </a:rPr>
              <a:t>.cartTime</a:t>
            </a:r>
            <a:r>
              <a:rPr lang="en-US" altLang="zh-TW" sz="2200" dirty="0">
                <a:latin typeface="微軟正黑體" panose="020B0604030504040204" pitchFamily="34" charset="-120"/>
                <a:ea typeface="微軟正黑體" panose="020B0604030504040204" pitchFamily="34" charset="-120"/>
              </a:rPr>
              <a:t> | Transaction(</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Cart(</a:t>
            </a:r>
            <a:r>
              <a:rPr lang="en-US" altLang="zh-TW" sz="2200" i="1" dirty="0">
                <a:latin typeface="微軟正黑體" panose="020B0604030504040204" pitchFamily="34" charset="-120"/>
                <a:ea typeface="微軟正黑體" panose="020B0604030504040204" pitchFamily="34" charset="-120"/>
              </a:rPr>
              <a:t>c</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c</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p>
          <a:p>
            <a:pPr lvl="2">
              <a:lnSpc>
                <a:spcPct val="80000"/>
              </a:lnSpc>
            </a:pPr>
            <a:r>
              <a:rPr lang="zh-TW" altLang="en-US" sz="2200" dirty="0">
                <a:latin typeface="微軟正黑體" panose="020B0604030504040204" pitchFamily="34" charset="-120"/>
                <a:ea typeface="微軟正黑體" panose="020B0604030504040204" pitchFamily="34" charset="-120"/>
              </a:rPr>
              <a:t>代表有購物車的所有交易之交易編號、交易會員，和購物車時間組成序列值所成的集合。</a:t>
            </a:r>
          </a:p>
        </p:txBody>
      </p:sp>
      <p:sp>
        <p:nvSpPr>
          <p:cNvPr id="5" name="矩形 4"/>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5-6</a:t>
            </a:r>
            <a:r>
              <a:rPr lang="zh-TW" altLang="en-US" sz="1000" b="1" spc="600" dirty="0" smtClean="0">
                <a:solidFill>
                  <a:prstClr val="black"/>
                </a:solidFill>
                <a:latin typeface="微軟正黑體" pitchFamily="34" charset="-120"/>
                <a:ea typeface="微軟正黑體" pitchFamily="34" charset="-120"/>
              </a:rPr>
              <a:t>關聯邏輯計算法</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25829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關聯模式與運算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5</a:t>
            </a:r>
            <a:r>
              <a:rPr lang="en-US" altLang="zh-TW" sz="2000" b="1" spc="600" dirty="0" smtClean="0">
                <a:solidFill>
                  <a:schemeClr val="tx1"/>
                </a:solidFill>
                <a:latin typeface="微軟正黑體" pitchFamily="34" charset="-120"/>
                <a:ea typeface="微軟正黑體" pitchFamily="34" charset="-120"/>
              </a:rPr>
              <a:t>-2</a:t>
            </a:r>
            <a:r>
              <a:rPr lang="zh-TW" altLang="en-US" sz="2000" b="1" spc="600" dirty="0" smtClean="0">
                <a:solidFill>
                  <a:schemeClr val="tx1"/>
                </a:solidFill>
                <a:latin typeface="微軟正黑體" pitchFamily="34" charset="-120"/>
                <a:ea typeface="微軟正黑體" pitchFamily="34" charset="-120"/>
              </a:rPr>
              <a:t>基本的關聯代數運算子</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a:t>
            </a:r>
            <a:r>
              <a:rPr lang="zh-TW" altLang="en-US" dirty="0">
                <a:solidFill>
                  <a:srgbClr val="E9E5DC"/>
                </a:solidFill>
              </a:rPr>
              <a:t>七</a:t>
            </a:r>
            <a:r>
              <a:rPr lang="zh-TW" altLang="en-US" dirty="0" smtClean="0">
                <a:solidFill>
                  <a:srgbClr val="E9E5DC"/>
                </a:solidFill>
              </a:rPr>
              <a:t>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4</a:t>
            </a:fld>
            <a:endParaRPr lang="en-US" sz="1400" dirty="0">
              <a:solidFill>
                <a:srgbClr val="FFFFFF"/>
              </a:solidFill>
            </a:endParaRPr>
          </a:p>
        </p:txBody>
      </p:sp>
    </p:spTree>
    <p:extLst>
      <p:ext uri="{BB962C8B-B14F-4D97-AF65-F5344CB8AC3E}">
        <p14:creationId xmlns:p14="http://schemas.microsoft.com/office/powerpoint/2010/main" val="113726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關聯邏輯計算</a:t>
            </a:r>
            <a:r>
              <a:rPr lang="en-US" altLang="zh-TW" sz="3200" dirty="0" smtClean="0">
                <a:latin typeface="微軟正黑體" panose="020B0604030504040204" pitchFamily="34" charset="-120"/>
                <a:ea typeface="微軟正黑體" panose="020B0604030504040204" pitchFamily="34" charset="-120"/>
              </a:rPr>
              <a:t>(Cont.)</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784976" cy="4925144"/>
          </a:xfrm>
        </p:spPr>
        <p:txBody>
          <a:bodyPr>
            <a:normAutofit/>
          </a:bodyPr>
          <a:lstStyle/>
          <a:p>
            <a:pPr marL="609600" indent="-609600">
              <a:lnSpc>
                <a:spcPct val="90000"/>
              </a:lnSpc>
            </a:pPr>
            <a:r>
              <a:rPr lang="zh-TW" altLang="en-US" sz="2600" b="1" dirty="0">
                <a:latin typeface="微軟正黑體" panose="020B0604030504040204" pitchFamily="34" charset="-120"/>
                <a:ea typeface="微軟正黑體" panose="020B0604030504040204" pitchFamily="34" charset="-120"/>
              </a:rPr>
              <a:t>關聯邏輯計算式裡可以使用有兩個邏輯限制子：所有（</a:t>
            </a:r>
            <a:r>
              <a:rPr lang="en-US" altLang="zh-TW" sz="2600" b="1" dirty="0">
                <a:latin typeface="微軟正黑體" panose="020B0604030504040204" pitchFamily="34" charset="-120"/>
                <a:ea typeface="微軟正黑體" panose="020B0604030504040204" pitchFamily="34" charset="-120"/>
              </a:rPr>
              <a:t>universal quantifier</a:t>
            </a:r>
            <a:r>
              <a:rPr lang="zh-TW" altLang="en-US" sz="2600" b="1" dirty="0">
                <a:latin typeface="微軟正黑體" panose="020B0604030504040204" pitchFamily="34" charset="-120"/>
                <a:ea typeface="微軟正黑體" panose="020B0604030504040204" pitchFamily="34" charset="-120"/>
              </a:rPr>
              <a:t>，符號為</a:t>
            </a:r>
            <a:r>
              <a:rPr lang="zh-TW" altLang="en-US"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sym typeface="Symbol" pitchFamily="18" charset="2"/>
              </a:rPr>
              <a:t>)</a:t>
            </a:r>
            <a:r>
              <a:rPr lang="zh-TW" altLang="en-US" sz="2600" b="1" dirty="0">
                <a:latin typeface="微軟正黑體" panose="020B0604030504040204" pitchFamily="34" charset="-120"/>
                <a:ea typeface="微軟正黑體" panose="020B0604030504040204" pitchFamily="34" charset="-120"/>
              </a:rPr>
              <a:t>和存在 </a:t>
            </a:r>
            <a:r>
              <a:rPr lang="en-US" altLang="zh-TW" sz="2600" b="1" dirty="0">
                <a:latin typeface="微軟正黑體" panose="020B0604030504040204" pitchFamily="34" charset="-120"/>
                <a:ea typeface="微軟正黑體" panose="020B0604030504040204" pitchFamily="34" charset="-120"/>
              </a:rPr>
              <a:t>(existential quantifier</a:t>
            </a:r>
            <a:r>
              <a:rPr lang="zh-TW" altLang="en-US" sz="2600" b="1" dirty="0">
                <a:latin typeface="微軟正黑體" panose="020B0604030504040204" pitchFamily="34" charset="-120"/>
                <a:ea typeface="微軟正黑體" panose="020B0604030504040204" pitchFamily="34" charset="-120"/>
              </a:rPr>
              <a:t>，符號為</a:t>
            </a:r>
            <a:r>
              <a:rPr lang="zh-TW" altLang="en-US" sz="2600" b="1" dirty="0">
                <a:latin typeface="微軟正黑體" panose="020B0604030504040204" pitchFamily="34" charset="-120"/>
                <a:ea typeface="微軟正黑體" panose="020B0604030504040204" pitchFamily="34" charset="-120"/>
                <a:sym typeface="Symbol" pitchFamily="18" charset="2"/>
              </a:rPr>
              <a:t></a:t>
            </a:r>
            <a:r>
              <a:rPr lang="en-US" altLang="zh-TW" sz="2600" b="1" dirty="0">
                <a:latin typeface="微軟正黑體" panose="020B0604030504040204" pitchFamily="34" charset="-120"/>
                <a:ea typeface="微軟正黑體" panose="020B0604030504040204" pitchFamily="34" charset="-120"/>
                <a:sym typeface="Symbol" pitchFamily="18" charset="2"/>
              </a:rPr>
              <a:t>)</a:t>
            </a:r>
            <a:endParaRPr lang="en-US" altLang="zh-TW" sz="2600" b="1" dirty="0">
              <a:latin typeface="微軟正黑體" panose="020B0604030504040204" pitchFamily="34" charset="-120"/>
              <a:ea typeface="微軟正黑體" panose="020B0604030504040204" pitchFamily="34" charset="-120"/>
            </a:endParaRPr>
          </a:p>
          <a:p>
            <a:pPr marL="990600" lvl="1" indent="-533400">
              <a:lnSpc>
                <a:spcPct val="90000"/>
              </a:lnSpc>
            </a:pP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rPr>
              <a:t>(</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)(P(</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表示所有對於任意一個序列值</a:t>
            </a:r>
            <a:r>
              <a:rPr lang="en-US" altLang="zh-TW" sz="2200" i="1" dirty="0">
                <a:latin typeface="微軟正黑體" panose="020B0604030504040204" pitchFamily="34" charset="-120"/>
                <a:ea typeface="微軟正黑體" panose="020B0604030504040204" pitchFamily="34" charset="-120"/>
              </a:rPr>
              <a:t>t</a:t>
            </a:r>
            <a:r>
              <a:rPr lang="zh-TW" altLang="en-US" sz="2200" dirty="0">
                <a:latin typeface="微軟正黑體" panose="020B0604030504040204" pitchFamily="34" charset="-120"/>
                <a:ea typeface="微軟正黑體" panose="020B0604030504040204" pitchFamily="34" charset="-120"/>
              </a:rPr>
              <a:t>，條件式</a:t>
            </a:r>
            <a:r>
              <a:rPr lang="en-US" altLang="zh-TW" sz="2200" dirty="0">
                <a:latin typeface="微軟正黑體" panose="020B0604030504040204" pitchFamily="34" charset="-120"/>
                <a:ea typeface="微軟正黑體" panose="020B0604030504040204" pitchFamily="34" charset="-120"/>
              </a:rPr>
              <a:t>P(</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必然成立。</a:t>
            </a:r>
          </a:p>
          <a:p>
            <a:pPr marL="990600" lvl="1" indent="-533400">
              <a:lnSpc>
                <a:spcPct val="90000"/>
              </a:lnSpc>
            </a:pPr>
            <a:r>
              <a:rPr lang="zh-TW" altLang="en-US"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)(P(</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表示存在一個序列值</a:t>
            </a:r>
            <a:r>
              <a:rPr lang="en-US" altLang="zh-TW" sz="2200" i="1" dirty="0">
                <a:latin typeface="微軟正黑體" panose="020B0604030504040204" pitchFamily="34" charset="-120"/>
                <a:ea typeface="微軟正黑體" panose="020B0604030504040204" pitchFamily="34" charset="-120"/>
              </a:rPr>
              <a:t>t</a:t>
            </a:r>
            <a:r>
              <a:rPr lang="zh-TW" altLang="en-US" sz="2200" dirty="0">
                <a:latin typeface="微軟正黑體" panose="020B0604030504040204" pitchFamily="34" charset="-120"/>
                <a:ea typeface="微軟正黑體" panose="020B0604030504040204" pitchFamily="34" charset="-120"/>
              </a:rPr>
              <a:t>，使得條件式</a:t>
            </a:r>
            <a:r>
              <a:rPr lang="en-US" altLang="zh-TW" sz="2200" dirty="0">
                <a:latin typeface="微軟正黑體" panose="020B0604030504040204" pitchFamily="34" charset="-120"/>
                <a:ea typeface="微軟正黑體" panose="020B0604030504040204" pitchFamily="34" charset="-120"/>
              </a:rPr>
              <a:t>P(</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必然成立</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marL="990600" lvl="1" indent="-533400">
              <a:lnSpc>
                <a:spcPct val="90000"/>
              </a:lnSpc>
            </a:pPr>
            <a:endParaRPr lang="zh-TW" altLang="en-US" sz="2200" dirty="0">
              <a:latin typeface="微軟正黑體" panose="020B0604030504040204" pitchFamily="34" charset="-120"/>
              <a:ea typeface="微軟正黑體" panose="020B0604030504040204" pitchFamily="34" charset="-120"/>
            </a:endParaRPr>
          </a:p>
          <a:p>
            <a:pPr marL="609600" indent="-609600">
              <a:lnSpc>
                <a:spcPct val="90000"/>
              </a:lnSpc>
            </a:pPr>
            <a:r>
              <a:rPr lang="zh-TW" altLang="en-US" sz="2600" b="1" dirty="0">
                <a:latin typeface="微軟正黑體" panose="020B0604030504040204" pitchFamily="34" charset="-120"/>
                <a:ea typeface="微軟正黑體" panose="020B0604030504040204" pitchFamily="34" charset="-120"/>
              </a:rPr>
              <a:t>沒有被這兩個邏輯限制子所限制的變數稱為自由變數，需出現在關聯邏輯計算式的結果裡。</a:t>
            </a:r>
          </a:p>
          <a:p>
            <a:pPr>
              <a:lnSpc>
                <a:spcPct val="80000"/>
              </a:lnSpc>
            </a:pPr>
            <a:endParaRPr lang="zh-TW" altLang="en-US" sz="22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5-6</a:t>
            </a:r>
            <a:r>
              <a:rPr lang="zh-TW" altLang="en-US" sz="1000" b="1" spc="600" dirty="0" smtClean="0">
                <a:solidFill>
                  <a:prstClr val="black"/>
                </a:solidFill>
                <a:latin typeface="微軟正黑體" pitchFamily="34" charset="-120"/>
                <a:ea typeface="微軟正黑體" pitchFamily="34" charset="-120"/>
              </a:rPr>
              <a:t>關聯邏輯計算法</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78786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dirty="0" smtClean="0">
                <a:latin typeface="微軟正黑體" panose="020B0604030504040204" pitchFamily="34" charset="-120"/>
                <a:ea typeface="微軟正黑體" panose="020B0604030504040204" pitchFamily="34" charset="-120"/>
              </a:rPr>
              <a:t>關聯邏輯計算</a:t>
            </a:r>
            <a:r>
              <a:rPr lang="en-US" altLang="zh-TW" sz="3200" dirty="0" smtClean="0">
                <a:latin typeface="微軟正黑體" panose="020B0604030504040204" pitchFamily="34" charset="-120"/>
                <a:ea typeface="微軟正黑體" panose="020B0604030504040204" pitchFamily="34" charset="-120"/>
              </a:rPr>
              <a:t>(Cont.)</a:t>
            </a:r>
            <a:endParaRPr lang="zh-TW" altLang="en-US" sz="32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79512" y="1600200"/>
            <a:ext cx="8856984" cy="4925144"/>
          </a:xfrm>
        </p:spPr>
        <p:txBody>
          <a:bodyPr>
            <a:normAutofit/>
          </a:bodyPr>
          <a:lstStyle/>
          <a:p>
            <a:pPr marL="533400" indent="-533400">
              <a:lnSpc>
                <a:spcPct val="80000"/>
              </a:lnSpc>
            </a:pPr>
            <a:r>
              <a:rPr lang="zh-TW" altLang="en-US" sz="2600" b="1" dirty="0">
                <a:latin typeface="微軟正黑體" panose="020B0604030504040204" pitchFamily="34" charset="-120"/>
                <a:ea typeface="微軟正黑體" panose="020B0604030504040204" pitchFamily="34" charset="-120"/>
              </a:rPr>
              <a:t>找出所有有購物車的交易之交易編號和會員編號 </a:t>
            </a:r>
          </a:p>
          <a:p>
            <a:pPr marL="914400" lvl="1" indent="-457200">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.mId</a:t>
            </a:r>
            <a:r>
              <a:rPr lang="en-US" altLang="zh-TW" sz="2200" dirty="0">
                <a:latin typeface="微軟正黑體" panose="020B0604030504040204" pitchFamily="34" charset="-120"/>
                <a:ea typeface="微軟正黑體" panose="020B0604030504040204" pitchFamily="34" charset="-120"/>
              </a:rPr>
              <a:t> | Transaction(</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rPr>
              <a:t> (</a:t>
            </a:r>
            <a:r>
              <a:rPr lang="en-US" altLang="zh-TW" sz="2200" i="1" dirty="0">
                <a:latin typeface="微軟正黑體" panose="020B0604030504040204" pitchFamily="34" charset="-120"/>
                <a:ea typeface="微軟正黑體" panose="020B0604030504040204" pitchFamily="34" charset="-120"/>
              </a:rPr>
              <a:t>c</a:t>
            </a:r>
            <a:r>
              <a:rPr lang="en-US" altLang="zh-TW" sz="2200" dirty="0">
                <a:latin typeface="微軟正黑體" panose="020B0604030504040204" pitchFamily="34" charset="-120"/>
                <a:ea typeface="微軟正黑體" panose="020B0604030504040204" pitchFamily="34" charset="-120"/>
              </a:rPr>
              <a:t>)(Cart(</a:t>
            </a:r>
            <a:r>
              <a:rPr lang="en-US" altLang="zh-TW" sz="2200" i="1" dirty="0">
                <a:latin typeface="微軟正黑體" panose="020B0604030504040204" pitchFamily="34" charset="-120"/>
                <a:ea typeface="微軟正黑體" panose="020B0604030504040204" pitchFamily="34" charset="-120"/>
              </a:rPr>
              <a:t>c</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c</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smtClean="0">
                <a:latin typeface="微軟正黑體" panose="020B0604030504040204" pitchFamily="34" charset="-120"/>
                <a:ea typeface="微軟正黑體" panose="020B0604030504040204" pitchFamily="34" charset="-120"/>
              </a:rPr>
              <a:t>)}</a:t>
            </a:r>
          </a:p>
          <a:p>
            <a:pPr marL="914400" lvl="1" indent="-457200">
              <a:lnSpc>
                <a:spcPct val="80000"/>
              </a:lnSpc>
            </a:pPr>
            <a:endParaRPr lang="en-US" altLang="zh-TW" sz="2200" dirty="0">
              <a:latin typeface="微軟正黑體" panose="020B0604030504040204" pitchFamily="34" charset="-120"/>
              <a:ea typeface="微軟正黑體" panose="020B0604030504040204" pitchFamily="34" charset="-120"/>
            </a:endParaRPr>
          </a:p>
          <a:p>
            <a:pPr marL="533400" indent="-533400">
              <a:lnSpc>
                <a:spcPct val="80000"/>
              </a:lnSpc>
            </a:pPr>
            <a:r>
              <a:rPr lang="zh-TW" altLang="en-US" sz="2600" b="1" dirty="0">
                <a:latin typeface="微軟正黑體" panose="020B0604030504040204" pitchFamily="34" charset="-120"/>
                <a:ea typeface="微軟正黑體" panose="020B0604030504040204" pitchFamily="34" charset="-120"/>
              </a:rPr>
              <a:t>找出所有沒有購物車的交易之交易編號和會員編號 </a:t>
            </a:r>
          </a:p>
          <a:p>
            <a:pPr marL="914400" lvl="1" indent="-457200">
              <a:lnSpc>
                <a:spcPct val="80000"/>
              </a:lnSpc>
            </a:pPr>
            <a:r>
              <a:rPr lang="en-US" altLang="zh-TW" sz="2200" dirty="0" smtClean="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.transMid</a:t>
            </a:r>
            <a:r>
              <a:rPr lang="en-US" altLang="zh-TW" sz="2200" dirty="0">
                <a:latin typeface="微軟正黑體" panose="020B0604030504040204" pitchFamily="34" charset="-120"/>
                <a:ea typeface="微軟正黑體" panose="020B0604030504040204" pitchFamily="34" charset="-120"/>
              </a:rPr>
              <a:t> | Transaction(</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i="1" dirty="0">
                <a:latin typeface="微軟正黑體" panose="020B0604030504040204" pitchFamily="34" charset="-120"/>
                <a:ea typeface="微軟正黑體" panose="020B0604030504040204" pitchFamily="34" charset="-120"/>
              </a:rPr>
              <a:t>c</a:t>
            </a:r>
            <a:r>
              <a:rPr lang="en-US" altLang="zh-TW" sz="2200" dirty="0">
                <a:latin typeface="微軟正黑體" panose="020B0604030504040204" pitchFamily="34" charset="-120"/>
                <a:ea typeface="微軟正黑體" panose="020B0604030504040204" pitchFamily="34" charset="-120"/>
              </a:rPr>
              <a:t>)( Cart(</a:t>
            </a:r>
            <a:r>
              <a:rPr lang="en-US" altLang="zh-TW" sz="2200" i="1" dirty="0">
                <a:latin typeface="微軟正黑體" panose="020B0604030504040204" pitchFamily="34" charset="-120"/>
                <a:ea typeface="微軟正黑體" panose="020B0604030504040204" pitchFamily="34" charset="-120"/>
              </a:rPr>
              <a:t>c</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and</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c</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a:p>
            <a:pPr marL="914400" lvl="1" indent="-457200">
              <a:lnSpc>
                <a:spcPct val="80000"/>
              </a:lnSpc>
            </a:pPr>
            <a:endParaRPr lang="en-US" altLang="zh-TW" sz="2200" dirty="0">
              <a:latin typeface="微軟正黑體" panose="020B0604030504040204" pitchFamily="34" charset="-120"/>
              <a:ea typeface="微軟正黑體" panose="020B0604030504040204" pitchFamily="34" charset="-120"/>
            </a:endParaRPr>
          </a:p>
          <a:p>
            <a:pPr marL="533400" indent="-533400">
              <a:lnSpc>
                <a:spcPct val="80000"/>
              </a:lnSpc>
            </a:pPr>
            <a:r>
              <a:rPr lang="zh-TW" altLang="en-US" sz="2600" b="1" dirty="0">
                <a:latin typeface="微軟正黑體" panose="020B0604030504040204" pitchFamily="34" charset="-120"/>
                <a:ea typeface="微軟正黑體" panose="020B0604030504040204" pitchFamily="34" charset="-120"/>
              </a:rPr>
              <a:t>找出所有沒被編號為‘</a:t>
            </a:r>
            <a:r>
              <a:rPr lang="en-US" altLang="zh-TW" sz="2600" b="1" dirty="0">
                <a:latin typeface="微軟正黑體" panose="020B0604030504040204" pitchFamily="34" charset="-120"/>
                <a:ea typeface="微軟正黑體" panose="020B0604030504040204" pitchFamily="34" charset="-120"/>
              </a:rPr>
              <a:t>a0910001’</a:t>
            </a:r>
            <a:r>
              <a:rPr lang="zh-TW" altLang="en-US" sz="2600" b="1" dirty="0">
                <a:latin typeface="微軟正黑體" panose="020B0604030504040204" pitchFamily="34" charset="-120"/>
                <a:ea typeface="微軟正黑體" panose="020B0604030504040204" pitchFamily="34" charset="-120"/>
              </a:rPr>
              <a:t>的會員所瀏覽過或購買過的商品之商品編號和名稱 </a:t>
            </a:r>
          </a:p>
          <a:p>
            <a:pPr marL="914400" lvl="1" indent="-457200">
              <a:lnSpc>
                <a:spcPct val="80000"/>
              </a:lnSpc>
            </a:pP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.pNo</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.pName</a:t>
            </a:r>
            <a:r>
              <a:rPr lang="en-US" altLang="zh-TW" sz="2200" dirty="0">
                <a:latin typeface="微軟正黑體" panose="020B0604030504040204" pitchFamily="34" charset="-120"/>
                <a:ea typeface="微軟正黑體" panose="020B0604030504040204" pitchFamily="34" charset="-120"/>
              </a:rPr>
              <a:t> | Product(</a:t>
            </a:r>
            <a:r>
              <a:rPr lang="en-US" altLang="zh-TW" sz="2200" i="1" dirty="0">
                <a:latin typeface="微軟正黑體" panose="020B0604030504040204" pitchFamily="34" charset="-120"/>
                <a:ea typeface="微軟正黑體" panose="020B0604030504040204" pitchFamily="34" charset="-120"/>
              </a:rPr>
              <a:t>p</a:t>
            </a:r>
            <a:r>
              <a:rPr lang="en-US" altLang="zh-TW"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i="1" dirty="0">
                <a:latin typeface="微軟正黑體" panose="020B0604030504040204" pitchFamily="34" charset="-120"/>
                <a:ea typeface="微軟正黑體" panose="020B0604030504040204" pitchFamily="34" charset="-120"/>
              </a:rPr>
              <a:t>b</a:t>
            </a:r>
            <a:r>
              <a:rPr lang="en-US" altLang="zh-TW" sz="2200" dirty="0">
                <a:latin typeface="微軟正黑體" panose="020B0604030504040204" pitchFamily="34" charset="-120"/>
                <a:ea typeface="微軟正黑體" panose="020B0604030504040204" pitchFamily="34" charset="-120"/>
              </a:rPr>
              <a:t>)(Browse(</a:t>
            </a:r>
            <a:r>
              <a:rPr lang="en-US" altLang="zh-TW" sz="2200" i="1" dirty="0">
                <a:latin typeface="微軟正黑體" panose="020B0604030504040204" pitchFamily="34" charset="-120"/>
                <a:ea typeface="微軟正黑體" panose="020B0604030504040204" pitchFamily="34" charset="-120"/>
              </a:rPr>
              <a:t>b</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b</a:t>
            </a:r>
            <a:r>
              <a:rPr lang="en-US" altLang="zh-TW" sz="2200" dirty="0" err="1">
                <a:latin typeface="微軟正黑體" panose="020B0604030504040204" pitchFamily="34" charset="-120"/>
                <a:ea typeface="微軟正黑體" panose="020B0604030504040204" pitchFamily="34" charset="-120"/>
              </a:rPr>
              <a:t>.pNo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.pNo</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b</a:t>
            </a:r>
            <a:r>
              <a:rPr lang="en-US" altLang="zh-TW" sz="2200" dirty="0" err="1">
                <a:latin typeface="微軟正黑體" panose="020B0604030504040204" pitchFamily="34" charset="-120"/>
                <a:ea typeface="微軟正黑體" panose="020B0604030504040204" pitchFamily="34" charset="-120"/>
              </a:rPr>
              <a:t>.mId</a:t>
            </a:r>
            <a:r>
              <a:rPr lang="en-US" altLang="zh-TW" sz="2200" dirty="0">
                <a:latin typeface="微軟正黑體" panose="020B0604030504040204" pitchFamily="34" charset="-120"/>
                <a:ea typeface="微軟正黑體" panose="020B0604030504040204" pitchFamily="34" charset="-120"/>
              </a:rPr>
              <a:t>=‘a0910001’),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i="1" dirty="0">
                <a:latin typeface="微軟正黑體" panose="020B0604030504040204" pitchFamily="34" charset="-120"/>
                <a:ea typeface="微軟正黑體" panose="020B0604030504040204" pitchFamily="34" charset="-120"/>
              </a:rPr>
              <a:t>r</a:t>
            </a:r>
            <a:r>
              <a:rPr lang="en-US" altLang="zh-TW" sz="2200" dirty="0">
                <a:latin typeface="微軟正黑體" panose="020B0604030504040204" pitchFamily="34" charset="-120"/>
                <a:ea typeface="微軟正黑體" panose="020B0604030504040204" pitchFamily="34" charset="-120"/>
              </a:rPr>
              <a:t>)(Transaction(</a:t>
            </a:r>
            <a:r>
              <a:rPr lang="en-US" altLang="zh-TW" sz="2200" i="1" dirty="0">
                <a:latin typeface="微軟正黑體" panose="020B0604030504040204" pitchFamily="34" charset="-120"/>
                <a:ea typeface="微軟正黑體" panose="020B0604030504040204" pitchFamily="34" charset="-120"/>
              </a:rPr>
              <a:t>t</a:t>
            </a:r>
            <a:r>
              <a:rPr lang="en-US" altLang="zh-TW" sz="2200" dirty="0">
                <a:latin typeface="微軟正黑體" panose="020B0604030504040204" pitchFamily="34" charset="-120"/>
                <a:ea typeface="微軟正黑體" panose="020B0604030504040204" pitchFamily="34" charset="-120"/>
              </a:rPr>
              <a:t>), Record(</a:t>
            </a:r>
            <a:r>
              <a:rPr lang="en-US" altLang="zh-TW" sz="2200" i="1" dirty="0">
                <a:latin typeface="微軟正黑體" panose="020B0604030504040204" pitchFamily="34" charset="-120"/>
                <a:ea typeface="微軟正黑體" panose="020B0604030504040204" pitchFamily="34" charset="-120"/>
              </a:rPr>
              <a:t>r</a:t>
            </a:r>
            <a:r>
              <a:rPr lang="en-US" altLang="zh-TW" sz="2200" dirty="0">
                <a:latin typeface="微軟正黑體" panose="020B0604030504040204" pitchFamily="34" charset="-120"/>
                <a:ea typeface="微軟正黑體" panose="020B0604030504040204" pitchFamily="34" charset="-120"/>
              </a:rPr>
              <a:t>),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.transMid</a:t>
            </a:r>
            <a:r>
              <a:rPr lang="en-US" altLang="zh-TW" sz="2200" dirty="0">
                <a:latin typeface="微軟正黑體" panose="020B0604030504040204" pitchFamily="34" charset="-120"/>
                <a:ea typeface="微軟正黑體" panose="020B0604030504040204" pitchFamily="34" charset="-120"/>
              </a:rPr>
              <a:t> =‘a0910001’, </a:t>
            </a:r>
            <a:r>
              <a:rPr lang="en-US" altLang="zh-TW" sz="2200" i="1" dirty="0" err="1">
                <a:latin typeface="微軟正黑體" panose="020B0604030504040204" pitchFamily="34" charset="-120"/>
                <a:ea typeface="微軟正黑體" panose="020B0604030504040204" pitchFamily="34" charset="-120"/>
              </a:rPr>
              <a:t>t</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r</a:t>
            </a:r>
            <a:r>
              <a:rPr lang="en-US" altLang="zh-TW" sz="2200" dirty="0" err="1">
                <a:latin typeface="微軟正黑體" panose="020B0604030504040204" pitchFamily="34" charset="-120"/>
                <a:ea typeface="微軟正黑體" panose="020B0604030504040204" pitchFamily="34" charset="-120"/>
              </a:rPr>
              <a:t>.tNo</a:t>
            </a:r>
            <a:r>
              <a:rPr lang="en-US" altLang="zh-TW" sz="2200" dirty="0">
                <a:latin typeface="微軟正黑體" panose="020B0604030504040204" pitchFamily="34" charset="-120"/>
                <a:ea typeface="微軟正黑體" panose="020B0604030504040204" pitchFamily="34" charset="-120"/>
              </a:rPr>
              <a:t>, </a:t>
            </a:r>
            <a:r>
              <a:rPr lang="en-US" altLang="zh-TW" sz="2200" i="1" dirty="0">
                <a:latin typeface="微軟正黑體" panose="020B0604030504040204" pitchFamily="34" charset="-120"/>
                <a:ea typeface="微軟正黑體" panose="020B0604030504040204" pitchFamily="34" charset="-120"/>
              </a:rPr>
              <a:t>r</a:t>
            </a:r>
            <a:r>
              <a:rPr lang="en-US" altLang="zh-TW" sz="2200" dirty="0">
                <a:latin typeface="微軟正黑體" panose="020B0604030504040204" pitchFamily="34" charset="-120"/>
                <a:ea typeface="微軟正黑體" panose="020B0604030504040204" pitchFamily="34" charset="-120"/>
              </a:rPr>
              <a:t>. </a:t>
            </a:r>
            <a:r>
              <a:rPr lang="en-US" altLang="zh-TW" sz="2200" dirty="0" err="1">
                <a:latin typeface="微軟正黑體" panose="020B0604030504040204" pitchFamily="34" charset="-120"/>
                <a:ea typeface="微軟正黑體" panose="020B0604030504040204" pitchFamily="34" charset="-120"/>
              </a:rPr>
              <a:t>pNo</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.pNo</a:t>
            </a:r>
            <a:r>
              <a:rPr lang="en-US" altLang="zh-TW" sz="2200" dirty="0">
                <a:latin typeface="微軟正黑體" panose="020B0604030504040204" pitchFamily="34" charset="-120"/>
                <a:ea typeface="微軟正黑體" panose="020B0604030504040204" pitchFamily="34" charset="-120"/>
              </a:rPr>
              <a:t>)}</a:t>
            </a:r>
          </a:p>
          <a:p>
            <a:pPr marL="533400" indent="-533400">
              <a:lnSpc>
                <a:spcPct val="80000"/>
              </a:lnSpc>
            </a:pPr>
            <a:endParaRPr lang="en-US" altLang="zh-TW" sz="2800" dirty="0">
              <a:latin typeface="微軟正黑體" panose="020B0604030504040204" pitchFamily="34" charset="-120"/>
              <a:ea typeface="微軟正黑體" panose="020B0604030504040204" pitchFamily="34" charset="-120"/>
            </a:endParaRPr>
          </a:p>
        </p:txBody>
      </p:sp>
      <p:sp>
        <p:nvSpPr>
          <p:cNvPr id="5" name="矩形 4"/>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5-6</a:t>
            </a:r>
            <a:r>
              <a:rPr lang="zh-TW" altLang="en-US" sz="1000" b="1" spc="600" dirty="0" smtClean="0">
                <a:solidFill>
                  <a:prstClr val="black"/>
                </a:solidFill>
                <a:latin typeface="微軟正黑體" pitchFamily="34" charset="-120"/>
                <a:ea typeface="微軟正黑體" pitchFamily="34" charset="-120"/>
              </a:rPr>
              <a:t>關聯邏輯計算法</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1281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chor="b">
            <a:normAutofit/>
          </a:bodyPr>
          <a:lstStyle/>
          <a:p>
            <a:pPr algn="ctr"/>
            <a:r>
              <a:rPr lang="zh-TW" altLang="en-US" sz="2400" spc="600" dirty="0">
                <a:effectLst/>
                <a:latin typeface="微軟正黑體" pitchFamily="34" charset="-120"/>
                <a:ea typeface="微軟正黑體" pitchFamily="34" charset="-120"/>
                <a:cs typeface="+mn-cs"/>
              </a:rPr>
              <a:t>本章節講述到此結束</a:t>
            </a:r>
            <a:r>
              <a:rPr lang="en-US" altLang="zh-TW" sz="2400" spc="600" dirty="0">
                <a:effectLst/>
                <a:latin typeface="微軟正黑體" pitchFamily="34" charset="-120"/>
                <a:ea typeface="微軟正黑體" pitchFamily="34" charset="-120"/>
                <a:cs typeface="+mn-cs"/>
              </a:rPr>
              <a:t>..</a:t>
            </a:r>
            <a:r>
              <a:rPr lang="zh-TW" altLang="en-US" sz="2400" spc="600" dirty="0">
                <a:effectLst/>
                <a:latin typeface="微軟正黑體" pitchFamily="34" charset="-120"/>
                <a:ea typeface="微軟正黑體" pitchFamily="34" charset="-120"/>
                <a:cs typeface="+mn-cs"/>
              </a:rPr>
              <a:t>謝謝</a:t>
            </a:r>
            <a:r>
              <a:rPr lang="en-US" altLang="zh-TW" sz="2400" spc="600" dirty="0">
                <a:effectLst/>
                <a:latin typeface="微軟正黑體" pitchFamily="34" charset="-120"/>
                <a:ea typeface="微軟正黑體" pitchFamily="34" charset="-120"/>
                <a:cs typeface="+mn-cs"/>
              </a:rPr>
              <a:t>!</a:t>
            </a:r>
            <a:endParaRPr lang="zh-TW" altLang="en-US" sz="2400" spc="600" dirty="0">
              <a:effectLst/>
              <a:latin typeface="微軟正黑體" pitchFamily="34" charset="-120"/>
              <a:ea typeface="微軟正黑體" pitchFamily="34" charset="-120"/>
              <a:cs typeface="+mn-cs"/>
            </a:endParaRPr>
          </a:p>
        </p:txBody>
      </p:sp>
      <p:grpSp>
        <p:nvGrpSpPr>
          <p:cNvPr id="7" name="群組 6"/>
          <p:cNvGrpSpPr/>
          <p:nvPr/>
        </p:nvGrpSpPr>
        <p:grpSpPr>
          <a:xfrm>
            <a:off x="126114" y="2636376"/>
            <a:ext cx="2294111" cy="2486601"/>
            <a:chOff x="126114" y="2636376"/>
            <a:chExt cx="2294111" cy="2486601"/>
          </a:xfrm>
        </p:grpSpPr>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5" name="圖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6" name="圖片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7" name="圖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8" name="圖片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9" name="圖片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20" name="圖片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1" name="弧形 20"/>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 name="頁尾版面配置區 1"/>
          <p:cNvSpPr>
            <a:spLocks noGrp="1"/>
          </p:cNvSpPr>
          <p:nvPr>
            <p:ph type="ftr" sz="quarter" idx="11"/>
          </p:nvPr>
        </p:nvSpPr>
        <p:spPr/>
        <p:txBody>
          <a:bodyPr/>
          <a:lstStyle/>
          <a:p>
            <a:pPr algn="r"/>
            <a:r>
              <a:rPr lang="en-US" altLang="zh-TW" dirty="0" smtClean="0">
                <a:solidFill>
                  <a:srgbClr val="696464"/>
                </a:solidFill>
              </a:rPr>
              <a:t>Copyright </a:t>
            </a:r>
            <a:r>
              <a:rPr lang="zh-TW" altLang="en-US" dirty="0" smtClean="0">
                <a:solidFill>
                  <a:srgbClr val="696464"/>
                </a:solidFill>
              </a:rPr>
              <a:t>黃三益</a:t>
            </a:r>
            <a:r>
              <a:rPr lang="en-US" altLang="zh-TW" dirty="0" smtClean="0">
                <a:solidFill>
                  <a:srgbClr val="696464"/>
                </a:solidFill>
              </a:rPr>
              <a:t>2018 </a:t>
            </a:r>
            <a:r>
              <a:rPr lang="zh-TW" altLang="en-US" dirty="0" smtClean="0">
                <a:solidFill>
                  <a:srgbClr val="696464"/>
                </a:solidFill>
              </a:rPr>
              <a:t>資料庫的核心理論與實務第七版 </a:t>
            </a:r>
            <a:endParaRPr lang="en-US" dirty="0">
              <a:solidFill>
                <a:srgbClr val="696464"/>
              </a:solidFill>
            </a:endParaRPr>
          </a:p>
        </p:txBody>
      </p:sp>
      <p:sp>
        <p:nvSpPr>
          <p:cNvPr id="3" name="投影片編號版面配置區 2"/>
          <p:cNvSpPr>
            <a:spLocks noGrp="1"/>
          </p:cNvSpPr>
          <p:nvPr>
            <p:ph type="sldNum" sz="quarter" idx="12"/>
          </p:nvPr>
        </p:nvSpPr>
        <p:spPr/>
        <p:txBody>
          <a:bodyPr/>
          <a:lstStyle/>
          <a:p>
            <a:fld id="{6F42FDE4-A7DD-41A7-A0A6-9B649FB43336}" type="slidenum">
              <a:rPr lang="en-US" smtClean="0"/>
              <a:pPr/>
              <a:t>42</a:t>
            </a:fld>
            <a:endParaRPr lang="en-US" dirty="0"/>
          </a:p>
        </p:txBody>
      </p:sp>
      <p:sp>
        <p:nvSpPr>
          <p:cNvPr id="22" name="圓角矩形 21"/>
          <p:cNvSpPr/>
          <p:nvPr/>
        </p:nvSpPr>
        <p:spPr>
          <a:xfrm>
            <a:off x="6588224" y="5949280"/>
            <a:ext cx="2088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a:latin typeface="微軟正黑體" pitchFamily="34" charset="-120"/>
                <a:ea typeface="微軟正黑體" pitchFamily="34" charset="-120"/>
              </a:rPr>
              <a:t>編撰</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 </a:t>
            </a:r>
            <a:r>
              <a:rPr lang="zh-TW" altLang="en-US" b="1" dirty="0">
                <a:solidFill>
                  <a:srgbClr val="002060"/>
                </a:solidFill>
                <a:latin typeface="微軟正黑體" pitchFamily="34" charset="-120"/>
                <a:ea typeface="微軟正黑體" pitchFamily="34" charset="-120"/>
              </a:rPr>
              <a:t>黃三益</a:t>
            </a:r>
          </a:p>
        </p:txBody>
      </p:sp>
    </p:spTree>
    <p:extLst>
      <p:ext uri="{BB962C8B-B14F-4D97-AF65-F5344CB8AC3E}">
        <p14:creationId xmlns:p14="http://schemas.microsoft.com/office/powerpoint/2010/main" val="2800120824"/>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基本</a:t>
            </a:r>
            <a:r>
              <a:rPr lang="zh-TW" altLang="en-US" sz="3200" spc="600" dirty="0" smtClean="0">
                <a:effectLst/>
                <a:latin typeface="微軟正黑體" pitchFamily="34" charset="-120"/>
                <a:ea typeface="微軟正黑體" pitchFamily="34" charset="-120"/>
                <a:cs typeface="+mn-cs"/>
              </a:rPr>
              <a:t>關聯代數運算子</a:t>
            </a:r>
            <a:r>
              <a:rPr lang="en-US" altLang="zh-TW" sz="3200" spc="600" dirty="0" smtClean="0">
                <a:effectLst/>
                <a:latin typeface="微軟正黑體" pitchFamily="34" charset="-120"/>
                <a:ea typeface="微軟正黑體" pitchFamily="34" charset="-120"/>
                <a:cs typeface="+mn-cs"/>
              </a:rPr>
              <a:t/>
            </a:r>
            <a:br>
              <a:rPr lang="en-US" altLang="zh-TW" sz="3200" spc="600" dirty="0" smtClean="0">
                <a:effectLst/>
                <a:latin typeface="微軟正黑體" pitchFamily="34" charset="-120"/>
                <a:ea typeface="微軟正黑體" pitchFamily="34" charset="-120"/>
                <a:cs typeface="+mn-cs"/>
              </a:rPr>
            </a:br>
            <a:r>
              <a:rPr lang="zh-TW" altLang="en-US" sz="3200" spc="600" dirty="0" smtClean="0">
                <a:effectLst/>
                <a:latin typeface="微軟正黑體" pitchFamily="34" charset="-120"/>
                <a:ea typeface="微軟正黑體" pitchFamily="34" charset="-120"/>
                <a:cs typeface="+mn-cs"/>
              </a:rPr>
              <a:t>（</a:t>
            </a:r>
            <a:r>
              <a:rPr lang="en-US" altLang="zh-TW" sz="3200" spc="600" dirty="0">
                <a:effectLst/>
                <a:latin typeface="微軟正黑體" pitchFamily="34" charset="-120"/>
                <a:ea typeface="微軟正黑體" pitchFamily="34" charset="-120"/>
                <a:cs typeface="+mn-cs"/>
              </a:rPr>
              <a:t>SELECT</a:t>
            </a:r>
            <a:r>
              <a:rPr lang="zh-TW" altLang="en-US" sz="3200" spc="600" dirty="0">
                <a:effectLst/>
                <a:latin typeface="微軟正黑體" pitchFamily="34" charset="-120"/>
                <a:ea typeface="微軟正黑體" pitchFamily="34" charset="-120"/>
                <a:cs typeface="+mn-cs"/>
              </a:rPr>
              <a:t>運算子，</a:t>
            </a:r>
            <a:r>
              <a:rPr lang="zh-TW" altLang="en-US" sz="3200" spc="600" dirty="0">
                <a:effectLst/>
                <a:latin typeface="微軟正黑體" pitchFamily="34" charset="-120"/>
                <a:ea typeface="微軟正黑體" pitchFamily="34" charset="-120"/>
                <a:cs typeface="+mn-cs"/>
                <a:sym typeface="Symbol" pitchFamily="18" charset="2"/>
              </a:rPr>
              <a:t></a:t>
            </a:r>
            <a:r>
              <a:rPr lang="zh-TW" altLang="en-US" sz="3200" spc="600" dirty="0">
                <a:effectLst/>
                <a:latin typeface="微軟正黑體" pitchFamily="34" charset="-120"/>
                <a:ea typeface="微軟正黑體" pitchFamily="34" charset="-120"/>
                <a:cs typeface="+mn-cs"/>
              </a:rPr>
              <a:t> ）</a:t>
            </a:r>
          </a:p>
        </p:txBody>
      </p:sp>
      <p:sp>
        <p:nvSpPr>
          <p:cNvPr id="3" name="內容版面配置區 2"/>
          <p:cNvSpPr>
            <a:spLocks noGrp="1"/>
          </p:cNvSpPr>
          <p:nvPr>
            <p:ph idx="1"/>
          </p:nvPr>
        </p:nvSpPr>
        <p:spPr>
          <a:xfrm>
            <a:off x="179512" y="1600200"/>
            <a:ext cx="8964488" cy="4525963"/>
          </a:xfrm>
        </p:spPr>
        <p:txBody>
          <a:bodyPr>
            <a:normAutofit/>
          </a:bodyPr>
          <a:lstStyle/>
          <a:p>
            <a:pPr>
              <a:lnSpc>
                <a:spcPct val="80000"/>
              </a:lnSpc>
            </a:pPr>
            <a:r>
              <a:rPr lang="zh-TW" altLang="en-US" sz="2800" b="1" dirty="0" smtClean="0">
                <a:latin typeface="微軟正黑體" panose="020B0604030504040204" pitchFamily="34" charset="-120"/>
                <a:ea typeface="微軟正黑體" panose="020B0604030504040204" pitchFamily="34" charset="-120"/>
              </a:rPr>
              <a:t>從</a:t>
            </a:r>
            <a:r>
              <a:rPr lang="zh-TW" altLang="en-US" sz="2800" b="1" dirty="0">
                <a:latin typeface="微軟正黑體" panose="020B0604030504040204" pitchFamily="34" charset="-120"/>
                <a:ea typeface="微軟正黑體" panose="020B0604030504040204" pitchFamily="34" charset="-120"/>
              </a:rPr>
              <a:t>一個關聯</a:t>
            </a:r>
            <a:r>
              <a:rPr lang="zh-TW" altLang="en-US" sz="2800" b="1" dirty="0" smtClean="0">
                <a:latin typeface="微軟正黑體" panose="020B0604030504040204" pitchFamily="34" charset="-120"/>
                <a:ea typeface="微軟正黑體" panose="020B0604030504040204" pitchFamily="34" charset="-120"/>
              </a:rPr>
              <a:t>的</a:t>
            </a:r>
            <a:r>
              <a:rPr lang="zh-TW" altLang="en-US" sz="2600" b="1" dirty="0" smtClean="0">
                <a:latin typeface="微軟正黑體" panose="020B0604030504040204" pitchFamily="34" charset="-120"/>
                <a:ea typeface="微軟正黑體" panose="020B0604030504040204" pitchFamily="34" charset="-120"/>
              </a:rPr>
              <a:t>序列</a:t>
            </a:r>
            <a:r>
              <a:rPr lang="zh-TW" altLang="en-US" sz="2600" b="1" dirty="0">
                <a:latin typeface="微軟正黑體" panose="020B0604030504040204" pitchFamily="34" charset="-120"/>
                <a:ea typeface="微軟正黑體" panose="020B0604030504040204" pitchFamily="34" charset="-120"/>
              </a:rPr>
              <a:t>值中選出滿足某個條件</a:t>
            </a:r>
            <a:r>
              <a:rPr lang="zh-TW" altLang="en-US" sz="2600" b="1" dirty="0" smtClean="0">
                <a:latin typeface="微軟正黑體" panose="020B0604030504040204" pitchFamily="34" charset="-120"/>
                <a:ea typeface="微軟正黑體" panose="020B0604030504040204" pitchFamily="34" charset="-120"/>
              </a:rPr>
              <a:t>的一些序列</a:t>
            </a:r>
            <a:r>
              <a:rPr lang="zh-TW" altLang="en-US" sz="2600" b="1" dirty="0">
                <a:latin typeface="微軟正黑體" panose="020B0604030504040204" pitchFamily="34" charset="-120"/>
                <a:ea typeface="微軟正黑體" panose="020B0604030504040204" pitchFamily="34" charset="-120"/>
              </a:rPr>
              <a:t>值 </a:t>
            </a:r>
          </a:p>
          <a:p>
            <a:pPr>
              <a:lnSpc>
                <a:spcPct val="80000"/>
              </a:lnSpc>
            </a:pPr>
            <a:endParaRPr lang="en-US" altLang="zh-TW" dirty="0">
              <a:latin typeface="微軟正黑體" panose="020B0604030504040204" pitchFamily="34" charset="-120"/>
              <a:ea typeface="微軟正黑體" panose="020B0604030504040204" pitchFamily="34" charset="-120"/>
            </a:endParaRPr>
          </a:p>
          <a:p>
            <a:pPr>
              <a:lnSpc>
                <a:spcPct val="90000"/>
              </a:lnSpc>
            </a:pPr>
            <a:r>
              <a:rPr lang="zh-TW" altLang="en-US" sz="2800" b="1" dirty="0">
                <a:latin typeface="微軟正黑體" panose="020B0604030504040204" pitchFamily="34" charset="-120"/>
                <a:ea typeface="微軟正黑體" panose="020B0604030504040204" pitchFamily="34" charset="-120"/>
              </a:rPr>
              <a:t>一般式：</a:t>
            </a:r>
            <a:r>
              <a:rPr lang="en-US" altLang="zh-TW" sz="2800" b="1" dirty="0">
                <a:latin typeface="微軟正黑體" panose="020B0604030504040204" pitchFamily="34" charset="-120"/>
                <a:ea typeface="微軟正黑體" panose="020B0604030504040204" pitchFamily="34" charset="-120"/>
              </a:rPr>
              <a:t>Result = </a:t>
            </a:r>
            <a:r>
              <a:rPr lang="en-US" altLang="zh-TW" sz="2800" b="1" dirty="0">
                <a:latin typeface="微軟正黑體" panose="020B0604030504040204" pitchFamily="34" charset="-120"/>
                <a:ea typeface="微軟正黑體" panose="020B0604030504040204" pitchFamily="34" charset="-120"/>
                <a:sym typeface="Symbol" pitchFamily="18" charset="2"/>
              </a:rPr>
              <a:t></a:t>
            </a:r>
            <a:r>
              <a:rPr lang="en-US" altLang="zh-TW" sz="2800" b="1" baseline="-25000" dirty="0">
                <a:latin typeface="微軟正黑體" panose="020B0604030504040204" pitchFamily="34" charset="-120"/>
                <a:ea typeface="微軟正黑體" panose="020B0604030504040204" pitchFamily="34" charset="-120"/>
              </a:rPr>
              <a:t>&lt;</a:t>
            </a:r>
            <a:r>
              <a:rPr lang="zh-TW" altLang="en-US" sz="2800" b="1" baseline="-25000" dirty="0">
                <a:latin typeface="微軟正黑體" panose="020B0604030504040204" pitchFamily="34" charset="-120"/>
                <a:ea typeface="微軟正黑體" panose="020B0604030504040204" pitchFamily="34" charset="-120"/>
              </a:rPr>
              <a:t>選擇條件</a:t>
            </a:r>
            <a:r>
              <a:rPr lang="en-US" altLang="zh-TW" sz="2800" b="1" baseline="-25000" smtClean="0">
                <a:latin typeface="微軟正黑體" panose="020B0604030504040204" pitchFamily="34" charset="-120"/>
                <a:ea typeface="微軟正黑體" panose="020B0604030504040204" pitchFamily="34" charset="-120"/>
              </a:rPr>
              <a:t>&gt;</a:t>
            </a:r>
            <a:r>
              <a:rPr lang="en-US" altLang="zh-TW" sz="2800" b="1" smtClean="0">
                <a:latin typeface="微軟正黑體" panose="020B0604030504040204" pitchFamily="34" charset="-120"/>
                <a:ea typeface="微軟正黑體" panose="020B0604030504040204" pitchFamily="34" charset="-120"/>
              </a:rPr>
              <a:t> (R) </a:t>
            </a:r>
            <a:endParaRPr lang="en-US" altLang="zh-TW" sz="2800" b="1" dirty="0" smtClean="0">
              <a:latin typeface="微軟正黑體" panose="020B0604030504040204" pitchFamily="34" charset="-120"/>
              <a:ea typeface="微軟正黑體" panose="020B0604030504040204" pitchFamily="34" charset="-120"/>
            </a:endParaRPr>
          </a:p>
          <a:p>
            <a:pPr lvl="1">
              <a:lnSpc>
                <a:spcPct val="80000"/>
              </a:lnSpc>
            </a:pPr>
            <a:r>
              <a:rPr lang="zh-TW" altLang="en-US" sz="2200" dirty="0">
                <a:latin typeface="微軟正黑體" panose="020B0604030504040204" pitchFamily="34" charset="-120"/>
                <a:ea typeface="微軟正黑體" panose="020B0604030504040204" pitchFamily="34" charset="-120"/>
              </a:rPr>
              <a:t>關聯名稱為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，屬性則同於</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的屬性</a:t>
            </a:r>
          </a:p>
          <a:p>
            <a:pPr lvl="1">
              <a:lnSpc>
                <a:spcPct val="80000"/>
              </a:lnSpc>
            </a:pPr>
            <a:r>
              <a:rPr lang="zh-TW" altLang="en-US" sz="2200" dirty="0">
                <a:latin typeface="微軟正黑體" panose="020B0604030504040204" pitchFamily="34" charset="-120"/>
                <a:ea typeface="微軟正黑體" panose="020B0604030504040204" pitchFamily="34" charset="-120"/>
              </a:rPr>
              <a:t>序列值滿足</a:t>
            </a:r>
            <a:r>
              <a:rPr lang="en-US" altLang="zh-TW" sz="2200" dirty="0">
                <a:latin typeface="微軟正黑體" panose="020B0604030504040204" pitchFamily="34" charset="-120"/>
                <a:ea typeface="微軟正黑體" panose="020B0604030504040204" pitchFamily="34" charset="-120"/>
              </a:rPr>
              <a:t>&lt;</a:t>
            </a:r>
            <a:r>
              <a:rPr lang="zh-TW" altLang="en-US" sz="2200" dirty="0">
                <a:latin typeface="微軟正黑體" panose="020B0604030504040204" pitchFamily="34" charset="-120"/>
                <a:ea typeface="微軟正黑體" panose="020B0604030504040204" pitchFamily="34" charset="-120"/>
              </a:rPr>
              <a:t>選擇條件</a:t>
            </a:r>
            <a:r>
              <a:rPr lang="en-US" altLang="zh-TW" sz="2200"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的</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的序列值</a:t>
            </a:r>
          </a:p>
          <a:p>
            <a:pPr lvl="1">
              <a:lnSpc>
                <a:spcPct val="90000"/>
              </a:lnSpc>
            </a:pPr>
            <a:endParaRPr lang="en-US" altLang="zh-TW" dirty="0">
              <a:latin typeface="微軟正黑體" panose="020B0604030504040204" pitchFamily="34" charset="-120"/>
              <a:ea typeface="微軟正黑體" panose="020B0604030504040204" pitchFamily="34" charset="-120"/>
            </a:endParaRPr>
          </a:p>
          <a:p>
            <a:pPr>
              <a:lnSpc>
                <a:spcPct val="90000"/>
              </a:lnSpc>
            </a:pPr>
            <a:r>
              <a:rPr lang="zh-TW" altLang="en-US" sz="2800" b="1" dirty="0">
                <a:latin typeface="微軟正黑體" panose="020B0604030504040204" pitchFamily="34" charset="-120"/>
                <a:ea typeface="微軟正黑體" panose="020B0604030504040204" pitchFamily="34" charset="-120"/>
              </a:rPr>
              <a:t>範例：</a:t>
            </a:r>
            <a:r>
              <a:rPr lang="zh-TW" altLang="en-US" sz="2800" dirty="0">
                <a:latin typeface="微軟正黑體" panose="020B0604030504040204" pitchFamily="34" charset="-120"/>
                <a:ea typeface="微軟正黑體" panose="020B0604030504040204" pitchFamily="34" charset="-120"/>
              </a:rPr>
              <a:t> </a:t>
            </a:r>
          </a:p>
          <a:p>
            <a:pPr lvl="1">
              <a:lnSpc>
                <a:spcPct val="80000"/>
              </a:lnSpc>
            </a:pPr>
            <a:r>
              <a:rPr lang="en-US" altLang="zh-TW" sz="2200" b="1" dirty="0">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 =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baseline="-25000" dirty="0" err="1">
                <a:latin typeface="微軟正黑體" panose="020B0604030504040204" pitchFamily="34" charset="-120"/>
                <a:ea typeface="微軟正黑體" panose="020B0604030504040204" pitchFamily="34" charset="-120"/>
              </a:rPr>
              <a:t>unitPrice</a:t>
            </a:r>
            <a:r>
              <a:rPr lang="en-US" altLang="zh-TW" sz="2200" baseline="-25000" dirty="0">
                <a:latin typeface="微軟正黑體" panose="020B0604030504040204" pitchFamily="34" charset="-120"/>
                <a:ea typeface="微軟正黑體" panose="020B0604030504040204" pitchFamily="34" charset="-120"/>
              </a:rPr>
              <a:t> &gt; 500 </a:t>
            </a:r>
            <a:r>
              <a:rPr lang="en-US" altLang="zh-TW" sz="2200" dirty="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Product</a:t>
            </a:r>
            <a:r>
              <a:rPr lang="en-US" altLang="zh-TW" sz="2200" dirty="0">
                <a:latin typeface="微軟正黑體" panose="020B0604030504040204" pitchFamily="34" charset="-120"/>
                <a:ea typeface="微軟正黑體" panose="020B0604030504040204" pitchFamily="34" charset="-120"/>
              </a:rPr>
              <a:t>)</a:t>
            </a:r>
          </a:p>
          <a:p>
            <a:pPr lvl="1">
              <a:lnSpc>
                <a:spcPct val="80000"/>
              </a:lnSpc>
            </a:pPr>
            <a:r>
              <a:rPr lang="en-US" altLang="zh-TW" sz="2200" b="1" dirty="0">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 = </a:t>
            </a:r>
            <a:r>
              <a:rPr lang="en-US" altLang="zh-TW" sz="2200" dirty="0">
                <a:latin typeface="微軟正黑體" panose="020B0604030504040204" pitchFamily="34" charset="-120"/>
                <a:ea typeface="微軟正黑體" panose="020B0604030504040204" pitchFamily="34" charset="-120"/>
                <a:sym typeface="Symbol" pitchFamily="18" charset="2"/>
              </a:rPr>
              <a:t></a:t>
            </a:r>
            <a:r>
              <a:rPr lang="en-US" altLang="zh-TW" sz="2200" baseline="-25000" dirty="0" err="1">
                <a:latin typeface="微軟正黑體" panose="020B0604030504040204" pitchFamily="34" charset="-120"/>
                <a:ea typeface="微軟正黑體" panose="020B0604030504040204" pitchFamily="34" charset="-120"/>
              </a:rPr>
              <a:t>unitPrice</a:t>
            </a:r>
            <a:r>
              <a:rPr lang="en-US" altLang="zh-TW" sz="2200" baseline="-25000" dirty="0">
                <a:latin typeface="微軟正黑體" panose="020B0604030504040204" pitchFamily="34" charset="-120"/>
                <a:ea typeface="微軟正黑體" panose="020B0604030504040204" pitchFamily="34" charset="-120"/>
              </a:rPr>
              <a:t> &gt; 500 AND</a:t>
            </a:r>
            <a:r>
              <a:rPr lang="en-US" altLang="zh-TW" sz="2200" dirty="0">
                <a:latin typeface="微軟正黑體" panose="020B0604030504040204" pitchFamily="34" charset="-120"/>
                <a:ea typeface="微軟正黑體" panose="020B0604030504040204" pitchFamily="34" charset="-120"/>
              </a:rPr>
              <a:t> </a:t>
            </a:r>
            <a:r>
              <a:rPr lang="en-US" altLang="zh-TW" sz="2200" baseline="-25000" dirty="0">
                <a:latin typeface="微軟正黑體" panose="020B0604030504040204" pitchFamily="34" charset="-120"/>
                <a:ea typeface="微軟正黑體" panose="020B0604030504040204" pitchFamily="34" charset="-120"/>
              </a:rPr>
              <a:t>category=‘</a:t>
            </a:r>
            <a:r>
              <a:rPr lang="en-US" altLang="zh-TW" sz="2200" baseline="-25000" dirty="0" smtClean="0">
                <a:latin typeface="微軟正黑體" panose="020B0604030504040204" pitchFamily="34" charset="-120"/>
                <a:ea typeface="微軟正黑體" panose="020B0604030504040204" pitchFamily="34" charset="-120"/>
              </a:rPr>
              <a:t>Book’</a:t>
            </a:r>
            <a:r>
              <a:rPr lang="en-US" altLang="zh-TW" sz="2200" dirty="0" smtClean="0">
                <a:latin typeface="微軟正黑體" panose="020B0604030504040204" pitchFamily="34" charset="-120"/>
                <a:ea typeface="微軟正黑體" panose="020B0604030504040204" pitchFamily="34" charset="-120"/>
              </a:rPr>
              <a:t>(</a:t>
            </a:r>
            <a:r>
              <a:rPr lang="en-US" altLang="zh-TW" sz="2200" b="1" dirty="0" smtClean="0">
                <a:latin typeface="微軟正黑體" panose="020B0604030504040204" pitchFamily="34" charset="-120"/>
                <a:ea typeface="微軟正黑體" panose="020B0604030504040204" pitchFamily="34" charset="-120"/>
              </a:rPr>
              <a:t>Product</a:t>
            </a:r>
            <a:r>
              <a:rPr lang="en-US" altLang="zh-TW" sz="2200" dirty="0">
                <a:latin typeface="微軟正黑體" panose="020B0604030504040204" pitchFamily="34" charset="-120"/>
                <a:ea typeface="微軟正黑體" panose="020B0604030504040204" pitchFamily="34" charset="-120"/>
              </a:rPr>
              <a:t>)</a:t>
            </a:r>
          </a:p>
          <a:p>
            <a:pPr lvl="1">
              <a:lnSpc>
                <a:spcPct val="90000"/>
              </a:lnSpc>
            </a:pPr>
            <a:endParaRPr lang="en-US" altLang="zh-TW" sz="2400" dirty="0"/>
          </a:p>
          <a:p>
            <a:pPr lvl="1">
              <a:lnSpc>
                <a:spcPct val="80000"/>
              </a:lnSpc>
            </a:pPr>
            <a:endParaRPr lang="zh-TW" altLang="en-US" sz="2200"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5-2</a:t>
            </a:r>
            <a:r>
              <a:rPr lang="zh-TW" altLang="en-US" sz="1000" b="1" spc="600" dirty="0" smtClean="0">
                <a:solidFill>
                  <a:prstClr val="black"/>
                </a:solidFill>
                <a:latin typeface="微軟正黑體" pitchFamily="34" charset="-120"/>
                <a:ea typeface="微軟正黑體" pitchFamily="34" charset="-120"/>
              </a:rPr>
              <a:t>基本關聯代數運算子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063328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基本</a:t>
            </a:r>
            <a:r>
              <a:rPr lang="zh-TW" altLang="en-US" sz="3200" spc="600" dirty="0" smtClean="0">
                <a:effectLst/>
                <a:latin typeface="微軟正黑體" pitchFamily="34" charset="-120"/>
                <a:ea typeface="微軟正黑體" pitchFamily="34" charset="-120"/>
                <a:cs typeface="+mn-cs"/>
              </a:rPr>
              <a:t>關聯代數運算子</a:t>
            </a:r>
            <a:r>
              <a:rPr lang="en-US" altLang="zh-TW" sz="3200" spc="600" dirty="0" smtClean="0">
                <a:effectLst/>
                <a:latin typeface="微軟正黑體" pitchFamily="34" charset="-120"/>
                <a:ea typeface="微軟正黑體" pitchFamily="34" charset="-120"/>
                <a:cs typeface="+mn-cs"/>
              </a:rPr>
              <a:t/>
            </a:r>
            <a:br>
              <a:rPr lang="en-US" altLang="zh-TW" sz="3200" spc="600" dirty="0" smtClean="0">
                <a:effectLst/>
                <a:latin typeface="微軟正黑體" pitchFamily="34" charset="-120"/>
                <a:ea typeface="微軟正黑體" pitchFamily="34" charset="-120"/>
                <a:cs typeface="+mn-cs"/>
              </a:rPr>
            </a:br>
            <a:r>
              <a:rPr lang="zh-TW" altLang="en-US" sz="3200" spc="600" dirty="0" smtClean="0">
                <a:effectLst/>
                <a:latin typeface="微軟正黑體" pitchFamily="34" charset="-120"/>
                <a:ea typeface="微軟正黑體" pitchFamily="34" charset="-120"/>
                <a:cs typeface="+mn-cs"/>
              </a:rPr>
              <a:t>（</a:t>
            </a:r>
            <a:r>
              <a:rPr lang="en-US" altLang="zh-TW" sz="3200" spc="600" dirty="0">
                <a:effectLst/>
                <a:latin typeface="微軟正黑體" pitchFamily="34" charset="-120"/>
                <a:ea typeface="微軟正黑體" pitchFamily="34" charset="-120"/>
                <a:cs typeface="+mn-cs"/>
              </a:rPr>
              <a:t>PROJECT</a:t>
            </a:r>
            <a:r>
              <a:rPr lang="zh-TW" altLang="en-US" sz="3200" spc="600" dirty="0">
                <a:effectLst/>
                <a:latin typeface="微軟正黑體" pitchFamily="34" charset="-120"/>
                <a:ea typeface="微軟正黑體" pitchFamily="34" charset="-120"/>
                <a:cs typeface="+mn-cs"/>
              </a:rPr>
              <a:t>運算子，</a:t>
            </a:r>
            <a:r>
              <a:rPr lang="en-US" altLang="zh-TW" sz="3200" spc="600" dirty="0">
                <a:effectLst/>
                <a:latin typeface="微軟正黑體" pitchFamily="34" charset="-120"/>
                <a:ea typeface="微軟正黑體" pitchFamily="34" charset="-120"/>
                <a:cs typeface="+mn-cs"/>
              </a:rPr>
              <a:t>π </a:t>
            </a:r>
            <a:r>
              <a:rPr lang="zh-TW" altLang="en-US" sz="3200" spc="600" dirty="0" smtClean="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179512" y="1600200"/>
            <a:ext cx="8964488" cy="4525963"/>
          </a:xfrm>
        </p:spPr>
        <p:txBody>
          <a:bodyPr>
            <a:normAutofit/>
          </a:bodyPr>
          <a:lstStyle/>
          <a:p>
            <a:pPr>
              <a:lnSpc>
                <a:spcPct val="90000"/>
              </a:lnSpc>
            </a:pPr>
            <a:r>
              <a:rPr lang="zh-TW" altLang="en-US" sz="2800" b="1" dirty="0">
                <a:latin typeface="微軟正黑體" panose="020B0604030504040204" pitchFamily="34" charset="-120"/>
                <a:ea typeface="微軟正黑體" panose="020B0604030504040204" pitchFamily="34" charset="-120"/>
              </a:rPr>
              <a:t>從一個關聯的屬性中選出某些</a:t>
            </a:r>
            <a:r>
              <a:rPr lang="zh-TW" altLang="en-US" sz="2800" b="1" dirty="0" smtClean="0">
                <a:latin typeface="微軟正黑體" panose="020B0604030504040204" pitchFamily="34" charset="-120"/>
                <a:ea typeface="微軟正黑體" panose="020B0604030504040204" pitchFamily="34" charset="-120"/>
              </a:rPr>
              <a:t>屬性</a:t>
            </a:r>
            <a:endParaRPr lang="en-US" altLang="zh-TW" sz="2800" b="1" dirty="0" smtClean="0">
              <a:latin typeface="微軟正黑體" panose="020B0604030504040204" pitchFamily="34" charset="-120"/>
              <a:ea typeface="微軟正黑體" panose="020B0604030504040204" pitchFamily="34" charset="-120"/>
            </a:endParaRPr>
          </a:p>
          <a:p>
            <a:pPr>
              <a:lnSpc>
                <a:spcPct val="90000"/>
              </a:lnSpc>
            </a:pPr>
            <a:endParaRPr lang="zh-TW" altLang="en-US" sz="2800" dirty="0">
              <a:latin typeface="微軟正黑體" panose="020B0604030504040204" pitchFamily="34" charset="-120"/>
              <a:ea typeface="微軟正黑體" panose="020B0604030504040204" pitchFamily="34" charset="-120"/>
            </a:endParaRPr>
          </a:p>
          <a:p>
            <a:pPr>
              <a:lnSpc>
                <a:spcPct val="90000"/>
              </a:lnSpc>
            </a:pPr>
            <a:r>
              <a:rPr lang="zh-TW" altLang="en-US" sz="2800" b="1" dirty="0">
                <a:latin typeface="微軟正黑體" panose="020B0604030504040204" pitchFamily="34" charset="-120"/>
                <a:ea typeface="微軟正黑體" panose="020B0604030504040204" pitchFamily="34" charset="-120"/>
              </a:rPr>
              <a:t>一般式：</a:t>
            </a:r>
            <a:r>
              <a:rPr lang="en-US" altLang="zh-TW" sz="2800" b="1" dirty="0">
                <a:latin typeface="微軟正黑體" panose="020B0604030504040204" pitchFamily="34" charset="-120"/>
                <a:ea typeface="微軟正黑體" panose="020B0604030504040204" pitchFamily="34" charset="-120"/>
              </a:rPr>
              <a:t>Result =π</a:t>
            </a:r>
            <a:r>
              <a:rPr lang="en-US" altLang="zh-TW" sz="2800" b="1" baseline="-25000" dirty="0">
                <a:latin typeface="微軟正黑體" panose="020B0604030504040204" pitchFamily="34" charset="-120"/>
                <a:ea typeface="微軟正黑體" panose="020B0604030504040204" pitchFamily="34" charset="-120"/>
              </a:rPr>
              <a:t>&lt;</a:t>
            </a:r>
            <a:r>
              <a:rPr lang="zh-TW" altLang="en-US" sz="2800" b="1" baseline="-25000" dirty="0">
                <a:latin typeface="微軟正黑體" panose="020B0604030504040204" pitchFamily="34" charset="-120"/>
                <a:ea typeface="微軟正黑體" panose="020B0604030504040204" pitchFamily="34" charset="-120"/>
              </a:rPr>
              <a:t>屬性串列</a:t>
            </a:r>
            <a:r>
              <a:rPr lang="en-US" altLang="zh-TW" sz="2800" b="1" baseline="-25000" dirty="0">
                <a:latin typeface="微軟正黑體" panose="020B0604030504040204" pitchFamily="34" charset="-120"/>
                <a:ea typeface="微軟正黑體" panose="020B0604030504040204" pitchFamily="34" charset="-120"/>
              </a:rPr>
              <a:t>&gt;</a:t>
            </a:r>
            <a:r>
              <a:rPr lang="en-US" altLang="zh-TW" sz="2800" b="1" dirty="0">
                <a:latin typeface="微軟正黑體" panose="020B0604030504040204" pitchFamily="34" charset="-120"/>
                <a:ea typeface="微軟正黑體" panose="020B0604030504040204" pitchFamily="34" charset="-120"/>
              </a:rPr>
              <a:t>(R)  </a:t>
            </a:r>
          </a:p>
          <a:p>
            <a:pPr lvl="1">
              <a:lnSpc>
                <a:spcPct val="80000"/>
              </a:lnSpc>
            </a:pPr>
            <a:r>
              <a:rPr lang="zh-TW" altLang="en-US" sz="2200" dirty="0">
                <a:latin typeface="微軟正黑體" panose="020B0604030504040204" pitchFamily="34" charset="-120"/>
                <a:ea typeface="微軟正黑體" panose="020B0604030504040204" pitchFamily="34" charset="-120"/>
              </a:rPr>
              <a:t>關聯綱目：名稱為</a:t>
            </a:r>
            <a:r>
              <a:rPr lang="en-US" altLang="zh-TW" sz="2200" dirty="0">
                <a:latin typeface="微軟正黑體" panose="020B0604030504040204" pitchFamily="34" charset="-120"/>
                <a:ea typeface="微軟正黑體" panose="020B0604030504040204" pitchFamily="34" charset="-120"/>
              </a:rPr>
              <a:t>Result</a:t>
            </a:r>
            <a:r>
              <a:rPr lang="zh-TW" altLang="en-US" sz="2200" dirty="0">
                <a:latin typeface="微軟正黑體" panose="020B0604030504040204" pitchFamily="34" charset="-120"/>
                <a:ea typeface="微軟正黑體" panose="020B0604030504040204" pitchFamily="34" charset="-120"/>
              </a:rPr>
              <a:t>，屬性則是</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中</a:t>
            </a:r>
            <a:r>
              <a:rPr lang="en-US" altLang="zh-TW" sz="2200" b="1" dirty="0">
                <a:latin typeface="微軟正黑體" panose="020B0604030504040204" pitchFamily="34" charset="-120"/>
                <a:ea typeface="微軟正黑體" panose="020B0604030504040204" pitchFamily="34" charset="-120"/>
              </a:rPr>
              <a:t>&lt;</a:t>
            </a:r>
            <a:r>
              <a:rPr lang="zh-TW" altLang="en-US" sz="2200" b="1" dirty="0">
                <a:latin typeface="微軟正黑體" panose="020B0604030504040204" pitchFamily="34" charset="-120"/>
                <a:ea typeface="微軟正黑體" panose="020B0604030504040204" pitchFamily="34" charset="-120"/>
              </a:rPr>
              <a:t>屬性串列</a:t>
            </a:r>
            <a:r>
              <a:rPr lang="en-US" altLang="zh-TW" sz="2200" b="1"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裡的屬性</a:t>
            </a:r>
          </a:p>
          <a:p>
            <a:pPr lvl="1">
              <a:lnSpc>
                <a:spcPct val="80000"/>
              </a:lnSpc>
            </a:pPr>
            <a:r>
              <a:rPr lang="zh-TW" altLang="en-US" sz="2200" dirty="0">
                <a:latin typeface="微軟正黑體" panose="020B0604030504040204" pitchFamily="34" charset="-120"/>
                <a:ea typeface="微軟正黑體" panose="020B0604030504040204" pitchFamily="34" charset="-120"/>
              </a:rPr>
              <a:t>序列值：</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的序列值中屬於</a:t>
            </a:r>
            <a:r>
              <a:rPr lang="en-US" altLang="zh-TW" sz="2200" b="1" dirty="0">
                <a:latin typeface="微軟正黑體" panose="020B0604030504040204" pitchFamily="34" charset="-120"/>
                <a:ea typeface="微軟正黑體" panose="020B0604030504040204" pitchFamily="34" charset="-120"/>
              </a:rPr>
              <a:t>&lt;</a:t>
            </a:r>
            <a:r>
              <a:rPr lang="zh-TW" altLang="en-US" sz="2200" b="1" dirty="0">
                <a:latin typeface="微軟正黑體" panose="020B0604030504040204" pitchFamily="34" charset="-120"/>
                <a:ea typeface="微軟正黑體" panose="020B0604030504040204" pitchFamily="34" charset="-120"/>
              </a:rPr>
              <a:t>屬性串列</a:t>
            </a:r>
            <a:r>
              <a:rPr lang="en-US" altLang="zh-TW" sz="2200" b="1" dirty="0">
                <a:latin typeface="微軟正黑體" panose="020B0604030504040204" pitchFamily="34" charset="-120"/>
                <a:ea typeface="微軟正黑體" panose="020B0604030504040204" pitchFamily="34" charset="-120"/>
              </a:rPr>
              <a:t>&gt;</a:t>
            </a:r>
            <a:r>
              <a:rPr lang="zh-TW" altLang="en-US" sz="2200" dirty="0">
                <a:latin typeface="微軟正黑體" panose="020B0604030504040204" pitchFamily="34" charset="-120"/>
                <a:ea typeface="微軟正黑體" panose="020B0604030504040204" pitchFamily="34" charset="-120"/>
              </a:rPr>
              <a:t>裡的屬性值所組成的序列值，此外，重複的序列值只會保留一筆 </a:t>
            </a:r>
            <a:endParaRPr lang="en-US" altLang="zh-TW" sz="2200" dirty="0" smtClean="0">
              <a:latin typeface="微軟正黑體" panose="020B0604030504040204" pitchFamily="34" charset="-120"/>
              <a:ea typeface="微軟正黑體" panose="020B0604030504040204" pitchFamily="34" charset="-120"/>
            </a:endParaRPr>
          </a:p>
          <a:p>
            <a:pPr lvl="1">
              <a:lnSpc>
                <a:spcPct val="80000"/>
              </a:lnSpc>
            </a:pPr>
            <a:endParaRPr lang="zh-TW" altLang="en-US" sz="2200" dirty="0">
              <a:latin typeface="微軟正黑體" panose="020B0604030504040204" pitchFamily="34" charset="-120"/>
              <a:ea typeface="微軟正黑體" panose="020B0604030504040204" pitchFamily="34" charset="-120"/>
            </a:endParaRPr>
          </a:p>
          <a:p>
            <a:pPr>
              <a:lnSpc>
                <a:spcPct val="90000"/>
              </a:lnSpc>
            </a:pPr>
            <a:r>
              <a:rPr lang="zh-TW" altLang="en-US" sz="2800" b="1" dirty="0">
                <a:latin typeface="微軟正黑體" panose="020B0604030504040204" pitchFamily="34" charset="-120"/>
                <a:ea typeface="微軟正黑體" panose="020B0604030504040204" pitchFamily="34" charset="-120"/>
              </a:rPr>
              <a:t>範例： </a:t>
            </a:r>
          </a:p>
          <a:p>
            <a:pPr lvl="1">
              <a:lnSpc>
                <a:spcPct val="80000"/>
              </a:lnSpc>
            </a:pPr>
            <a:r>
              <a:rPr lang="en-US" altLang="zh-TW" sz="2200" b="1" dirty="0">
                <a:latin typeface="微軟正黑體" panose="020B0604030504040204" pitchFamily="34" charset="-120"/>
                <a:ea typeface="微軟正黑體" panose="020B0604030504040204" pitchFamily="34" charset="-120"/>
              </a:rPr>
              <a:t>Result</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π</a:t>
            </a:r>
            <a:r>
              <a:rPr lang="en-US" altLang="zh-TW" sz="2200" baseline="-25000" dirty="0">
                <a:latin typeface="微軟正黑體" panose="020B0604030504040204" pitchFamily="34" charset="-120"/>
                <a:ea typeface="微軟正黑體" panose="020B0604030504040204" pitchFamily="34" charset="-120"/>
              </a:rPr>
              <a:t>category, </a:t>
            </a:r>
            <a:r>
              <a:rPr lang="en-US" altLang="zh-TW" sz="2200" baseline="-25000" dirty="0" err="1">
                <a:latin typeface="微軟正黑體" panose="020B0604030504040204" pitchFamily="34" charset="-120"/>
                <a:ea typeface="微軟正黑體" panose="020B0604030504040204" pitchFamily="34" charset="-120"/>
              </a:rPr>
              <a:t>unitPrice</a:t>
            </a:r>
            <a:r>
              <a:rPr lang="en-US" altLang="zh-TW" sz="2200" dirty="0">
                <a:latin typeface="微軟正黑體" panose="020B0604030504040204" pitchFamily="34" charset="-120"/>
                <a:ea typeface="微軟正黑體" panose="020B0604030504040204" pitchFamily="34" charset="-120"/>
              </a:rPr>
              <a:t> (</a:t>
            </a:r>
            <a:r>
              <a:rPr lang="en-US" altLang="zh-TW" sz="2200" b="1" dirty="0">
                <a:latin typeface="微軟正黑體" panose="020B0604030504040204" pitchFamily="34" charset="-120"/>
                <a:ea typeface="微軟正黑體" panose="020B0604030504040204" pitchFamily="34" charset="-120"/>
              </a:rPr>
              <a:t>Product</a:t>
            </a:r>
            <a:r>
              <a:rPr lang="en-US" altLang="zh-TW" sz="2200" dirty="0">
                <a:latin typeface="微軟正黑體" panose="020B0604030504040204" pitchFamily="34" charset="-120"/>
                <a:ea typeface="微軟正黑體" panose="020B0604030504040204" pitchFamily="34" charset="-120"/>
              </a:rPr>
              <a:t>) </a:t>
            </a:r>
          </a:p>
          <a:p>
            <a:pPr lvl="1">
              <a:lnSpc>
                <a:spcPct val="90000"/>
              </a:lnSpc>
            </a:pPr>
            <a:endParaRPr lang="en-US" altLang="zh-TW" sz="2400" dirty="0"/>
          </a:p>
          <a:p>
            <a:pPr lvl="1">
              <a:lnSpc>
                <a:spcPct val="80000"/>
              </a:lnSpc>
            </a:pPr>
            <a:endParaRPr lang="zh-TW" altLang="en-US" sz="2200"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5-2</a:t>
            </a:r>
            <a:r>
              <a:rPr lang="zh-TW" altLang="en-US" sz="1000" b="1" spc="600" dirty="0" smtClean="0">
                <a:solidFill>
                  <a:prstClr val="black"/>
                </a:solidFill>
                <a:latin typeface="微軟正黑體" pitchFamily="34" charset="-120"/>
                <a:ea typeface="微軟正黑體" pitchFamily="34" charset="-120"/>
              </a:rPr>
              <a:t>基本關聯代數運算子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97213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5</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關聯模式與運算</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sz="2000" b="1" spc="600" dirty="0" smtClean="0">
                <a:solidFill>
                  <a:schemeClr val="tx1"/>
                </a:solidFill>
                <a:latin typeface="微軟正黑體" pitchFamily="34" charset="-120"/>
                <a:ea typeface="微軟正黑體" pitchFamily="34" charset="-120"/>
              </a:rPr>
              <a:t>5-3</a:t>
            </a:r>
            <a:r>
              <a:rPr lang="zh-TW" altLang="en-US" sz="2000" b="1" spc="600" dirty="0" smtClean="0">
                <a:solidFill>
                  <a:schemeClr val="tx1"/>
                </a:solidFill>
                <a:latin typeface="微軟正黑體" pitchFamily="34" charset="-120"/>
                <a:ea typeface="微軟正黑體" pitchFamily="34" charset="-120"/>
              </a:rPr>
              <a:t>集合運算子</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a:t>
            </a:r>
            <a:r>
              <a:rPr lang="zh-TW" altLang="en-US" dirty="0">
                <a:solidFill>
                  <a:srgbClr val="E9E5DC"/>
                </a:solidFill>
              </a:rPr>
              <a:t>七</a:t>
            </a:r>
            <a:r>
              <a:rPr lang="zh-TW" altLang="en-US" dirty="0" smtClean="0">
                <a:solidFill>
                  <a:srgbClr val="E9E5DC"/>
                </a:solidFill>
              </a:rPr>
              <a:t>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7</a:t>
            </a:fld>
            <a:endParaRPr lang="en-US" sz="1400" dirty="0">
              <a:solidFill>
                <a:srgbClr val="FFFFFF"/>
              </a:solidFill>
            </a:endParaRPr>
          </a:p>
        </p:txBody>
      </p:sp>
    </p:spTree>
    <p:extLst>
      <p:ext uri="{BB962C8B-B14F-4D97-AF65-F5344CB8AC3E}">
        <p14:creationId xmlns:p14="http://schemas.microsoft.com/office/powerpoint/2010/main" val="484882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880"/>
            <a:ext cx="8579296" cy="1111664"/>
          </a:xfrm>
        </p:spPr>
        <p:txBody>
          <a:bodyPr>
            <a:normAutofit/>
          </a:bodyPr>
          <a:lstStyle/>
          <a:p>
            <a:r>
              <a:rPr lang="zh-TW" altLang="en-US" sz="3200" spc="600" dirty="0">
                <a:effectLst/>
                <a:latin typeface="微軟正黑體" pitchFamily="34" charset="-120"/>
                <a:ea typeface="微軟正黑體" pitchFamily="34" charset="-120"/>
                <a:cs typeface="+mn-cs"/>
              </a:rPr>
              <a:t>集合運算子</a:t>
            </a:r>
          </a:p>
        </p:txBody>
      </p:sp>
      <p:sp>
        <p:nvSpPr>
          <p:cNvPr id="3" name="內容版面配置區 2"/>
          <p:cNvSpPr>
            <a:spLocks noGrp="1"/>
          </p:cNvSpPr>
          <p:nvPr>
            <p:ph idx="1"/>
          </p:nvPr>
        </p:nvSpPr>
        <p:spPr>
          <a:xfrm>
            <a:off x="179512" y="1600200"/>
            <a:ext cx="8964488" cy="4525963"/>
          </a:xfrm>
        </p:spPr>
        <p:txBody>
          <a:bodyPr>
            <a:normAutofit/>
          </a:bodyPr>
          <a:lstStyle/>
          <a:p>
            <a:r>
              <a:rPr lang="zh-TW" altLang="en-US" sz="2800" b="1" dirty="0">
                <a:latin typeface="微軟正黑體" panose="020B0604030504040204" pitchFamily="34" charset="-120"/>
                <a:ea typeface="微軟正黑體" panose="020B0604030504040204" pitchFamily="34" charset="-120"/>
              </a:rPr>
              <a:t>常見的集合運算子</a:t>
            </a:r>
            <a:r>
              <a:rPr lang="zh-TW" altLang="en-US" sz="2800" b="1" dirty="0" smtClean="0">
                <a:latin typeface="微軟正黑體" panose="020B0604030504040204" pitchFamily="34" charset="-120"/>
                <a:ea typeface="微軟正黑體" panose="020B0604030504040204" pitchFamily="34" charset="-120"/>
              </a:rPr>
              <a:t>包括</a:t>
            </a:r>
            <a:endParaRPr lang="en-US" altLang="zh-TW" sz="2800" b="1" dirty="0" smtClean="0">
              <a:latin typeface="微軟正黑體" panose="020B0604030504040204" pitchFamily="34" charset="-120"/>
              <a:ea typeface="微軟正黑體" panose="020B0604030504040204" pitchFamily="34" charset="-120"/>
            </a:endParaRPr>
          </a:p>
          <a:p>
            <a:pPr lvl="1"/>
            <a:r>
              <a:rPr lang="zh-TW" altLang="en-US" sz="2400" dirty="0">
                <a:solidFill>
                  <a:srgbClr val="00B0F0"/>
                </a:solidFill>
                <a:latin typeface="微軟正黑體" panose="020B0604030504040204" pitchFamily="34" charset="-120"/>
                <a:ea typeface="微軟正黑體" panose="020B0604030504040204" pitchFamily="34" charset="-120"/>
              </a:rPr>
              <a:t>交集</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Intersection</a:t>
            </a:r>
            <a:r>
              <a:rPr lang="zh-TW" altLang="en-US" sz="2400" dirty="0">
                <a:latin typeface="微軟正黑體" panose="020B0604030504040204" pitchFamily="34" charset="-120"/>
                <a:ea typeface="微軟正黑體" panose="020B0604030504040204" pitchFamily="34" charset="-120"/>
              </a:rPr>
              <a:t>），以符號 </a:t>
            </a:r>
            <a:r>
              <a:rPr lang="zh-TW" altLang="en-US" sz="2400" dirty="0">
                <a:latin typeface="微軟正黑體" panose="020B0604030504040204" pitchFamily="34" charset="-120"/>
                <a:ea typeface="微軟正黑體" panose="020B0604030504040204" pitchFamily="34" charset="-120"/>
                <a:sym typeface="Symbol" pitchFamily="18" charset="2"/>
              </a:rPr>
              <a:t></a:t>
            </a:r>
            <a:r>
              <a:rPr lang="zh-TW" altLang="en-US" sz="2400" dirty="0">
                <a:latin typeface="微軟正黑體" panose="020B0604030504040204" pitchFamily="34" charset="-120"/>
                <a:ea typeface="微軟正黑體" panose="020B0604030504040204" pitchFamily="34" charset="-120"/>
              </a:rPr>
              <a:t> 表示</a:t>
            </a:r>
          </a:p>
          <a:p>
            <a:pPr lvl="1"/>
            <a:r>
              <a:rPr lang="zh-TW" altLang="en-US" sz="2400" dirty="0">
                <a:solidFill>
                  <a:srgbClr val="00B0F0"/>
                </a:solidFill>
                <a:latin typeface="微軟正黑體" panose="020B0604030504040204" pitchFamily="34" charset="-120"/>
                <a:ea typeface="微軟正黑體" panose="020B0604030504040204" pitchFamily="34" charset="-120"/>
              </a:rPr>
              <a:t>聯集</a:t>
            </a:r>
            <a:r>
              <a:rPr lang="en-US" altLang="zh-TW" sz="2400" dirty="0">
                <a:latin typeface="微軟正黑體" panose="020B0604030504040204" pitchFamily="34" charset="-120"/>
                <a:ea typeface="微軟正黑體" panose="020B0604030504040204" pitchFamily="34" charset="-120"/>
              </a:rPr>
              <a:t>(Union</a:t>
            </a:r>
            <a:r>
              <a:rPr lang="zh-TW" altLang="en-US" sz="2400" dirty="0">
                <a:latin typeface="微軟正黑體" panose="020B0604030504040204" pitchFamily="34" charset="-120"/>
                <a:ea typeface="微軟正黑體" panose="020B0604030504040204" pitchFamily="34" charset="-120"/>
              </a:rPr>
              <a:t>），以符號 </a:t>
            </a:r>
            <a:r>
              <a:rPr lang="zh-TW" altLang="en-US" sz="2400" dirty="0">
                <a:latin typeface="微軟正黑體" panose="020B0604030504040204" pitchFamily="34" charset="-120"/>
                <a:ea typeface="微軟正黑體" panose="020B0604030504040204" pitchFamily="34" charset="-120"/>
                <a:sym typeface="Symbol" pitchFamily="18" charset="2"/>
              </a:rPr>
              <a:t></a:t>
            </a:r>
            <a:r>
              <a:rPr lang="zh-TW" altLang="en-US" sz="2400" dirty="0">
                <a:latin typeface="微軟正黑體" panose="020B0604030504040204" pitchFamily="34" charset="-120"/>
                <a:ea typeface="微軟正黑體" panose="020B0604030504040204" pitchFamily="34" charset="-120"/>
              </a:rPr>
              <a:t> 表示</a:t>
            </a:r>
          </a:p>
          <a:p>
            <a:pPr lvl="1"/>
            <a:r>
              <a:rPr lang="zh-TW" altLang="en-US" sz="2400" dirty="0">
                <a:solidFill>
                  <a:srgbClr val="00B0F0"/>
                </a:solidFill>
                <a:latin typeface="微軟正黑體" panose="020B0604030504040204" pitchFamily="34" charset="-120"/>
                <a:ea typeface="微軟正黑體" panose="020B0604030504040204" pitchFamily="34" charset="-120"/>
              </a:rPr>
              <a:t>差集</a:t>
            </a:r>
            <a:r>
              <a:rPr lang="en-US" altLang="zh-TW" sz="2400" dirty="0">
                <a:latin typeface="微軟正黑體" panose="020B0604030504040204" pitchFamily="34" charset="-120"/>
                <a:ea typeface="微軟正黑體" panose="020B0604030504040204" pitchFamily="34" charset="-120"/>
              </a:rPr>
              <a:t>(Difference</a:t>
            </a:r>
            <a:r>
              <a:rPr lang="zh-TW" altLang="en-US" sz="2400" dirty="0">
                <a:latin typeface="微軟正黑體" panose="020B0604030504040204" pitchFamily="34" charset="-120"/>
                <a:ea typeface="微軟正黑體" panose="020B0604030504040204" pitchFamily="34" charset="-120"/>
              </a:rPr>
              <a:t>），以符號 </a:t>
            </a:r>
            <a:r>
              <a:rPr lang="zh-TW" altLang="en-US" sz="2400" dirty="0">
                <a:latin typeface="微軟正黑體" panose="020B0604030504040204" pitchFamily="34" charset="-120"/>
                <a:ea typeface="微軟正黑體" panose="020B0604030504040204" pitchFamily="34" charset="-120"/>
                <a:sym typeface="Symbol" pitchFamily="18" charset="2"/>
              </a:rPr>
              <a:t></a:t>
            </a:r>
            <a:r>
              <a:rPr lang="zh-TW" altLang="en-US" sz="2400" dirty="0">
                <a:latin typeface="微軟正黑體" panose="020B0604030504040204" pitchFamily="34" charset="-120"/>
                <a:ea typeface="微軟正黑體" panose="020B0604030504040204" pitchFamily="34" charset="-120"/>
              </a:rPr>
              <a:t> 表示</a:t>
            </a:r>
          </a:p>
          <a:p>
            <a:pPr lvl="1">
              <a:lnSpc>
                <a:spcPct val="90000"/>
              </a:lnSpc>
            </a:pPr>
            <a:endParaRPr lang="zh-TW" altLang="en-US" sz="2200" dirty="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但這些關聯的屬性個數和相對應屬性的型態必須相同，這種性質稱為聯集相容性</a:t>
            </a:r>
          </a:p>
          <a:p>
            <a:r>
              <a:rPr lang="zh-TW" altLang="en-US" sz="2800" b="1" dirty="0">
                <a:latin typeface="微軟正黑體" panose="020B0604030504040204" pitchFamily="34" charset="-120"/>
                <a:ea typeface="微軟正黑體" panose="020B0604030504040204" pitchFamily="34" charset="-120"/>
              </a:rPr>
              <a:t>聯集的結果裡，重複的序列值也只保留一筆</a:t>
            </a:r>
          </a:p>
          <a:p>
            <a:r>
              <a:rPr lang="zh-TW" altLang="en-US" sz="2800" b="1" dirty="0">
                <a:latin typeface="微軟正黑體" panose="020B0604030504040204" pitchFamily="34" charset="-120"/>
                <a:ea typeface="微軟正黑體" panose="020B0604030504040204" pitchFamily="34" charset="-120"/>
              </a:rPr>
              <a:t>範例如</a:t>
            </a:r>
            <a:r>
              <a:rPr lang="zh-TW" altLang="en-US" sz="2800" b="1" dirty="0">
                <a:latin typeface="微軟正黑體" panose="020B0604030504040204" pitchFamily="34" charset="-120"/>
                <a:ea typeface="微軟正黑體" panose="020B0604030504040204" pitchFamily="34" charset="-120"/>
                <a:hlinkClick r:id="rId2" action="ppaction://hlinksldjump"/>
              </a:rPr>
              <a:t>下頁圖</a:t>
            </a:r>
            <a:endParaRPr lang="zh-TW" altLang="en-US" sz="2800" b="1" dirty="0">
              <a:latin typeface="微軟正黑體" panose="020B0604030504040204" pitchFamily="34" charset="-120"/>
              <a:ea typeface="微軟正黑體" panose="020B0604030504040204" pitchFamily="34" charset="-120"/>
            </a:endParaRPr>
          </a:p>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1651414"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5-3</a:t>
            </a:r>
            <a:r>
              <a:rPr lang="zh-TW" altLang="en-US" sz="1000" b="1" spc="600" dirty="0" smtClean="0">
                <a:solidFill>
                  <a:prstClr val="black"/>
                </a:solidFill>
                <a:latin typeface="微軟正黑體" pitchFamily="34" charset="-120"/>
                <a:ea typeface="微軟正黑體" pitchFamily="34" charset="-120"/>
              </a:rPr>
              <a:t>集合運算子</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10536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1600200"/>
            <a:ext cx="8964488" cy="4525963"/>
          </a:xfrm>
        </p:spPr>
        <p:txBody>
          <a:bodyPr>
            <a:normAutofit/>
          </a:bodyPr>
          <a:lstStyle/>
          <a:p>
            <a:pPr lvl="1">
              <a:lnSpc>
                <a:spcPct val="90000"/>
              </a:lnSpc>
            </a:pPr>
            <a:endParaRPr lang="en-US" altLang="zh-TW" sz="2400" b="1" dirty="0"/>
          </a:p>
          <a:p>
            <a:pPr lvl="1">
              <a:lnSpc>
                <a:spcPct val="80000"/>
              </a:lnSpc>
            </a:pPr>
            <a:endParaRPr lang="zh-TW" altLang="en-US" sz="2200" b="1" dirty="0">
              <a:latin typeface="微軟正黑體" panose="020B0604030504040204" pitchFamily="34" charset="-120"/>
              <a:ea typeface="微軟正黑體" panose="020B0604030504040204" pitchFamily="34" charset="-120"/>
            </a:endParaRPr>
          </a:p>
          <a:p>
            <a:pPr lvl="1"/>
            <a:endParaRPr lang="zh-TW" altLang="en-US" sz="2200" dirty="0">
              <a:latin typeface="微軟正黑體" panose="020B0604030504040204" pitchFamily="34" charset="-120"/>
              <a:ea typeface="微軟正黑體" panose="020B0604030504040204" pitchFamily="34" charset="-120"/>
            </a:endParaRPr>
          </a:p>
          <a:p>
            <a:endParaRPr lang="zh-TW" altLang="en-US" dirty="0"/>
          </a:p>
        </p:txBody>
      </p:sp>
      <p:sp>
        <p:nvSpPr>
          <p:cNvPr id="5" name="矩形 4"/>
          <p:cNvSpPr/>
          <p:nvPr/>
        </p:nvSpPr>
        <p:spPr>
          <a:xfrm>
            <a:off x="-31742" y="-27384"/>
            <a:ext cx="1651414"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5-3</a:t>
            </a:r>
            <a:r>
              <a:rPr lang="zh-TW" altLang="en-US" sz="1000" b="1" spc="600" dirty="0" smtClean="0">
                <a:solidFill>
                  <a:prstClr val="black"/>
                </a:solidFill>
                <a:latin typeface="微軟正黑體" pitchFamily="34" charset="-120"/>
                <a:ea typeface="微軟正黑體" pitchFamily="34" charset="-120"/>
              </a:rPr>
              <a:t>集合運算子</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1778970207"/>
              </p:ext>
            </p:extLst>
          </p:nvPr>
        </p:nvGraphicFramePr>
        <p:xfrm>
          <a:off x="107504" y="1562540"/>
          <a:ext cx="4968950" cy="5229200"/>
        </p:xfrm>
        <a:graphic>
          <a:graphicData uri="http://schemas.openxmlformats.org/presentationml/2006/ole">
            <mc:AlternateContent xmlns:mc="http://schemas.openxmlformats.org/markup-compatibility/2006">
              <mc:Choice xmlns:v="urn:schemas-microsoft-com:vml" Requires="v">
                <p:oleObj spid="_x0000_s10291" r:id="rId3" imgW="5692750" imgH="5874715" progId="">
                  <p:embed/>
                </p:oleObj>
              </mc:Choice>
              <mc:Fallback>
                <p:oleObj r:id="rId3" imgW="5692750" imgH="5874715"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562540"/>
                        <a:ext cx="4968950" cy="5229200"/>
                      </a:xfrm>
                      <a:prstGeom prst="rect">
                        <a:avLst/>
                      </a:prstGeom>
                      <a:solidFill>
                        <a:srgbClr val="FFFFFF"/>
                      </a:solidFill>
                    </p:spPr>
                  </p:pic>
                </p:oleObj>
              </mc:Fallback>
            </mc:AlternateContent>
          </a:graphicData>
        </a:graphic>
      </p:graphicFrame>
      <p:sp>
        <p:nvSpPr>
          <p:cNvPr id="7" name="Text Box 6"/>
          <p:cNvSpPr txBox="1">
            <a:spLocks noChangeArrowheads="1"/>
          </p:cNvSpPr>
          <p:nvPr/>
        </p:nvSpPr>
        <p:spPr bwMode="auto">
          <a:xfrm>
            <a:off x="5868144" y="1861951"/>
            <a:ext cx="250190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eaLnBrk="1" hangingPunct="1"/>
            <a:r>
              <a:rPr lang="en-US" altLang="zh-TW" b="1" dirty="0">
                <a:solidFill>
                  <a:srgbClr val="FF5050"/>
                </a:solidFill>
              </a:rPr>
              <a:t>(b)</a:t>
            </a:r>
          </a:p>
          <a:p>
            <a:pPr eaLnBrk="1" hangingPunct="1"/>
            <a:r>
              <a:rPr lang="en-US" altLang="zh-TW" b="1" dirty="0">
                <a:solidFill>
                  <a:schemeClr val="tx2"/>
                </a:solidFill>
              </a:rPr>
              <a:t>Result (</a:t>
            </a:r>
            <a:r>
              <a:rPr lang="en-US" altLang="zh-TW" b="1" dirty="0" err="1">
                <a:solidFill>
                  <a:schemeClr val="tx2"/>
                </a:solidFill>
              </a:rPr>
              <a:t>sId</a:t>
            </a:r>
            <a:r>
              <a:rPr lang="en-US" altLang="zh-TW" b="1" dirty="0">
                <a:solidFill>
                  <a:schemeClr val="tx2"/>
                </a:solidFill>
              </a:rPr>
              <a:t>, </a:t>
            </a:r>
            <a:r>
              <a:rPr lang="en-US" altLang="zh-TW" b="1" dirty="0" err="1">
                <a:solidFill>
                  <a:schemeClr val="tx2"/>
                </a:solidFill>
              </a:rPr>
              <a:t>sName</a:t>
            </a:r>
            <a:r>
              <a:rPr lang="en-US" altLang="zh-TW" b="1" dirty="0">
                <a:solidFill>
                  <a:schemeClr val="tx2"/>
                </a:solidFill>
              </a:rPr>
              <a:t>) =</a:t>
            </a:r>
          </a:p>
          <a:p>
            <a:pPr eaLnBrk="1" hangingPunct="1"/>
            <a:r>
              <a:rPr lang="en-US" altLang="zh-TW" b="1" dirty="0" smtClean="0">
                <a:solidFill>
                  <a:schemeClr val="tx2"/>
                </a:solidFill>
              </a:rPr>
              <a:t>Student ∩ Assistant</a:t>
            </a:r>
            <a:endParaRPr lang="en-US" altLang="zh-TW" b="1" dirty="0">
              <a:solidFill>
                <a:schemeClr val="tx2"/>
              </a:solidFill>
            </a:endParaRPr>
          </a:p>
          <a:p>
            <a:pPr eaLnBrk="1" hangingPunct="1"/>
            <a:endParaRPr lang="en-US" altLang="zh-TW" b="1" dirty="0">
              <a:solidFill>
                <a:schemeClr val="tx2"/>
              </a:solidFill>
            </a:endParaRPr>
          </a:p>
          <a:p>
            <a:pPr eaLnBrk="1" hangingPunct="1"/>
            <a:r>
              <a:rPr lang="en-US" altLang="zh-TW" b="1" dirty="0">
                <a:solidFill>
                  <a:srgbClr val="FF5050"/>
                </a:solidFill>
              </a:rPr>
              <a:t>(c)</a:t>
            </a:r>
          </a:p>
          <a:p>
            <a:pPr eaLnBrk="1" hangingPunct="1"/>
            <a:r>
              <a:rPr lang="en-US" altLang="zh-TW" b="1" dirty="0">
                <a:solidFill>
                  <a:schemeClr val="tx2"/>
                </a:solidFill>
              </a:rPr>
              <a:t>Result (</a:t>
            </a:r>
            <a:r>
              <a:rPr lang="en-US" altLang="zh-TW" b="1" dirty="0" err="1">
                <a:solidFill>
                  <a:schemeClr val="tx2"/>
                </a:solidFill>
              </a:rPr>
              <a:t>sId</a:t>
            </a:r>
            <a:r>
              <a:rPr lang="en-US" altLang="zh-TW" b="1" dirty="0">
                <a:solidFill>
                  <a:schemeClr val="tx2"/>
                </a:solidFill>
              </a:rPr>
              <a:t>, </a:t>
            </a:r>
            <a:r>
              <a:rPr lang="en-US" altLang="zh-TW" b="1" dirty="0" err="1">
                <a:solidFill>
                  <a:schemeClr val="tx2"/>
                </a:solidFill>
              </a:rPr>
              <a:t>sName</a:t>
            </a:r>
            <a:r>
              <a:rPr lang="en-US" altLang="zh-TW" b="1" dirty="0">
                <a:solidFill>
                  <a:schemeClr val="tx2"/>
                </a:solidFill>
              </a:rPr>
              <a:t>) =</a:t>
            </a:r>
          </a:p>
          <a:p>
            <a:pPr eaLnBrk="1" hangingPunct="1"/>
            <a:r>
              <a:rPr lang="en-US" altLang="zh-TW" b="1" dirty="0" smtClean="0">
                <a:solidFill>
                  <a:schemeClr val="tx2"/>
                </a:solidFill>
              </a:rPr>
              <a:t>Student ∪ Assistant</a:t>
            </a:r>
            <a:endParaRPr lang="en-US" altLang="zh-TW" b="1" dirty="0">
              <a:solidFill>
                <a:schemeClr val="tx2"/>
              </a:solidFill>
            </a:endParaRPr>
          </a:p>
          <a:p>
            <a:pPr eaLnBrk="1" hangingPunct="1"/>
            <a:endParaRPr lang="en-US" altLang="zh-TW" b="1" dirty="0">
              <a:solidFill>
                <a:schemeClr val="tx2"/>
              </a:solidFill>
            </a:endParaRPr>
          </a:p>
          <a:p>
            <a:pPr eaLnBrk="1" hangingPunct="1"/>
            <a:r>
              <a:rPr lang="en-US" altLang="zh-TW" b="1" dirty="0">
                <a:solidFill>
                  <a:srgbClr val="FF5050"/>
                </a:solidFill>
              </a:rPr>
              <a:t>(d)</a:t>
            </a:r>
          </a:p>
          <a:p>
            <a:pPr eaLnBrk="1" hangingPunct="1"/>
            <a:r>
              <a:rPr lang="en-US" altLang="zh-TW" b="1" dirty="0">
                <a:solidFill>
                  <a:schemeClr val="tx2"/>
                </a:solidFill>
              </a:rPr>
              <a:t>Result (</a:t>
            </a:r>
            <a:r>
              <a:rPr lang="en-US" altLang="zh-TW" b="1" dirty="0" err="1">
                <a:solidFill>
                  <a:schemeClr val="tx2"/>
                </a:solidFill>
              </a:rPr>
              <a:t>sId</a:t>
            </a:r>
            <a:r>
              <a:rPr lang="en-US" altLang="zh-TW" b="1" dirty="0">
                <a:solidFill>
                  <a:schemeClr val="tx2"/>
                </a:solidFill>
              </a:rPr>
              <a:t>, </a:t>
            </a:r>
            <a:r>
              <a:rPr lang="en-US" altLang="zh-TW" b="1" dirty="0" err="1">
                <a:solidFill>
                  <a:schemeClr val="tx2"/>
                </a:solidFill>
              </a:rPr>
              <a:t>sName</a:t>
            </a:r>
            <a:r>
              <a:rPr lang="en-US" altLang="zh-TW" b="1" dirty="0">
                <a:solidFill>
                  <a:schemeClr val="tx2"/>
                </a:solidFill>
              </a:rPr>
              <a:t>) =</a:t>
            </a:r>
          </a:p>
          <a:p>
            <a:pPr eaLnBrk="1" hangingPunct="1"/>
            <a:r>
              <a:rPr lang="en-US" altLang="zh-TW" b="1" dirty="0">
                <a:solidFill>
                  <a:schemeClr val="tx2"/>
                </a:solidFill>
              </a:rPr>
              <a:t>Student </a:t>
            </a:r>
            <a:r>
              <a:rPr lang="zh-TW" altLang="en-US" b="1" dirty="0">
                <a:solidFill>
                  <a:schemeClr val="tx2"/>
                </a:solidFill>
              </a:rPr>
              <a:t>－ </a:t>
            </a:r>
            <a:r>
              <a:rPr lang="en-US" altLang="zh-TW" b="1" dirty="0">
                <a:solidFill>
                  <a:schemeClr val="tx2"/>
                </a:solidFill>
              </a:rPr>
              <a:t>Assistant</a:t>
            </a:r>
          </a:p>
          <a:p>
            <a:pPr eaLnBrk="1" hangingPunct="1"/>
            <a:endParaRPr lang="en-US" altLang="zh-TW" b="1" dirty="0">
              <a:solidFill>
                <a:schemeClr val="tx2"/>
              </a:solidFill>
            </a:endParaRPr>
          </a:p>
          <a:p>
            <a:pPr eaLnBrk="1" hangingPunct="1"/>
            <a:r>
              <a:rPr lang="en-US" altLang="zh-TW" b="1" dirty="0">
                <a:solidFill>
                  <a:srgbClr val="FF5050"/>
                </a:solidFill>
              </a:rPr>
              <a:t>(e)</a:t>
            </a:r>
          </a:p>
          <a:p>
            <a:pPr eaLnBrk="1" hangingPunct="1"/>
            <a:r>
              <a:rPr lang="en-US" altLang="zh-TW" b="1" dirty="0">
                <a:solidFill>
                  <a:schemeClr val="tx2"/>
                </a:solidFill>
              </a:rPr>
              <a:t>Result (</a:t>
            </a:r>
            <a:r>
              <a:rPr lang="en-US" altLang="zh-TW" b="1" dirty="0" err="1">
                <a:solidFill>
                  <a:schemeClr val="tx2"/>
                </a:solidFill>
              </a:rPr>
              <a:t>aId</a:t>
            </a:r>
            <a:r>
              <a:rPr lang="en-US" altLang="zh-TW" b="1" dirty="0">
                <a:solidFill>
                  <a:schemeClr val="tx2"/>
                </a:solidFill>
              </a:rPr>
              <a:t>, </a:t>
            </a:r>
            <a:r>
              <a:rPr lang="en-US" altLang="zh-TW" b="1" dirty="0" err="1">
                <a:solidFill>
                  <a:schemeClr val="tx2"/>
                </a:solidFill>
              </a:rPr>
              <a:t>aName</a:t>
            </a:r>
            <a:r>
              <a:rPr lang="en-US" altLang="zh-TW" b="1" dirty="0">
                <a:solidFill>
                  <a:schemeClr val="tx2"/>
                </a:solidFill>
              </a:rPr>
              <a:t>) =</a:t>
            </a:r>
          </a:p>
          <a:p>
            <a:pPr eaLnBrk="1" hangingPunct="1"/>
            <a:r>
              <a:rPr lang="en-US" altLang="zh-TW" b="1" dirty="0">
                <a:solidFill>
                  <a:schemeClr val="tx2"/>
                </a:solidFill>
              </a:rPr>
              <a:t>Assistant </a:t>
            </a:r>
            <a:r>
              <a:rPr lang="zh-TW" altLang="en-US" b="1" dirty="0">
                <a:solidFill>
                  <a:schemeClr val="tx2"/>
                </a:solidFill>
              </a:rPr>
              <a:t>－ </a:t>
            </a:r>
            <a:r>
              <a:rPr lang="en-US" altLang="zh-TW" b="1" dirty="0">
                <a:solidFill>
                  <a:schemeClr val="tx2"/>
                </a:solidFill>
              </a:rPr>
              <a:t>Student</a:t>
            </a:r>
          </a:p>
        </p:txBody>
      </p:sp>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427362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3261</Words>
  <Application>Microsoft Office PowerPoint</Application>
  <PresentationFormat>如螢幕大小 (4:3)</PresentationFormat>
  <Paragraphs>412</Paragraphs>
  <Slides>42</Slides>
  <Notes>1</Notes>
  <HiddenSlides>0</HiddenSlides>
  <MMClips>0</MMClips>
  <ScaleCrop>false</ScaleCrop>
  <HeadingPairs>
    <vt:vector size="6" baseType="variant">
      <vt:variant>
        <vt:lpstr>佈景主題</vt:lpstr>
      </vt:variant>
      <vt:variant>
        <vt:i4>1</vt:i4>
      </vt:variant>
      <vt:variant>
        <vt:lpstr>內嵌 OLE 伺服程式</vt:lpstr>
      </vt:variant>
      <vt:variant>
        <vt:i4>0</vt:i4>
      </vt:variant>
      <vt:variant>
        <vt:lpstr>投影片標題</vt:lpstr>
      </vt:variant>
      <vt:variant>
        <vt:i4>42</vt:i4>
      </vt:variant>
    </vt:vector>
  </HeadingPairs>
  <TitlesOfParts>
    <vt:vector size="43" baseType="lpstr">
      <vt:lpstr>Decatur</vt:lpstr>
      <vt:lpstr>PowerPoint 簡報</vt:lpstr>
      <vt:lpstr>PowerPoint 簡報</vt:lpstr>
      <vt:lpstr>目的</vt:lpstr>
      <vt:lpstr>PowerPoint 簡報</vt:lpstr>
      <vt:lpstr>基本關聯代數運算子 （SELECT運算子， ）</vt:lpstr>
      <vt:lpstr>基本關聯代數運算子 （PROJECT運算子，π ）</vt:lpstr>
      <vt:lpstr>PowerPoint 簡報</vt:lpstr>
      <vt:lpstr>集合運算子</vt:lpstr>
      <vt:lpstr>PowerPoint 簡報</vt:lpstr>
      <vt:lpstr>集合運算子 (卡迪森乘積)</vt:lpstr>
      <vt:lpstr>PowerPoint 簡報</vt:lpstr>
      <vt:lpstr>PowerPoint 簡報</vt:lpstr>
      <vt:lpstr>JOIN運算子(⋈)</vt:lpstr>
      <vt:lpstr>JOIN運算子(⋈)(Cont.)</vt:lpstr>
      <vt:lpstr>JOIN運算子(⋈)(Cont.)</vt:lpstr>
      <vt:lpstr>JOIN運算子(⋈)(Cont.)</vt:lpstr>
      <vt:lpstr>JOIN運算子(⋈)(Cont.)</vt:lpstr>
      <vt:lpstr>JOIN運算子(⋈)(Cont.)</vt:lpstr>
      <vt:lpstr>JOIN運算子(⋈)(Cont.)</vt:lpstr>
      <vt:lpstr>JOIN 範例</vt:lpstr>
      <vt:lpstr>JOIN 範例</vt:lpstr>
      <vt:lpstr>JOIN 範例</vt:lpstr>
      <vt:lpstr>除法運算子(÷)</vt:lpstr>
      <vt:lpstr>除法運算子(÷)</vt:lpstr>
      <vt:lpstr>PowerPoint 簡報</vt:lpstr>
      <vt:lpstr>OUTER JOIN運算子 </vt:lpstr>
      <vt:lpstr>LEFT OUTER JOIN運算子(⊐⋈ )</vt:lpstr>
      <vt:lpstr>RIGHT OUTER JOIN運算子(⊐⋈ )</vt:lpstr>
      <vt:lpstr>FULL OUTER JOIN運算子(⊐⋈⊏ )</vt:lpstr>
      <vt:lpstr>Outer Join範例</vt:lpstr>
      <vt:lpstr>關聯的分群和彙總函數 </vt:lpstr>
      <vt:lpstr>關聯的分群和彙總函數(Cont.) </vt:lpstr>
      <vt:lpstr>關聯的分群和彙總函數(Cont.) </vt:lpstr>
      <vt:lpstr>關聯的分群和彙總函數 </vt:lpstr>
      <vt:lpstr>分群彙總範例</vt:lpstr>
      <vt:lpstr>關聯代數運算式範例 </vt:lpstr>
      <vt:lpstr>PowerPoint 簡報</vt:lpstr>
      <vt:lpstr>關聯邏輯計算</vt:lpstr>
      <vt:lpstr>關聯邏輯計算(Cont.)</vt:lpstr>
      <vt:lpstr>關聯邏輯計算(Cont.)</vt:lpstr>
      <vt:lpstr>關聯邏輯計算(Cont.)</vt:lpstr>
      <vt:lpstr>本章節講述到此結束..謝謝!</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NO.43</cp:lastModifiedBy>
  <cp:revision>68</cp:revision>
  <dcterms:created xsi:type="dcterms:W3CDTF">2013-09-23T11:53:53Z</dcterms:created>
  <dcterms:modified xsi:type="dcterms:W3CDTF">2018-03-01T09:00:04Z</dcterms:modified>
</cp:coreProperties>
</file>