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9" r:id="rId1"/>
  </p:sldMasterIdLst>
  <p:notesMasterIdLst>
    <p:notesMasterId r:id="rId42"/>
  </p:notesMasterIdLst>
  <p:sldIdLst>
    <p:sldId id="407" r:id="rId2"/>
    <p:sldId id="256" r:id="rId3"/>
    <p:sldId id="408" r:id="rId4"/>
    <p:sldId id="401" r:id="rId5"/>
    <p:sldId id="406" r:id="rId6"/>
    <p:sldId id="409" r:id="rId7"/>
    <p:sldId id="350" r:id="rId8"/>
    <p:sldId id="351" r:id="rId9"/>
    <p:sldId id="353" r:id="rId10"/>
    <p:sldId id="356" r:id="rId11"/>
    <p:sldId id="357" r:id="rId12"/>
    <p:sldId id="358" r:id="rId13"/>
    <p:sldId id="360" r:id="rId14"/>
    <p:sldId id="361" r:id="rId15"/>
    <p:sldId id="364" r:id="rId16"/>
    <p:sldId id="362" r:id="rId17"/>
    <p:sldId id="365" r:id="rId18"/>
    <p:sldId id="366" r:id="rId19"/>
    <p:sldId id="368" r:id="rId20"/>
    <p:sldId id="371" r:id="rId21"/>
    <p:sldId id="372" r:id="rId22"/>
    <p:sldId id="373" r:id="rId23"/>
    <p:sldId id="374" r:id="rId24"/>
    <p:sldId id="375" r:id="rId25"/>
    <p:sldId id="377" r:id="rId26"/>
    <p:sldId id="378" r:id="rId27"/>
    <p:sldId id="380" r:id="rId28"/>
    <p:sldId id="382" r:id="rId29"/>
    <p:sldId id="383" r:id="rId30"/>
    <p:sldId id="386" r:id="rId31"/>
    <p:sldId id="387" r:id="rId32"/>
    <p:sldId id="389" r:id="rId33"/>
    <p:sldId id="392" r:id="rId34"/>
    <p:sldId id="393" r:id="rId35"/>
    <p:sldId id="394" r:id="rId36"/>
    <p:sldId id="396" r:id="rId37"/>
    <p:sldId id="397" r:id="rId38"/>
    <p:sldId id="400" r:id="rId39"/>
    <p:sldId id="405" r:id="rId40"/>
    <p:sldId id="258" r:id="rId4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5758FB7-9AC5-4552-8A53-C91805E547FA}" styleName="佈景主題樣式 1 - 輔色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82C1FBB-1945-44FD-A0F9-7051EB2A350A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</dgm:pt>
    <dgm:pt modelId="{135E3A23-6CAA-4A49-BE1A-78CE26F48969}">
      <dgm:prSet phldrT="[文字]"/>
      <dgm:spPr/>
      <dgm:t>
        <a:bodyPr/>
        <a:lstStyle/>
        <a:p>
          <a:r>
            <a:rPr lang="en-US" altLang="zh-TW" dirty="0" smtClean="0"/>
            <a:t>DDL</a:t>
          </a:r>
          <a:endParaRPr lang="zh-TW" altLang="en-US" dirty="0"/>
        </a:p>
      </dgm:t>
    </dgm:pt>
    <dgm:pt modelId="{CE78C101-BC4A-4CF6-B1EA-BBB5845BDA15}" type="parTrans" cxnId="{8C1D11FF-F4F5-4AE3-8C1A-60445A62FC6B}">
      <dgm:prSet/>
      <dgm:spPr/>
      <dgm:t>
        <a:bodyPr/>
        <a:lstStyle/>
        <a:p>
          <a:endParaRPr lang="zh-TW" altLang="en-US"/>
        </a:p>
      </dgm:t>
    </dgm:pt>
    <dgm:pt modelId="{77C5FA34-20ED-48A4-A3DA-D35F8C66BF9E}" type="sibTrans" cxnId="{8C1D11FF-F4F5-4AE3-8C1A-60445A62FC6B}">
      <dgm:prSet/>
      <dgm:spPr/>
      <dgm:t>
        <a:bodyPr/>
        <a:lstStyle/>
        <a:p>
          <a:endParaRPr lang="zh-TW" altLang="en-US"/>
        </a:p>
      </dgm:t>
    </dgm:pt>
    <dgm:pt modelId="{982A319D-3569-4797-A3F9-0D010F60B478}">
      <dgm:prSet phldrT="[文字]"/>
      <dgm:spPr/>
      <dgm:t>
        <a:bodyPr/>
        <a:lstStyle/>
        <a:p>
          <a:r>
            <a:rPr lang="en-US" altLang="zh-TW" dirty="0" smtClean="0"/>
            <a:t>DML</a:t>
          </a:r>
          <a:endParaRPr lang="zh-TW" altLang="en-US" dirty="0"/>
        </a:p>
      </dgm:t>
    </dgm:pt>
    <dgm:pt modelId="{90D2930F-C17C-40FF-A893-9DAD3AC49A07}" type="parTrans" cxnId="{D63503EC-9A0C-41F6-A471-A34D26C10B2D}">
      <dgm:prSet/>
      <dgm:spPr/>
      <dgm:t>
        <a:bodyPr/>
        <a:lstStyle/>
        <a:p>
          <a:endParaRPr lang="zh-TW" altLang="en-US"/>
        </a:p>
      </dgm:t>
    </dgm:pt>
    <dgm:pt modelId="{8975B5F6-E23C-4CFA-8882-50164A996254}" type="sibTrans" cxnId="{D63503EC-9A0C-41F6-A471-A34D26C10B2D}">
      <dgm:prSet/>
      <dgm:spPr/>
      <dgm:t>
        <a:bodyPr/>
        <a:lstStyle/>
        <a:p>
          <a:endParaRPr lang="zh-TW" altLang="en-US"/>
        </a:p>
      </dgm:t>
    </dgm:pt>
    <dgm:pt modelId="{D4D22BDB-5358-4DE2-A6F5-197B7C4E47D9}">
      <dgm:prSet phldrT="[文字]"/>
      <dgm:spPr/>
      <dgm:t>
        <a:bodyPr/>
        <a:lstStyle/>
        <a:p>
          <a:r>
            <a:rPr lang="en-US" altLang="zh-TW" dirty="0" smtClean="0"/>
            <a:t>DCL</a:t>
          </a:r>
          <a:endParaRPr lang="zh-TW" altLang="en-US" dirty="0"/>
        </a:p>
      </dgm:t>
    </dgm:pt>
    <dgm:pt modelId="{F0876F73-2FE0-497D-9BF2-D982EC598EE9}" type="parTrans" cxnId="{4D931A4F-E0FC-4EA5-8634-294874523478}">
      <dgm:prSet/>
      <dgm:spPr/>
      <dgm:t>
        <a:bodyPr/>
        <a:lstStyle/>
        <a:p>
          <a:endParaRPr lang="zh-TW" altLang="en-US"/>
        </a:p>
      </dgm:t>
    </dgm:pt>
    <dgm:pt modelId="{A86E4189-EDCC-4889-8027-10FE671FCF10}" type="sibTrans" cxnId="{4D931A4F-E0FC-4EA5-8634-294874523478}">
      <dgm:prSet/>
      <dgm:spPr/>
      <dgm:t>
        <a:bodyPr/>
        <a:lstStyle/>
        <a:p>
          <a:endParaRPr lang="zh-TW" altLang="en-US"/>
        </a:p>
      </dgm:t>
    </dgm:pt>
    <dgm:pt modelId="{A2B27D33-433B-4352-9E3F-BE782EAFD538}">
      <dgm:prSet/>
      <dgm:spPr/>
      <dgm:t>
        <a:bodyPr/>
        <a:lstStyle/>
        <a:p>
          <a:r>
            <a:rPr lang="zh-TW" altLang="en-US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資料定義語言</a:t>
          </a:r>
          <a:endParaRPr lang="zh-TW" alt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C900BFDB-CB56-4257-905C-E5D362F4CEFD}" type="parTrans" cxnId="{01862AD9-6019-4C5A-BF7D-3F635FDECB45}">
      <dgm:prSet/>
      <dgm:spPr/>
      <dgm:t>
        <a:bodyPr/>
        <a:lstStyle/>
        <a:p>
          <a:endParaRPr lang="zh-TW" altLang="en-US"/>
        </a:p>
      </dgm:t>
    </dgm:pt>
    <dgm:pt modelId="{B60A5A09-E563-4494-843D-F25E9D615015}" type="sibTrans" cxnId="{01862AD9-6019-4C5A-BF7D-3F635FDECB45}">
      <dgm:prSet/>
      <dgm:spPr/>
      <dgm:t>
        <a:bodyPr/>
        <a:lstStyle/>
        <a:p>
          <a:endParaRPr lang="zh-TW" altLang="en-US"/>
        </a:p>
      </dgm:t>
    </dgm:pt>
    <dgm:pt modelId="{294DD105-215E-4893-A7FE-93280272B978}">
      <dgm:prSet/>
      <dgm:spPr/>
      <dgm:t>
        <a:bodyPr/>
        <a:lstStyle/>
        <a:p>
          <a:r>
            <a:rPr lang="zh-TW" altLang="en-US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資料處理語言</a:t>
          </a:r>
          <a:endParaRPr lang="zh-TW" alt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46481E88-9BDD-43DD-AD76-A48538266A12}" type="parTrans" cxnId="{75141C73-5FB0-4C0F-B7A3-F11F6470E2A7}">
      <dgm:prSet/>
      <dgm:spPr/>
      <dgm:t>
        <a:bodyPr/>
        <a:lstStyle/>
        <a:p>
          <a:endParaRPr lang="zh-TW" altLang="en-US"/>
        </a:p>
      </dgm:t>
    </dgm:pt>
    <dgm:pt modelId="{5D86560A-E290-436E-BD0E-A9B5A2ED0A87}" type="sibTrans" cxnId="{75141C73-5FB0-4C0F-B7A3-F11F6470E2A7}">
      <dgm:prSet/>
      <dgm:spPr/>
      <dgm:t>
        <a:bodyPr/>
        <a:lstStyle/>
        <a:p>
          <a:endParaRPr lang="zh-TW" altLang="en-US"/>
        </a:p>
      </dgm:t>
    </dgm:pt>
    <dgm:pt modelId="{D85E6A94-64E3-4D97-87B9-5D80C9B28D4F}">
      <dgm:prSet/>
      <dgm:spPr/>
      <dgm:t>
        <a:bodyPr/>
        <a:lstStyle/>
        <a:p>
          <a:r>
            <a:rPr lang="zh-TW" altLang="en-US" dirty="0" smtClean="0"/>
            <a:t>資料控制語言</a:t>
          </a:r>
          <a:endParaRPr lang="zh-TW" altLang="en-US" dirty="0"/>
        </a:p>
      </dgm:t>
    </dgm:pt>
    <dgm:pt modelId="{30B1172E-4C9E-4AE0-BD6D-B946903B276D}" type="parTrans" cxnId="{A06F6FC6-1ED8-4F8C-8DFF-7732CF0B8144}">
      <dgm:prSet/>
      <dgm:spPr/>
      <dgm:t>
        <a:bodyPr/>
        <a:lstStyle/>
        <a:p>
          <a:endParaRPr lang="zh-TW" altLang="en-US"/>
        </a:p>
      </dgm:t>
    </dgm:pt>
    <dgm:pt modelId="{295482F8-FDBB-4CD7-BC85-2AC7F538404E}" type="sibTrans" cxnId="{A06F6FC6-1ED8-4F8C-8DFF-7732CF0B8144}">
      <dgm:prSet/>
      <dgm:spPr/>
      <dgm:t>
        <a:bodyPr/>
        <a:lstStyle/>
        <a:p>
          <a:endParaRPr lang="zh-TW" altLang="en-US"/>
        </a:p>
      </dgm:t>
    </dgm:pt>
    <dgm:pt modelId="{AB713BCC-A650-4ACF-8716-51E318EE8816}" type="pres">
      <dgm:prSet presAssocID="{582C1FBB-1945-44FD-A0F9-7051EB2A350A}" presName="theList" presStyleCnt="0">
        <dgm:presLayoutVars>
          <dgm:dir/>
          <dgm:animLvl val="lvl"/>
          <dgm:resizeHandles val="exact"/>
        </dgm:presLayoutVars>
      </dgm:prSet>
      <dgm:spPr/>
    </dgm:pt>
    <dgm:pt modelId="{AB7BE889-6804-464A-BB51-3822CD9A2955}" type="pres">
      <dgm:prSet presAssocID="{135E3A23-6CAA-4A49-BE1A-78CE26F48969}" presName="compNode" presStyleCnt="0"/>
      <dgm:spPr/>
    </dgm:pt>
    <dgm:pt modelId="{D77F795D-0925-4B1D-BB94-20FF2DAE3758}" type="pres">
      <dgm:prSet presAssocID="{135E3A23-6CAA-4A49-BE1A-78CE26F48969}" presName="aNode" presStyleLbl="bgShp" presStyleIdx="0" presStyleCnt="3"/>
      <dgm:spPr/>
      <dgm:t>
        <a:bodyPr/>
        <a:lstStyle/>
        <a:p>
          <a:endParaRPr lang="zh-TW" altLang="en-US"/>
        </a:p>
      </dgm:t>
    </dgm:pt>
    <dgm:pt modelId="{109EFC79-0441-4686-9458-3BFDE519B149}" type="pres">
      <dgm:prSet presAssocID="{135E3A23-6CAA-4A49-BE1A-78CE26F48969}" presName="textNode" presStyleLbl="bgShp" presStyleIdx="0" presStyleCnt="3"/>
      <dgm:spPr/>
      <dgm:t>
        <a:bodyPr/>
        <a:lstStyle/>
        <a:p>
          <a:endParaRPr lang="zh-TW" altLang="en-US"/>
        </a:p>
      </dgm:t>
    </dgm:pt>
    <dgm:pt modelId="{AC331BB4-CAC9-4544-AB1C-610CE13F6E0C}" type="pres">
      <dgm:prSet presAssocID="{135E3A23-6CAA-4A49-BE1A-78CE26F48969}" presName="compChildNode" presStyleCnt="0"/>
      <dgm:spPr/>
    </dgm:pt>
    <dgm:pt modelId="{451D4C2F-2A35-49A0-B59F-3677D7607DE3}" type="pres">
      <dgm:prSet presAssocID="{135E3A23-6CAA-4A49-BE1A-78CE26F48969}" presName="theInnerList" presStyleCnt="0"/>
      <dgm:spPr/>
    </dgm:pt>
    <dgm:pt modelId="{78D37250-4CBB-4D4F-A678-35120FB5E9C2}" type="pres">
      <dgm:prSet presAssocID="{A2B27D33-433B-4352-9E3F-BE782EAFD538}" presName="child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7480D798-CEC2-48FB-9672-FCB67630B36E}" type="pres">
      <dgm:prSet presAssocID="{135E3A23-6CAA-4A49-BE1A-78CE26F48969}" presName="aSpace" presStyleCnt="0"/>
      <dgm:spPr/>
    </dgm:pt>
    <dgm:pt modelId="{7A4E3130-9BA4-4241-B498-1D8DB44B1094}" type="pres">
      <dgm:prSet presAssocID="{982A319D-3569-4797-A3F9-0D010F60B478}" presName="compNode" presStyleCnt="0"/>
      <dgm:spPr/>
    </dgm:pt>
    <dgm:pt modelId="{B725A548-F60B-4597-8B1A-36F02DED044C}" type="pres">
      <dgm:prSet presAssocID="{982A319D-3569-4797-A3F9-0D010F60B478}" presName="aNode" presStyleLbl="bgShp" presStyleIdx="1" presStyleCnt="3"/>
      <dgm:spPr/>
      <dgm:t>
        <a:bodyPr/>
        <a:lstStyle/>
        <a:p>
          <a:endParaRPr lang="zh-TW" altLang="en-US"/>
        </a:p>
      </dgm:t>
    </dgm:pt>
    <dgm:pt modelId="{4D2F7DA9-5476-4F90-8741-B7A9557039EA}" type="pres">
      <dgm:prSet presAssocID="{982A319D-3569-4797-A3F9-0D010F60B478}" presName="textNode" presStyleLbl="bgShp" presStyleIdx="1" presStyleCnt="3"/>
      <dgm:spPr/>
      <dgm:t>
        <a:bodyPr/>
        <a:lstStyle/>
        <a:p>
          <a:endParaRPr lang="zh-TW" altLang="en-US"/>
        </a:p>
      </dgm:t>
    </dgm:pt>
    <dgm:pt modelId="{3486AC31-0D8B-48A1-B1FC-9187F9144CD3}" type="pres">
      <dgm:prSet presAssocID="{982A319D-3569-4797-A3F9-0D010F60B478}" presName="compChildNode" presStyleCnt="0"/>
      <dgm:spPr/>
    </dgm:pt>
    <dgm:pt modelId="{E808218E-DAC6-401A-A19C-02AAB2ADD668}" type="pres">
      <dgm:prSet presAssocID="{982A319D-3569-4797-A3F9-0D010F60B478}" presName="theInnerList" presStyleCnt="0"/>
      <dgm:spPr/>
    </dgm:pt>
    <dgm:pt modelId="{A82D1F64-ED5E-4546-9DAB-32036888D83D}" type="pres">
      <dgm:prSet presAssocID="{294DD105-215E-4893-A7FE-93280272B978}" presName="child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37C0572A-C647-40A2-8E4F-96759ADAB11A}" type="pres">
      <dgm:prSet presAssocID="{982A319D-3569-4797-A3F9-0D010F60B478}" presName="aSpace" presStyleCnt="0"/>
      <dgm:spPr/>
    </dgm:pt>
    <dgm:pt modelId="{AFEB5778-1190-44F4-AAB0-0B94BA37FF41}" type="pres">
      <dgm:prSet presAssocID="{D4D22BDB-5358-4DE2-A6F5-197B7C4E47D9}" presName="compNode" presStyleCnt="0"/>
      <dgm:spPr/>
    </dgm:pt>
    <dgm:pt modelId="{E2048052-AC86-4092-BF9D-C801E78C8F78}" type="pres">
      <dgm:prSet presAssocID="{D4D22BDB-5358-4DE2-A6F5-197B7C4E47D9}" presName="aNode" presStyleLbl="bgShp" presStyleIdx="2" presStyleCnt="3"/>
      <dgm:spPr/>
      <dgm:t>
        <a:bodyPr/>
        <a:lstStyle/>
        <a:p>
          <a:endParaRPr lang="zh-TW" altLang="en-US"/>
        </a:p>
      </dgm:t>
    </dgm:pt>
    <dgm:pt modelId="{EE513191-F72F-4E85-93B7-AB38DB91CC03}" type="pres">
      <dgm:prSet presAssocID="{D4D22BDB-5358-4DE2-A6F5-197B7C4E47D9}" presName="textNode" presStyleLbl="bgShp" presStyleIdx="2" presStyleCnt="3"/>
      <dgm:spPr/>
      <dgm:t>
        <a:bodyPr/>
        <a:lstStyle/>
        <a:p>
          <a:endParaRPr lang="zh-TW" altLang="en-US"/>
        </a:p>
      </dgm:t>
    </dgm:pt>
    <dgm:pt modelId="{509BD69C-147E-4CF7-8984-06E379554CA9}" type="pres">
      <dgm:prSet presAssocID="{D4D22BDB-5358-4DE2-A6F5-197B7C4E47D9}" presName="compChildNode" presStyleCnt="0"/>
      <dgm:spPr/>
    </dgm:pt>
    <dgm:pt modelId="{70EFAEC9-3E30-41C1-BE88-91950FBBB46C}" type="pres">
      <dgm:prSet presAssocID="{D4D22BDB-5358-4DE2-A6F5-197B7C4E47D9}" presName="theInnerList" presStyleCnt="0"/>
      <dgm:spPr/>
    </dgm:pt>
    <dgm:pt modelId="{3D99E40A-E899-4A37-BA97-251CE1F304F9}" type="pres">
      <dgm:prSet presAssocID="{D85E6A94-64E3-4D97-87B9-5D80C9B28D4F}" presName="child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01862AD9-6019-4C5A-BF7D-3F635FDECB45}" srcId="{135E3A23-6CAA-4A49-BE1A-78CE26F48969}" destId="{A2B27D33-433B-4352-9E3F-BE782EAFD538}" srcOrd="0" destOrd="0" parTransId="{C900BFDB-CB56-4257-905C-E5D362F4CEFD}" sibTransId="{B60A5A09-E563-4494-843D-F25E9D615015}"/>
    <dgm:cxn modelId="{CAA8B72F-9915-4333-B6D1-2D59E6558527}" type="presOf" srcId="{D4D22BDB-5358-4DE2-A6F5-197B7C4E47D9}" destId="{E2048052-AC86-4092-BF9D-C801E78C8F78}" srcOrd="0" destOrd="0" presId="urn:microsoft.com/office/officeart/2005/8/layout/lProcess2"/>
    <dgm:cxn modelId="{82E0C793-2858-43A4-A0E9-403195179535}" type="presOf" srcId="{D85E6A94-64E3-4D97-87B9-5D80C9B28D4F}" destId="{3D99E40A-E899-4A37-BA97-251CE1F304F9}" srcOrd="0" destOrd="0" presId="urn:microsoft.com/office/officeart/2005/8/layout/lProcess2"/>
    <dgm:cxn modelId="{CB49F690-6E38-4F37-8FFA-0D99E721906C}" type="presOf" srcId="{135E3A23-6CAA-4A49-BE1A-78CE26F48969}" destId="{D77F795D-0925-4B1D-BB94-20FF2DAE3758}" srcOrd="0" destOrd="0" presId="urn:microsoft.com/office/officeart/2005/8/layout/lProcess2"/>
    <dgm:cxn modelId="{FD8E8634-BF8F-4BEF-9652-820F128335DA}" type="presOf" srcId="{A2B27D33-433B-4352-9E3F-BE782EAFD538}" destId="{78D37250-4CBB-4D4F-A678-35120FB5E9C2}" srcOrd="0" destOrd="0" presId="urn:microsoft.com/office/officeart/2005/8/layout/lProcess2"/>
    <dgm:cxn modelId="{30C5D700-9534-42BF-8C5F-381C25708D19}" type="presOf" srcId="{982A319D-3569-4797-A3F9-0D010F60B478}" destId="{B725A548-F60B-4597-8B1A-36F02DED044C}" srcOrd="0" destOrd="0" presId="urn:microsoft.com/office/officeart/2005/8/layout/lProcess2"/>
    <dgm:cxn modelId="{E08B9AA9-CE37-4CB5-B6DE-8EAC060F28B2}" type="presOf" srcId="{D4D22BDB-5358-4DE2-A6F5-197B7C4E47D9}" destId="{EE513191-F72F-4E85-93B7-AB38DB91CC03}" srcOrd="1" destOrd="0" presId="urn:microsoft.com/office/officeart/2005/8/layout/lProcess2"/>
    <dgm:cxn modelId="{D63503EC-9A0C-41F6-A471-A34D26C10B2D}" srcId="{582C1FBB-1945-44FD-A0F9-7051EB2A350A}" destId="{982A319D-3569-4797-A3F9-0D010F60B478}" srcOrd="1" destOrd="0" parTransId="{90D2930F-C17C-40FF-A893-9DAD3AC49A07}" sibTransId="{8975B5F6-E23C-4CFA-8882-50164A996254}"/>
    <dgm:cxn modelId="{7AB990B0-B040-43A3-B0B1-80AB26DC041E}" type="presOf" srcId="{582C1FBB-1945-44FD-A0F9-7051EB2A350A}" destId="{AB713BCC-A650-4ACF-8716-51E318EE8816}" srcOrd="0" destOrd="0" presId="urn:microsoft.com/office/officeart/2005/8/layout/lProcess2"/>
    <dgm:cxn modelId="{0D389853-D8EB-4A1A-8CB9-FF82A48B81BE}" type="presOf" srcId="{135E3A23-6CAA-4A49-BE1A-78CE26F48969}" destId="{109EFC79-0441-4686-9458-3BFDE519B149}" srcOrd="1" destOrd="0" presId="urn:microsoft.com/office/officeart/2005/8/layout/lProcess2"/>
    <dgm:cxn modelId="{8C1D11FF-F4F5-4AE3-8C1A-60445A62FC6B}" srcId="{582C1FBB-1945-44FD-A0F9-7051EB2A350A}" destId="{135E3A23-6CAA-4A49-BE1A-78CE26F48969}" srcOrd="0" destOrd="0" parTransId="{CE78C101-BC4A-4CF6-B1EA-BBB5845BDA15}" sibTransId="{77C5FA34-20ED-48A4-A3DA-D35F8C66BF9E}"/>
    <dgm:cxn modelId="{4D931A4F-E0FC-4EA5-8634-294874523478}" srcId="{582C1FBB-1945-44FD-A0F9-7051EB2A350A}" destId="{D4D22BDB-5358-4DE2-A6F5-197B7C4E47D9}" srcOrd="2" destOrd="0" parTransId="{F0876F73-2FE0-497D-9BF2-D982EC598EE9}" sibTransId="{A86E4189-EDCC-4889-8027-10FE671FCF10}"/>
    <dgm:cxn modelId="{75141C73-5FB0-4C0F-B7A3-F11F6470E2A7}" srcId="{982A319D-3569-4797-A3F9-0D010F60B478}" destId="{294DD105-215E-4893-A7FE-93280272B978}" srcOrd="0" destOrd="0" parTransId="{46481E88-9BDD-43DD-AD76-A48538266A12}" sibTransId="{5D86560A-E290-436E-BD0E-A9B5A2ED0A87}"/>
    <dgm:cxn modelId="{A06F6FC6-1ED8-4F8C-8DFF-7732CF0B8144}" srcId="{D4D22BDB-5358-4DE2-A6F5-197B7C4E47D9}" destId="{D85E6A94-64E3-4D97-87B9-5D80C9B28D4F}" srcOrd="0" destOrd="0" parTransId="{30B1172E-4C9E-4AE0-BD6D-B946903B276D}" sibTransId="{295482F8-FDBB-4CD7-BC85-2AC7F538404E}"/>
    <dgm:cxn modelId="{C70EF6ED-66AB-4687-8B6A-FA4BF387BC29}" type="presOf" srcId="{982A319D-3569-4797-A3F9-0D010F60B478}" destId="{4D2F7DA9-5476-4F90-8741-B7A9557039EA}" srcOrd="1" destOrd="0" presId="urn:microsoft.com/office/officeart/2005/8/layout/lProcess2"/>
    <dgm:cxn modelId="{54BAF312-7916-4607-AA1F-6127CD5ABC02}" type="presOf" srcId="{294DD105-215E-4893-A7FE-93280272B978}" destId="{A82D1F64-ED5E-4546-9DAB-32036888D83D}" srcOrd="0" destOrd="0" presId="urn:microsoft.com/office/officeart/2005/8/layout/lProcess2"/>
    <dgm:cxn modelId="{5383D063-EB08-42ED-BEB9-6A59D21D77B7}" type="presParOf" srcId="{AB713BCC-A650-4ACF-8716-51E318EE8816}" destId="{AB7BE889-6804-464A-BB51-3822CD9A2955}" srcOrd="0" destOrd="0" presId="urn:microsoft.com/office/officeart/2005/8/layout/lProcess2"/>
    <dgm:cxn modelId="{76363B0C-75C9-4F8D-9FC7-5B9D944D71DD}" type="presParOf" srcId="{AB7BE889-6804-464A-BB51-3822CD9A2955}" destId="{D77F795D-0925-4B1D-BB94-20FF2DAE3758}" srcOrd="0" destOrd="0" presId="urn:microsoft.com/office/officeart/2005/8/layout/lProcess2"/>
    <dgm:cxn modelId="{35C71708-B9DC-4F6E-BE74-B021D2877D3E}" type="presParOf" srcId="{AB7BE889-6804-464A-BB51-3822CD9A2955}" destId="{109EFC79-0441-4686-9458-3BFDE519B149}" srcOrd="1" destOrd="0" presId="urn:microsoft.com/office/officeart/2005/8/layout/lProcess2"/>
    <dgm:cxn modelId="{537BF42B-D321-4F8C-8B2D-D8FAAAE6D54D}" type="presParOf" srcId="{AB7BE889-6804-464A-BB51-3822CD9A2955}" destId="{AC331BB4-CAC9-4544-AB1C-610CE13F6E0C}" srcOrd="2" destOrd="0" presId="urn:microsoft.com/office/officeart/2005/8/layout/lProcess2"/>
    <dgm:cxn modelId="{26D487DF-B055-4C96-93AD-1713741737F6}" type="presParOf" srcId="{AC331BB4-CAC9-4544-AB1C-610CE13F6E0C}" destId="{451D4C2F-2A35-49A0-B59F-3677D7607DE3}" srcOrd="0" destOrd="0" presId="urn:microsoft.com/office/officeart/2005/8/layout/lProcess2"/>
    <dgm:cxn modelId="{0C184687-5246-45FA-95AE-3BD85D3741CC}" type="presParOf" srcId="{451D4C2F-2A35-49A0-B59F-3677D7607DE3}" destId="{78D37250-4CBB-4D4F-A678-35120FB5E9C2}" srcOrd="0" destOrd="0" presId="urn:microsoft.com/office/officeart/2005/8/layout/lProcess2"/>
    <dgm:cxn modelId="{8561F2A8-6DF2-4B14-AFA7-A61C07C0284F}" type="presParOf" srcId="{AB713BCC-A650-4ACF-8716-51E318EE8816}" destId="{7480D798-CEC2-48FB-9672-FCB67630B36E}" srcOrd="1" destOrd="0" presId="urn:microsoft.com/office/officeart/2005/8/layout/lProcess2"/>
    <dgm:cxn modelId="{3FCB8E68-85DB-44AF-B500-F06C7506E6DA}" type="presParOf" srcId="{AB713BCC-A650-4ACF-8716-51E318EE8816}" destId="{7A4E3130-9BA4-4241-B498-1D8DB44B1094}" srcOrd="2" destOrd="0" presId="urn:microsoft.com/office/officeart/2005/8/layout/lProcess2"/>
    <dgm:cxn modelId="{27E87F0B-2D7F-4DC7-80EF-C49B7A8E2AB4}" type="presParOf" srcId="{7A4E3130-9BA4-4241-B498-1D8DB44B1094}" destId="{B725A548-F60B-4597-8B1A-36F02DED044C}" srcOrd="0" destOrd="0" presId="urn:microsoft.com/office/officeart/2005/8/layout/lProcess2"/>
    <dgm:cxn modelId="{BFEE3F30-C671-4B68-9FEB-88A0EE45F6E3}" type="presParOf" srcId="{7A4E3130-9BA4-4241-B498-1D8DB44B1094}" destId="{4D2F7DA9-5476-4F90-8741-B7A9557039EA}" srcOrd="1" destOrd="0" presId="urn:microsoft.com/office/officeart/2005/8/layout/lProcess2"/>
    <dgm:cxn modelId="{6A9F7F16-9E5F-414F-BE36-CFC93F6ABB3E}" type="presParOf" srcId="{7A4E3130-9BA4-4241-B498-1D8DB44B1094}" destId="{3486AC31-0D8B-48A1-B1FC-9187F9144CD3}" srcOrd="2" destOrd="0" presId="urn:microsoft.com/office/officeart/2005/8/layout/lProcess2"/>
    <dgm:cxn modelId="{B623DE7B-E2DE-40D8-9F83-27A622AB560C}" type="presParOf" srcId="{3486AC31-0D8B-48A1-B1FC-9187F9144CD3}" destId="{E808218E-DAC6-401A-A19C-02AAB2ADD668}" srcOrd="0" destOrd="0" presId="urn:microsoft.com/office/officeart/2005/8/layout/lProcess2"/>
    <dgm:cxn modelId="{544A2E92-76AE-43EE-828C-5B3A09DFC13E}" type="presParOf" srcId="{E808218E-DAC6-401A-A19C-02AAB2ADD668}" destId="{A82D1F64-ED5E-4546-9DAB-32036888D83D}" srcOrd="0" destOrd="0" presId="urn:microsoft.com/office/officeart/2005/8/layout/lProcess2"/>
    <dgm:cxn modelId="{6DAFAEA8-90D0-490C-AF4D-F4FF0EF5B3B4}" type="presParOf" srcId="{AB713BCC-A650-4ACF-8716-51E318EE8816}" destId="{37C0572A-C647-40A2-8E4F-96759ADAB11A}" srcOrd="3" destOrd="0" presId="urn:microsoft.com/office/officeart/2005/8/layout/lProcess2"/>
    <dgm:cxn modelId="{10C211DD-DF97-4BC6-80F7-23845497649D}" type="presParOf" srcId="{AB713BCC-A650-4ACF-8716-51E318EE8816}" destId="{AFEB5778-1190-44F4-AAB0-0B94BA37FF41}" srcOrd="4" destOrd="0" presId="urn:microsoft.com/office/officeart/2005/8/layout/lProcess2"/>
    <dgm:cxn modelId="{9AFBDE5F-EE36-4765-AA66-67D87A7EE806}" type="presParOf" srcId="{AFEB5778-1190-44F4-AAB0-0B94BA37FF41}" destId="{E2048052-AC86-4092-BF9D-C801E78C8F78}" srcOrd="0" destOrd="0" presId="urn:microsoft.com/office/officeart/2005/8/layout/lProcess2"/>
    <dgm:cxn modelId="{309F9F6C-1AD5-432C-ABA9-11E1D22E4B22}" type="presParOf" srcId="{AFEB5778-1190-44F4-AAB0-0B94BA37FF41}" destId="{EE513191-F72F-4E85-93B7-AB38DB91CC03}" srcOrd="1" destOrd="0" presId="urn:microsoft.com/office/officeart/2005/8/layout/lProcess2"/>
    <dgm:cxn modelId="{BC9E6588-7CB8-4861-9565-BB23C0C86AFD}" type="presParOf" srcId="{AFEB5778-1190-44F4-AAB0-0B94BA37FF41}" destId="{509BD69C-147E-4CF7-8984-06E379554CA9}" srcOrd="2" destOrd="0" presId="urn:microsoft.com/office/officeart/2005/8/layout/lProcess2"/>
    <dgm:cxn modelId="{1F6BE765-6BD1-4B84-ACEE-DDD9434A14FE}" type="presParOf" srcId="{509BD69C-147E-4CF7-8984-06E379554CA9}" destId="{70EFAEC9-3E30-41C1-BE88-91950FBBB46C}" srcOrd="0" destOrd="0" presId="urn:microsoft.com/office/officeart/2005/8/layout/lProcess2"/>
    <dgm:cxn modelId="{46EB6F4E-206A-4D15-9DC8-9824846EB98F}" type="presParOf" srcId="{70EFAEC9-3E30-41C1-BE88-91950FBBB46C}" destId="{3D99E40A-E899-4A37-BA97-251CE1F304F9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D8B2E93-DED8-4568-AC93-E1B7FFDDE1B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3095D66E-AC8D-4446-9662-EB5BDB2F0CE9}">
      <dgm:prSet phldrT="[文字]"/>
      <dgm:spPr/>
      <dgm:t>
        <a:bodyPr/>
        <a:lstStyle/>
        <a:p>
          <a:r>
            <a: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ON DELETE RESTRICT </a:t>
          </a:r>
          <a:r>
            <a:rPr lang="zh-TW" altLang="en-US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（為預設處理方式）</a:t>
          </a:r>
          <a:endParaRPr lang="zh-TW" altLang="en-US" dirty="0"/>
        </a:p>
      </dgm:t>
    </dgm:pt>
    <dgm:pt modelId="{BE0EAC5E-CBAB-4267-9A11-5986D99EF96B}" type="parTrans" cxnId="{85983AB7-7BA2-43A7-909C-E9FB55B7AA7A}">
      <dgm:prSet/>
      <dgm:spPr/>
      <dgm:t>
        <a:bodyPr/>
        <a:lstStyle/>
        <a:p>
          <a:endParaRPr lang="zh-TW" altLang="en-US"/>
        </a:p>
      </dgm:t>
    </dgm:pt>
    <dgm:pt modelId="{5264CCC8-5945-4051-951C-8083A359C961}" type="sibTrans" cxnId="{85983AB7-7BA2-43A7-909C-E9FB55B7AA7A}">
      <dgm:prSet/>
      <dgm:spPr/>
      <dgm:t>
        <a:bodyPr/>
        <a:lstStyle/>
        <a:p>
          <a:endParaRPr lang="zh-TW" altLang="en-US"/>
        </a:p>
      </dgm:t>
    </dgm:pt>
    <dgm:pt modelId="{86867B40-0E25-47D6-ACC1-B142F1E02924}">
      <dgm:prSet phldrT="[文字]"/>
      <dgm:spPr/>
      <dgm:t>
        <a:bodyPr/>
        <a:lstStyle/>
        <a:p>
          <a:r>
            <a: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ON DELETE</a:t>
          </a:r>
          <a:r>
            <a: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 </a:t>
          </a:r>
          <a:r>
            <a: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SET NULL</a:t>
          </a:r>
          <a:endParaRPr lang="zh-TW" altLang="en-US" dirty="0"/>
        </a:p>
      </dgm:t>
    </dgm:pt>
    <dgm:pt modelId="{1C650760-5988-44F6-AE63-46E55DA2D58A}" type="parTrans" cxnId="{7F43F5D7-D577-47B0-9CB9-6FADB7AB3E6B}">
      <dgm:prSet/>
      <dgm:spPr/>
      <dgm:t>
        <a:bodyPr/>
        <a:lstStyle/>
        <a:p>
          <a:endParaRPr lang="zh-TW" altLang="en-US"/>
        </a:p>
      </dgm:t>
    </dgm:pt>
    <dgm:pt modelId="{F24F8D7B-ED0D-4077-8212-136FA25CCC6D}" type="sibTrans" cxnId="{7F43F5D7-D577-47B0-9CB9-6FADB7AB3E6B}">
      <dgm:prSet/>
      <dgm:spPr/>
      <dgm:t>
        <a:bodyPr/>
        <a:lstStyle/>
        <a:p>
          <a:endParaRPr lang="zh-TW" altLang="en-US"/>
        </a:p>
      </dgm:t>
    </dgm:pt>
    <dgm:pt modelId="{C272A2C9-07AB-49CA-B1BC-F23588CB8399}">
      <dgm:prSet phldrT="[文字]"/>
      <dgm:spPr/>
      <dgm:t>
        <a:bodyPr/>
        <a:lstStyle/>
        <a:p>
          <a:r>
            <a: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ON DELETE SET DEFAULT</a:t>
          </a:r>
          <a:endParaRPr lang="zh-TW" altLang="en-US" dirty="0"/>
        </a:p>
      </dgm:t>
    </dgm:pt>
    <dgm:pt modelId="{FF461AB0-B521-40A8-96F2-FBA7F88D57D2}" type="parTrans" cxnId="{B1C56268-C149-47F2-B70F-20E534875751}">
      <dgm:prSet/>
      <dgm:spPr/>
      <dgm:t>
        <a:bodyPr/>
        <a:lstStyle/>
        <a:p>
          <a:endParaRPr lang="zh-TW" altLang="en-US"/>
        </a:p>
      </dgm:t>
    </dgm:pt>
    <dgm:pt modelId="{F6E35AB2-D27D-4B03-80E1-8DE0D0D4376D}" type="sibTrans" cxnId="{B1C56268-C149-47F2-B70F-20E534875751}">
      <dgm:prSet/>
      <dgm:spPr/>
      <dgm:t>
        <a:bodyPr/>
        <a:lstStyle/>
        <a:p>
          <a:endParaRPr lang="zh-TW" altLang="en-US"/>
        </a:p>
      </dgm:t>
    </dgm:pt>
    <dgm:pt modelId="{35F724A0-A988-4FCA-922D-F01F69B1EB30}">
      <dgm:prSet/>
      <dgm:spPr/>
      <dgm:t>
        <a:bodyPr/>
        <a:lstStyle/>
        <a:p>
          <a:r>
            <a:rPr lang="en-US" altLang="zh-TW" b="1" smtClean="0">
              <a:latin typeface="微軟正黑體" panose="020B0604030504040204" pitchFamily="34" charset="-120"/>
              <a:ea typeface="微軟正黑體" panose="020B0604030504040204" pitchFamily="34" charset="-120"/>
            </a:rPr>
            <a:t>ON DELETE CASCADE</a:t>
          </a:r>
          <a:endParaRPr lang="en-US" altLang="zh-TW" b="1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CECB305A-50E0-4708-B8E1-2569A70D7EBB}" type="parTrans" cxnId="{4721FB41-8E43-4428-BCED-3EE69D290117}">
      <dgm:prSet/>
      <dgm:spPr/>
      <dgm:t>
        <a:bodyPr/>
        <a:lstStyle/>
        <a:p>
          <a:endParaRPr lang="zh-TW" altLang="en-US"/>
        </a:p>
      </dgm:t>
    </dgm:pt>
    <dgm:pt modelId="{DBD8CBEA-8FDC-49B0-B2AF-87F376829FAB}" type="sibTrans" cxnId="{4721FB41-8E43-4428-BCED-3EE69D290117}">
      <dgm:prSet/>
      <dgm:spPr/>
      <dgm:t>
        <a:bodyPr/>
        <a:lstStyle/>
        <a:p>
          <a:endParaRPr lang="zh-TW" altLang="en-US"/>
        </a:p>
      </dgm:t>
    </dgm:pt>
    <dgm:pt modelId="{8EC7ECAB-BA3E-41C9-BDDE-EC4FA95AF4AB}">
      <dgm:prSet/>
      <dgm:spPr/>
      <dgm:t>
        <a:bodyPr/>
        <a:lstStyle/>
        <a:p>
          <a:r>
            <a:rPr lang="en-US" altLang="zh-TW" b="1" smtClean="0">
              <a:latin typeface="微軟正黑體" panose="020B0604030504040204" pitchFamily="34" charset="-120"/>
              <a:ea typeface="微軟正黑體" panose="020B0604030504040204" pitchFamily="34" charset="-120"/>
            </a:rPr>
            <a:t>ON UPDATE RESTRICT </a:t>
          </a:r>
          <a:r>
            <a:rPr lang="zh-TW" altLang="en-US" b="1" smtClean="0">
              <a:latin typeface="微軟正黑體" panose="020B0604030504040204" pitchFamily="34" charset="-120"/>
              <a:ea typeface="微軟正黑體" panose="020B0604030504040204" pitchFamily="34" charset="-120"/>
            </a:rPr>
            <a:t>（為預設處理方式）</a:t>
          </a:r>
          <a:endParaRPr lang="zh-TW" altLang="en-US" b="1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492B9E55-D211-40F8-9EBA-F145B420491A}" type="parTrans" cxnId="{6570A805-D896-4954-B072-C67515651F06}">
      <dgm:prSet/>
      <dgm:spPr/>
      <dgm:t>
        <a:bodyPr/>
        <a:lstStyle/>
        <a:p>
          <a:endParaRPr lang="zh-TW" altLang="en-US"/>
        </a:p>
      </dgm:t>
    </dgm:pt>
    <dgm:pt modelId="{92F0B18C-9526-45BD-9E3C-B75C0859834D}" type="sibTrans" cxnId="{6570A805-D896-4954-B072-C67515651F06}">
      <dgm:prSet/>
      <dgm:spPr/>
      <dgm:t>
        <a:bodyPr/>
        <a:lstStyle/>
        <a:p>
          <a:endParaRPr lang="zh-TW" altLang="en-US"/>
        </a:p>
      </dgm:t>
    </dgm:pt>
    <dgm:pt modelId="{473F853C-80C8-47FD-BB32-8DFDF3C432F0}">
      <dgm:prSet/>
      <dgm:spPr/>
      <dgm:t>
        <a:bodyPr/>
        <a:lstStyle/>
        <a:p>
          <a:r>
            <a:rPr lang="en-US" altLang="zh-TW" b="1" smtClean="0">
              <a:latin typeface="微軟正黑體" panose="020B0604030504040204" pitchFamily="34" charset="-120"/>
              <a:ea typeface="微軟正黑體" panose="020B0604030504040204" pitchFamily="34" charset="-120"/>
            </a:rPr>
            <a:t>ON UPDATE CASCADE</a:t>
          </a:r>
          <a:endParaRPr lang="en-US" altLang="zh-TW" b="1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0F720A59-84A1-4532-ABBA-16EE3FDCFF51}" type="parTrans" cxnId="{095EFF49-34DC-4717-ADB3-67A415FC83A5}">
      <dgm:prSet/>
      <dgm:spPr/>
      <dgm:t>
        <a:bodyPr/>
        <a:lstStyle/>
        <a:p>
          <a:endParaRPr lang="zh-TW" altLang="en-US"/>
        </a:p>
      </dgm:t>
    </dgm:pt>
    <dgm:pt modelId="{AB05BC4A-CF73-4E40-899A-E3B87A303E21}" type="sibTrans" cxnId="{095EFF49-34DC-4717-ADB3-67A415FC83A5}">
      <dgm:prSet/>
      <dgm:spPr/>
      <dgm:t>
        <a:bodyPr/>
        <a:lstStyle/>
        <a:p>
          <a:endParaRPr lang="zh-TW" altLang="en-US"/>
        </a:p>
      </dgm:t>
    </dgm:pt>
    <dgm:pt modelId="{5AAF0C6A-7E70-4B17-A85E-74A9494CC8D3}">
      <dgm:prSet custT="1"/>
      <dgm:spPr/>
      <dgm:t>
        <a:bodyPr/>
        <a:lstStyle/>
        <a:p>
          <a:r>
            <a:rPr lang="zh-TW" altLang="en-US" sz="14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一筆記錄只有沒被參考時才可被刪除</a:t>
          </a:r>
          <a:endParaRPr lang="zh-TW" altLang="en-US" sz="1400" dirty="0"/>
        </a:p>
      </dgm:t>
    </dgm:pt>
    <dgm:pt modelId="{F8F05ED9-A85B-4871-84BB-F1355EC519D8}" type="parTrans" cxnId="{E73C26D7-CF27-40D8-87B5-DEA69CFA8DBF}">
      <dgm:prSet/>
      <dgm:spPr/>
      <dgm:t>
        <a:bodyPr/>
        <a:lstStyle/>
        <a:p>
          <a:endParaRPr lang="zh-TW" altLang="en-US"/>
        </a:p>
      </dgm:t>
    </dgm:pt>
    <dgm:pt modelId="{D381E449-F83E-4B38-BC03-F00949844A84}" type="sibTrans" cxnId="{E73C26D7-CF27-40D8-87B5-DEA69CFA8DBF}">
      <dgm:prSet/>
      <dgm:spPr/>
      <dgm:t>
        <a:bodyPr/>
        <a:lstStyle/>
        <a:p>
          <a:endParaRPr lang="zh-TW" altLang="en-US"/>
        </a:p>
      </dgm:t>
    </dgm:pt>
    <dgm:pt modelId="{920487A9-6512-4113-97F9-C1E56C4EB5FF}">
      <dgm:prSet custT="1"/>
      <dgm:spPr/>
      <dgm:t>
        <a:bodyPr/>
        <a:lstStyle/>
        <a:p>
          <a:r>
            <a:rPr lang="zh-TW" altLang="en-US" sz="14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一筆記錄被刪除時，所有參考它的外部鍵值全部變成空值</a:t>
          </a:r>
          <a:endParaRPr lang="zh-TW" altLang="en-US" sz="14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76739D5A-458D-4F9F-B76B-59CDF46BA723}" type="parTrans" cxnId="{20B4B9C9-8EB7-41D8-9814-BCC064F51BB7}">
      <dgm:prSet/>
      <dgm:spPr/>
      <dgm:t>
        <a:bodyPr/>
        <a:lstStyle/>
        <a:p>
          <a:endParaRPr lang="zh-TW" altLang="en-US"/>
        </a:p>
      </dgm:t>
    </dgm:pt>
    <dgm:pt modelId="{B43A9892-A9DD-46EC-97E6-1813D8C9D6F8}" type="sibTrans" cxnId="{20B4B9C9-8EB7-41D8-9814-BCC064F51BB7}">
      <dgm:prSet/>
      <dgm:spPr/>
      <dgm:t>
        <a:bodyPr/>
        <a:lstStyle/>
        <a:p>
          <a:endParaRPr lang="zh-TW" altLang="en-US"/>
        </a:p>
      </dgm:t>
    </dgm:pt>
    <dgm:pt modelId="{AABB7B56-69DC-47AD-B081-6B3B9C623264}">
      <dgm:prSet custT="1"/>
      <dgm:spPr/>
      <dgm:t>
        <a:bodyPr/>
        <a:lstStyle/>
        <a:p>
          <a:r>
            <a:rPr lang="zh-TW" altLang="en-US" sz="14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一筆記錄被刪除時，所有參考它的外部鍵值全部變成預設值</a:t>
          </a:r>
          <a:endParaRPr lang="zh-TW" altLang="en-US" sz="14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CABB2DA4-D76B-4232-BEA6-477EA7ACE0F5}" type="parTrans" cxnId="{5B11FE25-30E8-44B5-8093-C2E486939DB6}">
      <dgm:prSet/>
      <dgm:spPr/>
      <dgm:t>
        <a:bodyPr/>
        <a:lstStyle/>
        <a:p>
          <a:endParaRPr lang="zh-TW" altLang="en-US"/>
        </a:p>
      </dgm:t>
    </dgm:pt>
    <dgm:pt modelId="{1EAA7D7F-C808-4BD3-9EDF-441042E54534}" type="sibTrans" cxnId="{5B11FE25-30E8-44B5-8093-C2E486939DB6}">
      <dgm:prSet/>
      <dgm:spPr/>
      <dgm:t>
        <a:bodyPr/>
        <a:lstStyle/>
        <a:p>
          <a:endParaRPr lang="zh-TW" altLang="en-US"/>
        </a:p>
      </dgm:t>
    </dgm:pt>
    <dgm:pt modelId="{AB5973DC-8174-4516-9D01-B8BD10277204}">
      <dgm:prSet custT="1"/>
      <dgm:spPr/>
      <dgm:t>
        <a:bodyPr/>
        <a:lstStyle/>
        <a:p>
          <a:r>
            <a:rPr lang="zh-TW" altLang="en-US" sz="14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一筆記錄被刪除時，所有參考它的記錄全部跟著被刪除</a:t>
          </a:r>
          <a:endParaRPr lang="zh-TW" altLang="en-US" sz="14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35DEB661-2F8F-49EC-A5DA-3D038470144D}" type="parTrans" cxnId="{D5983CD3-E171-4FC4-9C99-125F58FD77ED}">
      <dgm:prSet/>
      <dgm:spPr/>
      <dgm:t>
        <a:bodyPr/>
        <a:lstStyle/>
        <a:p>
          <a:endParaRPr lang="zh-TW" altLang="en-US"/>
        </a:p>
      </dgm:t>
    </dgm:pt>
    <dgm:pt modelId="{76855C3A-93A9-4096-B779-A7573D62F365}" type="sibTrans" cxnId="{D5983CD3-E171-4FC4-9C99-125F58FD77ED}">
      <dgm:prSet/>
      <dgm:spPr/>
      <dgm:t>
        <a:bodyPr/>
        <a:lstStyle/>
        <a:p>
          <a:endParaRPr lang="zh-TW" altLang="en-US"/>
        </a:p>
      </dgm:t>
    </dgm:pt>
    <dgm:pt modelId="{6C5C7C1D-F02B-4F84-8C2E-3638E2997836}">
      <dgm:prSet custT="1"/>
      <dgm:spPr/>
      <dgm:t>
        <a:bodyPr/>
        <a:lstStyle/>
        <a:p>
          <a:r>
            <a:rPr lang="zh-TW" altLang="en-US" sz="14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一筆記錄的主鍵值只有沒被參考時才可被修改</a:t>
          </a:r>
          <a:endParaRPr lang="zh-TW" altLang="en-US" sz="14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283D4555-4D12-444D-86EC-B01DFAE4FF9B}" type="parTrans" cxnId="{D73B9A96-1CA6-4192-A824-6910382E3A67}">
      <dgm:prSet/>
      <dgm:spPr/>
      <dgm:t>
        <a:bodyPr/>
        <a:lstStyle/>
        <a:p>
          <a:endParaRPr lang="zh-TW" altLang="en-US"/>
        </a:p>
      </dgm:t>
    </dgm:pt>
    <dgm:pt modelId="{2BE46BEC-F004-47EE-A861-6967FFD71A96}" type="sibTrans" cxnId="{D73B9A96-1CA6-4192-A824-6910382E3A67}">
      <dgm:prSet/>
      <dgm:spPr/>
      <dgm:t>
        <a:bodyPr/>
        <a:lstStyle/>
        <a:p>
          <a:endParaRPr lang="zh-TW" altLang="en-US"/>
        </a:p>
      </dgm:t>
    </dgm:pt>
    <dgm:pt modelId="{26253829-850B-4A0B-93CA-7EDA9AB09EBE}">
      <dgm:prSet custT="1"/>
      <dgm:spPr/>
      <dgm:t>
        <a:bodyPr/>
        <a:lstStyle/>
        <a:p>
          <a:r>
            <a:rPr lang="zh-TW" altLang="en-US" sz="14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一筆記錄的主鍵值被修改時，所有參考它的外部鍵值全部跟著修改</a:t>
          </a:r>
          <a:endParaRPr lang="zh-TW" altLang="en-US" sz="14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8FBA7CEF-38A9-4BB6-9946-47DBA7DCA967}" type="parTrans" cxnId="{9615482A-2CD5-4763-8944-7EA8AE5F4CFF}">
      <dgm:prSet/>
      <dgm:spPr/>
      <dgm:t>
        <a:bodyPr/>
        <a:lstStyle/>
        <a:p>
          <a:endParaRPr lang="zh-TW" altLang="en-US"/>
        </a:p>
      </dgm:t>
    </dgm:pt>
    <dgm:pt modelId="{F387FF21-07AE-45D8-AA8E-54F204556746}" type="sibTrans" cxnId="{9615482A-2CD5-4763-8944-7EA8AE5F4CFF}">
      <dgm:prSet/>
      <dgm:spPr/>
      <dgm:t>
        <a:bodyPr/>
        <a:lstStyle/>
        <a:p>
          <a:endParaRPr lang="zh-TW" altLang="en-US"/>
        </a:p>
      </dgm:t>
    </dgm:pt>
    <dgm:pt modelId="{093A6613-F039-4145-BFED-377B264194C7}" type="pres">
      <dgm:prSet presAssocID="{4D8B2E93-DED8-4568-AC93-E1B7FFDDE1B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4BA05816-B8A5-445C-9E3F-79CD3FBC2293}" type="pres">
      <dgm:prSet presAssocID="{3095D66E-AC8D-4446-9662-EB5BDB2F0CE9}" presName="parentText" presStyleLbl="node1" presStyleIdx="0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F0C1FFBB-2254-4C18-87B0-8408FBFB934E}" type="pres">
      <dgm:prSet presAssocID="{3095D66E-AC8D-4446-9662-EB5BDB2F0CE9}" presName="childText" presStyleLbl="revTx" presStyleIdx="0" presStyleCnt="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F9A8CBA1-92DD-435E-8557-1B58045EE494}" type="pres">
      <dgm:prSet presAssocID="{86867B40-0E25-47D6-ACC1-B142F1E02924}" presName="parentText" presStyleLbl="node1" presStyleIdx="1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0B2AA7C9-C237-4C8D-82E4-E35FA15ABF76}" type="pres">
      <dgm:prSet presAssocID="{86867B40-0E25-47D6-ACC1-B142F1E02924}" presName="childText" presStyleLbl="revTx" presStyleIdx="1" presStyleCnt="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70ECCB4C-566B-497C-8E54-E673FC3DA9FB}" type="pres">
      <dgm:prSet presAssocID="{C272A2C9-07AB-49CA-B1BC-F23588CB8399}" presName="parentText" presStyleLbl="node1" presStyleIdx="2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2FD07959-5F3D-4ABC-B27A-8814101C84F0}" type="pres">
      <dgm:prSet presAssocID="{C272A2C9-07AB-49CA-B1BC-F23588CB8399}" presName="childText" presStyleLbl="revTx" presStyleIdx="2" presStyleCnt="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D843F524-6D7B-45E7-9E40-E015988C8236}" type="pres">
      <dgm:prSet presAssocID="{35F724A0-A988-4FCA-922D-F01F69B1EB30}" presName="parentText" presStyleLbl="node1" presStyleIdx="3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3351FB4B-47AD-4B78-B839-8924BEC4B72F}" type="pres">
      <dgm:prSet presAssocID="{35F724A0-A988-4FCA-922D-F01F69B1EB30}" presName="childText" presStyleLbl="revTx" presStyleIdx="3" presStyleCnt="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15CC1361-5B2C-473B-8092-769C61FD8882}" type="pres">
      <dgm:prSet presAssocID="{8EC7ECAB-BA3E-41C9-BDDE-EC4FA95AF4AB}" presName="parentText" presStyleLbl="node1" presStyleIdx="4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3554C6D-6D5B-4B34-BB52-F2095C855554}" type="pres">
      <dgm:prSet presAssocID="{8EC7ECAB-BA3E-41C9-BDDE-EC4FA95AF4AB}" presName="childText" presStyleLbl="revTx" presStyleIdx="4" presStyleCnt="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4439FC13-B58E-45C3-A9D5-155BCFC75FD8}" type="pres">
      <dgm:prSet presAssocID="{473F853C-80C8-47FD-BB32-8DFDF3C432F0}" presName="parentText" presStyleLbl="node1" presStyleIdx="5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58B6247F-A8C4-40AE-8189-6301C43CA780}" type="pres">
      <dgm:prSet presAssocID="{473F853C-80C8-47FD-BB32-8DFDF3C432F0}" presName="childText" presStyleLbl="revTx" presStyleIdx="5" presStyleCnt="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82CA3F13-B8E0-4487-AE99-9343F1AFE352}" type="presOf" srcId="{26253829-850B-4A0B-93CA-7EDA9AB09EBE}" destId="{58B6247F-A8C4-40AE-8189-6301C43CA780}" srcOrd="0" destOrd="0" presId="urn:microsoft.com/office/officeart/2005/8/layout/vList2"/>
    <dgm:cxn modelId="{B037DF86-2CEE-412D-9456-F9931E110338}" type="presOf" srcId="{C272A2C9-07AB-49CA-B1BC-F23588CB8399}" destId="{70ECCB4C-566B-497C-8E54-E673FC3DA9FB}" srcOrd="0" destOrd="0" presId="urn:microsoft.com/office/officeart/2005/8/layout/vList2"/>
    <dgm:cxn modelId="{7F43F5D7-D577-47B0-9CB9-6FADB7AB3E6B}" srcId="{4D8B2E93-DED8-4568-AC93-E1B7FFDDE1B8}" destId="{86867B40-0E25-47D6-ACC1-B142F1E02924}" srcOrd="1" destOrd="0" parTransId="{1C650760-5988-44F6-AE63-46E55DA2D58A}" sibTransId="{F24F8D7B-ED0D-4077-8212-136FA25CCC6D}"/>
    <dgm:cxn modelId="{76A20BF3-8A04-4C2D-AA80-1B9B4D7C95A5}" type="presOf" srcId="{3095D66E-AC8D-4446-9662-EB5BDB2F0CE9}" destId="{4BA05816-B8A5-445C-9E3F-79CD3FBC2293}" srcOrd="0" destOrd="0" presId="urn:microsoft.com/office/officeart/2005/8/layout/vList2"/>
    <dgm:cxn modelId="{B1C56268-C149-47F2-B70F-20E534875751}" srcId="{4D8B2E93-DED8-4568-AC93-E1B7FFDDE1B8}" destId="{C272A2C9-07AB-49CA-B1BC-F23588CB8399}" srcOrd="2" destOrd="0" parTransId="{FF461AB0-B521-40A8-96F2-FBA7F88D57D2}" sibTransId="{F6E35AB2-D27D-4B03-80E1-8DE0D0D4376D}"/>
    <dgm:cxn modelId="{2EB493AD-DD73-4C3F-9C19-01623CC7B16E}" type="presOf" srcId="{473F853C-80C8-47FD-BB32-8DFDF3C432F0}" destId="{4439FC13-B58E-45C3-A9D5-155BCFC75FD8}" srcOrd="0" destOrd="0" presId="urn:microsoft.com/office/officeart/2005/8/layout/vList2"/>
    <dgm:cxn modelId="{8E0BB897-A05E-4EE7-A1F6-C06D7E802B81}" type="presOf" srcId="{AABB7B56-69DC-47AD-B081-6B3B9C623264}" destId="{2FD07959-5F3D-4ABC-B27A-8814101C84F0}" srcOrd="0" destOrd="0" presId="urn:microsoft.com/office/officeart/2005/8/layout/vList2"/>
    <dgm:cxn modelId="{D5983CD3-E171-4FC4-9C99-125F58FD77ED}" srcId="{35F724A0-A988-4FCA-922D-F01F69B1EB30}" destId="{AB5973DC-8174-4516-9D01-B8BD10277204}" srcOrd="0" destOrd="0" parTransId="{35DEB661-2F8F-49EC-A5DA-3D038470144D}" sibTransId="{76855C3A-93A9-4096-B779-A7573D62F365}"/>
    <dgm:cxn modelId="{8C530D19-CCB1-4106-9E5D-BBD341082225}" type="presOf" srcId="{4D8B2E93-DED8-4568-AC93-E1B7FFDDE1B8}" destId="{093A6613-F039-4145-BFED-377B264194C7}" srcOrd="0" destOrd="0" presId="urn:microsoft.com/office/officeart/2005/8/layout/vList2"/>
    <dgm:cxn modelId="{9615482A-2CD5-4763-8944-7EA8AE5F4CFF}" srcId="{473F853C-80C8-47FD-BB32-8DFDF3C432F0}" destId="{26253829-850B-4A0B-93CA-7EDA9AB09EBE}" srcOrd="0" destOrd="0" parTransId="{8FBA7CEF-38A9-4BB6-9946-47DBA7DCA967}" sibTransId="{F387FF21-07AE-45D8-AA8E-54F204556746}"/>
    <dgm:cxn modelId="{E83C204B-6180-4CF2-AF30-E7A9793442C0}" type="presOf" srcId="{920487A9-6512-4113-97F9-C1E56C4EB5FF}" destId="{0B2AA7C9-C237-4C8D-82E4-E35FA15ABF76}" srcOrd="0" destOrd="0" presId="urn:microsoft.com/office/officeart/2005/8/layout/vList2"/>
    <dgm:cxn modelId="{3965FAC3-9722-4FC7-8331-B6FA3D058EF4}" type="presOf" srcId="{6C5C7C1D-F02B-4F84-8C2E-3638E2997836}" destId="{E3554C6D-6D5B-4B34-BB52-F2095C855554}" srcOrd="0" destOrd="0" presId="urn:microsoft.com/office/officeart/2005/8/layout/vList2"/>
    <dgm:cxn modelId="{5B11FE25-30E8-44B5-8093-C2E486939DB6}" srcId="{C272A2C9-07AB-49CA-B1BC-F23588CB8399}" destId="{AABB7B56-69DC-47AD-B081-6B3B9C623264}" srcOrd="0" destOrd="0" parTransId="{CABB2DA4-D76B-4232-BEA6-477EA7ACE0F5}" sibTransId="{1EAA7D7F-C808-4BD3-9EDF-441042E54534}"/>
    <dgm:cxn modelId="{745BA2E6-BD40-430F-9DCD-92FB9D2D6225}" type="presOf" srcId="{86867B40-0E25-47D6-ACC1-B142F1E02924}" destId="{F9A8CBA1-92DD-435E-8557-1B58045EE494}" srcOrd="0" destOrd="0" presId="urn:microsoft.com/office/officeart/2005/8/layout/vList2"/>
    <dgm:cxn modelId="{4721FB41-8E43-4428-BCED-3EE69D290117}" srcId="{4D8B2E93-DED8-4568-AC93-E1B7FFDDE1B8}" destId="{35F724A0-A988-4FCA-922D-F01F69B1EB30}" srcOrd="3" destOrd="0" parTransId="{CECB305A-50E0-4708-B8E1-2569A70D7EBB}" sibTransId="{DBD8CBEA-8FDC-49B0-B2AF-87F376829FAB}"/>
    <dgm:cxn modelId="{E6B1A8A7-0AC6-439B-8D00-72C8EE503E9F}" type="presOf" srcId="{35F724A0-A988-4FCA-922D-F01F69B1EB30}" destId="{D843F524-6D7B-45E7-9E40-E015988C8236}" srcOrd="0" destOrd="0" presId="urn:microsoft.com/office/officeart/2005/8/layout/vList2"/>
    <dgm:cxn modelId="{D73B9A96-1CA6-4192-A824-6910382E3A67}" srcId="{8EC7ECAB-BA3E-41C9-BDDE-EC4FA95AF4AB}" destId="{6C5C7C1D-F02B-4F84-8C2E-3638E2997836}" srcOrd="0" destOrd="0" parTransId="{283D4555-4D12-444D-86EC-B01DFAE4FF9B}" sibTransId="{2BE46BEC-F004-47EE-A861-6967FFD71A96}"/>
    <dgm:cxn modelId="{E73C26D7-CF27-40D8-87B5-DEA69CFA8DBF}" srcId="{3095D66E-AC8D-4446-9662-EB5BDB2F0CE9}" destId="{5AAF0C6A-7E70-4B17-A85E-74A9494CC8D3}" srcOrd="0" destOrd="0" parTransId="{F8F05ED9-A85B-4871-84BB-F1355EC519D8}" sibTransId="{D381E449-F83E-4B38-BC03-F00949844A84}"/>
    <dgm:cxn modelId="{20B4B9C9-8EB7-41D8-9814-BCC064F51BB7}" srcId="{86867B40-0E25-47D6-ACC1-B142F1E02924}" destId="{920487A9-6512-4113-97F9-C1E56C4EB5FF}" srcOrd="0" destOrd="0" parTransId="{76739D5A-458D-4F9F-B76B-59CDF46BA723}" sibTransId="{B43A9892-A9DD-46EC-97E6-1813D8C9D6F8}"/>
    <dgm:cxn modelId="{6AE94128-F7A6-481C-8DFB-8FFBA27F88AD}" type="presOf" srcId="{AB5973DC-8174-4516-9D01-B8BD10277204}" destId="{3351FB4B-47AD-4B78-B839-8924BEC4B72F}" srcOrd="0" destOrd="0" presId="urn:microsoft.com/office/officeart/2005/8/layout/vList2"/>
    <dgm:cxn modelId="{BB75E6ED-D75B-4A96-BBB4-B07AEEA3E856}" type="presOf" srcId="{5AAF0C6A-7E70-4B17-A85E-74A9494CC8D3}" destId="{F0C1FFBB-2254-4C18-87B0-8408FBFB934E}" srcOrd="0" destOrd="0" presId="urn:microsoft.com/office/officeart/2005/8/layout/vList2"/>
    <dgm:cxn modelId="{095EFF49-34DC-4717-ADB3-67A415FC83A5}" srcId="{4D8B2E93-DED8-4568-AC93-E1B7FFDDE1B8}" destId="{473F853C-80C8-47FD-BB32-8DFDF3C432F0}" srcOrd="5" destOrd="0" parTransId="{0F720A59-84A1-4532-ABBA-16EE3FDCFF51}" sibTransId="{AB05BC4A-CF73-4E40-899A-E3B87A303E21}"/>
    <dgm:cxn modelId="{6570A805-D896-4954-B072-C67515651F06}" srcId="{4D8B2E93-DED8-4568-AC93-E1B7FFDDE1B8}" destId="{8EC7ECAB-BA3E-41C9-BDDE-EC4FA95AF4AB}" srcOrd="4" destOrd="0" parTransId="{492B9E55-D211-40F8-9EBA-F145B420491A}" sibTransId="{92F0B18C-9526-45BD-9E3C-B75C0859834D}"/>
    <dgm:cxn modelId="{85983AB7-7BA2-43A7-909C-E9FB55B7AA7A}" srcId="{4D8B2E93-DED8-4568-AC93-E1B7FFDDE1B8}" destId="{3095D66E-AC8D-4446-9662-EB5BDB2F0CE9}" srcOrd="0" destOrd="0" parTransId="{BE0EAC5E-CBAB-4267-9A11-5986D99EF96B}" sibTransId="{5264CCC8-5945-4051-951C-8083A359C961}"/>
    <dgm:cxn modelId="{811556AD-7BCA-449B-9B6E-DBDF7566316C}" type="presOf" srcId="{8EC7ECAB-BA3E-41C9-BDDE-EC4FA95AF4AB}" destId="{15CC1361-5B2C-473B-8092-769C61FD8882}" srcOrd="0" destOrd="0" presId="urn:microsoft.com/office/officeart/2005/8/layout/vList2"/>
    <dgm:cxn modelId="{D1FE402B-F423-40F5-9CAB-CA716C93AC2B}" type="presParOf" srcId="{093A6613-F039-4145-BFED-377B264194C7}" destId="{4BA05816-B8A5-445C-9E3F-79CD3FBC2293}" srcOrd="0" destOrd="0" presId="urn:microsoft.com/office/officeart/2005/8/layout/vList2"/>
    <dgm:cxn modelId="{7DFC52CF-D69D-43F8-A5DA-41683B6299A8}" type="presParOf" srcId="{093A6613-F039-4145-BFED-377B264194C7}" destId="{F0C1FFBB-2254-4C18-87B0-8408FBFB934E}" srcOrd="1" destOrd="0" presId="urn:microsoft.com/office/officeart/2005/8/layout/vList2"/>
    <dgm:cxn modelId="{86ED4238-D47F-4821-9218-34AEC5AE84B8}" type="presParOf" srcId="{093A6613-F039-4145-BFED-377B264194C7}" destId="{F9A8CBA1-92DD-435E-8557-1B58045EE494}" srcOrd="2" destOrd="0" presId="urn:microsoft.com/office/officeart/2005/8/layout/vList2"/>
    <dgm:cxn modelId="{0E2A23F1-3AFF-470C-9811-3C50BBBD637E}" type="presParOf" srcId="{093A6613-F039-4145-BFED-377B264194C7}" destId="{0B2AA7C9-C237-4C8D-82E4-E35FA15ABF76}" srcOrd="3" destOrd="0" presId="urn:microsoft.com/office/officeart/2005/8/layout/vList2"/>
    <dgm:cxn modelId="{A5F695C4-E352-4C4E-9A53-228DF2ADAE4B}" type="presParOf" srcId="{093A6613-F039-4145-BFED-377B264194C7}" destId="{70ECCB4C-566B-497C-8E54-E673FC3DA9FB}" srcOrd="4" destOrd="0" presId="urn:microsoft.com/office/officeart/2005/8/layout/vList2"/>
    <dgm:cxn modelId="{3D96E2A7-1B4C-4CE9-ABAB-313F22AD65D4}" type="presParOf" srcId="{093A6613-F039-4145-BFED-377B264194C7}" destId="{2FD07959-5F3D-4ABC-B27A-8814101C84F0}" srcOrd="5" destOrd="0" presId="urn:microsoft.com/office/officeart/2005/8/layout/vList2"/>
    <dgm:cxn modelId="{79198BF1-F1F1-4C49-B345-C2B1D8602646}" type="presParOf" srcId="{093A6613-F039-4145-BFED-377B264194C7}" destId="{D843F524-6D7B-45E7-9E40-E015988C8236}" srcOrd="6" destOrd="0" presId="urn:microsoft.com/office/officeart/2005/8/layout/vList2"/>
    <dgm:cxn modelId="{D4CF96FB-67DA-4833-BAD5-2D154613501B}" type="presParOf" srcId="{093A6613-F039-4145-BFED-377B264194C7}" destId="{3351FB4B-47AD-4B78-B839-8924BEC4B72F}" srcOrd="7" destOrd="0" presId="urn:microsoft.com/office/officeart/2005/8/layout/vList2"/>
    <dgm:cxn modelId="{10E1DFDE-C5A5-43E2-97FA-969A53AC8EDD}" type="presParOf" srcId="{093A6613-F039-4145-BFED-377B264194C7}" destId="{15CC1361-5B2C-473B-8092-769C61FD8882}" srcOrd="8" destOrd="0" presId="urn:microsoft.com/office/officeart/2005/8/layout/vList2"/>
    <dgm:cxn modelId="{80267EF7-0DE7-4AC6-A31A-987F2269FABA}" type="presParOf" srcId="{093A6613-F039-4145-BFED-377B264194C7}" destId="{E3554C6D-6D5B-4B34-BB52-F2095C855554}" srcOrd="9" destOrd="0" presId="urn:microsoft.com/office/officeart/2005/8/layout/vList2"/>
    <dgm:cxn modelId="{07AB624F-8341-4253-9486-A7A19B7AE40E}" type="presParOf" srcId="{093A6613-F039-4145-BFED-377B264194C7}" destId="{4439FC13-B58E-45C3-A9D5-155BCFC75FD8}" srcOrd="10" destOrd="0" presId="urn:microsoft.com/office/officeart/2005/8/layout/vList2"/>
    <dgm:cxn modelId="{E7644756-A9A1-4A84-BFC7-AE3B95133BAA}" type="presParOf" srcId="{093A6613-F039-4145-BFED-377B264194C7}" destId="{58B6247F-A8C4-40AE-8189-6301C43CA780}" srcOrd="1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7F795D-0925-4B1D-BB94-20FF2DAE3758}">
      <dsp:nvSpPr>
        <dsp:cNvPr id="0" name=""/>
        <dsp:cNvSpPr/>
      </dsp:nvSpPr>
      <dsp:spPr>
        <a:xfrm>
          <a:off x="588" y="0"/>
          <a:ext cx="1531225" cy="139428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000" kern="1200" dirty="0" smtClean="0"/>
            <a:t>DDL</a:t>
          </a:r>
          <a:endParaRPr lang="zh-TW" altLang="en-US" sz="2000" kern="1200" dirty="0"/>
        </a:p>
      </dsp:txBody>
      <dsp:txXfrm>
        <a:off x="588" y="0"/>
        <a:ext cx="1531225" cy="418285"/>
      </dsp:txXfrm>
    </dsp:sp>
    <dsp:sp modelId="{78D37250-4CBB-4D4F-A678-35120FB5E9C2}">
      <dsp:nvSpPr>
        <dsp:cNvPr id="0" name=""/>
        <dsp:cNvSpPr/>
      </dsp:nvSpPr>
      <dsp:spPr>
        <a:xfrm>
          <a:off x="153711" y="418285"/>
          <a:ext cx="1224980" cy="9062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2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9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資料定義語言</a:t>
          </a:r>
          <a:endParaRPr lang="zh-TW" altLang="en-US" sz="19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180255" y="444829"/>
        <a:ext cx="1171892" cy="853197"/>
      </dsp:txXfrm>
    </dsp:sp>
    <dsp:sp modelId="{B725A548-F60B-4597-8B1A-36F02DED044C}">
      <dsp:nvSpPr>
        <dsp:cNvPr id="0" name=""/>
        <dsp:cNvSpPr/>
      </dsp:nvSpPr>
      <dsp:spPr>
        <a:xfrm>
          <a:off x="1646655" y="0"/>
          <a:ext cx="1531225" cy="139428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000" kern="1200" dirty="0" smtClean="0"/>
            <a:t>DML</a:t>
          </a:r>
          <a:endParaRPr lang="zh-TW" altLang="en-US" sz="2000" kern="1200" dirty="0"/>
        </a:p>
      </dsp:txBody>
      <dsp:txXfrm>
        <a:off x="1646655" y="0"/>
        <a:ext cx="1531225" cy="418285"/>
      </dsp:txXfrm>
    </dsp:sp>
    <dsp:sp modelId="{A82D1F64-ED5E-4546-9DAB-32036888D83D}">
      <dsp:nvSpPr>
        <dsp:cNvPr id="0" name=""/>
        <dsp:cNvSpPr/>
      </dsp:nvSpPr>
      <dsp:spPr>
        <a:xfrm>
          <a:off x="1799778" y="418285"/>
          <a:ext cx="1224980" cy="9062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2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9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資料處理語言</a:t>
          </a:r>
          <a:endParaRPr lang="zh-TW" altLang="en-US" sz="19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1826322" y="444829"/>
        <a:ext cx="1171892" cy="853197"/>
      </dsp:txXfrm>
    </dsp:sp>
    <dsp:sp modelId="{E2048052-AC86-4092-BF9D-C801E78C8F78}">
      <dsp:nvSpPr>
        <dsp:cNvPr id="0" name=""/>
        <dsp:cNvSpPr/>
      </dsp:nvSpPr>
      <dsp:spPr>
        <a:xfrm>
          <a:off x="3292722" y="0"/>
          <a:ext cx="1531225" cy="139428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000" kern="1200" dirty="0" smtClean="0"/>
            <a:t>DCL</a:t>
          </a:r>
          <a:endParaRPr lang="zh-TW" altLang="en-US" sz="2000" kern="1200" dirty="0"/>
        </a:p>
      </dsp:txBody>
      <dsp:txXfrm>
        <a:off x="3292722" y="0"/>
        <a:ext cx="1531225" cy="418285"/>
      </dsp:txXfrm>
    </dsp:sp>
    <dsp:sp modelId="{3D99E40A-E899-4A37-BA97-251CE1F304F9}">
      <dsp:nvSpPr>
        <dsp:cNvPr id="0" name=""/>
        <dsp:cNvSpPr/>
      </dsp:nvSpPr>
      <dsp:spPr>
        <a:xfrm>
          <a:off x="3445845" y="418285"/>
          <a:ext cx="1224980" cy="9062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2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900" kern="1200" dirty="0" smtClean="0"/>
            <a:t>資料控制語言</a:t>
          </a:r>
          <a:endParaRPr lang="zh-TW" altLang="en-US" sz="1900" kern="1200" dirty="0"/>
        </a:p>
      </dsp:txBody>
      <dsp:txXfrm>
        <a:off x="3472389" y="444829"/>
        <a:ext cx="1171892" cy="85319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4D0FFB-EF1B-45A9-9AAB-FABA3D7AA8BC}" type="datetimeFigureOut">
              <a:rPr lang="zh-TW" altLang="en-US" smtClean="0"/>
              <a:pPr/>
              <a:t>2018/3/1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D9BBDF-AEB3-431C-AB2E-DC46CA9DE60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7285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9BBDF-AEB3-431C-AB2E-DC46CA9DE60F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6391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-1" y="2545080"/>
            <a:ext cx="9144000" cy="3255264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-1" y="2667000"/>
            <a:ext cx="9144000" cy="2739571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-1" y="5479143"/>
            <a:ext cx="9144000" cy="235857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599" y="2819400"/>
            <a:ext cx="8686800" cy="1470025"/>
          </a:xfrm>
        </p:spPr>
        <p:txBody>
          <a:bodyPr anchor="b">
            <a:noAutofit/>
          </a:bodyPr>
          <a:lstStyle>
            <a:lvl1pPr>
              <a:defRPr sz="7200" b="0" cap="none" spc="0">
                <a:ln w="13970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499" y="4800600"/>
            <a:ext cx="8001000" cy="5334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4BAAB-85BE-4A67-B725-2C15542DAE5E}" type="datetime1">
              <a:rPr lang="en-US" altLang="zh-TW" smtClean="0"/>
              <a:pPr/>
              <a:t>3/1/2018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1200" y="6356350"/>
            <a:ext cx="28956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kumimoji="0" lang="en-US" altLang="zh-TW" smtClean="0"/>
              <a:t>Copyright </a:t>
            </a:r>
            <a:r>
              <a:rPr kumimoji="0" lang="zh-TW" altLang="en-US" smtClean="0"/>
              <a:t>黃三益</a:t>
            </a:r>
            <a:r>
              <a:rPr kumimoji="0" lang="en-US" altLang="zh-TW" smtClean="0"/>
              <a:t>2015 </a:t>
            </a:r>
            <a:r>
              <a:rPr kumimoji="0" lang="zh-TW" altLang="en-US" smtClean="0"/>
              <a:t>資料庫的核心理論與實務第六版 </a:t>
            </a:r>
            <a:endParaRPr kumimoji="0" lang="en-US"/>
          </a:p>
        </p:txBody>
      </p:sp>
      <p:sp>
        <p:nvSpPr>
          <p:cNvPr id="11" name="TextBox 10"/>
          <p:cNvSpPr txBox="1"/>
          <p:nvPr/>
        </p:nvSpPr>
        <p:spPr>
          <a:xfrm>
            <a:off x="3148584" y="4261104"/>
            <a:ext cx="121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spc="150" dirty="0" smtClean="0">
                <a:solidFill>
                  <a:schemeClr val="accent1"/>
                </a:solidFill>
                <a:sym typeface="Wingdings"/>
              </a:rPr>
              <a:t></a:t>
            </a:r>
            <a:endParaRPr lang="en-US" sz="3200" spc="150" dirty="0">
              <a:solidFill>
                <a:schemeClr val="accent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62399" y="4392168"/>
            <a:ext cx="1219200" cy="365125"/>
          </a:xfrm>
        </p:spPr>
        <p:txBody>
          <a:bodyPr/>
          <a:lstStyle>
            <a:lvl1pPr algn="ctr">
              <a:defRPr sz="2400">
                <a:latin typeface="+mj-lt"/>
              </a:defRPr>
            </a:lvl1pPr>
          </a:lstStyle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 sz="1400" dirty="0">
              <a:solidFill>
                <a:srgbClr val="FFFFFF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18888" y="4261104"/>
            <a:ext cx="121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spc="150" dirty="0" smtClean="0">
                <a:solidFill>
                  <a:schemeClr val="accent1"/>
                </a:solidFill>
                <a:sym typeface="Wingdings"/>
              </a:rPr>
              <a:t></a:t>
            </a:r>
            <a:endParaRPr lang="en-US" sz="3200" spc="150" dirty="0">
              <a:solidFill>
                <a:schemeClr val="accent1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F8DDC-9DCB-4113-9642-620DDAB1DF08}" type="datetime1">
              <a:rPr lang="en-US" altLang="zh-TW" smtClean="0"/>
              <a:pPr/>
              <a:t>3/1/2018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altLang="zh-TW" smtClean="0"/>
              <a:t>Copyright </a:t>
            </a:r>
            <a:r>
              <a:rPr kumimoji="0" lang="zh-TW" altLang="en-US" smtClean="0"/>
              <a:t>黃三益</a:t>
            </a:r>
            <a:r>
              <a:rPr kumimoji="0" lang="en-US" altLang="zh-TW" smtClean="0"/>
              <a:t>2015 </a:t>
            </a:r>
            <a:r>
              <a:rPr kumimoji="0" lang="zh-TW" altLang="en-US" smtClean="0"/>
              <a:t>資料庫的核心理論與實務第六版 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4591050" y="2409824"/>
            <a:ext cx="6858000" cy="2038351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 rot="5400000">
            <a:off x="4668203" y="2570797"/>
            <a:ext cx="6858000" cy="1716405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15200" y="274638"/>
            <a:ext cx="1447800" cy="5851525"/>
          </a:xfrm>
        </p:spPr>
        <p:txBody>
          <a:bodyPr vert="eaVert" anchor="b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199" y="274638"/>
            <a:ext cx="6353175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CF56A-26FA-4CE6-8CC8-98E2F9216406}" type="datetime1">
              <a:rPr lang="en-US" altLang="zh-TW" smtClean="0"/>
              <a:pPr/>
              <a:t>3/1/2018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altLang="zh-TW" smtClean="0"/>
              <a:t>Copyright </a:t>
            </a:r>
            <a:r>
              <a:rPr kumimoji="0" lang="zh-TW" altLang="en-US" smtClean="0"/>
              <a:t>黃三益</a:t>
            </a:r>
            <a:r>
              <a:rPr kumimoji="0" lang="en-US" altLang="zh-TW" smtClean="0"/>
              <a:t>2015 </a:t>
            </a:r>
            <a:r>
              <a:rPr kumimoji="0" lang="zh-TW" altLang="en-US" smtClean="0"/>
              <a:t>資料庫的核心理論與實務第六版 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96000" y="6356350"/>
            <a:ext cx="762000" cy="365125"/>
          </a:xfrm>
        </p:spPr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5400000">
            <a:off x="3681476" y="3354324"/>
            <a:ext cx="6858000" cy="149352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5E7D7-1156-4325-A8D8-221240F790DD}" type="datetime1">
              <a:rPr lang="en-US" altLang="zh-TW" smtClean="0"/>
              <a:pPr/>
              <a:t>3/1/2018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altLang="zh-TW" smtClean="0"/>
              <a:t>Copyright </a:t>
            </a:r>
            <a:r>
              <a:rPr kumimoji="0" lang="zh-TW" altLang="en-US" smtClean="0"/>
              <a:t>黃三益</a:t>
            </a:r>
            <a:r>
              <a:rPr kumimoji="0" lang="en-US" altLang="zh-TW" smtClean="0"/>
              <a:t>2015 </a:t>
            </a:r>
            <a:r>
              <a:rPr kumimoji="0" lang="zh-TW" altLang="en-US" smtClean="0"/>
              <a:t>資料庫的核心理論與實務第六版 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" y="2545080"/>
            <a:ext cx="9144000" cy="3255264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-1" y="2667000"/>
            <a:ext cx="9144000" cy="2739571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-1" y="5479143"/>
            <a:ext cx="9144000" cy="235857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599" y="2819400"/>
            <a:ext cx="8686800" cy="1463040"/>
          </a:xfrm>
        </p:spPr>
        <p:txBody>
          <a:bodyPr anchor="b" anchorCtr="0">
            <a:noAutofit/>
          </a:bodyPr>
          <a:lstStyle>
            <a:lvl1pPr algn="ctr">
              <a:defRPr sz="7200" b="0" cap="none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1499" y="4800600"/>
            <a:ext cx="8001000" cy="548640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F2990-3C7D-4EDA-BF9E-7D07DEA4BB10}" type="datetime1">
              <a:rPr lang="en-US" altLang="zh-TW" smtClean="0"/>
              <a:pPr/>
              <a:t>3/1/2018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1200" y="6356350"/>
            <a:ext cx="2895600" cy="365125"/>
          </a:xfrm>
        </p:spPr>
        <p:txBody>
          <a:bodyPr/>
          <a:lstStyle/>
          <a:p>
            <a:r>
              <a:rPr kumimoji="0" lang="en-US" altLang="zh-TW" smtClean="0"/>
              <a:t>Copyright </a:t>
            </a:r>
            <a:r>
              <a:rPr kumimoji="0" lang="zh-TW" altLang="en-US" smtClean="0"/>
              <a:t>黃三益</a:t>
            </a:r>
            <a:r>
              <a:rPr kumimoji="0" lang="en-US" altLang="zh-TW" smtClean="0"/>
              <a:t>2015 </a:t>
            </a:r>
            <a:r>
              <a:rPr kumimoji="0" lang="zh-TW" altLang="en-US" smtClean="0"/>
              <a:t>資料庫的核心理論與實務第六版 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59352" y="4389120"/>
            <a:ext cx="1216152" cy="365125"/>
          </a:xfrm>
        </p:spPr>
        <p:txBody>
          <a:bodyPr/>
          <a:lstStyle>
            <a:lvl1pPr algn="ctr">
              <a:defRPr sz="2400">
                <a:solidFill>
                  <a:srgbClr val="FFFFFF"/>
                </a:solidFill>
              </a:defRPr>
            </a:lvl1pPr>
          </a:lstStyle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818888" y="4261104"/>
            <a:ext cx="121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spc="150" dirty="0" smtClean="0">
                <a:solidFill>
                  <a:srgbClr val="FFFFFF"/>
                </a:solidFill>
                <a:sym typeface="Wingdings"/>
              </a:rPr>
              <a:t></a:t>
            </a:r>
            <a:endParaRPr lang="en-US" sz="3200" spc="150" dirty="0">
              <a:solidFill>
                <a:srgbClr val="FFFFF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148584" y="4261104"/>
            <a:ext cx="121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spc="150" dirty="0" smtClean="0">
                <a:solidFill>
                  <a:srgbClr val="FFFFFF"/>
                </a:solidFill>
                <a:sym typeface="Wingdings"/>
              </a:rPr>
              <a:t></a:t>
            </a:r>
            <a:endParaRPr lang="en-US" sz="3200" spc="150" dirty="0">
              <a:solidFill>
                <a:srgbClr val="FFFFFF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AC105-F939-4C73-840F-4F767A2255C5}" type="datetime1">
              <a:rPr lang="en-US" altLang="zh-TW" smtClean="0"/>
              <a:pPr/>
              <a:t>3/1/2018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altLang="zh-TW" smtClean="0"/>
              <a:t>Copyright </a:t>
            </a:r>
            <a:r>
              <a:rPr kumimoji="0" lang="zh-TW" altLang="en-US" smtClean="0"/>
              <a:t>黃三益</a:t>
            </a:r>
            <a:r>
              <a:rPr kumimoji="0" lang="en-US" altLang="zh-TW" smtClean="0"/>
              <a:t>2015 </a:t>
            </a:r>
            <a:r>
              <a:rPr kumimoji="0" lang="zh-TW" altLang="en-US" smtClean="0"/>
              <a:t>資料庫的核心理論與實務第六版 </a:t>
            </a:r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DEE02-A40E-4A47-BC46-AF739B1E5EA6}" type="datetime1">
              <a:rPr lang="en-US" altLang="zh-TW" smtClean="0"/>
              <a:pPr/>
              <a:t>3/1/2018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altLang="zh-TW" smtClean="0"/>
              <a:t>Copyright </a:t>
            </a:r>
            <a:r>
              <a:rPr kumimoji="0" lang="zh-TW" altLang="en-US" smtClean="0"/>
              <a:t>黃三益</a:t>
            </a:r>
            <a:r>
              <a:rPr kumimoji="0" lang="en-US" altLang="zh-TW" smtClean="0"/>
              <a:t>2015 </a:t>
            </a:r>
            <a:r>
              <a:rPr kumimoji="0" lang="zh-TW" altLang="en-US" smtClean="0"/>
              <a:t>資料庫的核心理論與實務第六版 </a:t>
            </a:r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01A5A-35EA-4079-A374-89A805D224F6}" type="datetime1">
              <a:rPr lang="en-US" altLang="zh-TW" smtClean="0"/>
              <a:pPr/>
              <a:t>3/1/2018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altLang="zh-TW" smtClean="0"/>
              <a:t>Copyright </a:t>
            </a:r>
            <a:r>
              <a:rPr kumimoji="0" lang="zh-TW" altLang="en-US" smtClean="0"/>
              <a:t>黃三益</a:t>
            </a:r>
            <a:r>
              <a:rPr kumimoji="0" lang="en-US" altLang="zh-TW" smtClean="0"/>
              <a:t>2015 </a:t>
            </a:r>
            <a:r>
              <a:rPr kumimoji="0" lang="zh-TW" altLang="en-US" smtClean="0"/>
              <a:t>資料庫的核心理論與實務第六版 </a:t>
            </a:r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C5A84-7585-4F6D-A0D0-BDA11668BB66}" type="datetime1">
              <a:rPr lang="en-US" altLang="zh-TW" smtClean="0"/>
              <a:pPr/>
              <a:t>3/1/2018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altLang="zh-TW" smtClean="0"/>
              <a:t>Copyright </a:t>
            </a:r>
            <a:r>
              <a:rPr kumimoji="0" lang="zh-TW" altLang="en-US" smtClean="0"/>
              <a:t>黃三益</a:t>
            </a:r>
            <a:r>
              <a:rPr kumimoji="0" lang="en-US" altLang="zh-TW" smtClean="0"/>
              <a:t>2015 </a:t>
            </a:r>
            <a:r>
              <a:rPr kumimoji="0" lang="zh-TW" altLang="en-US" smtClean="0"/>
              <a:t>資料庫的核心理論與實務第六版 </a:t>
            </a:r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5638800" cy="946150"/>
          </a:xfrm>
        </p:spPr>
        <p:txBody>
          <a:bodyPr anchor="ctr">
            <a:noAutofit/>
          </a:bodyPr>
          <a:lstStyle>
            <a:lvl1pPr algn="l">
              <a:defRPr sz="4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912" y="1719072"/>
            <a:ext cx="8247888" cy="45354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A01DF-FC17-4475-AF8D-8DFB9A8CFDAB}" type="datetime1">
              <a:rPr lang="en-US" altLang="zh-TW" smtClean="0"/>
              <a:pPr/>
              <a:t>3/1/2018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altLang="zh-TW" smtClean="0"/>
              <a:t>Copyright </a:t>
            </a:r>
            <a:r>
              <a:rPr kumimoji="0" lang="zh-TW" altLang="en-US" smtClean="0"/>
              <a:t>黃三益</a:t>
            </a:r>
            <a:r>
              <a:rPr kumimoji="0" lang="en-US" altLang="zh-TW" smtClean="0"/>
              <a:t>2015 </a:t>
            </a:r>
            <a:r>
              <a:rPr kumimoji="0" lang="zh-TW" altLang="en-US" smtClean="0"/>
              <a:t>資料庫的核心理論與實務第六版 </a:t>
            </a:r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72200" y="161544"/>
            <a:ext cx="2971800" cy="11521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48400" y="274320"/>
            <a:ext cx="2743200" cy="944880"/>
          </a:xfrm>
        </p:spPr>
        <p:txBody>
          <a:bodyPr anchor="ctr">
            <a:normAutofit/>
          </a:bodyPr>
          <a:lstStyle>
            <a:lvl1pPr marL="0" indent="0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9" name="Rectangle 8"/>
          <p:cNvSpPr/>
          <p:nvPr/>
        </p:nvSpPr>
        <p:spPr>
          <a:xfrm>
            <a:off x="6144768" y="134112"/>
            <a:ext cx="76200" cy="121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144768" y="134112"/>
            <a:ext cx="76200" cy="121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6880" y="1717040"/>
            <a:ext cx="8249920" cy="4531360"/>
          </a:xfrm>
          <a:solidFill>
            <a:schemeClr val="bg2">
              <a:lumMod val="60000"/>
              <a:lumOff val="40000"/>
            </a:schemeClr>
          </a:solidFill>
          <a:effectLst>
            <a:outerShdw blurRad="76200" dist="38100" dir="3600000" algn="ctr" rotWithShape="0">
              <a:srgbClr val="000000">
                <a:alpha val="50000"/>
              </a:srgb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CADD2-9C31-4B40-A495-69CC40076550}" type="datetime1">
              <a:rPr lang="en-US" altLang="zh-TW" smtClean="0"/>
              <a:pPr/>
              <a:t>3/1/2018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altLang="zh-TW" smtClean="0"/>
              <a:t>Copyright </a:t>
            </a:r>
            <a:r>
              <a:rPr kumimoji="0" lang="zh-TW" altLang="en-US" smtClean="0"/>
              <a:t>黃三益</a:t>
            </a:r>
            <a:r>
              <a:rPr kumimoji="0" lang="en-US" altLang="zh-TW" smtClean="0"/>
              <a:t>2015 </a:t>
            </a:r>
            <a:r>
              <a:rPr kumimoji="0" lang="zh-TW" altLang="en-US" smtClean="0"/>
              <a:t>資料庫的核心理論與實務第六版 </a:t>
            </a:r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6172200" y="161544"/>
            <a:ext cx="2971800" cy="11521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144768" y="134112"/>
            <a:ext cx="76200" cy="121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5638800" cy="1005840"/>
          </a:xfrm>
        </p:spPr>
        <p:txBody>
          <a:bodyPr anchor="ctr">
            <a:noAutofit/>
          </a:bodyPr>
          <a:lstStyle>
            <a:lvl1pPr algn="l">
              <a:defRPr sz="4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48400" y="228600"/>
            <a:ext cx="2819400" cy="1005840"/>
          </a:xfrm>
        </p:spPr>
        <p:txBody>
          <a:bodyPr anchor="ctr">
            <a:normAutofit/>
          </a:bodyPr>
          <a:lstStyle>
            <a:lvl1pPr marL="0" indent="0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144768" y="134112"/>
            <a:ext cx="76200" cy="121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00584"/>
            <a:ext cx="9144000" cy="1453896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67641"/>
            <a:ext cx="9144000" cy="1154314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82880"/>
            <a:ext cx="8229600" cy="1111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fld id="{DE94949E-55E9-45E0-8689-198D6620B5F5}" type="datetime1">
              <a:rPr lang="en-US" altLang="zh-TW" smtClean="0"/>
              <a:pPr algn="r" eaLnBrk="1" latinLnBrk="0" hangingPunct="1"/>
              <a:t>3/1/2018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r>
              <a:rPr kumimoji="0" lang="en-US" altLang="zh-TW" sz="1400" smtClean="0">
                <a:solidFill>
                  <a:schemeClr val="tx2"/>
                </a:solidFill>
              </a:rPr>
              <a:t>Copyright </a:t>
            </a:r>
            <a:r>
              <a:rPr kumimoji="0" lang="zh-TW" altLang="en-US" sz="1400" smtClean="0">
                <a:solidFill>
                  <a:schemeClr val="tx2"/>
                </a:solidFill>
              </a:rPr>
              <a:t>黃三益</a:t>
            </a:r>
            <a:r>
              <a:rPr kumimoji="0" lang="en-US" altLang="zh-TW" sz="1400" smtClean="0">
                <a:solidFill>
                  <a:schemeClr val="tx2"/>
                </a:solidFill>
              </a:rPr>
              <a:t>2015 </a:t>
            </a:r>
            <a:r>
              <a:rPr kumimoji="0" lang="zh-TW" altLang="en-US" sz="1400" smtClean="0">
                <a:solidFill>
                  <a:schemeClr val="tx2"/>
                </a:solidFill>
              </a:rPr>
              <a:t>資料庫的核心理論與實務第六版 </a:t>
            </a:r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pPr algn="ctr" eaLnBrk="1" latinLnBrk="0" hangingPunct="1"/>
            <a:fld id="{6F42FDE4-A7DD-41A7-A0A6-9B649FB43336}" type="slidenum">
              <a:rPr kumimoji="0" lang="en-US" smtClean="0"/>
              <a:pPr algn="ctr" eaLnBrk="1" latinLnBrk="0" hangingPunct="1"/>
              <a:t>‹#›</a:t>
            </a:fld>
            <a:endParaRPr kumimoji="0" lang="en-US" sz="14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1368552"/>
            <a:ext cx="9144000" cy="149352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0" r:id="rId1"/>
    <p:sldLayoutId id="2147483871" r:id="rId2"/>
    <p:sldLayoutId id="2147483872" r:id="rId3"/>
    <p:sldLayoutId id="2147483873" r:id="rId4"/>
    <p:sldLayoutId id="2147483874" r:id="rId5"/>
    <p:sldLayoutId id="2147483875" r:id="rId6"/>
    <p:sldLayoutId id="2147483876" r:id="rId7"/>
    <p:sldLayoutId id="2147483877" r:id="rId8"/>
    <p:sldLayoutId id="2147483878" r:id="rId9"/>
    <p:sldLayoutId id="2147483879" r:id="rId10"/>
    <p:sldLayoutId id="2147483880" r:id="rId11"/>
  </p:sldLayoutIdLst>
  <p:transition>
    <p:dissolve/>
  </p:transition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0" hangingPunct="1">
        <a:spcBef>
          <a:spcPct val="0"/>
        </a:spcBef>
        <a:buNone/>
        <a:defRPr sz="5400" b="0" kern="1200" cap="none" spc="0">
          <a:ln w="13970" cmpd="sng">
            <a:solidFill>
              <a:srgbClr val="FFFFFF"/>
            </a:solidFill>
            <a:prstDash val="solid"/>
          </a:ln>
          <a:solidFill>
            <a:srgbClr val="FFFFFF"/>
          </a:solidFill>
          <a:effectLst>
            <a:outerShdw blurRad="63500" dir="3600000" algn="tl" rotWithShape="0">
              <a:srgbClr val="000000">
                <a:alpha val="7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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Courier New" pitchFamily="49" charset="0"/>
        <a:buChar char="o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/>
          <p:cNvSpPr txBox="1">
            <a:spLocks noChangeArrowheads="1"/>
          </p:cNvSpPr>
          <p:nvPr/>
        </p:nvSpPr>
        <p:spPr bwMode="auto">
          <a:xfrm>
            <a:off x="827584" y="806847"/>
            <a:ext cx="7488832" cy="147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660033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660033"/>
                </a:solidFill>
                <a:latin typeface="Times New Roman" pitchFamily="18" charset="0"/>
                <a:ea typeface="華康古印體" pitchFamily="65" charset="-12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660033"/>
                </a:solidFill>
                <a:latin typeface="Times New Roman" pitchFamily="18" charset="0"/>
                <a:ea typeface="華康古印體" pitchFamily="65" charset="-12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660033"/>
                </a:solidFill>
                <a:latin typeface="Times New Roman" pitchFamily="18" charset="0"/>
                <a:ea typeface="華康古印體" pitchFamily="65" charset="-12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660033"/>
                </a:solidFill>
                <a:latin typeface="Times New Roman" pitchFamily="18" charset="0"/>
                <a:ea typeface="華康古印體" pitchFamily="65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660033"/>
                </a:solidFill>
                <a:latin typeface="Times New Roman" pitchFamily="18" charset="0"/>
                <a:ea typeface="華康古印體" pitchFamily="65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660033"/>
                </a:solidFill>
                <a:latin typeface="Times New Roman" pitchFamily="18" charset="0"/>
                <a:ea typeface="華康古印體" pitchFamily="65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660033"/>
                </a:solidFill>
                <a:latin typeface="Times New Roman" pitchFamily="18" charset="0"/>
                <a:ea typeface="華康古印體" pitchFamily="65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660033"/>
                </a:solidFill>
                <a:latin typeface="Times New Roman" pitchFamily="18" charset="0"/>
                <a:ea typeface="華康古印體" pitchFamily="65" charset="-120"/>
              </a:defRPr>
            </a:lvl9pPr>
          </a:lstStyle>
          <a:p>
            <a:pPr>
              <a:spcBef>
                <a:spcPts val="1200"/>
              </a:spcBef>
              <a:defRPr/>
            </a:pPr>
            <a:r>
              <a:rPr lang="zh-TW" altLang="en-US" dirty="0" smtClean="0">
                <a:solidFill>
                  <a:srgbClr val="002060"/>
                </a:solidFill>
                <a:latin typeface="華康中特圓體" panose="020F0809000000000000" pitchFamily="49" charset="-120"/>
                <a:ea typeface="華康中特圓體" panose="020F0809000000000000" pitchFamily="49" charset="-120"/>
              </a:rPr>
              <a:t>第 </a:t>
            </a:r>
            <a:r>
              <a:rPr lang="en-US" altLang="zh-TW" dirty="0" smtClean="0">
                <a:solidFill>
                  <a:srgbClr val="002060"/>
                </a:solidFill>
                <a:latin typeface="華康中特圓體" panose="020F0809000000000000" pitchFamily="49" charset="-120"/>
                <a:ea typeface="華康中特圓體" panose="020F0809000000000000" pitchFamily="49" charset="-120"/>
              </a:rPr>
              <a:t>6 </a:t>
            </a:r>
            <a:r>
              <a:rPr lang="zh-TW" altLang="en-US" dirty="0" smtClean="0">
                <a:solidFill>
                  <a:srgbClr val="002060"/>
                </a:solidFill>
                <a:latin typeface="華康中特圓體" panose="020F0809000000000000" pitchFamily="49" charset="-120"/>
                <a:ea typeface="華康中特圓體" panose="020F0809000000000000" pitchFamily="49" charset="-120"/>
              </a:rPr>
              <a:t>章</a:t>
            </a:r>
            <a:r>
              <a:rPr lang="zh-TW" altLang="en-US" dirty="0">
                <a:solidFill>
                  <a:srgbClr val="002060"/>
                </a:solidFill>
                <a:latin typeface="華康中特圓體" panose="020F0809000000000000" pitchFamily="49" charset="-120"/>
                <a:ea typeface="華康中特圓體" panose="020F0809000000000000" pitchFamily="49" charset="-120"/>
              </a:rPr>
              <a:t/>
            </a:r>
            <a:br>
              <a:rPr lang="zh-TW" altLang="en-US" dirty="0">
                <a:solidFill>
                  <a:srgbClr val="002060"/>
                </a:solidFill>
                <a:latin typeface="華康中特圓體" panose="020F0809000000000000" pitchFamily="49" charset="-120"/>
                <a:ea typeface="華康中特圓體" panose="020F0809000000000000" pitchFamily="49" charset="-120"/>
              </a:rPr>
            </a:br>
            <a:r>
              <a:rPr lang="zh-TW" altLang="en-US" dirty="0" smtClean="0">
                <a:solidFill>
                  <a:srgbClr val="002060"/>
                </a:solidFill>
                <a:latin typeface="華康中特圓體" panose="020F0809000000000000" pitchFamily="49" charset="-120"/>
                <a:ea typeface="華康中特圓體" panose="020F0809000000000000" pitchFamily="49" charset="-120"/>
              </a:rPr>
              <a:t>基本的</a:t>
            </a:r>
            <a:r>
              <a:rPr lang="en-US" altLang="zh-TW" dirty="0" smtClean="0">
                <a:solidFill>
                  <a:srgbClr val="002060"/>
                </a:solidFill>
                <a:latin typeface="華康中特圓體" panose="020F0809000000000000" pitchFamily="49" charset="-120"/>
                <a:ea typeface="華康中特圓體" panose="020F0809000000000000" pitchFamily="49" charset="-120"/>
              </a:rPr>
              <a:t>SQL</a:t>
            </a:r>
            <a:endParaRPr lang="en-US" altLang="zh-TW" sz="5400" dirty="0">
              <a:solidFill>
                <a:srgbClr val="002060"/>
              </a:solidFill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sp>
        <p:nvSpPr>
          <p:cNvPr id="11" name="Rectangle 5"/>
          <p:cNvSpPr txBox="1">
            <a:spLocks noChangeArrowheads="1"/>
          </p:cNvSpPr>
          <p:nvPr/>
        </p:nvSpPr>
        <p:spPr>
          <a:xfrm>
            <a:off x="323528" y="5249864"/>
            <a:ext cx="4483100" cy="792163"/>
          </a:xfrm>
          <a:prstGeom prst="rect">
            <a:avLst/>
          </a:prstGeom>
          <a:noFill/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zh-TW" altLang="en-US" sz="2800" b="1" kern="0" dirty="0">
                <a:latin typeface="華康中黑體" panose="020B0509000000000000" pitchFamily="49" charset="-120"/>
                <a:ea typeface="華康中黑體" panose="020B0509000000000000" pitchFamily="49" charset="-120"/>
              </a:rPr>
              <a:t>授課教師</a:t>
            </a:r>
            <a:r>
              <a:rPr lang="zh-TW" altLang="en-US" sz="2800" kern="0" dirty="0">
                <a:latin typeface="華康中黑體" panose="020B0509000000000000" pitchFamily="49" charset="-120"/>
                <a:ea typeface="華康中黑體" panose="020B0509000000000000" pitchFamily="49" charset="-120"/>
              </a:rPr>
              <a:t>：</a:t>
            </a:r>
            <a:r>
              <a:rPr lang="en-US" altLang="zh-TW" sz="2800" kern="0" dirty="0">
                <a:latin typeface="華康中黑體" panose="020B0509000000000000" pitchFamily="49" charset="-120"/>
                <a:ea typeface="華康中黑體" panose="020B0509000000000000" pitchFamily="49" charset="-120"/>
              </a:rPr>
              <a:t>__________</a:t>
            </a:r>
          </a:p>
        </p:txBody>
      </p: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185736" y="6356352"/>
            <a:ext cx="386620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rgbClr val="CC6600"/>
                </a:solidFill>
                <a:latin typeface="Times New Roman" pitchFamily="18" charset="0"/>
                <a:ea typeface="華康魏碑體" pitchFamily="65" charset="-120"/>
              </a:defRPr>
            </a:lvl1pPr>
            <a:lvl2pPr marL="742950" indent="-285750" eaLnBrk="0" hangingPunct="0"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9933FF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細明體" pitchFamily="49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細明體" pitchFamily="49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細明體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細明體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細明體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細明體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細明體" pitchFamily="49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TW" altLang="en-US" sz="1200" b="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資料庫的核心理論與</a:t>
            </a:r>
            <a:r>
              <a:rPr lang="zh-TW" altLang="en-US" sz="1200" b="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實務</a:t>
            </a:r>
            <a:r>
              <a:rPr lang="en-US" altLang="zh-TW" sz="1200" b="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7</a:t>
            </a:r>
            <a:r>
              <a:rPr lang="en-US" altLang="zh-TW" sz="1200" b="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e</a:t>
            </a:r>
            <a:r>
              <a:rPr lang="zh-TW" altLang="en-US" sz="1200" b="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黃三益</a:t>
            </a:r>
            <a:r>
              <a:rPr lang="zh-TW" altLang="en-US" sz="1200" b="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著 </a:t>
            </a:r>
            <a:r>
              <a:rPr lang="zh-TW" altLang="en-US" sz="1200" b="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前程</a:t>
            </a:r>
            <a:r>
              <a:rPr lang="zh-TW" altLang="en-US" sz="1200" b="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文化出版</a:t>
            </a:r>
          </a:p>
        </p:txBody>
      </p:sp>
    </p:spTree>
    <p:extLst>
      <p:ext uri="{BB962C8B-B14F-4D97-AF65-F5344CB8AC3E}">
        <p14:creationId xmlns:p14="http://schemas.microsoft.com/office/powerpoint/2010/main" val="3938771723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spc="600" dirty="0">
                <a:effectLst/>
                <a:latin typeface="微軟正黑體" pitchFamily="34" charset="-120"/>
                <a:ea typeface="微軟正黑體" pitchFamily="34" charset="-120"/>
                <a:cs typeface="+mn-cs"/>
              </a:rPr>
              <a:t>SQL</a:t>
            </a:r>
            <a:r>
              <a:rPr lang="zh-TW" altLang="en-US" sz="3200" spc="600" dirty="0">
                <a:effectLst/>
                <a:latin typeface="微軟正黑體" pitchFamily="34" charset="-120"/>
                <a:ea typeface="微軟正黑體" pitchFamily="34" charset="-120"/>
                <a:cs typeface="+mn-cs"/>
              </a:rPr>
              <a:t>的資料定義語言 </a:t>
            </a:r>
            <a:br>
              <a:rPr lang="zh-TW" altLang="en-US" sz="3200" spc="600" dirty="0">
                <a:effectLst/>
                <a:latin typeface="微軟正黑體" pitchFamily="34" charset="-120"/>
                <a:ea typeface="微軟正黑體" pitchFamily="34" charset="-120"/>
                <a:cs typeface="+mn-cs"/>
              </a:rPr>
            </a:br>
            <a:r>
              <a:rPr lang="zh-TW" altLang="en-US" sz="3200" spc="600" dirty="0">
                <a:effectLst/>
                <a:latin typeface="微軟正黑體" pitchFamily="34" charset="-120"/>
                <a:ea typeface="微軟正黑體" pitchFamily="34" charset="-120"/>
                <a:cs typeface="+mn-cs"/>
              </a:rPr>
              <a:t>（</a:t>
            </a:r>
            <a:r>
              <a:rPr lang="en-US" altLang="zh-TW" sz="3200" spc="600" dirty="0">
                <a:effectLst/>
                <a:latin typeface="微軟正黑體" pitchFamily="34" charset="-120"/>
                <a:ea typeface="微軟正黑體" pitchFamily="34" charset="-120"/>
                <a:cs typeface="+mn-cs"/>
              </a:rPr>
              <a:t>CREATE TABLE </a:t>
            </a:r>
            <a:r>
              <a:rPr lang="zh-TW" altLang="en-US" sz="3200" spc="600" dirty="0" smtClean="0">
                <a:effectLst/>
                <a:latin typeface="微軟正黑體" pitchFamily="34" charset="-120"/>
                <a:ea typeface="微軟正黑體" pitchFamily="34" charset="-120"/>
                <a:cs typeface="+mn-cs"/>
              </a:rPr>
              <a:t>）</a:t>
            </a:r>
            <a:r>
              <a:rPr lang="en-US" altLang="zh-TW" sz="3200" spc="600" dirty="0">
                <a:effectLst/>
                <a:latin typeface="微軟正黑體" pitchFamily="34" charset="-120"/>
                <a:ea typeface="微軟正黑體" pitchFamily="34" charset="-120"/>
              </a:rPr>
              <a:t>-</a:t>
            </a:r>
            <a:r>
              <a:rPr lang="zh-TW" altLang="en-US" sz="3200" spc="600" dirty="0">
                <a:effectLst/>
                <a:latin typeface="微軟正黑體" pitchFamily="34" charset="-120"/>
                <a:ea typeface="微軟正黑體" pitchFamily="34" charset="-120"/>
              </a:rPr>
              <a:t>（</a:t>
            </a:r>
            <a:r>
              <a:rPr lang="en-US" altLang="zh-TW" sz="3200" spc="600" dirty="0">
                <a:effectLst/>
                <a:latin typeface="微軟正黑體" pitchFamily="34" charset="-120"/>
                <a:ea typeface="微軟正黑體" pitchFamily="34" charset="-120"/>
              </a:rPr>
              <a:t>Cont.)</a:t>
            </a:r>
            <a:endParaRPr lang="zh-TW" altLang="en-US" sz="3200" spc="600" dirty="0">
              <a:effectLst/>
              <a:latin typeface="微軟正黑體" pitchFamily="34" charset="-120"/>
              <a:ea typeface="微軟正黑體" pitchFamily="34" charset="-120"/>
              <a:cs typeface="+mn-cs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DATE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</a:p>
          <a:p>
            <a:pPr lvl="2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標準的日期欄位是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yyyy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-mm-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dd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</a:p>
          <a:p>
            <a:pPr lvl="1"/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TIME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</a:p>
          <a:p>
            <a:pPr lvl="2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標準的時間欄位是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hh:mm:ss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</a:p>
          <a:p>
            <a:pPr lvl="2"/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TIME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(2) (13:25:50:30 )</a:t>
            </a:r>
          </a:p>
          <a:p>
            <a:pPr lvl="2"/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TIME WITH TIME ZONE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(13:20:50+08:00)</a:t>
            </a:r>
          </a:p>
          <a:p>
            <a:pPr lvl="1"/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DATETIME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（或稱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TIMESTAMP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 </a:t>
            </a:r>
          </a:p>
          <a:p>
            <a:pPr lvl="2"/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2003-07-10 13:27:50 </a:t>
            </a:r>
          </a:p>
          <a:p>
            <a:pPr lvl="1"/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BLOB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表示是儲存大型的二元型態物件 </a:t>
            </a:r>
          </a:p>
          <a:p>
            <a:pPr lvl="1"/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CLOB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表示是儲存大型的文字型態物件  </a:t>
            </a:r>
          </a:p>
        </p:txBody>
      </p:sp>
      <p:sp>
        <p:nvSpPr>
          <p:cNvPr id="4" name="矩形 3"/>
          <p:cNvSpPr/>
          <p:nvPr/>
        </p:nvSpPr>
        <p:spPr>
          <a:xfrm>
            <a:off x="-31742" y="-27384"/>
            <a:ext cx="253947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000" b="1" spc="600" dirty="0">
                <a:latin typeface="微軟正黑體" pitchFamily="34" charset="-120"/>
                <a:ea typeface="微軟正黑體" pitchFamily="34" charset="-120"/>
              </a:rPr>
              <a:t>6</a:t>
            </a:r>
            <a:r>
              <a:rPr lang="en-US" altLang="zh-TW" sz="1000" b="1" spc="600" dirty="0" smtClean="0">
                <a:latin typeface="微軟正黑體" pitchFamily="34" charset="-120"/>
                <a:ea typeface="微軟正黑體" pitchFamily="34" charset="-120"/>
              </a:rPr>
              <a:t>-3SQL</a:t>
            </a:r>
            <a:r>
              <a:rPr lang="zh-TW" altLang="en-US" sz="1000" b="1" spc="600" dirty="0">
                <a:latin typeface="微軟正黑體" pitchFamily="34" charset="-120"/>
                <a:ea typeface="微軟正黑體" pitchFamily="34" charset="-120"/>
              </a:rPr>
              <a:t>的資料定義語言</a:t>
            </a:r>
          </a:p>
          <a:p>
            <a:endParaRPr lang="en-US" altLang="zh-TW" sz="1000" b="1" spc="600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0" y="296752"/>
            <a:ext cx="875312" cy="900000"/>
          </a:xfrm>
          <a:prstGeom prst="rect">
            <a:avLst/>
          </a:prstGeom>
        </p:spPr>
      </p:pic>
      <p:sp>
        <p:nvSpPr>
          <p:cNvPr id="8" name="頁尾版面配置區 19"/>
          <p:cNvSpPr>
            <a:spLocks noGrp="1"/>
          </p:cNvSpPr>
          <p:nvPr>
            <p:ph type="ftr" sz="quarter" idx="11"/>
          </p:nvPr>
        </p:nvSpPr>
        <p:spPr>
          <a:xfrm>
            <a:off x="3124200" y="6237312"/>
            <a:ext cx="2895600" cy="365125"/>
          </a:xfrm>
        </p:spPr>
        <p:txBody>
          <a:bodyPr/>
          <a:lstStyle/>
          <a:p>
            <a:r>
              <a:rPr kumimoji="0" lang="en-US" altLang="zh-TW" dirty="0" smtClean="0"/>
              <a:t>Copyright </a:t>
            </a:r>
            <a:r>
              <a:rPr kumimoji="0" lang="zh-TW" altLang="en-US" dirty="0" smtClean="0"/>
              <a:t>黃三益</a:t>
            </a:r>
            <a:r>
              <a:rPr kumimoji="0" lang="en-US" altLang="zh-TW" dirty="0" smtClean="0"/>
              <a:t>2018 </a:t>
            </a:r>
            <a:r>
              <a:rPr kumimoji="0" lang="zh-TW" altLang="en-US" dirty="0" smtClean="0"/>
              <a:t>資料庫的核心理論與實務第</a:t>
            </a:r>
            <a:r>
              <a:rPr lang="zh-TW" altLang="en-US" dirty="0"/>
              <a:t>七</a:t>
            </a:r>
            <a:r>
              <a:rPr kumimoji="0" lang="zh-TW" altLang="en-US" dirty="0" smtClean="0"/>
              <a:t>版 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812616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spc="600" dirty="0">
                <a:effectLst/>
                <a:latin typeface="微軟正黑體" pitchFamily="34" charset="-120"/>
                <a:ea typeface="微軟正黑體" pitchFamily="34" charset="-120"/>
                <a:cs typeface="+mn-cs"/>
              </a:rPr>
              <a:t>SQL</a:t>
            </a:r>
            <a:r>
              <a:rPr lang="zh-TW" altLang="en-US" sz="3200" spc="600" dirty="0">
                <a:effectLst/>
                <a:latin typeface="微軟正黑體" pitchFamily="34" charset="-120"/>
                <a:ea typeface="微軟正黑體" pitchFamily="34" charset="-120"/>
                <a:cs typeface="+mn-cs"/>
              </a:rPr>
              <a:t>的資料定義語言 </a:t>
            </a:r>
            <a:br>
              <a:rPr lang="zh-TW" altLang="en-US" sz="3200" spc="600" dirty="0">
                <a:effectLst/>
                <a:latin typeface="微軟正黑體" pitchFamily="34" charset="-120"/>
                <a:ea typeface="微軟正黑體" pitchFamily="34" charset="-120"/>
                <a:cs typeface="+mn-cs"/>
              </a:rPr>
            </a:br>
            <a:r>
              <a:rPr lang="zh-TW" altLang="en-US" sz="3200" spc="600" dirty="0">
                <a:effectLst/>
                <a:latin typeface="微軟正黑體" pitchFamily="34" charset="-120"/>
                <a:ea typeface="微軟正黑體" pitchFamily="34" charset="-120"/>
                <a:cs typeface="+mn-cs"/>
              </a:rPr>
              <a:t>（</a:t>
            </a:r>
            <a:r>
              <a:rPr lang="en-US" altLang="zh-TW" sz="3200" spc="600" dirty="0">
                <a:effectLst/>
                <a:latin typeface="微軟正黑體" pitchFamily="34" charset="-120"/>
                <a:ea typeface="微軟正黑體" pitchFamily="34" charset="-120"/>
                <a:cs typeface="+mn-cs"/>
              </a:rPr>
              <a:t>CREATE TABLE </a:t>
            </a:r>
            <a:r>
              <a:rPr lang="zh-TW" altLang="en-US" sz="3200" spc="600" dirty="0" smtClean="0">
                <a:effectLst/>
                <a:latin typeface="微軟正黑體" pitchFamily="34" charset="-120"/>
                <a:ea typeface="微軟正黑體" pitchFamily="34" charset="-120"/>
                <a:cs typeface="+mn-cs"/>
              </a:rPr>
              <a:t>）</a:t>
            </a:r>
            <a:r>
              <a:rPr lang="en-US" altLang="zh-TW" sz="3200" spc="600" dirty="0">
                <a:effectLst/>
                <a:latin typeface="微軟正黑體" pitchFamily="34" charset="-120"/>
                <a:ea typeface="微軟正黑體" pitchFamily="34" charset="-120"/>
              </a:rPr>
              <a:t>-</a:t>
            </a:r>
            <a:r>
              <a:rPr lang="zh-TW" altLang="en-US" sz="3200" spc="600" dirty="0">
                <a:effectLst/>
                <a:latin typeface="微軟正黑體" pitchFamily="34" charset="-120"/>
                <a:ea typeface="微軟正黑體" pitchFamily="34" charset="-120"/>
              </a:rPr>
              <a:t>（</a:t>
            </a:r>
            <a:r>
              <a:rPr lang="en-US" altLang="zh-TW" sz="3200" spc="600" dirty="0">
                <a:effectLst/>
                <a:latin typeface="微軟正黑體" pitchFamily="34" charset="-120"/>
                <a:ea typeface="微軟正黑體" pitchFamily="34" charset="-120"/>
              </a:rPr>
              <a:t>Cont.)</a:t>
            </a:r>
            <a:endParaRPr lang="zh-TW" altLang="en-US" sz="3200" spc="600" dirty="0">
              <a:effectLst/>
              <a:latin typeface="微軟正黑體" pitchFamily="34" charset="-120"/>
              <a:ea typeface="微軟正黑體" pitchFamily="34" charset="-120"/>
              <a:cs typeface="+mn-cs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9600" indent="-609600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自訂定義域 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（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CREATE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DOMAIN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</a:p>
          <a:p>
            <a:pPr marL="990600" lvl="1" indent="-533400"/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CREATE DOMAIN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PID_TYPE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CHAR(10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90600" lvl="1" indent="-533400"/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CREAE 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DOMAIN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SALES_TYPE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INT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CHECK 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SALES_TYPE &gt; 100)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90600" lvl="1" indent="-533400"/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609600" indent="-609600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作用在單一欄位的完整限制：定義該欄位時一併設定 </a:t>
            </a:r>
          </a:p>
          <a:p>
            <a:pPr marL="990600" lvl="1" indent="-533400"/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NOT NULL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：不得為空值。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90600" lvl="1" indent="-533400"/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DEFAULT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：設定預設值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。</a:t>
            </a:r>
          </a:p>
        </p:txBody>
      </p:sp>
      <p:sp>
        <p:nvSpPr>
          <p:cNvPr id="4" name="矩形 3"/>
          <p:cNvSpPr/>
          <p:nvPr/>
        </p:nvSpPr>
        <p:spPr>
          <a:xfrm>
            <a:off x="-31742" y="-27384"/>
            <a:ext cx="253947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000" b="1" spc="600" dirty="0">
                <a:latin typeface="微軟正黑體" pitchFamily="34" charset="-120"/>
                <a:ea typeface="微軟正黑體" pitchFamily="34" charset="-120"/>
              </a:rPr>
              <a:t>6</a:t>
            </a:r>
            <a:r>
              <a:rPr lang="en-US" altLang="zh-TW" sz="1000" b="1" spc="600" dirty="0" smtClean="0">
                <a:latin typeface="微軟正黑體" pitchFamily="34" charset="-120"/>
                <a:ea typeface="微軟正黑體" pitchFamily="34" charset="-120"/>
              </a:rPr>
              <a:t>-3SQL</a:t>
            </a:r>
            <a:r>
              <a:rPr lang="zh-TW" altLang="en-US" sz="1000" b="1" spc="600" dirty="0">
                <a:latin typeface="微軟正黑體" pitchFamily="34" charset="-120"/>
                <a:ea typeface="微軟正黑體" pitchFamily="34" charset="-120"/>
              </a:rPr>
              <a:t>的資料定義語言</a:t>
            </a:r>
          </a:p>
          <a:p>
            <a:endParaRPr lang="en-US" altLang="zh-TW" sz="1000" b="1" spc="600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0" y="296752"/>
            <a:ext cx="875312" cy="900000"/>
          </a:xfrm>
          <a:prstGeom prst="rect">
            <a:avLst/>
          </a:prstGeom>
        </p:spPr>
      </p:pic>
      <p:sp>
        <p:nvSpPr>
          <p:cNvPr id="9" name="頁尾版面配置區 19"/>
          <p:cNvSpPr>
            <a:spLocks noGrp="1"/>
          </p:cNvSpPr>
          <p:nvPr>
            <p:ph type="ftr" sz="quarter" idx="11"/>
          </p:nvPr>
        </p:nvSpPr>
        <p:spPr>
          <a:xfrm>
            <a:off x="3124200" y="6237312"/>
            <a:ext cx="2895600" cy="365125"/>
          </a:xfrm>
        </p:spPr>
        <p:txBody>
          <a:bodyPr/>
          <a:lstStyle/>
          <a:p>
            <a:r>
              <a:rPr kumimoji="0" lang="en-US" altLang="zh-TW" dirty="0" smtClean="0"/>
              <a:t>Copyright </a:t>
            </a:r>
            <a:r>
              <a:rPr kumimoji="0" lang="zh-TW" altLang="en-US" dirty="0" smtClean="0"/>
              <a:t>黃三益</a:t>
            </a:r>
            <a:r>
              <a:rPr kumimoji="0" lang="en-US" altLang="zh-TW" dirty="0" smtClean="0"/>
              <a:t>2018 </a:t>
            </a:r>
            <a:r>
              <a:rPr kumimoji="0" lang="zh-TW" altLang="en-US" dirty="0" smtClean="0"/>
              <a:t>資料庫的核心理論與實務第</a:t>
            </a:r>
            <a:r>
              <a:rPr lang="zh-TW" altLang="en-US" dirty="0"/>
              <a:t>七</a:t>
            </a:r>
            <a:r>
              <a:rPr kumimoji="0" lang="zh-TW" altLang="en-US" dirty="0" smtClean="0"/>
              <a:t>版 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407330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spc="600" dirty="0">
                <a:effectLst/>
                <a:latin typeface="微軟正黑體" pitchFamily="34" charset="-120"/>
                <a:ea typeface="微軟正黑體" pitchFamily="34" charset="-120"/>
                <a:cs typeface="+mn-cs"/>
              </a:rPr>
              <a:t>SQL</a:t>
            </a:r>
            <a:r>
              <a:rPr lang="zh-TW" altLang="en-US" sz="3200" spc="600" dirty="0">
                <a:effectLst/>
                <a:latin typeface="微軟正黑體" pitchFamily="34" charset="-120"/>
                <a:ea typeface="微軟正黑體" pitchFamily="34" charset="-120"/>
                <a:cs typeface="+mn-cs"/>
              </a:rPr>
              <a:t>的資料定義語言 </a:t>
            </a:r>
            <a:br>
              <a:rPr lang="zh-TW" altLang="en-US" sz="3200" spc="600" dirty="0">
                <a:effectLst/>
                <a:latin typeface="微軟正黑體" pitchFamily="34" charset="-120"/>
                <a:ea typeface="微軟正黑體" pitchFamily="34" charset="-120"/>
                <a:cs typeface="+mn-cs"/>
              </a:rPr>
            </a:br>
            <a:r>
              <a:rPr lang="zh-TW" altLang="en-US" sz="3200" spc="600" dirty="0">
                <a:effectLst/>
                <a:latin typeface="微軟正黑體" pitchFamily="34" charset="-120"/>
                <a:ea typeface="微軟正黑體" pitchFamily="34" charset="-120"/>
                <a:cs typeface="+mn-cs"/>
              </a:rPr>
              <a:t>（</a:t>
            </a:r>
            <a:r>
              <a:rPr lang="en-US" altLang="zh-TW" sz="3200" spc="600" dirty="0">
                <a:effectLst/>
                <a:latin typeface="微軟正黑體" pitchFamily="34" charset="-120"/>
                <a:ea typeface="微軟正黑體" pitchFamily="34" charset="-120"/>
                <a:cs typeface="+mn-cs"/>
              </a:rPr>
              <a:t>CREATE TABLE </a:t>
            </a:r>
            <a:r>
              <a:rPr lang="zh-TW" altLang="en-US" sz="3200" spc="600" dirty="0" smtClean="0">
                <a:effectLst/>
                <a:latin typeface="微軟正黑體" pitchFamily="34" charset="-120"/>
                <a:ea typeface="微軟正黑體" pitchFamily="34" charset="-120"/>
                <a:cs typeface="+mn-cs"/>
              </a:rPr>
              <a:t>）</a:t>
            </a:r>
            <a:r>
              <a:rPr lang="en-US" altLang="zh-TW" sz="3200" spc="600" dirty="0">
                <a:effectLst/>
                <a:latin typeface="微軟正黑體" pitchFamily="34" charset="-120"/>
                <a:ea typeface="微軟正黑體" pitchFamily="34" charset="-120"/>
              </a:rPr>
              <a:t>-</a:t>
            </a:r>
            <a:r>
              <a:rPr lang="zh-TW" altLang="en-US" sz="3200" spc="600" dirty="0">
                <a:effectLst/>
                <a:latin typeface="微軟正黑體" pitchFamily="34" charset="-120"/>
                <a:ea typeface="微軟正黑體" pitchFamily="34" charset="-120"/>
              </a:rPr>
              <a:t>（</a:t>
            </a:r>
            <a:r>
              <a:rPr lang="en-US" altLang="zh-TW" sz="3200" spc="600" dirty="0">
                <a:effectLst/>
                <a:latin typeface="微軟正黑體" pitchFamily="34" charset="-120"/>
                <a:ea typeface="微軟正黑體" pitchFamily="34" charset="-120"/>
              </a:rPr>
              <a:t>Cont.)</a:t>
            </a:r>
            <a:endParaRPr lang="zh-TW" altLang="en-US" sz="3200" spc="600" dirty="0">
              <a:effectLst/>
              <a:latin typeface="微軟正黑體" pitchFamily="34" charset="-120"/>
              <a:ea typeface="微軟正黑體" pitchFamily="34" charset="-120"/>
              <a:cs typeface="+mn-cs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9600" indent="-609600"/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作用在數個欄位的完整限制：</a:t>
            </a:r>
          </a:p>
          <a:p>
            <a:pPr marL="990600" lvl="1" indent="-533400"/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PRIMARY KEY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：用來設定一資料表的</a:t>
            </a:r>
            <a:r>
              <a:rPr lang="zh-TW" altLang="en-US" sz="2400" dirty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主鍵</a:t>
            </a:r>
          </a:p>
          <a:p>
            <a:pPr marL="990600" lvl="1" indent="-533400"/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UNIQUE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：該欄位值為</a:t>
            </a:r>
            <a:r>
              <a:rPr lang="zh-TW" altLang="en-US" sz="2400" dirty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唯一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，通常是用來設定</a:t>
            </a:r>
            <a:r>
              <a:rPr lang="zh-TW" altLang="en-US" sz="2400" dirty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次要鍵</a:t>
            </a:r>
          </a:p>
          <a:p>
            <a:pPr marL="990600" lvl="1" indent="-533400"/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FOREIGN KEY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：用來設定外部鍵</a:t>
            </a:r>
          </a:p>
          <a:p>
            <a:pPr marL="1371600" lvl="2" indent="-457200"/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E.g.</a:t>
            </a:r>
          </a:p>
          <a:p>
            <a:pPr marL="1371600" lvl="2" indent="-457200">
              <a:buNone/>
            </a:pP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	FOREIGN KEY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pNo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REFERENCES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Product(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pNo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1371600" lvl="2" indent="-457200">
              <a:buNone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或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371600" lvl="2" indent="-457200">
              <a:buNone/>
            </a:pP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	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FOREIGN KEY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pNo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REFERENCES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Product</a:t>
            </a:r>
          </a:p>
          <a:p>
            <a:pPr marL="971550" lvl="1" indent="-457200"/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一筆記錄被刪除或其主鍵值被修改時，其相對應的外部鍵值會受影響</a:t>
            </a:r>
            <a:r>
              <a:rPr lang="zh-TW" altLang="en-US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2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371600" lvl="2" indent="-457200"/>
            <a:r>
              <a:rPr lang="en-US" altLang="zh-TW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FOREIGN 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KEY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裡的語法可以設定這些外部鍵值的處理方式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-31742" y="-27384"/>
            <a:ext cx="253947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000" b="1" spc="600" dirty="0">
                <a:latin typeface="微軟正黑體" pitchFamily="34" charset="-120"/>
                <a:ea typeface="微軟正黑體" pitchFamily="34" charset="-120"/>
              </a:rPr>
              <a:t>6</a:t>
            </a:r>
            <a:r>
              <a:rPr lang="en-US" altLang="zh-TW" sz="1000" b="1" spc="600" dirty="0" smtClean="0">
                <a:latin typeface="微軟正黑體" pitchFamily="34" charset="-120"/>
                <a:ea typeface="微軟正黑體" pitchFamily="34" charset="-120"/>
              </a:rPr>
              <a:t>-3SQL</a:t>
            </a:r>
            <a:r>
              <a:rPr lang="zh-TW" altLang="en-US" sz="1000" b="1" spc="600" dirty="0">
                <a:latin typeface="微軟正黑體" pitchFamily="34" charset="-120"/>
                <a:ea typeface="微軟正黑體" pitchFamily="34" charset="-120"/>
              </a:rPr>
              <a:t>的資料定義語言</a:t>
            </a:r>
          </a:p>
          <a:p>
            <a:endParaRPr lang="en-US" altLang="zh-TW" sz="1000" b="1" spc="600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0" y="296752"/>
            <a:ext cx="875312" cy="900000"/>
          </a:xfrm>
          <a:prstGeom prst="rect">
            <a:avLst/>
          </a:prstGeom>
        </p:spPr>
      </p:pic>
      <p:sp>
        <p:nvSpPr>
          <p:cNvPr id="9" name="頁尾版面配置區 19"/>
          <p:cNvSpPr>
            <a:spLocks noGrp="1"/>
          </p:cNvSpPr>
          <p:nvPr>
            <p:ph type="ftr" sz="quarter" idx="11"/>
          </p:nvPr>
        </p:nvSpPr>
        <p:spPr>
          <a:xfrm>
            <a:off x="3124200" y="6237312"/>
            <a:ext cx="2895600" cy="365125"/>
          </a:xfrm>
        </p:spPr>
        <p:txBody>
          <a:bodyPr/>
          <a:lstStyle/>
          <a:p>
            <a:r>
              <a:rPr kumimoji="0" lang="en-US" altLang="zh-TW" dirty="0" smtClean="0"/>
              <a:t>Copyright </a:t>
            </a:r>
            <a:r>
              <a:rPr kumimoji="0" lang="zh-TW" altLang="en-US" dirty="0" smtClean="0"/>
              <a:t>黃三益</a:t>
            </a:r>
            <a:r>
              <a:rPr kumimoji="0" lang="en-US" altLang="zh-TW" dirty="0" smtClean="0"/>
              <a:t>2018 </a:t>
            </a:r>
            <a:r>
              <a:rPr kumimoji="0" lang="zh-TW" altLang="en-US" dirty="0" smtClean="0"/>
              <a:t>資料庫的核心理論與實務第</a:t>
            </a:r>
            <a:r>
              <a:rPr lang="zh-TW" altLang="en-US" dirty="0"/>
              <a:t>七</a:t>
            </a:r>
            <a:r>
              <a:rPr kumimoji="0" lang="zh-TW" altLang="en-US" dirty="0" smtClean="0"/>
              <a:t>版 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970454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spc="600" dirty="0">
                <a:effectLst/>
                <a:latin typeface="微軟正黑體" pitchFamily="34" charset="-120"/>
                <a:ea typeface="微軟正黑體" pitchFamily="34" charset="-120"/>
                <a:cs typeface="+mn-cs"/>
              </a:rPr>
              <a:t>SQL</a:t>
            </a:r>
            <a:r>
              <a:rPr lang="zh-TW" altLang="en-US" sz="3200" spc="600" dirty="0">
                <a:effectLst/>
                <a:latin typeface="微軟正黑體" pitchFamily="34" charset="-120"/>
                <a:ea typeface="微軟正黑體" pitchFamily="34" charset="-120"/>
                <a:cs typeface="+mn-cs"/>
              </a:rPr>
              <a:t>的資料定義語言 </a:t>
            </a:r>
            <a:br>
              <a:rPr lang="zh-TW" altLang="en-US" sz="3200" spc="600" dirty="0">
                <a:effectLst/>
                <a:latin typeface="微軟正黑體" pitchFamily="34" charset="-120"/>
                <a:ea typeface="微軟正黑體" pitchFamily="34" charset="-120"/>
                <a:cs typeface="+mn-cs"/>
              </a:rPr>
            </a:br>
            <a:r>
              <a:rPr lang="zh-TW" altLang="en-US" sz="3200" spc="600" dirty="0">
                <a:effectLst/>
                <a:latin typeface="微軟正黑體" pitchFamily="34" charset="-120"/>
                <a:ea typeface="微軟正黑體" pitchFamily="34" charset="-120"/>
                <a:cs typeface="+mn-cs"/>
              </a:rPr>
              <a:t>（</a:t>
            </a:r>
            <a:r>
              <a:rPr lang="en-US" altLang="zh-TW" sz="3200" spc="600" dirty="0">
                <a:effectLst/>
                <a:latin typeface="微軟正黑體" pitchFamily="34" charset="-120"/>
                <a:ea typeface="微軟正黑體" pitchFamily="34" charset="-120"/>
                <a:cs typeface="+mn-cs"/>
              </a:rPr>
              <a:t>CREATE TABLE </a:t>
            </a:r>
            <a:r>
              <a:rPr lang="zh-TW" altLang="en-US" sz="3200" spc="600" dirty="0" smtClean="0">
                <a:effectLst/>
                <a:latin typeface="微軟正黑體" pitchFamily="34" charset="-120"/>
                <a:ea typeface="微軟正黑體" pitchFamily="34" charset="-120"/>
                <a:cs typeface="+mn-cs"/>
              </a:rPr>
              <a:t>）</a:t>
            </a:r>
            <a:r>
              <a:rPr lang="en-US" altLang="zh-TW" sz="3200" spc="600" dirty="0">
                <a:effectLst/>
                <a:latin typeface="微軟正黑體" pitchFamily="34" charset="-120"/>
                <a:ea typeface="微軟正黑體" pitchFamily="34" charset="-120"/>
              </a:rPr>
              <a:t>-</a:t>
            </a:r>
            <a:r>
              <a:rPr lang="zh-TW" altLang="en-US" sz="3200" spc="600" dirty="0">
                <a:effectLst/>
                <a:latin typeface="微軟正黑體" pitchFamily="34" charset="-120"/>
                <a:ea typeface="微軟正黑體" pitchFamily="34" charset="-120"/>
              </a:rPr>
              <a:t>（</a:t>
            </a:r>
            <a:r>
              <a:rPr lang="en-US" altLang="zh-TW" sz="3200" spc="600" dirty="0">
                <a:effectLst/>
                <a:latin typeface="微軟正黑體" pitchFamily="34" charset="-120"/>
                <a:ea typeface="微軟正黑體" pitchFamily="34" charset="-120"/>
              </a:rPr>
              <a:t>Cont.)</a:t>
            </a:r>
            <a:endParaRPr lang="zh-TW" altLang="en-US" sz="3200" spc="600" dirty="0">
              <a:effectLst/>
              <a:latin typeface="微軟正黑體" pitchFamily="34" charset="-120"/>
              <a:ea typeface="微軟正黑體" pitchFamily="34" charset="-120"/>
              <a:cs typeface="+mn-cs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zh-TW" altLang="en-US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設定處理方式如下</a:t>
            </a:r>
            <a:r>
              <a:rPr lang="zh-TW" altLang="en-US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zh-TW" altLang="en-US" sz="1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-31742" y="-27384"/>
            <a:ext cx="253947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000" b="1" spc="600" dirty="0">
                <a:latin typeface="微軟正黑體" pitchFamily="34" charset="-120"/>
                <a:ea typeface="微軟正黑體" pitchFamily="34" charset="-120"/>
              </a:rPr>
              <a:t>6</a:t>
            </a:r>
            <a:r>
              <a:rPr lang="en-US" altLang="zh-TW" sz="1000" b="1" spc="600" dirty="0" smtClean="0">
                <a:latin typeface="微軟正黑體" pitchFamily="34" charset="-120"/>
                <a:ea typeface="微軟正黑體" pitchFamily="34" charset="-120"/>
              </a:rPr>
              <a:t>-3SQL</a:t>
            </a:r>
            <a:r>
              <a:rPr lang="zh-TW" altLang="en-US" sz="1000" b="1" spc="600" dirty="0">
                <a:latin typeface="微軟正黑體" pitchFamily="34" charset="-120"/>
                <a:ea typeface="微軟正黑體" pitchFamily="34" charset="-120"/>
              </a:rPr>
              <a:t>的資料定義語言</a:t>
            </a:r>
          </a:p>
          <a:p>
            <a:endParaRPr lang="en-US" altLang="zh-TW" sz="1000" b="1" spc="600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0" y="296752"/>
            <a:ext cx="875312" cy="900000"/>
          </a:xfrm>
          <a:prstGeom prst="rect">
            <a:avLst/>
          </a:prstGeom>
        </p:spPr>
      </p:pic>
      <p:graphicFrame>
        <p:nvGraphicFramePr>
          <p:cNvPr id="7" name="資料庫圖表 6"/>
          <p:cNvGraphicFramePr/>
          <p:nvPr>
            <p:extLst>
              <p:ext uri="{D42A27DB-BD31-4B8C-83A1-F6EECF244321}">
                <p14:modId xmlns:p14="http://schemas.microsoft.com/office/powerpoint/2010/main" val="83005395"/>
              </p:ext>
            </p:extLst>
          </p:nvPr>
        </p:nvGraphicFramePr>
        <p:xfrm>
          <a:off x="755576" y="1844824"/>
          <a:ext cx="7704856" cy="4896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9828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spc="600" dirty="0">
                <a:effectLst/>
                <a:latin typeface="微軟正黑體" pitchFamily="34" charset="-120"/>
                <a:ea typeface="微軟正黑體" pitchFamily="34" charset="-120"/>
                <a:cs typeface="+mn-cs"/>
              </a:rPr>
              <a:t>SQL</a:t>
            </a:r>
            <a:r>
              <a:rPr lang="zh-TW" altLang="en-US" sz="3200" spc="600" dirty="0">
                <a:effectLst/>
                <a:latin typeface="微軟正黑體" pitchFamily="34" charset="-120"/>
                <a:ea typeface="微軟正黑體" pitchFamily="34" charset="-120"/>
                <a:cs typeface="+mn-cs"/>
              </a:rPr>
              <a:t>的資料定義語言 </a:t>
            </a:r>
            <a:br>
              <a:rPr lang="zh-TW" altLang="en-US" sz="3200" spc="600" dirty="0">
                <a:effectLst/>
                <a:latin typeface="微軟正黑體" pitchFamily="34" charset="-120"/>
                <a:ea typeface="微軟正黑體" pitchFamily="34" charset="-120"/>
                <a:cs typeface="+mn-cs"/>
              </a:rPr>
            </a:br>
            <a:r>
              <a:rPr lang="zh-TW" altLang="en-US" sz="3200" spc="600" dirty="0">
                <a:effectLst/>
                <a:latin typeface="微軟正黑體" pitchFamily="34" charset="-120"/>
                <a:ea typeface="微軟正黑體" pitchFamily="34" charset="-120"/>
                <a:cs typeface="+mn-cs"/>
              </a:rPr>
              <a:t>（</a:t>
            </a:r>
            <a:r>
              <a:rPr lang="en-US" altLang="zh-TW" sz="3200" spc="600" dirty="0">
                <a:effectLst/>
                <a:latin typeface="微軟正黑體" pitchFamily="34" charset="-120"/>
                <a:ea typeface="微軟正黑體" pitchFamily="34" charset="-120"/>
                <a:cs typeface="+mn-cs"/>
              </a:rPr>
              <a:t>CREATE TABLE </a:t>
            </a:r>
            <a:r>
              <a:rPr lang="zh-TW" altLang="en-US" sz="3200" spc="600" dirty="0" smtClean="0">
                <a:effectLst/>
                <a:latin typeface="微軟正黑體" pitchFamily="34" charset="-120"/>
                <a:ea typeface="微軟正黑體" pitchFamily="34" charset="-120"/>
                <a:cs typeface="+mn-cs"/>
              </a:rPr>
              <a:t>）</a:t>
            </a:r>
            <a:r>
              <a:rPr lang="en-US" altLang="zh-TW" sz="3200" spc="600" dirty="0">
                <a:effectLst/>
                <a:latin typeface="微軟正黑體" pitchFamily="34" charset="-120"/>
                <a:ea typeface="微軟正黑體" pitchFamily="34" charset="-120"/>
              </a:rPr>
              <a:t>-</a:t>
            </a:r>
            <a:r>
              <a:rPr lang="zh-TW" altLang="en-US" sz="3200" spc="600" dirty="0">
                <a:effectLst/>
                <a:latin typeface="微軟正黑體" pitchFamily="34" charset="-120"/>
                <a:ea typeface="微軟正黑體" pitchFamily="34" charset="-120"/>
              </a:rPr>
              <a:t>（</a:t>
            </a:r>
            <a:r>
              <a:rPr lang="en-US" altLang="zh-TW" sz="3200" spc="600" dirty="0">
                <a:effectLst/>
                <a:latin typeface="微軟正黑體" pitchFamily="34" charset="-120"/>
                <a:ea typeface="微軟正黑體" pitchFamily="34" charset="-120"/>
              </a:rPr>
              <a:t>Cont.)</a:t>
            </a:r>
            <a:endParaRPr lang="zh-TW" altLang="en-US" sz="3200" spc="600" dirty="0">
              <a:effectLst/>
              <a:latin typeface="微軟正黑體" pitchFamily="34" charset="-120"/>
              <a:ea typeface="微軟正黑體" pitchFamily="34" charset="-120"/>
              <a:cs typeface="+mn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-31742" y="-27384"/>
            <a:ext cx="253947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000" b="1" spc="600" dirty="0">
                <a:latin typeface="微軟正黑體" pitchFamily="34" charset="-120"/>
                <a:ea typeface="微軟正黑體" pitchFamily="34" charset="-120"/>
              </a:rPr>
              <a:t>6</a:t>
            </a:r>
            <a:r>
              <a:rPr lang="en-US" altLang="zh-TW" sz="1000" b="1" spc="600" dirty="0" smtClean="0">
                <a:latin typeface="微軟正黑體" pitchFamily="34" charset="-120"/>
                <a:ea typeface="微軟正黑體" pitchFamily="34" charset="-120"/>
              </a:rPr>
              <a:t>-3SQL</a:t>
            </a:r>
            <a:r>
              <a:rPr lang="zh-TW" altLang="en-US" sz="1000" b="1" spc="600" dirty="0">
                <a:latin typeface="微軟正黑體" pitchFamily="34" charset="-120"/>
                <a:ea typeface="微軟正黑體" pitchFamily="34" charset="-120"/>
              </a:rPr>
              <a:t>的資料定義語言</a:t>
            </a:r>
          </a:p>
          <a:p>
            <a:endParaRPr lang="en-US" altLang="zh-TW" sz="1000" b="1" spc="600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0" y="296752"/>
            <a:ext cx="875312" cy="900000"/>
          </a:xfrm>
          <a:prstGeom prst="rect">
            <a:avLst/>
          </a:prstGeom>
        </p:spPr>
      </p:pic>
      <p:sp>
        <p:nvSpPr>
          <p:cNvPr id="6" name="Rectangle 5"/>
          <p:cNvSpPr txBox="1">
            <a:spLocks noRot="1" noChangeArrowheads="1"/>
          </p:cNvSpPr>
          <p:nvPr/>
        </p:nvSpPr>
        <p:spPr>
          <a:xfrm>
            <a:off x="237536" y="2348880"/>
            <a:ext cx="4478480" cy="39604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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Courier New" pitchFamily="49" charset="0"/>
              <a:buChar char="o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en-US" altLang="zh-TW" sz="1600" b="1" dirty="0" smtClean="0">
                <a:solidFill>
                  <a:schemeClr val="tx1"/>
                </a:solidFill>
              </a:rPr>
              <a:t>CREATE TABLE</a:t>
            </a:r>
            <a:r>
              <a:rPr lang="en-US" altLang="zh-TW" sz="1600" dirty="0" smtClean="0">
                <a:solidFill>
                  <a:schemeClr val="tx1"/>
                </a:solidFill>
              </a:rPr>
              <a:t>  Member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en-US" altLang="zh-TW" sz="1600" dirty="0" smtClean="0">
                <a:solidFill>
                  <a:schemeClr val="tx1"/>
                </a:solidFill>
              </a:rPr>
              <a:t>(     </a:t>
            </a:r>
            <a:r>
              <a:rPr lang="en-US" altLang="zh-TW" sz="1600" dirty="0" err="1" smtClean="0">
                <a:solidFill>
                  <a:schemeClr val="tx1"/>
                </a:solidFill>
              </a:rPr>
              <a:t>mId</a:t>
            </a:r>
            <a:r>
              <a:rPr lang="en-US" altLang="zh-TW" sz="1600" dirty="0" smtClean="0">
                <a:solidFill>
                  <a:schemeClr val="tx1"/>
                </a:solidFill>
              </a:rPr>
              <a:t>          </a:t>
            </a:r>
            <a:r>
              <a:rPr lang="en-US" altLang="zh-TW" sz="1600" b="1" dirty="0" smtClean="0">
                <a:solidFill>
                  <a:schemeClr val="tx1"/>
                </a:solidFill>
              </a:rPr>
              <a:t>CHAR</a:t>
            </a:r>
            <a:r>
              <a:rPr lang="en-US" altLang="zh-TW" sz="1600" dirty="0" smtClean="0">
                <a:solidFill>
                  <a:schemeClr val="tx1"/>
                </a:solidFill>
              </a:rPr>
              <a:t>(8)             </a:t>
            </a:r>
            <a:r>
              <a:rPr lang="en-US" altLang="zh-TW" sz="1600" b="1" dirty="0" smtClean="0">
                <a:solidFill>
                  <a:schemeClr val="tx1"/>
                </a:solidFill>
              </a:rPr>
              <a:t>NOT NULL </a:t>
            </a:r>
            <a:r>
              <a:rPr lang="en-US" altLang="zh-TW" sz="1600" dirty="0" smtClean="0">
                <a:solidFill>
                  <a:schemeClr val="tx1"/>
                </a:solidFill>
              </a:rPr>
              <a:t>,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en-US" altLang="zh-TW" sz="1600" dirty="0">
                <a:solidFill>
                  <a:schemeClr val="tx1"/>
                </a:solidFill>
              </a:rPr>
              <a:t> </a:t>
            </a:r>
            <a:r>
              <a:rPr lang="en-US" altLang="zh-TW" sz="1600" dirty="0" smtClean="0">
                <a:solidFill>
                  <a:schemeClr val="tx1"/>
                </a:solidFill>
              </a:rPr>
              <a:t>     </a:t>
            </a:r>
            <a:r>
              <a:rPr lang="en-US" altLang="zh-TW" sz="1600" dirty="0" err="1" smtClean="0">
                <a:solidFill>
                  <a:schemeClr val="tx1"/>
                </a:solidFill>
              </a:rPr>
              <a:t>pId</a:t>
            </a:r>
            <a:r>
              <a:rPr lang="en-US" altLang="zh-TW" sz="1600" dirty="0" smtClean="0">
                <a:solidFill>
                  <a:schemeClr val="tx1"/>
                </a:solidFill>
              </a:rPr>
              <a:t>           </a:t>
            </a:r>
            <a:r>
              <a:rPr lang="en-US" altLang="zh-TW" sz="1600" b="1" dirty="0" smtClean="0">
                <a:solidFill>
                  <a:schemeClr val="tx1"/>
                </a:solidFill>
              </a:rPr>
              <a:t>VARCHAR</a:t>
            </a:r>
            <a:r>
              <a:rPr lang="en-US" altLang="zh-TW" sz="1600" dirty="0" smtClean="0">
                <a:solidFill>
                  <a:schemeClr val="tx1"/>
                </a:solidFill>
              </a:rPr>
              <a:t>(10)     </a:t>
            </a:r>
            <a:r>
              <a:rPr lang="en-US" altLang="zh-TW" sz="1600" b="1" dirty="0" smtClean="0">
                <a:solidFill>
                  <a:schemeClr val="tx1"/>
                </a:solidFill>
              </a:rPr>
              <a:t>NOT NULL </a:t>
            </a:r>
            <a:r>
              <a:rPr lang="en-US" altLang="zh-TW" sz="1600" dirty="0" smtClean="0">
                <a:solidFill>
                  <a:schemeClr val="tx1"/>
                </a:solidFill>
              </a:rPr>
              <a:t>,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en-US" altLang="zh-TW" sz="1600" dirty="0">
                <a:solidFill>
                  <a:schemeClr val="tx1"/>
                </a:solidFill>
              </a:rPr>
              <a:t> </a:t>
            </a:r>
            <a:r>
              <a:rPr lang="en-US" altLang="zh-TW" sz="1600" dirty="0" smtClean="0">
                <a:solidFill>
                  <a:schemeClr val="tx1"/>
                </a:solidFill>
              </a:rPr>
              <a:t>     name       </a:t>
            </a:r>
            <a:r>
              <a:rPr lang="en-US" altLang="zh-TW" sz="1600" b="1" dirty="0" smtClean="0">
                <a:solidFill>
                  <a:schemeClr val="tx1"/>
                </a:solidFill>
              </a:rPr>
              <a:t>VARCHAR</a:t>
            </a:r>
            <a:r>
              <a:rPr lang="en-US" altLang="zh-TW" sz="1600" dirty="0" smtClean="0">
                <a:solidFill>
                  <a:schemeClr val="tx1"/>
                </a:solidFill>
              </a:rPr>
              <a:t>(8)       </a:t>
            </a:r>
            <a:r>
              <a:rPr lang="en-US" altLang="zh-TW" sz="1600" b="1" dirty="0" smtClean="0">
                <a:solidFill>
                  <a:schemeClr val="tx1"/>
                </a:solidFill>
              </a:rPr>
              <a:t>NOT NULL </a:t>
            </a:r>
            <a:r>
              <a:rPr lang="en-US" altLang="zh-TW" sz="1600" dirty="0" smtClean="0">
                <a:solidFill>
                  <a:schemeClr val="tx1"/>
                </a:solidFill>
              </a:rPr>
              <a:t>,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en-US" altLang="zh-TW" sz="1600" dirty="0">
                <a:solidFill>
                  <a:schemeClr val="tx1"/>
                </a:solidFill>
              </a:rPr>
              <a:t> </a:t>
            </a:r>
            <a:r>
              <a:rPr lang="en-US" altLang="zh-TW" sz="1600" dirty="0" smtClean="0">
                <a:solidFill>
                  <a:schemeClr val="tx1"/>
                </a:solidFill>
              </a:rPr>
              <a:t>     birthday   </a:t>
            </a:r>
            <a:r>
              <a:rPr lang="en-US" altLang="zh-TW" sz="1600" b="1" dirty="0" smtClean="0">
                <a:solidFill>
                  <a:schemeClr val="tx1"/>
                </a:solidFill>
              </a:rPr>
              <a:t>DATE </a:t>
            </a:r>
            <a:r>
              <a:rPr lang="en-US" altLang="zh-TW" sz="1600" dirty="0" smtClean="0">
                <a:solidFill>
                  <a:schemeClr val="tx1"/>
                </a:solidFill>
              </a:rPr>
              <a:t>,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en-US" altLang="zh-TW" sz="1600" dirty="0">
                <a:solidFill>
                  <a:schemeClr val="tx1"/>
                </a:solidFill>
              </a:rPr>
              <a:t> </a:t>
            </a:r>
            <a:r>
              <a:rPr lang="en-US" altLang="zh-TW" sz="1600" dirty="0" smtClean="0">
                <a:solidFill>
                  <a:schemeClr val="tx1"/>
                </a:solidFill>
              </a:rPr>
              <a:t>     phone      </a:t>
            </a:r>
            <a:r>
              <a:rPr lang="en-US" altLang="zh-TW" sz="1600" b="1" dirty="0" smtClean="0">
                <a:solidFill>
                  <a:schemeClr val="tx1"/>
                </a:solidFill>
              </a:rPr>
              <a:t>VARCHAR</a:t>
            </a:r>
            <a:r>
              <a:rPr lang="en-US" altLang="zh-TW" sz="1600" dirty="0" smtClean="0">
                <a:solidFill>
                  <a:schemeClr val="tx1"/>
                </a:solidFill>
              </a:rPr>
              <a:t>(10) ,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en-US" altLang="zh-TW" sz="1600" dirty="0">
                <a:solidFill>
                  <a:schemeClr val="tx1"/>
                </a:solidFill>
              </a:rPr>
              <a:t> </a:t>
            </a:r>
            <a:r>
              <a:rPr lang="en-US" altLang="zh-TW" sz="1600" dirty="0" smtClean="0">
                <a:solidFill>
                  <a:schemeClr val="tx1"/>
                </a:solidFill>
              </a:rPr>
              <a:t>     address   </a:t>
            </a:r>
            <a:r>
              <a:rPr lang="en-US" altLang="zh-TW" sz="1600" b="1" dirty="0" smtClean="0">
                <a:solidFill>
                  <a:schemeClr val="tx1"/>
                </a:solidFill>
              </a:rPr>
              <a:t>VARCHAR</a:t>
            </a:r>
            <a:r>
              <a:rPr lang="en-US" altLang="zh-TW" sz="1600" dirty="0" smtClean="0">
                <a:solidFill>
                  <a:schemeClr val="tx1"/>
                </a:solidFill>
              </a:rPr>
              <a:t>(40) ,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en-US" altLang="zh-TW" sz="1600" dirty="0">
                <a:solidFill>
                  <a:schemeClr val="tx1"/>
                </a:solidFill>
              </a:rPr>
              <a:t> </a:t>
            </a:r>
            <a:r>
              <a:rPr lang="en-US" altLang="zh-TW" sz="1600" dirty="0" smtClean="0">
                <a:solidFill>
                  <a:schemeClr val="tx1"/>
                </a:solidFill>
              </a:rPr>
              <a:t>     email       </a:t>
            </a:r>
            <a:r>
              <a:rPr lang="en-US" altLang="zh-TW" sz="1600" b="1" dirty="0" smtClean="0">
                <a:solidFill>
                  <a:schemeClr val="tx1"/>
                </a:solidFill>
              </a:rPr>
              <a:t>VARCHAR</a:t>
            </a:r>
            <a:r>
              <a:rPr lang="en-US" altLang="zh-TW" sz="1600" dirty="0" smtClean="0">
                <a:solidFill>
                  <a:schemeClr val="tx1"/>
                </a:solidFill>
              </a:rPr>
              <a:t>(20) ,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en-US" altLang="zh-TW" sz="1600" dirty="0">
                <a:solidFill>
                  <a:schemeClr val="tx1"/>
                </a:solidFill>
              </a:rPr>
              <a:t> </a:t>
            </a:r>
            <a:r>
              <a:rPr lang="en-US" altLang="zh-TW" sz="1600" dirty="0" smtClean="0">
                <a:solidFill>
                  <a:schemeClr val="tx1"/>
                </a:solidFill>
              </a:rPr>
              <a:t>     introducer    </a:t>
            </a:r>
            <a:r>
              <a:rPr lang="en-US" altLang="zh-TW" sz="1600" b="1" dirty="0" smtClean="0">
                <a:solidFill>
                  <a:schemeClr val="tx1"/>
                </a:solidFill>
              </a:rPr>
              <a:t>CHAR</a:t>
            </a:r>
            <a:r>
              <a:rPr lang="en-US" altLang="zh-TW" sz="1600" dirty="0" smtClean="0">
                <a:solidFill>
                  <a:schemeClr val="tx1"/>
                </a:solidFill>
              </a:rPr>
              <a:t>(8) ,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endParaRPr lang="en-US" altLang="zh-TW" sz="1600" dirty="0" smtClean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en-US" altLang="zh-TW" sz="1600" dirty="0">
                <a:solidFill>
                  <a:schemeClr val="tx1"/>
                </a:solidFill>
              </a:rPr>
              <a:t> </a:t>
            </a:r>
            <a:r>
              <a:rPr lang="en-US" altLang="zh-TW" sz="1600" dirty="0" smtClean="0">
                <a:solidFill>
                  <a:schemeClr val="tx1"/>
                </a:solidFill>
              </a:rPr>
              <a:t>    </a:t>
            </a:r>
            <a:r>
              <a:rPr lang="en-US" altLang="zh-TW" sz="1600" b="1" dirty="0" smtClean="0">
                <a:solidFill>
                  <a:schemeClr val="tx1"/>
                </a:solidFill>
              </a:rPr>
              <a:t>PRIMARY  KEY</a:t>
            </a:r>
            <a:r>
              <a:rPr lang="en-US" altLang="zh-TW" sz="1600" dirty="0" smtClean="0">
                <a:solidFill>
                  <a:schemeClr val="tx1"/>
                </a:solidFill>
              </a:rPr>
              <a:t> (</a:t>
            </a:r>
            <a:r>
              <a:rPr lang="en-US" altLang="zh-TW" sz="1600" dirty="0" err="1" smtClean="0">
                <a:solidFill>
                  <a:schemeClr val="tx1"/>
                </a:solidFill>
              </a:rPr>
              <a:t>mId</a:t>
            </a:r>
            <a:r>
              <a:rPr lang="en-US" altLang="zh-TW" sz="1600" dirty="0" smtClean="0">
                <a:solidFill>
                  <a:schemeClr val="tx1"/>
                </a:solidFill>
              </a:rPr>
              <a:t>) ,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en-US" altLang="zh-TW" sz="1600" b="1" dirty="0">
                <a:solidFill>
                  <a:schemeClr val="tx1"/>
                </a:solidFill>
              </a:rPr>
              <a:t> </a:t>
            </a:r>
            <a:r>
              <a:rPr lang="en-US" altLang="zh-TW" sz="1600" b="1" dirty="0" smtClean="0">
                <a:solidFill>
                  <a:schemeClr val="tx1"/>
                </a:solidFill>
              </a:rPr>
              <a:t>    UNIQUE   </a:t>
            </a:r>
            <a:r>
              <a:rPr lang="en-US" altLang="zh-TW" sz="1600" dirty="0" smtClean="0">
                <a:solidFill>
                  <a:schemeClr val="tx1"/>
                </a:solidFill>
              </a:rPr>
              <a:t>(</a:t>
            </a:r>
            <a:r>
              <a:rPr lang="en-US" altLang="zh-TW" sz="1600" dirty="0" err="1" smtClean="0">
                <a:solidFill>
                  <a:schemeClr val="tx1"/>
                </a:solidFill>
              </a:rPr>
              <a:t>pId</a:t>
            </a:r>
            <a:r>
              <a:rPr lang="en-US" altLang="zh-TW" sz="1600" dirty="0" smtClean="0">
                <a:solidFill>
                  <a:schemeClr val="tx1"/>
                </a:solidFill>
              </a:rPr>
              <a:t>) </a:t>
            </a:r>
            <a:r>
              <a:rPr lang="en-US" altLang="zh-TW" sz="1600" b="1" dirty="0" smtClean="0">
                <a:solidFill>
                  <a:schemeClr val="tx1"/>
                </a:solidFill>
              </a:rPr>
              <a:t>,</a:t>
            </a:r>
            <a:endParaRPr lang="en-US" altLang="zh-TW" sz="1600" dirty="0" smtClean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en-US" altLang="zh-TW" sz="1600" dirty="0">
                <a:solidFill>
                  <a:schemeClr val="tx1"/>
                </a:solidFill>
              </a:rPr>
              <a:t> </a:t>
            </a:r>
            <a:r>
              <a:rPr lang="en-US" altLang="zh-TW" sz="1600" dirty="0" smtClean="0">
                <a:solidFill>
                  <a:schemeClr val="tx1"/>
                </a:solidFill>
              </a:rPr>
              <a:t>    </a:t>
            </a:r>
            <a:r>
              <a:rPr lang="en-US" altLang="zh-TW" sz="1600" b="1" dirty="0" smtClean="0">
                <a:solidFill>
                  <a:schemeClr val="tx1"/>
                </a:solidFill>
              </a:rPr>
              <a:t>FOREIGN KEY</a:t>
            </a:r>
            <a:r>
              <a:rPr lang="en-US" altLang="zh-TW" sz="1600" dirty="0" smtClean="0">
                <a:solidFill>
                  <a:schemeClr val="tx1"/>
                </a:solidFill>
              </a:rPr>
              <a:t> (introducer)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en-US" altLang="zh-TW" sz="1600" b="1" dirty="0">
                <a:solidFill>
                  <a:schemeClr val="tx1"/>
                </a:solidFill>
              </a:rPr>
              <a:t> </a:t>
            </a:r>
            <a:r>
              <a:rPr lang="en-US" altLang="zh-TW" sz="1600" b="1" dirty="0" smtClean="0">
                <a:solidFill>
                  <a:schemeClr val="tx1"/>
                </a:solidFill>
              </a:rPr>
              <a:t>    REFERENCES </a:t>
            </a:r>
            <a:r>
              <a:rPr lang="en-US" altLang="zh-TW" sz="1600" dirty="0" smtClean="0">
                <a:solidFill>
                  <a:schemeClr val="tx1"/>
                </a:solidFill>
              </a:rPr>
              <a:t>Member(</a:t>
            </a:r>
            <a:r>
              <a:rPr lang="en-US" altLang="zh-TW" sz="1600" dirty="0" err="1" smtClean="0">
                <a:solidFill>
                  <a:schemeClr val="tx1"/>
                </a:solidFill>
              </a:rPr>
              <a:t>mId</a:t>
            </a:r>
            <a:r>
              <a:rPr lang="en-US" altLang="zh-TW" sz="1600" dirty="0" smtClean="0">
                <a:solidFill>
                  <a:schemeClr val="tx1"/>
                </a:solidFill>
              </a:rPr>
              <a:t>)</a:t>
            </a:r>
            <a:endParaRPr lang="en-US" altLang="zh-TW" sz="1600" b="1" dirty="0" smtClean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en-US" altLang="zh-TW" sz="1600" b="1" dirty="0">
                <a:solidFill>
                  <a:schemeClr val="tx1"/>
                </a:solidFill>
              </a:rPr>
              <a:t> </a:t>
            </a:r>
            <a:r>
              <a:rPr lang="en-US" altLang="zh-TW" sz="1600" b="1" dirty="0" smtClean="0">
                <a:solidFill>
                  <a:schemeClr val="tx1"/>
                </a:solidFill>
              </a:rPr>
              <a:t>    ON DELETE</a:t>
            </a:r>
            <a:r>
              <a:rPr lang="en-US" altLang="zh-TW" sz="1600" dirty="0" smtClean="0">
                <a:solidFill>
                  <a:schemeClr val="tx1"/>
                </a:solidFill>
              </a:rPr>
              <a:t> </a:t>
            </a:r>
            <a:r>
              <a:rPr lang="en-US" altLang="zh-TW" sz="1600" b="1" dirty="0" smtClean="0">
                <a:solidFill>
                  <a:schemeClr val="tx1"/>
                </a:solidFill>
              </a:rPr>
              <a:t>SET NULL </a:t>
            </a:r>
            <a:r>
              <a:rPr lang="en-US" altLang="zh-TW" sz="1600" dirty="0" smtClean="0">
                <a:solidFill>
                  <a:schemeClr val="tx1"/>
                </a:solidFill>
              </a:rPr>
              <a:t> </a:t>
            </a:r>
            <a:r>
              <a:rPr lang="en-US" altLang="zh-TW" sz="1600" b="1" dirty="0" smtClean="0">
                <a:solidFill>
                  <a:schemeClr val="tx1"/>
                </a:solidFill>
              </a:rPr>
              <a:t>ON UPDATE</a:t>
            </a:r>
            <a:r>
              <a:rPr lang="en-US" altLang="zh-TW" sz="1600" dirty="0" smtClean="0">
                <a:solidFill>
                  <a:schemeClr val="tx1"/>
                </a:solidFill>
              </a:rPr>
              <a:t>  </a:t>
            </a:r>
            <a:r>
              <a:rPr lang="en-US" altLang="zh-TW" sz="1600" b="1" dirty="0" smtClean="0">
                <a:solidFill>
                  <a:schemeClr val="tx1"/>
                </a:solidFill>
              </a:rPr>
              <a:t>CASCADE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en-US" altLang="zh-TW" sz="1600" dirty="0" smtClean="0">
                <a:solidFill>
                  <a:schemeClr val="tx1"/>
                </a:solidFill>
              </a:rPr>
              <a:t>);</a:t>
            </a:r>
            <a:endParaRPr lang="en-US" altLang="zh-TW" sz="1600" b="1" dirty="0" smtClean="0">
              <a:solidFill>
                <a:schemeClr val="tx1"/>
              </a:solidFill>
            </a:endParaRPr>
          </a:p>
        </p:txBody>
      </p:sp>
      <p:grpSp>
        <p:nvGrpSpPr>
          <p:cNvPr id="8" name="群組 7"/>
          <p:cNvGrpSpPr/>
          <p:nvPr/>
        </p:nvGrpSpPr>
        <p:grpSpPr>
          <a:xfrm>
            <a:off x="50608" y="1554136"/>
            <a:ext cx="720080" cy="660056"/>
            <a:chOff x="180554" y="1700808"/>
            <a:chExt cx="720080" cy="660056"/>
          </a:xfrm>
        </p:grpSpPr>
        <p:pic>
          <p:nvPicPr>
            <p:cNvPr id="9" name="圖片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0554" y="1700808"/>
              <a:ext cx="720080" cy="660056"/>
            </a:xfrm>
            <a:prstGeom prst="rect">
              <a:avLst/>
            </a:prstGeom>
          </p:spPr>
        </p:pic>
        <p:sp>
          <p:nvSpPr>
            <p:cNvPr id="10" name="文字方塊 9"/>
            <p:cNvSpPr txBox="1"/>
            <p:nvPr/>
          </p:nvSpPr>
          <p:spPr>
            <a:xfrm>
              <a:off x="230379" y="1772816"/>
              <a:ext cx="620430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zh-TW" altLang="en-US" sz="1600" b="1" dirty="0">
                  <a:solidFill>
                    <a:srgbClr val="92D050"/>
                  </a:solidFill>
                  <a:latin typeface="微軟正黑體" pitchFamily="34" charset="-120"/>
                  <a:ea typeface="微軟正黑體" pitchFamily="34" charset="-120"/>
                </a:rPr>
                <a:t>實例</a:t>
              </a:r>
            </a:p>
          </p:txBody>
        </p:sp>
      </p:grp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899592" y="1626144"/>
            <a:ext cx="309251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/>
            <a:r>
              <a:rPr lang="zh-TW" altLang="en-US" sz="1600" b="1" dirty="0">
                <a:solidFill>
                  <a:srgbClr val="92D050"/>
                </a:solidFill>
                <a:latin typeface="微軟正黑體" pitchFamily="34" charset="-120"/>
                <a:ea typeface="微軟正黑體" pitchFamily="34" charset="-120"/>
              </a:rPr>
              <a:t>線上購物系統資料庫的</a:t>
            </a:r>
            <a:r>
              <a:rPr lang="en-US" altLang="zh-TW" sz="1600" b="1" dirty="0">
                <a:solidFill>
                  <a:srgbClr val="92D050"/>
                </a:solidFill>
                <a:latin typeface="微軟正黑體" pitchFamily="34" charset="-120"/>
                <a:ea typeface="微軟正黑體" pitchFamily="34" charset="-120"/>
              </a:rPr>
              <a:t>SQL</a:t>
            </a:r>
            <a:r>
              <a:rPr lang="zh-TW" altLang="en-US" sz="1600" b="1" dirty="0">
                <a:solidFill>
                  <a:srgbClr val="92D050"/>
                </a:solidFill>
                <a:latin typeface="微軟正黑體" pitchFamily="34" charset="-120"/>
                <a:ea typeface="微軟正黑體" pitchFamily="34" charset="-120"/>
              </a:rPr>
              <a:t>定義 </a:t>
            </a:r>
          </a:p>
        </p:txBody>
      </p:sp>
      <p:sp>
        <p:nvSpPr>
          <p:cNvPr id="12" name="Rectangle 5"/>
          <p:cNvSpPr txBox="1">
            <a:spLocks noRot="1" noChangeArrowheads="1"/>
          </p:cNvSpPr>
          <p:nvPr/>
        </p:nvSpPr>
        <p:spPr>
          <a:xfrm>
            <a:off x="4548574" y="2348880"/>
            <a:ext cx="4444490" cy="39604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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Courier New" pitchFamily="49" charset="0"/>
              <a:buChar char="o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en-US" altLang="zh-TW" sz="1600" b="1" dirty="0">
                <a:solidFill>
                  <a:schemeClr val="tx1"/>
                </a:solidFill>
              </a:rPr>
              <a:t>CREATE TABLE</a:t>
            </a:r>
            <a:r>
              <a:rPr lang="en-US" altLang="zh-TW" sz="1600" dirty="0">
                <a:solidFill>
                  <a:schemeClr val="tx1"/>
                </a:solidFill>
              </a:rPr>
              <a:t> </a:t>
            </a:r>
            <a:r>
              <a:rPr lang="en-US" altLang="zh-TW" sz="1600" dirty="0" smtClean="0">
                <a:solidFill>
                  <a:schemeClr val="tx1"/>
                </a:solidFill>
              </a:rPr>
              <a:t> Cart</a:t>
            </a:r>
            <a:endParaRPr lang="en-US" altLang="zh-TW" sz="1600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en-US" altLang="zh-TW" sz="1600" dirty="0" smtClean="0">
                <a:solidFill>
                  <a:schemeClr val="tx1"/>
                </a:solidFill>
              </a:rPr>
              <a:t>(</a:t>
            </a:r>
            <a:r>
              <a:rPr lang="zh-TW" altLang="en-US" sz="1600" dirty="0" smtClean="0">
                <a:solidFill>
                  <a:schemeClr val="tx1"/>
                </a:solidFill>
              </a:rPr>
              <a:t>    </a:t>
            </a:r>
            <a:r>
              <a:rPr lang="en-US" altLang="zh-TW" sz="1600" dirty="0" err="1" smtClean="0">
                <a:solidFill>
                  <a:schemeClr val="tx1"/>
                </a:solidFill>
              </a:rPr>
              <a:t>mId</a:t>
            </a:r>
            <a:r>
              <a:rPr lang="en-US" altLang="zh-TW" sz="1600" dirty="0" smtClean="0">
                <a:solidFill>
                  <a:schemeClr val="tx1"/>
                </a:solidFill>
              </a:rPr>
              <a:t>        </a:t>
            </a:r>
            <a:r>
              <a:rPr lang="zh-TW" altLang="en-US" sz="1600" dirty="0" smtClean="0">
                <a:solidFill>
                  <a:schemeClr val="tx1"/>
                </a:solidFill>
              </a:rPr>
              <a:t>     </a:t>
            </a:r>
            <a:r>
              <a:rPr lang="en-US" altLang="zh-TW" sz="1600" b="1" dirty="0" smtClean="0">
                <a:solidFill>
                  <a:schemeClr val="tx1"/>
                </a:solidFill>
              </a:rPr>
              <a:t>CHAR</a:t>
            </a:r>
            <a:r>
              <a:rPr lang="en-US" altLang="zh-TW" sz="1600" dirty="0" smtClean="0">
                <a:solidFill>
                  <a:schemeClr val="tx1"/>
                </a:solidFill>
              </a:rPr>
              <a:t>(8</a:t>
            </a:r>
            <a:r>
              <a:rPr lang="en-US" altLang="zh-TW" sz="1600" dirty="0">
                <a:solidFill>
                  <a:schemeClr val="tx1"/>
                </a:solidFill>
              </a:rPr>
              <a:t>)       </a:t>
            </a:r>
            <a:r>
              <a:rPr lang="en-US" altLang="zh-TW" sz="1600" b="1" dirty="0">
                <a:solidFill>
                  <a:schemeClr val="tx1"/>
                </a:solidFill>
              </a:rPr>
              <a:t>NOT </a:t>
            </a:r>
            <a:r>
              <a:rPr lang="en-US" altLang="zh-TW" sz="1600" b="1" dirty="0" smtClean="0">
                <a:solidFill>
                  <a:schemeClr val="tx1"/>
                </a:solidFill>
              </a:rPr>
              <a:t>NULL</a:t>
            </a:r>
            <a:r>
              <a:rPr lang="zh-TW" altLang="en-US" sz="1600" b="1" dirty="0" smtClean="0">
                <a:solidFill>
                  <a:schemeClr val="tx1"/>
                </a:solidFill>
              </a:rPr>
              <a:t> </a:t>
            </a:r>
            <a:r>
              <a:rPr lang="en-US" altLang="zh-TW" sz="1600" dirty="0" smtClean="0">
                <a:solidFill>
                  <a:schemeClr val="tx1"/>
                </a:solidFill>
              </a:rPr>
              <a:t>,</a:t>
            </a:r>
            <a:endParaRPr lang="en-US" altLang="zh-TW" sz="1600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en-US" altLang="zh-TW" sz="1600" dirty="0" smtClean="0">
                <a:solidFill>
                  <a:schemeClr val="tx1"/>
                </a:solidFill>
              </a:rPr>
              <a:t> </a:t>
            </a:r>
            <a:r>
              <a:rPr lang="zh-TW" altLang="en-US" sz="1600" dirty="0" smtClean="0">
                <a:solidFill>
                  <a:schemeClr val="tx1"/>
                </a:solidFill>
              </a:rPr>
              <a:t>    </a:t>
            </a:r>
            <a:r>
              <a:rPr lang="en-US" altLang="zh-TW" sz="1600" dirty="0" err="1" smtClean="0">
                <a:solidFill>
                  <a:schemeClr val="tx1"/>
                </a:solidFill>
              </a:rPr>
              <a:t>cartTime</a:t>
            </a:r>
            <a:r>
              <a:rPr lang="en-US" altLang="zh-TW" sz="1600" dirty="0" smtClean="0">
                <a:solidFill>
                  <a:schemeClr val="tx1"/>
                </a:solidFill>
              </a:rPr>
              <a:t>     </a:t>
            </a:r>
            <a:r>
              <a:rPr lang="en-US" altLang="zh-TW" sz="1600" b="1" dirty="0">
                <a:solidFill>
                  <a:schemeClr val="tx1"/>
                </a:solidFill>
              </a:rPr>
              <a:t>DATETIME</a:t>
            </a:r>
            <a:r>
              <a:rPr lang="en-US" altLang="zh-TW" sz="1600" dirty="0">
                <a:solidFill>
                  <a:schemeClr val="tx1"/>
                </a:solidFill>
              </a:rPr>
              <a:t>,     </a:t>
            </a:r>
            <a:r>
              <a:rPr lang="en-US" altLang="zh-TW" sz="1600" b="1" dirty="0">
                <a:solidFill>
                  <a:schemeClr val="tx1"/>
                </a:solidFill>
              </a:rPr>
              <a:t>NOT </a:t>
            </a:r>
            <a:r>
              <a:rPr lang="en-US" altLang="zh-TW" sz="1600" b="1" dirty="0" smtClean="0">
                <a:solidFill>
                  <a:schemeClr val="tx1"/>
                </a:solidFill>
              </a:rPr>
              <a:t>NULL</a:t>
            </a:r>
            <a:r>
              <a:rPr lang="zh-TW" altLang="en-US" sz="1600" b="1" dirty="0" smtClean="0">
                <a:solidFill>
                  <a:schemeClr val="tx1"/>
                </a:solidFill>
              </a:rPr>
              <a:t> </a:t>
            </a:r>
            <a:r>
              <a:rPr lang="en-US" altLang="zh-TW" sz="1600" dirty="0" smtClean="0">
                <a:solidFill>
                  <a:schemeClr val="tx1"/>
                </a:solidFill>
              </a:rPr>
              <a:t>,</a:t>
            </a:r>
            <a:endParaRPr lang="en-US" altLang="zh-TW" sz="1600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en-US" altLang="zh-TW" sz="1600" dirty="0" smtClean="0">
                <a:solidFill>
                  <a:schemeClr val="tx1"/>
                </a:solidFill>
              </a:rPr>
              <a:t> </a:t>
            </a:r>
            <a:r>
              <a:rPr lang="zh-TW" altLang="en-US" sz="1600" dirty="0" smtClean="0">
                <a:solidFill>
                  <a:schemeClr val="tx1"/>
                </a:solidFill>
              </a:rPr>
              <a:t>    </a:t>
            </a:r>
            <a:r>
              <a:rPr lang="en-US" altLang="zh-TW" sz="1600" dirty="0" err="1" smtClean="0">
                <a:solidFill>
                  <a:schemeClr val="tx1"/>
                </a:solidFill>
              </a:rPr>
              <a:t>tNo</a:t>
            </a:r>
            <a:r>
              <a:rPr lang="en-US" altLang="zh-TW" sz="1600" dirty="0">
                <a:solidFill>
                  <a:schemeClr val="tx1"/>
                </a:solidFill>
              </a:rPr>
              <a:t>	  </a:t>
            </a:r>
            <a:r>
              <a:rPr lang="zh-TW" altLang="en-US" sz="1600" dirty="0" smtClean="0">
                <a:solidFill>
                  <a:schemeClr val="tx1"/>
                </a:solidFill>
              </a:rPr>
              <a:t>     </a:t>
            </a:r>
            <a:r>
              <a:rPr lang="en-US" altLang="zh-TW" sz="1600" b="1" dirty="0" smtClean="0">
                <a:solidFill>
                  <a:schemeClr val="tx1"/>
                </a:solidFill>
              </a:rPr>
              <a:t>CHAR</a:t>
            </a:r>
            <a:r>
              <a:rPr lang="en-US" altLang="zh-TW" sz="1600" dirty="0" smtClean="0">
                <a:solidFill>
                  <a:schemeClr val="tx1"/>
                </a:solidFill>
              </a:rPr>
              <a:t>(5)</a:t>
            </a:r>
            <a:r>
              <a:rPr lang="zh-TW" altLang="en-US" sz="1600" dirty="0" smtClean="0">
                <a:solidFill>
                  <a:schemeClr val="tx1"/>
                </a:solidFill>
              </a:rPr>
              <a:t> </a:t>
            </a:r>
            <a:r>
              <a:rPr lang="en-US" altLang="zh-TW" sz="1600" dirty="0" smtClean="0">
                <a:solidFill>
                  <a:schemeClr val="tx1"/>
                </a:solidFill>
              </a:rPr>
              <a:t>,</a:t>
            </a:r>
            <a:endParaRPr lang="en-US" altLang="zh-TW" sz="1600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endParaRPr lang="en-US" altLang="zh-TW" sz="1600" b="1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zh-TW" altLang="en-US" sz="1600" b="1" dirty="0">
                <a:solidFill>
                  <a:schemeClr val="tx1"/>
                </a:solidFill>
              </a:rPr>
              <a:t> </a:t>
            </a:r>
            <a:r>
              <a:rPr lang="zh-TW" altLang="en-US" sz="1600" b="1" dirty="0" smtClean="0">
                <a:solidFill>
                  <a:schemeClr val="tx1"/>
                </a:solidFill>
              </a:rPr>
              <a:t>    </a:t>
            </a:r>
            <a:r>
              <a:rPr lang="en-US" altLang="zh-TW" sz="1600" b="1" dirty="0" smtClean="0">
                <a:solidFill>
                  <a:schemeClr val="tx1"/>
                </a:solidFill>
              </a:rPr>
              <a:t>PRIMARY </a:t>
            </a:r>
            <a:r>
              <a:rPr lang="en-US" altLang="zh-TW" sz="1600" b="1" dirty="0">
                <a:solidFill>
                  <a:schemeClr val="tx1"/>
                </a:solidFill>
              </a:rPr>
              <a:t>KEY</a:t>
            </a:r>
            <a:r>
              <a:rPr lang="en-US" altLang="zh-TW" sz="1600" dirty="0">
                <a:solidFill>
                  <a:schemeClr val="tx1"/>
                </a:solidFill>
              </a:rPr>
              <a:t> (</a:t>
            </a:r>
            <a:r>
              <a:rPr lang="en-US" altLang="zh-TW" sz="1600" dirty="0" err="1">
                <a:solidFill>
                  <a:schemeClr val="tx1"/>
                </a:solidFill>
              </a:rPr>
              <a:t>mId</a:t>
            </a:r>
            <a:r>
              <a:rPr lang="en-US" altLang="zh-TW" sz="1600" dirty="0">
                <a:solidFill>
                  <a:schemeClr val="tx1"/>
                </a:solidFill>
              </a:rPr>
              <a:t>, </a:t>
            </a:r>
            <a:r>
              <a:rPr lang="en-US" altLang="zh-TW" sz="1600" dirty="0" err="1">
                <a:solidFill>
                  <a:schemeClr val="tx1"/>
                </a:solidFill>
              </a:rPr>
              <a:t>cartTime</a:t>
            </a:r>
            <a:r>
              <a:rPr lang="en-US" altLang="zh-TW" sz="1600" dirty="0">
                <a:solidFill>
                  <a:schemeClr val="tx1"/>
                </a:solidFill>
              </a:rPr>
              <a:t>),</a:t>
            </a:r>
            <a:endParaRPr lang="en-US" altLang="zh-TW" sz="1600" b="1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zh-TW" altLang="en-US" sz="1600" b="1" dirty="0" smtClean="0">
                <a:solidFill>
                  <a:schemeClr val="tx1"/>
                </a:solidFill>
              </a:rPr>
              <a:t>     </a:t>
            </a:r>
            <a:r>
              <a:rPr lang="en-US" altLang="zh-TW" sz="1600" b="1" dirty="0" smtClean="0">
                <a:solidFill>
                  <a:schemeClr val="tx1"/>
                </a:solidFill>
              </a:rPr>
              <a:t>FOREIGN </a:t>
            </a:r>
            <a:r>
              <a:rPr lang="en-US" altLang="zh-TW" sz="1600" b="1" dirty="0">
                <a:solidFill>
                  <a:schemeClr val="tx1"/>
                </a:solidFill>
              </a:rPr>
              <a:t>KEY</a:t>
            </a:r>
            <a:r>
              <a:rPr lang="en-US" altLang="zh-TW" sz="1600" dirty="0">
                <a:solidFill>
                  <a:schemeClr val="tx1"/>
                </a:solidFill>
              </a:rPr>
              <a:t> (</a:t>
            </a:r>
            <a:r>
              <a:rPr lang="en-US" altLang="zh-TW" sz="1600" dirty="0" err="1">
                <a:solidFill>
                  <a:schemeClr val="tx1"/>
                </a:solidFill>
              </a:rPr>
              <a:t>tNo</a:t>
            </a:r>
            <a:r>
              <a:rPr lang="en-US" altLang="zh-TW" sz="1600" dirty="0">
                <a:solidFill>
                  <a:schemeClr val="tx1"/>
                </a:solidFill>
              </a:rPr>
              <a:t>) </a:t>
            </a:r>
            <a:endParaRPr lang="en-US" altLang="zh-TW" sz="1600" dirty="0" smtClean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zh-TW" altLang="en-US" sz="1600" b="1" dirty="0">
                <a:solidFill>
                  <a:schemeClr val="tx1"/>
                </a:solidFill>
              </a:rPr>
              <a:t> </a:t>
            </a:r>
            <a:r>
              <a:rPr lang="zh-TW" altLang="en-US" sz="1600" b="1" dirty="0" smtClean="0">
                <a:solidFill>
                  <a:schemeClr val="tx1"/>
                </a:solidFill>
              </a:rPr>
              <a:t>    </a:t>
            </a:r>
            <a:r>
              <a:rPr lang="en-US" altLang="zh-TW" sz="1600" b="1" dirty="0" smtClean="0">
                <a:solidFill>
                  <a:schemeClr val="tx1"/>
                </a:solidFill>
              </a:rPr>
              <a:t>REFERENCES </a:t>
            </a:r>
            <a:r>
              <a:rPr lang="en-US" altLang="zh-TW" sz="1600" dirty="0" smtClean="0">
                <a:solidFill>
                  <a:schemeClr val="tx1"/>
                </a:solidFill>
              </a:rPr>
              <a:t>Transaction(</a:t>
            </a:r>
            <a:r>
              <a:rPr lang="en-US" altLang="zh-TW" sz="1600" dirty="0" err="1" smtClean="0">
                <a:solidFill>
                  <a:schemeClr val="tx1"/>
                </a:solidFill>
              </a:rPr>
              <a:t>tNo</a:t>
            </a:r>
            <a:r>
              <a:rPr lang="en-US" altLang="zh-TW" sz="1600" dirty="0">
                <a:solidFill>
                  <a:schemeClr val="tx1"/>
                </a:solidFill>
              </a:rPr>
              <a:t>)</a:t>
            </a:r>
            <a:endParaRPr lang="en-US" altLang="zh-TW" sz="1600" b="1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zh-TW" altLang="en-US" sz="1600" b="1" dirty="0" smtClean="0">
                <a:solidFill>
                  <a:schemeClr val="tx1"/>
                </a:solidFill>
              </a:rPr>
              <a:t>     </a:t>
            </a:r>
            <a:r>
              <a:rPr lang="en-US" altLang="zh-TW" sz="1600" b="1" dirty="0" smtClean="0">
                <a:solidFill>
                  <a:schemeClr val="tx1"/>
                </a:solidFill>
              </a:rPr>
              <a:t>ON </a:t>
            </a:r>
            <a:r>
              <a:rPr lang="en-US" altLang="zh-TW" sz="1600" b="1" dirty="0">
                <a:solidFill>
                  <a:schemeClr val="tx1"/>
                </a:solidFill>
              </a:rPr>
              <a:t>UPDATE</a:t>
            </a:r>
            <a:r>
              <a:rPr lang="en-US" altLang="zh-TW" sz="1600" dirty="0">
                <a:solidFill>
                  <a:schemeClr val="tx1"/>
                </a:solidFill>
              </a:rPr>
              <a:t> </a:t>
            </a:r>
            <a:r>
              <a:rPr lang="en-US" altLang="zh-TW" sz="1600" b="1" dirty="0" smtClean="0">
                <a:solidFill>
                  <a:schemeClr val="tx1"/>
                </a:solidFill>
              </a:rPr>
              <a:t>CASCADE</a:t>
            </a:r>
            <a:r>
              <a:rPr lang="zh-TW" altLang="en-US" sz="1600" b="1" dirty="0" smtClean="0">
                <a:solidFill>
                  <a:schemeClr val="tx1"/>
                </a:solidFill>
              </a:rPr>
              <a:t> </a:t>
            </a:r>
            <a:r>
              <a:rPr lang="en-US" altLang="zh-TW" sz="1600" dirty="0" smtClean="0">
                <a:solidFill>
                  <a:schemeClr val="tx1"/>
                </a:solidFill>
              </a:rPr>
              <a:t>,</a:t>
            </a:r>
            <a:endParaRPr lang="en-US" altLang="zh-TW" sz="1600" b="1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en-US" altLang="zh-TW" sz="1600" b="1" dirty="0">
                <a:solidFill>
                  <a:schemeClr val="tx1"/>
                </a:solidFill>
              </a:rPr>
              <a:t>	</a:t>
            </a:r>
            <a:endParaRPr lang="en-US" altLang="zh-TW" sz="1600" b="1" dirty="0" smtClean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zh-TW" altLang="en-US" sz="1600" b="1" dirty="0">
                <a:solidFill>
                  <a:schemeClr val="tx1"/>
                </a:solidFill>
              </a:rPr>
              <a:t> </a:t>
            </a:r>
            <a:r>
              <a:rPr lang="zh-TW" altLang="en-US" sz="1600" b="1" dirty="0" smtClean="0">
                <a:solidFill>
                  <a:schemeClr val="tx1"/>
                </a:solidFill>
              </a:rPr>
              <a:t>    </a:t>
            </a:r>
            <a:r>
              <a:rPr lang="en-US" altLang="zh-TW" sz="1600" b="1" dirty="0" smtClean="0">
                <a:solidFill>
                  <a:schemeClr val="tx1"/>
                </a:solidFill>
              </a:rPr>
              <a:t>FOREIGN </a:t>
            </a:r>
            <a:r>
              <a:rPr lang="en-US" altLang="zh-TW" sz="1600" b="1" dirty="0">
                <a:solidFill>
                  <a:schemeClr val="tx1"/>
                </a:solidFill>
              </a:rPr>
              <a:t>KEY</a:t>
            </a:r>
            <a:r>
              <a:rPr lang="en-US" altLang="zh-TW" sz="1600" dirty="0">
                <a:solidFill>
                  <a:schemeClr val="tx1"/>
                </a:solidFill>
              </a:rPr>
              <a:t> (</a:t>
            </a:r>
            <a:r>
              <a:rPr lang="en-US" altLang="zh-TW" sz="1600" dirty="0" err="1">
                <a:solidFill>
                  <a:schemeClr val="tx1"/>
                </a:solidFill>
              </a:rPr>
              <a:t>mId</a:t>
            </a:r>
            <a:r>
              <a:rPr lang="en-US" altLang="zh-TW" sz="1600" dirty="0">
                <a:solidFill>
                  <a:schemeClr val="tx1"/>
                </a:solidFill>
              </a:rPr>
              <a:t>) </a:t>
            </a:r>
            <a:endParaRPr lang="en-US" altLang="zh-TW" sz="1600" dirty="0" smtClean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zh-TW" altLang="en-US" sz="1600" b="1" dirty="0">
                <a:solidFill>
                  <a:schemeClr val="tx1"/>
                </a:solidFill>
              </a:rPr>
              <a:t> </a:t>
            </a:r>
            <a:r>
              <a:rPr lang="zh-TW" altLang="en-US" sz="1600" b="1" dirty="0" smtClean="0">
                <a:solidFill>
                  <a:schemeClr val="tx1"/>
                </a:solidFill>
              </a:rPr>
              <a:t>    </a:t>
            </a:r>
            <a:r>
              <a:rPr lang="en-US" altLang="zh-TW" sz="1600" b="1" dirty="0" smtClean="0">
                <a:solidFill>
                  <a:schemeClr val="tx1"/>
                </a:solidFill>
              </a:rPr>
              <a:t>REFERENCES </a:t>
            </a:r>
            <a:r>
              <a:rPr lang="en-US" altLang="zh-TW" sz="1600" dirty="0">
                <a:solidFill>
                  <a:schemeClr val="tx1"/>
                </a:solidFill>
              </a:rPr>
              <a:t>Member(</a:t>
            </a:r>
            <a:r>
              <a:rPr lang="en-US" altLang="zh-TW" sz="1600" dirty="0" err="1">
                <a:solidFill>
                  <a:schemeClr val="tx1"/>
                </a:solidFill>
              </a:rPr>
              <a:t>mId</a:t>
            </a:r>
            <a:r>
              <a:rPr lang="en-US" altLang="zh-TW" sz="1600" dirty="0">
                <a:solidFill>
                  <a:schemeClr val="tx1"/>
                </a:solidFill>
              </a:rPr>
              <a:t>)</a:t>
            </a:r>
            <a:endParaRPr lang="en-US" altLang="zh-TW" sz="1600" b="1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zh-TW" altLang="en-US" sz="1600" b="1" dirty="0" smtClean="0">
                <a:solidFill>
                  <a:schemeClr val="tx1"/>
                </a:solidFill>
              </a:rPr>
              <a:t>     </a:t>
            </a:r>
            <a:r>
              <a:rPr lang="en-US" altLang="zh-TW" sz="1600" b="1" dirty="0" smtClean="0">
                <a:solidFill>
                  <a:schemeClr val="tx1"/>
                </a:solidFill>
              </a:rPr>
              <a:t>ON </a:t>
            </a:r>
            <a:r>
              <a:rPr lang="en-US" altLang="zh-TW" sz="1600" b="1" dirty="0">
                <a:solidFill>
                  <a:schemeClr val="tx1"/>
                </a:solidFill>
              </a:rPr>
              <a:t>DELETE</a:t>
            </a:r>
            <a:r>
              <a:rPr lang="en-US" altLang="zh-TW" sz="1600" dirty="0">
                <a:solidFill>
                  <a:schemeClr val="tx1"/>
                </a:solidFill>
              </a:rPr>
              <a:t> </a:t>
            </a:r>
            <a:r>
              <a:rPr lang="en-US" altLang="zh-TW" sz="1600" b="1" dirty="0">
                <a:solidFill>
                  <a:schemeClr val="tx1"/>
                </a:solidFill>
              </a:rPr>
              <a:t>CASCADE</a:t>
            </a:r>
            <a:r>
              <a:rPr lang="en-US" altLang="zh-TW" sz="1600" dirty="0">
                <a:solidFill>
                  <a:schemeClr val="tx1"/>
                </a:solidFill>
              </a:rPr>
              <a:t>  </a:t>
            </a:r>
            <a:r>
              <a:rPr lang="en-US" altLang="zh-TW" sz="1600" b="1" dirty="0">
                <a:solidFill>
                  <a:schemeClr val="tx1"/>
                </a:solidFill>
              </a:rPr>
              <a:t>ON UPDATE</a:t>
            </a:r>
            <a:r>
              <a:rPr lang="en-US" altLang="zh-TW" sz="1600" dirty="0">
                <a:solidFill>
                  <a:schemeClr val="tx1"/>
                </a:solidFill>
              </a:rPr>
              <a:t> </a:t>
            </a:r>
            <a:r>
              <a:rPr lang="zh-TW" altLang="en-US" sz="1600" dirty="0" smtClean="0">
                <a:solidFill>
                  <a:schemeClr val="tx1"/>
                </a:solidFill>
              </a:rPr>
              <a:t> </a:t>
            </a:r>
            <a:r>
              <a:rPr lang="en-US" altLang="zh-TW" sz="1600" b="1" dirty="0" smtClean="0">
                <a:solidFill>
                  <a:schemeClr val="tx1"/>
                </a:solidFill>
              </a:rPr>
              <a:t>CASCADE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en-US" altLang="zh-TW" sz="1600" dirty="0" smtClean="0">
                <a:solidFill>
                  <a:schemeClr val="tx1"/>
                </a:solidFill>
              </a:rPr>
              <a:t>);</a:t>
            </a:r>
            <a:endParaRPr lang="en-US" altLang="zh-TW" sz="1600" b="1" dirty="0">
              <a:solidFill>
                <a:schemeClr val="tx1"/>
              </a:solidFill>
            </a:endParaRPr>
          </a:p>
        </p:txBody>
      </p:sp>
      <p:sp>
        <p:nvSpPr>
          <p:cNvPr id="15" name="頁尾版面配置區 19"/>
          <p:cNvSpPr>
            <a:spLocks noGrp="1"/>
          </p:cNvSpPr>
          <p:nvPr>
            <p:ph type="ftr" sz="quarter" idx="11"/>
          </p:nvPr>
        </p:nvSpPr>
        <p:spPr>
          <a:xfrm>
            <a:off x="3124200" y="6237312"/>
            <a:ext cx="2895600" cy="365125"/>
          </a:xfrm>
        </p:spPr>
        <p:txBody>
          <a:bodyPr/>
          <a:lstStyle/>
          <a:p>
            <a:r>
              <a:rPr kumimoji="0" lang="en-US" altLang="zh-TW" dirty="0" smtClean="0"/>
              <a:t>Copyright </a:t>
            </a:r>
            <a:r>
              <a:rPr kumimoji="0" lang="zh-TW" altLang="en-US" dirty="0" smtClean="0"/>
              <a:t>黃三益</a:t>
            </a:r>
            <a:r>
              <a:rPr kumimoji="0" lang="en-US" altLang="zh-TW" dirty="0" smtClean="0"/>
              <a:t>2018 </a:t>
            </a:r>
            <a:r>
              <a:rPr kumimoji="0" lang="zh-TW" altLang="en-US" dirty="0" smtClean="0"/>
              <a:t>資料庫的核心理論與實務第</a:t>
            </a:r>
            <a:r>
              <a:rPr lang="zh-TW" altLang="en-US" dirty="0"/>
              <a:t>七</a:t>
            </a:r>
            <a:r>
              <a:rPr kumimoji="0" lang="zh-TW" altLang="en-US" dirty="0" smtClean="0"/>
              <a:t>版 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700041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spc="600" dirty="0">
                <a:effectLst/>
                <a:latin typeface="微軟正黑體" pitchFamily="34" charset="-120"/>
                <a:ea typeface="微軟正黑體" pitchFamily="34" charset="-120"/>
                <a:cs typeface="+mn-cs"/>
              </a:rPr>
              <a:t>SQL</a:t>
            </a:r>
            <a:r>
              <a:rPr lang="zh-TW" altLang="en-US" sz="3200" spc="600" dirty="0">
                <a:effectLst/>
                <a:latin typeface="微軟正黑體" pitchFamily="34" charset="-120"/>
                <a:ea typeface="微軟正黑體" pitchFamily="34" charset="-120"/>
                <a:cs typeface="+mn-cs"/>
              </a:rPr>
              <a:t>的資料定義語言 </a:t>
            </a:r>
            <a:br>
              <a:rPr lang="zh-TW" altLang="en-US" sz="3200" spc="600" dirty="0">
                <a:effectLst/>
                <a:latin typeface="微軟正黑體" pitchFamily="34" charset="-120"/>
                <a:ea typeface="微軟正黑體" pitchFamily="34" charset="-120"/>
                <a:cs typeface="+mn-cs"/>
              </a:rPr>
            </a:br>
            <a:r>
              <a:rPr lang="zh-TW" altLang="en-US" sz="3200" spc="600" dirty="0">
                <a:effectLst/>
                <a:latin typeface="微軟正黑體" pitchFamily="34" charset="-120"/>
                <a:ea typeface="微軟正黑體" pitchFamily="34" charset="-120"/>
                <a:cs typeface="+mn-cs"/>
              </a:rPr>
              <a:t>（</a:t>
            </a:r>
            <a:r>
              <a:rPr lang="en-US" altLang="zh-TW" sz="3200" spc="600" dirty="0">
                <a:effectLst/>
                <a:latin typeface="微軟正黑體" pitchFamily="34" charset="-120"/>
                <a:ea typeface="微軟正黑體" pitchFamily="34" charset="-120"/>
                <a:cs typeface="+mn-cs"/>
              </a:rPr>
              <a:t>CREATE TABLE </a:t>
            </a:r>
            <a:r>
              <a:rPr lang="zh-TW" altLang="en-US" sz="3200" spc="600" dirty="0" smtClean="0">
                <a:effectLst/>
                <a:latin typeface="微軟正黑體" pitchFamily="34" charset="-120"/>
                <a:ea typeface="微軟正黑體" pitchFamily="34" charset="-120"/>
                <a:cs typeface="+mn-cs"/>
              </a:rPr>
              <a:t>）</a:t>
            </a:r>
            <a:r>
              <a:rPr lang="en-US" altLang="zh-TW" sz="3200" spc="600" dirty="0">
                <a:effectLst/>
                <a:latin typeface="微軟正黑體" pitchFamily="34" charset="-120"/>
                <a:ea typeface="微軟正黑體" pitchFamily="34" charset="-120"/>
              </a:rPr>
              <a:t>-</a:t>
            </a:r>
            <a:r>
              <a:rPr lang="zh-TW" altLang="en-US" sz="3200" spc="600" dirty="0">
                <a:effectLst/>
                <a:latin typeface="微軟正黑體" pitchFamily="34" charset="-120"/>
                <a:ea typeface="微軟正黑體" pitchFamily="34" charset="-120"/>
              </a:rPr>
              <a:t>（</a:t>
            </a:r>
            <a:r>
              <a:rPr lang="en-US" altLang="zh-TW" sz="3200" spc="600" dirty="0">
                <a:effectLst/>
                <a:latin typeface="微軟正黑體" pitchFamily="34" charset="-120"/>
                <a:ea typeface="微軟正黑體" pitchFamily="34" charset="-120"/>
              </a:rPr>
              <a:t>Cont.)</a:t>
            </a:r>
            <a:endParaRPr lang="zh-TW" altLang="en-US" sz="3200" spc="600" dirty="0">
              <a:effectLst/>
              <a:latin typeface="微軟正黑體" pitchFamily="34" charset="-120"/>
              <a:ea typeface="微軟正黑體" pitchFamily="34" charset="-120"/>
              <a:cs typeface="+mn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-31742" y="-27384"/>
            <a:ext cx="253947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000" b="1" spc="600" dirty="0">
                <a:latin typeface="微軟正黑體" pitchFamily="34" charset="-120"/>
                <a:ea typeface="微軟正黑體" pitchFamily="34" charset="-120"/>
              </a:rPr>
              <a:t>6</a:t>
            </a:r>
            <a:r>
              <a:rPr lang="en-US" altLang="zh-TW" sz="1000" b="1" spc="600" dirty="0" smtClean="0">
                <a:latin typeface="微軟正黑體" pitchFamily="34" charset="-120"/>
                <a:ea typeface="微軟正黑體" pitchFamily="34" charset="-120"/>
              </a:rPr>
              <a:t>-3SQL</a:t>
            </a:r>
            <a:r>
              <a:rPr lang="zh-TW" altLang="en-US" sz="1000" b="1" spc="600" dirty="0">
                <a:latin typeface="微軟正黑體" pitchFamily="34" charset="-120"/>
                <a:ea typeface="微軟正黑體" pitchFamily="34" charset="-120"/>
              </a:rPr>
              <a:t>的資料定義語言</a:t>
            </a:r>
          </a:p>
          <a:p>
            <a:endParaRPr lang="en-US" altLang="zh-TW" sz="1000" b="1" spc="600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0" y="296752"/>
            <a:ext cx="875312" cy="900000"/>
          </a:xfrm>
          <a:prstGeom prst="rect">
            <a:avLst/>
          </a:prstGeom>
        </p:spPr>
      </p:pic>
      <p:sp>
        <p:nvSpPr>
          <p:cNvPr id="7" name="Rectangle 6"/>
          <p:cNvSpPr txBox="1">
            <a:spLocks noRot="1" noChangeArrowheads="1"/>
          </p:cNvSpPr>
          <p:nvPr/>
        </p:nvSpPr>
        <p:spPr>
          <a:xfrm>
            <a:off x="244449" y="2204864"/>
            <a:ext cx="4111527" cy="388843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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Courier New" pitchFamily="49" charset="0"/>
              <a:buChar char="o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en-US" altLang="zh-TW" sz="1600" b="1" dirty="0" smtClean="0">
                <a:solidFill>
                  <a:schemeClr val="tx1"/>
                </a:solidFill>
              </a:rPr>
              <a:t>CREATE TABLE</a:t>
            </a:r>
            <a:r>
              <a:rPr lang="en-US" altLang="zh-TW" sz="1600" dirty="0" smtClean="0">
                <a:solidFill>
                  <a:schemeClr val="tx1"/>
                </a:solidFill>
              </a:rPr>
              <a:t> </a:t>
            </a:r>
            <a:r>
              <a:rPr lang="zh-TW" altLang="en-US" sz="1600" dirty="0" smtClean="0">
                <a:solidFill>
                  <a:schemeClr val="tx1"/>
                </a:solidFill>
              </a:rPr>
              <a:t> </a:t>
            </a:r>
            <a:r>
              <a:rPr lang="en-US" altLang="zh-TW" sz="1600" dirty="0" smtClean="0">
                <a:solidFill>
                  <a:schemeClr val="tx1"/>
                </a:solidFill>
              </a:rPr>
              <a:t>Transaction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en-US" altLang="zh-TW" sz="1600" dirty="0" smtClean="0">
                <a:solidFill>
                  <a:schemeClr val="tx1"/>
                </a:solidFill>
              </a:rPr>
              <a:t>(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en-US" altLang="zh-TW" sz="1600" dirty="0">
                <a:solidFill>
                  <a:schemeClr val="tx1"/>
                </a:solidFill>
              </a:rPr>
              <a:t>	</a:t>
            </a:r>
            <a:r>
              <a:rPr lang="en-US" altLang="zh-TW" sz="1600" dirty="0" err="1" smtClean="0">
                <a:solidFill>
                  <a:schemeClr val="tx1"/>
                </a:solidFill>
              </a:rPr>
              <a:t>tNo</a:t>
            </a:r>
            <a:r>
              <a:rPr lang="en-US" altLang="zh-TW" sz="1600" dirty="0" smtClean="0">
                <a:solidFill>
                  <a:schemeClr val="tx1"/>
                </a:solidFill>
              </a:rPr>
              <a:t>       </a:t>
            </a:r>
            <a:r>
              <a:rPr lang="zh-TW" altLang="en-US" sz="1600" dirty="0" smtClean="0">
                <a:solidFill>
                  <a:schemeClr val="tx1"/>
                </a:solidFill>
              </a:rPr>
              <a:t>      </a:t>
            </a:r>
            <a:r>
              <a:rPr lang="en-US" altLang="zh-TW" sz="1600" dirty="0" smtClean="0">
                <a:solidFill>
                  <a:schemeClr val="tx1"/>
                </a:solidFill>
              </a:rPr>
              <a:t> </a:t>
            </a:r>
            <a:r>
              <a:rPr lang="en-US" altLang="zh-TW" sz="1600" b="1" dirty="0" smtClean="0">
                <a:solidFill>
                  <a:schemeClr val="tx1"/>
                </a:solidFill>
              </a:rPr>
              <a:t>CHAR</a:t>
            </a:r>
            <a:r>
              <a:rPr lang="en-US" altLang="zh-TW" sz="1600" dirty="0" smtClean="0">
                <a:solidFill>
                  <a:schemeClr val="tx1"/>
                </a:solidFill>
              </a:rPr>
              <a:t>(5)    </a:t>
            </a:r>
            <a:r>
              <a:rPr lang="en-US" altLang="zh-TW" sz="1600" b="1" dirty="0" smtClean="0">
                <a:solidFill>
                  <a:schemeClr val="tx1"/>
                </a:solidFill>
              </a:rPr>
              <a:t>NOT NULL</a:t>
            </a:r>
            <a:r>
              <a:rPr lang="en-US" altLang="zh-TW" sz="1600" dirty="0" smtClean="0">
                <a:solidFill>
                  <a:schemeClr val="tx1"/>
                </a:solidFill>
              </a:rPr>
              <a:t>,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en-US" altLang="zh-TW" sz="1600" dirty="0" smtClean="0">
                <a:solidFill>
                  <a:schemeClr val="tx1"/>
                </a:solidFill>
              </a:rPr>
              <a:t>	</a:t>
            </a:r>
            <a:r>
              <a:rPr lang="en-US" altLang="zh-TW" sz="1600" dirty="0" err="1" smtClean="0">
                <a:solidFill>
                  <a:schemeClr val="tx1"/>
                </a:solidFill>
              </a:rPr>
              <a:t>transMId</a:t>
            </a:r>
            <a:r>
              <a:rPr lang="en-US" altLang="zh-TW" sz="1600" dirty="0" smtClean="0">
                <a:solidFill>
                  <a:schemeClr val="tx1"/>
                </a:solidFill>
              </a:rPr>
              <a:t>     </a:t>
            </a:r>
            <a:r>
              <a:rPr lang="en-US" altLang="zh-TW" sz="1600" b="1" dirty="0" smtClean="0">
                <a:solidFill>
                  <a:schemeClr val="tx1"/>
                </a:solidFill>
              </a:rPr>
              <a:t>CHAR</a:t>
            </a:r>
            <a:r>
              <a:rPr lang="en-US" altLang="zh-TW" sz="1600" dirty="0" smtClean="0">
                <a:solidFill>
                  <a:schemeClr val="tx1"/>
                </a:solidFill>
              </a:rPr>
              <a:t>(8)       </a:t>
            </a:r>
            <a:r>
              <a:rPr lang="en-US" altLang="zh-TW" sz="1600" b="1" dirty="0" smtClean="0">
                <a:solidFill>
                  <a:schemeClr val="tx1"/>
                </a:solidFill>
              </a:rPr>
              <a:t>NOT NULL</a:t>
            </a:r>
            <a:r>
              <a:rPr lang="en-US" altLang="zh-TW" sz="1600" dirty="0" smtClean="0">
                <a:solidFill>
                  <a:schemeClr val="tx1"/>
                </a:solidFill>
              </a:rPr>
              <a:t>,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en-US" altLang="zh-TW" sz="1600" dirty="0" smtClean="0">
                <a:solidFill>
                  <a:schemeClr val="tx1"/>
                </a:solidFill>
              </a:rPr>
              <a:t>	</a:t>
            </a:r>
            <a:r>
              <a:rPr lang="en-US" altLang="zh-TW" sz="1600" dirty="0" err="1" smtClean="0">
                <a:solidFill>
                  <a:schemeClr val="tx1"/>
                </a:solidFill>
              </a:rPr>
              <a:t>transTime</a:t>
            </a:r>
            <a:r>
              <a:rPr lang="en-US" altLang="zh-TW" sz="1600" dirty="0" smtClean="0">
                <a:solidFill>
                  <a:schemeClr val="tx1"/>
                </a:solidFill>
              </a:rPr>
              <a:t>   </a:t>
            </a:r>
            <a:r>
              <a:rPr lang="en-US" altLang="zh-TW" sz="1600" b="1" dirty="0" smtClean="0">
                <a:solidFill>
                  <a:schemeClr val="tx1"/>
                </a:solidFill>
              </a:rPr>
              <a:t>DATETIME  NOT NULL</a:t>
            </a:r>
            <a:r>
              <a:rPr lang="en-US" altLang="zh-TW" sz="1600" dirty="0" smtClean="0">
                <a:solidFill>
                  <a:schemeClr val="tx1"/>
                </a:solidFill>
              </a:rPr>
              <a:t>,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en-US" altLang="zh-TW" sz="1600" dirty="0" smtClean="0">
                <a:solidFill>
                  <a:schemeClr val="tx1"/>
                </a:solidFill>
              </a:rPr>
              <a:t>	method      </a:t>
            </a:r>
            <a:r>
              <a:rPr lang="zh-TW" altLang="en-US" sz="1600" dirty="0" smtClean="0">
                <a:solidFill>
                  <a:schemeClr val="tx1"/>
                </a:solidFill>
              </a:rPr>
              <a:t> </a:t>
            </a:r>
            <a:r>
              <a:rPr lang="en-US" altLang="zh-TW" sz="1600" b="1" dirty="0" smtClean="0">
                <a:solidFill>
                  <a:schemeClr val="tx1"/>
                </a:solidFill>
              </a:rPr>
              <a:t>VARCHAR</a:t>
            </a:r>
            <a:r>
              <a:rPr lang="en-US" altLang="zh-TW" sz="1600" dirty="0" smtClean="0">
                <a:solidFill>
                  <a:schemeClr val="tx1"/>
                </a:solidFill>
              </a:rPr>
              <a:t>(5)    </a:t>
            </a:r>
            <a:r>
              <a:rPr lang="en-US" altLang="zh-TW" sz="1600" b="1" dirty="0" smtClean="0">
                <a:solidFill>
                  <a:schemeClr val="tx1"/>
                </a:solidFill>
              </a:rPr>
              <a:t> NOT NULL</a:t>
            </a:r>
            <a:r>
              <a:rPr lang="en-US" altLang="zh-TW" sz="1600" dirty="0" smtClean="0">
                <a:solidFill>
                  <a:schemeClr val="tx1"/>
                </a:solidFill>
              </a:rPr>
              <a:t>,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en-US" altLang="zh-TW" sz="1600" dirty="0" smtClean="0">
                <a:solidFill>
                  <a:schemeClr val="tx1"/>
                </a:solidFill>
              </a:rPr>
              <a:t>	</a:t>
            </a:r>
            <a:r>
              <a:rPr lang="en-US" altLang="zh-TW" sz="1600" dirty="0" err="1" smtClean="0">
                <a:solidFill>
                  <a:schemeClr val="tx1"/>
                </a:solidFill>
              </a:rPr>
              <a:t>bankId</a:t>
            </a:r>
            <a:r>
              <a:rPr lang="en-US" altLang="zh-TW" sz="1600" dirty="0" smtClean="0">
                <a:solidFill>
                  <a:schemeClr val="tx1"/>
                </a:solidFill>
              </a:rPr>
              <a:t>      </a:t>
            </a:r>
            <a:r>
              <a:rPr lang="zh-TW" altLang="en-US" sz="1600" dirty="0" smtClean="0">
                <a:solidFill>
                  <a:schemeClr val="tx1"/>
                </a:solidFill>
              </a:rPr>
              <a:t>  </a:t>
            </a:r>
            <a:r>
              <a:rPr lang="en-US" altLang="zh-TW" sz="1600" b="1" dirty="0" smtClean="0">
                <a:solidFill>
                  <a:schemeClr val="tx1"/>
                </a:solidFill>
              </a:rPr>
              <a:t>VARCHAR</a:t>
            </a:r>
            <a:r>
              <a:rPr lang="en-US" altLang="zh-TW" sz="1600" dirty="0" smtClean="0">
                <a:solidFill>
                  <a:schemeClr val="tx1"/>
                </a:solidFill>
              </a:rPr>
              <a:t>(14),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en-US" altLang="zh-TW" sz="1600" dirty="0" smtClean="0">
                <a:solidFill>
                  <a:schemeClr val="tx1"/>
                </a:solidFill>
              </a:rPr>
              <a:t>	</a:t>
            </a:r>
            <a:r>
              <a:rPr lang="en-US" altLang="zh-TW" sz="1600" dirty="0" err="1" smtClean="0">
                <a:solidFill>
                  <a:schemeClr val="tx1"/>
                </a:solidFill>
              </a:rPr>
              <a:t>bankName</a:t>
            </a:r>
            <a:r>
              <a:rPr lang="en-US" altLang="zh-TW" sz="1600" dirty="0" smtClean="0">
                <a:solidFill>
                  <a:schemeClr val="tx1"/>
                </a:solidFill>
              </a:rPr>
              <a:t> </a:t>
            </a:r>
            <a:r>
              <a:rPr lang="en-US" altLang="zh-TW" sz="1600" b="1" dirty="0" smtClean="0">
                <a:solidFill>
                  <a:schemeClr val="tx1"/>
                </a:solidFill>
              </a:rPr>
              <a:t>VARCHAR</a:t>
            </a:r>
            <a:r>
              <a:rPr lang="en-US" altLang="zh-TW" sz="1600" dirty="0" smtClean="0">
                <a:solidFill>
                  <a:schemeClr val="tx1"/>
                </a:solidFill>
              </a:rPr>
              <a:t>(20),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en-US" altLang="zh-TW" sz="1600" dirty="0" smtClean="0">
                <a:solidFill>
                  <a:schemeClr val="tx1"/>
                </a:solidFill>
              </a:rPr>
              <a:t>	</a:t>
            </a:r>
            <a:r>
              <a:rPr lang="en-US" altLang="zh-TW" sz="1600" dirty="0" err="1" smtClean="0">
                <a:solidFill>
                  <a:schemeClr val="tx1"/>
                </a:solidFill>
              </a:rPr>
              <a:t>cardId</a:t>
            </a:r>
            <a:r>
              <a:rPr lang="en-US" altLang="zh-TW" sz="1600" dirty="0" smtClean="0">
                <a:solidFill>
                  <a:schemeClr val="tx1"/>
                </a:solidFill>
              </a:rPr>
              <a:t>       </a:t>
            </a:r>
            <a:r>
              <a:rPr lang="zh-TW" altLang="en-US" sz="1600" dirty="0" smtClean="0">
                <a:solidFill>
                  <a:schemeClr val="tx1"/>
                </a:solidFill>
              </a:rPr>
              <a:t>  </a:t>
            </a:r>
            <a:r>
              <a:rPr lang="en-US" altLang="zh-TW" sz="1600" b="1" dirty="0" smtClean="0">
                <a:solidFill>
                  <a:schemeClr val="tx1"/>
                </a:solidFill>
              </a:rPr>
              <a:t>VARCHAR</a:t>
            </a:r>
            <a:r>
              <a:rPr lang="en-US" altLang="zh-TW" sz="1600" dirty="0" smtClean="0">
                <a:solidFill>
                  <a:schemeClr val="tx1"/>
                </a:solidFill>
              </a:rPr>
              <a:t>(10),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en-US" altLang="zh-TW" sz="1600" dirty="0" smtClean="0">
                <a:solidFill>
                  <a:schemeClr val="tx1"/>
                </a:solidFill>
              </a:rPr>
              <a:t>	</a:t>
            </a:r>
            <a:r>
              <a:rPr lang="en-US" altLang="zh-TW" sz="1600" dirty="0" err="1" smtClean="0">
                <a:solidFill>
                  <a:schemeClr val="tx1"/>
                </a:solidFill>
              </a:rPr>
              <a:t>cardType</a:t>
            </a:r>
            <a:r>
              <a:rPr lang="en-US" altLang="zh-TW" sz="1600" dirty="0" smtClean="0">
                <a:solidFill>
                  <a:schemeClr val="tx1"/>
                </a:solidFill>
              </a:rPr>
              <a:t> </a:t>
            </a:r>
            <a:r>
              <a:rPr lang="zh-TW" altLang="en-US" sz="1600" dirty="0" smtClean="0">
                <a:solidFill>
                  <a:schemeClr val="tx1"/>
                </a:solidFill>
              </a:rPr>
              <a:t>    </a:t>
            </a:r>
            <a:r>
              <a:rPr lang="en-US" altLang="zh-TW" sz="1600" b="1" dirty="0" smtClean="0">
                <a:solidFill>
                  <a:schemeClr val="tx1"/>
                </a:solidFill>
              </a:rPr>
              <a:t>VARCHAR</a:t>
            </a:r>
            <a:r>
              <a:rPr lang="en-US" altLang="zh-TW" sz="1600" dirty="0" smtClean="0">
                <a:solidFill>
                  <a:schemeClr val="tx1"/>
                </a:solidFill>
              </a:rPr>
              <a:t>(10),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en-US" altLang="zh-TW" sz="1600" dirty="0" smtClean="0">
                <a:solidFill>
                  <a:schemeClr val="tx1"/>
                </a:solidFill>
              </a:rPr>
              <a:t>	</a:t>
            </a:r>
            <a:r>
              <a:rPr lang="en-US" altLang="zh-TW" sz="1600" dirty="0" err="1" smtClean="0">
                <a:solidFill>
                  <a:schemeClr val="tx1"/>
                </a:solidFill>
              </a:rPr>
              <a:t>dueDate</a:t>
            </a:r>
            <a:r>
              <a:rPr lang="en-US" altLang="zh-TW" sz="1600" dirty="0" smtClean="0">
                <a:solidFill>
                  <a:schemeClr val="tx1"/>
                </a:solidFill>
              </a:rPr>
              <a:t>     </a:t>
            </a:r>
            <a:r>
              <a:rPr lang="zh-TW" altLang="en-US" sz="1600" dirty="0" smtClean="0">
                <a:solidFill>
                  <a:schemeClr val="tx1"/>
                </a:solidFill>
              </a:rPr>
              <a:t> </a:t>
            </a:r>
            <a:r>
              <a:rPr lang="en-US" altLang="zh-TW" sz="1600" b="1" dirty="0" smtClean="0">
                <a:solidFill>
                  <a:schemeClr val="tx1"/>
                </a:solidFill>
              </a:rPr>
              <a:t>DATE</a:t>
            </a:r>
            <a:r>
              <a:rPr lang="en-US" altLang="zh-TW" sz="1600" dirty="0" smtClean="0">
                <a:solidFill>
                  <a:schemeClr val="tx1"/>
                </a:solidFill>
              </a:rPr>
              <a:t>,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endParaRPr lang="en-US" altLang="zh-TW" sz="1600" dirty="0" smtClean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en-US" altLang="zh-TW" sz="1600" dirty="0" smtClean="0">
                <a:solidFill>
                  <a:schemeClr val="tx1"/>
                </a:solidFill>
              </a:rPr>
              <a:t>	</a:t>
            </a:r>
            <a:r>
              <a:rPr lang="en-US" altLang="zh-TW" sz="1600" b="1" dirty="0" smtClean="0">
                <a:solidFill>
                  <a:schemeClr val="tx1"/>
                </a:solidFill>
              </a:rPr>
              <a:t>PRIMARY KEY</a:t>
            </a:r>
            <a:r>
              <a:rPr lang="en-US" altLang="zh-TW" sz="1600" dirty="0" smtClean="0">
                <a:solidFill>
                  <a:schemeClr val="tx1"/>
                </a:solidFill>
              </a:rPr>
              <a:t> (</a:t>
            </a:r>
            <a:r>
              <a:rPr lang="en-US" altLang="zh-TW" sz="1600" dirty="0" err="1" smtClean="0">
                <a:solidFill>
                  <a:schemeClr val="tx1"/>
                </a:solidFill>
              </a:rPr>
              <a:t>tNo</a:t>
            </a:r>
            <a:r>
              <a:rPr lang="en-US" altLang="zh-TW" sz="1600" dirty="0" smtClean="0">
                <a:solidFill>
                  <a:schemeClr val="tx1"/>
                </a:solidFill>
              </a:rPr>
              <a:t>)</a:t>
            </a:r>
            <a:r>
              <a:rPr lang="zh-TW" altLang="en-US" sz="1600" dirty="0" smtClean="0">
                <a:solidFill>
                  <a:schemeClr val="tx1"/>
                </a:solidFill>
              </a:rPr>
              <a:t> </a:t>
            </a:r>
            <a:r>
              <a:rPr lang="en-US" altLang="zh-TW" sz="1600" dirty="0" smtClean="0">
                <a:solidFill>
                  <a:schemeClr val="tx1"/>
                </a:solidFill>
              </a:rPr>
              <a:t>,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en-US" altLang="zh-TW" sz="1600" dirty="0" smtClean="0">
                <a:solidFill>
                  <a:schemeClr val="tx1"/>
                </a:solidFill>
              </a:rPr>
              <a:t>	</a:t>
            </a:r>
            <a:r>
              <a:rPr lang="en-US" altLang="zh-TW" sz="1600" b="1" dirty="0" smtClean="0">
                <a:solidFill>
                  <a:schemeClr val="tx1"/>
                </a:solidFill>
              </a:rPr>
              <a:t>FOREIGN KEY</a:t>
            </a:r>
            <a:r>
              <a:rPr lang="en-US" altLang="zh-TW" sz="1600" dirty="0" smtClean="0">
                <a:solidFill>
                  <a:schemeClr val="tx1"/>
                </a:solidFill>
              </a:rPr>
              <a:t> (</a:t>
            </a:r>
            <a:r>
              <a:rPr lang="en-US" altLang="zh-TW" sz="1600" dirty="0" err="1" smtClean="0">
                <a:solidFill>
                  <a:schemeClr val="tx1"/>
                </a:solidFill>
              </a:rPr>
              <a:t>transMid</a:t>
            </a:r>
            <a:r>
              <a:rPr lang="en-US" altLang="zh-TW" sz="1600" dirty="0" smtClean="0">
                <a:solidFill>
                  <a:schemeClr val="tx1"/>
                </a:solidFill>
              </a:rPr>
              <a:t>) 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en-US" altLang="zh-TW" sz="1600" b="1" dirty="0">
                <a:solidFill>
                  <a:schemeClr val="tx1"/>
                </a:solidFill>
              </a:rPr>
              <a:t>	</a:t>
            </a:r>
            <a:r>
              <a:rPr lang="en-US" altLang="zh-TW" sz="1600" b="1" dirty="0" smtClean="0">
                <a:solidFill>
                  <a:schemeClr val="tx1"/>
                </a:solidFill>
              </a:rPr>
              <a:t>REFERENCES </a:t>
            </a:r>
            <a:r>
              <a:rPr lang="en-US" altLang="zh-TW" sz="1600" dirty="0" smtClean="0">
                <a:solidFill>
                  <a:schemeClr val="tx1"/>
                </a:solidFill>
              </a:rPr>
              <a:t>Member(</a:t>
            </a:r>
            <a:r>
              <a:rPr lang="en-US" altLang="zh-TW" sz="1600" dirty="0" err="1" smtClean="0">
                <a:solidFill>
                  <a:schemeClr val="tx1"/>
                </a:solidFill>
              </a:rPr>
              <a:t>mId</a:t>
            </a:r>
            <a:r>
              <a:rPr lang="en-US" altLang="zh-TW" sz="1600" dirty="0" smtClean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en-US" altLang="zh-TW" sz="1600" dirty="0" smtClean="0">
                <a:solidFill>
                  <a:schemeClr val="tx1"/>
                </a:solidFill>
              </a:rPr>
              <a:t>);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endParaRPr lang="en-US" altLang="zh-TW" sz="1400" dirty="0" smtClean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endParaRPr lang="en-US" altLang="zh-TW" sz="1400" dirty="0" smtClean="0"/>
          </a:p>
        </p:txBody>
      </p:sp>
      <p:grpSp>
        <p:nvGrpSpPr>
          <p:cNvPr id="8" name="群組 7"/>
          <p:cNvGrpSpPr/>
          <p:nvPr/>
        </p:nvGrpSpPr>
        <p:grpSpPr>
          <a:xfrm>
            <a:off x="50608" y="1554136"/>
            <a:ext cx="720080" cy="660056"/>
            <a:chOff x="180554" y="1700808"/>
            <a:chExt cx="720080" cy="660056"/>
          </a:xfrm>
        </p:grpSpPr>
        <p:pic>
          <p:nvPicPr>
            <p:cNvPr id="9" name="圖片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0554" y="1700808"/>
              <a:ext cx="720080" cy="660056"/>
            </a:xfrm>
            <a:prstGeom prst="rect">
              <a:avLst/>
            </a:prstGeom>
          </p:spPr>
        </p:pic>
        <p:sp>
          <p:nvSpPr>
            <p:cNvPr id="10" name="文字方塊 9"/>
            <p:cNvSpPr txBox="1"/>
            <p:nvPr/>
          </p:nvSpPr>
          <p:spPr>
            <a:xfrm>
              <a:off x="230379" y="1772816"/>
              <a:ext cx="620430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zh-TW" altLang="en-US" sz="1600" b="1" dirty="0">
                  <a:solidFill>
                    <a:srgbClr val="92D050"/>
                  </a:solidFill>
                  <a:latin typeface="微軟正黑體" pitchFamily="34" charset="-120"/>
                  <a:ea typeface="微軟正黑體" pitchFamily="34" charset="-120"/>
                </a:rPr>
                <a:t>實例</a:t>
              </a:r>
            </a:p>
          </p:txBody>
        </p:sp>
      </p:grp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899592" y="1626144"/>
            <a:ext cx="309251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/>
            <a:r>
              <a:rPr lang="zh-TW" altLang="en-US" sz="1600" b="1" dirty="0">
                <a:solidFill>
                  <a:srgbClr val="92D050"/>
                </a:solidFill>
                <a:latin typeface="微軟正黑體" pitchFamily="34" charset="-120"/>
                <a:ea typeface="微軟正黑體" pitchFamily="34" charset="-120"/>
              </a:rPr>
              <a:t>線上購物系統資料庫的</a:t>
            </a:r>
            <a:r>
              <a:rPr lang="en-US" altLang="zh-TW" sz="1600" b="1" dirty="0">
                <a:solidFill>
                  <a:srgbClr val="92D050"/>
                </a:solidFill>
                <a:latin typeface="微軟正黑體" pitchFamily="34" charset="-120"/>
                <a:ea typeface="微軟正黑體" pitchFamily="34" charset="-120"/>
              </a:rPr>
              <a:t>SQL</a:t>
            </a:r>
            <a:r>
              <a:rPr lang="zh-TW" altLang="en-US" sz="1600" b="1" dirty="0">
                <a:solidFill>
                  <a:srgbClr val="92D050"/>
                </a:solidFill>
                <a:latin typeface="微軟正黑體" pitchFamily="34" charset="-120"/>
                <a:ea typeface="微軟正黑體" pitchFamily="34" charset="-120"/>
              </a:rPr>
              <a:t>定義 </a:t>
            </a:r>
          </a:p>
        </p:txBody>
      </p:sp>
      <p:sp>
        <p:nvSpPr>
          <p:cNvPr id="13" name="Rectangle 6"/>
          <p:cNvSpPr txBox="1">
            <a:spLocks noRot="1" noChangeArrowheads="1"/>
          </p:cNvSpPr>
          <p:nvPr/>
        </p:nvSpPr>
        <p:spPr>
          <a:xfrm>
            <a:off x="4211960" y="1539398"/>
            <a:ext cx="4405194" cy="201764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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Courier New" pitchFamily="49" charset="0"/>
              <a:buChar char="o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en-US" altLang="zh-TW" sz="1600" b="1" dirty="0" smtClean="0">
                <a:solidFill>
                  <a:schemeClr val="tx1"/>
                </a:solidFill>
              </a:rPr>
              <a:t>CREATE TABLE</a:t>
            </a:r>
            <a:r>
              <a:rPr lang="en-US" altLang="zh-TW" sz="1600" dirty="0" smtClean="0">
                <a:solidFill>
                  <a:schemeClr val="tx1"/>
                </a:solidFill>
              </a:rPr>
              <a:t> Author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en-US" altLang="zh-TW" sz="1600" dirty="0" smtClean="0">
                <a:solidFill>
                  <a:schemeClr val="tx1"/>
                </a:solidFill>
              </a:rPr>
              <a:t>(	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en-US" altLang="zh-TW" sz="1600" dirty="0">
                <a:solidFill>
                  <a:schemeClr val="tx1"/>
                </a:solidFill>
              </a:rPr>
              <a:t>	</a:t>
            </a:r>
            <a:r>
              <a:rPr lang="en-US" altLang="zh-TW" sz="1600" dirty="0" err="1" smtClean="0">
                <a:solidFill>
                  <a:schemeClr val="tx1"/>
                </a:solidFill>
              </a:rPr>
              <a:t>pNo</a:t>
            </a:r>
            <a:r>
              <a:rPr lang="en-US" altLang="zh-TW" sz="1600" dirty="0" smtClean="0">
                <a:solidFill>
                  <a:schemeClr val="tx1"/>
                </a:solidFill>
              </a:rPr>
              <a:t>      </a:t>
            </a:r>
            <a:r>
              <a:rPr lang="en-US" altLang="zh-TW" sz="1600" b="1" dirty="0" smtClean="0">
                <a:solidFill>
                  <a:schemeClr val="tx1"/>
                </a:solidFill>
              </a:rPr>
              <a:t>CHAR</a:t>
            </a:r>
            <a:r>
              <a:rPr lang="en-US" altLang="zh-TW" sz="1600" dirty="0" smtClean="0">
                <a:solidFill>
                  <a:schemeClr val="tx1"/>
                </a:solidFill>
              </a:rPr>
              <a:t>(6)     </a:t>
            </a:r>
            <a:r>
              <a:rPr lang="en-US" altLang="zh-TW" sz="1600" b="1" dirty="0" smtClean="0">
                <a:solidFill>
                  <a:schemeClr val="tx1"/>
                </a:solidFill>
              </a:rPr>
              <a:t>NOT NULL</a:t>
            </a:r>
            <a:r>
              <a:rPr lang="zh-TW" altLang="en-US" sz="1600" b="1" dirty="0" smtClean="0">
                <a:solidFill>
                  <a:schemeClr val="tx1"/>
                </a:solidFill>
              </a:rPr>
              <a:t> </a:t>
            </a:r>
            <a:r>
              <a:rPr lang="en-US" altLang="zh-TW" sz="1600" dirty="0" smtClean="0">
                <a:solidFill>
                  <a:schemeClr val="tx1"/>
                </a:solidFill>
              </a:rPr>
              <a:t>,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en-US" altLang="zh-TW" sz="1600" dirty="0" smtClean="0">
                <a:solidFill>
                  <a:schemeClr val="tx1"/>
                </a:solidFill>
              </a:rPr>
              <a:t>	name    </a:t>
            </a:r>
            <a:r>
              <a:rPr lang="en-US" altLang="zh-TW" sz="1600" b="1" dirty="0" smtClean="0">
                <a:solidFill>
                  <a:schemeClr val="tx1"/>
                </a:solidFill>
              </a:rPr>
              <a:t>VARCHAR</a:t>
            </a:r>
            <a:r>
              <a:rPr lang="en-US" altLang="zh-TW" sz="1600" dirty="0" smtClean="0">
                <a:solidFill>
                  <a:schemeClr val="tx1"/>
                </a:solidFill>
              </a:rPr>
              <a:t>(8) </a:t>
            </a:r>
            <a:r>
              <a:rPr lang="en-US" altLang="zh-TW" sz="1600" b="1" dirty="0" smtClean="0">
                <a:solidFill>
                  <a:schemeClr val="tx1"/>
                </a:solidFill>
              </a:rPr>
              <a:t>NOT NULL</a:t>
            </a:r>
            <a:r>
              <a:rPr lang="zh-TW" altLang="en-US" sz="1600" b="1" dirty="0" smtClean="0">
                <a:solidFill>
                  <a:schemeClr val="tx1"/>
                </a:solidFill>
              </a:rPr>
              <a:t> </a:t>
            </a:r>
            <a:r>
              <a:rPr lang="en-US" altLang="zh-TW" sz="1600" dirty="0" smtClean="0">
                <a:solidFill>
                  <a:schemeClr val="tx1"/>
                </a:solidFill>
              </a:rPr>
              <a:t>,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endParaRPr lang="en-US" altLang="zh-TW" sz="1600" dirty="0" smtClean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en-US" altLang="zh-TW" sz="1600" dirty="0" smtClean="0">
                <a:solidFill>
                  <a:schemeClr val="tx1"/>
                </a:solidFill>
              </a:rPr>
              <a:t>	</a:t>
            </a:r>
            <a:r>
              <a:rPr lang="en-US" altLang="zh-TW" sz="1600" b="1" dirty="0" smtClean="0">
                <a:solidFill>
                  <a:schemeClr val="tx1"/>
                </a:solidFill>
              </a:rPr>
              <a:t>PRIMARY KEY</a:t>
            </a:r>
            <a:r>
              <a:rPr lang="en-US" altLang="zh-TW" sz="1600" dirty="0" smtClean="0">
                <a:solidFill>
                  <a:schemeClr val="tx1"/>
                </a:solidFill>
              </a:rPr>
              <a:t> (</a:t>
            </a:r>
            <a:r>
              <a:rPr lang="en-US" altLang="zh-TW" sz="1600" dirty="0" err="1" smtClean="0">
                <a:solidFill>
                  <a:schemeClr val="tx1"/>
                </a:solidFill>
              </a:rPr>
              <a:t>pNo</a:t>
            </a:r>
            <a:r>
              <a:rPr lang="en-US" altLang="zh-TW" sz="1600" dirty="0" smtClean="0">
                <a:solidFill>
                  <a:schemeClr val="tx1"/>
                </a:solidFill>
              </a:rPr>
              <a:t>, name ),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en-US" altLang="zh-TW" sz="1600" dirty="0" smtClean="0">
                <a:solidFill>
                  <a:schemeClr val="tx1"/>
                </a:solidFill>
              </a:rPr>
              <a:t>	</a:t>
            </a:r>
            <a:r>
              <a:rPr lang="en-US" altLang="zh-TW" sz="1600" b="1" dirty="0" smtClean="0">
                <a:solidFill>
                  <a:schemeClr val="tx1"/>
                </a:solidFill>
              </a:rPr>
              <a:t>FOREIGN KEY</a:t>
            </a:r>
            <a:r>
              <a:rPr lang="en-US" altLang="zh-TW" sz="1600" dirty="0" smtClean="0">
                <a:solidFill>
                  <a:schemeClr val="tx1"/>
                </a:solidFill>
              </a:rPr>
              <a:t> (</a:t>
            </a:r>
            <a:r>
              <a:rPr lang="en-US" altLang="zh-TW" sz="1600" dirty="0" err="1" smtClean="0">
                <a:solidFill>
                  <a:schemeClr val="tx1"/>
                </a:solidFill>
              </a:rPr>
              <a:t>pNo</a:t>
            </a:r>
            <a:r>
              <a:rPr lang="en-US" altLang="zh-TW" sz="1600" dirty="0" smtClean="0">
                <a:solidFill>
                  <a:schemeClr val="tx1"/>
                </a:solidFill>
              </a:rPr>
              <a:t>) 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en-US" altLang="zh-TW" sz="1600" b="1" dirty="0">
                <a:solidFill>
                  <a:schemeClr val="tx1"/>
                </a:solidFill>
              </a:rPr>
              <a:t>	</a:t>
            </a:r>
            <a:r>
              <a:rPr lang="en-US" altLang="zh-TW" sz="1600" b="1" dirty="0" smtClean="0">
                <a:solidFill>
                  <a:schemeClr val="tx1"/>
                </a:solidFill>
              </a:rPr>
              <a:t>REFERENCES </a:t>
            </a:r>
            <a:r>
              <a:rPr lang="en-US" altLang="zh-TW" sz="1600" dirty="0" smtClean="0">
                <a:solidFill>
                  <a:schemeClr val="tx1"/>
                </a:solidFill>
              </a:rPr>
              <a:t>Product (</a:t>
            </a:r>
            <a:r>
              <a:rPr lang="en-US" altLang="zh-TW" sz="1600" dirty="0" err="1" smtClean="0">
                <a:solidFill>
                  <a:schemeClr val="tx1"/>
                </a:solidFill>
              </a:rPr>
              <a:t>pNo</a:t>
            </a:r>
            <a:r>
              <a:rPr lang="en-US" altLang="zh-TW" sz="1600" dirty="0" smtClean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en-US" altLang="zh-TW" sz="1600" dirty="0" smtClean="0">
                <a:solidFill>
                  <a:schemeClr val="tx1"/>
                </a:solidFill>
              </a:rPr>
              <a:t>);</a:t>
            </a:r>
            <a:endParaRPr lang="en-US" altLang="zh-TW" sz="1600" b="1" dirty="0" smtClean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endParaRPr lang="en-US" altLang="zh-TW" sz="1400" dirty="0" smtClean="0"/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endParaRPr lang="en-US" altLang="zh-TW" sz="1400" dirty="0" smtClean="0"/>
          </a:p>
        </p:txBody>
      </p:sp>
      <p:sp>
        <p:nvSpPr>
          <p:cNvPr id="3" name="矩形 2"/>
          <p:cNvSpPr/>
          <p:nvPr/>
        </p:nvSpPr>
        <p:spPr>
          <a:xfrm>
            <a:off x="4211960" y="3789040"/>
            <a:ext cx="4932040" cy="2456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en-US" altLang="zh-TW" sz="1600" b="1" dirty="0"/>
              <a:t>CREATE TABLE</a:t>
            </a:r>
            <a:r>
              <a:rPr lang="en-US" altLang="zh-TW" sz="1600" dirty="0"/>
              <a:t> Browse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en-US" altLang="zh-TW" sz="1600" dirty="0" smtClean="0"/>
              <a:t>(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en-US" altLang="zh-TW" sz="1600" dirty="0"/>
              <a:t> </a:t>
            </a:r>
            <a:r>
              <a:rPr lang="en-US" altLang="zh-TW" sz="1600" dirty="0" smtClean="0"/>
              <a:t>     </a:t>
            </a:r>
            <a:r>
              <a:rPr lang="en-US" altLang="zh-TW" sz="1600" dirty="0" err="1" smtClean="0"/>
              <a:t>mId</a:t>
            </a:r>
            <a:r>
              <a:rPr lang="en-US" altLang="zh-TW" sz="1600" dirty="0" smtClean="0"/>
              <a:t>       </a:t>
            </a:r>
            <a:r>
              <a:rPr lang="en-US" altLang="zh-TW" sz="1600" b="1" dirty="0"/>
              <a:t>CHAR</a:t>
            </a:r>
            <a:r>
              <a:rPr lang="en-US" altLang="zh-TW" sz="1600" dirty="0"/>
              <a:t>(8)  </a:t>
            </a:r>
            <a:r>
              <a:rPr lang="en-US" altLang="zh-TW" sz="1600" b="1" dirty="0"/>
              <a:t>NOT NULL DEFAULT </a:t>
            </a:r>
            <a:r>
              <a:rPr lang="en-US" altLang="zh-TW" sz="1600" b="1" dirty="0" smtClean="0"/>
              <a:t> '</a:t>
            </a:r>
            <a:r>
              <a:rPr lang="en-US" altLang="zh-TW" sz="1600" dirty="0" smtClean="0"/>
              <a:t>a0910001</a:t>
            </a:r>
            <a:r>
              <a:rPr lang="en-US" altLang="zh-TW" sz="1600" dirty="0"/>
              <a:t>',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en-US" altLang="zh-TW" sz="1600" dirty="0"/>
              <a:t> </a:t>
            </a:r>
            <a:r>
              <a:rPr lang="en-US" altLang="zh-TW" sz="1600" dirty="0" smtClean="0"/>
              <a:t>     </a:t>
            </a:r>
            <a:r>
              <a:rPr lang="en-US" altLang="zh-TW" sz="1600" dirty="0" err="1" smtClean="0"/>
              <a:t>pNo</a:t>
            </a:r>
            <a:r>
              <a:rPr lang="en-US" altLang="zh-TW" sz="1600" dirty="0" smtClean="0"/>
              <a:t>       </a:t>
            </a:r>
            <a:r>
              <a:rPr lang="en-US" altLang="zh-TW" sz="1600" b="1" dirty="0"/>
              <a:t>CHAR</a:t>
            </a:r>
            <a:r>
              <a:rPr lang="en-US" altLang="zh-TW" sz="1600" dirty="0"/>
              <a:t>(6)   </a:t>
            </a:r>
            <a:r>
              <a:rPr lang="en-US" altLang="zh-TW" sz="1600" b="1" dirty="0"/>
              <a:t>NOT NULL</a:t>
            </a:r>
            <a:r>
              <a:rPr lang="en-US" altLang="zh-TW" sz="1600" dirty="0"/>
              <a:t>,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en-US" altLang="zh-TW" sz="1600" dirty="0" smtClean="0"/>
              <a:t>      </a:t>
            </a:r>
            <a:r>
              <a:rPr lang="en-US" altLang="zh-TW" sz="1600" dirty="0" err="1" smtClean="0"/>
              <a:t>browseTime</a:t>
            </a:r>
            <a:r>
              <a:rPr lang="en-US" altLang="zh-TW" sz="1600" dirty="0" smtClean="0"/>
              <a:t>  </a:t>
            </a:r>
            <a:r>
              <a:rPr lang="en-US" altLang="zh-TW" sz="1600" b="1" dirty="0"/>
              <a:t>DATETIME  NOT NULL</a:t>
            </a:r>
            <a:r>
              <a:rPr lang="en-US" altLang="zh-TW" sz="1600" dirty="0"/>
              <a:t>,     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en-US" altLang="zh-TW" sz="1600" b="1" dirty="0" smtClean="0"/>
              <a:t>      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en-US" altLang="zh-TW" sz="1600" b="1" dirty="0" smtClean="0"/>
              <a:t>PRIMARY </a:t>
            </a:r>
            <a:r>
              <a:rPr lang="en-US" altLang="zh-TW" sz="1600" b="1" dirty="0"/>
              <a:t>KEY</a:t>
            </a:r>
            <a:r>
              <a:rPr lang="en-US" altLang="zh-TW" sz="1600" dirty="0"/>
              <a:t> (</a:t>
            </a:r>
            <a:r>
              <a:rPr lang="en-US" altLang="zh-TW" sz="1600" dirty="0" err="1"/>
              <a:t>mId</a:t>
            </a:r>
            <a:r>
              <a:rPr lang="en-US" altLang="zh-TW" sz="1600" dirty="0"/>
              <a:t>, </a:t>
            </a:r>
            <a:r>
              <a:rPr lang="en-US" altLang="zh-TW" sz="1600" dirty="0" err="1"/>
              <a:t>pNo</a:t>
            </a:r>
            <a:r>
              <a:rPr lang="en-US" altLang="zh-TW" sz="1600" dirty="0"/>
              <a:t>, </a:t>
            </a:r>
            <a:r>
              <a:rPr lang="en-US" altLang="zh-TW" sz="1600" dirty="0" err="1"/>
              <a:t>browseTime</a:t>
            </a:r>
            <a:r>
              <a:rPr lang="en-US" altLang="zh-TW" sz="1600" dirty="0"/>
              <a:t> ),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en-US" altLang="zh-TW" sz="1600" b="1" dirty="0" smtClean="0"/>
              <a:t>FOREIGN </a:t>
            </a:r>
            <a:r>
              <a:rPr lang="en-US" altLang="zh-TW" sz="1600" b="1" dirty="0"/>
              <a:t>KEY</a:t>
            </a:r>
            <a:r>
              <a:rPr lang="en-US" altLang="zh-TW" sz="1600" dirty="0"/>
              <a:t> (</a:t>
            </a:r>
            <a:r>
              <a:rPr lang="en-US" altLang="zh-TW" sz="1600" dirty="0" err="1"/>
              <a:t>mId</a:t>
            </a:r>
            <a:r>
              <a:rPr lang="en-US" altLang="zh-TW" sz="1600" dirty="0"/>
              <a:t>) </a:t>
            </a:r>
            <a:r>
              <a:rPr lang="en-US" altLang="zh-TW" sz="1600" b="1" dirty="0"/>
              <a:t>REFERENCES </a:t>
            </a:r>
            <a:r>
              <a:rPr lang="en-US" altLang="zh-TW" sz="1600" dirty="0"/>
              <a:t>Member(</a:t>
            </a:r>
            <a:r>
              <a:rPr lang="en-US" altLang="zh-TW" sz="1600" dirty="0" err="1"/>
              <a:t>mId</a:t>
            </a:r>
            <a:r>
              <a:rPr lang="en-US" altLang="zh-TW" sz="1600" dirty="0"/>
              <a:t>)</a:t>
            </a:r>
            <a:endParaRPr lang="en-US" altLang="zh-TW" sz="1600" b="1" dirty="0"/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en-US" altLang="zh-TW" sz="1600" b="1" dirty="0" smtClean="0"/>
              <a:t>ON </a:t>
            </a:r>
            <a:r>
              <a:rPr lang="en-US" altLang="zh-TW" sz="1600" b="1" dirty="0"/>
              <a:t>DELETE</a:t>
            </a:r>
            <a:r>
              <a:rPr lang="en-US" altLang="zh-TW" sz="1600" dirty="0"/>
              <a:t> </a:t>
            </a:r>
            <a:r>
              <a:rPr lang="en-US" altLang="zh-TW" sz="1600" b="1" dirty="0"/>
              <a:t>SET DEFAULT</a:t>
            </a:r>
            <a:r>
              <a:rPr lang="en-US" altLang="zh-TW" sz="1600" dirty="0"/>
              <a:t> </a:t>
            </a:r>
            <a:r>
              <a:rPr lang="en-US" altLang="zh-TW" sz="1600" b="1" dirty="0"/>
              <a:t>ON UPDATE</a:t>
            </a:r>
            <a:r>
              <a:rPr lang="en-US" altLang="zh-TW" sz="1600" dirty="0"/>
              <a:t> </a:t>
            </a:r>
            <a:r>
              <a:rPr lang="en-US" altLang="zh-TW" sz="1600" b="1" dirty="0" smtClean="0"/>
              <a:t>CASCADE</a:t>
            </a:r>
            <a:r>
              <a:rPr lang="zh-TW" altLang="en-US" sz="1600" b="1" dirty="0" smtClean="0"/>
              <a:t> </a:t>
            </a:r>
            <a:r>
              <a:rPr lang="en-US" altLang="zh-TW" sz="1600" dirty="0" smtClean="0"/>
              <a:t>,</a:t>
            </a:r>
            <a:endParaRPr lang="en-US" altLang="zh-TW" sz="1600" dirty="0"/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en-US" altLang="zh-TW" sz="1600" b="1" dirty="0" smtClean="0"/>
              <a:t>FOREIGN </a:t>
            </a:r>
            <a:r>
              <a:rPr lang="en-US" altLang="zh-TW" sz="1600" b="1" dirty="0"/>
              <a:t>KEY</a:t>
            </a:r>
            <a:r>
              <a:rPr lang="en-US" altLang="zh-TW" sz="1600" dirty="0"/>
              <a:t> (</a:t>
            </a:r>
            <a:r>
              <a:rPr lang="en-US" altLang="zh-TW" sz="1600" dirty="0" err="1"/>
              <a:t>pNo</a:t>
            </a:r>
            <a:r>
              <a:rPr lang="en-US" altLang="zh-TW" sz="1600" dirty="0"/>
              <a:t>) </a:t>
            </a:r>
            <a:r>
              <a:rPr lang="en-US" altLang="zh-TW" sz="1600" b="1" dirty="0"/>
              <a:t>REFERENCES </a:t>
            </a:r>
            <a:r>
              <a:rPr lang="en-US" altLang="zh-TW" sz="1600" dirty="0"/>
              <a:t>Product (</a:t>
            </a:r>
            <a:r>
              <a:rPr lang="en-US" altLang="zh-TW" sz="1600" dirty="0" err="1"/>
              <a:t>pNo</a:t>
            </a:r>
            <a:r>
              <a:rPr lang="en-US" altLang="zh-TW" sz="1600" dirty="0" smtClean="0"/>
              <a:t>)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endParaRPr lang="en-US" altLang="zh-TW" sz="1600" dirty="0"/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en-US" altLang="zh-TW" sz="1600" dirty="0" smtClean="0"/>
              <a:t>);</a:t>
            </a:r>
            <a:endParaRPr lang="en-US" altLang="zh-TW" sz="1600" b="1" dirty="0"/>
          </a:p>
        </p:txBody>
      </p:sp>
      <p:sp>
        <p:nvSpPr>
          <p:cNvPr id="16" name="頁尾版面配置區 19"/>
          <p:cNvSpPr>
            <a:spLocks noGrp="1"/>
          </p:cNvSpPr>
          <p:nvPr>
            <p:ph type="ftr" sz="quarter" idx="11"/>
          </p:nvPr>
        </p:nvSpPr>
        <p:spPr>
          <a:xfrm>
            <a:off x="3124200" y="6237312"/>
            <a:ext cx="2895600" cy="365125"/>
          </a:xfrm>
        </p:spPr>
        <p:txBody>
          <a:bodyPr/>
          <a:lstStyle/>
          <a:p>
            <a:r>
              <a:rPr kumimoji="0" lang="en-US" altLang="zh-TW" dirty="0" smtClean="0"/>
              <a:t>Copyright </a:t>
            </a:r>
            <a:r>
              <a:rPr kumimoji="0" lang="zh-TW" altLang="en-US" dirty="0" smtClean="0"/>
              <a:t>黃三益</a:t>
            </a:r>
            <a:r>
              <a:rPr kumimoji="0" lang="en-US" altLang="zh-TW" dirty="0" smtClean="0"/>
              <a:t>2018 </a:t>
            </a:r>
            <a:r>
              <a:rPr kumimoji="0" lang="zh-TW" altLang="en-US" dirty="0" smtClean="0"/>
              <a:t>資料庫的核心理論與實務第</a:t>
            </a:r>
            <a:r>
              <a:rPr lang="zh-TW" altLang="en-US" dirty="0"/>
              <a:t>七</a:t>
            </a:r>
            <a:r>
              <a:rPr kumimoji="0" lang="zh-TW" altLang="en-US" dirty="0" smtClean="0"/>
              <a:t>版 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34740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spc="600" dirty="0">
                <a:effectLst/>
                <a:latin typeface="微軟正黑體" pitchFamily="34" charset="-120"/>
                <a:ea typeface="微軟正黑體" pitchFamily="34" charset="-120"/>
                <a:cs typeface="+mn-cs"/>
              </a:rPr>
              <a:t>SQL</a:t>
            </a:r>
            <a:r>
              <a:rPr lang="zh-TW" altLang="en-US" sz="3200" spc="600" dirty="0">
                <a:effectLst/>
                <a:latin typeface="微軟正黑體" pitchFamily="34" charset="-120"/>
                <a:ea typeface="微軟正黑體" pitchFamily="34" charset="-120"/>
                <a:cs typeface="+mn-cs"/>
              </a:rPr>
              <a:t>的資料定義語言 </a:t>
            </a:r>
            <a:br>
              <a:rPr lang="zh-TW" altLang="en-US" sz="3200" spc="600" dirty="0">
                <a:effectLst/>
                <a:latin typeface="微軟正黑體" pitchFamily="34" charset="-120"/>
                <a:ea typeface="微軟正黑體" pitchFamily="34" charset="-120"/>
                <a:cs typeface="+mn-cs"/>
              </a:rPr>
            </a:br>
            <a:r>
              <a:rPr lang="zh-TW" altLang="en-US" sz="3200" spc="600" dirty="0">
                <a:effectLst/>
                <a:latin typeface="微軟正黑體" pitchFamily="34" charset="-120"/>
                <a:ea typeface="微軟正黑體" pitchFamily="34" charset="-120"/>
                <a:cs typeface="+mn-cs"/>
              </a:rPr>
              <a:t>（</a:t>
            </a:r>
            <a:r>
              <a:rPr lang="en-US" altLang="zh-TW" sz="3200" spc="600" dirty="0">
                <a:effectLst/>
                <a:latin typeface="微軟正黑體" pitchFamily="34" charset="-120"/>
                <a:ea typeface="微軟正黑體" pitchFamily="34" charset="-120"/>
                <a:cs typeface="+mn-cs"/>
              </a:rPr>
              <a:t>CREATE TABLE </a:t>
            </a:r>
            <a:r>
              <a:rPr lang="zh-TW" altLang="en-US" sz="3200" spc="600" dirty="0" smtClean="0">
                <a:effectLst/>
                <a:latin typeface="微軟正黑體" pitchFamily="34" charset="-120"/>
                <a:ea typeface="微軟正黑體" pitchFamily="34" charset="-120"/>
                <a:cs typeface="+mn-cs"/>
              </a:rPr>
              <a:t>）</a:t>
            </a:r>
            <a:r>
              <a:rPr lang="en-US" altLang="zh-TW" sz="3200" spc="600" dirty="0">
                <a:effectLst/>
                <a:latin typeface="微軟正黑體" pitchFamily="34" charset="-120"/>
                <a:ea typeface="微軟正黑體" pitchFamily="34" charset="-120"/>
              </a:rPr>
              <a:t>-</a:t>
            </a:r>
            <a:r>
              <a:rPr lang="zh-TW" altLang="en-US" sz="3200" spc="600" dirty="0">
                <a:effectLst/>
                <a:latin typeface="微軟正黑體" pitchFamily="34" charset="-120"/>
                <a:ea typeface="微軟正黑體" pitchFamily="34" charset="-120"/>
              </a:rPr>
              <a:t>（</a:t>
            </a:r>
            <a:r>
              <a:rPr lang="en-US" altLang="zh-TW" sz="3200" spc="600" dirty="0">
                <a:effectLst/>
                <a:latin typeface="微軟正黑體" pitchFamily="34" charset="-120"/>
                <a:ea typeface="微軟正黑體" pitchFamily="34" charset="-120"/>
              </a:rPr>
              <a:t>Cont.)</a:t>
            </a:r>
            <a:endParaRPr lang="zh-TW" altLang="en-US" sz="3200" spc="600" dirty="0">
              <a:effectLst/>
              <a:latin typeface="微軟正黑體" pitchFamily="34" charset="-120"/>
              <a:ea typeface="微軟正黑體" pitchFamily="34" charset="-120"/>
              <a:cs typeface="+mn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-31742" y="-27384"/>
            <a:ext cx="253947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000" b="1" spc="600" dirty="0">
                <a:latin typeface="微軟正黑體" pitchFamily="34" charset="-120"/>
                <a:ea typeface="微軟正黑體" pitchFamily="34" charset="-120"/>
              </a:rPr>
              <a:t>6</a:t>
            </a:r>
            <a:r>
              <a:rPr lang="en-US" altLang="zh-TW" sz="1000" b="1" spc="600" dirty="0" smtClean="0">
                <a:latin typeface="微軟正黑體" pitchFamily="34" charset="-120"/>
                <a:ea typeface="微軟正黑體" pitchFamily="34" charset="-120"/>
              </a:rPr>
              <a:t>-3SQL</a:t>
            </a:r>
            <a:r>
              <a:rPr lang="zh-TW" altLang="en-US" sz="1000" b="1" spc="600" dirty="0">
                <a:latin typeface="微軟正黑體" pitchFamily="34" charset="-120"/>
                <a:ea typeface="微軟正黑體" pitchFamily="34" charset="-120"/>
              </a:rPr>
              <a:t>的資料定義語言</a:t>
            </a:r>
          </a:p>
          <a:p>
            <a:endParaRPr lang="en-US" altLang="zh-TW" sz="1000" b="1" spc="600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0" y="296752"/>
            <a:ext cx="875312" cy="900000"/>
          </a:xfrm>
          <a:prstGeom prst="rect">
            <a:avLst/>
          </a:prstGeom>
        </p:spPr>
      </p:pic>
      <p:sp>
        <p:nvSpPr>
          <p:cNvPr id="6" name="Rectangle 10"/>
          <p:cNvSpPr txBox="1">
            <a:spLocks noRot="1" noChangeArrowheads="1"/>
          </p:cNvSpPr>
          <p:nvPr/>
        </p:nvSpPr>
        <p:spPr>
          <a:xfrm>
            <a:off x="168296" y="2273384"/>
            <a:ext cx="6779968" cy="4612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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Courier New" pitchFamily="49" charset="0"/>
              <a:buChar char="o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en-US" altLang="zh-TW" sz="1700" b="1" dirty="0" smtClean="0">
                <a:solidFill>
                  <a:schemeClr val="tx1"/>
                </a:solidFill>
              </a:rPr>
              <a:t>CREATE TABLE</a:t>
            </a:r>
            <a:r>
              <a:rPr lang="en-US" altLang="zh-TW" sz="1700" dirty="0" smtClean="0">
                <a:solidFill>
                  <a:schemeClr val="tx1"/>
                </a:solidFill>
              </a:rPr>
              <a:t> Order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en-US" altLang="zh-TW" sz="1700" dirty="0" smtClean="0">
                <a:solidFill>
                  <a:schemeClr val="tx1"/>
                </a:solidFill>
              </a:rPr>
              <a:t>(</a:t>
            </a:r>
            <a:r>
              <a:rPr lang="en-US" altLang="zh-TW" sz="1700" dirty="0">
                <a:solidFill>
                  <a:schemeClr val="tx1"/>
                </a:solidFill>
              </a:rPr>
              <a:t>	</a:t>
            </a:r>
            <a:endParaRPr lang="en-US" altLang="zh-TW" sz="1700" dirty="0" smtClean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en-US" altLang="zh-TW" sz="1700" dirty="0">
                <a:solidFill>
                  <a:schemeClr val="tx1"/>
                </a:solidFill>
              </a:rPr>
              <a:t>	</a:t>
            </a:r>
            <a:r>
              <a:rPr lang="en-US" altLang="zh-TW" sz="1700" dirty="0" err="1" smtClean="0">
                <a:solidFill>
                  <a:schemeClr val="tx1"/>
                </a:solidFill>
              </a:rPr>
              <a:t>pNo</a:t>
            </a:r>
            <a:r>
              <a:rPr lang="en-US" altLang="zh-TW" sz="1700" dirty="0" smtClean="0">
                <a:solidFill>
                  <a:schemeClr val="tx1"/>
                </a:solidFill>
              </a:rPr>
              <a:t>        </a:t>
            </a:r>
            <a:r>
              <a:rPr lang="zh-TW" altLang="en-US" sz="1700" dirty="0" smtClean="0">
                <a:solidFill>
                  <a:schemeClr val="tx1"/>
                </a:solidFill>
              </a:rPr>
              <a:t>     </a:t>
            </a:r>
            <a:r>
              <a:rPr lang="en-US" altLang="zh-TW" sz="1700" b="1" dirty="0" smtClean="0">
                <a:solidFill>
                  <a:schemeClr val="tx1"/>
                </a:solidFill>
              </a:rPr>
              <a:t>CHAR</a:t>
            </a:r>
            <a:r>
              <a:rPr lang="en-US" altLang="zh-TW" sz="1700" dirty="0" smtClean="0">
                <a:solidFill>
                  <a:schemeClr val="tx1"/>
                </a:solidFill>
              </a:rPr>
              <a:t>(6)     </a:t>
            </a:r>
            <a:r>
              <a:rPr lang="en-US" altLang="zh-TW" sz="1700" b="1" dirty="0" smtClean="0">
                <a:solidFill>
                  <a:schemeClr val="tx1"/>
                </a:solidFill>
              </a:rPr>
              <a:t>NOT NULL</a:t>
            </a:r>
            <a:r>
              <a:rPr lang="zh-TW" altLang="en-US" sz="1700" b="1" dirty="0" smtClean="0">
                <a:solidFill>
                  <a:schemeClr val="tx1"/>
                </a:solidFill>
              </a:rPr>
              <a:t> </a:t>
            </a:r>
            <a:r>
              <a:rPr lang="en-US" altLang="zh-TW" sz="1700" dirty="0" smtClean="0">
                <a:solidFill>
                  <a:schemeClr val="tx1"/>
                </a:solidFill>
              </a:rPr>
              <a:t>,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en-US" altLang="zh-TW" sz="1700" dirty="0" smtClean="0">
                <a:solidFill>
                  <a:schemeClr val="tx1"/>
                </a:solidFill>
              </a:rPr>
              <a:t>	</a:t>
            </a:r>
            <a:r>
              <a:rPr lang="en-US" altLang="zh-TW" sz="1700" dirty="0" err="1" smtClean="0">
                <a:solidFill>
                  <a:schemeClr val="tx1"/>
                </a:solidFill>
              </a:rPr>
              <a:t>mId</a:t>
            </a:r>
            <a:r>
              <a:rPr lang="en-US" altLang="zh-TW" sz="1700" dirty="0" smtClean="0">
                <a:solidFill>
                  <a:schemeClr val="tx1"/>
                </a:solidFill>
              </a:rPr>
              <a:t>         </a:t>
            </a:r>
            <a:r>
              <a:rPr lang="zh-TW" altLang="en-US" sz="1700" dirty="0" smtClean="0">
                <a:solidFill>
                  <a:schemeClr val="tx1"/>
                </a:solidFill>
              </a:rPr>
              <a:t>     </a:t>
            </a:r>
            <a:r>
              <a:rPr lang="en-US" altLang="zh-TW" sz="1700" b="1" dirty="0" smtClean="0">
                <a:solidFill>
                  <a:schemeClr val="tx1"/>
                </a:solidFill>
              </a:rPr>
              <a:t>CHAR</a:t>
            </a:r>
            <a:r>
              <a:rPr lang="en-US" altLang="zh-TW" sz="1700" dirty="0" smtClean="0">
                <a:solidFill>
                  <a:schemeClr val="tx1"/>
                </a:solidFill>
              </a:rPr>
              <a:t>(8)     </a:t>
            </a:r>
            <a:r>
              <a:rPr lang="en-US" altLang="zh-TW" sz="1700" b="1" dirty="0" smtClean="0">
                <a:solidFill>
                  <a:schemeClr val="tx1"/>
                </a:solidFill>
              </a:rPr>
              <a:t>NOT NULL</a:t>
            </a:r>
            <a:r>
              <a:rPr lang="zh-TW" altLang="en-US" sz="1700" b="1" dirty="0" smtClean="0">
                <a:solidFill>
                  <a:schemeClr val="tx1"/>
                </a:solidFill>
              </a:rPr>
              <a:t> </a:t>
            </a:r>
            <a:r>
              <a:rPr lang="en-US" altLang="zh-TW" sz="1700" dirty="0" smtClean="0">
                <a:solidFill>
                  <a:schemeClr val="tx1"/>
                </a:solidFill>
              </a:rPr>
              <a:t>,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en-US" altLang="zh-TW" sz="1700" dirty="0" smtClean="0">
                <a:solidFill>
                  <a:schemeClr val="tx1"/>
                </a:solidFill>
              </a:rPr>
              <a:t>	</a:t>
            </a:r>
            <a:r>
              <a:rPr lang="en-US" altLang="zh-TW" sz="1700" dirty="0" err="1" smtClean="0">
                <a:solidFill>
                  <a:schemeClr val="tx1"/>
                </a:solidFill>
              </a:rPr>
              <a:t>cartTime</a:t>
            </a:r>
            <a:r>
              <a:rPr lang="en-US" altLang="zh-TW" sz="1700" dirty="0" smtClean="0">
                <a:solidFill>
                  <a:schemeClr val="tx1"/>
                </a:solidFill>
              </a:rPr>
              <a:t>     </a:t>
            </a:r>
            <a:r>
              <a:rPr lang="en-US" altLang="zh-TW" sz="1700" b="1" dirty="0" smtClean="0">
                <a:solidFill>
                  <a:schemeClr val="tx1"/>
                </a:solidFill>
              </a:rPr>
              <a:t>DATETIME </a:t>
            </a:r>
            <a:r>
              <a:rPr lang="zh-TW" altLang="en-US" sz="1700" b="1" dirty="0" smtClean="0">
                <a:solidFill>
                  <a:schemeClr val="tx1"/>
                </a:solidFill>
              </a:rPr>
              <a:t> </a:t>
            </a:r>
            <a:r>
              <a:rPr lang="en-US" altLang="zh-TW" sz="1700" b="1" dirty="0" smtClean="0">
                <a:solidFill>
                  <a:schemeClr val="tx1"/>
                </a:solidFill>
              </a:rPr>
              <a:t>NOT NULL</a:t>
            </a:r>
            <a:r>
              <a:rPr lang="zh-TW" altLang="en-US" sz="1700" b="1" dirty="0" smtClean="0">
                <a:solidFill>
                  <a:schemeClr val="tx1"/>
                </a:solidFill>
              </a:rPr>
              <a:t> </a:t>
            </a:r>
            <a:r>
              <a:rPr lang="en-US" altLang="zh-TW" sz="1700" dirty="0" smtClean="0">
                <a:solidFill>
                  <a:schemeClr val="tx1"/>
                </a:solidFill>
              </a:rPr>
              <a:t>,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en-US" altLang="zh-TW" sz="1700" dirty="0" smtClean="0">
                <a:solidFill>
                  <a:schemeClr val="tx1"/>
                </a:solidFill>
              </a:rPr>
              <a:t>	amount      </a:t>
            </a:r>
            <a:r>
              <a:rPr lang="zh-TW" altLang="en-US" sz="1700" dirty="0" smtClean="0">
                <a:solidFill>
                  <a:schemeClr val="tx1"/>
                </a:solidFill>
              </a:rPr>
              <a:t> </a:t>
            </a:r>
            <a:r>
              <a:rPr lang="en-US" altLang="zh-TW" sz="1700" b="1" dirty="0" smtClean="0">
                <a:solidFill>
                  <a:schemeClr val="tx1"/>
                </a:solidFill>
              </a:rPr>
              <a:t>INT</a:t>
            </a:r>
            <a:r>
              <a:rPr lang="en-US" altLang="zh-TW" sz="1700" dirty="0" smtClean="0">
                <a:solidFill>
                  <a:schemeClr val="tx1"/>
                </a:solidFill>
              </a:rPr>
              <a:t>          </a:t>
            </a:r>
            <a:r>
              <a:rPr lang="zh-TW" altLang="en-US" sz="1700" dirty="0" smtClean="0">
                <a:solidFill>
                  <a:schemeClr val="tx1"/>
                </a:solidFill>
              </a:rPr>
              <a:t>    </a:t>
            </a:r>
            <a:r>
              <a:rPr lang="en-US" altLang="zh-TW" sz="1700" b="1" dirty="0" smtClean="0">
                <a:solidFill>
                  <a:schemeClr val="tx1"/>
                </a:solidFill>
              </a:rPr>
              <a:t>NOT NULL DEFAULT</a:t>
            </a:r>
            <a:r>
              <a:rPr lang="en-US" altLang="zh-TW" sz="1700" dirty="0" smtClean="0">
                <a:solidFill>
                  <a:schemeClr val="tx1"/>
                </a:solidFill>
              </a:rPr>
              <a:t>  1</a:t>
            </a:r>
            <a:r>
              <a:rPr lang="zh-TW" altLang="en-US" sz="1700" dirty="0" smtClean="0">
                <a:solidFill>
                  <a:schemeClr val="tx1"/>
                </a:solidFill>
              </a:rPr>
              <a:t> </a:t>
            </a:r>
            <a:r>
              <a:rPr lang="en-US" altLang="zh-TW" sz="1700" dirty="0" smtClean="0">
                <a:solidFill>
                  <a:schemeClr val="tx1"/>
                </a:solidFill>
              </a:rPr>
              <a:t>,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en-US" altLang="zh-TW" sz="1700" dirty="0" smtClean="0">
                <a:solidFill>
                  <a:schemeClr val="tx1"/>
                </a:solidFill>
              </a:rPr>
              <a:t>	</a:t>
            </a:r>
            <a:r>
              <a:rPr lang="en-US" altLang="zh-TW" sz="1700" b="1" dirty="0" smtClean="0">
                <a:solidFill>
                  <a:schemeClr val="tx1"/>
                </a:solidFill>
              </a:rPr>
              <a:t>PRIMARY KEY</a:t>
            </a:r>
            <a:r>
              <a:rPr lang="en-US" altLang="zh-TW" sz="1700" dirty="0" smtClean="0">
                <a:solidFill>
                  <a:schemeClr val="tx1"/>
                </a:solidFill>
              </a:rPr>
              <a:t> (</a:t>
            </a:r>
            <a:r>
              <a:rPr lang="en-US" altLang="zh-TW" sz="1700" dirty="0" err="1" smtClean="0">
                <a:solidFill>
                  <a:schemeClr val="tx1"/>
                </a:solidFill>
              </a:rPr>
              <a:t>pNo</a:t>
            </a:r>
            <a:r>
              <a:rPr lang="en-US" altLang="zh-TW" sz="1700" dirty="0" smtClean="0">
                <a:solidFill>
                  <a:schemeClr val="tx1"/>
                </a:solidFill>
              </a:rPr>
              <a:t> ,</a:t>
            </a:r>
            <a:r>
              <a:rPr lang="en-US" altLang="zh-TW" sz="1700" dirty="0" err="1" smtClean="0">
                <a:solidFill>
                  <a:schemeClr val="tx1"/>
                </a:solidFill>
              </a:rPr>
              <a:t>mId</a:t>
            </a:r>
            <a:r>
              <a:rPr lang="en-US" altLang="zh-TW" sz="1700" dirty="0" smtClean="0">
                <a:solidFill>
                  <a:schemeClr val="tx1"/>
                </a:solidFill>
              </a:rPr>
              <a:t>, </a:t>
            </a:r>
            <a:r>
              <a:rPr lang="en-US" altLang="zh-TW" sz="1700" dirty="0" err="1" smtClean="0">
                <a:solidFill>
                  <a:schemeClr val="tx1"/>
                </a:solidFill>
              </a:rPr>
              <a:t>cartTime</a:t>
            </a:r>
            <a:r>
              <a:rPr lang="en-US" altLang="zh-TW" sz="1700" dirty="0" smtClean="0">
                <a:solidFill>
                  <a:schemeClr val="tx1"/>
                </a:solidFill>
              </a:rPr>
              <a:t> )</a:t>
            </a:r>
            <a:r>
              <a:rPr lang="zh-TW" altLang="en-US" sz="1700" dirty="0" smtClean="0">
                <a:solidFill>
                  <a:schemeClr val="tx1"/>
                </a:solidFill>
              </a:rPr>
              <a:t> </a:t>
            </a:r>
            <a:r>
              <a:rPr lang="en-US" altLang="zh-TW" sz="1700" dirty="0" smtClean="0">
                <a:solidFill>
                  <a:schemeClr val="tx1"/>
                </a:solidFill>
              </a:rPr>
              <a:t>,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en-US" altLang="zh-TW" sz="1700" dirty="0" smtClean="0">
                <a:solidFill>
                  <a:schemeClr val="tx1"/>
                </a:solidFill>
              </a:rPr>
              <a:t>	</a:t>
            </a:r>
            <a:r>
              <a:rPr lang="en-US" altLang="zh-TW" sz="1700" b="1" dirty="0" smtClean="0">
                <a:solidFill>
                  <a:schemeClr val="tx1"/>
                </a:solidFill>
              </a:rPr>
              <a:t>FOREIGN KEY</a:t>
            </a:r>
            <a:r>
              <a:rPr lang="en-US" altLang="zh-TW" sz="1700" dirty="0" smtClean="0">
                <a:solidFill>
                  <a:schemeClr val="tx1"/>
                </a:solidFill>
              </a:rPr>
              <a:t> (</a:t>
            </a:r>
            <a:r>
              <a:rPr lang="en-US" altLang="zh-TW" sz="1700" dirty="0" err="1" smtClean="0">
                <a:solidFill>
                  <a:schemeClr val="tx1"/>
                </a:solidFill>
              </a:rPr>
              <a:t>pNo</a:t>
            </a:r>
            <a:r>
              <a:rPr lang="en-US" altLang="zh-TW" sz="1700" dirty="0" smtClean="0">
                <a:solidFill>
                  <a:schemeClr val="tx1"/>
                </a:solidFill>
              </a:rPr>
              <a:t>) </a:t>
            </a:r>
            <a:r>
              <a:rPr lang="zh-TW" altLang="en-US" sz="1700" dirty="0" smtClean="0">
                <a:solidFill>
                  <a:schemeClr val="tx1"/>
                </a:solidFill>
              </a:rPr>
              <a:t> </a:t>
            </a:r>
            <a:r>
              <a:rPr lang="en-US" altLang="zh-TW" sz="1700" b="1" dirty="0" smtClean="0">
                <a:solidFill>
                  <a:schemeClr val="tx1"/>
                </a:solidFill>
              </a:rPr>
              <a:t>REFERENCES </a:t>
            </a:r>
            <a:r>
              <a:rPr lang="en-US" altLang="zh-TW" sz="1700" dirty="0" smtClean="0">
                <a:solidFill>
                  <a:schemeClr val="tx1"/>
                </a:solidFill>
              </a:rPr>
              <a:t>Product (</a:t>
            </a:r>
            <a:r>
              <a:rPr lang="en-US" altLang="zh-TW" sz="1700" dirty="0" err="1" smtClean="0">
                <a:solidFill>
                  <a:schemeClr val="tx1"/>
                </a:solidFill>
              </a:rPr>
              <a:t>pNo</a:t>
            </a:r>
            <a:r>
              <a:rPr lang="en-US" altLang="zh-TW" sz="1700" dirty="0" smtClean="0">
                <a:solidFill>
                  <a:schemeClr val="tx1"/>
                </a:solidFill>
              </a:rPr>
              <a:t>)</a:t>
            </a:r>
            <a:r>
              <a:rPr lang="zh-TW" altLang="en-US" sz="1700" dirty="0" smtClean="0">
                <a:solidFill>
                  <a:schemeClr val="tx1"/>
                </a:solidFill>
              </a:rPr>
              <a:t> </a:t>
            </a:r>
            <a:r>
              <a:rPr lang="en-US" altLang="zh-TW" sz="1700" dirty="0" smtClean="0">
                <a:solidFill>
                  <a:schemeClr val="tx1"/>
                </a:solidFill>
              </a:rPr>
              <a:t>,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en-US" altLang="zh-TW" sz="1700" dirty="0" smtClean="0">
                <a:solidFill>
                  <a:schemeClr val="tx1"/>
                </a:solidFill>
              </a:rPr>
              <a:t>	</a:t>
            </a:r>
            <a:r>
              <a:rPr lang="en-US" altLang="zh-TW" sz="1700" b="1" dirty="0" smtClean="0">
                <a:solidFill>
                  <a:schemeClr val="tx1"/>
                </a:solidFill>
              </a:rPr>
              <a:t>FOREIGN KEY</a:t>
            </a:r>
            <a:r>
              <a:rPr lang="en-US" altLang="zh-TW" sz="1700" dirty="0" smtClean="0">
                <a:solidFill>
                  <a:schemeClr val="tx1"/>
                </a:solidFill>
              </a:rPr>
              <a:t> (</a:t>
            </a:r>
            <a:r>
              <a:rPr lang="en-US" altLang="zh-TW" sz="1700" dirty="0" err="1" smtClean="0">
                <a:solidFill>
                  <a:schemeClr val="tx1"/>
                </a:solidFill>
              </a:rPr>
              <a:t>mId</a:t>
            </a:r>
            <a:r>
              <a:rPr lang="en-US" altLang="zh-TW" sz="1700" dirty="0" smtClean="0">
                <a:solidFill>
                  <a:schemeClr val="tx1"/>
                </a:solidFill>
              </a:rPr>
              <a:t>, </a:t>
            </a:r>
            <a:r>
              <a:rPr lang="en-US" altLang="zh-TW" sz="1700" dirty="0" err="1" smtClean="0">
                <a:solidFill>
                  <a:schemeClr val="tx1"/>
                </a:solidFill>
              </a:rPr>
              <a:t>cartTime</a:t>
            </a:r>
            <a:r>
              <a:rPr lang="en-US" altLang="zh-TW" sz="1700" dirty="0" smtClean="0">
                <a:solidFill>
                  <a:schemeClr val="tx1"/>
                </a:solidFill>
              </a:rPr>
              <a:t>) </a:t>
            </a:r>
            <a:r>
              <a:rPr lang="zh-TW" altLang="en-US" sz="1700" dirty="0" smtClean="0">
                <a:solidFill>
                  <a:schemeClr val="tx1"/>
                </a:solidFill>
              </a:rPr>
              <a:t> </a:t>
            </a:r>
            <a:r>
              <a:rPr lang="en-US" altLang="zh-TW" sz="1700" b="1" dirty="0" smtClean="0">
                <a:solidFill>
                  <a:schemeClr val="tx1"/>
                </a:solidFill>
              </a:rPr>
              <a:t>REFERENCES </a:t>
            </a:r>
            <a:r>
              <a:rPr lang="en-US" altLang="zh-TW" sz="1700" dirty="0" smtClean="0">
                <a:solidFill>
                  <a:schemeClr val="tx1"/>
                </a:solidFill>
              </a:rPr>
              <a:t>Cart (</a:t>
            </a:r>
            <a:r>
              <a:rPr lang="en-US" altLang="zh-TW" sz="1700" dirty="0" err="1" smtClean="0">
                <a:solidFill>
                  <a:schemeClr val="tx1"/>
                </a:solidFill>
              </a:rPr>
              <a:t>mId,cartTime</a:t>
            </a:r>
            <a:r>
              <a:rPr lang="en-US" altLang="zh-TW" sz="1700" dirty="0" smtClean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en-US" altLang="zh-TW" sz="1700" dirty="0" smtClean="0">
                <a:solidFill>
                  <a:schemeClr val="tx1"/>
                </a:solidFill>
              </a:rPr>
              <a:t>);</a:t>
            </a:r>
            <a:endParaRPr lang="en-US" altLang="zh-TW" sz="1700" b="1" dirty="0" smtClean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endParaRPr lang="en-US" altLang="zh-TW" sz="1700" b="1" dirty="0" smtClean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en-US" altLang="zh-TW" sz="1700" b="1" dirty="0" smtClean="0">
                <a:solidFill>
                  <a:schemeClr val="tx1"/>
                </a:solidFill>
              </a:rPr>
              <a:t>CREATE TABLE</a:t>
            </a:r>
            <a:r>
              <a:rPr lang="en-US" altLang="zh-TW" sz="1700" dirty="0" smtClean="0">
                <a:solidFill>
                  <a:schemeClr val="tx1"/>
                </a:solidFill>
              </a:rPr>
              <a:t> Product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en-US" altLang="zh-TW" sz="1700" dirty="0" smtClean="0">
                <a:solidFill>
                  <a:schemeClr val="tx1"/>
                </a:solidFill>
              </a:rPr>
              <a:t>(</a:t>
            </a:r>
            <a:r>
              <a:rPr lang="zh-TW" altLang="en-US" sz="1700" dirty="0" smtClean="0">
                <a:solidFill>
                  <a:schemeClr val="tx1"/>
                </a:solidFill>
              </a:rPr>
              <a:t> </a:t>
            </a:r>
            <a:r>
              <a:rPr lang="en-US" altLang="zh-TW" sz="1700" dirty="0" smtClean="0">
                <a:solidFill>
                  <a:schemeClr val="tx1"/>
                </a:solidFill>
              </a:rPr>
              <a:t>	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en-US" altLang="zh-TW" sz="1700" dirty="0">
                <a:solidFill>
                  <a:schemeClr val="tx1"/>
                </a:solidFill>
              </a:rPr>
              <a:t>	</a:t>
            </a:r>
            <a:r>
              <a:rPr lang="en-US" altLang="zh-TW" sz="1700" dirty="0" err="1" smtClean="0">
                <a:solidFill>
                  <a:schemeClr val="tx1"/>
                </a:solidFill>
              </a:rPr>
              <a:t>pNo</a:t>
            </a:r>
            <a:r>
              <a:rPr lang="en-US" altLang="zh-TW" sz="1700" dirty="0" smtClean="0">
                <a:solidFill>
                  <a:schemeClr val="tx1"/>
                </a:solidFill>
              </a:rPr>
              <a:t>         </a:t>
            </a:r>
            <a:r>
              <a:rPr lang="en-US" altLang="zh-TW" sz="1700" b="1" dirty="0" smtClean="0">
                <a:solidFill>
                  <a:schemeClr val="tx1"/>
                </a:solidFill>
              </a:rPr>
              <a:t>CHAR</a:t>
            </a:r>
            <a:r>
              <a:rPr lang="en-US" altLang="zh-TW" sz="1700" dirty="0" smtClean="0">
                <a:solidFill>
                  <a:schemeClr val="tx1"/>
                </a:solidFill>
              </a:rPr>
              <a:t>(6)     </a:t>
            </a:r>
            <a:r>
              <a:rPr lang="en-US" altLang="zh-TW" sz="1700" b="1" dirty="0" smtClean="0">
                <a:solidFill>
                  <a:schemeClr val="tx1"/>
                </a:solidFill>
              </a:rPr>
              <a:t>NOT NULL</a:t>
            </a:r>
            <a:r>
              <a:rPr lang="en-US" altLang="zh-TW" sz="1700" dirty="0" smtClean="0">
                <a:solidFill>
                  <a:schemeClr val="tx1"/>
                </a:solidFill>
              </a:rPr>
              <a:t>,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en-US" altLang="zh-TW" sz="1700" dirty="0" smtClean="0">
                <a:solidFill>
                  <a:schemeClr val="tx1"/>
                </a:solidFill>
              </a:rPr>
              <a:t>	</a:t>
            </a:r>
            <a:r>
              <a:rPr lang="en-US" altLang="zh-TW" sz="1700" dirty="0" err="1" smtClean="0">
                <a:solidFill>
                  <a:schemeClr val="tx1"/>
                </a:solidFill>
              </a:rPr>
              <a:t>pName</a:t>
            </a:r>
            <a:r>
              <a:rPr lang="en-US" altLang="zh-TW" sz="1700" dirty="0" smtClean="0">
                <a:solidFill>
                  <a:schemeClr val="tx1"/>
                </a:solidFill>
              </a:rPr>
              <a:t>        </a:t>
            </a:r>
            <a:r>
              <a:rPr lang="en-US" altLang="zh-TW" sz="1700" b="1" dirty="0" smtClean="0">
                <a:solidFill>
                  <a:schemeClr val="tx1"/>
                </a:solidFill>
              </a:rPr>
              <a:t>VARCHAR</a:t>
            </a:r>
            <a:r>
              <a:rPr lang="en-US" altLang="zh-TW" sz="1700" dirty="0" smtClean="0">
                <a:solidFill>
                  <a:schemeClr val="tx1"/>
                </a:solidFill>
              </a:rPr>
              <a:t>(30),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en-US" altLang="zh-TW" sz="1700" dirty="0" smtClean="0">
                <a:solidFill>
                  <a:schemeClr val="tx1"/>
                </a:solidFill>
              </a:rPr>
              <a:t>	</a:t>
            </a:r>
            <a:r>
              <a:rPr lang="en-US" altLang="zh-TW" sz="1700" dirty="0" err="1" smtClean="0">
                <a:solidFill>
                  <a:schemeClr val="tx1"/>
                </a:solidFill>
              </a:rPr>
              <a:t>unitPrice</a:t>
            </a:r>
            <a:r>
              <a:rPr lang="en-US" altLang="zh-TW" sz="1700" dirty="0" smtClean="0">
                <a:solidFill>
                  <a:schemeClr val="tx1"/>
                </a:solidFill>
              </a:rPr>
              <a:t>      </a:t>
            </a:r>
            <a:r>
              <a:rPr lang="en-US" altLang="zh-TW" sz="1700" b="1" dirty="0" smtClean="0">
                <a:solidFill>
                  <a:schemeClr val="tx1"/>
                </a:solidFill>
              </a:rPr>
              <a:t>DECIMAL</a:t>
            </a:r>
            <a:r>
              <a:rPr lang="en-US" altLang="zh-TW" sz="1700" dirty="0" smtClean="0">
                <a:solidFill>
                  <a:schemeClr val="tx1"/>
                </a:solidFill>
              </a:rPr>
              <a:t>(10,2),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en-US" altLang="zh-TW" sz="1700" dirty="0" smtClean="0">
                <a:solidFill>
                  <a:schemeClr val="tx1"/>
                </a:solidFill>
              </a:rPr>
              <a:t>	category      </a:t>
            </a:r>
            <a:r>
              <a:rPr lang="en-US" altLang="zh-TW" sz="1700" b="1" dirty="0" smtClean="0">
                <a:solidFill>
                  <a:schemeClr val="tx1"/>
                </a:solidFill>
              </a:rPr>
              <a:t>VARCHAR</a:t>
            </a:r>
            <a:r>
              <a:rPr lang="en-US" altLang="zh-TW" sz="1700" dirty="0" smtClean="0">
                <a:solidFill>
                  <a:schemeClr val="tx1"/>
                </a:solidFill>
              </a:rPr>
              <a:t>(20),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en-US" altLang="zh-TW" sz="1700" dirty="0" smtClean="0">
                <a:solidFill>
                  <a:schemeClr val="tx1"/>
                </a:solidFill>
              </a:rPr>
              <a:t>	</a:t>
            </a:r>
            <a:r>
              <a:rPr lang="en-US" altLang="zh-TW" sz="1700" b="1" dirty="0" smtClean="0">
                <a:solidFill>
                  <a:schemeClr val="tx1"/>
                </a:solidFill>
              </a:rPr>
              <a:t>PRIMARY KEY</a:t>
            </a:r>
            <a:r>
              <a:rPr lang="en-US" altLang="zh-TW" sz="1700" dirty="0" smtClean="0">
                <a:solidFill>
                  <a:schemeClr val="tx1"/>
                </a:solidFill>
              </a:rPr>
              <a:t> (</a:t>
            </a:r>
            <a:r>
              <a:rPr lang="en-US" altLang="zh-TW" sz="1700" dirty="0" err="1" smtClean="0">
                <a:solidFill>
                  <a:schemeClr val="tx1"/>
                </a:solidFill>
              </a:rPr>
              <a:t>pNo</a:t>
            </a:r>
            <a:r>
              <a:rPr lang="en-US" altLang="zh-TW" sz="1700" dirty="0" smtClean="0">
                <a:solidFill>
                  <a:schemeClr val="tx1"/>
                </a:solidFill>
              </a:rPr>
              <a:t> ),</a:t>
            </a:r>
            <a:endParaRPr lang="en-US" altLang="zh-TW" sz="1700" b="1" dirty="0" smtClean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en-US" altLang="zh-TW" sz="1700" b="1" dirty="0" smtClean="0">
                <a:solidFill>
                  <a:schemeClr val="tx1"/>
                </a:solidFill>
              </a:rPr>
              <a:t>	CONSTRAINT</a:t>
            </a:r>
            <a:r>
              <a:rPr lang="en-US" altLang="zh-TW" sz="1700" dirty="0" smtClean="0">
                <a:solidFill>
                  <a:schemeClr val="tx1"/>
                </a:solidFill>
              </a:rPr>
              <a:t> </a:t>
            </a:r>
            <a:r>
              <a:rPr lang="en-US" altLang="zh-TW" sz="1700" dirty="0" err="1" smtClean="0">
                <a:solidFill>
                  <a:schemeClr val="tx1"/>
                </a:solidFill>
              </a:rPr>
              <a:t>UnitPrice_Check</a:t>
            </a:r>
            <a:endParaRPr lang="en-US" altLang="zh-TW" sz="1700" b="1" dirty="0" smtClean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en-US" altLang="zh-TW" sz="1700" b="1" dirty="0" smtClean="0">
                <a:solidFill>
                  <a:schemeClr val="tx1"/>
                </a:solidFill>
              </a:rPr>
              <a:t>	CHECK</a:t>
            </a:r>
            <a:r>
              <a:rPr lang="en-US" altLang="zh-TW" sz="1700" dirty="0" smtClean="0">
                <a:solidFill>
                  <a:schemeClr val="tx1"/>
                </a:solidFill>
              </a:rPr>
              <a:t> (</a:t>
            </a:r>
            <a:r>
              <a:rPr lang="en-US" altLang="zh-TW" sz="1700" dirty="0" err="1" smtClean="0">
                <a:solidFill>
                  <a:schemeClr val="tx1"/>
                </a:solidFill>
              </a:rPr>
              <a:t>unitPrice</a:t>
            </a:r>
            <a:r>
              <a:rPr lang="en-US" altLang="zh-TW" sz="1700" dirty="0" smtClean="0">
                <a:solidFill>
                  <a:schemeClr val="tx1"/>
                </a:solidFill>
              </a:rPr>
              <a:t> &gt; 100)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en-US" altLang="zh-TW" sz="1700" dirty="0" smtClean="0">
                <a:solidFill>
                  <a:schemeClr val="tx1"/>
                </a:solidFill>
              </a:rPr>
              <a:t>);</a:t>
            </a:r>
            <a:endParaRPr lang="en-US" altLang="zh-TW" sz="1700" b="1" dirty="0" smtClean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</a:pPr>
            <a:endParaRPr lang="en-US" altLang="zh-TW" sz="1400" dirty="0" smtClean="0"/>
          </a:p>
        </p:txBody>
      </p:sp>
      <p:sp>
        <p:nvSpPr>
          <p:cNvPr id="7" name="Text Box 12"/>
          <p:cNvSpPr txBox="1">
            <a:spLocks noChangeArrowheads="1"/>
          </p:cNvSpPr>
          <p:nvPr/>
        </p:nvSpPr>
        <p:spPr bwMode="auto">
          <a:xfrm>
            <a:off x="3601020" y="4048496"/>
            <a:ext cx="5651500" cy="246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1400" b="1" dirty="0"/>
              <a:t>CREATE TABLE</a:t>
            </a:r>
            <a:r>
              <a:rPr lang="en-US" altLang="zh-TW" sz="1400" dirty="0"/>
              <a:t> Record</a:t>
            </a:r>
          </a:p>
          <a:p>
            <a:pPr eaLnBrk="1" hangingPunct="1"/>
            <a:r>
              <a:rPr lang="en-US" altLang="zh-TW" sz="1400" dirty="0" smtClean="0"/>
              <a:t>(</a:t>
            </a:r>
          </a:p>
          <a:p>
            <a:pPr lvl="1" eaLnBrk="1" hangingPunct="1"/>
            <a:r>
              <a:rPr lang="en-US" altLang="zh-TW" sz="1400" dirty="0" err="1" smtClean="0"/>
              <a:t>tNo</a:t>
            </a:r>
            <a:r>
              <a:rPr lang="en-US" altLang="zh-TW" sz="1400" dirty="0" smtClean="0"/>
              <a:t>        </a:t>
            </a:r>
            <a:r>
              <a:rPr lang="zh-TW" altLang="en-US" sz="1400" dirty="0" smtClean="0"/>
              <a:t>     </a:t>
            </a:r>
            <a:r>
              <a:rPr lang="en-US" altLang="zh-TW" sz="1400" b="1" dirty="0" smtClean="0"/>
              <a:t>CHAR</a:t>
            </a:r>
            <a:r>
              <a:rPr lang="en-US" altLang="zh-TW" sz="1400" dirty="0" smtClean="0"/>
              <a:t>(5</a:t>
            </a:r>
            <a:r>
              <a:rPr lang="en-US" altLang="zh-TW" sz="1400" dirty="0"/>
              <a:t>)    </a:t>
            </a:r>
            <a:r>
              <a:rPr lang="en-US" altLang="zh-TW" sz="1400" b="1" dirty="0"/>
              <a:t>NOT NULL</a:t>
            </a:r>
            <a:r>
              <a:rPr lang="en-US" altLang="zh-TW" sz="1400" dirty="0"/>
              <a:t>,</a:t>
            </a:r>
          </a:p>
          <a:p>
            <a:pPr lvl="1" eaLnBrk="1" hangingPunct="1"/>
            <a:r>
              <a:rPr lang="en-US" altLang="zh-TW" sz="1400" dirty="0" err="1" smtClean="0"/>
              <a:t>pNo</a:t>
            </a:r>
            <a:r>
              <a:rPr lang="en-US" altLang="zh-TW" sz="1400" dirty="0" smtClean="0"/>
              <a:t>       </a:t>
            </a:r>
            <a:r>
              <a:rPr lang="zh-TW" altLang="en-US" sz="1400" dirty="0" smtClean="0"/>
              <a:t>    </a:t>
            </a:r>
            <a:r>
              <a:rPr lang="en-US" altLang="zh-TW" sz="1400" dirty="0" smtClean="0"/>
              <a:t> </a:t>
            </a:r>
            <a:r>
              <a:rPr lang="en-US" altLang="zh-TW" sz="1400" b="1" dirty="0"/>
              <a:t>CHAR</a:t>
            </a:r>
            <a:r>
              <a:rPr lang="en-US" altLang="zh-TW" sz="1400" dirty="0"/>
              <a:t>(6)        </a:t>
            </a:r>
            <a:r>
              <a:rPr lang="en-US" altLang="zh-TW" sz="1400" b="1" dirty="0"/>
              <a:t>NOT NULL</a:t>
            </a:r>
            <a:r>
              <a:rPr lang="en-US" altLang="zh-TW" sz="1400" dirty="0"/>
              <a:t>,</a:t>
            </a:r>
          </a:p>
          <a:p>
            <a:pPr lvl="1" eaLnBrk="1" hangingPunct="1"/>
            <a:r>
              <a:rPr lang="en-US" altLang="zh-TW" sz="1400" dirty="0" err="1" smtClean="0"/>
              <a:t>salePrice</a:t>
            </a:r>
            <a:r>
              <a:rPr lang="en-US" altLang="zh-TW" sz="1400" dirty="0" smtClean="0"/>
              <a:t>    </a:t>
            </a:r>
            <a:r>
              <a:rPr lang="en-US" altLang="zh-TW" sz="1400" b="1" dirty="0" smtClean="0"/>
              <a:t>DECIMAL</a:t>
            </a:r>
            <a:r>
              <a:rPr lang="en-US" altLang="zh-TW" sz="1400" dirty="0" smtClean="0"/>
              <a:t>(10,2</a:t>
            </a:r>
            <a:r>
              <a:rPr lang="en-US" altLang="zh-TW" sz="1400" dirty="0"/>
              <a:t>)  </a:t>
            </a:r>
            <a:r>
              <a:rPr lang="en-US" altLang="zh-TW" sz="1400" b="1" dirty="0"/>
              <a:t>NOT NULL</a:t>
            </a:r>
            <a:r>
              <a:rPr lang="en-US" altLang="zh-TW" sz="1400" dirty="0"/>
              <a:t>,</a:t>
            </a:r>
          </a:p>
          <a:p>
            <a:pPr lvl="1" eaLnBrk="1" hangingPunct="1"/>
            <a:r>
              <a:rPr lang="en-US" altLang="zh-TW" sz="1400" dirty="0" smtClean="0"/>
              <a:t>amount   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</a:t>
            </a:r>
            <a:r>
              <a:rPr lang="en-US" altLang="zh-TW" sz="1400" b="1" dirty="0"/>
              <a:t>INT  NOT NULL</a:t>
            </a:r>
            <a:r>
              <a:rPr lang="en-US" altLang="zh-TW" sz="1400" dirty="0"/>
              <a:t>,</a:t>
            </a:r>
          </a:p>
          <a:p>
            <a:pPr lvl="1" eaLnBrk="1" hangingPunct="1"/>
            <a:r>
              <a:rPr lang="en-US" altLang="zh-TW" sz="1400" b="1" dirty="0" smtClean="0"/>
              <a:t>PRIMARY </a:t>
            </a:r>
            <a:r>
              <a:rPr lang="en-US" altLang="zh-TW" sz="1400" b="1" dirty="0"/>
              <a:t>KEY</a:t>
            </a:r>
            <a:r>
              <a:rPr lang="en-US" altLang="zh-TW" sz="1400" dirty="0"/>
              <a:t> (</a:t>
            </a:r>
            <a:r>
              <a:rPr lang="en-US" altLang="zh-TW" sz="1400" dirty="0" err="1"/>
              <a:t>tNo,pNo</a:t>
            </a:r>
            <a:r>
              <a:rPr lang="en-US" altLang="zh-TW" sz="1400" dirty="0"/>
              <a:t>),</a:t>
            </a:r>
          </a:p>
          <a:p>
            <a:pPr lvl="1" eaLnBrk="1" hangingPunct="1"/>
            <a:r>
              <a:rPr lang="en-US" altLang="zh-TW" sz="1400" b="1" dirty="0" smtClean="0"/>
              <a:t>FOREIGN </a:t>
            </a:r>
            <a:r>
              <a:rPr lang="en-US" altLang="zh-TW" sz="1400" b="1" dirty="0"/>
              <a:t>KEY</a:t>
            </a:r>
            <a:r>
              <a:rPr lang="en-US" altLang="zh-TW" sz="1400" dirty="0"/>
              <a:t> (</a:t>
            </a:r>
            <a:r>
              <a:rPr lang="en-US" altLang="zh-TW" sz="1400" dirty="0" err="1"/>
              <a:t>tNo</a:t>
            </a:r>
            <a:r>
              <a:rPr lang="en-US" altLang="zh-TW" sz="1400" dirty="0"/>
              <a:t>) </a:t>
            </a:r>
            <a:r>
              <a:rPr lang="en-US" altLang="zh-TW" sz="1400" b="1" dirty="0"/>
              <a:t>REFERENCES </a:t>
            </a:r>
            <a:r>
              <a:rPr lang="en-US" altLang="zh-TW" sz="1400" dirty="0"/>
              <a:t>Transaction (</a:t>
            </a:r>
            <a:r>
              <a:rPr lang="en-US" altLang="zh-TW" sz="1400" dirty="0" err="1"/>
              <a:t>tNo</a:t>
            </a:r>
            <a:r>
              <a:rPr lang="en-US" altLang="zh-TW" sz="1400" dirty="0"/>
              <a:t>),</a:t>
            </a:r>
          </a:p>
          <a:p>
            <a:pPr lvl="1" eaLnBrk="1" hangingPunct="1"/>
            <a:r>
              <a:rPr lang="en-US" altLang="zh-TW" sz="1400" b="1" dirty="0" smtClean="0"/>
              <a:t>FOREIGN </a:t>
            </a:r>
            <a:r>
              <a:rPr lang="en-US" altLang="zh-TW" sz="1400" b="1" dirty="0"/>
              <a:t>KEY</a:t>
            </a:r>
            <a:r>
              <a:rPr lang="en-US" altLang="zh-TW" sz="1400" dirty="0"/>
              <a:t> (</a:t>
            </a:r>
            <a:r>
              <a:rPr lang="en-US" altLang="zh-TW" sz="1400" dirty="0" err="1"/>
              <a:t>pNo</a:t>
            </a:r>
            <a:r>
              <a:rPr lang="en-US" altLang="zh-TW" sz="1400" dirty="0"/>
              <a:t>) </a:t>
            </a:r>
            <a:r>
              <a:rPr lang="en-US" altLang="zh-TW" sz="1400" b="1" dirty="0"/>
              <a:t>REFERENCES </a:t>
            </a:r>
            <a:r>
              <a:rPr lang="en-US" altLang="zh-TW" sz="1400" dirty="0"/>
              <a:t>Product (</a:t>
            </a:r>
            <a:r>
              <a:rPr lang="en-US" altLang="zh-TW" sz="1400" dirty="0" err="1"/>
              <a:t>pNo</a:t>
            </a:r>
            <a:r>
              <a:rPr lang="en-US" altLang="zh-TW" sz="1400" dirty="0" smtClean="0"/>
              <a:t>)</a:t>
            </a:r>
          </a:p>
          <a:p>
            <a:pPr eaLnBrk="1" hangingPunct="1"/>
            <a:r>
              <a:rPr lang="en-US" altLang="zh-TW" sz="1400" dirty="0" smtClean="0"/>
              <a:t>);</a:t>
            </a:r>
            <a:endParaRPr lang="en-US" altLang="zh-TW" sz="1400" dirty="0"/>
          </a:p>
          <a:p>
            <a:pPr eaLnBrk="1" hangingPunct="1"/>
            <a:endParaRPr lang="en-US" altLang="zh-TW" sz="1400" dirty="0"/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899592" y="1626144"/>
            <a:ext cx="309251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/>
            <a:r>
              <a:rPr lang="zh-TW" altLang="en-US" sz="1600" b="1" dirty="0">
                <a:solidFill>
                  <a:srgbClr val="92D050"/>
                </a:solidFill>
                <a:latin typeface="微軟正黑體" pitchFamily="34" charset="-120"/>
                <a:ea typeface="微軟正黑體" pitchFamily="34" charset="-120"/>
              </a:rPr>
              <a:t>線上購物系統資料庫的</a:t>
            </a:r>
            <a:r>
              <a:rPr lang="en-US" altLang="zh-TW" sz="1600" b="1" dirty="0">
                <a:solidFill>
                  <a:srgbClr val="92D050"/>
                </a:solidFill>
                <a:latin typeface="微軟正黑體" pitchFamily="34" charset="-120"/>
                <a:ea typeface="微軟正黑體" pitchFamily="34" charset="-120"/>
              </a:rPr>
              <a:t>SQL</a:t>
            </a:r>
            <a:r>
              <a:rPr lang="zh-TW" altLang="en-US" sz="1600" b="1" dirty="0">
                <a:solidFill>
                  <a:srgbClr val="92D050"/>
                </a:solidFill>
                <a:latin typeface="微軟正黑體" pitchFamily="34" charset="-120"/>
                <a:ea typeface="微軟正黑體" pitchFamily="34" charset="-120"/>
              </a:rPr>
              <a:t>定義 </a:t>
            </a:r>
          </a:p>
        </p:txBody>
      </p:sp>
      <p:grpSp>
        <p:nvGrpSpPr>
          <p:cNvPr id="12" name="群組 11"/>
          <p:cNvGrpSpPr/>
          <p:nvPr/>
        </p:nvGrpSpPr>
        <p:grpSpPr>
          <a:xfrm>
            <a:off x="50608" y="1554136"/>
            <a:ext cx="720080" cy="660056"/>
            <a:chOff x="180554" y="1700808"/>
            <a:chExt cx="720080" cy="660056"/>
          </a:xfrm>
        </p:grpSpPr>
        <p:pic>
          <p:nvPicPr>
            <p:cNvPr id="13" name="圖片 1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0554" y="1700808"/>
              <a:ext cx="720080" cy="660056"/>
            </a:xfrm>
            <a:prstGeom prst="rect">
              <a:avLst/>
            </a:prstGeom>
          </p:spPr>
        </p:pic>
        <p:sp>
          <p:nvSpPr>
            <p:cNvPr id="14" name="文字方塊 13"/>
            <p:cNvSpPr txBox="1"/>
            <p:nvPr/>
          </p:nvSpPr>
          <p:spPr>
            <a:xfrm>
              <a:off x="230379" y="1772816"/>
              <a:ext cx="620430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zh-TW" altLang="en-US" sz="1600" b="1" dirty="0">
                  <a:solidFill>
                    <a:srgbClr val="92D050"/>
                  </a:solidFill>
                  <a:latin typeface="微軟正黑體" pitchFamily="34" charset="-120"/>
                  <a:ea typeface="微軟正黑體" pitchFamily="34" charset="-120"/>
                </a:rPr>
                <a:t>實例</a:t>
              </a:r>
            </a:p>
          </p:txBody>
        </p:sp>
      </p:grpSp>
      <p:sp>
        <p:nvSpPr>
          <p:cNvPr id="17" name="頁尾版面配置區 19"/>
          <p:cNvSpPr>
            <a:spLocks noGrp="1"/>
          </p:cNvSpPr>
          <p:nvPr>
            <p:ph type="ftr" sz="quarter" idx="11"/>
          </p:nvPr>
        </p:nvSpPr>
        <p:spPr>
          <a:xfrm>
            <a:off x="3124200" y="6237312"/>
            <a:ext cx="2895600" cy="365125"/>
          </a:xfrm>
        </p:spPr>
        <p:txBody>
          <a:bodyPr/>
          <a:lstStyle/>
          <a:p>
            <a:r>
              <a:rPr kumimoji="0" lang="en-US" altLang="zh-TW" dirty="0" smtClean="0"/>
              <a:t>Copyright </a:t>
            </a:r>
            <a:r>
              <a:rPr kumimoji="0" lang="zh-TW" altLang="en-US" dirty="0" smtClean="0"/>
              <a:t>黃三益</a:t>
            </a:r>
            <a:r>
              <a:rPr kumimoji="0" lang="en-US" altLang="zh-TW" dirty="0" smtClean="0"/>
              <a:t>2018 </a:t>
            </a:r>
            <a:r>
              <a:rPr kumimoji="0" lang="zh-TW" altLang="en-US" dirty="0" smtClean="0"/>
              <a:t>資料庫的核心理論與實務第</a:t>
            </a:r>
            <a:r>
              <a:rPr lang="zh-TW" altLang="en-US" dirty="0"/>
              <a:t>七</a:t>
            </a:r>
            <a:r>
              <a:rPr kumimoji="0" lang="zh-TW" altLang="en-US" dirty="0" smtClean="0"/>
              <a:t>版 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700041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spc="600" dirty="0">
                <a:effectLst/>
                <a:latin typeface="微軟正黑體" pitchFamily="34" charset="-120"/>
                <a:ea typeface="微軟正黑體" pitchFamily="34" charset="-120"/>
                <a:cs typeface="+mn-cs"/>
              </a:rPr>
              <a:t>SQL</a:t>
            </a:r>
            <a:r>
              <a:rPr lang="zh-TW" altLang="en-US" sz="3200" spc="600" dirty="0">
                <a:effectLst/>
                <a:latin typeface="微軟正黑體" pitchFamily="34" charset="-120"/>
                <a:ea typeface="微軟正黑體" pitchFamily="34" charset="-120"/>
                <a:cs typeface="+mn-cs"/>
              </a:rPr>
              <a:t>的資料定義語言 </a:t>
            </a:r>
            <a:br>
              <a:rPr lang="zh-TW" altLang="en-US" sz="3200" spc="600" dirty="0">
                <a:effectLst/>
                <a:latin typeface="微軟正黑體" pitchFamily="34" charset="-120"/>
                <a:ea typeface="微軟正黑體" pitchFamily="34" charset="-120"/>
                <a:cs typeface="+mn-cs"/>
              </a:rPr>
            </a:br>
            <a:r>
              <a:rPr lang="zh-TW" altLang="en-US" sz="3200" spc="600" dirty="0" smtClean="0">
                <a:effectLst/>
                <a:latin typeface="微軟正黑體" pitchFamily="34" charset="-120"/>
                <a:ea typeface="微軟正黑體" pitchFamily="34" charset="-120"/>
                <a:cs typeface="+mn-cs"/>
              </a:rPr>
              <a:t>（</a:t>
            </a:r>
            <a:r>
              <a:rPr lang="en-US" altLang="zh-TW" sz="3200" spc="600" dirty="0" smtClean="0">
                <a:effectLst/>
                <a:latin typeface="微軟正黑體" pitchFamily="34" charset="-120"/>
                <a:ea typeface="微軟正黑體" pitchFamily="34" charset="-120"/>
                <a:cs typeface="+mn-cs"/>
              </a:rPr>
              <a:t>DROP </a:t>
            </a:r>
            <a:r>
              <a:rPr lang="en-US" altLang="zh-TW" sz="3200" spc="600" dirty="0">
                <a:effectLst/>
                <a:latin typeface="微軟正黑體" pitchFamily="34" charset="-120"/>
                <a:ea typeface="微軟正黑體" pitchFamily="34" charset="-120"/>
                <a:cs typeface="+mn-cs"/>
              </a:rPr>
              <a:t>TABLE </a:t>
            </a:r>
            <a:r>
              <a:rPr lang="zh-TW" altLang="en-US" sz="3200" spc="600" dirty="0" smtClean="0">
                <a:effectLst/>
                <a:latin typeface="微軟正黑體" pitchFamily="34" charset="-120"/>
                <a:ea typeface="微軟正黑體" pitchFamily="34" charset="-120"/>
                <a:cs typeface="+mn-cs"/>
              </a:rPr>
              <a:t>）</a:t>
            </a:r>
            <a:endParaRPr lang="zh-TW" altLang="en-US" sz="3200" spc="600" dirty="0">
              <a:effectLst/>
              <a:latin typeface="微軟正黑體" pitchFamily="34" charset="-120"/>
              <a:ea typeface="微軟正黑體" pitchFamily="34" charset="-120"/>
              <a:cs typeface="+mn-cs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9600" indent="-609600"/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DROP TABLE 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是用來</a:t>
            </a:r>
            <a:r>
              <a:rPr lang="zh-TW" altLang="en-US" b="1" dirty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刪除資料表定義</a:t>
            </a:r>
          </a:p>
          <a:p>
            <a:pPr marL="990600" lvl="1" indent="-533400"/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一資料表被刪除時，另一資料表中參考到該資料表的部分就變成沒有意義了。所以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SQL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語法裡容許你設定該如何處理這種狀況  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90600" lvl="1" indent="-533400"/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90600" lvl="1" indent="-533400"/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DROP TABLE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Product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RESTRICT</a:t>
            </a:r>
          </a:p>
          <a:p>
            <a:pPr marL="1371600" lvl="2" indent="-457200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Product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資料表的定義只有在其未被參考到時才能被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刪除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371600" lvl="2" indent="-457200"/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90600" lvl="1" indent="-533400"/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DROP TABLE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Product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CASCADE</a:t>
            </a:r>
          </a:p>
          <a:p>
            <a:pPr marL="1371600" lvl="2" indent="-457200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Product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資料表的定義被刪除時，所有參考到這些定義的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部分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14400" lvl="2" indent="0">
              <a:buNone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（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如外部鍵定義）也一併被刪除 </a:t>
            </a:r>
          </a:p>
        </p:txBody>
      </p:sp>
      <p:sp>
        <p:nvSpPr>
          <p:cNvPr id="4" name="矩形 3"/>
          <p:cNvSpPr/>
          <p:nvPr/>
        </p:nvSpPr>
        <p:spPr>
          <a:xfrm>
            <a:off x="-31742" y="-27384"/>
            <a:ext cx="253947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000" b="1" spc="600" dirty="0">
                <a:latin typeface="微軟正黑體" pitchFamily="34" charset="-120"/>
                <a:ea typeface="微軟正黑體" pitchFamily="34" charset="-120"/>
              </a:rPr>
              <a:t>6</a:t>
            </a:r>
            <a:r>
              <a:rPr lang="en-US" altLang="zh-TW" sz="1000" b="1" spc="600" dirty="0" smtClean="0">
                <a:latin typeface="微軟正黑體" pitchFamily="34" charset="-120"/>
                <a:ea typeface="微軟正黑體" pitchFamily="34" charset="-120"/>
              </a:rPr>
              <a:t>-3SQL</a:t>
            </a:r>
            <a:r>
              <a:rPr lang="zh-TW" altLang="en-US" sz="1000" b="1" spc="600" dirty="0">
                <a:latin typeface="微軟正黑體" pitchFamily="34" charset="-120"/>
                <a:ea typeface="微軟正黑體" pitchFamily="34" charset="-120"/>
              </a:rPr>
              <a:t>的資料定義語言</a:t>
            </a:r>
          </a:p>
          <a:p>
            <a:endParaRPr lang="en-US" altLang="zh-TW" sz="1000" b="1" spc="600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0" y="296752"/>
            <a:ext cx="875312" cy="900000"/>
          </a:xfrm>
          <a:prstGeom prst="rect">
            <a:avLst/>
          </a:prstGeom>
        </p:spPr>
      </p:pic>
      <p:sp>
        <p:nvSpPr>
          <p:cNvPr id="9" name="頁尾版面配置區 19"/>
          <p:cNvSpPr>
            <a:spLocks noGrp="1"/>
          </p:cNvSpPr>
          <p:nvPr>
            <p:ph type="ftr" sz="quarter" idx="11"/>
          </p:nvPr>
        </p:nvSpPr>
        <p:spPr>
          <a:xfrm>
            <a:off x="3124200" y="6237312"/>
            <a:ext cx="2895600" cy="365125"/>
          </a:xfrm>
        </p:spPr>
        <p:txBody>
          <a:bodyPr/>
          <a:lstStyle/>
          <a:p>
            <a:r>
              <a:rPr kumimoji="0" lang="en-US" altLang="zh-TW" dirty="0" smtClean="0"/>
              <a:t>Copyright </a:t>
            </a:r>
            <a:r>
              <a:rPr kumimoji="0" lang="zh-TW" altLang="en-US" dirty="0" smtClean="0"/>
              <a:t>黃三益</a:t>
            </a:r>
            <a:r>
              <a:rPr kumimoji="0" lang="en-US" altLang="zh-TW" dirty="0" smtClean="0"/>
              <a:t>2018 </a:t>
            </a:r>
            <a:r>
              <a:rPr kumimoji="0" lang="zh-TW" altLang="en-US" dirty="0" smtClean="0"/>
              <a:t>資料庫的核心理論與實務第</a:t>
            </a:r>
            <a:r>
              <a:rPr lang="zh-TW" altLang="en-US" dirty="0"/>
              <a:t>七</a:t>
            </a:r>
            <a:r>
              <a:rPr kumimoji="0" lang="zh-TW" altLang="en-US" dirty="0" smtClean="0"/>
              <a:t>版 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668155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spc="600" dirty="0">
                <a:effectLst/>
                <a:latin typeface="微軟正黑體" pitchFamily="34" charset="-120"/>
                <a:ea typeface="微軟正黑體" pitchFamily="34" charset="-120"/>
                <a:cs typeface="+mn-cs"/>
              </a:rPr>
              <a:t>SQL</a:t>
            </a:r>
            <a:r>
              <a:rPr lang="zh-TW" altLang="en-US" sz="3200" spc="600" dirty="0">
                <a:effectLst/>
                <a:latin typeface="微軟正黑體" pitchFamily="34" charset="-120"/>
                <a:ea typeface="微軟正黑體" pitchFamily="34" charset="-120"/>
                <a:cs typeface="+mn-cs"/>
              </a:rPr>
              <a:t>的資料定義語言 </a:t>
            </a:r>
            <a:br>
              <a:rPr lang="zh-TW" altLang="en-US" sz="3200" spc="600" dirty="0">
                <a:effectLst/>
                <a:latin typeface="微軟正黑體" pitchFamily="34" charset="-120"/>
                <a:ea typeface="微軟正黑體" pitchFamily="34" charset="-120"/>
                <a:cs typeface="+mn-cs"/>
              </a:rPr>
            </a:br>
            <a:r>
              <a:rPr lang="zh-TW" altLang="en-US" sz="3200" spc="600" dirty="0" smtClean="0">
                <a:effectLst/>
                <a:latin typeface="微軟正黑體" pitchFamily="34" charset="-120"/>
                <a:ea typeface="微軟正黑體" pitchFamily="34" charset="-120"/>
                <a:cs typeface="+mn-cs"/>
              </a:rPr>
              <a:t>（</a:t>
            </a:r>
            <a:r>
              <a:rPr lang="en-US" altLang="zh-TW" sz="3200" spc="600" dirty="0" smtClean="0">
                <a:effectLst/>
                <a:latin typeface="微軟正黑體" pitchFamily="34" charset="-120"/>
                <a:ea typeface="微軟正黑體" pitchFamily="34" charset="-120"/>
                <a:cs typeface="+mn-cs"/>
              </a:rPr>
              <a:t>ALTER </a:t>
            </a:r>
            <a:r>
              <a:rPr lang="en-US" altLang="zh-TW" sz="3200" spc="600" dirty="0">
                <a:effectLst/>
                <a:latin typeface="微軟正黑體" pitchFamily="34" charset="-120"/>
                <a:ea typeface="微軟正黑體" pitchFamily="34" charset="-120"/>
                <a:cs typeface="+mn-cs"/>
              </a:rPr>
              <a:t>TABLE </a:t>
            </a:r>
            <a:r>
              <a:rPr lang="zh-TW" altLang="en-US" sz="3200" spc="600" dirty="0" smtClean="0">
                <a:effectLst/>
                <a:latin typeface="微軟正黑體" pitchFamily="34" charset="-120"/>
                <a:ea typeface="微軟正黑體" pitchFamily="34" charset="-120"/>
                <a:cs typeface="+mn-cs"/>
              </a:rPr>
              <a:t>）</a:t>
            </a:r>
            <a:endParaRPr lang="zh-TW" altLang="en-US" sz="3200" spc="600" dirty="0">
              <a:effectLst/>
              <a:latin typeface="微軟正黑體" pitchFamily="34" charset="-120"/>
              <a:ea typeface="微軟正黑體" pitchFamily="34" charset="-120"/>
              <a:cs typeface="+mn-cs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ALTER TABLE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是用來</a:t>
            </a:r>
            <a:r>
              <a:rPr lang="zh-TW" altLang="en-US" b="1" dirty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修改資料表定義</a:t>
            </a:r>
          </a:p>
          <a:p>
            <a:pPr lvl="1"/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欄位定義的新增、刪除和修改的語法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如下 </a:t>
            </a:r>
          </a:p>
          <a:p>
            <a:pPr lvl="2"/>
            <a:r>
              <a:rPr lang="en-US" altLang="zh-TW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ALTER 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TABLE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Member 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ADD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degree </a:t>
            </a:r>
            <a:r>
              <a:rPr lang="en-US" altLang="zh-TW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VARCHAR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(10)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;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/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ALTER TABLE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Member 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DROP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address </a:t>
            </a:r>
            <a:r>
              <a:rPr lang="en-US" altLang="zh-TW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CASCADE</a:t>
            </a:r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;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/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ALTER TABLE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Order 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ALTER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amount 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DROP </a:t>
            </a:r>
            <a:r>
              <a:rPr lang="en-US" altLang="zh-TW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DEFAULT</a:t>
            </a:r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;</a:t>
            </a:r>
            <a:endParaRPr lang="en-US" altLang="zh-TW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/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ALTER TABLE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Order 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ALTER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amount 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SET DEFAULT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100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;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-31742" y="-27384"/>
            <a:ext cx="253947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000" b="1" spc="600" dirty="0">
                <a:latin typeface="微軟正黑體" pitchFamily="34" charset="-120"/>
                <a:ea typeface="微軟正黑體" pitchFamily="34" charset="-120"/>
              </a:rPr>
              <a:t>6</a:t>
            </a:r>
            <a:r>
              <a:rPr lang="en-US" altLang="zh-TW" sz="1000" b="1" spc="600" dirty="0" smtClean="0">
                <a:latin typeface="微軟正黑體" pitchFamily="34" charset="-120"/>
                <a:ea typeface="微軟正黑體" pitchFamily="34" charset="-120"/>
              </a:rPr>
              <a:t>-3SQL</a:t>
            </a:r>
            <a:r>
              <a:rPr lang="zh-TW" altLang="en-US" sz="1000" b="1" spc="600" dirty="0">
                <a:latin typeface="微軟正黑體" pitchFamily="34" charset="-120"/>
                <a:ea typeface="微軟正黑體" pitchFamily="34" charset="-120"/>
              </a:rPr>
              <a:t>的資料定義語言</a:t>
            </a:r>
          </a:p>
          <a:p>
            <a:endParaRPr lang="en-US" altLang="zh-TW" sz="1000" b="1" spc="600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0" y="296752"/>
            <a:ext cx="875312" cy="900000"/>
          </a:xfrm>
          <a:prstGeom prst="rect">
            <a:avLst/>
          </a:prstGeom>
        </p:spPr>
      </p:pic>
      <p:sp>
        <p:nvSpPr>
          <p:cNvPr id="9" name="頁尾版面配置區 19"/>
          <p:cNvSpPr>
            <a:spLocks noGrp="1"/>
          </p:cNvSpPr>
          <p:nvPr>
            <p:ph type="ftr" sz="quarter" idx="11"/>
          </p:nvPr>
        </p:nvSpPr>
        <p:spPr>
          <a:xfrm>
            <a:off x="3124200" y="6237312"/>
            <a:ext cx="2895600" cy="365125"/>
          </a:xfrm>
        </p:spPr>
        <p:txBody>
          <a:bodyPr/>
          <a:lstStyle/>
          <a:p>
            <a:r>
              <a:rPr kumimoji="0" lang="en-US" altLang="zh-TW" dirty="0" smtClean="0"/>
              <a:t>Copyright </a:t>
            </a:r>
            <a:r>
              <a:rPr kumimoji="0" lang="zh-TW" altLang="en-US" dirty="0" smtClean="0"/>
              <a:t>黃三益</a:t>
            </a:r>
            <a:r>
              <a:rPr kumimoji="0" lang="en-US" altLang="zh-TW" dirty="0" smtClean="0"/>
              <a:t>2018 </a:t>
            </a:r>
            <a:r>
              <a:rPr kumimoji="0" lang="zh-TW" altLang="en-US" dirty="0" smtClean="0"/>
              <a:t>資料庫的核心理論與實務第</a:t>
            </a:r>
            <a:r>
              <a:rPr lang="zh-TW" altLang="en-US" dirty="0"/>
              <a:t>七</a:t>
            </a:r>
            <a:r>
              <a:rPr kumimoji="0" lang="zh-TW" altLang="en-US" dirty="0" smtClean="0"/>
              <a:t>版 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410259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spc="600" dirty="0">
                <a:effectLst/>
                <a:latin typeface="微軟正黑體" pitchFamily="34" charset="-120"/>
                <a:ea typeface="微軟正黑體" pitchFamily="34" charset="-120"/>
                <a:cs typeface="+mn-cs"/>
              </a:rPr>
              <a:t>SQL</a:t>
            </a:r>
            <a:r>
              <a:rPr lang="zh-TW" altLang="en-US" sz="3200" spc="600" dirty="0">
                <a:effectLst/>
                <a:latin typeface="微軟正黑體" pitchFamily="34" charset="-120"/>
                <a:ea typeface="微軟正黑體" pitchFamily="34" charset="-120"/>
                <a:cs typeface="+mn-cs"/>
              </a:rPr>
              <a:t>的資料定義語言 </a:t>
            </a:r>
            <a:br>
              <a:rPr lang="zh-TW" altLang="en-US" sz="3200" spc="600" dirty="0">
                <a:effectLst/>
                <a:latin typeface="微軟正黑體" pitchFamily="34" charset="-120"/>
                <a:ea typeface="微軟正黑體" pitchFamily="34" charset="-120"/>
                <a:cs typeface="+mn-cs"/>
              </a:rPr>
            </a:br>
            <a:r>
              <a:rPr lang="zh-TW" altLang="en-US" sz="3200" spc="600" dirty="0" smtClean="0">
                <a:effectLst/>
                <a:latin typeface="微軟正黑體" pitchFamily="34" charset="-120"/>
                <a:ea typeface="微軟正黑體" pitchFamily="34" charset="-120"/>
                <a:cs typeface="+mn-cs"/>
              </a:rPr>
              <a:t>（</a:t>
            </a:r>
            <a:r>
              <a:rPr lang="en-US" altLang="zh-TW" sz="3200" spc="600" dirty="0" smtClean="0">
                <a:effectLst/>
                <a:latin typeface="微軟正黑體" pitchFamily="34" charset="-120"/>
                <a:ea typeface="微軟正黑體" pitchFamily="34" charset="-120"/>
                <a:cs typeface="+mn-cs"/>
              </a:rPr>
              <a:t>ALTER </a:t>
            </a:r>
            <a:r>
              <a:rPr lang="en-US" altLang="zh-TW" sz="3200" spc="600" dirty="0">
                <a:effectLst/>
                <a:latin typeface="微軟正黑體" pitchFamily="34" charset="-120"/>
                <a:ea typeface="微軟正黑體" pitchFamily="34" charset="-120"/>
                <a:cs typeface="+mn-cs"/>
              </a:rPr>
              <a:t>TABLE </a:t>
            </a:r>
            <a:r>
              <a:rPr lang="zh-TW" altLang="en-US" sz="3200" spc="600" dirty="0" smtClean="0">
                <a:effectLst/>
                <a:latin typeface="微軟正黑體" pitchFamily="34" charset="-120"/>
                <a:ea typeface="微軟正黑體" pitchFamily="34" charset="-120"/>
                <a:cs typeface="+mn-cs"/>
              </a:rPr>
              <a:t>）</a:t>
            </a:r>
            <a:r>
              <a:rPr lang="en-US" altLang="zh-TW" sz="3200" spc="600" dirty="0">
                <a:effectLst/>
                <a:latin typeface="微軟正黑體" pitchFamily="34" charset="-120"/>
                <a:ea typeface="微軟正黑體" pitchFamily="34" charset="-120"/>
              </a:rPr>
              <a:t>-</a:t>
            </a:r>
            <a:r>
              <a:rPr lang="zh-TW" altLang="en-US" sz="3200" spc="600" dirty="0">
                <a:effectLst/>
                <a:latin typeface="微軟正黑體" pitchFamily="34" charset="-120"/>
                <a:ea typeface="微軟正黑體" pitchFamily="34" charset="-120"/>
              </a:rPr>
              <a:t>（</a:t>
            </a:r>
            <a:r>
              <a:rPr lang="en-US" altLang="zh-TW" sz="3200" spc="600" dirty="0">
                <a:effectLst/>
                <a:latin typeface="微軟正黑體" pitchFamily="34" charset="-120"/>
                <a:ea typeface="微軟正黑體" pitchFamily="34" charset="-120"/>
              </a:rPr>
              <a:t>Cont.)</a:t>
            </a:r>
            <a:endParaRPr lang="zh-TW" altLang="en-US" sz="3200" spc="600" dirty="0">
              <a:effectLst/>
              <a:latin typeface="微軟正黑體" pitchFamily="34" charset="-120"/>
              <a:ea typeface="微軟正黑體" pitchFamily="34" charset="-120"/>
              <a:cs typeface="+mn-cs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完整限制的修改包括完整限制的刪除和新增 </a:t>
            </a:r>
          </a:p>
          <a:p>
            <a:pPr lvl="1">
              <a:lnSpc>
                <a:spcPct val="80000"/>
              </a:lnSpc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為了能正確刪除完整限制，首先要給完整限制一個名稱 </a:t>
            </a:r>
          </a:p>
          <a:p>
            <a:pPr lvl="2">
              <a:lnSpc>
                <a:spcPct val="80000"/>
              </a:lnSpc>
            </a:pP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ALTER TABLE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Product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DROP CONSTRAINT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UnitPrice_Check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;</a:t>
            </a:r>
          </a:p>
          <a:p>
            <a:pPr lvl="2">
              <a:lnSpc>
                <a:spcPct val="80000"/>
              </a:lnSpc>
              <a:buNone/>
            </a:pP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CREATE TABLE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Browse</a:t>
            </a:r>
          </a:p>
          <a:p>
            <a:pPr lvl="2">
              <a:lnSpc>
                <a:spcPct val="80000"/>
              </a:lnSpc>
              <a:buNone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(…</a:t>
            </a:r>
          </a:p>
          <a:p>
            <a:pPr lvl="2">
              <a:lnSpc>
                <a:spcPct val="80000"/>
              </a:lnSpc>
              <a:buNone/>
            </a:pP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CONSTRAINT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mIdFK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>
              <a:lnSpc>
                <a:spcPct val="80000"/>
              </a:lnSpc>
              <a:buNone/>
            </a:pP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FOREIGN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KEY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(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mId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REFERENCES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Member(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mId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>
              <a:lnSpc>
                <a:spcPct val="80000"/>
              </a:lnSpc>
              <a:buNone/>
            </a:pP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ON DELETE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SET DEFAULT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ON UPDATE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CASCADE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;</a:t>
            </a:r>
          </a:p>
          <a:p>
            <a:pPr lvl="2">
              <a:lnSpc>
                <a:spcPct val="80000"/>
              </a:lnSpc>
              <a:buNone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…)</a:t>
            </a:r>
          </a:p>
          <a:p>
            <a:pPr lvl="2">
              <a:lnSpc>
                <a:spcPct val="80000"/>
              </a:lnSpc>
            </a:pP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ALTER TABLE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Browse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DROP CONSTRAINT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mIdFK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;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>
              <a:lnSpc>
                <a:spcPct val="80000"/>
              </a:lnSpc>
            </a:pP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ALTER TABLE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Browse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ADD CONSTRAINT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NewMIdFk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FOREIGN KEY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(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mId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REFERENCES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Member(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mId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b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ON DELETE CASCADE ON UPDATE CASCADE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;</a:t>
            </a:r>
          </a:p>
          <a:p>
            <a:pPr lvl="2">
              <a:lnSpc>
                <a:spcPct val="80000"/>
              </a:lnSpc>
            </a:pP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ct val="80000"/>
              </a:lnSpc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若是忘了先給完整限制一個名稱 ，則需找出系統所給定的該完整限制編號（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e.g., MySQL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可透過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SHOW CREATE TABLE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指令），再據以修改</a:t>
            </a:r>
          </a:p>
        </p:txBody>
      </p:sp>
      <p:sp>
        <p:nvSpPr>
          <p:cNvPr id="4" name="矩形 3"/>
          <p:cNvSpPr/>
          <p:nvPr/>
        </p:nvSpPr>
        <p:spPr>
          <a:xfrm>
            <a:off x="-31742" y="-27384"/>
            <a:ext cx="253947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000" b="1" spc="600" dirty="0" smtClean="0">
                <a:latin typeface="微軟正黑體" pitchFamily="34" charset="-120"/>
                <a:ea typeface="微軟正黑體" pitchFamily="34" charset="-120"/>
              </a:rPr>
              <a:t>6-3SQL</a:t>
            </a:r>
            <a:r>
              <a:rPr lang="zh-TW" altLang="en-US" sz="1000" b="1" spc="600" dirty="0">
                <a:latin typeface="微軟正黑體" pitchFamily="34" charset="-120"/>
                <a:ea typeface="微軟正黑體" pitchFamily="34" charset="-120"/>
              </a:rPr>
              <a:t>的資料定義語言</a:t>
            </a:r>
          </a:p>
          <a:p>
            <a:endParaRPr lang="en-US" altLang="zh-TW" sz="1000" b="1" spc="600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0" y="296752"/>
            <a:ext cx="875312" cy="900000"/>
          </a:xfrm>
          <a:prstGeom prst="rect">
            <a:avLst/>
          </a:prstGeom>
        </p:spPr>
      </p:pic>
      <p:sp>
        <p:nvSpPr>
          <p:cNvPr id="9" name="頁尾版面配置區 19"/>
          <p:cNvSpPr>
            <a:spLocks noGrp="1"/>
          </p:cNvSpPr>
          <p:nvPr>
            <p:ph type="ftr" sz="quarter" idx="11"/>
          </p:nvPr>
        </p:nvSpPr>
        <p:spPr>
          <a:xfrm>
            <a:off x="3124200" y="6237312"/>
            <a:ext cx="2895600" cy="365125"/>
          </a:xfrm>
        </p:spPr>
        <p:txBody>
          <a:bodyPr/>
          <a:lstStyle/>
          <a:p>
            <a:r>
              <a:rPr kumimoji="0" lang="en-US" altLang="zh-TW" dirty="0" smtClean="0"/>
              <a:t>Copyright </a:t>
            </a:r>
            <a:r>
              <a:rPr kumimoji="0" lang="zh-TW" altLang="en-US" dirty="0" smtClean="0"/>
              <a:t>黃三益</a:t>
            </a:r>
            <a:r>
              <a:rPr kumimoji="0" lang="en-US" altLang="zh-TW" dirty="0" smtClean="0"/>
              <a:t>2018 </a:t>
            </a:r>
            <a:r>
              <a:rPr kumimoji="0" lang="zh-TW" altLang="en-US" dirty="0" smtClean="0"/>
              <a:t>資料庫的核心理論與實務第</a:t>
            </a:r>
            <a:r>
              <a:rPr lang="zh-TW" altLang="en-US" dirty="0"/>
              <a:t>七</a:t>
            </a:r>
            <a:r>
              <a:rPr kumimoji="0" lang="zh-TW" altLang="en-US" dirty="0" smtClean="0"/>
              <a:t>版 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469111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6516216" y="5895600"/>
            <a:ext cx="2088232" cy="36004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編撰</a:t>
            </a:r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</a:rPr>
              <a:t>: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黃三益</a:t>
            </a:r>
            <a:endParaRPr lang="zh-TW" altLang="en-US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0" y="3861048"/>
            <a:ext cx="9144000" cy="1752600"/>
          </a:xfrm>
        </p:spPr>
        <p:txBody>
          <a:bodyPr>
            <a:normAutofit/>
          </a:bodyPr>
          <a:lstStyle/>
          <a:p>
            <a:pPr defTabSz="457200"/>
            <a:r>
              <a:rPr lang="zh-TW" altLang="en-US" sz="2400" b="1" spc="6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2400" b="1" spc="600" dirty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sz="2400" b="1" spc="6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6</a:t>
            </a:r>
            <a:r>
              <a:rPr lang="zh-TW" altLang="en-US" sz="2400" b="1" spc="6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章</a:t>
            </a:r>
            <a:r>
              <a:rPr lang="en-US" altLang="zh-TW" sz="2400" b="1" spc="6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.</a:t>
            </a:r>
            <a:r>
              <a:rPr lang="zh-TW" altLang="en-US" sz="2400" b="1" spc="6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基本的</a:t>
            </a:r>
            <a:r>
              <a:rPr lang="en-US" altLang="zh-TW" sz="2400" b="1" spc="6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SQL</a:t>
            </a:r>
            <a:endParaRPr lang="en-US" altLang="zh-TW" sz="2400" b="1" spc="600" dirty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  <a:p>
            <a:endParaRPr lang="en-US" altLang="zh-TW" sz="700" b="1" spc="600" dirty="0">
              <a:latin typeface="微軟正黑體" pitchFamily="34" charset="-120"/>
              <a:ea typeface="微軟正黑體" pitchFamily="34" charset="-120"/>
            </a:endParaRPr>
          </a:p>
          <a:p>
            <a:endParaRPr lang="en-US" altLang="zh-TW" sz="2000" b="1" spc="600" dirty="0" smtClean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TW" sz="2000" b="1" spc="6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6-1</a:t>
            </a:r>
            <a:r>
              <a:rPr lang="zh-TW" altLang="en-US" b="1" spc="6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導</a:t>
            </a:r>
            <a:r>
              <a:rPr lang="zh-TW" altLang="en-US" b="1" spc="600" dirty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論</a:t>
            </a:r>
            <a:endParaRPr lang="en-US" altLang="zh-TW" sz="2000" b="1" spc="600" dirty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  <a:p>
            <a:endParaRPr lang="zh-TW" altLang="en-US" dirty="0"/>
          </a:p>
        </p:txBody>
      </p:sp>
      <p:grpSp>
        <p:nvGrpSpPr>
          <p:cNvPr id="34" name="群組 33"/>
          <p:cNvGrpSpPr/>
          <p:nvPr/>
        </p:nvGrpSpPr>
        <p:grpSpPr>
          <a:xfrm>
            <a:off x="126114" y="2636376"/>
            <a:ext cx="2294111" cy="2486601"/>
            <a:chOff x="126114" y="2636376"/>
            <a:chExt cx="2294111" cy="2486601"/>
          </a:xfrm>
        </p:grpSpPr>
        <p:pic>
          <p:nvPicPr>
            <p:cNvPr id="35" name="圖片 3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3568" y="3987797"/>
              <a:ext cx="1135180" cy="1135180"/>
            </a:xfrm>
            <a:prstGeom prst="rect">
              <a:avLst/>
            </a:prstGeom>
          </p:spPr>
        </p:pic>
        <p:pic>
          <p:nvPicPr>
            <p:cNvPr id="36" name="圖片 3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00186">
              <a:off x="2156065" y="3282598"/>
              <a:ext cx="264160" cy="264160"/>
            </a:xfrm>
            <a:prstGeom prst="rect">
              <a:avLst/>
            </a:prstGeom>
          </p:spPr>
        </p:pic>
        <p:pic>
          <p:nvPicPr>
            <p:cNvPr id="37" name="圖片 3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783049">
              <a:off x="1170620" y="3892796"/>
              <a:ext cx="264160" cy="264160"/>
            </a:xfrm>
            <a:prstGeom prst="rect">
              <a:avLst/>
            </a:prstGeom>
          </p:spPr>
        </p:pic>
        <p:pic>
          <p:nvPicPr>
            <p:cNvPr id="38" name="圖片 3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4050" y="3298390"/>
              <a:ext cx="264160" cy="264160"/>
            </a:xfrm>
            <a:prstGeom prst="rect">
              <a:avLst/>
            </a:prstGeom>
          </p:spPr>
        </p:pic>
        <p:pic>
          <p:nvPicPr>
            <p:cNvPr id="39" name="圖片 38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787076">
              <a:off x="1703998" y="2636376"/>
              <a:ext cx="264160" cy="264160"/>
            </a:xfrm>
            <a:prstGeom prst="rect">
              <a:avLst/>
            </a:prstGeom>
          </p:spPr>
        </p:pic>
        <p:pic>
          <p:nvPicPr>
            <p:cNvPr id="40" name="圖片 39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18631" y="3671497"/>
              <a:ext cx="264160" cy="264160"/>
            </a:xfrm>
            <a:prstGeom prst="rect">
              <a:avLst/>
            </a:prstGeom>
          </p:spPr>
        </p:pic>
        <p:pic>
          <p:nvPicPr>
            <p:cNvPr id="41" name="圖片 40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953616">
              <a:off x="1137733" y="2798325"/>
              <a:ext cx="264160" cy="264160"/>
            </a:xfrm>
            <a:prstGeom prst="rect">
              <a:avLst/>
            </a:prstGeom>
          </p:spPr>
        </p:pic>
        <p:pic>
          <p:nvPicPr>
            <p:cNvPr id="42" name="圖片 41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64907" y="2902268"/>
              <a:ext cx="345410" cy="345410"/>
            </a:xfrm>
            <a:prstGeom prst="rect">
              <a:avLst/>
            </a:prstGeom>
          </p:spPr>
        </p:pic>
        <p:pic>
          <p:nvPicPr>
            <p:cNvPr id="43" name="圖片 42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1213" y="3563565"/>
              <a:ext cx="264160" cy="264160"/>
            </a:xfrm>
            <a:prstGeom prst="rect">
              <a:avLst/>
            </a:prstGeom>
          </p:spPr>
        </p:pic>
        <p:pic>
          <p:nvPicPr>
            <p:cNvPr id="44" name="圖片 43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5645" y="3464650"/>
              <a:ext cx="264160" cy="264160"/>
            </a:xfrm>
            <a:prstGeom prst="rect">
              <a:avLst/>
            </a:prstGeom>
          </p:spPr>
        </p:pic>
        <p:pic>
          <p:nvPicPr>
            <p:cNvPr id="45" name="圖片 44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6189" y="3034230"/>
              <a:ext cx="264160" cy="264160"/>
            </a:xfrm>
            <a:prstGeom prst="rect">
              <a:avLst/>
            </a:prstGeom>
          </p:spPr>
        </p:pic>
        <p:pic>
          <p:nvPicPr>
            <p:cNvPr id="46" name="圖片 45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372951">
              <a:off x="1036238" y="3281923"/>
              <a:ext cx="264160" cy="264160"/>
            </a:xfrm>
            <a:prstGeom prst="rect">
              <a:avLst/>
            </a:prstGeom>
          </p:spPr>
        </p:pic>
        <p:pic>
          <p:nvPicPr>
            <p:cNvPr id="47" name="圖片 46"/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934268">
              <a:off x="126114" y="3252896"/>
              <a:ext cx="264160" cy="264160"/>
            </a:xfrm>
            <a:prstGeom prst="rect">
              <a:avLst/>
            </a:prstGeom>
          </p:spPr>
        </p:pic>
        <p:sp>
          <p:nvSpPr>
            <p:cNvPr id="48" name="弧形 47"/>
            <p:cNvSpPr/>
            <p:nvPr/>
          </p:nvSpPr>
          <p:spPr>
            <a:xfrm>
              <a:off x="258193" y="3350796"/>
              <a:ext cx="593019" cy="166260"/>
            </a:xfrm>
            <a:prstGeom prst="arc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altLang="zh-TW" dirty="0" smtClean="0"/>
              <a:t>Copyright </a:t>
            </a:r>
            <a:r>
              <a:rPr kumimoji="0" lang="zh-TW" altLang="en-US" dirty="0" smtClean="0"/>
              <a:t>黃三益</a:t>
            </a:r>
            <a:r>
              <a:rPr kumimoji="0" lang="en-US" altLang="zh-TW" dirty="0" smtClean="0"/>
              <a:t>2018 </a:t>
            </a:r>
            <a:r>
              <a:rPr kumimoji="0" lang="zh-TW" altLang="en-US" dirty="0" smtClean="0"/>
              <a:t>資料庫的核心理論與實務第七版 </a:t>
            </a:r>
            <a:endParaRPr kumimoji="0" 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2</a:t>
            </a:fld>
            <a:endParaRPr kumimoji="0" lang="en-US" sz="1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9989557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200" spc="600" dirty="0">
                <a:effectLst/>
                <a:latin typeface="微軟正黑體" pitchFamily="34" charset="-120"/>
                <a:ea typeface="微軟正黑體" pitchFamily="34" charset="-120"/>
                <a:cs typeface="+mn-cs"/>
              </a:rPr>
              <a:t>商用</a:t>
            </a:r>
            <a:r>
              <a:rPr lang="en-US" altLang="zh-TW" sz="3200" spc="600" dirty="0">
                <a:effectLst/>
                <a:latin typeface="微軟正黑體" pitchFamily="34" charset="-120"/>
                <a:ea typeface="微軟正黑體" pitchFamily="34" charset="-120"/>
                <a:cs typeface="+mn-cs"/>
              </a:rPr>
              <a:t>DBMS</a:t>
            </a:r>
            <a:r>
              <a:rPr lang="zh-TW" altLang="en-US" sz="3200" spc="600" dirty="0">
                <a:effectLst/>
                <a:latin typeface="微軟正黑體" pitchFamily="34" charset="-120"/>
                <a:ea typeface="微軟正黑體" pitchFamily="34" charset="-120"/>
                <a:cs typeface="+mn-cs"/>
              </a:rPr>
              <a:t>的</a:t>
            </a:r>
            <a:r>
              <a:rPr lang="en-US" altLang="zh-TW" sz="3200" spc="600" dirty="0">
                <a:effectLst/>
                <a:latin typeface="微軟正黑體" pitchFamily="34" charset="-120"/>
                <a:ea typeface="微軟正黑體" pitchFamily="34" charset="-120"/>
                <a:cs typeface="+mn-cs"/>
              </a:rPr>
              <a:t>SQL</a:t>
            </a:r>
            <a:r>
              <a:rPr lang="zh-TW" altLang="en-US" sz="3200" spc="600" dirty="0">
                <a:effectLst/>
                <a:latin typeface="微軟正黑體" pitchFamily="34" charset="-120"/>
                <a:ea typeface="微軟正黑體" pitchFamily="34" charset="-120"/>
                <a:cs typeface="+mn-cs"/>
              </a:rPr>
              <a:t>資料定義語言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外部鍵設定時，有些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DBMS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不支援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ON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UPDATE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或部分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ON DELETE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語法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有些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DBMS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對於關鍵字（比如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ORDER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）拿來當資料表名稱或欄位名稱時須加上雙引號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itchFamily="18" charset="0"/>
                <a:sym typeface="Symbol" pitchFamily="18" charset="2"/>
              </a:rPr>
              <a:t>"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（如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Oracle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和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SQL Server)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，有些則需加上特殊引號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`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（比如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MySQL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詳細差異請參閱書本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6.3.4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節</a:t>
            </a:r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0" y="296752"/>
            <a:ext cx="875312" cy="900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-31742" y="-27384"/>
            <a:ext cx="253947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000" b="1" spc="600" dirty="0">
                <a:latin typeface="微軟正黑體" pitchFamily="34" charset="-120"/>
                <a:ea typeface="微軟正黑體" pitchFamily="34" charset="-120"/>
              </a:rPr>
              <a:t>6</a:t>
            </a:r>
            <a:r>
              <a:rPr lang="en-US" altLang="zh-TW" sz="1000" b="1" spc="600" dirty="0" smtClean="0">
                <a:latin typeface="微軟正黑體" pitchFamily="34" charset="-120"/>
                <a:ea typeface="微軟正黑體" pitchFamily="34" charset="-120"/>
              </a:rPr>
              <a:t>-3SQL</a:t>
            </a:r>
            <a:r>
              <a:rPr lang="zh-TW" altLang="en-US" sz="1000" b="1" spc="600" dirty="0">
                <a:latin typeface="微軟正黑體" pitchFamily="34" charset="-120"/>
                <a:ea typeface="微軟正黑體" pitchFamily="34" charset="-120"/>
              </a:rPr>
              <a:t>的資料定義語言</a:t>
            </a:r>
          </a:p>
        </p:txBody>
      </p:sp>
      <p:sp>
        <p:nvSpPr>
          <p:cNvPr id="10" name="頁尾版面配置區 19"/>
          <p:cNvSpPr>
            <a:spLocks noGrp="1"/>
          </p:cNvSpPr>
          <p:nvPr>
            <p:ph type="ftr" sz="quarter" idx="11"/>
          </p:nvPr>
        </p:nvSpPr>
        <p:spPr>
          <a:xfrm>
            <a:off x="3124200" y="6237312"/>
            <a:ext cx="2895600" cy="365125"/>
          </a:xfrm>
        </p:spPr>
        <p:txBody>
          <a:bodyPr/>
          <a:lstStyle/>
          <a:p>
            <a:r>
              <a:rPr kumimoji="0" lang="en-US" altLang="zh-TW" dirty="0" smtClean="0"/>
              <a:t>Copyright </a:t>
            </a:r>
            <a:r>
              <a:rPr kumimoji="0" lang="zh-TW" altLang="en-US" dirty="0" smtClean="0"/>
              <a:t>黃三益</a:t>
            </a:r>
            <a:r>
              <a:rPr kumimoji="0" lang="en-US" altLang="zh-TW" dirty="0" smtClean="0"/>
              <a:t>2018 </a:t>
            </a:r>
            <a:r>
              <a:rPr kumimoji="0" lang="zh-TW" altLang="en-US" dirty="0" smtClean="0"/>
              <a:t>資料庫的核心理論與實務第</a:t>
            </a:r>
            <a:r>
              <a:rPr lang="zh-TW" altLang="en-US" dirty="0"/>
              <a:t>七</a:t>
            </a:r>
            <a:r>
              <a:rPr kumimoji="0" lang="zh-TW" altLang="en-US" dirty="0" smtClean="0"/>
              <a:t>版 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670347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群組 4"/>
          <p:cNvGrpSpPr/>
          <p:nvPr/>
        </p:nvGrpSpPr>
        <p:grpSpPr>
          <a:xfrm>
            <a:off x="126114" y="2636376"/>
            <a:ext cx="2294111" cy="2486601"/>
            <a:chOff x="126114" y="2636376"/>
            <a:chExt cx="2294111" cy="2486601"/>
          </a:xfrm>
        </p:grpSpPr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3568" y="3987797"/>
              <a:ext cx="1135180" cy="1135180"/>
            </a:xfrm>
            <a:prstGeom prst="rect">
              <a:avLst/>
            </a:prstGeom>
          </p:spPr>
        </p:pic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00186">
              <a:off x="2156065" y="3282598"/>
              <a:ext cx="264160" cy="264160"/>
            </a:xfrm>
            <a:prstGeom prst="rect">
              <a:avLst/>
            </a:prstGeom>
          </p:spPr>
        </p:pic>
        <p:pic>
          <p:nvPicPr>
            <p:cNvPr id="8" name="圖片 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783049">
              <a:off x="1170620" y="3892796"/>
              <a:ext cx="264160" cy="264160"/>
            </a:xfrm>
            <a:prstGeom prst="rect">
              <a:avLst/>
            </a:prstGeom>
          </p:spPr>
        </p:pic>
        <p:pic>
          <p:nvPicPr>
            <p:cNvPr id="9" name="圖片 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4050" y="3298390"/>
              <a:ext cx="264160" cy="264160"/>
            </a:xfrm>
            <a:prstGeom prst="rect">
              <a:avLst/>
            </a:prstGeom>
          </p:spPr>
        </p:pic>
        <p:pic>
          <p:nvPicPr>
            <p:cNvPr id="10" name="圖片 9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787076">
              <a:off x="1703998" y="2636376"/>
              <a:ext cx="264160" cy="264160"/>
            </a:xfrm>
            <a:prstGeom prst="rect">
              <a:avLst/>
            </a:prstGeom>
          </p:spPr>
        </p:pic>
        <p:pic>
          <p:nvPicPr>
            <p:cNvPr id="11" name="圖片 10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18631" y="3671497"/>
              <a:ext cx="264160" cy="264160"/>
            </a:xfrm>
            <a:prstGeom prst="rect">
              <a:avLst/>
            </a:prstGeom>
          </p:spPr>
        </p:pic>
        <p:pic>
          <p:nvPicPr>
            <p:cNvPr id="12" name="圖片 11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953616">
              <a:off x="1137733" y="2798325"/>
              <a:ext cx="264160" cy="264160"/>
            </a:xfrm>
            <a:prstGeom prst="rect">
              <a:avLst/>
            </a:prstGeom>
          </p:spPr>
        </p:pic>
        <p:pic>
          <p:nvPicPr>
            <p:cNvPr id="13" name="圖片 12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64907" y="2902268"/>
              <a:ext cx="345410" cy="345410"/>
            </a:xfrm>
            <a:prstGeom prst="rect">
              <a:avLst/>
            </a:prstGeom>
          </p:spPr>
        </p:pic>
        <p:pic>
          <p:nvPicPr>
            <p:cNvPr id="14" name="圖片 13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1213" y="3563565"/>
              <a:ext cx="264160" cy="264160"/>
            </a:xfrm>
            <a:prstGeom prst="rect">
              <a:avLst/>
            </a:prstGeom>
          </p:spPr>
        </p:pic>
        <p:pic>
          <p:nvPicPr>
            <p:cNvPr id="16" name="圖片 15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5645" y="3464650"/>
              <a:ext cx="264160" cy="264160"/>
            </a:xfrm>
            <a:prstGeom prst="rect">
              <a:avLst/>
            </a:prstGeom>
          </p:spPr>
        </p:pic>
        <p:pic>
          <p:nvPicPr>
            <p:cNvPr id="17" name="圖片 16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6189" y="3034230"/>
              <a:ext cx="264160" cy="264160"/>
            </a:xfrm>
            <a:prstGeom prst="rect">
              <a:avLst/>
            </a:prstGeom>
          </p:spPr>
        </p:pic>
        <p:pic>
          <p:nvPicPr>
            <p:cNvPr id="18" name="圖片 17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372951">
              <a:off x="1036238" y="3281923"/>
              <a:ext cx="264160" cy="264160"/>
            </a:xfrm>
            <a:prstGeom prst="rect">
              <a:avLst/>
            </a:prstGeom>
          </p:spPr>
        </p:pic>
        <p:pic>
          <p:nvPicPr>
            <p:cNvPr id="19" name="圖片 18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934268">
              <a:off x="126114" y="3252896"/>
              <a:ext cx="264160" cy="264160"/>
            </a:xfrm>
            <a:prstGeom prst="rect">
              <a:avLst/>
            </a:prstGeom>
          </p:spPr>
        </p:pic>
        <p:sp>
          <p:nvSpPr>
            <p:cNvPr id="20" name="弧形 19"/>
            <p:cNvSpPr/>
            <p:nvPr/>
          </p:nvSpPr>
          <p:spPr>
            <a:xfrm>
              <a:off x="258193" y="3350796"/>
              <a:ext cx="593019" cy="166260"/>
            </a:xfrm>
            <a:prstGeom prst="arc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1" name="副標題 2"/>
          <p:cNvSpPr txBox="1">
            <a:spLocks/>
          </p:cNvSpPr>
          <p:nvPr/>
        </p:nvSpPr>
        <p:spPr>
          <a:xfrm>
            <a:off x="0" y="3861048"/>
            <a:ext cx="91440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Courier New" pitchFamily="49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/>
            <a:r>
              <a:rPr lang="zh-TW" altLang="en-US" sz="2400" b="1" spc="6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2400" b="1" spc="600" dirty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sz="2400" b="1" spc="6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6</a:t>
            </a:r>
            <a:r>
              <a:rPr lang="zh-TW" altLang="en-US" sz="2400" b="1" spc="6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章</a:t>
            </a:r>
            <a:r>
              <a:rPr lang="en-US" altLang="zh-TW" sz="2400" b="1" spc="6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.</a:t>
            </a:r>
            <a:r>
              <a:rPr lang="zh-TW" altLang="en-US" sz="2400" b="1" spc="6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基本的</a:t>
            </a:r>
            <a:r>
              <a:rPr lang="en-US" altLang="zh-TW" sz="2400" b="1" spc="6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SQL</a:t>
            </a:r>
          </a:p>
          <a:p>
            <a:endParaRPr lang="en-US" altLang="zh-TW" sz="700" b="1" spc="600" dirty="0" smtClean="0">
              <a:latin typeface="微軟正黑體" pitchFamily="34" charset="-120"/>
              <a:ea typeface="微軟正黑體" pitchFamily="34" charset="-120"/>
            </a:endParaRPr>
          </a:p>
          <a:p>
            <a:endParaRPr lang="en-US" altLang="zh-TW" b="1" spc="600" dirty="0" smtClean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TW" b="1" spc="6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6-4</a:t>
            </a:r>
            <a:r>
              <a:rPr lang="zh-TW" altLang="en-US" b="1" spc="6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基本</a:t>
            </a:r>
            <a:r>
              <a:rPr lang="zh-TW" altLang="en-US" b="1" spc="600" dirty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en-US" altLang="zh-TW" b="1" spc="600" dirty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SQL</a:t>
            </a:r>
            <a:r>
              <a:rPr lang="zh-TW" altLang="en-US" b="1" spc="600" dirty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查詢語法</a:t>
            </a:r>
          </a:p>
          <a:p>
            <a:endParaRPr lang="zh-TW" altLang="en-US" dirty="0"/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altLang="zh-TW" dirty="0" smtClean="0"/>
              <a:t>Copyright </a:t>
            </a:r>
            <a:r>
              <a:rPr kumimoji="0" lang="zh-TW" altLang="en-US" dirty="0" smtClean="0"/>
              <a:t>黃三益</a:t>
            </a:r>
            <a:r>
              <a:rPr kumimoji="0" lang="en-US" altLang="zh-TW" dirty="0" smtClean="0"/>
              <a:t>2018 </a:t>
            </a:r>
            <a:r>
              <a:rPr kumimoji="0" lang="zh-TW" altLang="en-US" dirty="0" smtClean="0"/>
              <a:t>資料庫的核心理論與實務第七版 </a:t>
            </a:r>
            <a:endParaRPr kumimoji="0" 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21</a:t>
            </a:fld>
            <a:endParaRPr kumimoji="0" lang="en-US" sz="1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5141996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200" spc="600" dirty="0">
                <a:effectLst/>
                <a:latin typeface="微軟正黑體" pitchFamily="34" charset="-120"/>
                <a:ea typeface="微軟正黑體" pitchFamily="34" charset="-120"/>
                <a:cs typeface="+mn-cs"/>
              </a:rPr>
              <a:t>基本的</a:t>
            </a:r>
            <a:r>
              <a:rPr lang="en-US" altLang="zh-TW" sz="3200" spc="600" dirty="0">
                <a:effectLst/>
                <a:latin typeface="微軟正黑體" pitchFamily="34" charset="-120"/>
                <a:ea typeface="微軟正黑體" pitchFamily="34" charset="-120"/>
                <a:cs typeface="+mn-cs"/>
              </a:rPr>
              <a:t>SQL</a:t>
            </a:r>
            <a:r>
              <a:rPr lang="zh-TW" altLang="en-US" sz="3200" spc="600" dirty="0">
                <a:effectLst/>
                <a:latin typeface="微軟正黑體" pitchFamily="34" charset="-120"/>
                <a:ea typeface="微軟正黑體" pitchFamily="34" charset="-120"/>
                <a:cs typeface="+mn-cs"/>
              </a:rPr>
              <a:t>查詢語法 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SQL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的查詢句基本格式如下：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>
              <a:lnSpc>
                <a:spcPct val="90000"/>
              </a:lnSpc>
              <a:buNone/>
            </a:pPr>
            <a:r>
              <a:rPr lang="en-US" altLang="zh-TW" b="1" dirty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SELECT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&lt;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屬性串列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	</a:t>
            </a:r>
          </a:p>
          <a:p>
            <a:pPr lvl="2">
              <a:lnSpc>
                <a:spcPct val="90000"/>
              </a:lnSpc>
              <a:buNone/>
            </a:pPr>
            <a:r>
              <a:rPr lang="en-US" altLang="zh-TW" b="1" dirty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FROM</a:t>
            </a:r>
            <a:r>
              <a:rPr lang="en-US" altLang="zh-TW" dirty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&lt;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資料表串列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</a:t>
            </a:r>
          </a:p>
          <a:p>
            <a:pPr lvl="2">
              <a:lnSpc>
                <a:spcPct val="90000"/>
              </a:lnSpc>
              <a:buNone/>
            </a:pPr>
            <a:r>
              <a:rPr lang="en-US" altLang="zh-TW" b="1" dirty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WHERE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&lt;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條件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</a:t>
            </a:r>
          </a:p>
          <a:p>
            <a:pPr lvl="2">
              <a:lnSpc>
                <a:spcPct val="90000"/>
              </a:lnSpc>
              <a:buNone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90000"/>
              </a:lnSpc>
            </a:pP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Q1: 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找出所有定價超過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500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的商品之編號、名稱和定價 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ct val="90000"/>
              </a:lnSpc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關聯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代數</a:t>
            </a:r>
          </a:p>
          <a:p>
            <a:pPr lvl="2">
              <a:lnSpc>
                <a:spcPct val="90000"/>
              </a:lnSpc>
              <a:buNone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sym typeface="Symbol" pitchFamily="18" charset="2"/>
              </a:rPr>
              <a:t></a:t>
            </a:r>
            <a:r>
              <a:rPr lang="en-US" altLang="zh-TW" b="1" baseline="-25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pNo</a:t>
            </a:r>
            <a:r>
              <a:rPr lang="en-US" altLang="zh-TW" b="1" baseline="-25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en-US" altLang="zh-TW" b="1" baseline="-25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pName</a:t>
            </a:r>
            <a:r>
              <a:rPr lang="en-US" altLang="zh-TW" b="1" baseline="-25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en-US" altLang="zh-TW" b="1" baseline="-25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unitPrice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(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sym typeface="Symbol" pitchFamily="18" charset="2"/>
              </a:rPr>
              <a:t></a:t>
            </a:r>
            <a:r>
              <a:rPr lang="en-US" altLang="zh-TW" b="1" baseline="-25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unitPrice</a:t>
            </a:r>
            <a:r>
              <a:rPr lang="en-US" altLang="zh-TW" b="1" baseline="-25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&gt; </a:t>
            </a:r>
            <a:r>
              <a:rPr lang="en-US" altLang="zh-TW" b="1" baseline="-25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500</a:t>
            </a:r>
            <a:r>
              <a:rPr lang="zh-TW" altLang="en-US" b="1" baseline="-25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Product)</a:t>
            </a:r>
          </a:p>
          <a:p>
            <a:pPr lvl="2">
              <a:lnSpc>
                <a:spcPct val="90000"/>
              </a:lnSpc>
              <a:buNone/>
            </a:pP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ct val="90000"/>
              </a:lnSpc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關聯邏輯計算式</a:t>
            </a:r>
          </a:p>
          <a:p>
            <a:pPr lvl="2">
              <a:lnSpc>
                <a:spcPct val="90000"/>
              </a:lnSpc>
              <a:buNone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{</a:t>
            </a:r>
            <a:r>
              <a:rPr lang="en-US" altLang="zh-TW" i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p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.pNo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en-US" altLang="zh-TW" i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p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.pName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en-US" altLang="zh-TW" i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p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.unitPrice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| Product(</a:t>
            </a:r>
            <a:r>
              <a:rPr lang="en-US" altLang="zh-TW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), </a:t>
            </a:r>
            <a:r>
              <a:rPr lang="en-US" altLang="zh-TW" i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p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.unitPrice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&gt;500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}</a:t>
            </a:r>
          </a:p>
          <a:p>
            <a:pPr lvl="2">
              <a:lnSpc>
                <a:spcPct val="90000"/>
              </a:lnSpc>
              <a:buNone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ct val="90000"/>
              </a:lnSpc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SQL</a:t>
            </a:r>
          </a:p>
          <a:p>
            <a:pPr lvl="2">
              <a:lnSpc>
                <a:spcPct val="90000"/>
              </a:lnSpc>
              <a:buNone/>
            </a:pP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SELECT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pNo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pName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unitPrice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>
              <a:lnSpc>
                <a:spcPct val="90000"/>
              </a:lnSpc>
              <a:buNone/>
            </a:pP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FROM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Product</a:t>
            </a:r>
          </a:p>
          <a:p>
            <a:pPr lvl="2">
              <a:lnSpc>
                <a:spcPct val="90000"/>
              </a:lnSpc>
              <a:buNone/>
            </a:pP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WHERE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unitPrice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&gt; 500;</a:t>
            </a:r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0" y="296752"/>
            <a:ext cx="875312" cy="900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-31742" y="-27384"/>
            <a:ext cx="253947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000" b="1" spc="600" dirty="0">
                <a:latin typeface="微軟正黑體" pitchFamily="34" charset="-120"/>
                <a:ea typeface="微軟正黑體" pitchFamily="34" charset="-120"/>
              </a:rPr>
              <a:t>6</a:t>
            </a:r>
            <a:r>
              <a:rPr lang="en-US" altLang="zh-TW" sz="1000" b="1" spc="600" dirty="0" smtClean="0">
                <a:latin typeface="微軟正黑體" pitchFamily="34" charset="-120"/>
                <a:ea typeface="微軟正黑體" pitchFamily="34" charset="-120"/>
              </a:rPr>
              <a:t>-4</a:t>
            </a:r>
            <a:r>
              <a:rPr lang="zh-TW" altLang="en-US" sz="1000" b="1" spc="600" dirty="0">
                <a:latin typeface="微軟正黑體" pitchFamily="34" charset="-120"/>
                <a:ea typeface="微軟正黑體" pitchFamily="34" charset="-120"/>
              </a:rPr>
              <a:t>基本的</a:t>
            </a:r>
            <a:r>
              <a:rPr lang="en-US" altLang="zh-TW" sz="1000" b="1" spc="600" dirty="0">
                <a:latin typeface="微軟正黑體" pitchFamily="34" charset="-120"/>
                <a:ea typeface="微軟正黑體" pitchFamily="34" charset="-120"/>
              </a:rPr>
              <a:t>SQL</a:t>
            </a:r>
            <a:r>
              <a:rPr lang="zh-TW" altLang="en-US" sz="1000" b="1" spc="600" dirty="0">
                <a:latin typeface="微軟正黑體" pitchFamily="34" charset="-120"/>
                <a:ea typeface="微軟正黑體" pitchFamily="34" charset="-120"/>
              </a:rPr>
              <a:t>查詢語法</a:t>
            </a:r>
          </a:p>
        </p:txBody>
      </p:sp>
      <p:grpSp>
        <p:nvGrpSpPr>
          <p:cNvPr id="8" name="群組 7"/>
          <p:cNvGrpSpPr/>
          <p:nvPr/>
        </p:nvGrpSpPr>
        <p:grpSpPr>
          <a:xfrm>
            <a:off x="107504" y="5301208"/>
            <a:ext cx="720080" cy="660056"/>
            <a:chOff x="168613" y="3933056"/>
            <a:chExt cx="720080" cy="660056"/>
          </a:xfrm>
        </p:grpSpPr>
        <p:pic>
          <p:nvPicPr>
            <p:cNvPr id="9" name="圖片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8613" y="3933056"/>
              <a:ext cx="720080" cy="660056"/>
            </a:xfrm>
            <a:prstGeom prst="rect">
              <a:avLst/>
            </a:prstGeom>
          </p:spPr>
        </p:pic>
        <p:sp>
          <p:nvSpPr>
            <p:cNvPr id="10" name="文字方塊 9"/>
            <p:cNvSpPr txBox="1"/>
            <p:nvPr/>
          </p:nvSpPr>
          <p:spPr>
            <a:xfrm>
              <a:off x="240621" y="4005064"/>
              <a:ext cx="620430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zh-TW" altLang="en-US" sz="1600" b="1" dirty="0">
                  <a:solidFill>
                    <a:srgbClr val="92D050"/>
                  </a:solidFill>
                  <a:latin typeface="微軟正黑體" pitchFamily="34" charset="-120"/>
                  <a:ea typeface="微軟正黑體" pitchFamily="34" charset="-120"/>
                </a:rPr>
                <a:t>實例</a:t>
              </a:r>
            </a:p>
          </p:txBody>
        </p:sp>
      </p:grpSp>
      <p:sp>
        <p:nvSpPr>
          <p:cNvPr id="12" name="頁尾版面配置區 19"/>
          <p:cNvSpPr>
            <a:spLocks noGrp="1"/>
          </p:cNvSpPr>
          <p:nvPr>
            <p:ph type="ftr" sz="quarter" idx="11"/>
          </p:nvPr>
        </p:nvSpPr>
        <p:spPr>
          <a:xfrm>
            <a:off x="3124200" y="6237312"/>
            <a:ext cx="2895600" cy="365125"/>
          </a:xfrm>
        </p:spPr>
        <p:txBody>
          <a:bodyPr/>
          <a:lstStyle/>
          <a:p>
            <a:r>
              <a:rPr kumimoji="0" lang="en-US" altLang="zh-TW" dirty="0" smtClean="0"/>
              <a:t>Copyright </a:t>
            </a:r>
            <a:r>
              <a:rPr kumimoji="0" lang="zh-TW" altLang="en-US" dirty="0" smtClean="0"/>
              <a:t>黃三益</a:t>
            </a:r>
            <a:r>
              <a:rPr kumimoji="0" lang="en-US" altLang="zh-TW" dirty="0" smtClean="0"/>
              <a:t>2018 </a:t>
            </a:r>
            <a:r>
              <a:rPr kumimoji="0" lang="zh-TW" altLang="en-US" dirty="0" smtClean="0"/>
              <a:t>資料庫的核心理論與實務第</a:t>
            </a:r>
            <a:r>
              <a:rPr lang="zh-TW" altLang="en-US" dirty="0"/>
              <a:t>七</a:t>
            </a:r>
            <a:r>
              <a:rPr kumimoji="0" lang="zh-TW" altLang="en-US" dirty="0" smtClean="0"/>
              <a:t>版 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072253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200" spc="600" dirty="0">
                <a:effectLst/>
                <a:latin typeface="微軟正黑體" pitchFamily="34" charset="-120"/>
                <a:ea typeface="微軟正黑體" pitchFamily="34" charset="-120"/>
                <a:cs typeface="+mn-cs"/>
              </a:rPr>
              <a:t>基本的</a:t>
            </a:r>
            <a:r>
              <a:rPr lang="en-US" altLang="zh-TW" sz="3200" spc="600" dirty="0">
                <a:effectLst/>
                <a:latin typeface="微軟正黑體" pitchFamily="34" charset="-120"/>
                <a:ea typeface="微軟正黑體" pitchFamily="34" charset="-120"/>
                <a:cs typeface="+mn-cs"/>
              </a:rPr>
              <a:t>SQL</a:t>
            </a:r>
            <a:r>
              <a:rPr lang="zh-TW" altLang="en-US" sz="3200" spc="600" dirty="0">
                <a:effectLst/>
                <a:latin typeface="微軟正黑體" pitchFamily="34" charset="-120"/>
                <a:ea typeface="微軟正黑體" pitchFamily="34" charset="-120"/>
                <a:cs typeface="+mn-cs"/>
              </a:rPr>
              <a:t>查詢</a:t>
            </a:r>
            <a:r>
              <a:rPr lang="zh-TW" altLang="en-US" sz="3200" spc="600" dirty="0" smtClean="0">
                <a:effectLst/>
                <a:latin typeface="微軟正黑體" pitchFamily="34" charset="-120"/>
                <a:ea typeface="微軟正黑體" pitchFamily="34" charset="-120"/>
                <a:cs typeface="+mn-cs"/>
              </a:rPr>
              <a:t>語法</a:t>
            </a:r>
            <a:r>
              <a:rPr lang="en-US" altLang="zh-TW" sz="3200" spc="600" dirty="0">
                <a:effectLst/>
                <a:latin typeface="微軟正黑體" pitchFamily="34" charset="-120"/>
                <a:ea typeface="微軟正黑體" pitchFamily="34" charset="-120"/>
              </a:rPr>
              <a:t>-</a:t>
            </a:r>
            <a:r>
              <a:rPr lang="zh-TW" altLang="en-US" sz="3200" spc="600" dirty="0">
                <a:effectLst/>
                <a:latin typeface="微軟正黑體" pitchFamily="34" charset="-120"/>
                <a:ea typeface="微軟正黑體" pitchFamily="34" charset="-120"/>
              </a:rPr>
              <a:t>（</a:t>
            </a:r>
            <a:r>
              <a:rPr lang="en-US" altLang="zh-TW" sz="3200" spc="600" dirty="0">
                <a:effectLst/>
                <a:latin typeface="微軟正黑體" pitchFamily="34" charset="-120"/>
                <a:ea typeface="微軟正黑體" pitchFamily="34" charset="-120"/>
              </a:rPr>
              <a:t>Cont.)</a:t>
            </a:r>
            <a:r>
              <a:rPr lang="zh-TW" altLang="en-US" sz="3200" spc="600" dirty="0" smtClean="0">
                <a:effectLst/>
                <a:latin typeface="微軟正黑體" pitchFamily="34" charset="-120"/>
                <a:ea typeface="微軟正黑體" pitchFamily="34" charset="-120"/>
                <a:cs typeface="+mn-cs"/>
              </a:rPr>
              <a:t> </a:t>
            </a:r>
            <a:endParaRPr lang="zh-TW" altLang="en-US" sz="3200" spc="600" dirty="0">
              <a:effectLst/>
              <a:latin typeface="微軟正黑體" pitchFamily="34" charset="-120"/>
              <a:ea typeface="微軟正黑體" pitchFamily="34" charset="-120"/>
              <a:cs typeface="+mn-cs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520" y="1600200"/>
            <a:ext cx="8640960" cy="45259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列出「系統分析理論與實務」的作者姓名</a:t>
            </a:r>
          </a:p>
          <a:p>
            <a:pPr>
              <a:lnSpc>
                <a:spcPct val="90000"/>
              </a:lnSpc>
              <a:buNone/>
            </a:pP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20000"/>
              </a:lnSpc>
              <a:buNone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20000"/>
              </a:lnSpc>
              <a:buNone/>
            </a:pP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	Product 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000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商品編號</a:t>
            </a:r>
            <a:r>
              <a:rPr lang="en-US" altLang="zh-TW" sz="2000" u="sng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pNo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商品名稱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pName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定價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unitPrice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種類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category)</a:t>
            </a:r>
          </a:p>
          <a:p>
            <a:pPr>
              <a:lnSpc>
                <a:spcPct val="120000"/>
              </a:lnSpc>
              <a:buNone/>
            </a:pP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	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Author 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000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商品編號</a:t>
            </a:r>
            <a:r>
              <a:rPr lang="en-US" altLang="zh-TW" sz="2000" u="sng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pNo</a:t>
            </a:r>
            <a:r>
              <a:rPr lang="en-US" altLang="zh-TW" sz="2000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zh-TW" altLang="en-US" sz="2000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創作者名稱</a:t>
            </a:r>
            <a:r>
              <a:rPr lang="en-US" altLang="zh-TW" sz="2000" u="sng" dirty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name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>
              <a:lnSpc>
                <a:spcPct val="90000"/>
              </a:lnSpc>
              <a:buNone/>
            </a:pP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ct val="90000"/>
              </a:lnSpc>
              <a:buNone/>
            </a:pPr>
            <a:r>
              <a:rPr lang="en-US" altLang="zh-TW" b="1" dirty="0">
                <a:solidFill>
                  <a:srgbClr val="FF5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SELECT</a:t>
            </a:r>
            <a:r>
              <a:rPr lang="en-US" altLang="zh-TW" dirty="0">
                <a:solidFill>
                  <a:srgbClr val="FF5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solidFill>
                  <a:srgbClr val="FF5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name</a:t>
            </a:r>
            <a:endParaRPr lang="en-US" altLang="zh-TW" b="1" dirty="0" smtClean="0">
              <a:solidFill>
                <a:srgbClr val="FF505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ct val="90000"/>
              </a:lnSpc>
              <a:buNone/>
            </a:pPr>
            <a:r>
              <a:rPr lang="en-US" altLang="zh-TW" b="1" dirty="0" smtClean="0">
                <a:solidFill>
                  <a:srgbClr val="FF5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FROM</a:t>
            </a:r>
            <a:r>
              <a:rPr lang="en-US" altLang="zh-TW" dirty="0" smtClean="0">
                <a:solidFill>
                  <a:srgbClr val="FF5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solidFill>
                  <a:srgbClr val="FF5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Product, Author</a:t>
            </a:r>
            <a:endParaRPr lang="en-US" altLang="zh-TW" b="1" dirty="0">
              <a:solidFill>
                <a:srgbClr val="FF505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ct val="90000"/>
              </a:lnSpc>
              <a:buNone/>
            </a:pPr>
            <a:r>
              <a:rPr lang="en-US" altLang="zh-TW" b="1" dirty="0">
                <a:solidFill>
                  <a:srgbClr val="FF5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WHERE</a:t>
            </a:r>
            <a:r>
              <a:rPr lang="en-US" altLang="zh-TW" dirty="0">
                <a:solidFill>
                  <a:srgbClr val="FF5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err="1">
                <a:solidFill>
                  <a:srgbClr val="FF5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pName</a:t>
            </a:r>
            <a:r>
              <a:rPr lang="en-US" altLang="zh-TW" dirty="0">
                <a:solidFill>
                  <a:srgbClr val="FF5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= '</a:t>
            </a:r>
            <a:r>
              <a:rPr lang="zh-TW" altLang="en-US" dirty="0">
                <a:solidFill>
                  <a:srgbClr val="FF5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系統分析理論與實務</a:t>
            </a:r>
            <a:r>
              <a:rPr lang="en-US" altLang="zh-TW" dirty="0">
                <a:solidFill>
                  <a:srgbClr val="FF5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'  </a:t>
            </a:r>
            <a:endParaRPr lang="en-US" altLang="zh-TW" dirty="0" smtClean="0">
              <a:solidFill>
                <a:srgbClr val="FF505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ct val="90000"/>
              </a:lnSpc>
              <a:buNone/>
            </a:pPr>
            <a:r>
              <a:rPr lang="en-US" altLang="zh-TW" b="1" dirty="0" smtClean="0">
                <a:solidFill>
                  <a:srgbClr val="FF5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AND</a:t>
            </a:r>
            <a:r>
              <a:rPr lang="en-US" altLang="zh-TW" dirty="0" smtClean="0">
                <a:solidFill>
                  <a:srgbClr val="FF5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en-US" altLang="zh-TW" dirty="0" err="1">
                <a:solidFill>
                  <a:srgbClr val="FF5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Product.pNo</a:t>
            </a:r>
            <a:r>
              <a:rPr lang="en-US" altLang="zh-TW" dirty="0">
                <a:solidFill>
                  <a:srgbClr val="FF5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= </a:t>
            </a:r>
            <a:r>
              <a:rPr lang="en-US" altLang="zh-TW" dirty="0" err="1">
                <a:solidFill>
                  <a:srgbClr val="FF5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Author.pNo</a:t>
            </a:r>
            <a:r>
              <a:rPr lang="en-US" altLang="zh-TW" dirty="0">
                <a:solidFill>
                  <a:srgbClr val="FF5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;</a:t>
            </a:r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0" y="296752"/>
            <a:ext cx="875312" cy="900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-31742" y="-27384"/>
            <a:ext cx="253947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000" b="1" spc="600" dirty="0">
                <a:latin typeface="微軟正黑體" pitchFamily="34" charset="-120"/>
                <a:ea typeface="微軟正黑體" pitchFamily="34" charset="-120"/>
              </a:rPr>
              <a:t>6</a:t>
            </a:r>
            <a:r>
              <a:rPr lang="en-US" altLang="zh-TW" sz="1000" b="1" spc="600" dirty="0" smtClean="0">
                <a:latin typeface="微軟正黑體" pitchFamily="34" charset="-120"/>
                <a:ea typeface="微軟正黑體" pitchFamily="34" charset="-120"/>
              </a:rPr>
              <a:t>-4</a:t>
            </a:r>
            <a:r>
              <a:rPr lang="zh-TW" altLang="en-US" sz="1000" b="1" spc="600" dirty="0">
                <a:latin typeface="微軟正黑體" pitchFamily="34" charset="-120"/>
                <a:ea typeface="微軟正黑體" pitchFamily="34" charset="-120"/>
              </a:rPr>
              <a:t>基本的</a:t>
            </a:r>
            <a:r>
              <a:rPr lang="en-US" altLang="zh-TW" sz="1000" b="1" spc="600" dirty="0">
                <a:latin typeface="微軟正黑體" pitchFamily="34" charset="-120"/>
                <a:ea typeface="微軟正黑體" pitchFamily="34" charset="-120"/>
              </a:rPr>
              <a:t>SQL</a:t>
            </a:r>
            <a:r>
              <a:rPr lang="zh-TW" altLang="en-US" sz="1000" b="1" spc="600" dirty="0">
                <a:latin typeface="微軟正黑體" pitchFamily="34" charset="-120"/>
                <a:ea typeface="微軟正黑體" pitchFamily="34" charset="-120"/>
              </a:rPr>
              <a:t>查詢語法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 flipH="1">
            <a:off x="4543364" y="2636912"/>
            <a:ext cx="215900" cy="215900"/>
          </a:xfrm>
          <a:prstGeom prst="line">
            <a:avLst/>
          </a:prstGeom>
          <a:noFill/>
          <a:ln w="28575">
            <a:solidFill>
              <a:srgbClr val="FF5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 flipH="1">
            <a:off x="4686239" y="2636912"/>
            <a:ext cx="215900" cy="215900"/>
          </a:xfrm>
          <a:prstGeom prst="line">
            <a:avLst/>
          </a:prstGeom>
          <a:noFill/>
          <a:ln w="28575">
            <a:solidFill>
              <a:srgbClr val="FF5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4256732" y="2231573"/>
            <a:ext cx="2259484" cy="389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系統分析理論與實務</a:t>
            </a:r>
            <a:endParaRPr lang="en-US" altLang="zh-TW" b="1" dirty="0">
              <a:latin typeface="微軟正黑體" pitchFamily="34" charset="-120"/>
              <a:ea typeface="微軟正黑體" pitchFamily="34" charset="-120"/>
            </a:endParaRPr>
          </a:p>
        </p:txBody>
      </p:sp>
      <p:grpSp>
        <p:nvGrpSpPr>
          <p:cNvPr id="10" name="群組 9"/>
          <p:cNvGrpSpPr/>
          <p:nvPr/>
        </p:nvGrpSpPr>
        <p:grpSpPr>
          <a:xfrm>
            <a:off x="0" y="2132856"/>
            <a:ext cx="720080" cy="660056"/>
            <a:chOff x="180554" y="1700808"/>
            <a:chExt cx="720080" cy="660056"/>
          </a:xfrm>
        </p:grpSpPr>
        <p:pic>
          <p:nvPicPr>
            <p:cNvPr id="12" name="圖片 1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0554" y="1700808"/>
              <a:ext cx="720080" cy="660056"/>
            </a:xfrm>
            <a:prstGeom prst="rect">
              <a:avLst/>
            </a:prstGeom>
          </p:spPr>
        </p:pic>
        <p:sp>
          <p:nvSpPr>
            <p:cNvPr id="13" name="文字方塊 12"/>
            <p:cNvSpPr txBox="1"/>
            <p:nvPr/>
          </p:nvSpPr>
          <p:spPr>
            <a:xfrm>
              <a:off x="230379" y="1772816"/>
              <a:ext cx="620430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zh-TW" altLang="en-US" sz="1600" b="1" dirty="0">
                  <a:solidFill>
                    <a:srgbClr val="92D050"/>
                  </a:solidFill>
                  <a:latin typeface="微軟正黑體" pitchFamily="34" charset="-120"/>
                  <a:ea typeface="微軟正黑體" pitchFamily="34" charset="-120"/>
                </a:rPr>
                <a:t>實例</a:t>
              </a:r>
            </a:p>
          </p:txBody>
        </p:sp>
      </p:grpSp>
      <p:sp>
        <p:nvSpPr>
          <p:cNvPr id="15" name="頁尾版面配置區 19"/>
          <p:cNvSpPr>
            <a:spLocks noGrp="1"/>
          </p:cNvSpPr>
          <p:nvPr>
            <p:ph type="ftr" sz="quarter" idx="11"/>
          </p:nvPr>
        </p:nvSpPr>
        <p:spPr>
          <a:xfrm>
            <a:off x="3124200" y="6237312"/>
            <a:ext cx="2895600" cy="365125"/>
          </a:xfrm>
        </p:spPr>
        <p:txBody>
          <a:bodyPr/>
          <a:lstStyle/>
          <a:p>
            <a:r>
              <a:rPr kumimoji="0" lang="en-US" altLang="zh-TW" dirty="0" smtClean="0"/>
              <a:t>Copyright </a:t>
            </a:r>
            <a:r>
              <a:rPr kumimoji="0" lang="zh-TW" altLang="en-US" dirty="0" smtClean="0"/>
              <a:t>黃三益</a:t>
            </a:r>
            <a:r>
              <a:rPr kumimoji="0" lang="en-US" altLang="zh-TW" dirty="0" smtClean="0"/>
              <a:t>2018 </a:t>
            </a:r>
            <a:r>
              <a:rPr kumimoji="0" lang="zh-TW" altLang="en-US" dirty="0" smtClean="0"/>
              <a:t>資料庫的核心理論與實務第</a:t>
            </a:r>
            <a:r>
              <a:rPr lang="zh-TW" altLang="en-US" dirty="0"/>
              <a:t>七</a:t>
            </a:r>
            <a:r>
              <a:rPr kumimoji="0" lang="zh-TW" altLang="en-US" dirty="0" smtClean="0"/>
              <a:t>版 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809802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200" spc="600" dirty="0">
                <a:effectLst/>
                <a:latin typeface="微軟正黑體" pitchFamily="34" charset="-120"/>
                <a:ea typeface="微軟正黑體" pitchFamily="34" charset="-120"/>
                <a:cs typeface="+mn-cs"/>
              </a:rPr>
              <a:t>基本的</a:t>
            </a:r>
            <a:r>
              <a:rPr lang="en-US" altLang="zh-TW" sz="3200" spc="600" dirty="0">
                <a:effectLst/>
                <a:latin typeface="微軟正黑體" pitchFamily="34" charset="-120"/>
                <a:ea typeface="微軟正黑體" pitchFamily="34" charset="-120"/>
                <a:cs typeface="+mn-cs"/>
              </a:rPr>
              <a:t>SQL</a:t>
            </a:r>
            <a:r>
              <a:rPr lang="zh-TW" altLang="en-US" sz="3200" spc="600" dirty="0">
                <a:effectLst/>
                <a:latin typeface="微軟正黑體" pitchFamily="34" charset="-120"/>
                <a:ea typeface="微軟正黑體" pitchFamily="34" charset="-120"/>
                <a:cs typeface="+mn-cs"/>
              </a:rPr>
              <a:t>查詢</a:t>
            </a:r>
            <a:r>
              <a:rPr lang="zh-TW" altLang="en-US" sz="3200" spc="600" dirty="0" smtClean="0">
                <a:effectLst/>
                <a:latin typeface="微軟正黑體" pitchFamily="34" charset="-120"/>
                <a:ea typeface="微軟正黑體" pitchFamily="34" charset="-120"/>
                <a:cs typeface="+mn-cs"/>
              </a:rPr>
              <a:t>語法</a:t>
            </a:r>
            <a:r>
              <a:rPr lang="en-US" altLang="zh-TW" sz="3200" spc="600" dirty="0">
                <a:effectLst/>
                <a:latin typeface="微軟正黑體" pitchFamily="34" charset="-120"/>
                <a:ea typeface="微軟正黑體" pitchFamily="34" charset="-120"/>
              </a:rPr>
              <a:t>-</a:t>
            </a:r>
            <a:r>
              <a:rPr lang="zh-TW" altLang="en-US" sz="3200" spc="600" dirty="0">
                <a:effectLst/>
                <a:latin typeface="微軟正黑體" pitchFamily="34" charset="-120"/>
                <a:ea typeface="微軟正黑體" pitchFamily="34" charset="-120"/>
              </a:rPr>
              <a:t>（</a:t>
            </a:r>
            <a:r>
              <a:rPr lang="en-US" altLang="zh-TW" sz="3200" spc="600" dirty="0">
                <a:effectLst/>
                <a:latin typeface="微軟正黑體" pitchFamily="34" charset="-120"/>
                <a:ea typeface="微軟正黑體" pitchFamily="34" charset="-120"/>
              </a:rPr>
              <a:t>Cont.)</a:t>
            </a:r>
            <a:r>
              <a:rPr lang="zh-TW" altLang="en-US" sz="3200" spc="600" dirty="0" smtClean="0">
                <a:effectLst/>
                <a:latin typeface="微軟正黑體" pitchFamily="34" charset="-120"/>
                <a:ea typeface="微軟正黑體" pitchFamily="34" charset="-120"/>
                <a:cs typeface="+mn-cs"/>
              </a:rPr>
              <a:t> </a:t>
            </a:r>
            <a:endParaRPr lang="zh-TW" altLang="en-US" sz="3200" spc="600" dirty="0">
              <a:effectLst/>
              <a:latin typeface="微軟正黑體" pitchFamily="34" charset="-120"/>
              <a:ea typeface="微軟正黑體" pitchFamily="34" charset="-120"/>
              <a:cs typeface="+mn-cs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0" y="296752"/>
            <a:ext cx="875312" cy="900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-31742" y="-27384"/>
            <a:ext cx="253947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000" b="1" spc="600" dirty="0">
                <a:latin typeface="微軟正黑體" pitchFamily="34" charset="-120"/>
                <a:ea typeface="微軟正黑體" pitchFamily="34" charset="-120"/>
              </a:rPr>
              <a:t>6</a:t>
            </a:r>
            <a:r>
              <a:rPr lang="en-US" altLang="zh-TW" sz="1000" b="1" spc="600" dirty="0" smtClean="0">
                <a:latin typeface="微軟正黑體" pitchFamily="34" charset="-120"/>
                <a:ea typeface="微軟正黑體" pitchFamily="34" charset="-120"/>
              </a:rPr>
              <a:t>-4</a:t>
            </a:r>
            <a:r>
              <a:rPr lang="zh-TW" altLang="en-US" sz="1000" b="1" spc="600" dirty="0">
                <a:latin typeface="微軟正黑體" pitchFamily="34" charset="-120"/>
                <a:ea typeface="微軟正黑體" pitchFamily="34" charset="-120"/>
              </a:rPr>
              <a:t>基本的</a:t>
            </a:r>
            <a:r>
              <a:rPr lang="en-US" altLang="zh-TW" sz="1000" b="1" spc="600" dirty="0">
                <a:latin typeface="微軟正黑體" pitchFamily="34" charset="-120"/>
                <a:ea typeface="微軟正黑體" pitchFamily="34" charset="-120"/>
              </a:rPr>
              <a:t>SQL</a:t>
            </a:r>
            <a:r>
              <a:rPr lang="zh-TW" altLang="en-US" sz="1000" b="1" spc="600" dirty="0">
                <a:latin typeface="微軟正黑體" pitchFamily="34" charset="-120"/>
                <a:ea typeface="微軟正黑體" pitchFamily="34" charset="-120"/>
              </a:rPr>
              <a:t>查詢語法</a:t>
            </a:r>
          </a:p>
        </p:txBody>
      </p:sp>
      <p:sp>
        <p:nvSpPr>
          <p:cNvPr id="11" name="Rectangle 3"/>
          <p:cNvSpPr txBox="1">
            <a:spLocks noRot="1" noChangeArrowheads="1"/>
          </p:cNvSpPr>
          <p:nvPr/>
        </p:nvSpPr>
        <p:spPr>
          <a:xfrm>
            <a:off x="301625" y="1600200"/>
            <a:ext cx="8540750" cy="4498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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Courier New" pitchFamily="49" charset="0"/>
              <a:buChar char="o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80000"/>
              </a:lnSpc>
            </a:pP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列出所有購買過「系統分析理論與實務」的會員之會員編號和會員姓名 </a:t>
            </a:r>
          </a:p>
          <a:p>
            <a:pPr>
              <a:lnSpc>
                <a:spcPct val="80000"/>
              </a:lnSpc>
            </a:pPr>
            <a:endParaRPr lang="zh-TW" altLang="en-US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en-US" altLang="zh-TW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Product (</a:t>
            </a:r>
            <a:r>
              <a:rPr lang="zh-TW" altLang="en-US" sz="1800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商品編號</a:t>
            </a:r>
            <a:r>
              <a:rPr lang="en-US" altLang="zh-TW" sz="1800" u="sng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pNo</a:t>
            </a:r>
            <a:r>
              <a:rPr lang="en-US" altLang="zh-TW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zh-TW" altLang="en-US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商品名稱</a:t>
            </a:r>
            <a:r>
              <a:rPr lang="en-US" altLang="zh-TW" sz="18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pName</a:t>
            </a:r>
            <a:r>
              <a:rPr lang="en-US" altLang="zh-TW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zh-TW" altLang="en-US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定價</a:t>
            </a:r>
            <a:r>
              <a:rPr lang="en-US" altLang="zh-TW" sz="18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unitPrice</a:t>
            </a:r>
            <a:r>
              <a:rPr lang="en-US" altLang="zh-TW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zh-TW" altLang="en-US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種類</a:t>
            </a:r>
            <a:r>
              <a:rPr lang="en-US" altLang="zh-TW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category)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en-US" altLang="zh-TW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Record (</a:t>
            </a:r>
            <a:r>
              <a:rPr lang="zh-TW" altLang="en-US" sz="1800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交易編號</a:t>
            </a:r>
            <a:r>
              <a:rPr lang="en-US" altLang="zh-TW" sz="1800" u="sng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tNo</a:t>
            </a:r>
            <a:r>
              <a:rPr lang="en-US" altLang="zh-TW" sz="1800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zh-TW" altLang="en-US" sz="1800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商品編號</a:t>
            </a:r>
            <a:r>
              <a:rPr lang="en-US" altLang="zh-TW" sz="1800" u="sng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pNo</a:t>
            </a:r>
            <a:r>
              <a:rPr lang="en-US" altLang="zh-TW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zh-TW" altLang="en-US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交易數量</a:t>
            </a:r>
            <a:r>
              <a:rPr lang="en-US" altLang="zh-TW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amount, </a:t>
            </a:r>
            <a:r>
              <a:rPr lang="zh-TW" altLang="en-US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售價</a:t>
            </a:r>
            <a:r>
              <a:rPr lang="en-US" altLang="zh-TW" sz="18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salePrice</a:t>
            </a:r>
            <a:r>
              <a:rPr lang="en-US" altLang="zh-TW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) 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en-US" altLang="zh-TW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Transaction (</a:t>
            </a:r>
            <a:r>
              <a:rPr lang="zh-TW" altLang="en-US" sz="1800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交易編號</a:t>
            </a:r>
            <a:r>
              <a:rPr lang="en-US" altLang="zh-TW" sz="1800" u="sng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tNo</a:t>
            </a:r>
            <a:r>
              <a:rPr lang="en-US" altLang="zh-TW" sz="1800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zh-TW" altLang="en-US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會員編號</a:t>
            </a:r>
            <a:r>
              <a:rPr lang="en-US" altLang="zh-TW" sz="18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transMid</a:t>
            </a:r>
            <a:r>
              <a:rPr lang="en-US" altLang="zh-TW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zh-TW" altLang="en-US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交易方式</a:t>
            </a:r>
            <a:r>
              <a:rPr lang="en-US" altLang="zh-TW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method, …..)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en-US" altLang="zh-TW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Member  (</a:t>
            </a:r>
            <a:r>
              <a:rPr lang="zh-TW" altLang="en-US" sz="1800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會員編號</a:t>
            </a:r>
            <a:r>
              <a:rPr lang="en-US" altLang="zh-TW" sz="1800" u="sng" dirty="0" err="1" smtClean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mId</a:t>
            </a:r>
            <a:r>
              <a:rPr lang="en-US" altLang="zh-TW" sz="1800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en-US" altLang="zh-TW" sz="18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姓名</a:t>
            </a:r>
            <a:r>
              <a:rPr lang="en-US" altLang="zh-TW" sz="1800" dirty="0" smtClean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name</a:t>
            </a:r>
            <a:r>
              <a:rPr lang="en-US" altLang="zh-TW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zh-TW" altLang="en-US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會員</a:t>
            </a:r>
            <a:r>
              <a:rPr lang="en-US" altLang="zh-TW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ID </a:t>
            </a:r>
            <a:r>
              <a:rPr lang="en-US" altLang="zh-TW" sz="18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pId</a:t>
            </a:r>
            <a:r>
              <a:rPr lang="en-US" altLang="zh-TW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, ……) 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endParaRPr lang="en-US" altLang="zh-TW" sz="1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en-US" altLang="zh-TW" sz="1800" b="1" dirty="0" smtClean="0">
                <a:solidFill>
                  <a:srgbClr val="FF5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SELECT </a:t>
            </a:r>
            <a:r>
              <a:rPr lang="en-US" altLang="zh-TW" sz="1800" b="1" dirty="0" err="1" smtClean="0">
                <a:solidFill>
                  <a:srgbClr val="FF5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mId</a:t>
            </a:r>
            <a:r>
              <a:rPr lang="en-US" altLang="zh-TW" sz="1800" b="1" dirty="0" smtClean="0">
                <a:solidFill>
                  <a:srgbClr val="FF5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 name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en-US" altLang="zh-TW" sz="1800" b="1" dirty="0" smtClean="0">
                <a:solidFill>
                  <a:srgbClr val="FF5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FROM  Product, Record, Transaction, Member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en-US" altLang="zh-TW" sz="1800" b="1" dirty="0" smtClean="0">
                <a:solidFill>
                  <a:srgbClr val="FF5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WHERE </a:t>
            </a:r>
            <a:r>
              <a:rPr lang="en-US" altLang="zh-TW" sz="1800" b="1" dirty="0" err="1" smtClean="0">
                <a:solidFill>
                  <a:srgbClr val="FF5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pName</a:t>
            </a:r>
            <a:r>
              <a:rPr lang="en-US" altLang="zh-TW" sz="1800" b="1" dirty="0" smtClean="0">
                <a:solidFill>
                  <a:srgbClr val="FF5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='</a:t>
            </a:r>
            <a:r>
              <a:rPr lang="zh-TW" altLang="en-US" sz="1800" b="1" dirty="0" smtClean="0">
                <a:solidFill>
                  <a:srgbClr val="FF5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系統分析理論與實務</a:t>
            </a:r>
            <a:r>
              <a:rPr lang="en-US" altLang="zh-TW" sz="1800" b="1" dirty="0" smtClean="0">
                <a:solidFill>
                  <a:srgbClr val="FF5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' AND 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en-US" altLang="zh-TW" sz="1800" b="1" dirty="0" smtClean="0">
                <a:solidFill>
                  <a:srgbClr val="FF5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</a:t>
            </a:r>
            <a:r>
              <a:rPr lang="en-US" altLang="zh-TW" sz="1800" b="1" dirty="0" err="1" smtClean="0">
                <a:solidFill>
                  <a:srgbClr val="FF5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Product.pNo</a:t>
            </a:r>
            <a:r>
              <a:rPr lang="en-US" altLang="zh-TW" sz="1800" b="1" dirty="0" smtClean="0">
                <a:solidFill>
                  <a:srgbClr val="FF5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= </a:t>
            </a:r>
            <a:r>
              <a:rPr lang="en-US" altLang="zh-TW" sz="1800" b="1" dirty="0" err="1" smtClean="0">
                <a:solidFill>
                  <a:srgbClr val="FF5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Record.pNo</a:t>
            </a:r>
            <a:r>
              <a:rPr lang="en-US" altLang="zh-TW" sz="1800" b="1" dirty="0" smtClean="0">
                <a:solidFill>
                  <a:srgbClr val="FF5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AND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en-US" altLang="zh-TW" sz="1800" b="1" dirty="0" smtClean="0">
                <a:solidFill>
                  <a:srgbClr val="FF5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</a:t>
            </a:r>
            <a:r>
              <a:rPr lang="en-US" altLang="zh-TW" sz="1800" b="1" dirty="0" err="1" smtClean="0">
                <a:solidFill>
                  <a:srgbClr val="FF5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Record.tNo</a:t>
            </a:r>
            <a:r>
              <a:rPr lang="en-US" altLang="zh-TW" sz="1800" b="1" dirty="0" smtClean="0">
                <a:solidFill>
                  <a:srgbClr val="FF5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= </a:t>
            </a:r>
            <a:r>
              <a:rPr lang="en-US" altLang="zh-TW" sz="1800" b="1" dirty="0" err="1" smtClean="0">
                <a:solidFill>
                  <a:srgbClr val="FF5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Transaction.tNo</a:t>
            </a:r>
            <a:r>
              <a:rPr lang="en-US" altLang="zh-TW" sz="1800" b="1" dirty="0" smtClean="0">
                <a:solidFill>
                  <a:srgbClr val="FF5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AND </a:t>
            </a:r>
            <a:r>
              <a:rPr lang="en-US" altLang="zh-TW" sz="1800" b="1" dirty="0" err="1" smtClean="0">
                <a:solidFill>
                  <a:srgbClr val="FF5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transMid</a:t>
            </a:r>
            <a:r>
              <a:rPr lang="en-US" altLang="zh-TW" sz="1800" b="1" dirty="0" smtClean="0">
                <a:solidFill>
                  <a:srgbClr val="FF5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= </a:t>
            </a:r>
            <a:r>
              <a:rPr lang="en-US" altLang="zh-TW" sz="1800" b="1" dirty="0" err="1" smtClean="0">
                <a:solidFill>
                  <a:srgbClr val="FF5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mId</a:t>
            </a:r>
            <a:r>
              <a:rPr lang="en-US" altLang="zh-TW" sz="1800" b="1" dirty="0" smtClean="0">
                <a:solidFill>
                  <a:srgbClr val="FF5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;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endParaRPr lang="en-US" altLang="zh-TW" sz="2000" dirty="0" smtClean="0"/>
          </a:p>
        </p:txBody>
      </p:sp>
      <p:sp>
        <p:nvSpPr>
          <p:cNvPr id="12" name="Line 5"/>
          <p:cNvSpPr>
            <a:spLocks noChangeShapeType="1"/>
          </p:cNvSpPr>
          <p:nvPr/>
        </p:nvSpPr>
        <p:spPr bwMode="auto">
          <a:xfrm flipH="1">
            <a:off x="3964666" y="2687786"/>
            <a:ext cx="215900" cy="215900"/>
          </a:xfrm>
          <a:prstGeom prst="line">
            <a:avLst/>
          </a:prstGeom>
          <a:noFill/>
          <a:ln w="28575">
            <a:solidFill>
              <a:srgbClr val="FF5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3" name="Line 6"/>
          <p:cNvSpPr>
            <a:spLocks noChangeShapeType="1"/>
          </p:cNvSpPr>
          <p:nvPr/>
        </p:nvSpPr>
        <p:spPr bwMode="auto">
          <a:xfrm flipH="1">
            <a:off x="4107541" y="2687786"/>
            <a:ext cx="215900" cy="215900"/>
          </a:xfrm>
          <a:prstGeom prst="line">
            <a:avLst/>
          </a:prstGeom>
          <a:noFill/>
          <a:ln w="28575">
            <a:solidFill>
              <a:srgbClr val="FF5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3442258" y="2321129"/>
            <a:ext cx="2259484" cy="389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系統分析理論與實務</a:t>
            </a:r>
            <a:endParaRPr lang="en-US" altLang="zh-TW" b="1" dirty="0">
              <a:latin typeface="微軟正黑體" pitchFamily="34" charset="-120"/>
              <a:ea typeface="微軟正黑體" pitchFamily="34" charset="-120"/>
            </a:endParaRPr>
          </a:p>
        </p:txBody>
      </p:sp>
      <p:grpSp>
        <p:nvGrpSpPr>
          <p:cNvPr id="10" name="群組 9"/>
          <p:cNvGrpSpPr/>
          <p:nvPr/>
        </p:nvGrpSpPr>
        <p:grpSpPr>
          <a:xfrm>
            <a:off x="179512" y="5517232"/>
            <a:ext cx="720080" cy="660056"/>
            <a:chOff x="180554" y="1700808"/>
            <a:chExt cx="720080" cy="660056"/>
          </a:xfrm>
        </p:grpSpPr>
        <p:pic>
          <p:nvPicPr>
            <p:cNvPr id="14" name="圖片 1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0554" y="1700808"/>
              <a:ext cx="720080" cy="660056"/>
            </a:xfrm>
            <a:prstGeom prst="rect">
              <a:avLst/>
            </a:prstGeom>
          </p:spPr>
        </p:pic>
        <p:sp>
          <p:nvSpPr>
            <p:cNvPr id="16" name="文字方塊 15"/>
            <p:cNvSpPr txBox="1"/>
            <p:nvPr/>
          </p:nvSpPr>
          <p:spPr>
            <a:xfrm>
              <a:off x="230379" y="1772816"/>
              <a:ext cx="620430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zh-TW" altLang="en-US" sz="1600" b="1" dirty="0">
                  <a:solidFill>
                    <a:srgbClr val="92D050"/>
                  </a:solidFill>
                  <a:latin typeface="微軟正黑體" pitchFamily="34" charset="-120"/>
                  <a:ea typeface="微軟正黑體" pitchFamily="34" charset="-120"/>
                </a:rPr>
                <a:t>實例</a:t>
              </a:r>
            </a:p>
          </p:txBody>
        </p:sp>
      </p:grpSp>
      <p:sp>
        <p:nvSpPr>
          <p:cNvPr id="19" name="頁尾版面配置區 19"/>
          <p:cNvSpPr>
            <a:spLocks noGrp="1"/>
          </p:cNvSpPr>
          <p:nvPr>
            <p:ph type="ftr" sz="quarter" idx="11"/>
          </p:nvPr>
        </p:nvSpPr>
        <p:spPr>
          <a:xfrm>
            <a:off x="3124200" y="6237312"/>
            <a:ext cx="2895600" cy="365125"/>
          </a:xfrm>
        </p:spPr>
        <p:txBody>
          <a:bodyPr/>
          <a:lstStyle/>
          <a:p>
            <a:r>
              <a:rPr kumimoji="0" lang="en-US" altLang="zh-TW" dirty="0" smtClean="0"/>
              <a:t>Copyright </a:t>
            </a:r>
            <a:r>
              <a:rPr kumimoji="0" lang="zh-TW" altLang="en-US" dirty="0" smtClean="0"/>
              <a:t>黃三益</a:t>
            </a:r>
            <a:r>
              <a:rPr kumimoji="0" lang="en-US" altLang="zh-TW" dirty="0" smtClean="0"/>
              <a:t>2018 </a:t>
            </a:r>
            <a:r>
              <a:rPr kumimoji="0" lang="zh-TW" altLang="en-US" dirty="0" smtClean="0"/>
              <a:t>資料庫的核心理論與實務第</a:t>
            </a:r>
            <a:r>
              <a:rPr lang="zh-TW" altLang="en-US" dirty="0"/>
              <a:t>七</a:t>
            </a:r>
            <a:r>
              <a:rPr kumimoji="0" lang="zh-TW" altLang="en-US" dirty="0" smtClean="0"/>
              <a:t>版 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235498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200" spc="600" dirty="0">
                <a:effectLst/>
                <a:latin typeface="微軟正黑體" pitchFamily="34" charset="-120"/>
                <a:ea typeface="微軟正黑體" pitchFamily="34" charset="-120"/>
                <a:cs typeface="+mn-cs"/>
              </a:rPr>
              <a:t>基本的</a:t>
            </a:r>
            <a:r>
              <a:rPr lang="en-US" altLang="zh-TW" sz="3200" spc="600" dirty="0">
                <a:effectLst/>
                <a:latin typeface="微軟正黑體" pitchFamily="34" charset="-120"/>
                <a:ea typeface="微軟正黑體" pitchFamily="34" charset="-120"/>
                <a:cs typeface="+mn-cs"/>
              </a:rPr>
              <a:t>SQL</a:t>
            </a:r>
            <a:r>
              <a:rPr lang="zh-TW" altLang="en-US" sz="3200" spc="600" dirty="0">
                <a:effectLst/>
                <a:latin typeface="微軟正黑體" pitchFamily="34" charset="-120"/>
                <a:ea typeface="微軟正黑體" pitchFamily="34" charset="-120"/>
                <a:cs typeface="+mn-cs"/>
              </a:rPr>
              <a:t>查詢語法 </a:t>
            </a:r>
            <a:r>
              <a:rPr lang="en-US" altLang="zh-TW" sz="3200" spc="600" dirty="0">
                <a:effectLst/>
                <a:latin typeface="微軟正黑體" pitchFamily="34" charset="-120"/>
                <a:ea typeface="微軟正黑體" pitchFamily="34" charset="-120"/>
                <a:cs typeface="+mn-cs"/>
              </a:rPr>
              <a:t>(</a:t>
            </a:r>
            <a:r>
              <a:rPr lang="zh-TW" altLang="en-US" sz="3200" spc="600" dirty="0">
                <a:effectLst/>
                <a:latin typeface="微軟正黑體" pitchFamily="34" charset="-120"/>
                <a:ea typeface="微軟正黑體" pitchFamily="34" charset="-120"/>
                <a:cs typeface="+mn-cs"/>
              </a:rPr>
              <a:t>別名</a:t>
            </a:r>
            <a:r>
              <a:rPr lang="en-US" altLang="zh-TW" sz="3200" spc="600" dirty="0">
                <a:effectLst/>
                <a:latin typeface="微軟正黑體" pitchFamily="34" charset="-120"/>
                <a:ea typeface="微軟正黑體" pitchFamily="34" charset="-120"/>
                <a:cs typeface="+mn-cs"/>
              </a:rPr>
              <a:t>)</a:t>
            </a:r>
            <a:endParaRPr lang="zh-TW" altLang="en-US" sz="3200" spc="600" dirty="0">
              <a:effectLst/>
              <a:latin typeface="微軟正黑體" pitchFamily="34" charset="-120"/>
              <a:ea typeface="微軟正黑體" pitchFamily="34" charset="-120"/>
              <a:cs typeface="+mn-cs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0" y="296752"/>
            <a:ext cx="875312" cy="900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-31742" y="-27384"/>
            <a:ext cx="253947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000" b="1" spc="600" dirty="0">
                <a:latin typeface="微軟正黑體" pitchFamily="34" charset="-120"/>
                <a:ea typeface="微軟正黑體" pitchFamily="34" charset="-120"/>
              </a:rPr>
              <a:t>6</a:t>
            </a:r>
            <a:r>
              <a:rPr lang="en-US" altLang="zh-TW" sz="1000" b="1" spc="600" dirty="0" smtClean="0">
                <a:latin typeface="微軟正黑體" pitchFamily="34" charset="-120"/>
                <a:ea typeface="微軟正黑體" pitchFamily="34" charset="-120"/>
              </a:rPr>
              <a:t>-4</a:t>
            </a:r>
            <a:r>
              <a:rPr lang="zh-TW" altLang="en-US" sz="1000" b="1" spc="600" dirty="0">
                <a:latin typeface="微軟正黑體" pitchFamily="34" charset="-120"/>
                <a:ea typeface="微軟正黑體" pitchFamily="34" charset="-120"/>
              </a:rPr>
              <a:t>基本的</a:t>
            </a:r>
            <a:r>
              <a:rPr lang="en-US" altLang="zh-TW" sz="1000" b="1" spc="600" dirty="0">
                <a:latin typeface="微軟正黑體" pitchFamily="34" charset="-120"/>
                <a:ea typeface="微軟正黑體" pitchFamily="34" charset="-120"/>
              </a:rPr>
              <a:t>SQL</a:t>
            </a:r>
            <a:r>
              <a:rPr lang="zh-TW" altLang="en-US" sz="1000" b="1" spc="600" dirty="0">
                <a:latin typeface="微軟正黑體" pitchFamily="34" charset="-120"/>
                <a:ea typeface="微軟正黑體" pitchFamily="34" charset="-120"/>
              </a:rPr>
              <a:t>查詢語法</a:t>
            </a:r>
          </a:p>
        </p:txBody>
      </p:sp>
      <p:sp>
        <p:nvSpPr>
          <p:cNvPr id="11" name="Rectangle 3"/>
          <p:cNvSpPr txBox="1">
            <a:spLocks noRot="1" noChangeArrowheads="1"/>
          </p:cNvSpPr>
          <p:nvPr/>
        </p:nvSpPr>
        <p:spPr>
          <a:xfrm>
            <a:off x="301625" y="1600200"/>
            <a:ext cx="8540750" cy="4498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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Courier New" pitchFamily="49" charset="0"/>
              <a:buChar char="o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資料表名稱的縮寫</a:t>
            </a:r>
          </a:p>
          <a:p>
            <a:pPr lvl="1">
              <a:lnSpc>
                <a:spcPct val="90000"/>
              </a:lnSpc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較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簡潔</a:t>
            </a:r>
          </a:p>
          <a:p>
            <a:pPr lvl="2">
              <a:lnSpc>
                <a:spcPct val="90000"/>
              </a:lnSpc>
              <a:buNone/>
            </a:pPr>
            <a:r>
              <a:rPr lang="en-US" altLang="zh-TW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SELECT</a:t>
            </a:r>
            <a:r>
              <a:rPr lang="en-US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mId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 name</a:t>
            </a:r>
            <a:endParaRPr lang="en-US" altLang="zh-TW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>
              <a:lnSpc>
                <a:spcPct val="90000"/>
              </a:lnSpc>
              <a:buNone/>
            </a:pPr>
            <a:r>
              <a:rPr lang="en-US" altLang="zh-TW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FROM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Product </a:t>
            </a:r>
            <a:r>
              <a:rPr lang="en-US" altLang="zh-TW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AS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P, Record </a:t>
            </a:r>
            <a:r>
              <a:rPr lang="en-US" altLang="zh-TW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AS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R, Transaction </a:t>
            </a:r>
            <a:r>
              <a:rPr lang="en-US" altLang="zh-TW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AS 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T, Member</a:t>
            </a:r>
            <a:endParaRPr lang="en-US" altLang="zh-TW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>
              <a:lnSpc>
                <a:spcPct val="90000"/>
              </a:lnSpc>
              <a:buNone/>
            </a:pPr>
            <a:r>
              <a:rPr lang="en-US" altLang="zh-TW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WHERE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pName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='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系統分析理論與實務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' </a:t>
            </a:r>
            <a:endParaRPr lang="en-US" altLang="zh-TW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>
              <a:lnSpc>
                <a:spcPct val="90000"/>
              </a:lnSpc>
              <a:buNone/>
            </a:pPr>
            <a:r>
              <a:rPr lang="en-US" altLang="zh-TW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AND</a:t>
            </a:r>
            <a:r>
              <a:rPr lang="en-US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P.pNo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= </a:t>
            </a:r>
            <a:r>
              <a:rPr lang="en-US" altLang="zh-TW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R.pNo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>
              <a:lnSpc>
                <a:spcPct val="90000"/>
              </a:lnSpc>
              <a:buNone/>
            </a:pPr>
            <a:r>
              <a:rPr lang="en-US" altLang="zh-TW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AND</a:t>
            </a:r>
            <a:r>
              <a:rPr lang="en-US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R.tNo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= </a:t>
            </a:r>
            <a:r>
              <a:rPr lang="en-US" altLang="zh-TW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T.tNo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>
              <a:lnSpc>
                <a:spcPct val="90000"/>
              </a:lnSpc>
              <a:buNone/>
            </a:pPr>
            <a:r>
              <a:rPr lang="en-US" altLang="zh-TW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AND</a:t>
            </a:r>
            <a:r>
              <a:rPr lang="en-US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transMid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= </a:t>
            </a:r>
            <a:r>
              <a:rPr lang="en-US" altLang="zh-TW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mId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; </a:t>
            </a:r>
            <a:endParaRPr lang="en-US" altLang="zh-TW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>
              <a:lnSpc>
                <a:spcPct val="90000"/>
              </a:lnSpc>
              <a:buNone/>
            </a:pPr>
            <a:endParaRPr lang="en-US" altLang="zh-TW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90000"/>
              </a:lnSpc>
            </a:pP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ct val="90000"/>
              </a:lnSpc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同一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資料表出現兩次，且角色不同</a:t>
            </a:r>
          </a:p>
          <a:p>
            <a:pPr lvl="1">
              <a:lnSpc>
                <a:spcPct val="90000"/>
              </a:lnSpc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Q4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：對於會員編號為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'b0905555'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的會員，列出其姓名以及所（直接） 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lvl="1" indent="0">
              <a:lnSpc>
                <a:spcPct val="90000"/>
              </a:lnSpc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介紹的會員之會員編號和姓名 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>
              <a:lnSpc>
                <a:spcPct val="90000"/>
              </a:lnSpc>
              <a:buNone/>
            </a:pPr>
            <a:endParaRPr lang="en-US" altLang="zh-TW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>
              <a:lnSpc>
                <a:spcPct val="90000"/>
              </a:lnSpc>
              <a:buNone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endParaRPr lang="en-US" altLang="zh-TW" sz="2000" dirty="0" smtClean="0"/>
          </a:p>
        </p:txBody>
      </p:sp>
      <p:grpSp>
        <p:nvGrpSpPr>
          <p:cNvPr id="9" name="群組 8"/>
          <p:cNvGrpSpPr/>
          <p:nvPr/>
        </p:nvGrpSpPr>
        <p:grpSpPr>
          <a:xfrm>
            <a:off x="179512" y="3068960"/>
            <a:ext cx="720080" cy="660056"/>
            <a:chOff x="180554" y="1700808"/>
            <a:chExt cx="720080" cy="660056"/>
          </a:xfrm>
        </p:grpSpPr>
        <p:pic>
          <p:nvPicPr>
            <p:cNvPr id="10" name="圖片 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0554" y="1700808"/>
              <a:ext cx="720080" cy="660056"/>
            </a:xfrm>
            <a:prstGeom prst="rect">
              <a:avLst/>
            </a:prstGeom>
          </p:spPr>
        </p:pic>
        <p:sp>
          <p:nvSpPr>
            <p:cNvPr id="14" name="文字方塊 13"/>
            <p:cNvSpPr txBox="1"/>
            <p:nvPr/>
          </p:nvSpPr>
          <p:spPr>
            <a:xfrm>
              <a:off x="230379" y="1772816"/>
              <a:ext cx="620430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zh-TW" altLang="en-US" sz="1600" b="1" dirty="0">
                  <a:solidFill>
                    <a:srgbClr val="92D050"/>
                  </a:solidFill>
                  <a:latin typeface="微軟正黑體" pitchFamily="34" charset="-120"/>
                  <a:ea typeface="微軟正黑體" pitchFamily="34" charset="-120"/>
                </a:rPr>
                <a:t>實例</a:t>
              </a:r>
            </a:p>
          </p:txBody>
        </p:sp>
      </p:grpSp>
      <p:sp>
        <p:nvSpPr>
          <p:cNvPr id="13" name="頁尾版面配置區 19"/>
          <p:cNvSpPr>
            <a:spLocks noGrp="1"/>
          </p:cNvSpPr>
          <p:nvPr>
            <p:ph type="ftr" sz="quarter" idx="11"/>
          </p:nvPr>
        </p:nvSpPr>
        <p:spPr>
          <a:xfrm>
            <a:off x="3124200" y="6237312"/>
            <a:ext cx="2895600" cy="365125"/>
          </a:xfrm>
        </p:spPr>
        <p:txBody>
          <a:bodyPr/>
          <a:lstStyle/>
          <a:p>
            <a:r>
              <a:rPr kumimoji="0" lang="en-US" altLang="zh-TW" dirty="0" smtClean="0"/>
              <a:t>Copyright </a:t>
            </a:r>
            <a:r>
              <a:rPr kumimoji="0" lang="zh-TW" altLang="en-US" dirty="0" smtClean="0"/>
              <a:t>黃三益</a:t>
            </a:r>
            <a:r>
              <a:rPr kumimoji="0" lang="en-US" altLang="zh-TW" dirty="0" smtClean="0"/>
              <a:t>2018 </a:t>
            </a:r>
            <a:r>
              <a:rPr kumimoji="0" lang="zh-TW" altLang="en-US" dirty="0" smtClean="0"/>
              <a:t>資料庫的核心理論與實務第</a:t>
            </a:r>
            <a:r>
              <a:rPr lang="zh-TW" altLang="en-US" dirty="0"/>
              <a:t>七</a:t>
            </a:r>
            <a:r>
              <a:rPr kumimoji="0" lang="zh-TW" altLang="en-US" dirty="0" smtClean="0"/>
              <a:t>版 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892078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200" spc="600" dirty="0">
                <a:effectLst/>
                <a:latin typeface="微軟正黑體" pitchFamily="34" charset="-120"/>
                <a:ea typeface="微軟正黑體" pitchFamily="34" charset="-120"/>
                <a:cs typeface="+mn-cs"/>
              </a:rPr>
              <a:t>基本的</a:t>
            </a:r>
            <a:r>
              <a:rPr lang="en-US" altLang="zh-TW" sz="3200" spc="600" dirty="0">
                <a:effectLst/>
                <a:latin typeface="微軟正黑體" pitchFamily="34" charset="-120"/>
                <a:ea typeface="微軟正黑體" pitchFamily="34" charset="-120"/>
                <a:cs typeface="+mn-cs"/>
              </a:rPr>
              <a:t>SQL</a:t>
            </a:r>
            <a:r>
              <a:rPr lang="zh-TW" altLang="en-US" sz="3200" spc="600" dirty="0">
                <a:effectLst/>
                <a:latin typeface="微軟正黑體" pitchFamily="34" charset="-120"/>
                <a:ea typeface="微軟正黑體" pitchFamily="34" charset="-120"/>
                <a:cs typeface="+mn-cs"/>
              </a:rPr>
              <a:t>查詢語法 </a:t>
            </a:r>
            <a:r>
              <a:rPr lang="en-US" altLang="zh-TW" sz="3200" spc="600" dirty="0" smtClean="0">
                <a:effectLst/>
                <a:latin typeface="微軟正黑體" pitchFamily="34" charset="-120"/>
                <a:ea typeface="微軟正黑體" pitchFamily="34" charset="-120"/>
                <a:cs typeface="+mn-cs"/>
              </a:rPr>
              <a:t/>
            </a:r>
            <a:br>
              <a:rPr lang="en-US" altLang="zh-TW" sz="3200" spc="600" dirty="0" smtClean="0">
                <a:effectLst/>
                <a:latin typeface="微軟正黑體" pitchFamily="34" charset="-120"/>
                <a:ea typeface="微軟正黑體" pitchFamily="34" charset="-120"/>
                <a:cs typeface="+mn-cs"/>
              </a:rPr>
            </a:br>
            <a:r>
              <a:rPr lang="en-US" altLang="zh-TW" sz="3200" spc="600" dirty="0" smtClean="0">
                <a:effectLst/>
                <a:latin typeface="微軟正黑體" pitchFamily="34" charset="-120"/>
                <a:ea typeface="微軟正黑體" pitchFamily="34" charset="-120"/>
                <a:cs typeface="+mn-cs"/>
              </a:rPr>
              <a:t>(</a:t>
            </a:r>
            <a:r>
              <a:rPr lang="zh-TW" altLang="en-US" sz="3200" spc="600" dirty="0">
                <a:effectLst/>
                <a:latin typeface="微軟正黑體" pitchFamily="34" charset="-120"/>
                <a:ea typeface="微軟正黑體" pitchFamily="34" charset="-120"/>
                <a:cs typeface="+mn-cs"/>
              </a:rPr>
              <a:t>別名</a:t>
            </a:r>
            <a:r>
              <a:rPr lang="en-US" altLang="zh-TW" sz="3200" spc="600" dirty="0" smtClean="0">
                <a:effectLst/>
                <a:latin typeface="微軟正黑體" pitchFamily="34" charset="-120"/>
                <a:ea typeface="微軟正黑體" pitchFamily="34" charset="-120"/>
                <a:cs typeface="+mn-cs"/>
              </a:rPr>
              <a:t>)</a:t>
            </a:r>
            <a:r>
              <a:rPr lang="en-US" altLang="zh-TW" sz="3200" spc="600" dirty="0">
                <a:effectLst/>
                <a:latin typeface="微軟正黑體" pitchFamily="34" charset="-120"/>
                <a:ea typeface="微軟正黑體" pitchFamily="34" charset="-120"/>
              </a:rPr>
              <a:t> -</a:t>
            </a:r>
            <a:r>
              <a:rPr lang="zh-TW" altLang="en-US" sz="3200" spc="600" dirty="0">
                <a:effectLst/>
                <a:latin typeface="微軟正黑體" pitchFamily="34" charset="-120"/>
                <a:ea typeface="微軟正黑體" pitchFamily="34" charset="-120"/>
              </a:rPr>
              <a:t>（</a:t>
            </a:r>
            <a:r>
              <a:rPr lang="en-US" altLang="zh-TW" sz="3200" spc="600" dirty="0">
                <a:effectLst/>
                <a:latin typeface="微軟正黑體" pitchFamily="34" charset="-120"/>
                <a:ea typeface="微軟正黑體" pitchFamily="34" charset="-120"/>
              </a:rPr>
              <a:t>Cont.)</a:t>
            </a:r>
            <a:r>
              <a:rPr lang="zh-TW" altLang="en-US" sz="3200" spc="600" dirty="0">
                <a:effectLst/>
                <a:latin typeface="微軟正黑體" pitchFamily="34" charset="-120"/>
                <a:ea typeface="微軟正黑體" pitchFamily="34" charset="-120"/>
              </a:rPr>
              <a:t> </a:t>
            </a:r>
            <a:endParaRPr lang="zh-TW" altLang="en-US" sz="3200" spc="600" dirty="0">
              <a:effectLst/>
              <a:latin typeface="微軟正黑體" pitchFamily="34" charset="-120"/>
              <a:ea typeface="微軟正黑體" pitchFamily="34" charset="-120"/>
              <a:cs typeface="+mn-cs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0" y="296752"/>
            <a:ext cx="875312" cy="900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-31742" y="-27384"/>
            <a:ext cx="253947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000" b="1" spc="600" dirty="0">
                <a:latin typeface="微軟正黑體" pitchFamily="34" charset="-120"/>
                <a:ea typeface="微軟正黑體" pitchFamily="34" charset="-120"/>
              </a:rPr>
              <a:t>6</a:t>
            </a:r>
            <a:r>
              <a:rPr lang="en-US" altLang="zh-TW" sz="1000" b="1" spc="600" dirty="0" smtClean="0">
                <a:latin typeface="微軟正黑體" pitchFamily="34" charset="-120"/>
                <a:ea typeface="微軟正黑體" pitchFamily="34" charset="-120"/>
              </a:rPr>
              <a:t>-4</a:t>
            </a:r>
            <a:r>
              <a:rPr lang="zh-TW" altLang="en-US" sz="1000" b="1" spc="600" dirty="0">
                <a:latin typeface="微軟正黑體" pitchFamily="34" charset="-120"/>
                <a:ea typeface="微軟正黑體" pitchFamily="34" charset="-120"/>
              </a:rPr>
              <a:t>基本的</a:t>
            </a:r>
            <a:r>
              <a:rPr lang="en-US" altLang="zh-TW" sz="1000" b="1" spc="600" dirty="0">
                <a:latin typeface="微軟正黑體" pitchFamily="34" charset="-120"/>
                <a:ea typeface="微軟正黑體" pitchFamily="34" charset="-120"/>
              </a:rPr>
              <a:t>SQL</a:t>
            </a:r>
            <a:r>
              <a:rPr lang="zh-TW" altLang="en-US" sz="1000" b="1" spc="600" dirty="0">
                <a:latin typeface="微軟正黑體" pitchFamily="34" charset="-120"/>
                <a:ea typeface="微軟正黑體" pitchFamily="34" charset="-120"/>
              </a:rPr>
              <a:t>查詢語法</a:t>
            </a:r>
          </a:p>
        </p:txBody>
      </p:sp>
      <p:sp>
        <p:nvSpPr>
          <p:cNvPr id="11" name="Rectangle 3"/>
          <p:cNvSpPr txBox="1">
            <a:spLocks noRot="1" noChangeArrowheads="1"/>
          </p:cNvSpPr>
          <p:nvPr/>
        </p:nvSpPr>
        <p:spPr>
          <a:xfrm>
            <a:off x="325292" y="1700808"/>
            <a:ext cx="8540750" cy="4498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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Courier New" pitchFamily="49" charset="0"/>
              <a:buChar char="o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	</a:t>
            </a:r>
          </a:p>
          <a:p>
            <a:pPr>
              <a:buNone/>
            </a:pP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Member (</a:t>
            </a:r>
            <a:r>
              <a:rPr lang="zh-TW" altLang="en-US" sz="2000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會員編號</a:t>
            </a:r>
            <a:r>
              <a:rPr lang="en-US" altLang="zh-TW" sz="2000" u="sng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mId</a:t>
            </a:r>
            <a:r>
              <a:rPr lang="en-US" altLang="zh-TW" sz="2000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會員姓名</a:t>
            </a:r>
            <a:r>
              <a:rPr lang="en-US" altLang="zh-TW" sz="2000" dirty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name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會員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ID 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pId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…,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介紹人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introducer)</a:t>
            </a:r>
          </a:p>
          <a:p>
            <a:pPr>
              <a:buNone/>
            </a:pP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M:	</a:t>
            </a:r>
          </a:p>
          <a:p>
            <a:pPr>
              <a:buNone/>
            </a:pP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Member (</a:t>
            </a:r>
            <a:r>
              <a:rPr lang="zh-TW" altLang="en-US" sz="2000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會員編號</a:t>
            </a:r>
            <a:r>
              <a:rPr lang="en-US" altLang="zh-TW" sz="2000" u="sng" dirty="0" err="1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mId</a:t>
            </a:r>
            <a:r>
              <a:rPr lang="en-US" altLang="zh-TW" sz="2000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會員姓名</a:t>
            </a:r>
            <a:r>
              <a:rPr lang="en-US" altLang="zh-TW" sz="2000" dirty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name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會員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ID 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pId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…,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介紹人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introducer)</a:t>
            </a:r>
          </a:p>
          <a:p>
            <a:pPr lvl="2">
              <a:buNone/>
            </a:pP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其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相對應的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SQL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查詢句如下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sz="2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en-US" altLang="zh-TW" sz="22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SELECT</a:t>
            </a:r>
            <a:r>
              <a:rPr lang="en-US" altLang="zh-TW" sz="2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I.name, </a:t>
            </a:r>
            <a:r>
              <a:rPr lang="en-US" altLang="zh-TW" sz="2200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M.mId</a:t>
            </a:r>
            <a:r>
              <a:rPr lang="en-US" altLang="zh-TW" sz="2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 M.name</a:t>
            </a:r>
            <a:endParaRPr lang="en-US" altLang="zh-TW" sz="22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>
              <a:buNone/>
            </a:pPr>
            <a:r>
              <a:rPr lang="en-US" altLang="zh-TW" sz="2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FROM</a:t>
            </a:r>
            <a:r>
              <a:rPr lang="en-US" altLang="zh-TW" sz="2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MEMBER </a:t>
            </a:r>
            <a:r>
              <a:rPr lang="en-US" altLang="zh-TW" sz="2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AS</a:t>
            </a:r>
            <a:r>
              <a:rPr lang="en-US" altLang="zh-TW" sz="2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I, MEMBER </a:t>
            </a:r>
            <a:r>
              <a:rPr lang="en-US" altLang="zh-TW" sz="2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AS</a:t>
            </a:r>
            <a:r>
              <a:rPr lang="en-US" altLang="zh-TW" sz="2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M</a:t>
            </a:r>
            <a:endParaRPr lang="en-US" altLang="zh-TW" sz="22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>
              <a:buNone/>
            </a:pPr>
            <a:r>
              <a:rPr lang="en-US" altLang="zh-TW" sz="2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WHERE</a:t>
            </a:r>
            <a:r>
              <a:rPr lang="en-US" altLang="zh-TW" sz="2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200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I.mId</a:t>
            </a:r>
            <a:r>
              <a:rPr lang="en-US" altLang="zh-TW" sz="2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= 'b0905555' </a:t>
            </a:r>
            <a:r>
              <a:rPr lang="en-US" altLang="zh-TW" sz="2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AND</a:t>
            </a:r>
            <a:r>
              <a:rPr lang="en-US" altLang="zh-TW" sz="2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200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I.mId</a:t>
            </a:r>
            <a:r>
              <a:rPr lang="en-US" altLang="zh-TW" sz="2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= </a:t>
            </a:r>
            <a:r>
              <a:rPr lang="en-US" altLang="zh-TW" sz="2200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M.introducer</a:t>
            </a:r>
            <a:r>
              <a:rPr lang="en-US" altLang="zh-TW" sz="2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;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endParaRPr lang="en-US" altLang="zh-TW" sz="2000" dirty="0" smtClean="0"/>
          </a:p>
        </p:txBody>
      </p:sp>
      <p:sp>
        <p:nvSpPr>
          <p:cNvPr id="13" name="Line 5"/>
          <p:cNvSpPr>
            <a:spLocks noChangeShapeType="1"/>
          </p:cNvSpPr>
          <p:nvPr/>
        </p:nvSpPr>
        <p:spPr bwMode="auto">
          <a:xfrm flipH="1">
            <a:off x="2701057" y="1923449"/>
            <a:ext cx="215900" cy="215900"/>
          </a:xfrm>
          <a:prstGeom prst="line">
            <a:avLst/>
          </a:prstGeom>
          <a:noFill/>
          <a:ln w="28575">
            <a:solidFill>
              <a:srgbClr val="FF5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4" name="Line 6"/>
          <p:cNvSpPr>
            <a:spLocks noChangeShapeType="1"/>
          </p:cNvSpPr>
          <p:nvPr/>
        </p:nvSpPr>
        <p:spPr bwMode="auto">
          <a:xfrm flipH="1">
            <a:off x="2843932" y="1923449"/>
            <a:ext cx="215900" cy="215900"/>
          </a:xfrm>
          <a:prstGeom prst="line">
            <a:avLst/>
          </a:prstGeom>
          <a:noFill/>
          <a:ln w="28575">
            <a:solidFill>
              <a:srgbClr val="FF5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2339751" y="1556792"/>
            <a:ext cx="1296145" cy="389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</a:rPr>
              <a:t>b0905555</a:t>
            </a:r>
            <a:endParaRPr lang="en-US" altLang="zh-TW" b="1" dirty="0">
              <a:latin typeface="微軟正黑體" pitchFamily="34" charset="-120"/>
              <a:ea typeface="微軟正黑體" pitchFamily="34" charset="-120"/>
            </a:endParaRPr>
          </a:p>
        </p:txBody>
      </p:sp>
      <p:cxnSp>
        <p:nvCxnSpPr>
          <p:cNvPr id="17" name="直線單箭頭接點 16"/>
          <p:cNvCxnSpPr/>
          <p:nvPr/>
        </p:nvCxnSpPr>
        <p:spPr>
          <a:xfrm>
            <a:off x="2951882" y="2420888"/>
            <a:ext cx="3924374" cy="432048"/>
          </a:xfrm>
          <a:prstGeom prst="straightConnector1">
            <a:avLst/>
          </a:prstGeom>
          <a:noFill/>
          <a:ln w="28575">
            <a:solidFill>
              <a:srgbClr val="FF5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2" name="群組 11"/>
          <p:cNvGrpSpPr/>
          <p:nvPr/>
        </p:nvGrpSpPr>
        <p:grpSpPr>
          <a:xfrm>
            <a:off x="107504" y="4221088"/>
            <a:ext cx="720080" cy="660056"/>
            <a:chOff x="180554" y="1700808"/>
            <a:chExt cx="720080" cy="660056"/>
          </a:xfrm>
        </p:grpSpPr>
        <p:pic>
          <p:nvPicPr>
            <p:cNvPr id="16" name="圖片 1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0554" y="1700808"/>
              <a:ext cx="720080" cy="660056"/>
            </a:xfrm>
            <a:prstGeom prst="rect">
              <a:avLst/>
            </a:prstGeom>
          </p:spPr>
        </p:pic>
        <p:sp>
          <p:nvSpPr>
            <p:cNvPr id="18" name="文字方塊 17"/>
            <p:cNvSpPr txBox="1"/>
            <p:nvPr/>
          </p:nvSpPr>
          <p:spPr>
            <a:xfrm>
              <a:off x="230379" y="1772816"/>
              <a:ext cx="620430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zh-TW" altLang="en-US" sz="1600" b="1" dirty="0">
                  <a:solidFill>
                    <a:srgbClr val="92D050"/>
                  </a:solidFill>
                  <a:latin typeface="微軟正黑體" pitchFamily="34" charset="-120"/>
                  <a:ea typeface="微軟正黑體" pitchFamily="34" charset="-120"/>
                </a:rPr>
                <a:t>實例</a:t>
              </a:r>
            </a:p>
          </p:txBody>
        </p:sp>
      </p:grpSp>
      <p:sp>
        <p:nvSpPr>
          <p:cNvPr id="20" name="頁尾版面配置區 19"/>
          <p:cNvSpPr>
            <a:spLocks noGrp="1"/>
          </p:cNvSpPr>
          <p:nvPr>
            <p:ph type="ftr" sz="quarter" idx="11"/>
          </p:nvPr>
        </p:nvSpPr>
        <p:spPr>
          <a:xfrm>
            <a:off x="3124200" y="6237312"/>
            <a:ext cx="2895600" cy="365125"/>
          </a:xfrm>
        </p:spPr>
        <p:txBody>
          <a:bodyPr/>
          <a:lstStyle/>
          <a:p>
            <a:r>
              <a:rPr kumimoji="0" lang="en-US" altLang="zh-TW" dirty="0" smtClean="0"/>
              <a:t>Copyright </a:t>
            </a:r>
            <a:r>
              <a:rPr kumimoji="0" lang="zh-TW" altLang="en-US" dirty="0" smtClean="0"/>
              <a:t>黃三益</a:t>
            </a:r>
            <a:r>
              <a:rPr kumimoji="0" lang="en-US" altLang="zh-TW" dirty="0" smtClean="0"/>
              <a:t>2018 </a:t>
            </a:r>
            <a:r>
              <a:rPr kumimoji="0" lang="zh-TW" altLang="en-US" dirty="0" smtClean="0"/>
              <a:t>資料庫的核心理論與實務第</a:t>
            </a:r>
            <a:r>
              <a:rPr lang="zh-TW" altLang="en-US" dirty="0"/>
              <a:t>七</a:t>
            </a:r>
            <a:r>
              <a:rPr kumimoji="0" lang="zh-TW" altLang="en-US" dirty="0" smtClean="0"/>
              <a:t>版 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481518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200" spc="600" dirty="0">
                <a:effectLst/>
                <a:latin typeface="微軟正黑體" pitchFamily="34" charset="-120"/>
                <a:ea typeface="微軟正黑體" pitchFamily="34" charset="-120"/>
                <a:cs typeface="+mn-cs"/>
              </a:rPr>
              <a:t>基本的</a:t>
            </a:r>
            <a:r>
              <a:rPr lang="en-US" altLang="zh-TW" sz="3200" spc="600" dirty="0">
                <a:effectLst/>
                <a:latin typeface="微軟正黑體" pitchFamily="34" charset="-120"/>
                <a:ea typeface="微軟正黑體" pitchFamily="34" charset="-120"/>
                <a:cs typeface="+mn-cs"/>
              </a:rPr>
              <a:t>SQL</a:t>
            </a:r>
            <a:r>
              <a:rPr lang="zh-TW" altLang="en-US" sz="3200" spc="600" dirty="0">
                <a:effectLst/>
                <a:latin typeface="微軟正黑體" pitchFamily="34" charset="-120"/>
                <a:ea typeface="微軟正黑體" pitchFamily="34" charset="-120"/>
                <a:cs typeface="+mn-cs"/>
              </a:rPr>
              <a:t>查詢</a:t>
            </a:r>
            <a:r>
              <a:rPr lang="zh-TW" altLang="en-US" sz="3200" spc="600" dirty="0" smtClean="0">
                <a:effectLst/>
                <a:latin typeface="微軟正黑體" pitchFamily="34" charset="-120"/>
                <a:ea typeface="微軟正黑體" pitchFamily="34" charset="-120"/>
                <a:cs typeface="+mn-cs"/>
              </a:rPr>
              <a:t>語法</a:t>
            </a:r>
            <a:r>
              <a:rPr lang="en-US" altLang="zh-TW" sz="3200" spc="600" dirty="0" smtClean="0">
                <a:effectLst/>
                <a:latin typeface="微軟正黑體" pitchFamily="34" charset="-120"/>
                <a:ea typeface="微軟正黑體" pitchFamily="34" charset="-120"/>
                <a:cs typeface="+mn-cs"/>
              </a:rPr>
              <a:t/>
            </a:r>
            <a:br>
              <a:rPr lang="en-US" altLang="zh-TW" sz="3200" spc="600" dirty="0" smtClean="0">
                <a:effectLst/>
                <a:latin typeface="微軟正黑體" pitchFamily="34" charset="-120"/>
                <a:ea typeface="微軟正黑體" pitchFamily="34" charset="-120"/>
                <a:cs typeface="+mn-cs"/>
              </a:rPr>
            </a:br>
            <a:r>
              <a:rPr lang="en-US" altLang="zh-TW" sz="3200" spc="600" dirty="0" smtClean="0">
                <a:effectLst/>
                <a:latin typeface="微軟正黑體" pitchFamily="34" charset="-120"/>
                <a:ea typeface="微軟正黑體" pitchFamily="34" charset="-120"/>
                <a:cs typeface="+mn-cs"/>
              </a:rPr>
              <a:t>(</a:t>
            </a:r>
            <a:r>
              <a:rPr lang="zh-TW" altLang="en-US" sz="3200" spc="600" dirty="0">
                <a:effectLst/>
                <a:latin typeface="微軟正黑體" pitchFamily="34" charset="-120"/>
                <a:ea typeface="微軟正黑體" pitchFamily="34" charset="-120"/>
                <a:cs typeface="+mn-cs"/>
              </a:rPr>
              <a:t>別名</a:t>
            </a:r>
            <a:r>
              <a:rPr lang="en-US" altLang="zh-TW" sz="3200" spc="600" dirty="0" smtClean="0">
                <a:effectLst/>
                <a:latin typeface="微軟正黑體" pitchFamily="34" charset="-120"/>
                <a:ea typeface="微軟正黑體" pitchFamily="34" charset="-120"/>
                <a:cs typeface="+mn-cs"/>
              </a:rPr>
              <a:t>)</a:t>
            </a:r>
            <a:r>
              <a:rPr lang="en-US" altLang="zh-TW" sz="3200" spc="600" dirty="0">
                <a:effectLst/>
                <a:latin typeface="微軟正黑體" pitchFamily="34" charset="-120"/>
                <a:ea typeface="微軟正黑體" pitchFamily="34" charset="-120"/>
              </a:rPr>
              <a:t> -</a:t>
            </a:r>
            <a:r>
              <a:rPr lang="zh-TW" altLang="en-US" sz="3200" spc="600" dirty="0">
                <a:effectLst/>
                <a:latin typeface="微軟正黑體" pitchFamily="34" charset="-120"/>
                <a:ea typeface="微軟正黑體" pitchFamily="34" charset="-120"/>
              </a:rPr>
              <a:t>（</a:t>
            </a:r>
            <a:r>
              <a:rPr lang="en-US" altLang="zh-TW" sz="3200" spc="600" dirty="0">
                <a:effectLst/>
                <a:latin typeface="微軟正黑體" pitchFamily="34" charset="-120"/>
                <a:ea typeface="微軟正黑體" pitchFamily="34" charset="-120"/>
              </a:rPr>
              <a:t>Cont.)</a:t>
            </a:r>
            <a:r>
              <a:rPr lang="zh-TW" altLang="en-US" sz="3200" spc="600" dirty="0">
                <a:effectLst/>
                <a:latin typeface="微軟正黑體" pitchFamily="34" charset="-120"/>
                <a:ea typeface="微軟正黑體" pitchFamily="34" charset="-120"/>
              </a:rPr>
              <a:t> </a:t>
            </a:r>
            <a:endParaRPr lang="zh-TW" altLang="en-US" sz="3200" spc="600" dirty="0">
              <a:effectLst/>
              <a:latin typeface="微軟正黑體" pitchFamily="34" charset="-120"/>
              <a:ea typeface="微軟正黑體" pitchFamily="34" charset="-120"/>
              <a:cs typeface="+mn-cs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0" y="296752"/>
            <a:ext cx="875312" cy="900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-31742" y="-27384"/>
            <a:ext cx="253947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000" b="1" spc="600" dirty="0">
                <a:latin typeface="微軟正黑體" pitchFamily="34" charset="-120"/>
                <a:ea typeface="微軟正黑體" pitchFamily="34" charset="-120"/>
              </a:rPr>
              <a:t>6</a:t>
            </a:r>
            <a:r>
              <a:rPr lang="en-US" altLang="zh-TW" sz="1000" b="1" spc="600" dirty="0" smtClean="0">
                <a:latin typeface="微軟正黑體" pitchFamily="34" charset="-120"/>
                <a:ea typeface="微軟正黑體" pitchFamily="34" charset="-120"/>
              </a:rPr>
              <a:t>-4</a:t>
            </a:r>
            <a:r>
              <a:rPr lang="zh-TW" altLang="en-US" sz="1000" b="1" spc="600" dirty="0">
                <a:latin typeface="微軟正黑體" pitchFamily="34" charset="-120"/>
                <a:ea typeface="微軟正黑體" pitchFamily="34" charset="-120"/>
              </a:rPr>
              <a:t>基本的</a:t>
            </a:r>
            <a:r>
              <a:rPr lang="en-US" altLang="zh-TW" sz="1000" b="1" spc="600" dirty="0">
                <a:latin typeface="微軟正黑體" pitchFamily="34" charset="-120"/>
                <a:ea typeface="微軟正黑體" pitchFamily="34" charset="-120"/>
              </a:rPr>
              <a:t>SQL</a:t>
            </a:r>
            <a:r>
              <a:rPr lang="zh-TW" altLang="en-US" sz="1000" b="1" spc="600" dirty="0">
                <a:latin typeface="微軟正黑體" pitchFamily="34" charset="-120"/>
                <a:ea typeface="微軟正黑體" pitchFamily="34" charset="-120"/>
              </a:rPr>
              <a:t>查詢語法</a:t>
            </a:r>
          </a:p>
        </p:txBody>
      </p:sp>
      <p:sp>
        <p:nvSpPr>
          <p:cNvPr id="11" name="Rectangle 3"/>
          <p:cNvSpPr txBox="1">
            <a:spLocks noRot="1" noChangeArrowheads="1"/>
          </p:cNvSpPr>
          <p:nvPr/>
        </p:nvSpPr>
        <p:spPr>
          <a:xfrm>
            <a:off x="325292" y="1700808"/>
            <a:ext cx="8540750" cy="4498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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Courier New" pitchFamily="49" charset="0"/>
              <a:buChar char="o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AS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除了可用在資料表的別名外，也可用來更改屬性名稱 </a:t>
            </a: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Q4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所傳回的屬性名稱分別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改成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lvl="1" indent="0">
              <a:buNone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introducer_name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member_id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和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member_name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>
              <a:buNone/>
            </a:pP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sz="22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SELECT</a:t>
            </a:r>
            <a:r>
              <a:rPr lang="en-US" altLang="zh-TW" sz="2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I.name </a:t>
            </a:r>
            <a:r>
              <a:rPr lang="en-US" altLang="zh-TW" sz="2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AS </a:t>
            </a:r>
            <a:r>
              <a:rPr lang="en-US" altLang="zh-TW" sz="2200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introducer_name</a:t>
            </a:r>
            <a:r>
              <a:rPr lang="en-US" altLang="zh-TW" sz="2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endParaRPr lang="en-US" altLang="zh-TW" sz="2200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buNone/>
            </a:pPr>
            <a:r>
              <a:rPr lang="en-US" altLang="zh-TW" sz="2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</a:t>
            </a:r>
            <a:r>
              <a:rPr lang="en-US" altLang="zh-TW" sz="2200" dirty="0" err="1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M.mId</a:t>
            </a:r>
            <a:r>
              <a:rPr lang="en-US" altLang="zh-TW" sz="2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AS</a:t>
            </a:r>
            <a:r>
              <a:rPr lang="en-US" altLang="zh-TW" sz="2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200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member_id</a:t>
            </a:r>
            <a:r>
              <a:rPr lang="en-US" altLang="zh-TW" sz="2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endParaRPr lang="en-US" altLang="zh-TW" sz="2200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buNone/>
            </a:pPr>
            <a:r>
              <a:rPr lang="en-US" altLang="zh-TW" sz="2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M.name </a:t>
            </a:r>
            <a:r>
              <a:rPr lang="en-US" altLang="zh-TW" sz="2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AS</a:t>
            </a:r>
            <a:r>
              <a:rPr lang="en-US" altLang="zh-TW" sz="2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200" dirty="0" err="1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member_name</a:t>
            </a:r>
            <a:endParaRPr lang="en-US" altLang="zh-TW" sz="2200" b="1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lvl="1" indent="0">
              <a:buNone/>
            </a:pPr>
            <a:r>
              <a:rPr lang="en-US" altLang="zh-TW" sz="2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2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</a:t>
            </a:r>
            <a:r>
              <a:rPr lang="en-US" altLang="zh-TW" sz="20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FROM</a:t>
            </a:r>
            <a:r>
              <a:rPr lang="en-US" altLang="zh-TW" sz="20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MEMBER </a:t>
            </a:r>
            <a:r>
              <a:rPr lang="en-US" altLang="zh-TW" sz="2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AS</a:t>
            </a:r>
            <a:r>
              <a:rPr lang="en-US" altLang="zh-TW" sz="2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I, MEMBER </a:t>
            </a:r>
            <a:r>
              <a:rPr lang="en-US" altLang="zh-TW" sz="2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AS</a:t>
            </a:r>
            <a:r>
              <a:rPr lang="en-US" altLang="zh-TW" sz="2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</a:t>
            </a:r>
            <a:endParaRPr lang="en-US" altLang="zh-TW" b="1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lvl="1" indent="0">
              <a:buNone/>
            </a:pPr>
            <a:r>
              <a:rPr lang="en-US" altLang="zh-TW" sz="2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WHERE</a:t>
            </a:r>
            <a:r>
              <a:rPr lang="en-US" altLang="zh-TW" sz="20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I.mId</a:t>
            </a:r>
            <a:r>
              <a:rPr lang="en-US" altLang="zh-TW" sz="2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= 'b0905555' </a:t>
            </a:r>
            <a:r>
              <a:rPr lang="en-US" altLang="zh-TW" sz="2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AND</a:t>
            </a:r>
            <a:r>
              <a:rPr lang="en-US" altLang="zh-TW" sz="2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I.mId</a:t>
            </a:r>
            <a:r>
              <a:rPr lang="en-US" altLang="zh-TW" sz="2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= </a:t>
            </a:r>
            <a:r>
              <a:rPr lang="en-US" altLang="zh-TW" sz="2000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M.introducer</a:t>
            </a:r>
            <a:r>
              <a:rPr lang="en-US" altLang="zh-TW" sz="2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;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endParaRPr lang="en-US" altLang="zh-TW" sz="2000" dirty="0" smtClean="0"/>
          </a:p>
        </p:txBody>
      </p:sp>
      <p:grpSp>
        <p:nvGrpSpPr>
          <p:cNvPr id="7" name="群組 6"/>
          <p:cNvGrpSpPr/>
          <p:nvPr/>
        </p:nvGrpSpPr>
        <p:grpSpPr>
          <a:xfrm>
            <a:off x="107504" y="3861048"/>
            <a:ext cx="720080" cy="660056"/>
            <a:chOff x="180554" y="1700808"/>
            <a:chExt cx="720080" cy="660056"/>
          </a:xfrm>
        </p:grpSpPr>
        <p:pic>
          <p:nvPicPr>
            <p:cNvPr id="8" name="圖片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0554" y="1700808"/>
              <a:ext cx="720080" cy="660056"/>
            </a:xfrm>
            <a:prstGeom prst="rect">
              <a:avLst/>
            </a:prstGeom>
          </p:spPr>
        </p:pic>
        <p:sp>
          <p:nvSpPr>
            <p:cNvPr id="9" name="文字方塊 8"/>
            <p:cNvSpPr txBox="1"/>
            <p:nvPr/>
          </p:nvSpPr>
          <p:spPr>
            <a:xfrm>
              <a:off x="230379" y="1772816"/>
              <a:ext cx="620430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zh-TW" altLang="en-US" sz="1600" b="1" dirty="0">
                  <a:solidFill>
                    <a:srgbClr val="92D050"/>
                  </a:solidFill>
                  <a:latin typeface="微軟正黑體" pitchFamily="34" charset="-120"/>
                  <a:ea typeface="微軟正黑體" pitchFamily="34" charset="-120"/>
                </a:rPr>
                <a:t>實例</a:t>
              </a:r>
            </a:p>
          </p:txBody>
        </p:sp>
      </p:grpSp>
      <p:sp>
        <p:nvSpPr>
          <p:cNvPr id="13" name="頁尾版面配置區 19"/>
          <p:cNvSpPr>
            <a:spLocks noGrp="1"/>
          </p:cNvSpPr>
          <p:nvPr>
            <p:ph type="ftr" sz="quarter" idx="11"/>
          </p:nvPr>
        </p:nvSpPr>
        <p:spPr>
          <a:xfrm>
            <a:off x="3124200" y="6237312"/>
            <a:ext cx="2895600" cy="365125"/>
          </a:xfrm>
        </p:spPr>
        <p:txBody>
          <a:bodyPr/>
          <a:lstStyle/>
          <a:p>
            <a:r>
              <a:rPr kumimoji="0" lang="en-US" altLang="zh-TW" dirty="0" smtClean="0"/>
              <a:t>Copyright </a:t>
            </a:r>
            <a:r>
              <a:rPr kumimoji="0" lang="zh-TW" altLang="en-US" dirty="0" smtClean="0"/>
              <a:t>黃三益</a:t>
            </a:r>
            <a:r>
              <a:rPr kumimoji="0" lang="en-US" altLang="zh-TW" dirty="0" smtClean="0"/>
              <a:t>2018 </a:t>
            </a:r>
            <a:r>
              <a:rPr kumimoji="0" lang="zh-TW" altLang="en-US" dirty="0" smtClean="0"/>
              <a:t>資料庫的核心理論與實務第</a:t>
            </a:r>
            <a:r>
              <a:rPr lang="zh-TW" altLang="en-US" dirty="0"/>
              <a:t>七</a:t>
            </a:r>
            <a:r>
              <a:rPr kumimoji="0" lang="zh-TW" altLang="en-US" dirty="0" smtClean="0"/>
              <a:t>版 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7061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200" spc="600" dirty="0">
                <a:effectLst/>
                <a:latin typeface="微軟正黑體" pitchFamily="34" charset="-120"/>
                <a:ea typeface="微軟正黑體" pitchFamily="34" charset="-120"/>
              </a:rPr>
              <a:t>基本的</a:t>
            </a:r>
            <a:r>
              <a:rPr lang="en-US" altLang="zh-TW" sz="3200" spc="600" dirty="0">
                <a:effectLst/>
                <a:latin typeface="微軟正黑體" pitchFamily="34" charset="-120"/>
                <a:ea typeface="微軟正黑體" pitchFamily="34" charset="-120"/>
              </a:rPr>
              <a:t>SQL</a:t>
            </a:r>
            <a:r>
              <a:rPr lang="zh-TW" altLang="en-US" sz="3200" spc="600" dirty="0">
                <a:effectLst/>
                <a:latin typeface="微軟正黑體" pitchFamily="34" charset="-120"/>
                <a:ea typeface="微軟正黑體" pitchFamily="34" charset="-120"/>
              </a:rPr>
              <a:t>查詢語法</a:t>
            </a:r>
            <a:r>
              <a:rPr lang="en-US" altLang="zh-TW" sz="3200" spc="600" dirty="0">
                <a:effectLst/>
                <a:latin typeface="微軟正黑體" pitchFamily="34" charset="-120"/>
                <a:ea typeface="微軟正黑體" pitchFamily="34" charset="-120"/>
              </a:rPr>
              <a:t>-</a:t>
            </a:r>
            <a:r>
              <a:rPr lang="zh-TW" altLang="en-US" sz="3200" spc="600" dirty="0">
                <a:effectLst/>
                <a:latin typeface="微軟正黑體" pitchFamily="34" charset="-120"/>
                <a:ea typeface="微軟正黑體" pitchFamily="34" charset="-120"/>
              </a:rPr>
              <a:t>（</a:t>
            </a:r>
            <a:r>
              <a:rPr lang="en-US" altLang="zh-TW" sz="3200" spc="600" dirty="0">
                <a:effectLst/>
                <a:latin typeface="微軟正黑體" pitchFamily="34" charset="-120"/>
                <a:ea typeface="微軟正黑體" pitchFamily="34" charset="-120"/>
              </a:rPr>
              <a:t>Cont.)</a:t>
            </a:r>
            <a:r>
              <a:rPr lang="zh-TW" altLang="en-US" sz="3200" spc="600" dirty="0">
                <a:effectLst/>
                <a:latin typeface="微軟正黑體" pitchFamily="34" charset="-120"/>
                <a:ea typeface="微軟正黑體" pitchFamily="34" charset="-120"/>
              </a:rPr>
              <a:t> </a:t>
            </a:r>
            <a:endParaRPr lang="zh-TW" altLang="en-US" sz="3200" spc="600" dirty="0">
              <a:effectLst/>
              <a:latin typeface="微軟正黑體" pitchFamily="34" charset="-120"/>
              <a:ea typeface="微軟正黑體" pitchFamily="34" charset="-120"/>
              <a:cs typeface="+mn-cs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0" y="296752"/>
            <a:ext cx="875312" cy="900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-31742" y="-27384"/>
            <a:ext cx="253947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000" b="1" spc="600" dirty="0" smtClean="0">
                <a:latin typeface="微軟正黑體" pitchFamily="34" charset="-120"/>
                <a:ea typeface="微軟正黑體" pitchFamily="34" charset="-120"/>
              </a:rPr>
              <a:t>6-4</a:t>
            </a:r>
            <a:r>
              <a:rPr lang="zh-TW" altLang="en-US" sz="1000" b="1" spc="600" dirty="0">
                <a:latin typeface="微軟正黑體" pitchFamily="34" charset="-120"/>
                <a:ea typeface="微軟正黑體" pitchFamily="34" charset="-120"/>
              </a:rPr>
              <a:t>基本的</a:t>
            </a:r>
            <a:r>
              <a:rPr lang="en-US" altLang="zh-TW" sz="1000" b="1" spc="600" dirty="0">
                <a:latin typeface="微軟正黑體" pitchFamily="34" charset="-120"/>
                <a:ea typeface="微軟正黑體" pitchFamily="34" charset="-120"/>
              </a:rPr>
              <a:t>SQL</a:t>
            </a:r>
            <a:r>
              <a:rPr lang="zh-TW" altLang="en-US" sz="1000" b="1" spc="600" dirty="0">
                <a:latin typeface="微軟正黑體" pitchFamily="34" charset="-120"/>
                <a:ea typeface="微軟正黑體" pitchFamily="34" charset="-120"/>
              </a:rPr>
              <a:t>查詢語法</a:t>
            </a:r>
          </a:p>
        </p:txBody>
      </p:sp>
      <p:sp>
        <p:nvSpPr>
          <p:cNvPr id="11" name="Rectangle 3"/>
          <p:cNvSpPr txBox="1">
            <a:spLocks noRot="1" noChangeArrowheads="1"/>
          </p:cNvSpPr>
          <p:nvPr/>
        </p:nvSpPr>
        <p:spPr>
          <a:xfrm>
            <a:off x="325292" y="1700808"/>
            <a:ext cx="8540750" cy="449897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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Courier New" pitchFamily="49" charset="0"/>
              <a:buChar char="o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星號（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*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zh-TW" altLang="en-US" sz="2000" dirty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取出資料表的所有屬性</a:t>
            </a:r>
          </a:p>
          <a:p>
            <a:pPr lvl="2">
              <a:lnSpc>
                <a:spcPct val="80000"/>
              </a:lnSpc>
              <a:buNone/>
            </a:pPr>
            <a:endParaRPr lang="en-US" altLang="zh-TW" sz="16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>
              <a:lnSpc>
                <a:spcPct val="80000"/>
              </a:lnSpc>
              <a:buNone/>
            </a:pPr>
            <a:r>
              <a:rPr lang="en-US" altLang="zh-TW" sz="16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SELECT </a:t>
            </a:r>
            <a:r>
              <a:rPr lang="en-US" altLang="zh-TW" sz="16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*</a:t>
            </a:r>
            <a:r>
              <a:rPr lang="en-US" altLang="zh-TW" sz="16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FROM</a:t>
            </a:r>
            <a:r>
              <a:rPr lang="en-US" altLang="zh-TW" sz="16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en-US" altLang="zh-TW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Product</a:t>
            </a:r>
            <a:r>
              <a:rPr lang="en-US" altLang="zh-TW" sz="16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;</a:t>
            </a:r>
          </a:p>
          <a:p>
            <a:pPr lvl="2">
              <a:lnSpc>
                <a:spcPct val="80000"/>
              </a:lnSpc>
              <a:buNone/>
            </a:pP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80000"/>
              </a:lnSpc>
            </a:pP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沒有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WHERE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子句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zh-TW" altLang="en-US" sz="2000" dirty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沒有條件設限 </a:t>
            </a:r>
          </a:p>
          <a:p>
            <a:pPr lvl="2">
              <a:lnSpc>
                <a:spcPct val="80000"/>
              </a:lnSpc>
              <a:buNone/>
            </a:pPr>
            <a:endParaRPr lang="en-US" altLang="zh-TW" sz="16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>
              <a:lnSpc>
                <a:spcPct val="90000"/>
              </a:lnSpc>
              <a:buNone/>
            </a:pPr>
            <a: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SELECT </a:t>
            </a:r>
            <a:r>
              <a:rPr lang="en-US" altLang="zh-TW" sz="1600" b="1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mId</a:t>
            </a:r>
            <a: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 name FROM Member;</a:t>
            </a:r>
          </a:p>
          <a:p>
            <a:pPr lvl="2">
              <a:lnSpc>
                <a:spcPct val="80000"/>
              </a:lnSpc>
              <a:buNone/>
            </a:pP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80000"/>
              </a:lnSpc>
            </a:pP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DISTINCT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zh-TW" altLang="en-US" sz="2000" dirty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重複的記錄只保留一</a:t>
            </a:r>
            <a:r>
              <a:rPr lang="zh-TW" altLang="en-US" sz="2000" dirty="0" smtClean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筆</a:t>
            </a:r>
            <a:endParaRPr lang="en-US" altLang="zh-TW" sz="2000" dirty="0" smtClean="0">
              <a:solidFill>
                <a:srgbClr val="00B0F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80000"/>
              </a:lnSpc>
            </a:pPr>
            <a:endParaRPr lang="zh-TW" altLang="en-US" sz="2000" dirty="0">
              <a:solidFill>
                <a:srgbClr val="00B0F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>
              <a:lnSpc>
                <a:spcPct val="90000"/>
              </a:lnSpc>
              <a:buNone/>
            </a:pPr>
            <a: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SELECT DISTINCT name FROM Member; </a:t>
            </a:r>
          </a:p>
          <a:p>
            <a:pPr lvl="2">
              <a:lnSpc>
                <a:spcPct val="80000"/>
              </a:lnSpc>
              <a:buNone/>
            </a:pP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80000"/>
              </a:lnSpc>
            </a:pP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欄位值的比較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&lt;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&lt;=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&gt;=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!=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或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&lt;&gt; 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ct val="80000"/>
              </a:lnSpc>
            </a:pPr>
            <a:endParaRPr lang="en-US" altLang="zh-TW" sz="18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ct val="80000"/>
              </a:lnSpc>
            </a:pPr>
            <a:r>
              <a:rPr lang="en-US" altLang="zh-TW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IS </a:t>
            </a:r>
            <a:r>
              <a:rPr lang="en-US" altLang="zh-TW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NULL</a:t>
            </a:r>
            <a:r>
              <a:rPr lang="zh-TW" altLang="en-US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是否空值 </a:t>
            </a:r>
          </a:p>
          <a:p>
            <a:pPr lvl="1">
              <a:lnSpc>
                <a:spcPct val="80000"/>
              </a:lnSpc>
            </a:pPr>
            <a:r>
              <a:rPr lang="en-US" altLang="zh-TW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BETWEEN</a:t>
            </a:r>
            <a:r>
              <a:rPr lang="zh-TW" altLang="en-US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區間</a:t>
            </a:r>
          </a:p>
          <a:p>
            <a:pPr lvl="1">
              <a:lnSpc>
                <a:spcPct val="80000"/>
              </a:lnSpc>
            </a:pPr>
            <a:endParaRPr lang="zh-TW" altLang="en-US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>
              <a:lnSpc>
                <a:spcPct val="90000"/>
              </a:lnSpc>
              <a:buNone/>
            </a:pPr>
            <a: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SELECT * FROM Product  WHERE </a:t>
            </a:r>
            <a:r>
              <a:rPr lang="en-US" altLang="zh-TW" sz="1600" b="1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unitPrice</a:t>
            </a:r>
            <a: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BETWEEN 100 AND 999;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endParaRPr lang="en-US" altLang="zh-TW" sz="2000" dirty="0" smtClean="0"/>
          </a:p>
        </p:txBody>
      </p:sp>
      <p:grpSp>
        <p:nvGrpSpPr>
          <p:cNvPr id="7" name="群組 6"/>
          <p:cNvGrpSpPr/>
          <p:nvPr/>
        </p:nvGrpSpPr>
        <p:grpSpPr>
          <a:xfrm>
            <a:off x="251520" y="5733256"/>
            <a:ext cx="720080" cy="660056"/>
            <a:chOff x="180554" y="1700808"/>
            <a:chExt cx="720080" cy="660056"/>
          </a:xfrm>
        </p:grpSpPr>
        <p:pic>
          <p:nvPicPr>
            <p:cNvPr id="8" name="圖片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0554" y="1700808"/>
              <a:ext cx="720080" cy="660056"/>
            </a:xfrm>
            <a:prstGeom prst="rect">
              <a:avLst/>
            </a:prstGeom>
          </p:spPr>
        </p:pic>
        <p:sp>
          <p:nvSpPr>
            <p:cNvPr id="9" name="文字方塊 8"/>
            <p:cNvSpPr txBox="1"/>
            <p:nvPr/>
          </p:nvSpPr>
          <p:spPr>
            <a:xfrm>
              <a:off x="230379" y="1772816"/>
              <a:ext cx="620430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zh-TW" altLang="en-US" sz="1600" b="1" dirty="0">
                  <a:solidFill>
                    <a:srgbClr val="92D050"/>
                  </a:solidFill>
                  <a:latin typeface="微軟正黑體" pitchFamily="34" charset="-120"/>
                  <a:ea typeface="微軟正黑體" pitchFamily="34" charset="-120"/>
                </a:rPr>
                <a:t>實例</a:t>
              </a:r>
            </a:p>
          </p:txBody>
        </p:sp>
      </p:grpSp>
      <p:sp>
        <p:nvSpPr>
          <p:cNvPr id="13" name="頁尾版面配置區 19"/>
          <p:cNvSpPr>
            <a:spLocks noGrp="1"/>
          </p:cNvSpPr>
          <p:nvPr>
            <p:ph type="ftr" sz="quarter" idx="11"/>
          </p:nvPr>
        </p:nvSpPr>
        <p:spPr>
          <a:xfrm>
            <a:off x="3124200" y="6237312"/>
            <a:ext cx="2895600" cy="365125"/>
          </a:xfrm>
        </p:spPr>
        <p:txBody>
          <a:bodyPr/>
          <a:lstStyle/>
          <a:p>
            <a:r>
              <a:rPr kumimoji="0" lang="en-US" altLang="zh-TW" dirty="0" smtClean="0"/>
              <a:t>Copyright </a:t>
            </a:r>
            <a:r>
              <a:rPr kumimoji="0" lang="zh-TW" altLang="en-US" dirty="0" smtClean="0"/>
              <a:t>黃三益</a:t>
            </a:r>
            <a:r>
              <a:rPr kumimoji="0" lang="en-US" altLang="zh-TW" dirty="0" smtClean="0"/>
              <a:t>2018 </a:t>
            </a:r>
            <a:r>
              <a:rPr kumimoji="0" lang="zh-TW" altLang="en-US" dirty="0" smtClean="0"/>
              <a:t>資料庫的核心理論與實務第</a:t>
            </a:r>
            <a:r>
              <a:rPr lang="zh-TW" altLang="en-US" dirty="0"/>
              <a:t>七</a:t>
            </a:r>
            <a:r>
              <a:rPr kumimoji="0" lang="zh-TW" altLang="en-US" dirty="0" smtClean="0"/>
              <a:t>版 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469821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200" spc="600" dirty="0">
                <a:effectLst/>
                <a:latin typeface="微軟正黑體" pitchFamily="34" charset="-120"/>
                <a:ea typeface="微軟正黑體" pitchFamily="34" charset="-120"/>
              </a:rPr>
              <a:t>基本的</a:t>
            </a:r>
            <a:r>
              <a:rPr lang="en-US" altLang="zh-TW" sz="3200" spc="600" dirty="0">
                <a:effectLst/>
                <a:latin typeface="微軟正黑體" pitchFamily="34" charset="-120"/>
                <a:ea typeface="微軟正黑體" pitchFamily="34" charset="-120"/>
              </a:rPr>
              <a:t>SQL</a:t>
            </a:r>
            <a:r>
              <a:rPr lang="zh-TW" altLang="en-US" sz="3200" spc="600" dirty="0">
                <a:effectLst/>
                <a:latin typeface="微軟正黑體" pitchFamily="34" charset="-120"/>
                <a:ea typeface="微軟正黑體" pitchFamily="34" charset="-120"/>
              </a:rPr>
              <a:t>查詢語法</a:t>
            </a:r>
            <a:r>
              <a:rPr lang="en-US" altLang="zh-TW" sz="3200" spc="600" dirty="0">
                <a:effectLst/>
                <a:latin typeface="微軟正黑體" pitchFamily="34" charset="-120"/>
                <a:ea typeface="微軟正黑體" pitchFamily="34" charset="-120"/>
              </a:rPr>
              <a:t>-</a:t>
            </a:r>
            <a:r>
              <a:rPr lang="zh-TW" altLang="en-US" sz="3200" spc="600" dirty="0">
                <a:effectLst/>
                <a:latin typeface="微軟正黑體" pitchFamily="34" charset="-120"/>
                <a:ea typeface="微軟正黑體" pitchFamily="34" charset="-120"/>
              </a:rPr>
              <a:t>（</a:t>
            </a:r>
            <a:r>
              <a:rPr lang="en-US" altLang="zh-TW" sz="3200" spc="600" dirty="0">
                <a:effectLst/>
                <a:latin typeface="微軟正黑體" pitchFamily="34" charset="-120"/>
                <a:ea typeface="微軟正黑體" pitchFamily="34" charset="-120"/>
              </a:rPr>
              <a:t>Cont.)</a:t>
            </a:r>
            <a:r>
              <a:rPr lang="zh-TW" altLang="en-US" sz="3200" spc="600" dirty="0">
                <a:effectLst/>
                <a:latin typeface="微軟正黑體" pitchFamily="34" charset="-120"/>
                <a:ea typeface="微軟正黑體" pitchFamily="34" charset="-120"/>
              </a:rPr>
              <a:t> </a:t>
            </a:r>
            <a:endParaRPr lang="zh-TW" altLang="en-US" sz="3200" spc="600" dirty="0">
              <a:effectLst/>
              <a:latin typeface="微軟正黑體" pitchFamily="34" charset="-120"/>
              <a:ea typeface="微軟正黑體" pitchFamily="34" charset="-120"/>
              <a:cs typeface="+mn-cs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0" y="296752"/>
            <a:ext cx="875312" cy="900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-31742" y="-27384"/>
            <a:ext cx="253947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000" b="1" spc="600" dirty="0">
                <a:latin typeface="微軟正黑體" pitchFamily="34" charset="-120"/>
                <a:ea typeface="微軟正黑體" pitchFamily="34" charset="-120"/>
              </a:rPr>
              <a:t>6</a:t>
            </a:r>
            <a:r>
              <a:rPr lang="en-US" altLang="zh-TW" sz="1000" b="1" spc="600" dirty="0" smtClean="0">
                <a:latin typeface="微軟正黑體" pitchFamily="34" charset="-120"/>
                <a:ea typeface="微軟正黑體" pitchFamily="34" charset="-120"/>
              </a:rPr>
              <a:t>-4</a:t>
            </a:r>
            <a:r>
              <a:rPr lang="zh-TW" altLang="en-US" sz="1000" b="1" spc="600" dirty="0">
                <a:latin typeface="微軟正黑體" pitchFamily="34" charset="-120"/>
                <a:ea typeface="微軟正黑體" pitchFamily="34" charset="-120"/>
              </a:rPr>
              <a:t>基本的</a:t>
            </a:r>
            <a:r>
              <a:rPr lang="en-US" altLang="zh-TW" sz="1000" b="1" spc="600" dirty="0">
                <a:latin typeface="微軟正黑體" pitchFamily="34" charset="-120"/>
                <a:ea typeface="微軟正黑體" pitchFamily="34" charset="-120"/>
              </a:rPr>
              <a:t>SQL</a:t>
            </a:r>
            <a:r>
              <a:rPr lang="zh-TW" altLang="en-US" sz="1000" b="1" spc="600" dirty="0">
                <a:latin typeface="微軟正黑體" pitchFamily="34" charset="-120"/>
                <a:ea typeface="微軟正黑體" pitchFamily="34" charset="-120"/>
              </a:rPr>
              <a:t>查詢語法</a:t>
            </a:r>
          </a:p>
        </p:txBody>
      </p:sp>
      <p:sp>
        <p:nvSpPr>
          <p:cNvPr id="11" name="Rectangle 3"/>
          <p:cNvSpPr txBox="1">
            <a:spLocks noRot="1" noChangeArrowheads="1"/>
          </p:cNvSpPr>
          <p:nvPr/>
        </p:nvSpPr>
        <p:spPr>
          <a:xfrm>
            <a:off x="325292" y="1700808"/>
            <a:ext cx="8540750" cy="4498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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Courier New" pitchFamily="49" charset="0"/>
              <a:buChar char="o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LIKE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比較子：比較文字欄位的部分字串值</a:t>
            </a:r>
          </a:p>
          <a:p>
            <a:pPr lvl="1"/>
            <a:r>
              <a:rPr lang="en-US" altLang="zh-TW" sz="2400" dirty="0" smtClean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%</a:t>
            </a:r>
            <a:r>
              <a:rPr lang="zh-TW" altLang="en-US" sz="2400" dirty="0" smtClean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表示</a:t>
            </a:r>
            <a:r>
              <a:rPr lang="zh-TW" altLang="en-US" sz="2400" dirty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任意字串</a:t>
            </a:r>
          </a:p>
          <a:p>
            <a:pPr lvl="1"/>
            <a:r>
              <a:rPr lang="en-US" altLang="zh-TW" sz="2400" dirty="0" smtClean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_</a:t>
            </a:r>
            <a:r>
              <a:rPr lang="zh-TW" altLang="en-US" sz="2400" dirty="0" smtClean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表示</a:t>
            </a:r>
            <a:r>
              <a:rPr lang="zh-TW" altLang="en-US" sz="2400" dirty="0" smtClean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任意</a:t>
            </a:r>
            <a:r>
              <a:rPr lang="zh-TW" altLang="en-US" sz="2400" dirty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字元  </a:t>
            </a:r>
          </a:p>
          <a:p>
            <a:pPr lvl="1"/>
            <a:endParaRPr lang="zh-TW" altLang="en-US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>
              <a:buNone/>
            </a:pPr>
            <a:r>
              <a:rPr lang="en-US" altLang="zh-TW" sz="2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SELECT</a:t>
            </a:r>
            <a:r>
              <a:rPr lang="en-US" altLang="zh-TW" sz="2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*</a:t>
            </a:r>
            <a:endParaRPr lang="en-US" altLang="zh-TW" sz="20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>
              <a:buNone/>
            </a:pPr>
            <a:r>
              <a:rPr lang="en-US" altLang="zh-TW" sz="2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FROM</a:t>
            </a:r>
            <a:r>
              <a:rPr lang="en-US" altLang="zh-TW" sz="2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Member</a:t>
            </a:r>
            <a:endParaRPr lang="en-US" altLang="zh-TW" sz="20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>
              <a:buNone/>
            </a:pPr>
            <a:r>
              <a:rPr lang="en-US" altLang="zh-TW" sz="2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WHERE</a:t>
            </a:r>
            <a:r>
              <a:rPr lang="en-US" altLang="zh-TW" sz="2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address</a:t>
            </a:r>
            <a:r>
              <a:rPr lang="en-US" altLang="zh-TW" sz="2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LIKE</a:t>
            </a:r>
            <a:r>
              <a:rPr lang="en-US" altLang="zh-TW" sz="2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'%</a:t>
            </a:r>
            <a:r>
              <a:rPr lang="zh-TW" altLang="en-US" sz="2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高雄市</a:t>
            </a:r>
            <a:r>
              <a:rPr lang="en-US" altLang="zh-TW" sz="2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%';</a:t>
            </a:r>
          </a:p>
          <a:p>
            <a:pPr lvl="1">
              <a:buNone/>
            </a:pPr>
            <a:endParaRPr lang="en-US" altLang="zh-TW" sz="24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>
              <a:buNone/>
            </a:pPr>
            <a:r>
              <a:rPr lang="en-US" altLang="zh-TW" sz="2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SELECT</a:t>
            </a:r>
            <a:r>
              <a:rPr lang="en-US" altLang="zh-TW" sz="2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*</a:t>
            </a:r>
            <a:endParaRPr lang="en-US" altLang="zh-TW" sz="20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>
              <a:buNone/>
            </a:pPr>
            <a:r>
              <a:rPr lang="en-US" altLang="zh-TW" sz="2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FROM</a:t>
            </a:r>
            <a:r>
              <a:rPr lang="en-US" altLang="zh-TW" sz="2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Member</a:t>
            </a:r>
            <a:endParaRPr lang="en-US" altLang="zh-TW" sz="20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>
              <a:buNone/>
            </a:pPr>
            <a:r>
              <a:rPr lang="en-US" altLang="zh-TW" sz="2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WHERE</a:t>
            </a:r>
            <a:r>
              <a:rPr lang="en-US" altLang="zh-TW" sz="2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pId</a:t>
            </a:r>
            <a:r>
              <a:rPr lang="en-US" altLang="zh-TW" sz="2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LIKE</a:t>
            </a:r>
            <a:r>
              <a:rPr lang="en-US" altLang="zh-TW" sz="2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charset="0"/>
              </a:rPr>
              <a:t>'</a:t>
            </a:r>
            <a:r>
              <a:rPr lang="en-US" altLang="zh-TW" sz="2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_2%'; </a:t>
            </a:r>
          </a:p>
        </p:txBody>
      </p:sp>
      <p:grpSp>
        <p:nvGrpSpPr>
          <p:cNvPr id="7" name="群組 6"/>
          <p:cNvGrpSpPr/>
          <p:nvPr/>
        </p:nvGrpSpPr>
        <p:grpSpPr>
          <a:xfrm>
            <a:off x="251520" y="4293096"/>
            <a:ext cx="720080" cy="660056"/>
            <a:chOff x="180554" y="1700808"/>
            <a:chExt cx="720080" cy="660056"/>
          </a:xfrm>
        </p:grpSpPr>
        <p:pic>
          <p:nvPicPr>
            <p:cNvPr id="8" name="圖片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0554" y="1700808"/>
              <a:ext cx="720080" cy="660056"/>
            </a:xfrm>
            <a:prstGeom prst="rect">
              <a:avLst/>
            </a:prstGeom>
          </p:spPr>
        </p:pic>
        <p:sp>
          <p:nvSpPr>
            <p:cNvPr id="9" name="文字方塊 8"/>
            <p:cNvSpPr txBox="1"/>
            <p:nvPr/>
          </p:nvSpPr>
          <p:spPr>
            <a:xfrm>
              <a:off x="230379" y="1772816"/>
              <a:ext cx="620430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zh-TW" altLang="en-US" sz="1600" b="1" dirty="0">
                  <a:solidFill>
                    <a:srgbClr val="92D050"/>
                  </a:solidFill>
                  <a:latin typeface="微軟正黑體" pitchFamily="34" charset="-120"/>
                  <a:ea typeface="微軟正黑體" pitchFamily="34" charset="-120"/>
                </a:rPr>
                <a:t>實例</a:t>
              </a:r>
            </a:p>
          </p:txBody>
        </p:sp>
      </p:grpSp>
      <p:sp>
        <p:nvSpPr>
          <p:cNvPr id="13" name="頁尾版面配置區 19"/>
          <p:cNvSpPr>
            <a:spLocks noGrp="1"/>
          </p:cNvSpPr>
          <p:nvPr>
            <p:ph type="ftr" sz="quarter" idx="11"/>
          </p:nvPr>
        </p:nvSpPr>
        <p:spPr>
          <a:xfrm>
            <a:off x="3124200" y="6237312"/>
            <a:ext cx="2895600" cy="365125"/>
          </a:xfrm>
        </p:spPr>
        <p:txBody>
          <a:bodyPr/>
          <a:lstStyle/>
          <a:p>
            <a:r>
              <a:rPr kumimoji="0" lang="en-US" altLang="zh-TW" dirty="0" smtClean="0"/>
              <a:t>Copyright </a:t>
            </a:r>
            <a:r>
              <a:rPr kumimoji="0" lang="zh-TW" altLang="en-US" dirty="0" smtClean="0"/>
              <a:t>黃三益</a:t>
            </a:r>
            <a:r>
              <a:rPr kumimoji="0" lang="en-US" altLang="zh-TW" dirty="0" smtClean="0"/>
              <a:t>2018 </a:t>
            </a:r>
            <a:r>
              <a:rPr kumimoji="0" lang="zh-TW" altLang="en-US" dirty="0" smtClean="0"/>
              <a:t>資料庫的核心理論與實務第</a:t>
            </a:r>
            <a:r>
              <a:rPr lang="zh-TW" altLang="en-US" dirty="0"/>
              <a:t>七</a:t>
            </a:r>
            <a:r>
              <a:rPr kumimoji="0" lang="zh-TW" altLang="en-US" dirty="0" smtClean="0"/>
              <a:t>版 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528856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spc="600" dirty="0">
                <a:effectLst/>
                <a:latin typeface="微軟正黑體" pitchFamily="34" charset="-120"/>
                <a:ea typeface="微軟正黑體" pitchFamily="34" charset="-120"/>
              </a:rPr>
              <a:t>目的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關聯模式的定義嚴謹、運算簡潔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ct val="80000"/>
              </a:lnSpc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希臘字母不好表達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ct val="80000"/>
              </a:lnSpc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過於瑣碎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lvl="1" indent="0">
              <a:lnSpc>
                <a:spcPct val="80000"/>
              </a:lnSpc>
              <a:buNone/>
            </a:pP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80000"/>
              </a:lnSpc>
            </a:pP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IBM SYSTEM R (DB2)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1970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年代根據關聯模式、關聯代數和關聯邏輯計算法提出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SEQUEL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語言，後改名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SQL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80000"/>
              </a:lnSpc>
            </a:pP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80000"/>
              </a:lnSpc>
            </a:pP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80000"/>
              </a:lnSpc>
            </a:pP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SQL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已成為目前資料庫管理系統之標準語言，但各家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DBMS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SQL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語法有小差異</a:t>
            </a:r>
          </a:p>
          <a:p>
            <a:pPr>
              <a:lnSpc>
                <a:spcPct val="80000"/>
              </a:lnSpc>
            </a:pPr>
            <a:endParaRPr lang="zh-TW" altLang="en-US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sz="2800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-31742" y="-27384"/>
            <a:ext cx="103586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000" b="1" spc="600" dirty="0">
                <a:latin typeface="微軟正黑體" pitchFamily="34" charset="-120"/>
                <a:ea typeface="微軟正黑體" pitchFamily="34" charset="-120"/>
              </a:rPr>
              <a:t>6</a:t>
            </a:r>
            <a:r>
              <a:rPr lang="en-US" altLang="zh-TW" sz="1000" b="1" spc="600" dirty="0" smtClean="0">
                <a:latin typeface="微軟正黑體" pitchFamily="34" charset="-120"/>
                <a:ea typeface="微軟正黑體" pitchFamily="34" charset="-120"/>
              </a:rPr>
              <a:t>-1</a:t>
            </a:r>
            <a:r>
              <a:rPr lang="zh-TW" altLang="en-US" sz="1000" b="1" spc="600" dirty="0">
                <a:latin typeface="微軟正黑體" pitchFamily="34" charset="-120"/>
                <a:ea typeface="微軟正黑體" pitchFamily="34" charset="-120"/>
              </a:rPr>
              <a:t>目的</a:t>
            </a:r>
            <a:endParaRPr lang="en-US" altLang="zh-TW" sz="1000" b="1" spc="6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8" name="頁尾版面配置區 19"/>
          <p:cNvSpPr>
            <a:spLocks noGrp="1"/>
          </p:cNvSpPr>
          <p:nvPr>
            <p:ph type="ftr" sz="quarter" idx="11"/>
          </p:nvPr>
        </p:nvSpPr>
        <p:spPr>
          <a:xfrm>
            <a:off x="3124200" y="6237312"/>
            <a:ext cx="2895600" cy="365125"/>
          </a:xfrm>
        </p:spPr>
        <p:txBody>
          <a:bodyPr/>
          <a:lstStyle/>
          <a:p>
            <a:r>
              <a:rPr kumimoji="0" lang="en-US" altLang="zh-TW" dirty="0" smtClean="0"/>
              <a:t>Copyright </a:t>
            </a:r>
            <a:r>
              <a:rPr kumimoji="0" lang="zh-TW" altLang="en-US" dirty="0" smtClean="0"/>
              <a:t>黃三益</a:t>
            </a:r>
            <a:r>
              <a:rPr kumimoji="0" lang="en-US" altLang="zh-TW" dirty="0" smtClean="0"/>
              <a:t>2018 </a:t>
            </a:r>
            <a:r>
              <a:rPr kumimoji="0" lang="zh-TW" altLang="en-US" dirty="0" smtClean="0"/>
              <a:t>資料庫的核心理論與實務第</a:t>
            </a:r>
            <a:r>
              <a:rPr lang="zh-TW" altLang="en-US" dirty="0"/>
              <a:t>七</a:t>
            </a:r>
            <a:r>
              <a:rPr kumimoji="0" lang="zh-TW" altLang="en-US" dirty="0" smtClean="0"/>
              <a:t>版 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0921951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200" spc="600" dirty="0">
                <a:effectLst/>
                <a:latin typeface="微軟正黑體" pitchFamily="34" charset="-120"/>
                <a:ea typeface="微軟正黑體" pitchFamily="34" charset="-120"/>
              </a:rPr>
              <a:t>基本的</a:t>
            </a:r>
            <a:r>
              <a:rPr lang="en-US" altLang="zh-TW" sz="3200" spc="600" dirty="0">
                <a:effectLst/>
                <a:latin typeface="微軟正黑體" pitchFamily="34" charset="-120"/>
                <a:ea typeface="微軟正黑體" pitchFamily="34" charset="-120"/>
              </a:rPr>
              <a:t>SQL</a:t>
            </a:r>
            <a:r>
              <a:rPr lang="zh-TW" altLang="en-US" sz="3200" spc="600" dirty="0">
                <a:effectLst/>
                <a:latin typeface="微軟正黑體" pitchFamily="34" charset="-120"/>
                <a:ea typeface="微軟正黑體" pitchFamily="34" charset="-120"/>
              </a:rPr>
              <a:t>查詢語法</a:t>
            </a:r>
            <a:r>
              <a:rPr lang="en-US" altLang="zh-TW" sz="3200" spc="600" dirty="0">
                <a:effectLst/>
                <a:latin typeface="微軟正黑體" pitchFamily="34" charset="-120"/>
                <a:ea typeface="微軟正黑體" pitchFamily="34" charset="-120"/>
              </a:rPr>
              <a:t>-</a:t>
            </a:r>
            <a:r>
              <a:rPr lang="zh-TW" altLang="en-US" sz="3200" spc="600" dirty="0">
                <a:effectLst/>
                <a:latin typeface="微軟正黑體" pitchFamily="34" charset="-120"/>
                <a:ea typeface="微軟正黑體" pitchFamily="34" charset="-120"/>
              </a:rPr>
              <a:t>（</a:t>
            </a:r>
            <a:r>
              <a:rPr lang="en-US" altLang="zh-TW" sz="3200" spc="600" dirty="0">
                <a:effectLst/>
                <a:latin typeface="微軟正黑體" pitchFamily="34" charset="-120"/>
                <a:ea typeface="微軟正黑體" pitchFamily="34" charset="-120"/>
              </a:rPr>
              <a:t>Cont.)</a:t>
            </a:r>
            <a:r>
              <a:rPr lang="zh-TW" altLang="en-US" sz="3200" spc="600" dirty="0">
                <a:effectLst/>
                <a:latin typeface="微軟正黑體" pitchFamily="34" charset="-120"/>
                <a:ea typeface="微軟正黑體" pitchFamily="34" charset="-120"/>
              </a:rPr>
              <a:t> </a:t>
            </a:r>
            <a:endParaRPr lang="zh-TW" altLang="en-US" sz="3200" spc="600" dirty="0">
              <a:effectLst/>
              <a:latin typeface="微軟正黑體" pitchFamily="34" charset="-120"/>
              <a:ea typeface="微軟正黑體" pitchFamily="34" charset="-120"/>
              <a:cs typeface="+mn-cs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0" y="296752"/>
            <a:ext cx="875312" cy="900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-31742" y="-27384"/>
            <a:ext cx="253947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000" b="1" spc="600" dirty="0">
                <a:latin typeface="微軟正黑體" pitchFamily="34" charset="-120"/>
                <a:ea typeface="微軟正黑體" pitchFamily="34" charset="-120"/>
              </a:rPr>
              <a:t>6</a:t>
            </a:r>
            <a:r>
              <a:rPr lang="en-US" altLang="zh-TW" sz="1000" b="1" spc="600" dirty="0" smtClean="0">
                <a:latin typeface="微軟正黑體" pitchFamily="34" charset="-120"/>
                <a:ea typeface="微軟正黑體" pitchFamily="34" charset="-120"/>
              </a:rPr>
              <a:t>-4</a:t>
            </a:r>
            <a:r>
              <a:rPr lang="zh-TW" altLang="en-US" sz="1000" b="1" spc="600" dirty="0">
                <a:latin typeface="微軟正黑體" pitchFamily="34" charset="-120"/>
                <a:ea typeface="微軟正黑體" pitchFamily="34" charset="-120"/>
              </a:rPr>
              <a:t>基本的</a:t>
            </a:r>
            <a:r>
              <a:rPr lang="en-US" altLang="zh-TW" sz="1000" b="1" spc="600" dirty="0">
                <a:latin typeface="微軟正黑體" pitchFamily="34" charset="-120"/>
                <a:ea typeface="微軟正黑體" pitchFamily="34" charset="-120"/>
              </a:rPr>
              <a:t>SQL</a:t>
            </a:r>
            <a:r>
              <a:rPr lang="zh-TW" altLang="en-US" sz="1000" b="1" spc="600" dirty="0">
                <a:latin typeface="微軟正黑體" pitchFamily="34" charset="-120"/>
                <a:ea typeface="微軟正黑體" pitchFamily="34" charset="-120"/>
              </a:rPr>
              <a:t>查詢語法</a:t>
            </a:r>
          </a:p>
        </p:txBody>
      </p:sp>
      <p:sp>
        <p:nvSpPr>
          <p:cNvPr id="11" name="Rectangle 3"/>
          <p:cNvSpPr txBox="1">
            <a:spLocks noRot="1" noChangeArrowheads="1"/>
          </p:cNvSpPr>
          <p:nvPr/>
        </p:nvSpPr>
        <p:spPr>
          <a:xfrm>
            <a:off x="325292" y="1700808"/>
            <a:ext cx="8540750" cy="449897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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Courier New" pitchFamily="49" charset="0"/>
              <a:buChar char="o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Date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和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Time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的型態值不易直接表達，傳統作法是將之轉成字串，或將字串轉成日期時間型態，再做比較 </a:t>
            </a:r>
          </a:p>
          <a:p>
            <a:pPr lvl="1"/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範例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1(Oracle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lvl="2">
              <a:buNone/>
            </a:pPr>
            <a:r>
              <a:rPr lang="en-US" altLang="zh-TW" sz="2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SELECT</a:t>
            </a:r>
            <a:r>
              <a:rPr lang="en-US" altLang="zh-TW" sz="2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mId</a:t>
            </a:r>
            <a:r>
              <a:rPr lang="en-US" altLang="zh-TW" sz="2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en-US" altLang="zh-TW" sz="2000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name,birthday</a:t>
            </a:r>
            <a:r>
              <a:rPr lang="en-US" altLang="zh-TW" sz="2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sz="20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>
              <a:buNone/>
            </a:pPr>
            <a:r>
              <a:rPr lang="en-US" altLang="zh-TW" sz="2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FROM</a:t>
            </a:r>
            <a:r>
              <a:rPr lang="en-US" altLang="zh-TW" sz="2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Member</a:t>
            </a:r>
            <a:endParaRPr lang="en-US" altLang="zh-TW" sz="20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>
              <a:buNone/>
            </a:pPr>
            <a:r>
              <a:rPr lang="en-US" altLang="zh-TW" sz="2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WHERE</a:t>
            </a:r>
            <a:r>
              <a:rPr lang="en-US" altLang="zh-TW" sz="2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birthday &gt;= </a:t>
            </a:r>
            <a:r>
              <a:rPr lang="en-US" altLang="zh-TW" sz="2000" b="1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to_date</a:t>
            </a:r>
            <a:r>
              <a:rPr lang="en-US" altLang="zh-TW" sz="2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('19700101','yyyymmdd</a:t>
            </a:r>
            <a:r>
              <a:rPr lang="en-US" altLang="zh-TW" sz="20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');</a:t>
            </a:r>
          </a:p>
          <a:p>
            <a:pPr lvl="2">
              <a:buNone/>
            </a:pP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範例</a:t>
            </a: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en-US" altLang="zh-TW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(Oracle)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>
              <a:buNone/>
            </a:pPr>
            <a:r>
              <a:rPr lang="en-US" altLang="zh-TW" sz="20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SELECT</a:t>
            </a:r>
            <a:r>
              <a:rPr lang="en-US" altLang="zh-TW" sz="20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mId</a:t>
            </a:r>
            <a:r>
              <a:rPr lang="en-US" altLang="zh-TW" sz="2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en-US" altLang="zh-TW" sz="2000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name,birthday</a:t>
            </a:r>
            <a:r>
              <a:rPr lang="en-US" altLang="zh-TW" sz="2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sz="20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>
              <a:buNone/>
            </a:pPr>
            <a:r>
              <a:rPr lang="en-US" altLang="zh-TW" sz="2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FROM</a:t>
            </a:r>
            <a:r>
              <a:rPr lang="en-US" altLang="zh-TW" sz="2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Member</a:t>
            </a:r>
            <a:endParaRPr lang="en-US" altLang="zh-TW" sz="20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>
              <a:buNone/>
            </a:pPr>
            <a:r>
              <a:rPr lang="en-US" altLang="zh-TW" sz="2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WHERE</a:t>
            </a:r>
            <a:r>
              <a:rPr lang="en-US" altLang="zh-TW" sz="2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b="1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to_char</a:t>
            </a:r>
            <a:r>
              <a:rPr lang="en-US" altLang="zh-TW" sz="2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(birthday,'</a:t>
            </a:r>
            <a:r>
              <a:rPr lang="en-US" altLang="zh-TW" sz="2000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yyyymmdd</a:t>
            </a:r>
            <a:r>
              <a:rPr lang="en-US" altLang="zh-TW" sz="2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') &gt;= '19700101';</a:t>
            </a:r>
          </a:p>
        </p:txBody>
      </p:sp>
      <p:grpSp>
        <p:nvGrpSpPr>
          <p:cNvPr id="6" name="群組 5"/>
          <p:cNvGrpSpPr/>
          <p:nvPr/>
        </p:nvGrpSpPr>
        <p:grpSpPr>
          <a:xfrm>
            <a:off x="101896" y="2840952"/>
            <a:ext cx="720080" cy="660056"/>
            <a:chOff x="180554" y="1700808"/>
            <a:chExt cx="720080" cy="660056"/>
          </a:xfrm>
        </p:grpSpPr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0554" y="1700808"/>
              <a:ext cx="720080" cy="660056"/>
            </a:xfrm>
            <a:prstGeom prst="rect">
              <a:avLst/>
            </a:prstGeom>
          </p:spPr>
        </p:pic>
        <p:sp>
          <p:nvSpPr>
            <p:cNvPr id="8" name="文字方塊 7"/>
            <p:cNvSpPr txBox="1"/>
            <p:nvPr/>
          </p:nvSpPr>
          <p:spPr>
            <a:xfrm>
              <a:off x="230379" y="1772816"/>
              <a:ext cx="620430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zh-TW" altLang="en-US" sz="1600" b="1" dirty="0">
                  <a:solidFill>
                    <a:srgbClr val="92D050"/>
                  </a:solidFill>
                  <a:latin typeface="微軟正黑體" pitchFamily="34" charset="-120"/>
                  <a:ea typeface="微軟正黑體" pitchFamily="34" charset="-120"/>
                </a:rPr>
                <a:t>實例</a:t>
              </a:r>
            </a:p>
          </p:txBody>
        </p:sp>
      </p:grpSp>
      <p:sp>
        <p:nvSpPr>
          <p:cNvPr id="13" name="頁尾版面配置區 19"/>
          <p:cNvSpPr>
            <a:spLocks noGrp="1"/>
          </p:cNvSpPr>
          <p:nvPr>
            <p:ph type="ftr" sz="quarter" idx="11"/>
          </p:nvPr>
        </p:nvSpPr>
        <p:spPr>
          <a:xfrm>
            <a:off x="3124200" y="6237312"/>
            <a:ext cx="2895600" cy="365125"/>
          </a:xfrm>
        </p:spPr>
        <p:txBody>
          <a:bodyPr/>
          <a:lstStyle/>
          <a:p>
            <a:r>
              <a:rPr kumimoji="0" lang="en-US" altLang="zh-TW" dirty="0" smtClean="0"/>
              <a:t>Copyright </a:t>
            </a:r>
            <a:r>
              <a:rPr kumimoji="0" lang="zh-TW" altLang="en-US" dirty="0" smtClean="0"/>
              <a:t>黃三益</a:t>
            </a:r>
            <a:r>
              <a:rPr kumimoji="0" lang="en-US" altLang="zh-TW" dirty="0" smtClean="0"/>
              <a:t>2018 </a:t>
            </a:r>
            <a:r>
              <a:rPr kumimoji="0" lang="zh-TW" altLang="en-US" dirty="0" smtClean="0"/>
              <a:t>資料庫的核心理論與實務第</a:t>
            </a:r>
            <a:r>
              <a:rPr lang="zh-TW" altLang="en-US" dirty="0"/>
              <a:t>七</a:t>
            </a:r>
            <a:r>
              <a:rPr kumimoji="0" lang="zh-TW" altLang="en-US" dirty="0" smtClean="0"/>
              <a:t>版 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747616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200" spc="600" dirty="0">
                <a:effectLst/>
                <a:latin typeface="微軟正黑體" pitchFamily="34" charset="-120"/>
                <a:ea typeface="微軟正黑體" pitchFamily="34" charset="-120"/>
              </a:rPr>
              <a:t>基本的</a:t>
            </a:r>
            <a:r>
              <a:rPr lang="en-US" altLang="zh-TW" sz="3200" spc="600" dirty="0">
                <a:effectLst/>
                <a:latin typeface="微軟正黑體" pitchFamily="34" charset="-120"/>
                <a:ea typeface="微軟正黑體" pitchFamily="34" charset="-120"/>
              </a:rPr>
              <a:t>SQL</a:t>
            </a:r>
            <a:r>
              <a:rPr lang="zh-TW" altLang="en-US" sz="3200" spc="600" dirty="0">
                <a:effectLst/>
                <a:latin typeface="微軟正黑體" pitchFamily="34" charset="-120"/>
                <a:ea typeface="微軟正黑體" pitchFamily="34" charset="-120"/>
              </a:rPr>
              <a:t>查詢語法</a:t>
            </a:r>
            <a:r>
              <a:rPr lang="en-US" altLang="zh-TW" sz="3200" spc="600" dirty="0">
                <a:effectLst/>
                <a:latin typeface="微軟正黑體" pitchFamily="34" charset="-120"/>
                <a:ea typeface="微軟正黑體" pitchFamily="34" charset="-120"/>
              </a:rPr>
              <a:t>-</a:t>
            </a:r>
            <a:r>
              <a:rPr lang="zh-TW" altLang="en-US" sz="3200" spc="600" dirty="0">
                <a:effectLst/>
                <a:latin typeface="微軟正黑體" pitchFamily="34" charset="-120"/>
                <a:ea typeface="微軟正黑體" pitchFamily="34" charset="-120"/>
              </a:rPr>
              <a:t>（</a:t>
            </a:r>
            <a:r>
              <a:rPr lang="en-US" altLang="zh-TW" sz="3200" spc="600" dirty="0">
                <a:effectLst/>
                <a:latin typeface="微軟正黑體" pitchFamily="34" charset="-120"/>
                <a:ea typeface="微軟正黑體" pitchFamily="34" charset="-120"/>
              </a:rPr>
              <a:t>Cont.)</a:t>
            </a:r>
            <a:r>
              <a:rPr lang="zh-TW" altLang="en-US" sz="3200" spc="600" dirty="0">
                <a:effectLst/>
                <a:latin typeface="微軟正黑體" pitchFamily="34" charset="-120"/>
                <a:ea typeface="微軟正黑體" pitchFamily="34" charset="-120"/>
              </a:rPr>
              <a:t> </a:t>
            </a:r>
            <a:endParaRPr lang="zh-TW" altLang="en-US" sz="3200" spc="600" dirty="0">
              <a:effectLst/>
              <a:latin typeface="微軟正黑體" pitchFamily="34" charset="-120"/>
              <a:ea typeface="微軟正黑體" pitchFamily="34" charset="-120"/>
              <a:cs typeface="+mn-cs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0" y="296752"/>
            <a:ext cx="875312" cy="900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-31742" y="-27384"/>
            <a:ext cx="253947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000" b="1" spc="600" dirty="0">
                <a:latin typeface="微軟正黑體" pitchFamily="34" charset="-120"/>
                <a:ea typeface="微軟正黑體" pitchFamily="34" charset="-120"/>
              </a:rPr>
              <a:t>6</a:t>
            </a:r>
            <a:r>
              <a:rPr lang="en-US" altLang="zh-TW" sz="1000" b="1" spc="600" dirty="0" smtClean="0">
                <a:latin typeface="微軟正黑體" pitchFamily="34" charset="-120"/>
                <a:ea typeface="微軟正黑體" pitchFamily="34" charset="-120"/>
              </a:rPr>
              <a:t>-4</a:t>
            </a:r>
            <a:r>
              <a:rPr lang="zh-TW" altLang="en-US" sz="1000" b="1" spc="600" dirty="0">
                <a:latin typeface="微軟正黑體" pitchFamily="34" charset="-120"/>
                <a:ea typeface="微軟正黑體" pitchFamily="34" charset="-120"/>
              </a:rPr>
              <a:t>基本的</a:t>
            </a:r>
            <a:r>
              <a:rPr lang="en-US" altLang="zh-TW" sz="1000" b="1" spc="600" dirty="0">
                <a:latin typeface="微軟正黑體" pitchFamily="34" charset="-120"/>
                <a:ea typeface="微軟正黑體" pitchFamily="34" charset="-120"/>
              </a:rPr>
              <a:t>SQL</a:t>
            </a:r>
            <a:r>
              <a:rPr lang="zh-TW" altLang="en-US" sz="1000" b="1" spc="600" dirty="0">
                <a:latin typeface="微軟正黑體" pitchFamily="34" charset="-120"/>
                <a:ea typeface="微軟正黑體" pitchFamily="34" charset="-120"/>
              </a:rPr>
              <a:t>查詢語法</a:t>
            </a:r>
          </a:p>
        </p:txBody>
      </p:sp>
      <p:sp>
        <p:nvSpPr>
          <p:cNvPr id="11" name="Rectangle 3"/>
          <p:cNvSpPr txBox="1">
            <a:spLocks noRot="1" noChangeArrowheads="1"/>
          </p:cNvSpPr>
          <p:nvPr/>
        </p:nvSpPr>
        <p:spPr>
          <a:xfrm>
            <a:off x="325292" y="1700808"/>
            <a:ext cx="8540750" cy="4498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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Courier New" pitchFamily="49" charset="0"/>
              <a:buChar char="o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不過現在大部分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DBMS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都允許將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Date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或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Time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型態的欄位與字串直接比較 </a:t>
            </a:r>
          </a:p>
          <a:p>
            <a:pPr lvl="1"/>
            <a:endParaRPr lang="en-US" altLang="zh-TW" dirty="0" smtClean="0"/>
          </a:p>
          <a:p>
            <a:pPr lvl="1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範例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（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SQL Server)</a:t>
            </a:r>
          </a:p>
          <a:p>
            <a:pPr lvl="2">
              <a:buNone/>
            </a:pPr>
            <a:r>
              <a:rPr lang="en-US" altLang="zh-TW" sz="2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SELECT</a:t>
            </a:r>
            <a:r>
              <a:rPr lang="en-US" altLang="zh-TW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mId</a:t>
            </a:r>
            <a:r>
              <a:rPr lang="en-US" altLang="zh-TW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en-US" altLang="zh-TW" sz="2400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name,birthday</a:t>
            </a:r>
            <a:r>
              <a:rPr lang="en-US" altLang="zh-TW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sz="2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>
              <a:buNone/>
            </a:pPr>
            <a:r>
              <a:rPr lang="en-US" altLang="zh-TW" sz="2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FROM</a:t>
            </a:r>
            <a:r>
              <a:rPr lang="en-US" altLang="zh-TW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Member</a:t>
            </a:r>
            <a:endParaRPr lang="en-US" altLang="zh-TW" sz="2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>
              <a:buNone/>
            </a:pPr>
            <a:r>
              <a:rPr lang="en-US" altLang="zh-TW" sz="2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WHERE</a:t>
            </a:r>
            <a:r>
              <a:rPr lang="en-US" altLang="zh-TW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birthday &gt;= '19700101');</a:t>
            </a:r>
          </a:p>
        </p:txBody>
      </p:sp>
      <p:grpSp>
        <p:nvGrpSpPr>
          <p:cNvPr id="6" name="群組 5"/>
          <p:cNvGrpSpPr/>
          <p:nvPr/>
        </p:nvGrpSpPr>
        <p:grpSpPr>
          <a:xfrm>
            <a:off x="101896" y="2840952"/>
            <a:ext cx="720080" cy="660056"/>
            <a:chOff x="180554" y="1700808"/>
            <a:chExt cx="720080" cy="660056"/>
          </a:xfrm>
        </p:grpSpPr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0554" y="1700808"/>
              <a:ext cx="720080" cy="660056"/>
            </a:xfrm>
            <a:prstGeom prst="rect">
              <a:avLst/>
            </a:prstGeom>
          </p:spPr>
        </p:pic>
        <p:sp>
          <p:nvSpPr>
            <p:cNvPr id="8" name="文字方塊 7"/>
            <p:cNvSpPr txBox="1"/>
            <p:nvPr/>
          </p:nvSpPr>
          <p:spPr>
            <a:xfrm>
              <a:off x="230379" y="1772816"/>
              <a:ext cx="620430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zh-TW" altLang="en-US" sz="1600" b="1" dirty="0">
                  <a:solidFill>
                    <a:srgbClr val="92D050"/>
                  </a:solidFill>
                  <a:latin typeface="微軟正黑體" pitchFamily="34" charset="-120"/>
                  <a:ea typeface="微軟正黑體" pitchFamily="34" charset="-120"/>
                </a:rPr>
                <a:t>實例</a:t>
              </a:r>
            </a:p>
          </p:txBody>
        </p:sp>
      </p:grpSp>
      <p:sp>
        <p:nvSpPr>
          <p:cNvPr id="13" name="頁尾版面配置區 19"/>
          <p:cNvSpPr>
            <a:spLocks noGrp="1"/>
          </p:cNvSpPr>
          <p:nvPr>
            <p:ph type="ftr" sz="quarter" idx="11"/>
          </p:nvPr>
        </p:nvSpPr>
        <p:spPr>
          <a:xfrm>
            <a:off x="3124200" y="6237312"/>
            <a:ext cx="2895600" cy="365125"/>
          </a:xfrm>
        </p:spPr>
        <p:txBody>
          <a:bodyPr/>
          <a:lstStyle/>
          <a:p>
            <a:r>
              <a:rPr kumimoji="0" lang="en-US" altLang="zh-TW" dirty="0" smtClean="0"/>
              <a:t>Copyright </a:t>
            </a:r>
            <a:r>
              <a:rPr kumimoji="0" lang="zh-TW" altLang="en-US" dirty="0" smtClean="0"/>
              <a:t>黃三益</a:t>
            </a:r>
            <a:r>
              <a:rPr kumimoji="0" lang="en-US" altLang="zh-TW" dirty="0" smtClean="0"/>
              <a:t>2018 </a:t>
            </a:r>
            <a:r>
              <a:rPr kumimoji="0" lang="zh-TW" altLang="en-US" dirty="0" smtClean="0"/>
              <a:t>資料庫的核心理論與實務第</a:t>
            </a:r>
            <a:r>
              <a:rPr lang="zh-TW" altLang="en-US" dirty="0"/>
              <a:t>七</a:t>
            </a:r>
            <a:r>
              <a:rPr kumimoji="0" lang="zh-TW" altLang="en-US" dirty="0" smtClean="0"/>
              <a:t>版 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4271748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200" spc="600" dirty="0">
                <a:effectLst/>
                <a:latin typeface="微軟正黑體" pitchFamily="34" charset="-120"/>
                <a:ea typeface="微軟正黑體" pitchFamily="34" charset="-120"/>
              </a:rPr>
              <a:t>基本的</a:t>
            </a:r>
            <a:r>
              <a:rPr lang="en-US" altLang="zh-TW" sz="3200" spc="600" dirty="0">
                <a:effectLst/>
                <a:latin typeface="微軟正黑體" pitchFamily="34" charset="-120"/>
                <a:ea typeface="微軟正黑體" pitchFamily="34" charset="-120"/>
              </a:rPr>
              <a:t>SQL</a:t>
            </a:r>
            <a:r>
              <a:rPr lang="zh-TW" altLang="en-US" sz="3200" spc="600" dirty="0">
                <a:effectLst/>
                <a:latin typeface="微軟正黑體" pitchFamily="34" charset="-120"/>
                <a:ea typeface="微軟正黑體" pitchFamily="34" charset="-120"/>
              </a:rPr>
              <a:t>查詢語法</a:t>
            </a:r>
            <a:r>
              <a:rPr lang="en-US" altLang="zh-TW" sz="3200" spc="600" dirty="0">
                <a:effectLst/>
                <a:latin typeface="微軟正黑體" pitchFamily="34" charset="-120"/>
                <a:ea typeface="微軟正黑體" pitchFamily="34" charset="-120"/>
              </a:rPr>
              <a:t>-</a:t>
            </a:r>
            <a:r>
              <a:rPr lang="zh-TW" altLang="en-US" sz="3200" spc="600" dirty="0">
                <a:effectLst/>
                <a:latin typeface="微軟正黑體" pitchFamily="34" charset="-120"/>
                <a:ea typeface="微軟正黑體" pitchFamily="34" charset="-120"/>
              </a:rPr>
              <a:t>（</a:t>
            </a:r>
            <a:r>
              <a:rPr lang="en-US" altLang="zh-TW" sz="3200" spc="600" dirty="0">
                <a:effectLst/>
                <a:latin typeface="微軟正黑體" pitchFamily="34" charset="-120"/>
                <a:ea typeface="微軟正黑體" pitchFamily="34" charset="-120"/>
              </a:rPr>
              <a:t>Cont.)</a:t>
            </a:r>
            <a:r>
              <a:rPr lang="zh-TW" altLang="en-US" sz="3200" spc="600" dirty="0">
                <a:effectLst/>
                <a:latin typeface="微軟正黑體" pitchFamily="34" charset="-120"/>
                <a:ea typeface="微軟正黑體" pitchFamily="34" charset="-120"/>
              </a:rPr>
              <a:t> </a:t>
            </a:r>
            <a:endParaRPr lang="zh-TW" altLang="en-US" sz="3200" spc="600" dirty="0">
              <a:effectLst/>
              <a:latin typeface="微軟正黑體" pitchFamily="34" charset="-120"/>
              <a:ea typeface="微軟正黑體" pitchFamily="34" charset="-120"/>
              <a:cs typeface="+mn-cs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0" y="296752"/>
            <a:ext cx="875312" cy="900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-31742" y="-27384"/>
            <a:ext cx="253947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000" b="1" spc="600" dirty="0">
                <a:latin typeface="微軟正黑體" pitchFamily="34" charset="-120"/>
                <a:ea typeface="微軟正黑體" pitchFamily="34" charset="-120"/>
              </a:rPr>
              <a:t>6</a:t>
            </a:r>
            <a:r>
              <a:rPr lang="en-US" altLang="zh-TW" sz="1000" b="1" spc="600" dirty="0" smtClean="0">
                <a:latin typeface="微軟正黑體" pitchFamily="34" charset="-120"/>
                <a:ea typeface="微軟正黑體" pitchFamily="34" charset="-120"/>
              </a:rPr>
              <a:t>-4</a:t>
            </a:r>
            <a:r>
              <a:rPr lang="zh-TW" altLang="en-US" sz="1000" b="1" spc="600" dirty="0">
                <a:latin typeface="微軟正黑體" pitchFamily="34" charset="-120"/>
                <a:ea typeface="微軟正黑體" pitchFamily="34" charset="-120"/>
              </a:rPr>
              <a:t>基本的</a:t>
            </a:r>
            <a:r>
              <a:rPr lang="en-US" altLang="zh-TW" sz="1000" b="1" spc="600" dirty="0">
                <a:latin typeface="微軟正黑體" pitchFamily="34" charset="-120"/>
                <a:ea typeface="微軟正黑體" pitchFamily="34" charset="-120"/>
              </a:rPr>
              <a:t>SQL</a:t>
            </a:r>
            <a:r>
              <a:rPr lang="zh-TW" altLang="en-US" sz="1000" b="1" spc="600" dirty="0">
                <a:latin typeface="微軟正黑體" pitchFamily="34" charset="-120"/>
                <a:ea typeface="微軟正黑體" pitchFamily="34" charset="-120"/>
              </a:rPr>
              <a:t>查詢語法</a:t>
            </a:r>
          </a:p>
        </p:txBody>
      </p:sp>
      <p:sp>
        <p:nvSpPr>
          <p:cNvPr id="11" name="Rectangle 3"/>
          <p:cNvSpPr txBox="1">
            <a:spLocks noRot="1" noChangeArrowheads="1"/>
          </p:cNvSpPr>
          <p:nvPr/>
        </p:nvSpPr>
        <p:spPr>
          <a:xfrm>
            <a:off x="325292" y="1700808"/>
            <a:ext cx="8540750" cy="4498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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Courier New" pitchFamily="49" charset="0"/>
              <a:buChar char="o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ORDER BY 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：設定查詢結果資料表裡記錄的排列次序</a:t>
            </a:r>
          </a:p>
          <a:p>
            <a:pPr lvl="1">
              <a:lnSpc>
                <a:spcPct val="80000"/>
              </a:lnSpc>
            </a:pPr>
            <a:r>
              <a:rPr lang="en-US" altLang="zh-TW" sz="2200" dirty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DESC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代表由大到小</a:t>
            </a:r>
          </a:p>
          <a:p>
            <a:pPr lvl="1">
              <a:lnSpc>
                <a:spcPct val="80000"/>
              </a:lnSpc>
            </a:pPr>
            <a:r>
              <a:rPr lang="en-US" altLang="zh-TW" sz="2200" dirty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ASC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代表由小到大（預設）</a:t>
            </a:r>
          </a:p>
          <a:p>
            <a:pPr lvl="1">
              <a:lnSpc>
                <a:spcPct val="80000"/>
              </a:lnSpc>
            </a:pPr>
            <a:endParaRPr lang="zh-TW" altLang="en-US" dirty="0"/>
          </a:p>
          <a:p>
            <a:pPr lvl="2">
              <a:lnSpc>
                <a:spcPct val="80000"/>
              </a:lnSpc>
              <a:buNone/>
            </a:pPr>
            <a:r>
              <a:rPr lang="en-US" altLang="zh-TW" b="1" dirty="0">
                <a:solidFill>
                  <a:schemeClr val="tx1"/>
                </a:solidFill>
              </a:rPr>
              <a:t>SELECT</a:t>
            </a:r>
            <a:r>
              <a:rPr lang="en-US" altLang="zh-TW" dirty="0">
                <a:solidFill>
                  <a:schemeClr val="tx1"/>
                </a:solidFill>
              </a:rPr>
              <a:t> </a:t>
            </a:r>
            <a:r>
              <a:rPr lang="en-US" altLang="zh-TW" dirty="0" err="1">
                <a:solidFill>
                  <a:schemeClr val="tx1"/>
                </a:solidFill>
              </a:rPr>
              <a:t>mId</a:t>
            </a:r>
            <a:r>
              <a:rPr lang="en-US" altLang="zh-TW" dirty="0">
                <a:solidFill>
                  <a:schemeClr val="tx1"/>
                </a:solidFill>
              </a:rPr>
              <a:t>, </a:t>
            </a:r>
            <a:r>
              <a:rPr lang="en-US" altLang="zh-TW" dirty="0" err="1">
                <a:solidFill>
                  <a:schemeClr val="tx1"/>
                </a:solidFill>
              </a:rPr>
              <a:t>pId</a:t>
            </a:r>
            <a:r>
              <a:rPr lang="en-US" altLang="zh-TW" dirty="0">
                <a:solidFill>
                  <a:schemeClr val="tx1"/>
                </a:solidFill>
              </a:rPr>
              <a:t>, name</a:t>
            </a:r>
            <a:endParaRPr lang="en-US" altLang="zh-TW" b="1" dirty="0">
              <a:solidFill>
                <a:schemeClr val="tx1"/>
              </a:solidFill>
            </a:endParaRPr>
          </a:p>
          <a:p>
            <a:pPr lvl="2">
              <a:lnSpc>
                <a:spcPct val="80000"/>
              </a:lnSpc>
              <a:buNone/>
            </a:pPr>
            <a:r>
              <a:rPr lang="en-US" altLang="zh-TW" b="1" dirty="0" smtClean="0">
                <a:solidFill>
                  <a:schemeClr val="tx1"/>
                </a:solidFill>
              </a:rPr>
              <a:t>FROM</a:t>
            </a:r>
            <a:r>
              <a:rPr lang="en-US" altLang="zh-TW" dirty="0" smtClean="0">
                <a:solidFill>
                  <a:schemeClr val="tx1"/>
                </a:solidFill>
              </a:rPr>
              <a:t> Member</a:t>
            </a:r>
            <a:endParaRPr lang="en-US" altLang="zh-TW" b="1" dirty="0" smtClean="0">
              <a:solidFill>
                <a:schemeClr val="tx1"/>
              </a:solidFill>
            </a:endParaRPr>
          </a:p>
          <a:p>
            <a:pPr lvl="2">
              <a:lnSpc>
                <a:spcPct val="80000"/>
              </a:lnSpc>
              <a:buNone/>
            </a:pPr>
            <a:r>
              <a:rPr lang="en-US" altLang="zh-TW" b="1" dirty="0" smtClean="0">
                <a:solidFill>
                  <a:schemeClr val="tx1"/>
                </a:solidFill>
              </a:rPr>
              <a:t>ORDER </a:t>
            </a:r>
            <a:r>
              <a:rPr lang="en-US" altLang="zh-TW" b="1" dirty="0">
                <a:solidFill>
                  <a:schemeClr val="tx1"/>
                </a:solidFill>
              </a:rPr>
              <a:t>BY</a:t>
            </a:r>
            <a:r>
              <a:rPr lang="en-US" altLang="zh-TW" dirty="0">
                <a:solidFill>
                  <a:schemeClr val="tx1"/>
                </a:solidFill>
              </a:rPr>
              <a:t> name;</a:t>
            </a:r>
          </a:p>
          <a:p>
            <a:pPr lvl="2">
              <a:lnSpc>
                <a:spcPct val="80000"/>
              </a:lnSpc>
              <a:buNone/>
            </a:pPr>
            <a:endParaRPr lang="en-US" altLang="zh-TW" dirty="0">
              <a:solidFill>
                <a:schemeClr val="tx1"/>
              </a:solidFill>
            </a:endParaRPr>
          </a:p>
          <a:p>
            <a:pPr lvl="2">
              <a:lnSpc>
                <a:spcPct val="80000"/>
              </a:lnSpc>
              <a:buNone/>
            </a:pPr>
            <a:r>
              <a:rPr lang="en-US" altLang="zh-TW" b="1" dirty="0">
                <a:solidFill>
                  <a:schemeClr val="tx1"/>
                </a:solidFill>
              </a:rPr>
              <a:t>SELECT</a:t>
            </a:r>
            <a:r>
              <a:rPr lang="en-US" altLang="zh-TW" dirty="0">
                <a:solidFill>
                  <a:schemeClr val="tx1"/>
                </a:solidFill>
              </a:rPr>
              <a:t> </a:t>
            </a:r>
            <a:r>
              <a:rPr lang="en-US" altLang="zh-TW" dirty="0" err="1">
                <a:solidFill>
                  <a:schemeClr val="tx1"/>
                </a:solidFill>
              </a:rPr>
              <a:t>mId</a:t>
            </a:r>
            <a:r>
              <a:rPr lang="en-US" altLang="zh-TW" dirty="0">
                <a:solidFill>
                  <a:schemeClr val="tx1"/>
                </a:solidFill>
              </a:rPr>
              <a:t>, </a:t>
            </a:r>
            <a:r>
              <a:rPr lang="en-US" altLang="zh-TW" dirty="0" err="1">
                <a:solidFill>
                  <a:schemeClr val="tx1"/>
                </a:solidFill>
              </a:rPr>
              <a:t>pId</a:t>
            </a:r>
            <a:r>
              <a:rPr lang="en-US" altLang="zh-TW" dirty="0">
                <a:solidFill>
                  <a:schemeClr val="tx1"/>
                </a:solidFill>
              </a:rPr>
              <a:t>, name</a:t>
            </a:r>
            <a:endParaRPr lang="en-US" altLang="zh-TW" b="1" dirty="0">
              <a:solidFill>
                <a:schemeClr val="tx1"/>
              </a:solidFill>
            </a:endParaRPr>
          </a:p>
          <a:p>
            <a:pPr lvl="2">
              <a:lnSpc>
                <a:spcPct val="80000"/>
              </a:lnSpc>
              <a:buNone/>
            </a:pPr>
            <a:r>
              <a:rPr lang="en-US" altLang="zh-TW" b="1" dirty="0">
                <a:solidFill>
                  <a:schemeClr val="tx1"/>
                </a:solidFill>
              </a:rPr>
              <a:t>FROM</a:t>
            </a:r>
            <a:r>
              <a:rPr lang="en-US" altLang="zh-TW" dirty="0">
                <a:solidFill>
                  <a:schemeClr val="tx1"/>
                </a:solidFill>
              </a:rPr>
              <a:t> Member</a:t>
            </a:r>
            <a:endParaRPr lang="en-US" altLang="zh-TW" b="1" dirty="0">
              <a:solidFill>
                <a:schemeClr val="tx1"/>
              </a:solidFill>
            </a:endParaRPr>
          </a:p>
          <a:p>
            <a:pPr lvl="2">
              <a:lnSpc>
                <a:spcPct val="80000"/>
              </a:lnSpc>
              <a:buNone/>
            </a:pPr>
            <a:r>
              <a:rPr lang="en-US" altLang="zh-TW" b="1" dirty="0">
                <a:solidFill>
                  <a:schemeClr val="tx1"/>
                </a:solidFill>
              </a:rPr>
              <a:t>ORDER BY</a:t>
            </a:r>
            <a:r>
              <a:rPr lang="en-US" altLang="zh-TW" dirty="0">
                <a:solidFill>
                  <a:schemeClr val="tx1"/>
                </a:solidFill>
              </a:rPr>
              <a:t> name </a:t>
            </a:r>
            <a:r>
              <a:rPr lang="en-US" altLang="zh-TW" b="1" dirty="0">
                <a:solidFill>
                  <a:schemeClr val="tx1"/>
                </a:solidFill>
              </a:rPr>
              <a:t>DESC</a:t>
            </a:r>
            <a:r>
              <a:rPr lang="en-US" altLang="zh-TW" dirty="0" smtClean="0">
                <a:solidFill>
                  <a:schemeClr val="tx1"/>
                </a:solidFill>
              </a:rPr>
              <a:t>;</a:t>
            </a:r>
          </a:p>
          <a:p>
            <a:pPr lvl="2">
              <a:lnSpc>
                <a:spcPct val="80000"/>
              </a:lnSpc>
              <a:buNone/>
            </a:pPr>
            <a:endParaRPr lang="en-US" altLang="zh-TW" dirty="0"/>
          </a:p>
          <a:p>
            <a:pPr>
              <a:lnSpc>
                <a:spcPct val="80000"/>
              </a:lnSpc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在傳回欄位值前，也可用先做一些簡單的運算 </a:t>
            </a:r>
          </a:p>
          <a:p>
            <a:pPr lvl="2">
              <a:lnSpc>
                <a:spcPct val="80000"/>
              </a:lnSpc>
              <a:buNone/>
            </a:pPr>
            <a:endParaRPr lang="en-US" altLang="zh-TW" b="1" dirty="0" smtClean="0"/>
          </a:p>
          <a:p>
            <a:pPr lvl="2">
              <a:lnSpc>
                <a:spcPct val="80000"/>
              </a:lnSpc>
              <a:buNone/>
            </a:pPr>
            <a:r>
              <a:rPr lang="en-US" altLang="zh-TW" b="1" dirty="0" smtClean="0">
                <a:solidFill>
                  <a:schemeClr val="tx1"/>
                </a:solidFill>
              </a:rPr>
              <a:t>SELECT</a:t>
            </a:r>
            <a:r>
              <a:rPr lang="en-US" altLang="zh-TW" dirty="0" smtClean="0">
                <a:solidFill>
                  <a:schemeClr val="tx1"/>
                </a:solidFill>
              </a:rPr>
              <a:t> </a:t>
            </a:r>
            <a:r>
              <a:rPr lang="en-US" altLang="zh-TW" dirty="0" err="1">
                <a:solidFill>
                  <a:schemeClr val="tx1"/>
                </a:solidFill>
              </a:rPr>
              <a:t>pNo</a:t>
            </a:r>
            <a:r>
              <a:rPr lang="en-US" altLang="zh-TW" dirty="0">
                <a:solidFill>
                  <a:schemeClr val="tx1"/>
                </a:solidFill>
              </a:rPr>
              <a:t>, name, 0.9 * </a:t>
            </a:r>
            <a:r>
              <a:rPr lang="en-US" altLang="zh-TW" dirty="0" err="1" smtClean="0">
                <a:solidFill>
                  <a:schemeClr val="tx1"/>
                </a:solidFill>
              </a:rPr>
              <a:t>unitPrice</a:t>
            </a:r>
            <a:r>
              <a:rPr lang="zh-TW" altLang="en-US" b="1" dirty="0" smtClean="0">
                <a:solidFill>
                  <a:schemeClr val="tx1"/>
                </a:solidFill>
              </a:rPr>
              <a:t> </a:t>
            </a:r>
            <a:r>
              <a:rPr lang="en-US" altLang="zh-TW" b="1" dirty="0" smtClean="0">
                <a:solidFill>
                  <a:schemeClr val="tx1"/>
                </a:solidFill>
              </a:rPr>
              <a:t>FROM</a:t>
            </a:r>
            <a:r>
              <a:rPr lang="en-US" altLang="zh-TW" dirty="0" smtClean="0">
                <a:solidFill>
                  <a:schemeClr val="tx1"/>
                </a:solidFill>
              </a:rPr>
              <a:t> </a:t>
            </a:r>
            <a:r>
              <a:rPr lang="en-US" altLang="zh-TW" dirty="0">
                <a:solidFill>
                  <a:schemeClr val="tx1"/>
                </a:solidFill>
              </a:rPr>
              <a:t>Product;</a:t>
            </a:r>
          </a:p>
        </p:txBody>
      </p:sp>
      <p:grpSp>
        <p:nvGrpSpPr>
          <p:cNvPr id="6" name="群組 5"/>
          <p:cNvGrpSpPr/>
          <p:nvPr/>
        </p:nvGrpSpPr>
        <p:grpSpPr>
          <a:xfrm>
            <a:off x="119445" y="3068960"/>
            <a:ext cx="720080" cy="660056"/>
            <a:chOff x="180554" y="1700808"/>
            <a:chExt cx="720080" cy="660056"/>
          </a:xfrm>
        </p:grpSpPr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0554" y="1700808"/>
              <a:ext cx="720080" cy="660056"/>
            </a:xfrm>
            <a:prstGeom prst="rect">
              <a:avLst/>
            </a:prstGeom>
          </p:spPr>
        </p:pic>
        <p:sp>
          <p:nvSpPr>
            <p:cNvPr id="8" name="文字方塊 7"/>
            <p:cNvSpPr txBox="1"/>
            <p:nvPr/>
          </p:nvSpPr>
          <p:spPr>
            <a:xfrm>
              <a:off x="230379" y="1772816"/>
              <a:ext cx="620430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zh-TW" altLang="en-US" sz="1600" b="1" dirty="0">
                  <a:solidFill>
                    <a:srgbClr val="92D050"/>
                  </a:solidFill>
                  <a:latin typeface="微軟正黑體" pitchFamily="34" charset="-120"/>
                  <a:ea typeface="微軟正黑體" pitchFamily="34" charset="-120"/>
                </a:rPr>
                <a:t>實例</a:t>
              </a:r>
            </a:p>
          </p:txBody>
        </p:sp>
      </p:grpSp>
      <p:sp>
        <p:nvSpPr>
          <p:cNvPr id="13" name="頁尾版面配置區 19"/>
          <p:cNvSpPr>
            <a:spLocks noGrp="1"/>
          </p:cNvSpPr>
          <p:nvPr>
            <p:ph type="ftr" sz="quarter" idx="11"/>
          </p:nvPr>
        </p:nvSpPr>
        <p:spPr>
          <a:xfrm>
            <a:off x="3124200" y="6237312"/>
            <a:ext cx="2895600" cy="365125"/>
          </a:xfrm>
        </p:spPr>
        <p:txBody>
          <a:bodyPr/>
          <a:lstStyle/>
          <a:p>
            <a:r>
              <a:rPr kumimoji="0" lang="en-US" altLang="zh-TW" dirty="0" smtClean="0"/>
              <a:t>Copyright </a:t>
            </a:r>
            <a:r>
              <a:rPr kumimoji="0" lang="zh-TW" altLang="en-US" dirty="0" smtClean="0"/>
              <a:t>黃三益</a:t>
            </a:r>
            <a:r>
              <a:rPr kumimoji="0" lang="en-US" altLang="zh-TW" dirty="0" smtClean="0"/>
              <a:t>2018 </a:t>
            </a:r>
            <a:r>
              <a:rPr kumimoji="0" lang="zh-TW" altLang="en-US" dirty="0" smtClean="0"/>
              <a:t>資料庫的核心理論與實務第</a:t>
            </a:r>
            <a:r>
              <a:rPr lang="zh-TW" altLang="en-US" dirty="0"/>
              <a:t>七</a:t>
            </a:r>
            <a:r>
              <a:rPr kumimoji="0" lang="zh-TW" altLang="en-US" dirty="0" smtClean="0"/>
              <a:t>版 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329568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群組 4"/>
          <p:cNvGrpSpPr/>
          <p:nvPr/>
        </p:nvGrpSpPr>
        <p:grpSpPr>
          <a:xfrm>
            <a:off x="126114" y="2636376"/>
            <a:ext cx="2294111" cy="2486601"/>
            <a:chOff x="126114" y="2636376"/>
            <a:chExt cx="2294111" cy="2486601"/>
          </a:xfrm>
        </p:grpSpPr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3568" y="3987797"/>
              <a:ext cx="1135180" cy="1135180"/>
            </a:xfrm>
            <a:prstGeom prst="rect">
              <a:avLst/>
            </a:prstGeom>
          </p:spPr>
        </p:pic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00186">
              <a:off x="2156065" y="3282598"/>
              <a:ext cx="264160" cy="264160"/>
            </a:xfrm>
            <a:prstGeom prst="rect">
              <a:avLst/>
            </a:prstGeom>
          </p:spPr>
        </p:pic>
        <p:pic>
          <p:nvPicPr>
            <p:cNvPr id="8" name="圖片 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783049">
              <a:off x="1170620" y="3892796"/>
              <a:ext cx="264160" cy="264160"/>
            </a:xfrm>
            <a:prstGeom prst="rect">
              <a:avLst/>
            </a:prstGeom>
          </p:spPr>
        </p:pic>
        <p:pic>
          <p:nvPicPr>
            <p:cNvPr id="9" name="圖片 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4050" y="3298390"/>
              <a:ext cx="264160" cy="264160"/>
            </a:xfrm>
            <a:prstGeom prst="rect">
              <a:avLst/>
            </a:prstGeom>
          </p:spPr>
        </p:pic>
        <p:pic>
          <p:nvPicPr>
            <p:cNvPr id="10" name="圖片 9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787076">
              <a:off x="1703998" y="2636376"/>
              <a:ext cx="264160" cy="264160"/>
            </a:xfrm>
            <a:prstGeom prst="rect">
              <a:avLst/>
            </a:prstGeom>
          </p:spPr>
        </p:pic>
        <p:pic>
          <p:nvPicPr>
            <p:cNvPr id="11" name="圖片 10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18631" y="3671497"/>
              <a:ext cx="264160" cy="264160"/>
            </a:xfrm>
            <a:prstGeom prst="rect">
              <a:avLst/>
            </a:prstGeom>
          </p:spPr>
        </p:pic>
        <p:pic>
          <p:nvPicPr>
            <p:cNvPr id="12" name="圖片 11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953616">
              <a:off x="1137733" y="2798325"/>
              <a:ext cx="264160" cy="264160"/>
            </a:xfrm>
            <a:prstGeom prst="rect">
              <a:avLst/>
            </a:prstGeom>
          </p:spPr>
        </p:pic>
        <p:pic>
          <p:nvPicPr>
            <p:cNvPr id="13" name="圖片 12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64907" y="2902268"/>
              <a:ext cx="345410" cy="345410"/>
            </a:xfrm>
            <a:prstGeom prst="rect">
              <a:avLst/>
            </a:prstGeom>
          </p:spPr>
        </p:pic>
        <p:pic>
          <p:nvPicPr>
            <p:cNvPr id="14" name="圖片 13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1213" y="3563565"/>
              <a:ext cx="264160" cy="264160"/>
            </a:xfrm>
            <a:prstGeom prst="rect">
              <a:avLst/>
            </a:prstGeom>
          </p:spPr>
        </p:pic>
        <p:pic>
          <p:nvPicPr>
            <p:cNvPr id="16" name="圖片 15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5645" y="3464650"/>
              <a:ext cx="264160" cy="264160"/>
            </a:xfrm>
            <a:prstGeom prst="rect">
              <a:avLst/>
            </a:prstGeom>
          </p:spPr>
        </p:pic>
        <p:pic>
          <p:nvPicPr>
            <p:cNvPr id="17" name="圖片 16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6189" y="3034230"/>
              <a:ext cx="264160" cy="264160"/>
            </a:xfrm>
            <a:prstGeom prst="rect">
              <a:avLst/>
            </a:prstGeom>
          </p:spPr>
        </p:pic>
        <p:pic>
          <p:nvPicPr>
            <p:cNvPr id="18" name="圖片 17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372951">
              <a:off x="1036238" y="3281923"/>
              <a:ext cx="264160" cy="264160"/>
            </a:xfrm>
            <a:prstGeom prst="rect">
              <a:avLst/>
            </a:prstGeom>
          </p:spPr>
        </p:pic>
        <p:pic>
          <p:nvPicPr>
            <p:cNvPr id="19" name="圖片 18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934268">
              <a:off x="126114" y="3252896"/>
              <a:ext cx="264160" cy="264160"/>
            </a:xfrm>
            <a:prstGeom prst="rect">
              <a:avLst/>
            </a:prstGeom>
          </p:spPr>
        </p:pic>
        <p:sp>
          <p:nvSpPr>
            <p:cNvPr id="20" name="弧形 19"/>
            <p:cNvSpPr/>
            <p:nvPr/>
          </p:nvSpPr>
          <p:spPr>
            <a:xfrm>
              <a:off x="258193" y="3350796"/>
              <a:ext cx="593019" cy="166260"/>
            </a:xfrm>
            <a:prstGeom prst="arc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1" name="副標題 2"/>
          <p:cNvSpPr txBox="1">
            <a:spLocks/>
          </p:cNvSpPr>
          <p:nvPr/>
        </p:nvSpPr>
        <p:spPr>
          <a:xfrm>
            <a:off x="0" y="3861048"/>
            <a:ext cx="91440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Courier New" pitchFamily="49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/>
            <a:r>
              <a:rPr lang="zh-TW" altLang="en-US" sz="2400" b="1" spc="6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2400" b="1" spc="600" dirty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sz="2400" b="1" spc="6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6</a:t>
            </a:r>
            <a:r>
              <a:rPr lang="zh-TW" altLang="en-US" sz="2400" b="1" spc="6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章</a:t>
            </a:r>
            <a:r>
              <a:rPr lang="en-US" altLang="zh-TW" sz="2400" b="1" spc="6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.</a:t>
            </a:r>
            <a:r>
              <a:rPr lang="zh-TW" altLang="en-US" sz="2400" b="1" spc="6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基本的</a:t>
            </a:r>
            <a:r>
              <a:rPr lang="en-US" altLang="zh-TW" sz="2400" b="1" spc="6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SQL</a:t>
            </a:r>
          </a:p>
          <a:p>
            <a:endParaRPr lang="en-US" altLang="zh-TW" sz="700" b="1" spc="600" dirty="0" smtClean="0">
              <a:latin typeface="微軟正黑體" pitchFamily="34" charset="-120"/>
              <a:ea typeface="微軟正黑體" pitchFamily="34" charset="-120"/>
            </a:endParaRPr>
          </a:p>
          <a:p>
            <a:endParaRPr lang="en-US" altLang="zh-TW" b="1" spc="600" dirty="0" smtClean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TW" b="1" spc="6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6-5SQL</a:t>
            </a:r>
            <a:r>
              <a:rPr lang="zh-TW" altLang="en-US" b="1" spc="600" dirty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b="1" spc="6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更新語法</a:t>
            </a:r>
            <a:endParaRPr lang="zh-TW" altLang="en-US" dirty="0"/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altLang="zh-TW" dirty="0" smtClean="0"/>
              <a:t>Copyright </a:t>
            </a:r>
            <a:r>
              <a:rPr kumimoji="0" lang="zh-TW" altLang="en-US" dirty="0" smtClean="0"/>
              <a:t>黃三益</a:t>
            </a:r>
            <a:r>
              <a:rPr kumimoji="0" lang="en-US" altLang="zh-TW" dirty="0" smtClean="0"/>
              <a:t>2018 </a:t>
            </a:r>
            <a:r>
              <a:rPr kumimoji="0" lang="zh-TW" altLang="en-US" dirty="0" smtClean="0"/>
              <a:t>資料庫的核心理論與實務第七版 </a:t>
            </a:r>
            <a:endParaRPr kumimoji="0" 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33</a:t>
            </a:fld>
            <a:endParaRPr kumimoji="0" lang="en-US" sz="1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7403737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spc="600" dirty="0">
                <a:effectLst/>
                <a:latin typeface="微軟正黑體" pitchFamily="34" charset="-120"/>
                <a:ea typeface="微軟正黑體" pitchFamily="34" charset="-120"/>
              </a:rPr>
              <a:t>SQL</a:t>
            </a:r>
            <a:r>
              <a:rPr lang="zh-TW" altLang="en-US" sz="3200" spc="600" dirty="0">
                <a:effectLst/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sz="3200" spc="600" dirty="0" smtClean="0">
                <a:effectLst/>
                <a:latin typeface="微軟正黑體" pitchFamily="34" charset="-120"/>
                <a:ea typeface="微軟正黑體" pitchFamily="34" charset="-120"/>
              </a:rPr>
              <a:t>更新</a:t>
            </a:r>
            <a:r>
              <a:rPr lang="en-US" altLang="zh-TW" sz="3200" spc="600" dirty="0" smtClean="0">
                <a:effectLst/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sz="3200" spc="600" dirty="0" smtClean="0">
                <a:effectLst/>
                <a:latin typeface="微軟正黑體" pitchFamily="34" charset="-120"/>
                <a:ea typeface="微軟正黑體" pitchFamily="34" charset="-120"/>
              </a:rPr>
              <a:t>新增</a:t>
            </a:r>
            <a:r>
              <a:rPr lang="en-US" altLang="zh-TW" sz="3200" spc="600" dirty="0" smtClean="0">
                <a:effectLst/>
                <a:latin typeface="微軟正黑體" pitchFamily="34" charset="-120"/>
                <a:ea typeface="微軟正黑體" pitchFamily="34" charset="-120"/>
              </a:rPr>
              <a:t>)</a:t>
            </a:r>
            <a:endParaRPr lang="zh-TW" altLang="en-US" sz="3200" spc="600" dirty="0"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0" y="296752"/>
            <a:ext cx="875312" cy="900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-31742" y="-27384"/>
            <a:ext cx="171874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000" b="1" spc="600" dirty="0">
                <a:latin typeface="微軟正黑體" pitchFamily="34" charset="-120"/>
                <a:ea typeface="微軟正黑體" pitchFamily="34" charset="-120"/>
              </a:rPr>
              <a:t>6</a:t>
            </a:r>
            <a:r>
              <a:rPr lang="en-US" altLang="zh-TW" sz="1000" b="1" spc="600" dirty="0" smtClean="0">
                <a:latin typeface="微軟正黑體" pitchFamily="34" charset="-120"/>
                <a:ea typeface="微軟正黑體" pitchFamily="34" charset="-120"/>
              </a:rPr>
              <a:t>-5SQL</a:t>
            </a:r>
            <a:r>
              <a:rPr lang="zh-TW" altLang="en-US" sz="1000" b="1" spc="600" dirty="0">
                <a:latin typeface="微軟正黑體" pitchFamily="34" charset="-120"/>
                <a:ea typeface="微軟正黑體" pitchFamily="34" charset="-120"/>
              </a:rPr>
              <a:t>的更新</a:t>
            </a:r>
            <a:endParaRPr lang="zh-TW" altLang="en-US" sz="1000" dirty="0"/>
          </a:p>
        </p:txBody>
      </p:sp>
      <p:sp>
        <p:nvSpPr>
          <p:cNvPr id="11" name="Rectangle 3"/>
          <p:cNvSpPr txBox="1">
            <a:spLocks noRot="1" noChangeArrowheads="1"/>
          </p:cNvSpPr>
          <p:nvPr/>
        </p:nvSpPr>
        <p:spPr>
          <a:xfrm>
            <a:off x="325292" y="1700808"/>
            <a:ext cx="8540750" cy="4498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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Courier New" pitchFamily="49" charset="0"/>
              <a:buChar char="o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標準語法如下：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</a:p>
          <a:p>
            <a:pPr lvl="1"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INSERT INTO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&lt;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資料表名稱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&gt;[&lt;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屬性串列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&gt;]</a:t>
            </a:r>
            <a:b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VALUES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(attribute-value-list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);</a:t>
            </a:r>
          </a:p>
          <a:p>
            <a:pPr lvl="1">
              <a:buNone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U1: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新增一筆完整的記錄到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Product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資料表。</a:t>
            </a:r>
          </a:p>
          <a:p>
            <a:pPr lvl="2"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en-US" altLang="zh-TW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INSERT INTO 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Product</a:t>
            </a:r>
            <a:endParaRPr lang="en-US" altLang="zh-TW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>
              <a:buNone/>
            </a:pPr>
            <a:r>
              <a:rPr lang="en-US" altLang="zh-TW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VALUES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('b00001', '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資料庫管理與系統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', 700, 'Book</a:t>
            </a:r>
            <a:r>
              <a:rPr lang="en-US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');</a:t>
            </a:r>
          </a:p>
          <a:p>
            <a:pPr lvl="2">
              <a:buNone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U2: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新增一筆只含商品編號和商品名稱的記錄到「商品」資料表。</a:t>
            </a:r>
          </a:p>
          <a:p>
            <a:pPr lvl="2"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en-US" altLang="zh-TW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INSERT INTO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Product (</a:t>
            </a:r>
            <a:r>
              <a:rPr lang="en-US" altLang="zh-TW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pName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en-US" altLang="zh-TW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pNo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>
              <a:buNone/>
            </a:pPr>
            <a:r>
              <a:rPr lang="zh-TW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en-US" altLang="zh-TW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VALUES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( '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資料庫管理與系統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', 'b00001');</a:t>
            </a:r>
          </a:p>
        </p:txBody>
      </p:sp>
      <p:sp>
        <p:nvSpPr>
          <p:cNvPr id="9" name="頁尾版面配置區 19"/>
          <p:cNvSpPr>
            <a:spLocks noGrp="1"/>
          </p:cNvSpPr>
          <p:nvPr>
            <p:ph type="ftr" sz="quarter" idx="11"/>
          </p:nvPr>
        </p:nvSpPr>
        <p:spPr>
          <a:xfrm>
            <a:off x="3124200" y="6237312"/>
            <a:ext cx="2895600" cy="365125"/>
          </a:xfrm>
        </p:spPr>
        <p:txBody>
          <a:bodyPr/>
          <a:lstStyle/>
          <a:p>
            <a:r>
              <a:rPr kumimoji="0" lang="en-US" altLang="zh-TW" dirty="0" smtClean="0"/>
              <a:t>Copyright </a:t>
            </a:r>
            <a:r>
              <a:rPr kumimoji="0" lang="zh-TW" altLang="en-US" dirty="0" smtClean="0"/>
              <a:t>黃三益</a:t>
            </a:r>
            <a:r>
              <a:rPr kumimoji="0" lang="en-US" altLang="zh-TW" dirty="0" smtClean="0"/>
              <a:t>2018 </a:t>
            </a:r>
            <a:r>
              <a:rPr kumimoji="0" lang="zh-TW" altLang="en-US" dirty="0" smtClean="0"/>
              <a:t>資料庫的核心理論與實務第</a:t>
            </a:r>
            <a:r>
              <a:rPr lang="zh-TW" altLang="en-US" dirty="0"/>
              <a:t>七</a:t>
            </a:r>
            <a:r>
              <a:rPr kumimoji="0" lang="zh-TW" altLang="en-US" dirty="0" smtClean="0"/>
              <a:t>版 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206524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spc="600" dirty="0">
                <a:effectLst/>
                <a:latin typeface="微軟正黑體" pitchFamily="34" charset="-120"/>
                <a:ea typeface="微軟正黑體" pitchFamily="34" charset="-120"/>
              </a:rPr>
              <a:t>SQL</a:t>
            </a:r>
            <a:r>
              <a:rPr lang="zh-TW" altLang="en-US" sz="3200" spc="600" dirty="0">
                <a:effectLst/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sz="3200" spc="600" dirty="0" smtClean="0">
                <a:effectLst/>
                <a:latin typeface="微軟正黑體" pitchFamily="34" charset="-120"/>
                <a:ea typeface="微軟正黑體" pitchFamily="34" charset="-120"/>
              </a:rPr>
              <a:t>更新</a:t>
            </a:r>
            <a:r>
              <a:rPr lang="en-US" altLang="zh-TW" sz="3200" spc="600" dirty="0" smtClean="0">
                <a:effectLst/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sz="3200" spc="600" dirty="0" smtClean="0">
                <a:effectLst/>
                <a:latin typeface="微軟正黑體" pitchFamily="34" charset="-120"/>
                <a:ea typeface="微軟正黑體" pitchFamily="34" charset="-120"/>
              </a:rPr>
              <a:t>新增</a:t>
            </a:r>
            <a:r>
              <a:rPr lang="en-US" altLang="zh-TW" sz="3200" spc="600" dirty="0">
                <a:effectLst/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en-US" altLang="zh-TW" sz="3200" spc="600" dirty="0" smtClean="0">
                <a:effectLst/>
                <a:latin typeface="微軟正黑體" pitchFamily="34" charset="-120"/>
                <a:ea typeface="微軟正黑體" pitchFamily="34" charset="-120"/>
              </a:rPr>
              <a:t>-(cont.)</a:t>
            </a:r>
            <a:r>
              <a:rPr lang="zh-TW" altLang="en-US" sz="3200" spc="600" dirty="0" smtClean="0">
                <a:effectLst/>
                <a:latin typeface="微軟正黑體" pitchFamily="34" charset="-120"/>
                <a:ea typeface="微軟正黑體" pitchFamily="34" charset="-120"/>
              </a:rPr>
              <a:t> </a:t>
            </a:r>
            <a:endParaRPr lang="zh-TW" altLang="en-US" sz="3200" spc="600" dirty="0"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0" y="296752"/>
            <a:ext cx="875312" cy="900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-31742" y="-27384"/>
            <a:ext cx="171874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000" b="1" spc="600" dirty="0" smtClean="0">
                <a:latin typeface="微軟正黑體" pitchFamily="34" charset="-120"/>
                <a:ea typeface="微軟正黑體" pitchFamily="34" charset="-120"/>
              </a:rPr>
              <a:t>6-5SQL</a:t>
            </a:r>
            <a:r>
              <a:rPr lang="zh-TW" altLang="en-US" sz="1000" b="1" spc="600" dirty="0">
                <a:latin typeface="微軟正黑體" pitchFamily="34" charset="-120"/>
                <a:ea typeface="微軟正黑體" pitchFamily="34" charset="-120"/>
              </a:rPr>
              <a:t>的更新</a:t>
            </a:r>
            <a:endParaRPr lang="zh-TW" altLang="en-US" sz="1000" dirty="0"/>
          </a:p>
        </p:txBody>
      </p:sp>
      <p:sp>
        <p:nvSpPr>
          <p:cNvPr id="11" name="Rectangle 3"/>
          <p:cNvSpPr txBox="1">
            <a:spLocks noRot="1" noChangeArrowheads="1"/>
          </p:cNvSpPr>
          <p:nvPr/>
        </p:nvSpPr>
        <p:spPr>
          <a:xfrm>
            <a:off x="325292" y="1700808"/>
            <a:ext cx="8540750" cy="4498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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Courier New" pitchFamily="49" charset="0"/>
              <a:buChar char="o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將查詢的結果整批新增入一個資料表 </a:t>
            </a:r>
          </a:p>
          <a:p>
            <a:pPr lvl="1">
              <a:lnSpc>
                <a:spcPct val="90000"/>
              </a:lnSpc>
            </a:pP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ct val="90000"/>
              </a:lnSpc>
            </a:pPr>
            <a:r>
              <a:rPr lang="en-US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U3</a:t>
            </a:r>
            <a:endParaRPr lang="en-US" altLang="zh-TW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>
              <a:lnSpc>
                <a:spcPct val="90000"/>
              </a:lnSpc>
              <a:buNone/>
            </a:pPr>
            <a:r>
              <a:rPr lang="en-US" altLang="zh-TW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CREATE TABLE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Book</a:t>
            </a:r>
          </a:p>
          <a:p>
            <a:pPr lvl="2">
              <a:lnSpc>
                <a:spcPct val="90000"/>
              </a:lnSpc>
              <a:buNone/>
            </a:pP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dirty="0" err="1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bNo</a:t>
            </a:r>
            <a:r>
              <a:rPr lang="en-US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</a:t>
            </a:r>
            <a:r>
              <a:rPr lang="en-US" altLang="zh-TW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CHAR</a:t>
            </a:r>
            <a:r>
              <a:rPr lang="en-US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(10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     </a:t>
            </a:r>
            <a:r>
              <a:rPr lang="en-US" altLang="zh-TW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NOT </a:t>
            </a:r>
            <a:r>
              <a:rPr lang="en-US" altLang="zh-TW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NULL,</a:t>
            </a:r>
            <a:endParaRPr lang="en-US" altLang="zh-TW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>
              <a:lnSpc>
                <a:spcPct val="90000"/>
              </a:lnSpc>
              <a:buNone/>
            </a:pP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en-US" altLang="zh-TW" dirty="0" err="1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bName</a:t>
            </a:r>
            <a:r>
              <a:rPr lang="en-US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</a:t>
            </a:r>
            <a:r>
              <a:rPr lang="en-US" altLang="zh-TW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VARCHAR</a:t>
            </a:r>
            <a:r>
              <a:rPr lang="en-US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(10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),</a:t>
            </a:r>
          </a:p>
          <a:p>
            <a:pPr lvl="2">
              <a:lnSpc>
                <a:spcPct val="90000"/>
              </a:lnSpc>
              <a:buNone/>
            </a:pP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en-US" altLang="zh-TW" dirty="0" err="1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unitPrice</a:t>
            </a:r>
            <a:r>
              <a:rPr lang="en-US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</a:t>
            </a:r>
            <a:r>
              <a:rPr lang="en-US" altLang="zh-TW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DECIMAL</a:t>
            </a:r>
            <a:r>
              <a:rPr lang="en-US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(10,2)</a:t>
            </a:r>
          </a:p>
          <a:p>
            <a:pPr lvl="2">
              <a:lnSpc>
                <a:spcPct val="90000"/>
              </a:lnSpc>
              <a:buNone/>
            </a:pPr>
            <a:r>
              <a:rPr lang="en-US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);</a:t>
            </a:r>
          </a:p>
          <a:p>
            <a:pPr lvl="2">
              <a:lnSpc>
                <a:spcPct val="90000"/>
              </a:lnSpc>
              <a:buNone/>
            </a:pPr>
            <a:endParaRPr lang="en-US" altLang="zh-TW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>
              <a:lnSpc>
                <a:spcPct val="90000"/>
              </a:lnSpc>
              <a:buNone/>
            </a:pPr>
            <a:r>
              <a:rPr lang="en-US" altLang="zh-TW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INSERT INTO 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Book</a:t>
            </a:r>
          </a:p>
          <a:p>
            <a:pPr lvl="2">
              <a:lnSpc>
                <a:spcPct val="90000"/>
              </a:lnSpc>
              <a:buNone/>
            </a:pPr>
            <a:r>
              <a:rPr lang="en-US" altLang="zh-TW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SELECT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pNo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en-US" altLang="zh-TW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pName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en-US" altLang="zh-TW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unitPrice</a:t>
            </a:r>
            <a:endParaRPr lang="en-US" altLang="zh-TW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>
              <a:lnSpc>
                <a:spcPct val="90000"/>
              </a:lnSpc>
              <a:buNone/>
            </a:pPr>
            <a:r>
              <a:rPr lang="en-US" altLang="zh-TW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FROM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Product</a:t>
            </a:r>
            <a:endParaRPr lang="en-US" altLang="zh-TW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>
              <a:lnSpc>
                <a:spcPct val="90000"/>
              </a:lnSpc>
              <a:buNone/>
            </a:pPr>
            <a:r>
              <a:rPr lang="en-US" altLang="zh-TW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WHERE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category = 'Book';</a:t>
            </a:r>
          </a:p>
        </p:txBody>
      </p:sp>
      <p:sp>
        <p:nvSpPr>
          <p:cNvPr id="9" name="頁尾版面配置區 19"/>
          <p:cNvSpPr>
            <a:spLocks noGrp="1"/>
          </p:cNvSpPr>
          <p:nvPr>
            <p:ph type="ftr" sz="quarter" idx="11"/>
          </p:nvPr>
        </p:nvSpPr>
        <p:spPr>
          <a:xfrm>
            <a:off x="3124200" y="6237312"/>
            <a:ext cx="2895600" cy="365125"/>
          </a:xfrm>
        </p:spPr>
        <p:txBody>
          <a:bodyPr/>
          <a:lstStyle/>
          <a:p>
            <a:r>
              <a:rPr kumimoji="0" lang="en-US" altLang="zh-TW" dirty="0" smtClean="0"/>
              <a:t>Copyright </a:t>
            </a:r>
            <a:r>
              <a:rPr kumimoji="0" lang="zh-TW" altLang="en-US" dirty="0" smtClean="0"/>
              <a:t>黃三益</a:t>
            </a:r>
            <a:r>
              <a:rPr kumimoji="0" lang="en-US" altLang="zh-TW" dirty="0" smtClean="0"/>
              <a:t>2018 </a:t>
            </a:r>
            <a:r>
              <a:rPr kumimoji="0" lang="zh-TW" altLang="en-US" dirty="0" smtClean="0"/>
              <a:t>資料庫的核心理論與實務第</a:t>
            </a:r>
            <a:r>
              <a:rPr lang="zh-TW" altLang="en-US" dirty="0"/>
              <a:t>七</a:t>
            </a:r>
            <a:r>
              <a:rPr kumimoji="0" lang="zh-TW" altLang="en-US" dirty="0" smtClean="0"/>
              <a:t>版 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325163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spc="600" dirty="0">
                <a:effectLst/>
                <a:latin typeface="微軟正黑體" pitchFamily="34" charset="-120"/>
                <a:ea typeface="微軟正黑體" pitchFamily="34" charset="-120"/>
              </a:rPr>
              <a:t>SQL</a:t>
            </a:r>
            <a:r>
              <a:rPr lang="zh-TW" altLang="en-US" sz="3200" spc="600" dirty="0">
                <a:effectLst/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sz="3200" spc="600" dirty="0" smtClean="0">
                <a:effectLst/>
                <a:latin typeface="微軟正黑體" pitchFamily="34" charset="-120"/>
                <a:ea typeface="微軟正黑體" pitchFamily="34" charset="-120"/>
              </a:rPr>
              <a:t>更新</a:t>
            </a:r>
            <a:r>
              <a:rPr lang="en-US" altLang="zh-TW" sz="3200" spc="600" dirty="0">
                <a:effectLst/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sz="3200" spc="600" dirty="0" smtClean="0">
                <a:effectLst/>
                <a:latin typeface="微軟正黑體" pitchFamily="34" charset="-120"/>
                <a:ea typeface="微軟正黑體" pitchFamily="34" charset="-120"/>
              </a:rPr>
              <a:t>修改</a:t>
            </a:r>
            <a:r>
              <a:rPr lang="en-US" altLang="zh-TW" sz="3200" spc="600" dirty="0">
                <a:effectLst/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sz="3200" spc="600" dirty="0" smtClean="0">
                <a:effectLst/>
                <a:latin typeface="微軟正黑體" pitchFamily="34" charset="-120"/>
                <a:ea typeface="微軟正黑體" pitchFamily="34" charset="-120"/>
              </a:rPr>
              <a:t> </a:t>
            </a:r>
            <a:endParaRPr lang="zh-TW" altLang="en-US" sz="3200" spc="600" dirty="0"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0" y="296752"/>
            <a:ext cx="875312" cy="900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-31742" y="-27384"/>
            <a:ext cx="171874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000" b="1" spc="600" dirty="0">
                <a:latin typeface="微軟正黑體" pitchFamily="34" charset="-120"/>
                <a:ea typeface="微軟正黑體" pitchFamily="34" charset="-120"/>
              </a:rPr>
              <a:t>6</a:t>
            </a:r>
            <a:r>
              <a:rPr lang="en-US" altLang="zh-TW" sz="1000" b="1" spc="600" dirty="0" smtClean="0">
                <a:latin typeface="微軟正黑體" pitchFamily="34" charset="-120"/>
                <a:ea typeface="微軟正黑體" pitchFamily="34" charset="-120"/>
              </a:rPr>
              <a:t>-5SQL</a:t>
            </a:r>
            <a:r>
              <a:rPr lang="zh-TW" altLang="en-US" sz="1000" b="1" spc="600" dirty="0">
                <a:latin typeface="微軟正黑體" pitchFamily="34" charset="-120"/>
                <a:ea typeface="微軟正黑體" pitchFamily="34" charset="-120"/>
              </a:rPr>
              <a:t>的更新</a:t>
            </a:r>
            <a:endParaRPr lang="zh-TW" altLang="en-US" sz="1000" dirty="0"/>
          </a:p>
        </p:txBody>
      </p:sp>
      <p:sp>
        <p:nvSpPr>
          <p:cNvPr id="11" name="Rectangle 3"/>
          <p:cNvSpPr txBox="1">
            <a:spLocks noRot="1" noChangeArrowheads="1"/>
          </p:cNvSpPr>
          <p:nvPr/>
        </p:nvSpPr>
        <p:spPr>
          <a:xfrm>
            <a:off x="325292" y="1700808"/>
            <a:ext cx="8540750" cy="4498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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Courier New" pitchFamily="49" charset="0"/>
              <a:buChar char="o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標準語法如下：	</a:t>
            </a:r>
          </a:p>
          <a:p>
            <a:pPr lvl="3">
              <a:buNone/>
            </a:pP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UPDATE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&lt;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資料表名稱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</a:t>
            </a:r>
          </a:p>
          <a:p>
            <a:pPr lvl="3">
              <a:buNone/>
            </a:pP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SET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&lt;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屬性名稱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 = &lt;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屬性值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&gt;, &lt;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屬性名稱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 = &lt;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屬性值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&gt;,……</a:t>
            </a:r>
          </a:p>
          <a:p>
            <a:pPr lvl="3">
              <a:buNone/>
            </a:pP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WHERE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&lt;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條件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&gt;;</a:t>
            </a:r>
          </a:p>
          <a:p>
            <a:pPr lvl="3">
              <a:buNone/>
            </a:pP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U4: 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將「資料庫理論與實務」這本書的定價改成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700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3">
              <a:buNone/>
            </a:pPr>
            <a:r>
              <a:rPr lang="en-US" altLang="zh-TW" sz="20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UPDATE</a:t>
            </a:r>
            <a:r>
              <a:rPr lang="en-US" altLang="zh-TW" sz="20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Product</a:t>
            </a:r>
          </a:p>
          <a:p>
            <a:pPr lvl="3">
              <a:buNone/>
            </a:pPr>
            <a:r>
              <a:rPr lang="en-US" altLang="zh-TW" sz="20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SET</a:t>
            </a:r>
            <a:r>
              <a:rPr lang="en-US" altLang="zh-TW" sz="20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unitPrice</a:t>
            </a:r>
            <a:r>
              <a:rPr lang="en-US" altLang="zh-TW" sz="2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= 700</a:t>
            </a:r>
          </a:p>
          <a:p>
            <a:pPr lvl="3">
              <a:buNone/>
            </a:pPr>
            <a:r>
              <a:rPr lang="en-US" altLang="zh-TW" sz="20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WHERE</a:t>
            </a:r>
            <a:r>
              <a:rPr lang="en-US" altLang="zh-TW" sz="20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pName</a:t>
            </a:r>
            <a:r>
              <a:rPr lang="en-US" altLang="zh-TW" sz="2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= </a:t>
            </a:r>
            <a:r>
              <a:rPr lang="en-US" altLang="zh-TW" sz="2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charset="0"/>
              </a:rPr>
              <a:t>'</a:t>
            </a:r>
            <a:r>
              <a:rPr lang="zh-TW" altLang="en-US" sz="2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資料庫理論與實務</a:t>
            </a:r>
            <a:r>
              <a:rPr lang="en-US" altLang="zh-TW" sz="2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charset="0"/>
              </a:rPr>
              <a:t>'</a:t>
            </a:r>
            <a:r>
              <a:rPr lang="en-US" altLang="zh-TW" sz="2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;</a:t>
            </a:r>
          </a:p>
        </p:txBody>
      </p:sp>
      <p:sp>
        <p:nvSpPr>
          <p:cNvPr id="9" name="頁尾版面配置區 19"/>
          <p:cNvSpPr>
            <a:spLocks noGrp="1"/>
          </p:cNvSpPr>
          <p:nvPr>
            <p:ph type="ftr" sz="quarter" idx="11"/>
          </p:nvPr>
        </p:nvSpPr>
        <p:spPr>
          <a:xfrm>
            <a:off x="3124200" y="6237312"/>
            <a:ext cx="2895600" cy="365125"/>
          </a:xfrm>
        </p:spPr>
        <p:txBody>
          <a:bodyPr/>
          <a:lstStyle/>
          <a:p>
            <a:r>
              <a:rPr kumimoji="0" lang="en-US" altLang="zh-TW" dirty="0" smtClean="0"/>
              <a:t>Copyright </a:t>
            </a:r>
            <a:r>
              <a:rPr kumimoji="0" lang="zh-TW" altLang="en-US" dirty="0" smtClean="0"/>
              <a:t>黃三益</a:t>
            </a:r>
            <a:r>
              <a:rPr kumimoji="0" lang="en-US" altLang="zh-TW" dirty="0" smtClean="0"/>
              <a:t>2018 </a:t>
            </a:r>
            <a:r>
              <a:rPr kumimoji="0" lang="zh-TW" altLang="en-US" dirty="0" smtClean="0"/>
              <a:t>資料庫的核心理論與實務第</a:t>
            </a:r>
            <a:r>
              <a:rPr lang="zh-TW" altLang="en-US" dirty="0"/>
              <a:t>七</a:t>
            </a:r>
            <a:r>
              <a:rPr kumimoji="0" lang="zh-TW" altLang="en-US" dirty="0" smtClean="0"/>
              <a:t>版 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530226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spc="600" dirty="0">
                <a:effectLst/>
                <a:latin typeface="微軟正黑體" pitchFamily="34" charset="-120"/>
                <a:ea typeface="微軟正黑體" pitchFamily="34" charset="-120"/>
              </a:rPr>
              <a:t>SQL</a:t>
            </a:r>
            <a:r>
              <a:rPr lang="zh-TW" altLang="en-US" sz="3200" spc="600" dirty="0">
                <a:effectLst/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sz="3200" spc="600" dirty="0" smtClean="0">
                <a:effectLst/>
                <a:latin typeface="微軟正黑體" pitchFamily="34" charset="-120"/>
                <a:ea typeface="微軟正黑體" pitchFamily="34" charset="-120"/>
              </a:rPr>
              <a:t>更新</a:t>
            </a:r>
            <a:r>
              <a:rPr lang="en-US" altLang="zh-TW" sz="3200" spc="600" dirty="0" smtClean="0">
                <a:effectLst/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sz="3200" spc="600" dirty="0">
                <a:effectLst/>
                <a:latin typeface="微軟正黑體" pitchFamily="34" charset="-120"/>
                <a:ea typeface="微軟正黑體" pitchFamily="34" charset="-120"/>
              </a:rPr>
              <a:t>刪除</a:t>
            </a:r>
            <a:r>
              <a:rPr lang="en-US" altLang="zh-TW" sz="3200" spc="600" dirty="0" smtClean="0">
                <a:effectLst/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sz="3200" spc="600" dirty="0" smtClean="0">
                <a:effectLst/>
                <a:latin typeface="微軟正黑體" pitchFamily="34" charset="-120"/>
                <a:ea typeface="微軟正黑體" pitchFamily="34" charset="-120"/>
              </a:rPr>
              <a:t> </a:t>
            </a:r>
            <a:endParaRPr lang="zh-TW" altLang="en-US" sz="3200" spc="600" dirty="0"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0" y="296752"/>
            <a:ext cx="875312" cy="900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-31742" y="-27384"/>
            <a:ext cx="171874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000" b="1" spc="600" dirty="0">
                <a:latin typeface="微軟正黑體" pitchFamily="34" charset="-120"/>
                <a:ea typeface="微軟正黑體" pitchFamily="34" charset="-120"/>
              </a:rPr>
              <a:t>6</a:t>
            </a:r>
            <a:r>
              <a:rPr lang="en-US" altLang="zh-TW" sz="1000" b="1" spc="600" dirty="0" smtClean="0">
                <a:latin typeface="微軟正黑體" pitchFamily="34" charset="-120"/>
                <a:ea typeface="微軟正黑體" pitchFamily="34" charset="-120"/>
              </a:rPr>
              <a:t>-5SQL</a:t>
            </a:r>
            <a:r>
              <a:rPr lang="zh-TW" altLang="en-US" sz="1000" b="1" spc="600" dirty="0">
                <a:latin typeface="微軟正黑體" pitchFamily="34" charset="-120"/>
                <a:ea typeface="微軟正黑體" pitchFamily="34" charset="-120"/>
              </a:rPr>
              <a:t>的更新</a:t>
            </a:r>
            <a:endParaRPr lang="zh-TW" altLang="en-US" sz="1000" dirty="0"/>
          </a:p>
        </p:txBody>
      </p:sp>
      <p:sp>
        <p:nvSpPr>
          <p:cNvPr id="11" name="Rectangle 3"/>
          <p:cNvSpPr txBox="1">
            <a:spLocks noRot="1" noChangeArrowheads="1"/>
          </p:cNvSpPr>
          <p:nvPr/>
        </p:nvSpPr>
        <p:spPr>
          <a:xfrm>
            <a:off x="325292" y="1700808"/>
            <a:ext cx="8540750" cy="4498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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Courier New" pitchFamily="49" charset="0"/>
              <a:buChar char="o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標準語法如下：</a:t>
            </a:r>
            <a:r>
              <a:rPr lang="zh-TW" altLang="en-US" dirty="0"/>
              <a:t>	</a:t>
            </a:r>
          </a:p>
          <a:p>
            <a:pPr lvl="3">
              <a:buNone/>
            </a:pP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DELETE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&lt;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資料表名稱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</a:t>
            </a:r>
          </a:p>
          <a:p>
            <a:pPr lvl="3">
              <a:buNone/>
            </a:pP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WHERE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&lt;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條件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&gt;;</a:t>
            </a:r>
          </a:p>
          <a:p>
            <a:pPr lvl="2">
              <a:buNone/>
            </a:pPr>
            <a:endParaRPr lang="en-US" altLang="zh-TW" dirty="0"/>
          </a:p>
          <a:p>
            <a:pPr lvl="1"/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U5: 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將名為「資料庫理論與實務」的商品刪除。</a:t>
            </a:r>
          </a:p>
          <a:p>
            <a:pPr lvl="3">
              <a:buNone/>
            </a:pPr>
            <a:endParaRPr lang="en-US" altLang="zh-TW" sz="2000" b="1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3">
              <a:buNone/>
            </a:pPr>
            <a:r>
              <a:rPr lang="en-US" altLang="zh-TW" sz="20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DELETE </a:t>
            </a:r>
            <a:r>
              <a:rPr lang="en-US" altLang="zh-TW" sz="2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Product</a:t>
            </a:r>
          </a:p>
          <a:p>
            <a:pPr lvl="3">
              <a:buNone/>
            </a:pPr>
            <a:r>
              <a:rPr lang="en-US" altLang="zh-TW" sz="2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WHERE name = '</a:t>
            </a:r>
            <a:r>
              <a:rPr lang="zh-TW" altLang="en-US" sz="2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資料庫理論與實務</a:t>
            </a:r>
            <a:r>
              <a:rPr lang="en-US" altLang="zh-TW" sz="2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';</a:t>
            </a:r>
          </a:p>
        </p:txBody>
      </p:sp>
      <p:sp>
        <p:nvSpPr>
          <p:cNvPr id="9" name="頁尾版面配置區 19"/>
          <p:cNvSpPr>
            <a:spLocks noGrp="1"/>
          </p:cNvSpPr>
          <p:nvPr>
            <p:ph type="ftr" sz="quarter" idx="11"/>
          </p:nvPr>
        </p:nvSpPr>
        <p:spPr>
          <a:xfrm>
            <a:off x="3124200" y="6237312"/>
            <a:ext cx="2895600" cy="365125"/>
          </a:xfrm>
        </p:spPr>
        <p:txBody>
          <a:bodyPr/>
          <a:lstStyle/>
          <a:p>
            <a:r>
              <a:rPr kumimoji="0" lang="en-US" altLang="zh-TW" dirty="0" smtClean="0"/>
              <a:t>Copyright </a:t>
            </a:r>
            <a:r>
              <a:rPr kumimoji="0" lang="zh-TW" altLang="en-US" dirty="0" smtClean="0"/>
              <a:t>黃三益</a:t>
            </a:r>
            <a:r>
              <a:rPr kumimoji="0" lang="en-US" altLang="zh-TW" dirty="0" smtClean="0"/>
              <a:t>2018 </a:t>
            </a:r>
            <a:r>
              <a:rPr kumimoji="0" lang="zh-TW" altLang="en-US" dirty="0" smtClean="0"/>
              <a:t>資料庫的核心理論與實務第</a:t>
            </a:r>
            <a:r>
              <a:rPr lang="zh-TW" altLang="en-US" dirty="0"/>
              <a:t>七</a:t>
            </a:r>
            <a:r>
              <a:rPr kumimoji="0" lang="zh-TW" altLang="en-US" dirty="0" smtClean="0"/>
              <a:t>版 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252611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spc="600" dirty="0">
                <a:effectLst/>
                <a:latin typeface="微軟正黑體" pitchFamily="34" charset="-120"/>
                <a:ea typeface="微軟正黑體" pitchFamily="34" charset="-120"/>
              </a:rPr>
              <a:t>SQL</a:t>
            </a:r>
            <a:r>
              <a:rPr lang="zh-TW" altLang="en-US" sz="3200" spc="600" dirty="0">
                <a:effectLst/>
                <a:latin typeface="微軟正黑體" pitchFamily="34" charset="-120"/>
                <a:ea typeface="微軟正黑體" pitchFamily="34" charset="-120"/>
              </a:rPr>
              <a:t>語法的練習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0" y="296752"/>
            <a:ext cx="875312" cy="900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-31742" y="-27384"/>
            <a:ext cx="171874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000" b="1" spc="600" dirty="0">
                <a:latin typeface="微軟正黑體" pitchFamily="34" charset="-120"/>
                <a:ea typeface="微軟正黑體" pitchFamily="34" charset="-120"/>
              </a:rPr>
              <a:t>6</a:t>
            </a:r>
            <a:r>
              <a:rPr lang="en-US" altLang="zh-TW" sz="1000" b="1" spc="600" dirty="0" smtClean="0">
                <a:latin typeface="微軟正黑體" pitchFamily="34" charset="-120"/>
                <a:ea typeface="微軟正黑體" pitchFamily="34" charset="-120"/>
              </a:rPr>
              <a:t>-5SQL</a:t>
            </a:r>
            <a:r>
              <a:rPr lang="zh-TW" altLang="en-US" sz="1000" b="1" spc="600" dirty="0">
                <a:latin typeface="微軟正黑體" pitchFamily="34" charset="-120"/>
                <a:ea typeface="微軟正黑體" pitchFamily="34" charset="-120"/>
              </a:rPr>
              <a:t>的更新</a:t>
            </a:r>
            <a:endParaRPr lang="zh-TW" altLang="en-US" sz="1000" dirty="0"/>
          </a:p>
        </p:txBody>
      </p:sp>
      <p:sp>
        <p:nvSpPr>
          <p:cNvPr id="11" name="Rectangle 3"/>
          <p:cNvSpPr txBox="1">
            <a:spLocks noRot="1" noChangeArrowheads="1"/>
          </p:cNvSpPr>
          <p:nvPr/>
        </p:nvSpPr>
        <p:spPr>
          <a:xfrm>
            <a:off x="325292" y="1700808"/>
            <a:ext cx="8540750" cy="4498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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Courier New" pitchFamily="49" charset="0"/>
              <a:buChar char="o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資料定義語法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可上</a:t>
            </a:r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本書網站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點選「範例資料庫匯入」，檢視裡頭為各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DBMS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所準備的「線上購物系統資料庫」匯入檔，以瞭解各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DBMS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的資料定義語法的差別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資料查詢語法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上本書網站，點選「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SQL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語法練習」，按指示輸入帳號密碼後使用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MySQL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來練習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SQL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指令</a:t>
            </a:r>
          </a:p>
        </p:txBody>
      </p:sp>
      <p:sp>
        <p:nvSpPr>
          <p:cNvPr id="9" name="頁尾版面配置區 19"/>
          <p:cNvSpPr>
            <a:spLocks noGrp="1"/>
          </p:cNvSpPr>
          <p:nvPr>
            <p:ph type="ftr" sz="quarter" idx="11"/>
          </p:nvPr>
        </p:nvSpPr>
        <p:spPr>
          <a:xfrm>
            <a:off x="3124200" y="6237312"/>
            <a:ext cx="2895600" cy="365125"/>
          </a:xfrm>
        </p:spPr>
        <p:txBody>
          <a:bodyPr/>
          <a:lstStyle/>
          <a:p>
            <a:r>
              <a:rPr kumimoji="0" lang="en-US" altLang="zh-TW" dirty="0" smtClean="0"/>
              <a:t>Copyright </a:t>
            </a:r>
            <a:r>
              <a:rPr kumimoji="0" lang="zh-TW" altLang="en-US" dirty="0" smtClean="0"/>
              <a:t>黃三益</a:t>
            </a:r>
            <a:r>
              <a:rPr kumimoji="0" lang="en-US" altLang="zh-TW" dirty="0" smtClean="0"/>
              <a:t>2018 </a:t>
            </a:r>
            <a:r>
              <a:rPr kumimoji="0" lang="zh-TW" altLang="en-US" dirty="0" smtClean="0"/>
              <a:t>資料庫的核心理論與實務第</a:t>
            </a:r>
            <a:r>
              <a:rPr lang="zh-TW" altLang="en-US" dirty="0"/>
              <a:t>七</a:t>
            </a:r>
            <a:r>
              <a:rPr kumimoji="0" lang="zh-TW" altLang="en-US" dirty="0" smtClean="0"/>
              <a:t>版 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507270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 descr="螢幕擷取畫面 (20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48922" y="1600200"/>
            <a:ext cx="8046156" cy="4525963"/>
          </a:xfrm>
        </p:spPr>
      </p:pic>
      <p:sp>
        <p:nvSpPr>
          <p:cNvPr id="7" name="頁尾版面配置區 19"/>
          <p:cNvSpPr>
            <a:spLocks noGrp="1"/>
          </p:cNvSpPr>
          <p:nvPr>
            <p:ph type="ftr" sz="quarter" idx="11"/>
          </p:nvPr>
        </p:nvSpPr>
        <p:spPr>
          <a:xfrm>
            <a:off x="3124200" y="6237312"/>
            <a:ext cx="2895600" cy="365125"/>
          </a:xfrm>
        </p:spPr>
        <p:txBody>
          <a:bodyPr/>
          <a:lstStyle/>
          <a:p>
            <a:r>
              <a:rPr kumimoji="0" lang="en-US" altLang="zh-TW" dirty="0" smtClean="0"/>
              <a:t>Copyright </a:t>
            </a:r>
            <a:r>
              <a:rPr kumimoji="0" lang="zh-TW" altLang="en-US" dirty="0" smtClean="0"/>
              <a:t>黃三益</a:t>
            </a:r>
            <a:r>
              <a:rPr kumimoji="0" lang="en-US" altLang="zh-TW" dirty="0" smtClean="0"/>
              <a:t>2018 </a:t>
            </a:r>
            <a:r>
              <a:rPr kumimoji="0" lang="zh-TW" altLang="en-US" dirty="0" smtClean="0"/>
              <a:t>資料庫的核心理論與實務第</a:t>
            </a:r>
            <a:r>
              <a:rPr lang="zh-TW" altLang="en-US" dirty="0"/>
              <a:t>七</a:t>
            </a:r>
            <a:r>
              <a:rPr kumimoji="0" lang="zh-TW" altLang="en-US" dirty="0" smtClean="0"/>
              <a:t>版 </a:t>
            </a:r>
            <a:endParaRPr kumimoji="0"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 smtClean="0"/>
              <a:t>SQL</a:t>
            </a:r>
            <a:r>
              <a:rPr lang="zh-TW" altLang="en-US" sz="4800" dirty="0" smtClean="0"/>
              <a:t> 沿革</a:t>
            </a:r>
            <a:endParaRPr lang="zh-TW" altLang="en-US" sz="48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ANSI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和</a:t>
            </a:r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ISO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共同制訂資料庫電腦語言的標準， 依</a:t>
            </a:r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SEQUEL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為藍本，命名為</a:t>
            </a:r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SQL</a:t>
            </a:r>
          </a:p>
          <a:p>
            <a:pPr lvl="1">
              <a:lnSpc>
                <a:spcPct val="80000"/>
              </a:lnSpc>
            </a:pP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1986: SQL/86 </a:t>
            </a:r>
          </a:p>
          <a:p>
            <a:pPr lvl="1">
              <a:lnSpc>
                <a:spcPct val="80000"/>
              </a:lnSpc>
            </a:pP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1989: SQL/89 </a:t>
            </a:r>
          </a:p>
          <a:p>
            <a:pPr lvl="2">
              <a:lnSpc>
                <a:spcPct val="80000"/>
              </a:lnSpc>
            </a:pP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完整限制語法</a:t>
            </a:r>
          </a:p>
          <a:p>
            <a:pPr lvl="1">
              <a:lnSpc>
                <a:spcPct val="80000"/>
              </a:lnSpc>
            </a:pP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1992: SQL/92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或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SQL2</a:t>
            </a:r>
          </a:p>
          <a:p>
            <a:pPr lvl="2">
              <a:lnSpc>
                <a:spcPct val="80000"/>
              </a:lnSpc>
            </a:pP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包括四層：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entry level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transitional level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intermediate level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、和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full level </a:t>
            </a:r>
            <a:endParaRPr lang="zh-TW" altLang="en-US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ct val="80000"/>
              </a:lnSpc>
            </a:pP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1999: SQL99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或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SQL3</a:t>
            </a:r>
          </a:p>
          <a:p>
            <a:pPr lvl="2">
              <a:lnSpc>
                <a:spcPct val="80000"/>
              </a:lnSpc>
            </a:pPr>
            <a:r>
              <a:rPr lang="zh-TW" altLang="en-US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物件導向、</a:t>
            </a:r>
            <a:r>
              <a:rPr lang="en-US" altLang="zh-TW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Trigger</a:t>
            </a:r>
            <a:r>
              <a:rPr lang="zh-TW" altLang="en-US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、遞迴查詢句</a:t>
            </a:r>
            <a:endParaRPr lang="en-US" altLang="zh-TW" sz="2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ct val="80000"/>
              </a:lnSpc>
            </a:pP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2003+: SQL2003, SQL2008</a:t>
            </a:r>
          </a:p>
          <a:p>
            <a:pPr lvl="2">
              <a:lnSpc>
                <a:spcPct val="80000"/>
              </a:lnSpc>
            </a:pPr>
            <a:r>
              <a:rPr lang="en-US" altLang="zh-TW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XML</a:t>
            </a:r>
          </a:p>
          <a:p>
            <a:pPr lvl="1">
              <a:lnSpc>
                <a:spcPct val="80000"/>
              </a:lnSpc>
            </a:pPr>
            <a:endParaRPr lang="zh-TW" altLang="en-US" sz="2800" dirty="0"/>
          </a:p>
        </p:txBody>
      </p:sp>
      <p:sp>
        <p:nvSpPr>
          <p:cNvPr id="6" name="矩形 5"/>
          <p:cNvSpPr/>
          <p:nvPr/>
        </p:nvSpPr>
        <p:spPr>
          <a:xfrm>
            <a:off x="-31742" y="-27384"/>
            <a:ext cx="103586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000" b="1" spc="600" dirty="0">
                <a:latin typeface="微軟正黑體" pitchFamily="34" charset="-120"/>
                <a:ea typeface="微軟正黑體" pitchFamily="34" charset="-120"/>
              </a:rPr>
              <a:t>6</a:t>
            </a:r>
            <a:r>
              <a:rPr lang="en-US" altLang="zh-TW" sz="1000" b="1" spc="600" dirty="0" smtClean="0">
                <a:latin typeface="微軟正黑體" pitchFamily="34" charset="-120"/>
                <a:ea typeface="微軟正黑體" pitchFamily="34" charset="-120"/>
              </a:rPr>
              <a:t>-1</a:t>
            </a:r>
            <a:r>
              <a:rPr lang="zh-TW" altLang="en-US" sz="1000" b="1" spc="600" dirty="0">
                <a:latin typeface="微軟正黑體" pitchFamily="34" charset="-120"/>
                <a:ea typeface="微軟正黑體" pitchFamily="34" charset="-120"/>
              </a:rPr>
              <a:t>目的</a:t>
            </a:r>
            <a:endParaRPr lang="en-US" altLang="zh-TW" sz="1000" b="1" spc="6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8" name="頁尾版面配置區 19"/>
          <p:cNvSpPr>
            <a:spLocks noGrp="1"/>
          </p:cNvSpPr>
          <p:nvPr>
            <p:ph type="ftr" sz="quarter" idx="11"/>
          </p:nvPr>
        </p:nvSpPr>
        <p:spPr>
          <a:xfrm>
            <a:off x="3124200" y="6237312"/>
            <a:ext cx="2895600" cy="365125"/>
          </a:xfrm>
        </p:spPr>
        <p:txBody>
          <a:bodyPr/>
          <a:lstStyle/>
          <a:p>
            <a:r>
              <a:rPr kumimoji="0" lang="en-US" altLang="zh-TW" dirty="0" smtClean="0"/>
              <a:t>Copyright </a:t>
            </a:r>
            <a:r>
              <a:rPr kumimoji="0" lang="zh-TW" altLang="en-US" dirty="0" smtClean="0"/>
              <a:t>黃三益</a:t>
            </a:r>
            <a:r>
              <a:rPr kumimoji="0" lang="en-US" altLang="zh-TW" dirty="0" smtClean="0"/>
              <a:t>2018 </a:t>
            </a:r>
            <a:r>
              <a:rPr kumimoji="0" lang="zh-TW" altLang="en-US" dirty="0" smtClean="0"/>
              <a:t>資料庫的核心理論與實務第</a:t>
            </a:r>
            <a:r>
              <a:rPr lang="zh-TW" altLang="en-US" dirty="0"/>
              <a:t>七</a:t>
            </a:r>
            <a:r>
              <a:rPr kumimoji="0" lang="zh-TW" altLang="en-US" dirty="0" smtClean="0"/>
              <a:t>版 </a:t>
            </a:r>
            <a:endParaRPr kumimoji="0" 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pPr algn="ctr"/>
            <a:r>
              <a:rPr lang="zh-TW" altLang="en-US" sz="2400" spc="600" dirty="0">
                <a:effectLst/>
                <a:latin typeface="微軟正黑體" pitchFamily="34" charset="-120"/>
                <a:ea typeface="微軟正黑體" pitchFamily="34" charset="-120"/>
                <a:cs typeface="+mn-cs"/>
              </a:rPr>
              <a:t>本章節講述到此結束</a:t>
            </a:r>
            <a:r>
              <a:rPr lang="en-US" altLang="zh-TW" sz="2400" spc="600" dirty="0">
                <a:effectLst/>
                <a:latin typeface="微軟正黑體" pitchFamily="34" charset="-120"/>
                <a:ea typeface="微軟正黑體" pitchFamily="34" charset="-120"/>
                <a:cs typeface="+mn-cs"/>
              </a:rPr>
              <a:t>..</a:t>
            </a:r>
            <a:r>
              <a:rPr lang="zh-TW" altLang="en-US" sz="2400" spc="600" dirty="0">
                <a:effectLst/>
                <a:latin typeface="微軟正黑體" pitchFamily="34" charset="-120"/>
                <a:ea typeface="微軟正黑體" pitchFamily="34" charset="-120"/>
                <a:cs typeface="+mn-cs"/>
              </a:rPr>
              <a:t>謝謝</a:t>
            </a:r>
            <a:r>
              <a:rPr lang="en-US" altLang="zh-TW" sz="2400" spc="600" dirty="0">
                <a:effectLst/>
                <a:latin typeface="微軟正黑體" pitchFamily="34" charset="-120"/>
                <a:ea typeface="微軟正黑體" pitchFamily="34" charset="-120"/>
                <a:cs typeface="+mn-cs"/>
              </a:rPr>
              <a:t>!</a:t>
            </a:r>
            <a:endParaRPr lang="zh-TW" altLang="en-US" sz="2400" spc="600" dirty="0">
              <a:effectLst/>
              <a:latin typeface="微軟正黑體" pitchFamily="34" charset="-120"/>
              <a:ea typeface="微軟正黑體" pitchFamily="34" charset="-120"/>
              <a:cs typeface="+mn-cs"/>
            </a:endParaRPr>
          </a:p>
        </p:txBody>
      </p:sp>
      <p:grpSp>
        <p:nvGrpSpPr>
          <p:cNvPr id="7" name="群組 6"/>
          <p:cNvGrpSpPr/>
          <p:nvPr/>
        </p:nvGrpSpPr>
        <p:grpSpPr>
          <a:xfrm>
            <a:off x="126114" y="2636376"/>
            <a:ext cx="2294111" cy="2486601"/>
            <a:chOff x="126114" y="2636376"/>
            <a:chExt cx="2294111" cy="2486601"/>
          </a:xfrm>
        </p:grpSpPr>
        <p:pic>
          <p:nvPicPr>
            <p:cNvPr id="8" name="圖片 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3568" y="3987797"/>
              <a:ext cx="1135180" cy="1135180"/>
            </a:xfrm>
            <a:prstGeom prst="rect">
              <a:avLst/>
            </a:prstGeom>
          </p:spPr>
        </p:pic>
        <p:pic>
          <p:nvPicPr>
            <p:cNvPr id="9" name="圖片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00186">
              <a:off x="2156065" y="3282598"/>
              <a:ext cx="264160" cy="264160"/>
            </a:xfrm>
            <a:prstGeom prst="rect">
              <a:avLst/>
            </a:prstGeom>
          </p:spPr>
        </p:pic>
        <p:pic>
          <p:nvPicPr>
            <p:cNvPr id="10" name="圖片 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783049">
              <a:off x="1170620" y="3892796"/>
              <a:ext cx="264160" cy="264160"/>
            </a:xfrm>
            <a:prstGeom prst="rect">
              <a:avLst/>
            </a:prstGeom>
          </p:spPr>
        </p:pic>
        <p:pic>
          <p:nvPicPr>
            <p:cNvPr id="11" name="圖片 1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4050" y="3298390"/>
              <a:ext cx="264160" cy="264160"/>
            </a:xfrm>
            <a:prstGeom prst="rect">
              <a:avLst/>
            </a:prstGeom>
          </p:spPr>
        </p:pic>
        <p:pic>
          <p:nvPicPr>
            <p:cNvPr id="12" name="圖片 1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787076">
              <a:off x="1703998" y="2636376"/>
              <a:ext cx="264160" cy="264160"/>
            </a:xfrm>
            <a:prstGeom prst="rect">
              <a:avLst/>
            </a:prstGeom>
          </p:spPr>
        </p:pic>
        <p:pic>
          <p:nvPicPr>
            <p:cNvPr id="13" name="圖片 12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18631" y="3671497"/>
              <a:ext cx="264160" cy="264160"/>
            </a:xfrm>
            <a:prstGeom prst="rect">
              <a:avLst/>
            </a:prstGeom>
          </p:spPr>
        </p:pic>
        <p:pic>
          <p:nvPicPr>
            <p:cNvPr id="14" name="圖片 13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953616">
              <a:off x="1137733" y="2798325"/>
              <a:ext cx="264160" cy="264160"/>
            </a:xfrm>
            <a:prstGeom prst="rect">
              <a:avLst/>
            </a:prstGeom>
          </p:spPr>
        </p:pic>
        <p:pic>
          <p:nvPicPr>
            <p:cNvPr id="15" name="圖片 14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64907" y="2902268"/>
              <a:ext cx="345410" cy="345410"/>
            </a:xfrm>
            <a:prstGeom prst="rect">
              <a:avLst/>
            </a:prstGeom>
          </p:spPr>
        </p:pic>
        <p:pic>
          <p:nvPicPr>
            <p:cNvPr id="16" name="圖片 15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1213" y="3563565"/>
              <a:ext cx="264160" cy="264160"/>
            </a:xfrm>
            <a:prstGeom prst="rect">
              <a:avLst/>
            </a:prstGeom>
          </p:spPr>
        </p:pic>
        <p:pic>
          <p:nvPicPr>
            <p:cNvPr id="17" name="圖片 16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5645" y="3464650"/>
              <a:ext cx="264160" cy="264160"/>
            </a:xfrm>
            <a:prstGeom prst="rect">
              <a:avLst/>
            </a:prstGeom>
          </p:spPr>
        </p:pic>
        <p:pic>
          <p:nvPicPr>
            <p:cNvPr id="18" name="圖片 17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6189" y="3034230"/>
              <a:ext cx="264160" cy="264160"/>
            </a:xfrm>
            <a:prstGeom prst="rect">
              <a:avLst/>
            </a:prstGeom>
          </p:spPr>
        </p:pic>
        <p:pic>
          <p:nvPicPr>
            <p:cNvPr id="19" name="圖片 18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372951">
              <a:off x="1036238" y="3281923"/>
              <a:ext cx="264160" cy="264160"/>
            </a:xfrm>
            <a:prstGeom prst="rect">
              <a:avLst/>
            </a:prstGeom>
          </p:spPr>
        </p:pic>
        <p:pic>
          <p:nvPicPr>
            <p:cNvPr id="20" name="圖片 19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934268">
              <a:off x="126114" y="3252896"/>
              <a:ext cx="264160" cy="264160"/>
            </a:xfrm>
            <a:prstGeom prst="rect">
              <a:avLst/>
            </a:prstGeom>
          </p:spPr>
        </p:pic>
        <p:sp>
          <p:nvSpPr>
            <p:cNvPr id="21" name="弧形 20"/>
            <p:cNvSpPr/>
            <p:nvPr/>
          </p:nvSpPr>
          <p:spPr>
            <a:xfrm>
              <a:off x="258193" y="3350796"/>
              <a:ext cx="593019" cy="166260"/>
            </a:xfrm>
            <a:prstGeom prst="arc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kumimoji="0" lang="en-US" altLang="zh-TW" dirty="0" smtClean="0"/>
              <a:t>Copyright </a:t>
            </a:r>
            <a:r>
              <a:rPr kumimoji="0" lang="zh-TW" altLang="en-US" dirty="0" smtClean="0"/>
              <a:t>黃三益</a:t>
            </a:r>
            <a:r>
              <a:rPr kumimoji="0" lang="en-US" altLang="zh-TW" dirty="0" smtClean="0"/>
              <a:t>2018 </a:t>
            </a:r>
            <a:r>
              <a:rPr kumimoji="0" lang="zh-TW" altLang="en-US" dirty="0" smtClean="0"/>
              <a:t>資料庫的核心理論與實務第七版 </a:t>
            </a:r>
            <a:endParaRPr kumimoji="0" 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40</a:t>
            </a:fld>
            <a:endParaRPr kumimoji="0" lang="en-US" dirty="0"/>
          </a:p>
        </p:txBody>
      </p:sp>
      <p:sp>
        <p:nvSpPr>
          <p:cNvPr id="22" name="圓角矩形 21"/>
          <p:cNvSpPr/>
          <p:nvPr/>
        </p:nvSpPr>
        <p:spPr>
          <a:xfrm>
            <a:off x="6588224" y="5949280"/>
            <a:ext cx="2088232" cy="36004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編撰</a:t>
            </a:r>
            <a:r>
              <a:rPr lang="en-US" altLang="zh-TW" b="1" dirty="0">
                <a:latin typeface="微軟正黑體" pitchFamily="34" charset="-120"/>
                <a:ea typeface="微軟正黑體" pitchFamily="34" charset="-120"/>
              </a:rPr>
              <a:t>: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黃三益</a:t>
            </a:r>
          </a:p>
        </p:txBody>
      </p:sp>
    </p:spTree>
    <p:extLst>
      <p:ext uri="{BB962C8B-B14F-4D97-AF65-F5344CB8AC3E}">
        <p14:creationId xmlns:p14="http://schemas.microsoft.com/office/powerpoint/2010/main" val="373521448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群組 4"/>
          <p:cNvGrpSpPr/>
          <p:nvPr/>
        </p:nvGrpSpPr>
        <p:grpSpPr>
          <a:xfrm>
            <a:off x="126114" y="2636376"/>
            <a:ext cx="2294111" cy="2486601"/>
            <a:chOff x="126114" y="2636376"/>
            <a:chExt cx="2294111" cy="2486601"/>
          </a:xfrm>
        </p:grpSpPr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3568" y="3987797"/>
              <a:ext cx="1135180" cy="1135180"/>
            </a:xfrm>
            <a:prstGeom prst="rect">
              <a:avLst/>
            </a:prstGeom>
          </p:spPr>
        </p:pic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00186">
              <a:off x="2156065" y="3282598"/>
              <a:ext cx="264160" cy="264160"/>
            </a:xfrm>
            <a:prstGeom prst="rect">
              <a:avLst/>
            </a:prstGeom>
          </p:spPr>
        </p:pic>
        <p:pic>
          <p:nvPicPr>
            <p:cNvPr id="8" name="圖片 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783049">
              <a:off x="1170620" y="3892796"/>
              <a:ext cx="264160" cy="264160"/>
            </a:xfrm>
            <a:prstGeom prst="rect">
              <a:avLst/>
            </a:prstGeom>
          </p:spPr>
        </p:pic>
        <p:pic>
          <p:nvPicPr>
            <p:cNvPr id="9" name="圖片 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4050" y="3298390"/>
              <a:ext cx="264160" cy="264160"/>
            </a:xfrm>
            <a:prstGeom prst="rect">
              <a:avLst/>
            </a:prstGeom>
          </p:spPr>
        </p:pic>
        <p:pic>
          <p:nvPicPr>
            <p:cNvPr id="10" name="圖片 9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787076">
              <a:off x="1703998" y="2636376"/>
              <a:ext cx="264160" cy="264160"/>
            </a:xfrm>
            <a:prstGeom prst="rect">
              <a:avLst/>
            </a:prstGeom>
          </p:spPr>
        </p:pic>
        <p:pic>
          <p:nvPicPr>
            <p:cNvPr id="11" name="圖片 10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18631" y="3671497"/>
              <a:ext cx="264160" cy="264160"/>
            </a:xfrm>
            <a:prstGeom prst="rect">
              <a:avLst/>
            </a:prstGeom>
          </p:spPr>
        </p:pic>
        <p:pic>
          <p:nvPicPr>
            <p:cNvPr id="12" name="圖片 11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953616">
              <a:off x="1137733" y="2798325"/>
              <a:ext cx="264160" cy="264160"/>
            </a:xfrm>
            <a:prstGeom prst="rect">
              <a:avLst/>
            </a:prstGeom>
          </p:spPr>
        </p:pic>
        <p:pic>
          <p:nvPicPr>
            <p:cNvPr id="13" name="圖片 12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64907" y="2902268"/>
              <a:ext cx="345410" cy="345410"/>
            </a:xfrm>
            <a:prstGeom prst="rect">
              <a:avLst/>
            </a:prstGeom>
          </p:spPr>
        </p:pic>
        <p:pic>
          <p:nvPicPr>
            <p:cNvPr id="14" name="圖片 13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1213" y="3563565"/>
              <a:ext cx="264160" cy="264160"/>
            </a:xfrm>
            <a:prstGeom prst="rect">
              <a:avLst/>
            </a:prstGeom>
          </p:spPr>
        </p:pic>
        <p:pic>
          <p:nvPicPr>
            <p:cNvPr id="16" name="圖片 15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5645" y="3464650"/>
              <a:ext cx="264160" cy="264160"/>
            </a:xfrm>
            <a:prstGeom prst="rect">
              <a:avLst/>
            </a:prstGeom>
          </p:spPr>
        </p:pic>
        <p:pic>
          <p:nvPicPr>
            <p:cNvPr id="17" name="圖片 16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6189" y="3034230"/>
              <a:ext cx="264160" cy="264160"/>
            </a:xfrm>
            <a:prstGeom prst="rect">
              <a:avLst/>
            </a:prstGeom>
          </p:spPr>
        </p:pic>
        <p:pic>
          <p:nvPicPr>
            <p:cNvPr id="18" name="圖片 17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372951">
              <a:off x="1036238" y="3281923"/>
              <a:ext cx="264160" cy="264160"/>
            </a:xfrm>
            <a:prstGeom prst="rect">
              <a:avLst/>
            </a:prstGeom>
          </p:spPr>
        </p:pic>
        <p:pic>
          <p:nvPicPr>
            <p:cNvPr id="19" name="圖片 18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934268">
              <a:off x="126114" y="3252896"/>
              <a:ext cx="264160" cy="264160"/>
            </a:xfrm>
            <a:prstGeom prst="rect">
              <a:avLst/>
            </a:prstGeom>
          </p:spPr>
        </p:pic>
        <p:sp>
          <p:nvSpPr>
            <p:cNvPr id="20" name="弧形 19"/>
            <p:cNvSpPr/>
            <p:nvPr/>
          </p:nvSpPr>
          <p:spPr>
            <a:xfrm>
              <a:off x="258193" y="3350796"/>
              <a:ext cx="593019" cy="166260"/>
            </a:xfrm>
            <a:prstGeom prst="arc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1" name="副標題 2"/>
          <p:cNvSpPr txBox="1">
            <a:spLocks/>
          </p:cNvSpPr>
          <p:nvPr/>
        </p:nvSpPr>
        <p:spPr>
          <a:xfrm>
            <a:off x="0" y="3861048"/>
            <a:ext cx="91440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Courier New" pitchFamily="49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/>
            <a:r>
              <a:rPr lang="zh-TW" altLang="en-US" sz="2400" b="1" spc="6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2400" b="1" spc="600" dirty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sz="2400" b="1" spc="6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6</a:t>
            </a:r>
            <a:r>
              <a:rPr lang="zh-TW" altLang="en-US" sz="2400" b="1" spc="6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章</a:t>
            </a:r>
            <a:r>
              <a:rPr lang="en-US" altLang="zh-TW" sz="2400" b="1" spc="6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.</a:t>
            </a:r>
            <a:r>
              <a:rPr lang="zh-TW" altLang="en-US" sz="2400" b="1" spc="6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基本的</a:t>
            </a:r>
            <a:r>
              <a:rPr lang="en-US" altLang="zh-TW" sz="2400" b="1" spc="6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SQL</a:t>
            </a:r>
          </a:p>
          <a:p>
            <a:endParaRPr lang="en-US" altLang="zh-TW" sz="700" b="1" spc="600" dirty="0" smtClean="0">
              <a:latin typeface="微軟正黑體" pitchFamily="34" charset="-120"/>
              <a:ea typeface="微軟正黑體" pitchFamily="34" charset="-120"/>
            </a:endParaRPr>
          </a:p>
          <a:p>
            <a:endParaRPr lang="en-US" altLang="zh-TW" b="1" spc="600" dirty="0" smtClean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TW" b="1" spc="6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6-2 SQL</a:t>
            </a:r>
            <a:r>
              <a:rPr lang="zh-TW" altLang="en-US" b="1" spc="6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的關聯模式</a:t>
            </a:r>
            <a:endParaRPr lang="zh-TW" altLang="en-US" b="1" spc="600" dirty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  <a:p>
            <a:endParaRPr lang="zh-TW" altLang="en-US" dirty="0"/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altLang="zh-TW" dirty="0" smtClean="0"/>
              <a:t>Copyright </a:t>
            </a:r>
            <a:r>
              <a:rPr kumimoji="0" lang="zh-TW" altLang="en-US" dirty="0" smtClean="0"/>
              <a:t>黃三益</a:t>
            </a:r>
            <a:r>
              <a:rPr kumimoji="0" lang="en-US" altLang="zh-TW" dirty="0" smtClean="0"/>
              <a:t>2018 </a:t>
            </a:r>
            <a:r>
              <a:rPr kumimoji="0" lang="zh-TW" altLang="en-US" dirty="0" smtClean="0"/>
              <a:t>資料庫的核心理論與實務第七版 </a:t>
            </a:r>
            <a:endParaRPr kumimoji="0" 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5</a:t>
            </a:fld>
            <a:endParaRPr kumimoji="0" lang="en-US" sz="1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341875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spc="600" dirty="0">
                <a:effectLst/>
                <a:latin typeface="微軟正黑體" pitchFamily="34" charset="-120"/>
                <a:ea typeface="微軟正黑體" pitchFamily="34" charset="-120"/>
              </a:rPr>
              <a:t>SQL</a:t>
            </a:r>
            <a:r>
              <a:rPr lang="zh-TW" altLang="en-US" sz="3200" spc="600" dirty="0">
                <a:effectLst/>
                <a:latin typeface="微軟正黑體" pitchFamily="34" charset="-120"/>
                <a:ea typeface="微軟正黑體" pitchFamily="34" charset="-120"/>
              </a:rPr>
              <a:t>的關聯模式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33400" indent="-533400">
              <a:lnSpc>
                <a:spcPct val="90000"/>
              </a:lnSpc>
            </a:pP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為了好用性和執行效率，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SQL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的資料模式與關聯模式有以下差別： </a:t>
            </a:r>
          </a:p>
          <a:p>
            <a:pPr marL="914400" lvl="1" indent="-457200">
              <a:lnSpc>
                <a:spcPct val="90000"/>
              </a:lnSpc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SQL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利用較通俗的名詞來稱呼關聯模式所定義的嚴謹數學名詞 </a:t>
            </a:r>
          </a:p>
          <a:p>
            <a:pPr marL="1295400" lvl="2" indent="-381000">
              <a:lnSpc>
                <a:spcPct val="90000"/>
              </a:lnSpc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不稱關聯（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Relation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），改稱</a:t>
            </a:r>
            <a:r>
              <a:rPr lang="zh-TW" altLang="en-US" dirty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資料表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（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Table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</a:p>
          <a:p>
            <a:pPr marL="1295400" lvl="2" indent="-381000">
              <a:lnSpc>
                <a:spcPct val="90000"/>
              </a:lnSpc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不稱序列值（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Tuple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  ，改稱</a:t>
            </a:r>
            <a:r>
              <a:rPr lang="zh-TW" altLang="en-US" dirty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記錄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（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Record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）或列（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Row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</a:p>
          <a:p>
            <a:pPr marL="1295400" lvl="2" indent="-381000">
              <a:lnSpc>
                <a:spcPct val="90000"/>
              </a:lnSpc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不稱屬性（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Attribute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），改稱</a:t>
            </a:r>
            <a:r>
              <a:rPr lang="zh-TW" altLang="en-US" dirty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欄位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（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Field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）或行（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Column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14400" lvl="1" indent="-457200">
              <a:lnSpc>
                <a:spcPct val="90000"/>
              </a:lnSpc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SQL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的資料表可以不需定義主鍵</a:t>
            </a:r>
          </a:p>
          <a:p>
            <a:pPr marL="914400" lvl="1" indent="-457200">
              <a:lnSpc>
                <a:spcPct val="90000"/>
              </a:lnSpc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SQL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的資料表中可以有兩筆記錄是一模一樣的 </a:t>
            </a:r>
          </a:p>
          <a:p>
            <a:pPr marL="914400" lvl="1" indent="-457200">
              <a:lnSpc>
                <a:spcPct val="90000"/>
              </a:lnSpc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資料表中的記錄是有次序的</a:t>
            </a:r>
          </a:p>
          <a:p>
            <a:pPr marL="533400" indent="-533400">
              <a:lnSpc>
                <a:spcPct val="90000"/>
              </a:lnSpc>
            </a:pP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SQL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提供了三種語言： </a:t>
            </a:r>
          </a:p>
          <a:p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-31742" y="-27384"/>
            <a:ext cx="103586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000" b="1" spc="600" dirty="0">
                <a:latin typeface="微軟正黑體" pitchFamily="34" charset="-120"/>
                <a:ea typeface="微軟正黑體" pitchFamily="34" charset="-120"/>
              </a:rPr>
              <a:t>6</a:t>
            </a:r>
            <a:r>
              <a:rPr lang="en-US" altLang="zh-TW" sz="1000" b="1" spc="600" dirty="0" smtClean="0">
                <a:latin typeface="微軟正黑體" pitchFamily="34" charset="-120"/>
                <a:ea typeface="微軟正黑體" pitchFamily="34" charset="-120"/>
              </a:rPr>
              <a:t>-1</a:t>
            </a:r>
            <a:r>
              <a:rPr lang="zh-TW" altLang="en-US" sz="1000" b="1" spc="600" dirty="0">
                <a:latin typeface="微軟正黑體" pitchFamily="34" charset="-120"/>
                <a:ea typeface="微軟正黑體" pitchFamily="34" charset="-120"/>
              </a:rPr>
              <a:t>目的</a:t>
            </a:r>
            <a:endParaRPr lang="en-US" altLang="zh-TW" sz="1000" b="1" spc="600" dirty="0">
              <a:latin typeface="微軟正黑體" pitchFamily="34" charset="-120"/>
              <a:ea typeface="微軟正黑體" pitchFamily="34" charset="-120"/>
            </a:endParaRPr>
          </a:p>
        </p:txBody>
      </p:sp>
      <p:graphicFrame>
        <p:nvGraphicFramePr>
          <p:cNvPr id="7" name="資料庫圖表 6"/>
          <p:cNvGraphicFramePr/>
          <p:nvPr>
            <p:extLst>
              <p:ext uri="{D42A27DB-BD31-4B8C-83A1-F6EECF244321}">
                <p14:modId xmlns:p14="http://schemas.microsoft.com/office/powerpoint/2010/main" val="1752508444"/>
              </p:ext>
            </p:extLst>
          </p:nvPr>
        </p:nvGraphicFramePr>
        <p:xfrm>
          <a:off x="1032812" y="5229200"/>
          <a:ext cx="4824537" cy="13942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022015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群組 4"/>
          <p:cNvGrpSpPr/>
          <p:nvPr/>
        </p:nvGrpSpPr>
        <p:grpSpPr>
          <a:xfrm>
            <a:off x="126114" y="2636376"/>
            <a:ext cx="2294111" cy="2486601"/>
            <a:chOff x="126114" y="2636376"/>
            <a:chExt cx="2294111" cy="2486601"/>
          </a:xfrm>
        </p:grpSpPr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3568" y="3987797"/>
              <a:ext cx="1135180" cy="1135180"/>
            </a:xfrm>
            <a:prstGeom prst="rect">
              <a:avLst/>
            </a:prstGeom>
          </p:spPr>
        </p:pic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00186">
              <a:off x="2156065" y="3282598"/>
              <a:ext cx="264160" cy="264160"/>
            </a:xfrm>
            <a:prstGeom prst="rect">
              <a:avLst/>
            </a:prstGeom>
          </p:spPr>
        </p:pic>
        <p:pic>
          <p:nvPicPr>
            <p:cNvPr id="8" name="圖片 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783049">
              <a:off x="1170620" y="3892796"/>
              <a:ext cx="264160" cy="264160"/>
            </a:xfrm>
            <a:prstGeom prst="rect">
              <a:avLst/>
            </a:prstGeom>
          </p:spPr>
        </p:pic>
        <p:pic>
          <p:nvPicPr>
            <p:cNvPr id="9" name="圖片 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4050" y="3298390"/>
              <a:ext cx="264160" cy="264160"/>
            </a:xfrm>
            <a:prstGeom prst="rect">
              <a:avLst/>
            </a:prstGeom>
          </p:spPr>
        </p:pic>
        <p:pic>
          <p:nvPicPr>
            <p:cNvPr id="10" name="圖片 9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787076">
              <a:off x="1703998" y="2636376"/>
              <a:ext cx="264160" cy="264160"/>
            </a:xfrm>
            <a:prstGeom prst="rect">
              <a:avLst/>
            </a:prstGeom>
          </p:spPr>
        </p:pic>
        <p:pic>
          <p:nvPicPr>
            <p:cNvPr id="11" name="圖片 10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18631" y="3671497"/>
              <a:ext cx="264160" cy="264160"/>
            </a:xfrm>
            <a:prstGeom prst="rect">
              <a:avLst/>
            </a:prstGeom>
          </p:spPr>
        </p:pic>
        <p:pic>
          <p:nvPicPr>
            <p:cNvPr id="12" name="圖片 11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953616">
              <a:off x="1137733" y="2798325"/>
              <a:ext cx="264160" cy="264160"/>
            </a:xfrm>
            <a:prstGeom prst="rect">
              <a:avLst/>
            </a:prstGeom>
          </p:spPr>
        </p:pic>
        <p:pic>
          <p:nvPicPr>
            <p:cNvPr id="13" name="圖片 12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64907" y="2902268"/>
              <a:ext cx="345410" cy="345410"/>
            </a:xfrm>
            <a:prstGeom prst="rect">
              <a:avLst/>
            </a:prstGeom>
          </p:spPr>
        </p:pic>
        <p:pic>
          <p:nvPicPr>
            <p:cNvPr id="14" name="圖片 13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1213" y="3563565"/>
              <a:ext cx="264160" cy="264160"/>
            </a:xfrm>
            <a:prstGeom prst="rect">
              <a:avLst/>
            </a:prstGeom>
          </p:spPr>
        </p:pic>
        <p:pic>
          <p:nvPicPr>
            <p:cNvPr id="16" name="圖片 15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5645" y="3464650"/>
              <a:ext cx="264160" cy="264160"/>
            </a:xfrm>
            <a:prstGeom prst="rect">
              <a:avLst/>
            </a:prstGeom>
          </p:spPr>
        </p:pic>
        <p:pic>
          <p:nvPicPr>
            <p:cNvPr id="17" name="圖片 16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6189" y="3034230"/>
              <a:ext cx="264160" cy="264160"/>
            </a:xfrm>
            <a:prstGeom prst="rect">
              <a:avLst/>
            </a:prstGeom>
          </p:spPr>
        </p:pic>
        <p:pic>
          <p:nvPicPr>
            <p:cNvPr id="18" name="圖片 17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372951">
              <a:off x="1036238" y="3281923"/>
              <a:ext cx="264160" cy="264160"/>
            </a:xfrm>
            <a:prstGeom prst="rect">
              <a:avLst/>
            </a:prstGeom>
          </p:spPr>
        </p:pic>
        <p:pic>
          <p:nvPicPr>
            <p:cNvPr id="19" name="圖片 18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934268">
              <a:off x="126114" y="3252896"/>
              <a:ext cx="264160" cy="264160"/>
            </a:xfrm>
            <a:prstGeom prst="rect">
              <a:avLst/>
            </a:prstGeom>
          </p:spPr>
        </p:pic>
        <p:sp>
          <p:nvSpPr>
            <p:cNvPr id="20" name="弧形 19"/>
            <p:cNvSpPr/>
            <p:nvPr/>
          </p:nvSpPr>
          <p:spPr>
            <a:xfrm>
              <a:off x="258193" y="3350796"/>
              <a:ext cx="593019" cy="166260"/>
            </a:xfrm>
            <a:prstGeom prst="arc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1" name="副標題 2"/>
          <p:cNvSpPr txBox="1">
            <a:spLocks/>
          </p:cNvSpPr>
          <p:nvPr/>
        </p:nvSpPr>
        <p:spPr>
          <a:xfrm>
            <a:off x="0" y="3861048"/>
            <a:ext cx="91440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Courier New" pitchFamily="49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/>
            <a:r>
              <a:rPr lang="zh-TW" altLang="en-US" sz="2400" b="1" spc="6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2400" b="1" spc="600" dirty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sz="2400" b="1" spc="6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6</a:t>
            </a:r>
            <a:r>
              <a:rPr lang="zh-TW" altLang="en-US" sz="2400" b="1" spc="6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章</a:t>
            </a:r>
            <a:r>
              <a:rPr lang="en-US" altLang="zh-TW" sz="2400" b="1" spc="6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.</a:t>
            </a:r>
            <a:r>
              <a:rPr lang="zh-TW" altLang="en-US" sz="2400" b="1" spc="6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基本的</a:t>
            </a:r>
            <a:r>
              <a:rPr lang="en-US" altLang="zh-TW" sz="2400" b="1" spc="6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SQL</a:t>
            </a:r>
          </a:p>
          <a:p>
            <a:endParaRPr lang="en-US" altLang="zh-TW" sz="700" b="1" spc="600" dirty="0" smtClean="0">
              <a:latin typeface="微軟正黑體" pitchFamily="34" charset="-120"/>
              <a:ea typeface="微軟正黑體" pitchFamily="34" charset="-120"/>
            </a:endParaRPr>
          </a:p>
          <a:p>
            <a:endParaRPr lang="en-US" altLang="zh-TW" b="1" spc="600" dirty="0" smtClean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TW" b="1" spc="6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6-3 SQL</a:t>
            </a:r>
            <a:r>
              <a:rPr lang="zh-TW" altLang="en-US" b="1" spc="6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的資料</a:t>
            </a:r>
            <a:r>
              <a:rPr lang="zh-TW" altLang="en-US" b="1" spc="600" dirty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定義</a:t>
            </a:r>
            <a:r>
              <a:rPr lang="zh-TW" altLang="en-US" b="1" spc="6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語言</a:t>
            </a:r>
            <a:endParaRPr lang="zh-TW" altLang="en-US" b="1" spc="600" dirty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  <a:p>
            <a:endParaRPr lang="zh-TW" altLang="en-US" dirty="0"/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altLang="zh-TW" dirty="0" smtClean="0"/>
              <a:t>Copyright </a:t>
            </a:r>
            <a:r>
              <a:rPr kumimoji="0" lang="zh-TW" altLang="en-US" dirty="0" smtClean="0"/>
              <a:t>黃三益</a:t>
            </a:r>
            <a:r>
              <a:rPr kumimoji="0" lang="en-US" altLang="zh-TW" dirty="0" smtClean="0"/>
              <a:t>2018 </a:t>
            </a:r>
            <a:r>
              <a:rPr kumimoji="0" lang="zh-TW" altLang="en-US" dirty="0" smtClean="0"/>
              <a:t>資料庫的核心理論與實務第七版 </a:t>
            </a:r>
            <a:endParaRPr kumimoji="0" 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7</a:t>
            </a:fld>
            <a:endParaRPr kumimoji="0" lang="en-US" sz="1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9372362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4356100" y="1988840"/>
            <a:ext cx="4608513" cy="237678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4356100" y="4365625"/>
            <a:ext cx="4608513" cy="237678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spc="600" dirty="0">
                <a:effectLst/>
                <a:latin typeface="微軟正黑體" pitchFamily="34" charset="-120"/>
                <a:ea typeface="微軟正黑體" pitchFamily="34" charset="-120"/>
                <a:cs typeface="+mn-cs"/>
              </a:rPr>
              <a:t>SQL</a:t>
            </a:r>
            <a:r>
              <a:rPr lang="zh-TW" altLang="en-US" sz="3200" spc="600" dirty="0">
                <a:effectLst/>
                <a:latin typeface="微軟正黑體" pitchFamily="34" charset="-120"/>
                <a:ea typeface="微軟正黑體" pitchFamily="34" charset="-120"/>
                <a:cs typeface="+mn-cs"/>
              </a:rPr>
              <a:t>的資料定義語言 </a:t>
            </a:r>
            <a:br>
              <a:rPr lang="zh-TW" altLang="en-US" sz="3200" spc="600" dirty="0">
                <a:effectLst/>
                <a:latin typeface="微軟正黑體" pitchFamily="34" charset="-120"/>
                <a:ea typeface="微軟正黑體" pitchFamily="34" charset="-120"/>
                <a:cs typeface="+mn-cs"/>
              </a:rPr>
            </a:br>
            <a:r>
              <a:rPr lang="zh-TW" altLang="en-US" sz="3200" spc="600" dirty="0">
                <a:effectLst/>
                <a:latin typeface="微軟正黑體" pitchFamily="34" charset="-120"/>
                <a:ea typeface="微軟正黑體" pitchFamily="34" charset="-120"/>
                <a:cs typeface="+mn-cs"/>
              </a:rPr>
              <a:t>（</a:t>
            </a:r>
            <a:r>
              <a:rPr lang="en-US" altLang="zh-TW" sz="3200" spc="600" dirty="0">
                <a:effectLst/>
                <a:latin typeface="微軟正黑體" pitchFamily="34" charset="-120"/>
                <a:ea typeface="微軟正黑體" pitchFamily="34" charset="-120"/>
                <a:cs typeface="+mn-cs"/>
              </a:rPr>
              <a:t>CREATE TABLE </a:t>
            </a:r>
            <a:r>
              <a:rPr lang="zh-TW" altLang="en-US" sz="3200" spc="600" dirty="0">
                <a:effectLst/>
                <a:latin typeface="微軟正黑體" pitchFamily="34" charset="-120"/>
                <a:ea typeface="微軟正黑體" pitchFamily="34" charset="-120"/>
                <a:cs typeface="+mn-cs"/>
              </a:rPr>
              <a:t>）</a:t>
            </a:r>
          </a:p>
        </p:txBody>
      </p:sp>
      <p:sp>
        <p:nvSpPr>
          <p:cNvPr id="4" name="矩形 3"/>
          <p:cNvSpPr/>
          <p:nvPr/>
        </p:nvSpPr>
        <p:spPr>
          <a:xfrm>
            <a:off x="-31742" y="-27384"/>
            <a:ext cx="253947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000" b="1" spc="600" dirty="0" smtClean="0">
                <a:latin typeface="微軟正黑體" pitchFamily="34" charset="-120"/>
                <a:ea typeface="微軟正黑體" pitchFamily="34" charset="-120"/>
              </a:rPr>
              <a:t>6-3SQL</a:t>
            </a:r>
            <a:r>
              <a:rPr lang="zh-TW" altLang="en-US" sz="1000" b="1" spc="600" dirty="0">
                <a:latin typeface="微軟正黑體" pitchFamily="34" charset="-120"/>
                <a:ea typeface="微軟正黑體" pitchFamily="34" charset="-120"/>
              </a:rPr>
              <a:t>的資料定義語言</a:t>
            </a:r>
          </a:p>
          <a:p>
            <a:endParaRPr lang="en-US" altLang="zh-TW" sz="1000" b="1" spc="600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0" y="296752"/>
            <a:ext cx="875312" cy="900000"/>
          </a:xfrm>
          <a:prstGeom prst="rect">
            <a:avLst/>
          </a:prstGeom>
        </p:spPr>
      </p:pic>
      <p:sp>
        <p:nvSpPr>
          <p:cNvPr id="6" name="Rectangle 3"/>
          <p:cNvSpPr txBox="1">
            <a:spLocks noRot="1" noChangeArrowheads="1"/>
          </p:cNvSpPr>
          <p:nvPr/>
        </p:nvSpPr>
        <p:spPr>
          <a:xfrm>
            <a:off x="301625" y="2060575"/>
            <a:ext cx="4054475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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Courier New" pitchFamily="49" charset="0"/>
              <a:buChar char="o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CREATE TABLE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讓使用者</a:t>
            </a:r>
            <a:r>
              <a:rPr lang="zh-TW" altLang="en-US" b="1" dirty="0" smtClean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定義一個資料表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，包括</a:t>
            </a:r>
          </a:p>
          <a:p>
            <a:pPr lvl="1">
              <a:lnSpc>
                <a:spcPct val="80000"/>
              </a:lnSpc>
            </a:pP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ct val="80000"/>
              </a:lnSpc>
            </a:pP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資料表名稱</a:t>
            </a:r>
          </a:p>
          <a:p>
            <a:pPr lvl="1">
              <a:lnSpc>
                <a:spcPct val="80000"/>
              </a:lnSpc>
            </a:pP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欄位</a:t>
            </a:r>
          </a:p>
          <a:p>
            <a:pPr lvl="1">
              <a:lnSpc>
                <a:spcPct val="80000"/>
              </a:lnSpc>
            </a:pP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完整限制 </a:t>
            </a:r>
          </a:p>
        </p:txBody>
      </p:sp>
      <p:sp>
        <p:nvSpPr>
          <p:cNvPr id="7" name="Rectangle 4"/>
          <p:cNvSpPr txBox="1">
            <a:spLocks noRot="1" noChangeArrowheads="1"/>
          </p:cNvSpPr>
          <p:nvPr/>
        </p:nvSpPr>
        <p:spPr>
          <a:xfrm>
            <a:off x="4284663" y="1700213"/>
            <a:ext cx="4557712" cy="44989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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Courier New" pitchFamily="49" charset="0"/>
              <a:buChar char="o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 2" pitchFamily="18" charset="2"/>
              <a:buNone/>
            </a:pPr>
            <a:r>
              <a:rPr lang="en-US" altLang="zh-TW" sz="1600" b="1" dirty="0" smtClean="0">
                <a:solidFill>
                  <a:schemeClr val="tx1"/>
                </a:solidFill>
              </a:rPr>
              <a:t>CREATE TABLE</a:t>
            </a:r>
            <a:r>
              <a:rPr lang="en-US" altLang="zh-TW" sz="1600" dirty="0" smtClean="0">
                <a:solidFill>
                  <a:schemeClr val="tx1"/>
                </a:solidFill>
              </a:rPr>
              <a:t> </a:t>
            </a:r>
            <a:r>
              <a:rPr lang="en-US" altLang="zh-TW" sz="1600" dirty="0" smtClean="0">
                <a:solidFill>
                  <a:srgbClr val="00B0F0"/>
                </a:solidFill>
              </a:rPr>
              <a:t>Member</a:t>
            </a:r>
          </a:p>
          <a:p>
            <a:pPr>
              <a:buFont typeface="Wingdings 2" pitchFamily="18" charset="2"/>
              <a:buNone/>
            </a:pPr>
            <a:r>
              <a:rPr lang="en-US" altLang="zh-TW" sz="1600" b="1" dirty="0" smtClean="0">
                <a:solidFill>
                  <a:schemeClr val="tx1"/>
                </a:solidFill>
              </a:rPr>
              <a:t>(</a:t>
            </a:r>
            <a:r>
              <a:rPr lang="en-US" altLang="zh-TW" sz="1600" dirty="0" err="1" smtClean="0">
                <a:solidFill>
                  <a:schemeClr val="tx1"/>
                </a:solidFill>
              </a:rPr>
              <a:t>mId</a:t>
            </a:r>
            <a:r>
              <a:rPr lang="en-US" altLang="zh-TW" sz="1600" dirty="0" smtClean="0">
                <a:solidFill>
                  <a:schemeClr val="tx1"/>
                </a:solidFill>
              </a:rPr>
              <a:t>      </a:t>
            </a:r>
            <a:r>
              <a:rPr lang="zh-TW" altLang="en-US" sz="1600" dirty="0" smtClean="0">
                <a:solidFill>
                  <a:schemeClr val="tx1"/>
                </a:solidFill>
              </a:rPr>
              <a:t>        </a:t>
            </a:r>
            <a:r>
              <a:rPr lang="en-US" altLang="zh-TW" sz="1600" b="1" dirty="0" smtClean="0">
                <a:solidFill>
                  <a:schemeClr val="tx1"/>
                </a:solidFill>
              </a:rPr>
              <a:t>CHAR</a:t>
            </a:r>
            <a:r>
              <a:rPr lang="en-US" altLang="zh-TW" sz="1600" dirty="0" smtClean="0">
                <a:solidFill>
                  <a:schemeClr val="tx1"/>
                </a:solidFill>
              </a:rPr>
              <a:t>(8)       </a:t>
            </a:r>
            <a:r>
              <a:rPr lang="zh-TW" altLang="en-US" sz="1600" dirty="0" smtClean="0">
                <a:solidFill>
                  <a:schemeClr val="tx1"/>
                </a:solidFill>
              </a:rPr>
              <a:t>   </a:t>
            </a:r>
            <a:r>
              <a:rPr lang="en-US" altLang="zh-TW" sz="1600" b="1" dirty="0" smtClean="0">
                <a:solidFill>
                  <a:schemeClr val="tx1"/>
                </a:solidFill>
              </a:rPr>
              <a:t>NOT NULL</a:t>
            </a:r>
            <a:r>
              <a:rPr lang="zh-TW" altLang="en-US" sz="1600" dirty="0">
                <a:solidFill>
                  <a:schemeClr val="tx1"/>
                </a:solidFill>
              </a:rPr>
              <a:t> </a:t>
            </a:r>
            <a:r>
              <a:rPr lang="en-US" altLang="zh-TW" sz="1600" dirty="0" smtClean="0">
                <a:solidFill>
                  <a:schemeClr val="tx1"/>
                </a:solidFill>
              </a:rPr>
              <a:t>,</a:t>
            </a:r>
          </a:p>
          <a:p>
            <a:pPr>
              <a:buFont typeface="Wingdings 2" pitchFamily="18" charset="2"/>
              <a:buNone/>
            </a:pPr>
            <a:r>
              <a:rPr lang="zh-TW" altLang="en-US" sz="1600" dirty="0">
                <a:solidFill>
                  <a:schemeClr val="tx1"/>
                </a:solidFill>
              </a:rPr>
              <a:t> </a:t>
            </a:r>
            <a:r>
              <a:rPr lang="zh-TW" altLang="en-US" sz="1600" dirty="0" smtClean="0">
                <a:solidFill>
                  <a:schemeClr val="tx1"/>
                </a:solidFill>
              </a:rPr>
              <a:t> </a:t>
            </a:r>
            <a:r>
              <a:rPr lang="en-US" altLang="zh-TW" sz="1600" dirty="0" err="1" smtClean="0">
                <a:solidFill>
                  <a:schemeClr val="tx1"/>
                </a:solidFill>
              </a:rPr>
              <a:t>pId</a:t>
            </a:r>
            <a:r>
              <a:rPr lang="en-US" altLang="zh-TW" sz="1600" dirty="0" smtClean="0">
                <a:solidFill>
                  <a:schemeClr val="tx1"/>
                </a:solidFill>
              </a:rPr>
              <a:t>       </a:t>
            </a:r>
            <a:r>
              <a:rPr lang="zh-TW" altLang="en-US" sz="1600" dirty="0" smtClean="0">
                <a:solidFill>
                  <a:schemeClr val="tx1"/>
                </a:solidFill>
              </a:rPr>
              <a:t>       </a:t>
            </a:r>
            <a:r>
              <a:rPr lang="en-US" altLang="zh-TW" sz="1600" b="1" dirty="0" smtClean="0">
                <a:solidFill>
                  <a:schemeClr val="tx1"/>
                </a:solidFill>
              </a:rPr>
              <a:t>CHAR</a:t>
            </a:r>
            <a:r>
              <a:rPr lang="en-US" altLang="zh-TW" sz="1600" dirty="0" smtClean="0">
                <a:solidFill>
                  <a:schemeClr val="tx1"/>
                </a:solidFill>
              </a:rPr>
              <a:t>(10)       </a:t>
            </a:r>
            <a:r>
              <a:rPr lang="zh-TW" altLang="en-US" sz="1600" dirty="0" smtClean="0">
                <a:solidFill>
                  <a:schemeClr val="tx1"/>
                </a:solidFill>
              </a:rPr>
              <a:t> </a:t>
            </a:r>
            <a:r>
              <a:rPr lang="en-US" altLang="zh-TW" sz="1600" b="1" dirty="0" smtClean="0">
                <a:solidFill>
                  <a:schemeClr val="tx1"/>
                </a:solidFill>
              </a:rPr>
              <a:t>NOT NULL </a:t>
            </a:r>
            <a:r>
              <a:rPr lang="en-US" altLang="zh-TW" sz="1600" dirty="0" smtClean="0">
                <a:solidFill>
                  <a:schemeClr val="tx1"/>
                </a:solidFill>
              </a:rPr>
              <a:t>,</a:t>
            </a:r>
          </a:p>
          <a:p>
            <a:pPr>
              <a:buFont typeface="Wingdings 2" pitchFamily="18" charset="2"/>
              <a:buNone/>
            </a:pPr>
            <a:r>
              <a:rPr lang="zh-TW" altLang="en-US" sz="1600" dirty="0">
                <a:solidFill>
                  <a:schemeClr val="tx1"/>
                </a:solidFill>
              </a:rPr>
              <a:t> </a:t>
            </a:r>
            <a:r>
              <a:rPr lang="zh-TW" altLang="en-US" sz="1600" dirty="0" smtClean="0">
                <a:solidFill>
                  <a:schemeClr val="tx1"/>
                </a:solidFill>
              </a:rPr>
              <a:t> </a:t>
            </a:r>
            <a:r>
              <a:rPr lang="en-US" altLang="zh-TW" sz="1600" dirty="0" smtClean="0">
                <a:solidFill>
                  <a:schemeClr val="tx1"/>
                </a:solidFill>
              </a:rPr>
              <a:t>name      </a:t>
            </a:r>
            <a:r>
              <a:rPr lang="zh-TW" altLang="en-US" sz="1600" dirty="0" smtClean="0">
                <a:solidFill>
                  <a:schemeClr val="tx1"/>
                </a:solidFill>
              </a:rPr>
              <a:t>    </a:t>
            </a:r>
            <a:r>
              <a:rPr lang="en-US" altLang="zh-TW" sz="1600" b="1" dirty="0" smtClean="0">
                <a:solidFill>
                  <a:schemeClr val="tx1"/>
                </a:solidFill>
              </a:rPr>
              <a:t>VARCHAR</a:t>
            </a:r>
            <a:r>
              <a:rPr lang="en-US" altLang="zh-TW" sz="1600" dirty="0" smtClean="0">
                <a:solidFill>
                  <a:schemeClr val="tx1"/>
                </a:solidFill>
              </a:rPr>
              <a:t>(8)   </a:t>
            </a:r>
            <a:r>
              <a:rPr lang="en-US" altLang="zh-TW" sz="1600" b="1" dirty="0" smtClean="0">
                <a:solidFill>
                  <a:schemeClr val="tx1"/>
                </a:solidFill>
              </a:rPr>
              <a:t>NOT NULL </a:t>
            </a:r>
            <a:r>
              <a:rPr lang="en-US" altLang="zh-TW" sz="1600" dirty="0" smtClean="0">
                <a:solidFill>
                  <a:schemeClr val="tx1"/>
                </a:solidFill>
              </a:rPr>
              <a:t>,</a:t>
            </a:r>
          </a:p>
          <a:p>
            <a:pPr>
              <a:buFont typeface="Wingdings 2" pitchFamily="18" charset="2"/>
              <a:buNone/>
            </a:pPr>
            <a:r>
              <a:rPr lang="zh-TW" altLang="en-US" sz="1600" dirty="0">
                <a:solidFill>
                  <a:schemeClr val="tx1"/>
                </a:solidFill>
              </a:rPr>
              <a:t> </a:t>
            </a:r>
            <a:r>
              <a:rPr lang="zh-TW" altLang="en-US" sz="1600" dirty="0" smtClean="0">
                <a:solidFill>
                  <a:schemeClr val="tx1"/>
                </a:solidFill>
              </a:rPr>
              <a:t> </a:t>
            </a:r>
            <a:r>
              <a:rPr lang="en-US" altLang="zh-TW" sz="1600" dirty="0" smtClean="0">
                <a:solidFill>
                  <a:schemeClr val="tx1"/>
                </a:solidFill>
              </a:rPr>
              <a:t>birthday  </a:t>
            </a:r>
            <a:r>
              <a:rPr lang="zh-TW" altLang="en-US" sz="1600" dirty="0" smtClean="0">
                <a:solidFill>
                  <a:schemeClr val="tx1"/>
                </a:solidFill>
              </a:rPr>
              <a:t>    </a:t>
            </a:r>
            <a:r>
              <a:rPr lang="en-US" altLang="zh-TW" sz="1600" b="1" dirty="0" smtClean="0">
                <a:solidFill>
                  <a:schemeClr val="tx1"/>
                </a:solidFill>
              </a:rPr>
              <a:t>DATE </a:t>
            </a:r>
            <a:r>
              <a:rPr lang="en-US" altLang="zh-TW" sz="1600" dirty="0" smtClean="0">
                <a:solidFill>
                  <a:schemeClr val="tx1"/>
                </a:solidFill>
              </a:rPr>
              <a:t>,</a:t>
            </a:r>
          </a:p>
          <a:p>
            <a:pPr>
              <a:buFont typeface="Wingdings 2" pitchFamily="18" charset="2"/>
              <a:buNone/>
            </a:pPr>
            <a:r>
              <a:rPr lang="zh-TW" altLang="en-US" sz="1600" dirty="0">
                <a:solidFill>
                  <a:schemeClr val="tx1"/>
                </a:solidFill>
              </a:rPr>
              <a:t> </a:t>
            </a:r>
            <a:r>
              <a:rPr lang="zh-TW" altLang="en-US" sz="1600" dirty="0" smtClean="0">
                <a:solidFill>
                  <a:schemeClr val="tx1"/>
                </a:solidFill>
              </a:rPr>
              <a:t> </a:t>
            </a:r>
            <a:r>
              <a:rPr lang="en-US" altLang="zh-TW" sz="1600" dirty="0" smtClean="0">
                <a:solidFill>
                  <a:schemeClr val="tx1"/>
                </a:solidFill>
              </a:rPr>
              <a:t>phone</a:t>
            </a:r>
            <a:r>
              <a:rPr lang="zh-TW" altLang="en-US" sz="1600" dirty="0">
                <a:solidFill>
                  <a:schemeClr val="tx1"/>
                </a:solidFill>
              </a:rPr>
              <a:t> </a:t>
            </a:r>
            <a:r>
              <a:rPr lang="zh-TW" altLang="en-US" sz="1600" dirty="0" smtClean="0">
                <a:solidFill>
                  <a:schemeClr val="tx1"/>
                </a:solidFill>
              </a:rPr>
              <a:t>        </a:t>
            </a:r>
            <a:r>
              <a:rPr lang="en-US" altLang="zh-TW" sz="1600" b="1" dirty="0" smtClean="0">
                <a:solidFill>
                  <a:schemeClr val="tx1"/>
                </a:solidFill>
              </a:rPr>
              <a:t>VARCHAR</a:t>
            </a:r>
            <a:r>
              <a:rPr lang="en-US" altLang="zh-TW" sz="1600" dirty="0" smtClean="0">
                <a:solidFill>
                  <a:schemeClr val="tx1"/>
                </a:solidFill>
              </a:rPr>
              <a:t>(10) ,</a:t>
            </a:r>
          </a:p>
          <a:p>
            <a:pPr>
              <a:buFont typeface="Wingdings 2" pitchFamily="18" charset="2"/>
              <a:buNone/>
            </a:pPr>
            <a:r>
              <a:rPr lang="zh-TW" altLang="en-US" sz="1600" dirty="0">
                <a:solidFill>
                  <a:schemeClr val="tx1"/>
                </a:solidFill>
              </a:rPr>
              <a:t> </a:t>
            </a:r>
            <a:r>
              <a:rPr lang="zh-TW" altLang="en-US" sz="1600" dirty="0" smtClean="0">
                <a:solidFill>
                  <a:schemeClr val="tx1"/>
                </a:solidFill>
              </a:rPr>
              <a:t> </a:t>
            </a:r>
            <a:r>
              <a:rPr lang="en-US" altLang="zh-TW" sz="1600" dirty="0" smtClean="0">
                <a:solidFill>
                  <a:schemeClr val="tx1"/>
                </a:solidFill>
              </a:rPr>
              <a:t>address  </a:t>
            </a:r>
            <a:r>
              <a:rPr lang="zh-TW" altLang="en-US" sz="1600" dirty="0" smtClean="0">
                <a:solidFill>
                  <a:schemeClr val="tx1"/>
                </a:solidFill>
              </a:rPr>
              <a:t>    </a:t>
            </a:r>
            <a:r>
              <a:rPr lang="en-US" altLang="zh-TW" sz="1600" b="1" dirty="0" smtClean="0">
                <a:solidFill>
                  <a:schemeClr val="tx1"/>
                </a:solidFill>
              </a:rPr>
              <a:t>VARCHAR</a:t>
            </a:r>
            <a:r>
              <a:rPr lang="en-US" altLang="zh-TW" sz="1600" dirty="0" smtClean="0">
                <a:solidFill>
                  <a:schemeClr val="tx1"/>
                </a:solidFill>
              </a:rPr>
              <a:t>(40) ,</a:t>
            </a:r>
          </a:p>
          <a:p>
            <a:pPr>
              <a:buFont typeface="Wingdings 2" pitchFamily="18" charset="2"/>
              <a:buNone/>
            </a:pPr>
            <a:r>
              <a:rPr lang="zh-TW" altLang="en-US" sz="1600" dirty="0">
                <a:solidFill>
                  <a:schemeClr val="tx1"/>
                </a:solidFill>
              </a:rPr>
              <a:t> </a:t>
            </a:r>
            <a:r>
              <a:rPr lang="zh-TW" altLang="en-US" sz="1600" dirty="0" smtClean="0">
                <a:solidFill>
                  <a:schemeClr val="tx1"/>
                </a:solidFill>
              </a:rPr>
              <a:t> </a:t>
            </a:r>
            <a:r>
              <a:rPr lang="en-US" altLang="zh-TW" sz="1600" dirty="0" smtClean="0">
                <a:solidFill>
                  <a:schemeClr val="tx1"/>
                </a:solidFill>
              </a:rPr>
              <a:t>email      </a:t>
            </a:r>
            <a:r>
              <a:rPr lang="zh-TW" altLang="en-US" sz="1600" dirty="0" smtClean="0">
                <a:solidFill>
                  <a:schemeClr val="tx1"/>
                </a:solidFill>
              </a:rPr>
              <a:t>     </a:t>
            </a:r>
            <a:r>
              <a:rPr lang="en-US" altLang="zh-TW" sz="1600" b="1" dirty="0" smtClean="0">
                <a:solidFill>
                  <a:schemeClr val="tx1"/>
                </a:solidFill>
              </a:rPr>
              <a:t>VARCHAR</a:t>
            </a:r>
            <a:r>
              <a:rPr lang="en-US" altLang="zh-TW" sz="1600" dirty="0" smtClean="0">
                <a:solidFill>
                  <a:schemeClr val="tx1"/>
                </a:solidFill>
              </a:rPr>
              <a:t>(20) ,</a:t>
            </a:r>
          </a:p>
          <a:p>
            <a:pPr>
              <a:buFont typeface="Wingdings 2" pitchFamily="18" charset="2"/>
              <a:buNone/>
            </a:pPr>
            <a:r>
              <a:rPr lang="zh-TW" altLang="en-US" sz="1600" dirty="0">
                <a:solidFill>
                  <a:schemeClr val="tx1"/>
                </a:solidFill>
              </a:rPr>
              <a:t> </a:t>
            </a:r>
            <a:r>
              <a:rPr lang="zh-TW" altLang="en-US" sz="1600" dirty="0" smtClean="0">
                <a:solidFill>
                  <a:schemeClr val="tx1"/>
                </a:solidFill>
              </a:rPr>
              <a:t> </a:t>
            </a:r>
            <a:r>
              <a:rPr lang="en-US" altLang="zh-TW" sz="1600" dirty="0" smtClean="0">
                <a:solidFill>
                  <a:schemeClr val="tx1"/>
                </a:solidFill>
              </a:rPr>
              <a:t>introducer   </a:t>
            </a:r>
            <a:r>
              <a:rPr lang="en-US" altLang="zh-TW" sz="1600" b="1" dirty="0" smtClean="0">
                <a:solidFill>
                  <a:schemeClr val="tx1"/>
                </a:solidFill>
              </a:rPr>
              <a:t>CHAR</a:t>
            </a:r>
            <a:r>
              <a:rPr lang="en-US" altLang="zh-TW" sz="1600" dirty="0" smtClean="0">
                <a:solidFill>
                  <a:schemeClr val="tx1"/>
                </a:solidFill>
              </a:rPr>
              <a:t>(8) ,</a:t>
            </a:r>
          </a:p>
          <a:p>
            <a:pPr>
              <a:buFont typeface="Wingdings 2" pitchFamily="18" charset="2"/>
              <a:buNone/>
            </a:pPr>
            <a:r>
              <a:rPr lang="en-US" altLang="zh-TW" sz="1600" dirty="0" smtClean="0">
                <a:solidFill>
                  <a:schemeClr val="hlink"/>
                </a:solidFill>
              </a:rPr>
              <a:t>	</a:t>
            </a:r>
          </a:p>
          <a:p>
            <a:pPr>
              <a:buFont typeface="Wingdings 2" pitchFamily="18" charset="2"/>
              <a:buNone/>
            </a:pPr>
            <a:r>
              <a:rPr lang="en-US" altLang="zh-TW" sz="1600" b="1" dirty="0" smtClean="0">
                <a:solidFill>
                  <a:schemeClr val="tx1"/>
                </a:solidFill>
              </a:rPr>
              <a:t>PRIMARY KEY</a:t>
            </a:r>
            <a:r>
              <a:rPr lang="en-US" altLang="zh-TW" sz="1600" dirty="0" smtClean="0">
                <a:solidFill>
                  <a:schemeClr val="tx1"/>
                </a:solidFill>
              </a:rPr>
              <a:t> (</a:t>
            </a:r>
            <a:r>
              <a:rPr lang="en-US" altLang="zh-TW" sz="1600" dirty="0" err="1" smtClean="0">
                <a:solidFill>
                  <a:schemeClr val="tx1"/>
                </a:solidFill>
              </a:rPr>
              <a:t>mId</a:t>
            </a:r>
            <a:r>
              <a:rPr lang="en-US" altLang="zh-TW" sz="1600" dirty="0" smtClean="0">
                <a:solidFill>
                  <a:schemeClr val="tx1"/>
                </a:solidFill>
              </a:rPr>
              <a:t>),</a:t>
            </a:r>
            <a:endParaRPr lang="en-US" altLang="zh-TW" sz="1600" b="1" dirty="0" smtClean="0">
              <a:solidFill>
                <a:schemeClr val="tx1"/>
              </a:solidFill>
            </a:endParaRPr>
          </a:p>
          <a:p>
            <a:pPr>
              <a:buFont typeface="Wingdings 2" pitchFamily="18" charset="2"/>
              <a:buNone/>
            </a:pPr>
            <a:r>
              <a:rPr lang="en-US" altLang="zh-TW" sz="1600" b="1" dirty="0" smtClean="0">
                <a:solidFill>
                  <a:schemeClr val="tx1"/>
                </a:solidFill>
              </a:rPr>
              <a:t>UNIQUE</a:t>
            </a:r>
            <a:r>
              <a:rPr lang="en-US" altLang="zh-TW" sz="1600" dirty="0" smtClean="0">
                <a:solidFill>
                  <a:schemeClr val="tx1"/>
                </a:solidFill>
              </a:rPr>
              <a:t> (</a:t>
            </a:r>
            <a:r>
              <a:rPr lang="en-US" altLang="zh-TW" sz="1600" dirty="0" err="1" smtClean="0">
                <a:solidFill>
                  <a:schemeClr val="tx1"/>
                </a:solidFill>
              </a:rPr>
              <a:t>pId</a:t>
            </a:r>
            <a:r>
              <a:rPr lang="en-US" altLang="zh-TW" sz="1600" dirty="0" smtClean="0">
                <a:solidFill>
                  <a:schemeClr val="tx1"/>
                </a:solidFill>
              </a:rPr>
              <a:t>)</a:t>
            </a:r>
            <a:r>
              <a:rPr lang="en-US" altLang="zh-TW" sz="1600" b="1" dirty="0" smtClean="0">
                <a:solidFill>
                  <a:schemeClr val="tx1"/>
                </a:solidFill>
              </a:rPr>
              <a:t>,</a:t>
            </a:r>
            <a:endParaRPr lang="en-US" altLang="zh-TW" sz="1600" dirty="0" smtClean="0">
              <a:solidFill>
                <a:schemeClr val="tx1"/>
              </a:solidFill>
            </a:endParaRPr>
          </a:p>
          <a:p>
            <a:pPr>
              <a:buFont typeface="Wingdings 2" pitchFamily="18" charset="2"/>
              <a:buNone/>
            </a:pPr>
            <a:r>
              <a:rPr lang="en-US" altLang="zh-TW" sz="1600" b="1" dirty="0" smtClean="0">
                <a:solidFill>
                  <a:schemeClr val="tx1"/>
                </a:solidFill>
              </a:rPr>
              <a:t>FOREIGN KEY</a:t>
            </a:r>
            <a:r>
              <a:rPr lang="en-US" altLang="zh-TW" sz="1600" dirty="0" smtClean="0">
                <a:solidFill>
                  <a:schemeClr val="tx1"/>
                </a:solidFill>
              </a:rPr>
              <a:t>(introducer) </a:t>
            </a:r>
          </a:p>
          <a:p>
            <a:pPr>
              <a:buFont typeface="Wingdings 2" pitchFamily="18" charset="2"/>
              <a:buNone/>
            </a:pPr>
            <a:r>
              <a:rPr lang="en-US" altLang="zh-TW" sz="1600" b="1" dirty="0" smtClean="0">
                <a:solidFill>
                  <a:schemeClr val="tx1"/>
                </a:solidFill>
              </a:rPr>
              <a:t>REFERENCES </a:t>
            </a:r>
            <a:r>
              <a:rPr lang="en-US" altLang="zh-TW" sz="1600" dirty="0" smtClean="0">
                <a:solidFill>
                  <a:schemeClr val="tx1"/>
                </a:solidFill>
              </a:rPr>
              <a:t>Member(</a:t>
            </a:r>
            <a:r>
              <a:rPr lang="en-US" altLang="zh-TW" sz="1600" dirty="0" err="1" smtClean="0">
                <a:solidFill>
                  <a:schemeClr val="tx1"/>
                </a:solidFill>
              </a:rPr>
              <a:t>mId</a:t>
            </a:r>
            <a:r>
              <a:rPr lang="en-US" altLang="zh-TW" sz="1600" dirty="0" smtClean="0">
                <a:solidFill>
                  <a:schemeClr val="tx1"/>
                </a:solidFill>
              </a:rPr>
              <a:t>)</a:t>
            </a:r>
            <a:endParaRPr lang="en-US" altLang="zh-TW" sz="1600" b="1" dirty="0" smtClean="0">
              <a:solidFill>
                <a:schemeClr val="tx1"/>
              </a:solidFill>
            </a:endParaRPr>
          </a:p>
          <a:p>
            <a:pPr>
              <a:buFont typeface="Wingdings 2" pitchFamily="18" charset="2"/>
              <a:buNone/>
            </a:pPr>
            <a:r>
              <a:rPr lang="en-US" altLang="zh-TW" sz="1600" b="1" dirty="0" smtClean="0">
                <a:solidFill>
                  <a:schemeClr val="tx1"/>
                </a:solidFill>
              </a:rPr>
              <a:t>ON DELETE</a:t>
            </a:r>
            <a:r>
              <a:rPr lang="en-US" altLang="zh-TW" sz="1600" dirty="0" smtClean="0">
                <a:solidFill>
                  <a:schemeClr val="tx1"/>
                </a:solidFill>
              </a:rPr>
              <a:t> </a:t>
            </a:r>
            <a:r>
              <a:rPr lang="en-US" altLang="zh-TW" sz="1600" b="1" dirty="0" smtClean="0">
                <a:solidFill>
                  <a:schemeClr val="tx1"/>
                </a:solidFill>
              </a:rPr>
              <a:t>SET NULL</a:t>
            </a:r>
            <a:r>
              <a:rPr lang="en-US" altLang="zh-TW" sz="1600" dirty="0" smtClean="0">
                <a:solidFill>
                  <a:schemeClr val="tx1"/>
                </a:solidFill>
              </a:rPr>
              <a:t> </a:t>
            </a:r>
            <a:r>
              <a:rPr lang="en-US" altLang="zh-TW" sz="1600" b="1" dirty="0" smtClean="0">
                <a:solidFill>
                  <a:schemeClr val="tx1"/>
                </a:solidFill>
              </a:rPr>
              <a:t>ON UPDATE</a:t>
            </a:r>
            <a:r>
              <a:rPr lang="en-US" altLang="zh-TW" sz="1600" dirty="0" smtClean="0">
                <a:solidFill>
                  <a:schemeClr val="tx1"/>
                </a:solidFill>
              </a:rPr>
              <a:t> </a:t>
            </a:r>
            <a:r>
              <a:rPr lang="en-US" altLang="zh-TW" sz="1600" b="1" dirty="0" smtClean="0">
                <a:solidFill>
                  <a:schemeClr val="tx1"/>
                </a:solidFill>
              </a:rPr>
              <a:t>CASCADE  );</a:t>
            </a:r>
          </a:p>
        </p:txBody>
      </p:sp>
      <p:cxnSp>
        <p:nvCxnSpPr>
          <p:cNvPr id="14" name="直線單箭頭接點 13"/>
          <p:cNvCxnSpPr/>
          <p:nvPr/>
        </p:nvCxnSpPr>
        <p:spPr>
          <a:xfrm flipV="1">
            <a:off x="2507737" y="1916832"/>
            <a:ext cx="3144383" cy="1242268"/>
          </a:xfrm>
          <a:prstGeom prst="straightConnector1">
            <a:avLst/>
          </a:pr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" name="直線單箭頭接點 18"/>
          <p:cNvCxnSpPr/>
          <p:nvPr/>
        </p:nvCxnSpPr>
        <p:spPr>
          <a:xfrm flipV="1">
            <a:off x="1763688" y="3356992"/>
            <a:ext cx="2520975" cy="72008"/>
          </a:xfrm>
          <a:prstGeom prst="straightConnector1">
            <a:avLst/>
          </a:pr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" name="直線單箭頭接點 26"/>
          <p:cNvCxnSpPr/>
          <p:nvPr/>
        </p:nvCxnSpPr>
        <p:spPr>
          <a:xfrm flipV="1">
            <a:off x="2195736" y="2276872"/>
            <a:ext cx="4536504" cy="1512168"/>
          </a:xfrm>
          <a:prstGeom prst="straightConnector1">
            <a:avLst/>
          </a:pr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" name="直線單箭頭接點 28"/>
          <p:cNvCxnSpPr/>
          <p:nvPr/>
        </p:nvCxnSpPr>
        <p:spPr>
          <a:xfrm>
            <a:off x="2195736" y="3789040"/>
            <a:ext cx="2088927" cy="1764977"/>
          </a:xfrm>
          <a:prstGeom prst="straightConnector1">
            <a:avLst/>
          </a:pr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頁尾版面配置區 19"/>
          <p:cNvSpPr>
            <a:spLocks noGrp="1"/>
          </p:cNvSpPr>
          <p:nvPr>
            <p:ph type="ftr" sz="quarter" idx="11"/>
          </p:nvPr>
        </p:nvSpPr>
        <p:spPr>
          <a:xfrm>
            <a:off x="3124200" y="6237312"/>
            <a:ext cx="2895600" cy="365125"/>
          </a:xfrm>
        </p:spPr>
        <p:txBody>
          <a:bodyPr/>
          <a:lstStyle/>
          <a:p>
            <a:r>
              <a:rPr kumimoji="0" lang="en-US" altLang="zh-TW" dirty="0" smtClean="0"/>
              <a:t>Copyright </a:t>
            </a:r>
            <a:r>
              <a:rPr kumimoji="0" lang="zh-TW" altLang="en-US" dirty="0" smtClean="0"/>
              <a:t>黃三益</a:t>
            </a:r>
            <a:r>
              <a:rPr kumimoji="0" lang="en-US" altLang="zh-TW" dirty="0" smtClean="0"/>
              <a:t>2018 </a:t>
            </a:r>
            <a:r>
              <a:rPr kumimoji="0" lang="zh-TW" altLang="en-US" dirty="0" smtClean="0"/>
              <a:t>資料庫的核心理論與實務第</a:t>
            </a:r>
            <a:r>
              <a:rPr lang="zh-TW" altLang="en-US" dirty="0"/>
              <a:t>七</a:t>
            </a:r>
            <a:r>
              <a:rPr kumimoji="0" lang="zh-TW" altLang="en-US" dirty="0" smtClean="0"/>
              <a:t>版 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923608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spc="600" dirty="0">
                <a:effectLst/>
                <a:latin typeface="微軟正黑體" pitchFamily="34" charset="-120"/>
                <a:ea typeface="微軟正黑體" pitchFamily="34" charset="-120"/>
                <a:cs typeface="+mn-cs"/>
              </a:rPr>
              <a:t>SQL</a:t>
            </a:r>
            <a:r>
              <a:rPr lang="zh-TW" altLang="en-US" sz="3200" spc="600" dirty="0">
                <a:effectLst/>
                <a:latin typeface="微軟正黑體" pitchFamily="34" charset="-120"/>
                <a:ea typeface="微軟正黑體" pitchFamily="34" charset="-120"/>
                <a:cs typeface="+mn-cs"/>
              </a:rPr>
              <a:t>的資料定義語言 </a:t>
            </a:r>
            <a:br>
              <a:rPr lang="zh-TW" altLang="en-US" sz="3200" spc="600" dirty="0">
                <a:effectLst/>
                <a:latin typeface="微軟正黑體" pitchFamily="34" charset="-120"/>
                <a:ea typeface="微軟正黑體" pitchFamily="34" charset="-120"/>
                <a:cs typeface="+mn-cs"/>
              </a:rPr>
            </a:br>
            <a:r>
              <a:rPr lang="zh-TW" altLang="en-US" sz="3200" spc="600" dirty="0">
                <a:effectLst/>
                <a:latin typeface="微軟正黑體" pitchFamily="34" charset="-120"/>
                <a:ea typeface="微軟正黑體" pitchFamily="34" charset="-120"/>
                <a:cs typeface="+mn-cs"/>
              </a:rPr>
              <a:t>（</a:t>
            </a:r>
            <a:r>
              <a:rPr lang="en-US" altLang="zh-TW" sz="3200" spc="600" dirty="0">
                <a:effectLst/>
                <a:latin typeface="微軟正黑體" pitchFamily="34" charset="-120"/>
                <a:ea typeface="微軟正黑體" pitchFamily="34" charset="-120"/>
                <a:cs typeface="+mn-cs"/>
              </a:rPr>
              <a:t>CREATE TABLE </a:t>
            </a:r>
            <a:r>
              <a:rPr lang="zh-TW" altLang="en-US" sz="3200" spc="600" dirty="0" smtClean="0">
                <a:effectLst/>
                <a:latin typeface="微軟正黑體" pitchFamily="34" charset="-120"/>
                <a:ea typeface="微軟正黑體" pitchFamily="34" charset="-120"/>
                <a:cs typeface="+mn-cs"/>
              </a:rPr>
              <a:t>）</a:t>
            </a:r>
            <a:r>
              <a:rPr lang="en-US" altLang="zh-TW" sz="3200" spc="600" dirty="0" smtClean="0">
                <a:effectLst/>
                <a:latin typeface="微軟正黑體" pitchFamily="34" charset="-120"/>
                <a:ea typeface="微軟正黑體" pitchFamily="34" charset="-120"/>
                <a:cs typeface="+mn-cs"/>
              </a:rPr>
              <a:t>-</a:t>
            </a:r>
            <a:r>
              <a:rPr lang="zh-TW" altLang="en-US" sz="3200" spc="600" dirty="0">
                <a:effectLst/>
                <a:latin typeface="微軟正黑體" pitchFamily="34" charset="-120"/>
                <a:ea typeface="微軟正黑體" pitchFamily="34" charset="-120"/>
              </a:rPr>
              <a:t>（</a:t>
            </a:r>
            <a:r>
              <a:rPr lang="en-US" altLang="zh-TW" sz="3200" spc="600" dirty="0">
                <a:effectLst/>
                <a:latin typeface="微軟正黑體" pitchFamily="34" charset="-120"/>
                <a:ea typeface="微軟正黑體" pitchFamily="34" charset="-120"/>
              </a:rPr>
              <a:t>Cont.)</a:t>
            </a:r>
            <a:endParaRPr lang="zh-TW" altLang="en-US" sz="3200" spc="600" dirty="0">
              <a:effectLst/>
              <a:latin typeface="微軟正黑體" pitchFamily="34" charset="-120"/>
              <a:ea typeface="微軟正黑體" pitchFamily="34" charset="-120"/>
              <a:cs typeface="+mn-cs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SQL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所提供的常用定義域型態</a:t>
            </a:r>
          </a:p>
          <a:p>
            <a:pPr lvl="1"/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INT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或 </a:t>
            </a: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INTEGER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DECIMAL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2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j)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或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NUMERIC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2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j)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或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DEC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2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j) </a:t>
            </a:r>
          </a:p>
          <a:p>
            <a:pPr lvl="2"/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DECIMAL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(3, 1) </a:t>
            </a:r>
          </a:p>
          <a:p>
            <a:pPr lvl="2"/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DECIMAL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(2) </a:t>
            </a:r>
          </a:p>
          <a:p>
            <a:pPr lvl="2"/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DECIMAL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CHAR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(n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 </a:t>
            </a:r>
          </a:p>
          <a:p>
            <a:pPr lvl="1"/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VARCHAR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(n) </a:t>
            </a:r>
          </a:p>
          <a:p>
            <a:pPr lvl="1"/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BIT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(n) </a:t>
            </a:r>
          </a:p>
          <a:p>
            <a:pPr lvl="1"/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VARBIT(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n) </a:t>
            </a:r>
          </a:p>
          <a:p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-31742" y="-27384"/>
            <a:ext cx="253947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000" b="1" spc="600" dirty="0">
                <a:latin typeface="微軟正黑體" pitchFamily="34" charset="-120"/>
                <a:ea typeface="微軟正黑體" pitchFamily="34" charset="-120"/>
              </a:rPr>
              <a:t>6</a:t>
            </a:r>
            <a:r>
              <a:rPr lang="en-US" altLang="zh-TW" sz="1000" b="1" spc="600" dirty="0" smtClean="0">
                <a:latin typeface="微軟正黑體" pitchFamily="34" charset="-120"/>
                <a:ea typeface="微軟正黑體" pitchFamily="34" charset="-120"/>
              </a:rPr>
              <a:t>-3SQL</a:t>
            </a:r>
            <a:r>
              <a:rPr lang="zh-TW" altLang="en-US" sz="1000" b="1" spc="600" dirty="0">
                <a:latin typeface="微軟正黑體" pitchFamily="34" charset="-120"/>
                <a:ea typeface="微軟正黑體" pitchFamily="34" charset="-120"/>
              </a:rPr>
              <a:t>的資料定義語言</a:t>
            </a:r>
          </a:p>
          <a:p>
            <a:endParaRPr lang="en-US" altLang="zh-TW" sz="1000" b="1" spc="600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0" y="296752"/>
            <a:ext cx="875312" cy="900000"/>
          </a:xfrm>
          <a:prstGeom prst="rect">
            <a:avLst/>
          </a:prstGeom>
        </p:spPr>
      </p:pic>
      <p:sp>
        <p:nvSpPr>
          <p:cNvPr id="10" name="頁尾版面配置區 19"/>
          <p:cNvSpPr>
            <a:spLocks noGrp="1"/>
          </p:cNvSpPr>
          <p:nvPr>
            <p:ph type="ftr" sz="quarter" idx="11"/>
          </p:nvPr>
        </p:nvSpPr>
        <p:spPr>
          <a:xfrm>
            <a:off x="3124200" y="6237312"/>
            <a:ext cx="2895600" cy="365125"/>
          </a:xfrm>
        </p:spPr>
        <p:txBody>
          <a:bodyPr/>
          <a:lstStyle/>
          <a:p>
            <a:r>
              <a:rPr kumimoji="0" lang="en-US" altLang="zh-TW" dirty="0" smtClean="0"/>
              <a:t>Copyright </a:t>
            </a:r>
            <a:r>
              <a:rPr kumimoji="0" lang="zh-TW" altLang="en-US" dirty="0" smtClean="0"/>
              <a:t>黃三益</a:t>
            </a:r>
            <a:r>
              <a:rPr kumimoji="0" lang="en-US" altLang="zh-TW" dirty="0" smtClean="0"/>
              <a:t>2018 </a:t>
            </a:r>
            <a:r>
              <a:rPr kumimoji="0" lang="zh-TW" altLang="en-US" dirty="0" smtClean="0"/>
              <a:t>資料庫的核心理論與實務第</a:t>
            </a:r>
            <a:r>
              <a:rPr lang="zh-TW" altLang="en-US" dirty="0"/>
              <a:t>七</a:t>
            </a:r>
            <a:r>
              <a:rPr kumimoji="0" lang="zh-TW" altLang="en-US" dirty="0" smtClean="0"/>
              <a:t>版 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999155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catur">
  <a:themeElements>
    <a:clrScheme name="原創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Decatur">
      <a:majorFont>
        <a:latin typeface="Bodoni MT Condensed"/>
        <a:ea typeface=""/>
        <a:cs typeface=""/>
        <a:font script="Grek" typeface="Times New Roman"/>
        <a:font script="Cyrl" typeface="Times New Roman"/>
        <a:font script="Jpan" typeface="HG明朝E"/>
        <a:font script="Hang" typeface="HY목각파임B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catur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  <a:satMod val="110000"/>
              </a:schemeClr>
            </a:gs>
            <a:gs pos="47500">
              <a:schemeClr val="phClr">
                <a:tint val="53000"/>
                <a:satMod val="120000"/>
              </a:schemeClr>
            </a:gs>
            <a:gs pos="58500">
              <a:schemeClr val="phClr">
                <a:tint val="53000"/>
                <a:satMod val="120000"/>
              </a:schemeClr>
            </a:gs>
            <a:gs pos="100000">
              <a:schemeClr val="phClr">
                <a:tint val="90000"/>
                <a:satMod val="110000"/>
              </a:schemeClr>
            </a:gs>
          </a:gsLst>
          <a:lin ang="3600000" scaled="1"/>
        </a:gradFill>
        <a:gradFill rotWithShape="1">
          <a:gsLst>
            <a:gs pos="0">
              <a:schemeClr val="phClr">
                <a:shade val="54000"/>
                <a:satMod val="105000"/>
              </a:schemeClr>
            </a:gs>
            <a:gs pos="47500">
              <a:schemeClr val="phClr">
                <a:shade val="88000"/>
                <a:satMod val="105000"/>
              </a:schemeClr>
            </a:gs>
            <a:gs pos="58500">
              <a:schemeClr val="phClr">
                <a:shade val="88000"/>
                <a:satMod val="105000"/>
              </a:schemeClr>
            </a:gs>
            <a:gs pos="100000">
              <a:schemeClr val="phClr">
                <a:shade val="54000"/>
                <a:satMod val="105000"/>
              </a:schemeClr>
            </a:gs>
          </a:gsLst>
          <a:lin ang="36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82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3600000" algn="r" rotWithShape="0">
              <a:srgbClr val="000000">
                <a:alpha val="30000"/>
              </a:srgbClr>
            </a:outerShdw>
          </a:effectLst>
        </a:effectStyle>
        <a:effectStyle>
          <a:effectLst>
            <a:outerShdw blurRad="63500" dist="25400" dir="3600000" algn="r" rotWithShape="0">
              <a:srgbClr val="000000">
                <a:alpha val="36000"/>
              </a:srgbClr>
            </a:outerShdw>
          </a:effectLst>
          <a:scene3d>
            <a:camera prst="orthographicFront">
              <a:rot lat="0" lon="0" rev="0"/>
            </a:camera>
            <a:lightRig rig="harsh" dir="tl">
              <a:rot lat="0" lon="0" rev="9000000"/>
            </a:lightRig>
          </a:scene3d>
          <a:sp3d prstMaterial="flat">
            <a:bevelT w="38100" h="50800" prst="softRound"/>
          </a:sp3d>
        </a:effectStyle>
        <a:effectStyle>
          <a:effectLst>
            <a:outerShdw blurRad="76200" dist="38100" dir="3600000" algn="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harsh" dir="tl">
              <a:rot lat="0" lon="0" rev="9000000"/>
            </a:lightRig>
          </a:scene3d>
          <a:sp3d contourW="44450" prstMaterial="flat">
            <a:bevelT w="38100" h="50800" prst="softRound"/>
            <a:contourClr>
              <a:schemeClr val="phClr">
                <a:tint val="5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52000"/>
                <a:satMod val="105000"/>
              </a:schemeClr>
            </a:gs>
            <a:gs pos="47500">
              <a:schemeClr val="phClr">
                <a:tint val="90000"/>
                <a:shade val="89000"/>
                <a:satMod val="105000"/>
              </a:schemeClr>
            </a:gs>
            <a:gs pos="58500">
              <a:schemeClr val="phClr">
                <a:tint val="85000"/>
                <a:shade val="89000"/>
                <a:satMod val="105000"/>
              </a:schemeClr>
            </a:gs>
            <a:gs pos="100000">
              <a:schemeClr val="phClr">
                <a:tint val="100000"/>
                <a:shade val="52000"/>
                <a:satMod val="105000"/>
              </a:schemeClr>
            </a:gs>
          </a:gsLst>
          <a:lin ang="36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5000"/>
                <a:satMod val="120000"/>
              </a:schemeClr>
            </a:duotone>
          </a:blip>
          <a:tile tx="0" ty="0" sx="52000" sy="5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3124</TotalTime>
  <Words>2703</Words>
  <Application>Microsoft Office PowerPoint</Application>
  <PresentationFormat>如螢幕大小 (4:3)</PresentationFormat>
  <Paragraphs>565</Paragraphs>
  <Slides>40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40</vt:i4>
      </vt:variant>
    </vt:vector>
  </HeadingPairs>
  <TitlesOfParts>
    <vt:vector size="41" baseType="lpstr">
      <vt:lpstr>Decatur</vt:lpstr>
      <vt:lpstr>PowerPoint 簡報</vt:lpstr>
      <vt:lpstr>PowerPoint 簡報</vt:lpstr>
      <vt:lpstr>目的</vt:lpstr>
      <vt:lpstr>SQL 沿革</vt:lpstr>
      <vt:lpstr>PowerPoint 簡報</vt:lpstr>
      <vt:lpstr>SQL的關聯模式</vt:lpstr>
      <vt:lpstr>PowerPoint 簡報</vt:lpstr>
      <vt:lpstr>SQL的資料定義語言  （CREATE TABLE ）</vt:lpstr>
      <vt:lpstr>SQL的資料定義語言  （CREATE TABLE ）-（Cont.)</vt:lpstr>
      <vt:lpstr>SQL的資料定義語言  （CREATE TABLE ）-（Cont.)</vt:lpstr>
      <vt:lpstr>SQL的資料定義語言  （CREATE TABLE ）-（Cont.)</vt:lpstr>
      <vt:lpstr>SQL的資料定義語言  （CREATE TABLE ）-（Cont.)</vt:lpstr>
      <vt:lpstr>SQL的資料定義語言  （CREATE TABLE ）-（Cont.)</vt:lpstr>
      <vt:lpstr>SQL的資料定義語言  （CREATE TABLE ）-（Cont.)</vt:lpstr>
      <vt:lpstr>SQL的資料定義語言  （CREATE TABLE ）-（Cont.)</vt:lpstr>
      <vt:lpstr>SQL的資料定義語言  （CREATE TABLE ）-（Cont.)</vt:lpstr>
      <vt:lpstr>SQL的資料定義語言  （DROP TABLE ）</vt:lpstr>
      <vt:lpstr>SQL的資料定義語言  （ALTER TABLE ）</vt:lpstr>
      <vt:lpstr>SQL的資料定義語言  （ALTER TABLE ）-（Cont.)</vt:lpstr>
      <vt:lpstr>商用DBMS的SQL資料定義語言</vt:lpstr>
      <vt:lpstr>PowerPoint 簡報</vt:lpstr>
      <vt:lpstr>基本的SQL查詢語法 </vt:lpstr>
      <vt:lpstr>基本的SQL查詢語法-（Cont.) </vt:lpstr>
      <vt:lpstr>基本的SQL查詢語法-（Cont.) </vt:lpstr>
      <vt:lpstr>基本的SQL查詢語法 (別名)</vt:lpstr>
      <vt:lpstr>基本的SQL查詢語法  (別名) -（Cont.) </vt:lpstr>
      <vt:lpstr>基本的SQL查詢語法 (別名) -（Cont.) </vt:lpstr>
      <vt:lpstr>基本的SQL查詢語法-（Cont.) </vt:lpstr>
      <vt:lpstr>基本的SQL查詢語法-（Cont.) </vt:lpstr>
      <vt:lpstr>基本的SQL查詢語法-（Cont.) </vt:lpstr>
      <vt:lpstr>基本的SQL查詢語法-（Cont.) </vt:lpstr>
      <vt:lpstr>基本的SQL查詢語法-（Cont.) </vt:lpstr>
      <vt:lpstr>PowerPoint 簡報</vt:lpstr>
      <vt:lpstr>SQL的更新(新增)</vt:lpstr>
      <vt:lpstr>SQL的更新(新增)-(cont.) </vt:lpstr>
      <vt:lpstr>SQL的更新(修改) </vt:lpstr>
      <vt:lpstr>SQL的更新(刪除) </vt:lpstr>
      <vt:lpstr>SQL語法的練習</vt:lpstr>
      <vt:lpstr>PowerPoint 簡報</vt:lpstr>
      <vt:lpstr>本章節講述到此結束..謝謝!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adm</dc:creator>
  <cp:lastModifiedBy>NO.43</cp:lastModifiedBy>
  <cp:revision>482</cp:revision>
  <dcterms:created xsi:type="dcterms:W3CDTF">2013-08-26T12:52:20Z</dcterms:created>
  <dcterms:modified xsi:type="dcterms:W3CDTF">2018-03-01T09:00:11Z</dcterms:modified>
</cp:coreProperties>
</file>