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53"/>
  </p:notesMasterIdLst>
  <p:sldIdLst>
    <p:sldId id="408" r:id="rId2"/>
    <p:sldId id="256" r:id="rId3"/>
    <p:sldId id="352" r:id="rId4"/>
    <p:sldId id="353" r:id="rId5"/>
    <p:sldId id="401" r:id="rId6"/>
    <p:sldId id="402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65" r:id="rId15"/>
    <p:sldId id="366" r:id="rId16"/>
    <p:sldId id="367" r:id="rId17"/>
    <p:sldId id="368" r:id="rId18"/>
    <p:sldId id="403" r:id="rId19"/>
    <p:sldId id="369" r:id="rId20"/>
    <p:sldId id="370" r:id="rId21"/>
    <p:sldId id="371" r:id="rId22"/>
    <p:sldId id="404" r:id="rId23"/>
    <p:sldId id="373" r:id="rId24"/>
    <p:sldId id="374" r:id="rId25"/>
    <p:sldId id="375" r:id="rId26"/>
    <p:sldId id="376" r:id="rId27"/>
    <p:sldId id="377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405" r:id="rId36"/>
    <p:sldId id="387" r:id="rId37"/>
    <p:sldId id="388" r:id="rId38"/>
    <p:sldId id="389" r:id="rId39"/>
    <p:sldId id="390" r:id="rId40"/>
    <p:sldId id="391" r:id="rId41"/>
    <p:sldId id="407" r:id="rId42"/>
    <p:sldId id="406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258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67" d="100"/>
          <a:sy n="67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D0FFB-EF1B-45A9-9AAB-FABA3D7AA8BC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9BBDF-AEB3-431C-AB2E-DC46CA9DE6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91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91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9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9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9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9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FCD-E479-4D73-8C85-1E60CE811EB4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4D8A-192B-4739-BA02-429F654AA87E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BCD4-7FF4-492D-89B2-5FEA15E5E219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A8E0A-8574-40C9-9CAA-D21677D5B2A5}" type="datetime1">
              <a:rPr lang="en-US" altLang="zh-TW" smtClean="0"/>
              <a:t>3/1/2018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Copyright </a:t>
            </a:r>
            <a:r>
              <a:rPr lang="zh-TW" altLang="en-US" smtClean="0"/>
              <a:t>黃三益</a:t>
            </a:r>
            <a:r>
              <a:rPr lang="en-US" altLang="zh-TW" smtClean="0"/>
              <a:t>2015 </a:t>
            </a:r>
            <a:r>
              <a:rPr lang="zh-TW" altLang="en-US" smtClean="0"/>
              <a:t>資料庫的核心理論與實務第六版 </a:t>
            </a: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7-</a:t>
            </a:r>
            <a:fld id="{6F9AF5D2-8020-45D2-91F8-02639B63DA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3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8D3-15AD-4B74-9093-5457C898BD0E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6552-6EEE-40CD-8592-101CA9521BAB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1CF1-1E89-4F3D-99EB-83A519354E05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96DF-2818-44DE-B3D7-504AAFE4FC4A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45CE-E09A-49D9-9313-6AEA2091C26E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6EF5-C1C0-4CA1-98B4-B96A14609EE6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1B44-0950-4E2D-B8AF-4793BF5DB698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8E5E-82ED-47D2-80D7-61850B834F7B}" type="datetime1">
              <a:rPr lang="en-US" altLang="zh-TW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smtClean="0"/>
              <a:t>Copyright </a:t>
            </a:r>
            <a:r>
              <a:rPr kumimoji="0" lang="zh-TW" altLang="en-US" smtClean="0"/>
              <a:t>黃三益</a:t>
            </a:r>
            <a:r>
              <a:rPr kumimoji="0" lang="en-US" altLang="zh-TW" smtClean="0"/>
              <a:t>2015 </a:t>
            </a:r>
            <a:r>
              <a:rPr kumimoji="0" lang="zh-TW" altLang="en-US" smtClean="0"/>
              <a:t>資料庫的核心理論與實務第六版 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0F4040A-D6BE-4270-9996-89B9B025E6C8}" type="datetime1">
              <a:rPr lang="en-US" altLang="zh-TW" smtClean="0"/>
              <a:t>3/1/2018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kumimoji="0" lang="en-US" altLang="zh-TW" sz="1400" smtClean="0">
                <a:solidFill>
                  <a:schemeClr val="tx2"/>
                </a:solidFill>
              </a:rPr>
              <a:t>Copyright </a:t>
            </a:r>
            <a:r>
              <a:rPr kumimoji="0" lang="zh-TW" altLang="en-US" sz="1400" smtClean="0">
                <a:solidFill>
                  <a:schemeClr val="tx2"/>
                </a:solidFill>
              </a:rPr>
              <a:t>黃三益</a:t>
            </a:r>
            <a:r>
              <a:rPr kumimoji="0" lang="en-US" altLang="zh-TW" sz="1400" smtClean="0">
                <a:solidFill>
                  <a:schemeClr val="tx2"/>
                </a:solidFill>
              </a:rPr>
              <a:t>2015 </a:t>
            </a:r>
            <a:r>
              <a:rPr kumimoji="0" lang="zh-TW" altLang="en-US" sz="1400" smtClean="0">
                <a:solidFill>
                  <a:schemeClr val="tx2"/>
                </a:solidFill>
              </a:rPr>
              <a:t>資料庫的核心理論與實務第六版 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ransition>
    <p:dissolv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827584" y="806847"/>
            <a:ext cx="748883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第 </a:t>
            </a:r>
            <a:r>
              <a:rPr lang="en-US" altLang="zh-TW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7 </a:t>
            </a: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章</a:t>
            </a:r>
            <a:r>
              <a:rPr lang="zh-TW" altLang="en-US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/>
            </a:r>
            <a:br>
              <a:rPr lang="zh-TW" altLang="en-US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</a:b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進階的</a:t>
            </a:r>
            <a:r>
              <a:rPr lang="en-US" altLang="zh-TW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SQL</a:t>
            </a:r>
            <a:endParaRPr lang="en-US" altLang="zh-TW" sz="5400" dirty="0">
              <a:solidFill>
                <a:srgbClr val="002060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323528" y="5249864"/>
            <a:ext cx="4483100" cy="792163"/>
          </a:xfrm>
          <a:prstGeom prst="rect">
            <a:avLst/>
          </a:prstGeom>
          <a:noFill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TW" altLang="en-US" sz="2800" b="1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</a:t>
            </a:r>
            <a:r>
              <a:rPr lang="zh-TW" altLang="en-US" sz="2800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：</a:t>
            </a:r>
            <a:r>
              <a:rPr lang="en-US" altLang="zh-TW" sz="2800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__________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85736" y="6356352"/>
            <a:ext cx="38662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CC6600"/>
                </a:solidFill>
                <a:latin typeface="Times New Roman" pitchFamily="18" charset="0"/>
                <a:ea typeface="華康魏碑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9933FF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資料庫的核心理論與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實務</a:t>
            </a:r>
            <a:r>
              <a:rPr lang="en-US" altLang="zh-TW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en-US" altLang="zh-TW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黃三益</a:t>
            </a: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著 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前程</a:t>
            </a: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文化出版</a:t>
            </a:r>
          </a:p>
        </p:txBody>
      </p:sp>
    </p:spTree>
    <p:extLst>
      <p:ext uri="{BB962C8B-B14F-4D97-AF65-F5344CB8AC3E}">
        <p14:creationId xmlns:p14="http://schemas.microsoft.com/office/powerpoint/2010/main" val="3055325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巢狀查詢句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(IN)-(cont.)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126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44364"/>
            <a:ext cx="8540750" cy="4852988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左邊的記錄也可包含</a:t>
            </a:r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兩個以上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Q6: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找出含有「系統分析理論與實務」的購物車之交易編號 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Cart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cartTime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cartTime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	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Order, Product</a:t>
            </a:r>
          </a:p>
          <a:p>
            <a:pPr marL="1371600" lvl="2" indent="-457200">
              <a:lnSpc>
                <a:spcPct val="80000"/>
              </a:lnSpc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	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Order.pNo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Product.pNo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 '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系統分析理論與實務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endPara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Cart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cartTime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(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cartTime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	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Order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	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(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endParaRPr lang="en-US" altLang="zh-TW" sz="16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  	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	        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系統分析理論與實務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巢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狀查詢句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03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巢狀查詢句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(IN)-(cont.)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229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前可以加上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來表示</a:t>
            </a:r>
            <a:r>
              <a:rPr lang="zh-TW" altLang="en-US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否定</a:t>
            </a:r>
          </a:p>
          <a:p>
            <a:pPr lvl="1"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找出沒有創作者的商品編號和商品名稱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 IN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(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Author);</a:t>
            </a:r>
          </a:p>
          <a:p>
            <a:pPr eaLnBrk="1" hangingPunct="1"/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巢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狀查詢句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250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巢狀查詢句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(IN)-(cont.)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434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子查詢句也可以參考到上層查詢句的資料表</a:t>
            </a:r>
          </a:p>
          <a:p>
            <a:pPr marL="990600" lvl="1" indent="-533400"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Q7: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找出「馬英九」所瀏覽過的商品裡，哪些有真正被他購買。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 eaLnBrk="1" hangingPunct="1"/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0600" lvl="1" indent="-533400" eaLnBrk="1" hangingPunct="1"/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endParaRPr lang="en-US" altLang="zh-TW" sz="1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 eaLnBrk="1" hangingPunct="1"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Browse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B, Member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 eaLnBrk="1" hangingPunct="1">
              <a:buNone/>
            </a:pP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WHERE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name = 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馬英九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B.mId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M.mId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457200" lvl="1" indent="0" eaLnBrk="1" hangingPunct="1">
              <a:buNone/>
            </a:pP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</a:t>
            </a: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Record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R, Transaction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8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M.mId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T.tNo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R.tNo</a:t>
            </a:r>
            <a:endParaRPr lang="en-US" altLang="zh-TW" sz="1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zh-TW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     );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巢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狀查詢句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21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巢狀查詢句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(IN)-(cont.)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638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4708525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之外，還有其他相關的比較運算子，如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=(&gt;,&gt;=,&lt;,&lt;=)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SOME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=(&gt;,&gt;=,&lt;,&lt;=)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...)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：找出定價比所有書籍都高的商品：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endParaRPr lang="en-US" altLang="zh-TW" sz="1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FROM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 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	WHERE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category =‘Book’);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右邊的資料表內容也可直接寫出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DISTINCT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endParaRPr lang="en-US" altLang="zh-TW" sz="1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Browse</a:t>
            </a:r>
            <a:endParaRPr lang="en-US" altLang="zh-TW" sz="1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(‘b30999’, ‘b10234’, ‘d11222’);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巢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狀查詢句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884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巢狀查詢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句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(EXISTS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741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單元運算子，用來測試一個資料表是否有記錄 </a:t>
            </a:r>
          </a:p>
          <a:p>
            <a:pPr lvl="1"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列出所有購買過「系統分析理論與實務」的會員之會員編號和會員姓名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SELECT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800" dirty="0" smtClean="0">
                <a:solidFill>
                  <a:schemeClr val="tx1"/>
                </a:solidFill>
              </a:rPr>
              <a:t>, name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FROM </a:t>
            </a:r>
            <a:r>
              <a:rPr lang="en-US" altLang="zh-TW" sz="1800" dirty="0" smtClean="0">
                <a:solidFill>
                  <a:schemeClr val="tx1"/>
                </a:solidFill>
              </a:rPr>
              <a:t>Member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WHERE EXISTS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(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b="1" dirty="0">
                <a:solidFill>
                  <a:schemeClr val="tx1"/>
                </a:solidFill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 SELECT</a:t>
            </a:r>
            <a:r>
              <a:rPr lang="en-US" altLang="zh-TW" sz="1800" dirty="0" smtClean="0">
                <a:solidFill>
                  <a:schemeClr val="tx1"/>
                </a:solidFill>
              </a:rPr>
              <a:t> *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   FROM</a:t>
            </a:r>
            <a:r>
              <a:rPr lang="en-US" altLang="zh-TW" sz="1800" dirty="0" smtClean="0">
                <a:solidFill>
                  <a:schemeClr val="tx1"/>
                </a:solidFill>
              </a:rPr>
              <a:t> Product, Record, Transaction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   WHERE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pName</a:t>
            </a:r>
            <a:r>
              <a:rPr lang="en-US" altLang="zh-TW" sz="1800" dirty="0" smtClean="0">
                <a:solidFill>
                  <a:schemeClr val="tx1"/>
                </a:solidFill>
              </a:rPr>
              <a:t>=</a:t>
            </a:r>
            <a:r>
              <a:rPr lang="en-US" altLang="zh-TW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TW" altLang="en-US" sz="1800" dirty="0" smtClean="0">
                <a:solidFill>
                  <a:schemeClr val="tx1"/>
                </a:solidFill>
              </a:rPr>
              <a:t>系統分析理論與實務</a:t>
            </a:r>
            <a:r>
              <a:rPr lang="en-US" altLang="zh-TW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endParaRPr lang="zh-TW" altLang="en-US" sz="1800" b="1" dirty="0" smtClean="0">
              <a:solidFill>
                <a:schemeClr val="tx1"/>
              </a:solidFill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zh-TW" altLang="en-US" sz="1800" b="1" dirty="0" smtClean="0">
                <a:solidFill>
                  <a:schemeClr val="tx1"/>
                </a:solidFill>
              </a:rPr>
              <a:t>  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AND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Product.pNo</a:t>
            </a:r>
            <a:r>
              <a:rPr lang="en-US" altLang="zh-TW" sz="1800" dirty="0" smtClean="0">
                <a:solidFill>
                  <a:schemeClr val="tx1"/>
                </a:solidFill>
              </a:rPr>
              <a:t> =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Record.pNo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   AND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Record.tNo</a:t>
            </a:r>
            <a:r>
              <a:rPr lang="en-US" altLang="zh-TW" sz="1800" dirty="0" smtClean="0">
                <a:solidFill>
                  <a:schemeClr val="tx1"/>
                </a:solidFill>
              </a:rPr>
              <a:t> =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Transaction.tNo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   AND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mId</a:t>
            </a:r>
            <a:r>
              <a:rPr lang="en-US" altLang="zh-TW" sz="1800" dirty="0" smtClean="0">
                <a:solidFill>
                  <a:schemeClr val="tx1"/>
                </a:solidFill>
              </a:rPr>
              <a:t> =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transMid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dirty="0" smtClean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巢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狀查詢句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58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巢狀查詢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句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(EXISTS)-(cont.)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843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EXISTS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前可以加上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來表示否定。</a:t>
            </a:r>
          </a:p>
          <a:p>
            <a:pPr lvl="1"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：找出所有非由購物車而來的交易的交易編號和會員編號。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</a:t>
            </a: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NOT EXISTS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(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	 	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Cart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		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T.tNo</a:t>
            </a:r>
            <a:endParaRPr lang="en-US" altLang="zh-TW" sz="2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);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巢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狀查詢句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691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巢狀查詢句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(EXISTS)-(cont.)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946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可表達邏輯關係較複雜的查詢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：找出購買所有「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Jackey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」所創作商品的會員之會員編號和會員姓名。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Jackey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所創作的商品所成的集合為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，一位會員（比如張三）所購買的所有商品為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，張三若符合條件則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C=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J</a:t>
            </a:r>
            <a:r>
              <a:rPr lang="zh-TW" altLang="en-US" sz="2000" dirty="0" smtClean="0">
                <a:solidFill>
                  <a:schemeClr val="tx1"/>
                </a:solidFill>
              </a:rPr>
              <a:t>：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pNo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</a:rPr>
              <a:t> Author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</a:rPr>
              <a:t> name = </a:t>
            </a:r>
            <a:r>
              <a:rPr lang="en-US" altLang="zh-TW" sz="2000" dirty="0" smtClean="0">
                <a:solidFill>
                  <a:schemeClr val="tx1"/>
                </a:solidFill>
                <a:latin typeface="標楷體" pitchFamily="65" charset="-120"/>
              </a:rPr>
              <a:t>‘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Jackey</a:t>
            </a:r>
            <a:r>
              <a:rPr lang="en-US" altLang="zh-TW" sz="2000" dirty="0" smtClean="0">
                <a:solidFill>
                  <a:schemeClr val="tx1"/>
                </a:solidFill>
                <a:latin typeface="標楷體" pitchFamily="65" charset="-120"/>
              </a:rPr>
              <a:t>’</a:t>
            </a:r>
            <a:r>
              <a:rPr lang="en-US" altLang="zh-TW" sz="2000" dirty="0" smtClean="0">
                <a:solidFill>
                  <a:schemeClr val="tx1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C</a:t>
            </a:r>
            <a:r>
              <a:rPr lang="zh-TW" altLang="en-US" sz="2000" dirty="0" smtClean="0">
                <a:solidFill>
                  <a:schemeClr val="tx1"/>
                </a:solidFill>
              </a:rPr>
              <a:t>：</a:t>
            </a:r>
            <a:r>
              <a:rPr lang="zh-TW" altLang="en-US" sz="2000" dirty="0" smtClean="0"/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pNo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</a:rPr>
              <a:t> Transaction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AS</a:t>
            </a:r>
            <a:r>
              <a:rPr lang="en-US" altLang="zh-TW" sz="2000" dirty="0" smtClean="0">
                <a:solidFill>
                  <a:schemeClr val="tx1"/>
                </a:solidFill>
              </a:rPr>
              <a:t> T, Record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AS</a:t>
            </a:r>
            <a:r>
              <a:rPr lang="en-US" altLang="zh-TW" sz="2000" dirty="0" smtClean="0">
                <a:solidFill>
                  <a:schemeClr val="tx1"/>
                </a:solidFill>
              </a:rPr>
              <a:t> R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transMid</a:t>
            </a:r>
            <a:r>
              <a:rPr lang="en-US" altLang="zh-TW" sz="2000" dirty="0" smtClean="0">
                <a:solidFill>
                  <a:schemeClr val="tx1"/>
                </a:solidFill>
              </a:rPr>
              <a:t>=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M.mId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AND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T.tNo</a:t>
            </a:r>
            <a:r>
              <a:rPr lang="en-US" altLang="zh-TW" sz="2000" dirty="0" smtClean="0">
                <a:solidFill>
                  <a:schemeClr val="tx1"/>
                </a:solidFill>
              </a:rPr>
              <a:t> =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R.tNo</a:t>
            </a:r>
            <a:r>
              <a:rPr lang="en-US" altLang="zh-TW" sz="2000" dirty="0" smtClean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巢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狀查詢句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720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巢狀查詢句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(EXISTS)-(cont.)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048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Q11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：找出購買所有「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Jackey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」所創作商品的會員之會員編號和會員姓名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sz="2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name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FROM 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19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WHERE NOT EXISTS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19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  (SELECT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endParaRPr lang="en-US" altLang="zh-TW" sz="19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FROM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Author</a:t>
            </a:r>
            <a:endParaRPr lang="en-US" altLang="zh-TW" sz="19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WHERE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name = ‘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Jackey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  )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   EXCEPT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  (SELECT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endParaRPr lang="en-US" altLang="zh-TW" sz="19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FROM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Transaction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T, Record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</a:t>
            </a:r>
            <a:endParaRPr lang="en-US" altLang="zh-TW" sz="19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WHERE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9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M.mId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T.tNo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R.tNo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 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en-US" altLang="zh-TW" sz="18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巢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狀查詢句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238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各種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JOIN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查詢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18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5583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JOIN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的查詢句 </a:t>
            </a:r>
          </a:p>
        </p:txBody>
      </p:sp>
      <p:sp>
        <p:nvSpPr>
          <p:cNvPr id="2150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JOIN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OUTER JOIN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也可以設定在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子句裡 </a:t>
            </a:r>
          </a:p>
          <a:p>
            <a:pPr eaLnBrk="1" hangingPunct="1"/>
            <a:endParaRPr lang="zh-TW" altLang="en-US" sz="2800" dirty="0" smtClean="0"/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</a:rPr>
              <a:t> name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FROM </a:t>
            </a:r>
            <a:r>
              <a:rPr lang="en-US" altLang="zh-TW" sz="2000" dirty="0" smtClean="0">
                <a:solidFill>
                  <a:schemeClr val="tx1"/>
                </a:solidFill>
              </a:rPr>
              <a:t>Product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JOIN </a:t>
            </a:r>
            <a:r>
              <a:rPr lang="en-US" altLang="zh-TW" sz="2000" dirty="0" smtClean="0">
                <a:solidFill>
                  <a:schemeClr val="tx1"/>
                </a:solidFill>
              </a:rPr>
              <a:t>Author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ON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Product.pNo</a:t>
            </a:r>
            <a:r>
              <a:rPr lang="en-US" altLang="zh-TW" sz="2000" dirty="0" smtClean="0">
                <a:solidFill>
                  <a:schemeClr val="tx1"/>
                </a:solidFill>
              </a:rPr>
              <a:t> =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Author.pNo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pName</a:t>
            </a:r>
            <a:r>
              <a:rPr lang="en-US" altLang="zh-TW" sz="2000" dirty="0" smtClean="0">
                <a:solidFill>
                  <a:schemeClr val="tx1"/>
                </a:solidFill>
              </a:rPr>
              <a:t> = </a:t>
            </a:r>
            <a:r>
              <a:rPr lang="en-US" altLang="zh-TW" sz="2000" dirty="0" smtClean="0">
                <a:solidFill>
                  <a:schemeClr val="tx1"/>
                </a:solidFill>
                <a:latin typeface="標楷體" pitchFamily="65" charset="-120"/>
              </a:rPr>
              <a:t>‘</a:t>
            </a:r>
            <a:r>
              <a:rPr lang="zh-TW" altLang="en-US" sz="2000" dirty="0" smtClean="0">
                <a:solidFill>
                  <a:schemeClr val="tx1"/>
                </a:solidFill>
              </a:rPr>
              <a:t>系統分析理論與實務</a:t>
            </a:r>
            <a:r>
              <a:rPr lang="zh-TW" altLang="en-US" sz="2000" dirty="0" smtClean="0">
                <a:solidFill>
                  <a:schemeClr val="tx1"/>
                </a:solidFill>
                <a:latin typeface="標楷體" pitchFamily="65" charset="-120"/>
              </a:rPr>
              <a:t>’</a:t>
            </a:r>
            <a:r>
              <a:rPr lang="en-US" altLang="zh-TW" sz="2000" dirty="0" smtClean="0">
                <a:solidFill>
                  <a:schemeClr val="tx1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zh-TW" altLang="en-US" sz="2800" dirty="0" smtClean="0"/>
              <a:t> </a:t>
            </a:r>
            <a:endParaRPr lang="zh-TW" altLang="en-US" sz="2800" b="1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</a:rPr>
              <a:t> name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</a:rPr>
              <a:t> Product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NATURAL JOIN </a:t>
            </a:r>
            <a:r>
              <a:rPr lang="en-US" altLang="zh-TW" sz="2000" dirty="0" smtClean="0">
                <a:solidFill>
                  <a:schemeClr val="tx1"/>
                </a:solidFill>
              </a:rPr>
              <a:t>Author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pName</a:t>
            </a:r>
            <a:r>
              <a:rPr lang="en-US" altLang="zh-TW" sz="2000" dirty="0" smtClean="0">
                <a:solidFill>
                  <a:schemeClr val="tx1"/>
                </a:solidFill>
              </a:rPr>
              <a:t> = </a:t>
            </a:r>
            <a:r>
              <a:rPr lang="en-US" altLang="zh-TW" sz="2000" dirty="0" smtClean="0">
                <a:solidFill>
                  <a:schemeClr val="tx1"/>
                </a:solidFill>
                <a:latin typeface="標楷體" pitchFamily="65" charset="-120"/>
              </a:rPr>
              <a:t>‘</a:t>
            </a:r>
            <a:r>
              <a:rPr lang="zh-TW" altLang="en-US" sz="2000" dirty="0" smtClean="0">
                <a:solidFill>
                  <a:schemeClr val="tx1"/>
                </a:solidFill>
              </a:rPr>
              <a:t>系統分析理論與實務</a:t>
            </a:r>
            <a:r>
              <a:rPr lang="zh-TW" altLang="en-US" sz="2000" dirty="0" smtClean="0">
                <a:solidFill>
                  <a:schemeClr val="tx1"/>
                </a:solidFill>
                <a:latin typeface="標楷體" pitchFamily="65" charset="-120"/>
              </a:rPr>
              <a:t>’</a:t>
            </a:r>
            <a:r>
              <a:rPr lang="en-US" altLang="zh-TW" sz="2000" dirty="0" smtClean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7-4</a:t>
            </a:r>
            <a:r>
              <a:rPr lang="en-US" altLang="zh-TW" sz="1000" spc="600" dirty="0" smtClean="0">
                <a:latin typeface="微軟正黑體" pitchFamily="34" charset="-120"/>
                <a:ea typeface="微軟正黑體" pitchFamily="34" charset="-120"/>
              </a:rPr>
              <a:t>JOIN</a:t>
            </a:r>
            <a:r>
              <a:rPr lang="zh-TW" altLang="en-US" sz="1000" spc="600" dirty="0">
                <a:latin typeface="微軟正黑體" pitchFamily="34" charset="-120"/>
                <a:ea typeface="微軟正黑體" pitchFamily="34" charset="-120"/>
              </a:rPr>
              <a:t>的查詢句 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238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16216" y="591132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-2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集合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運算式</a:t>
            </a:r>
            <a:endParaRPr lang="en-US" altLang="zh-TW" sz="20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895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JOIN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的查詢句</a:t>
            </a:r>
          </a:p>
        </p:txBody>
      </p:sp>
      <p:sp>
        <p:nvSpPr>
          <p:cNvPr id="2253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：列出每一位會員的會員編號、姓名、生日，以及其介紹者的會員編號和姓名（如果有的話）。</a:t>
            </a:r>
          </a:p>
          <a:p>
            <a:pPr eaLnBrk="1" hangingPunct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本題需用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 OUTER JOIN</a:t>
            </a:r>
          </a:p>
          <a:p>
            <a:pPr eaLnBrk="1" hangingPunct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M.mId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member_id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M.name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member_name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I.mId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introducer_mId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I.name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introducer_name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Member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LEFT OUTER JOIN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Member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M.introducer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I.mId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7-4</a:t>
            </a:r>
            <a:r>
              <a:rPr lang="en-US" altLang="zh-TW" sz="1000" spc="600" dirty="0" smtClean="0">
                <a:latin typeface="微軟正黑體" pitchFamily="34" charset="-120"/>
                <a:ea typeface="微軟正黑體" pitchFamily="34" charset="-120"/>
              </a:rPr>
              <a:t>JOIN</a:t>
            </a:r>
            <a:r>
              <a:rPr lang="zh-TW" altLang="en-US" sz="1000" spc="600" dirty="0">
                <a:latin typeface="微軟正黑體" pitchFamily="34" charset="-120"/>
                <a:ea typeface="微軟正黑體" pitchFamily="34" charset="-120"/>
              </a:rPr>
              <a:t>的查詢句 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04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JOIN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的查詢句</a:t>
            </a:r>
          </a:p>
        </p:txBody>
      </p:sp>
      <p:sp>
        <p:nvSpPr>
          <p:cNvPr id="2508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：列出每一位會員的會員編號、姓名，以及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年所瀏覽的商品之商品編號（如果有的話）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None/>
            </a:pPr>
            <a:endParaRPr lang="en-US" altLang="zh-TW" sz="2000" b="1" dirty="0">
              <a:solidFill>
                <a:srgbClr val="FF5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SELECT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M.mId</a:t>
            </a:r>
            <a:r>
              <a:rPr lang="en-US" altLang="zh-TW" sz="1800" dirty="0" smtClean="0">
                <a:solidFill>
                  <a:schemeClr val="tx1"/>
                </a:solidFill>
              </a:rPr>
              <a:t>, name,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pNo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altLang="zh-TW" sz="1800" b="1" dirty="0">
                <a:solidFill>
                  <a:schemeClr val="tx1"/>
                </a:solidFill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        FROM</a:t>
            </a:r>
            <a:r>
              <a:rPr lang="en-US" altLang="zh-TW" sz="1800" dirty="0" smtClean="0">
                <a:solidFill>
                  <a:schemeClr val="tx1"/>
                </a:solidFill>
              </a:rPr>
              <a:t> Member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AS</a:t>
            </a:r>
            <a:r>
              <a:rPr lang="en-US" altLang="zh-TW" sz="1800" dirty="0" smtClean="0">
                <a:solidFill>
                  <a:schemeClr val="tx1"/>
                </a:solidFill>
              </a:rPr>
              <a:t> M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LEFT OUTER JOIN</a:t>
            </a:r>
            <a:r>
              <a:rPr lang="en-US" altLang="zh-TW" sz="1800" dirty="0" smtClean="0">
                <a:solidFill>
                  <a:schemeClr val="tx1"/>
                </a:solidFill>
              </a:rPr>
              <a:t> Browse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AS</a:t>
            </a:r>
            <a:r>
              <a:rPr lang="en-US" altLang="zh-TW" sz="1800" dirty="0" smtClean="0">
                <a:solidFill>
                  <a:schemeClr val="tx1"/>
                </a:solidFill>
              </a:rPr>
              <a:t> B 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          ON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M.mId</a:t>
            </a:r>
            <a:r>
              <a:rPr lang="en-US" altLang="zh-TW" sz="1800" dirty="0" smtClean="0">
                <a:solidFill>
                  <a:schemeClr val="tx1"/>
                </a:solidFill>
              </a:rPr>
              <a:t> =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B.mId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          WHERE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to_char</a:t>
            </a:r>
            <a:r>
              <a:rPr lang="en-US" altLang="zh-TW" sz="1800" dirty="0" smtClean="0">
                <a:solidFill>
                  <a:schemeClr val="tx1"/>
                </a:solidFill>
              </a:rPr>
              <a:t>(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browseTime</a:t>
            </a:r>
            <a:r>
              <a:rPr lang="en-US" altLang="zh-TW" sz="1800" dirty="0" smtClean="0">
                <a:solidFill>
                  <a:schemeClr val="tx1"/>
                </a:solidFill>
              </a:rPr>
              <a:t>, </a:t>
            </a:r>
            <a:r>
              <a:rPr lang="en-US" altLang="zh-TW" sz="1800" dirty="0" smtClean="0">
                <a:solidFill>
                  <a:schemeClr val="tx1"/>
                </a:solidFill>
                <a:latin typeface="標楷體" pitchFamily="65" charset="-120"/>
              </a:rPr>
              <a:t>‘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yyyy</a:t>
            </a:r>
            <a:r>
              <a:rPr lang="en-US" altLang="zh-TW" sz="1800" dirty="0" smtClean="0">
                <a:solidFill>
                  <a:schemeClr val="tx1"/>
                </a:solidFill>
                <a:latin typeface="標楷體" pitchFamily="65" charset="-120"/>
              </a:rPr>
              <a:t>’</a:t>
            </a:r>
            <a:r>
              <a:rPr lang="en-US" altLang="zh-TW" sz="1800" dirty="0" smtClean="0">
                <a:solidFill>
                  <a:schemeClr val="tx1"/>
                </a:solidFill>
              </a:rPr>
              <a:t>) = </a:t>
            </a:r>
            <a:r>
              <a:rPr lang="en-US" altLang="zh-TW" sz="1800" dirty="0" smtClean="0">
                <a:solidFill>
                  <a:schemeClr val="tx1"/>
                </a:solidFill>
                <a:latin typeface="標楷體" pitchFamily="65" charset="-120"/>
              </a:rPr>
              <a:t>‘</a:t>
            </a:r>
            <a:r>
              <a:rPr lang="en-US" altLang="zh-TW" sz="1800" dirty="0" smtClean="0">
                <a:solidFill>
                  <a:schemeClr val="tx1"/>
                </a:solidFill>
              </a:rPr>
              <a:t>2005</a:t>
            </a:r>
            <a:r>
              <a:rPr lang="en-US" altLang="zh-TW" sz="1800" dirty="0" smtClean="0">
                <a:solidFill>
                  <a:schemeClr val="tx1"/>
                </a:solidFill>
                <a:latin typeface="標楷體" pitchFamily="65" charset="-120"/>
              </a:rPr>
              <a:t>’</a:t>
            </a:r>
            <a:r>
              <a:rPr lang="en-US" altLang="zh-TW" sz="18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1116013" y="4159250"/>
            <a:ext cx="73628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SELECT</a:t>
            </a:r>
            <a:r>
              <a:rPr lang="en-US" altLang="zh-TW" dirty="0"/>
              <a:t> </a:t>
            </a:r>
            <a:r>
              <a:rPr lang="en-US" altLang="zh-TW" dirty="0" err="1"/>
              <a:t>M.mId</a:t>
            </a:r>
            <a:r>
              <a:rPr lang="en-US" altLang="zh-TW" dirty="0"/>
              <a:t>, name, </a:t>
            </a:r>
            <a:r>
              <a:rPr lang="en-US" altLang="zh-TW" dirty="0" err="1"/>
              <a:t>pNo</a:t>
            </a:r>
            <a:endParaRPr lang="en-US" altLang="zh-TW" b="1" dirty="0"/>
          </a:p>
          <a:p>
            <a:pPr eaLnBrk="1" hangingPunct="1"/>
            <a:r>
              <a:rPr lang="en-US" altLang="zh-TW" b="1" dirty="0"/>
              <a:t>FROM</a:t>
            </a:r>
            <a:r>
              <a:rPr lang="en-US" altLang="zh-TW" dirty="0"/>
              <a:t> Member </a:t>
            </a:r>
            <a:r>
              <a:rPr lang="en-US" altLang="zh-TW" b="1" dirty="0"/>
              <a:t>AS</a:t>
            </a:r>
            <a:r>
              <a:rPr lang="en-US" altLang="zh-TW" dirty="0"/>
              <a:t> M </a:t>
            </a:r>
            <a:r>
              <a:rPr lang="en-US" altLang="zh-TW" b="1" dirty="0"/>
              <a:t>LEFT OUTER JOIN</a:t>
            </a:r>
            <a:r>
              <a:rPr lang="en-US" altLang="zh-TW" dirty="0"/>
              <a:t> Browse </a:t>
            </a:r>
            <a:r>
              <a:rPr lang="en-US" altLang="zh-TW" b="1" dirty="0"/>
              <a:t>AS</a:t>
            </a:r>
            <a:r>
              <a:rPr lang="en-US" altLang="zh-TW" dirty="0"/>
              <a:t> B </a:t>
            </a:r>
            <a:endParaRPr lang="en-US" altLang="zh-TW" b="1" dirty="0"/>
          </a:p>
          <a:p>
            <a:pPr eaLnBrk="1" hangingPunct="1"/>
            <a:r>
              <a:rPr lang="en-US" altLang="zh-TW" b="1" dirty="0"/>
              <a:t>ON</a:t>
            </a:r>
            <a:r>
              <a:rPr lang="en-US" altLang="zh-TW" dirty="0"/>
              <a:t> (</a:t>
            </a:r>
            <a:r>
              <a:rPr lang="en-US" altLang="zh-TW" dirty="0" err="1"/>
              <a:t>M.mId</a:t>
            </a:r>
            <a:r>
              <a:rPr lang="en-US" altLang="zh-TW" dirty="0"/>
              <a:t> = </a:t>
            </a:r>
            <a:r>
              <a:rPr lang="en-US" altLang="zh-TW" dirty="0" err="1"/>
              <a:t>B.mId</a:t>
            </a:r>
            <a:r>
              <a:rPr lang="en-US" altLang="zh-TW" dirty="0"/>
              <a:t> </a:t>
            </a:r>
            <a:r>
              <a:rPr lang="en-US" altLang="zh-TW" b="1" dirty="0"/>
              <a:t>AND</a:t>
            </a:r>
            <a:r>
              <a:rPr lang="en-US" altLang="zh-TW" dirty="0"/>
              <a:t> </a:t>
            </a:r>
            <a:r>
              <a:rPr lang="en-US" altLang="zh-TW" b="1" dirty="0" err="1"/>
              <a:t>to_char</a:t>
            </a:r>
            <a:r>
              <a:rPr lang="en-US" altLang="zh-TW" dirty="0"/>
              <a:t>(</a:t>
            </a:r>
            <a:r>
              <a:rPr lang="en-US" altLang="zh-TW" dirty="0" err="1"/>
              <a:t>browseTime</a:t>
            </a:r>
            <a:r>
              <a:rPr lang="en-US" altLang="zh-TW" dirty="0"/>
              <a:t>, ‘</a:t>
            </a:r>
            <a:r>
              <a:rPr lang="en-US" altLang="zh-TW" dirty="0" err="1"/>
              <a:t>yyyy</a:t>
            </a:r>
            <a:r>
              <a:rPr lang="en-US" altLang="zh-TW" dirty="0"/>
              <a:t>’) = ‘2005’);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7-4</a:t>
            </a:r>
            <a:r>
              <a:rPr lang="en-US" altLang="zh-TW" sz="1000" spc="600" dirty="0" smtClean="0">
                <a:latin typeface="微軟正黑體" pitchFamily="34" charset="-120"/>
                <a:ea typeface="微軟正黑體" pitchFamily="34" charset="-120"/>
              </a:rPr>
              <a:t>JOIN</a:t>
            </a:r>
            <a:r>
              <a:rPr lang="zh-TW" altLang="en-US" sz="1000" spc="600" dirty="0">
                <a:latin typeface="微軟正黑體" pitchFamily="34" charset="-120"/>
                <a:ea typeface="微軟正黑體" pitchFamily="34" charset="-120"/>
              </a:rPr>
              <a:t>的查詢句 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1115616" y="2780929"/>
            <a:ext cx="4680520" cy="115212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187624" y="2780928"/>
            <a:ext cx="4536504" cy="115212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6588224" y="3212976"/>
            <a:ext cx="1095557" cy="409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i="1" dirty="0">
                <a:solidFill>
                  <a:schemeClr val="bg1"/>
                </a:solidFill>
              </a:rPr>
              <a:t>WRONG!</a:t>
            </a:r>
          </a:p>
        </p:txBody>
      </p:sp>
      <p:sp>
        <p:nvSpPr>
          <p:cNvPr id="13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5752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-5SQL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的彙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總函數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群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查詢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句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22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5660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查詢的彙總函數和分群</a:t>
            </a:r>
          </a:p>
        </p:txBody>
      </p:sp>
      <p:sp>
        <p:nvSpPr>
          <p:cNvPr id="2560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1628775"/>
            <a:ext cx="8518525" cy="2333625"/>
          </a:xfrm>
        </p:spPr>
        <p:txBody>
          <a:bodyPr/>
          <a:lstStyle/>
          <a:p>
            <a:pPr eaLnBrk="1" hangingPunct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一般式如下：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分群屬性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&gt;,&lt;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彙總函數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&lt;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記錄選取條件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分群屬性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HAVING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記錄群選取條件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</p:txBody>
      </p:sp>
      <p:pic>
        <p:nvPicPr>
          <p:cNvPr id="25606" name="Picture 48" descr="D:\DB Book\第四版改版資料\資料庫高解析圖表\圖7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861048"/>
            <a:ext cx="5400600" cy="2735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群和彙總查詢句</a:t>
            </a:r>
          </a:p>
        </p:txBody>
      </p:sp>
    </p:spTree>
    <p:extLst>
      <p:ext uri="{BB962C8B-B14F-4D97-AF65-F5344CB8AC3E}">
        <p14:creationId xmlns:p14="http://schemas.microsoft.com/office/powerpoint/2010/main" val="36460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彙總函數</a:t>
            </a:r>
          </a:p>
        </p:txBody>
      </p:sp>
      <p:sp>
        <p:nvSpPr>
          <p:cNvPr id="2662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彙總函數：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：列出所有商品數、平均定價、最高定價，和最低定價</a:t>
            </a:r>
          </a:p>
          <a:p>
            <a:pPr eaLnBrk="1" hangingPunct="1">
              <a:lnSpc>
                <a:spcPct val="90000"/>
              </a:lnSpc>
            </a:pP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(*),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AVG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不同的定價數：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COUNT(DISTINCT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群和彙總查詢句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692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分群查詢句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</a:p>
        </p:txBody>
      </p:sp>
      <p:sp>
        <p:nvSpPr>
          <p:cNvPr id="2765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：列出每一筆交易的交易編號和交易總金額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Q16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：列出每一筆上網達成的交易（即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= ‘cart’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）之交易編號，和購買商品總樣數：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COUNT(*)</a:t>
            </a: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Transaction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JOIN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Record</a:t>
            </a: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method = ‘cart’</a:t>
            </a: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群和彙總查詢句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957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分群查詢句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</a:p>
        </p:txBody>
      </p:sp>
      <p:sp>
        <p:nvSpPr>
          <p:cNvPr id="2867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彙總函數也可用在巢狀查詢句的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子句中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：找出有兩筆以上交易的會員之會員編號和姓名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name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Member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(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COUNT(*)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   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Transaction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：列出每一筆交易的交易編號、會員編號和交易總金額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Transaction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JOIN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Record </a:t>
            </a: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GROUP BY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r>
              <a:rPr lang="en-US" altLang="zh-TW" sz="2000" dirty="0" smtClean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群和彙總查詢句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80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分群查詢句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</a:p>
        </p:txBody>
      </p:sp>
      <p:sp>
        <p:nvSpPr>
          <p:cNvPr id="2970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數群記錄可用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HAVING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子句來設定挑選條件 </a:t>
            </a:r>
          </a:p>
          <a:p>
            <a:pPr lvl="1"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：對於每一筆上網達成（即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= ‘cart’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），且購買商品種樣數超過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的交易，列出其交易編號和購買商品種樣數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COUNT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 eaLnBrk="1" hangingPunct="1">
              <a:buNone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Transaction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JOIN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Record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 eaLnBrk="1" hangingPunct="1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method = ‘cart’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 eaLnBrk="1" hangingPunct="1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 eaLnBrk="1" hangingPunct="1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HAVING COUNT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&gt; 2;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群和彙總查詢句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379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分群查詢句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</a:p>
        </p:txBody>
      </p:sp>
      <p:sp>
        <p:nvSpPr>
          <p:cNvPr id="3174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HAVING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子句上也可有子查詢句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列出交易金額最高的交易編號和其總交易金額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   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SUM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Record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HAVING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SUM(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&gt;=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ALL (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SUM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Record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群和彙總查詢句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505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分群查詢句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endParaRPr lang="en-US" altLang="zh-TW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277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SQL99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允許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EVERY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ANY</a:t>
            </a:r>
          </a:p>
          <a:p>
            <a:pPr lvl="1"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列出所有使用購物車、購買商品樣數超過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，且每一購買的商品之價格都超過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的交易之交易編號和購買總金額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TW" altLang="en-US" sz="2000" b="1" dirty="0" smtClean="0"/>
              <a:t>	</a:t>
            </a:r>
            <a:endParaRPr lang="en-US" altLang="zh-TW" sz="2000" b="1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	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SUM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Transaction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JOIN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Record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method = ‘cart’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HAVING COUNT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&gt; 2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EVERY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 300)</a:t>
            </a:r>
          </a:p>
          <a:p>
            <a:pPr eaLnBrk="1" hangingPunct="1"/>
            <a:endParaRPr lang="en-US" altLang="zh-TW" dirty="0" smtClean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群和彙總查詢句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769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集合運算式 </a:t>
            </a:r>
          </a:p>
        </p:txBody>
      </p:sp>
      <p:sp>
        <p:nvSpPr>
          <p:cNvPr id="410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90855" cy="470912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相乘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endParaRPr lang="en-US" altLang="zh-TW" sz="1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TW" altLang="en-US" sz="19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Member, Product;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2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交集、聯集、差集等運算子則分別用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INTERSECT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EXCEPT 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Q5: 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找出所有瀏覽過或購買過「系統分析理論與實務」的會員之會員編號和會員姓名。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80000"/>
              </a:lnSpc>
            </a:pPr>
            <a:endParaRPr lang="zh-TW" altLang="en-US" sz="1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M.mId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M.name</a:t>
            </a:r>
            <a:endParaRPr lang="en-US" altLang="zh-TW" sz="19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P, Browse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B, Member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endParaRPr lang="en-US" altLang="zh-TW" sz="19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zh-TW" altLang="en-US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系統分析理論與實務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 </a:t>
            </a:r>
            <a:r>
              <a:rPr lang="zh-TW" altLang="en-US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P.pNo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B.pNo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B.mId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M.mId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9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UNION</a:t>
            </a:r>
            <a:endParaRPr lang="en-US" altLang="zh-TW" sz="19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M.mId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M.name</a:t>
            </a:r>
            <a:endParaRPr lang="en-US" altLang="zh-TW" sz="19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 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P, Record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R, Transaction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 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T, Member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</a:t>
            </a:r>
            <a:endParaRPr lang="en-US" altLang="zh-TW" sz="19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zh-TW" altLang="en-US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系統分析理論與實務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zh-TW" altLang="en-US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P.pNo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R.pNo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R.tNo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T.tNo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T.transMid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9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M.mId</a:t>
            </a:r>
            <a:endParaRPr lang="en-US" altLang="zh-TW" sz="19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400" dirty="0" smtClean="0"/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5" name="Oval 12"/>
          <p:cNvSpPr>
            <a:spLocks noChangeArrowheads="1"/>
          </p:cNvSpPr>
          <p:nvPr/>
        </p:nvSpPr>
        <p:spPr bwMode="auto">
          <a:xfrm>
            <a:off x="755576" y="4509120"/>
            <a:ext cx="1008509" cy="345608"/>
          </a:xfrm>
          <a:prstGeom prst="ellipse">
            <a:avLst/>
          </a:prstGeom>
          <a:noFill/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集合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運算式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48400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分群彙總結合其他查詢句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379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分群彙總結合巢狀查詢 </a:t>
            </a:r>
          </a:p>
          <a:p>
            <a:pPr lvl="1"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：對於每一筆上網達成（即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= ‘cart’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），且購買商品種樣數超過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的交易，列出其交易編號和所購買定價超過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的商品種類數。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SELECT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tNo</a:t>
            </a:r>
            <a:r>
              <a:rPr lang="en-US" altLang="zh-TW" sz="1800" dirty="0" smtClean="0">
                <a:solidFill>
                  <a:schemeClr val="tx1"/>
                </a:solidFill>
              </a:rPr>
              <a:t>,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COUNT</a:t>
            </a:r>
            <a:r>
              <a:rPr lang="en-US" altLang="zh-TW" sz="1800" dirty="0" smtClean="0">
                <a:solidFill>
                  <a:schemeClr val="tx1"/>
                </a:solidFill>
              </a:rPr>
              <a:t>(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1800" dirty="0" smtClean="0">
                <a:solidFill>
                  <a:schemeClr val="tx1"/>
                </a:solidFill>
              </a:rPr>
              <a:t>)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FROM </a:t>
            </a:r>
            <a:r>
              <a:rPr lang="en-US" altLang="zh-TW" sz="1800" dirty="0" smtClean="0">
                <a:solidFill>
                  <a:schemeClr val="tx1"/>
                </a:solidFill>
              </a:rPr>
              <a:t>(Transaction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NATURAL JOIN</a:t>
            </a:r>
            <a:r>
              <a:rPr lang="en-US" altLang="zh-TW" sz="1800" dirty="0" smtClean="0">
                <a:solidFill>
                  <a:schemeClr val="tx1"/>
                </a:solidFill>
              </a:rPr>
              <a:t> Record) NATURAL JOIN Product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WHERE</a:t>
            </a:r>
            <a:r>
              <a:rPr lang="en-US" altLang="zh-TW" sz="1800" dirty="0" smtClean="0">
                <a:solidFill>
                  <a:schemeClr val="tx1"/>
                </a:solidFill>
              </a:rPr>
              <a:t> method = </a:t>
            </a:r>
            <a:r>
              <a:rPr lang="en-US" altLang="zh-TW" sz="1800" dirty="0" smtClean="0">
                <a:solidFill>
                  <a:schemeClr val="tx1"/>
                </a:solidFill>
                <a:latin typeface="標楷體" pitchFamily="65" charset="-120"/>
              </a:rPr>
              <a:t>‘</a:t>
            </a:r>
            <a:r>
              <a:rPr lang="en-US" altLang="zh-TW" sz="1800" dirty="0" smtClean="0">
                <a:solidFill>
                  <a:schemeClr val="tx1"/>
                </a:solidFill>
              </a:rPr>
              <a:t>cart</a:t>
            </a:r>
            <a:r>
              <a:rPr lang="en-US" altLang="zh-TW" sz="1800" dirty="0" smtClean="0">
                <a:solidFill>
                  <a:schemeClr val="tx1"/>
                </a:solidFill>
                <a:latin typeface="標楷體" pitchFamily="65" charset="-120"/>
              </a:rPr>
              <a:t>’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AND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unitPrice</a:t>
            </a:r>
            <a:r>
              <a:rPr lang="en-US" altLang="zh-TW" sz="1800" dirty="0" smtClean="0">
                <a:solidFill>
                  <a:schemeClr val="tx1"/>
                </a:solidFill>
              </a:rPr>
              <a:t> &gt; 500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GROUP BY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tNo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HAVING COUNT</a:t>
            </a:r>
            <a:r>
              <a:rPr lang="en-US" altLang="zh-TW" sz="1800" dirty="0" smtClean="0">
                <a:solidFill>
                  <a:schemeClr val="tx1"/>
                </a:solidFill>
              </a:rPr>
              <a:t>(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1800" dirty="0" smtClean="0">
                <a:solidFill>
                  <a:schemeClr val="tx1"/>
                </a:solidFill>
              </a:rPr>
              <a:t>) &gt; 2;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230404" name="Line 4"/>
          <p:cNvSpPr>
            <a:spLocks noChangeShapeType="1"/>
          </p:cNvSpPr>
          <p:nvPr/>
        </p:nvSpPr>
        <p:spPr bwMode="auto">
          <a:xfrm>
            <a:off x="2555776" y="3428997"/>
            <a:ext cx="3384376" cy="18549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0405" name="Line 5"/>
          <p:cNvSpPr>
            <a:spLocks noChangeShapeType="1"/>
          </p:cNvSpPr>
          <p:nvPr/>
        </p:nvSpPr>
        <p:spPr bwMode="auto">
          <a:xfrm flipV="1">
            <a:off x="2555776" y="3428997"/>
            <a:ext cx="3384376" cy="18549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群和彙總查詢句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700185" y="5283976"/>
            <a:ext cx="1095557" cy="409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i="1" dirty="0">
                <a:solidFill>
                  <a:schemeClr val="bg1"/>
                </a:solidFill>
              </a:rPr>
              <a:t>WRONG!</a:t>
            </a:r>
          </a:p>
        </p:txBody>
      </p:sp>
      <p:sp>
        <p:nvSpPr>
          <p:cNvPr id="14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76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animBg="1"/>
      <p:bldP spid="230405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分群彙總結合其他查詢句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482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正確為：</a:t>
            </a:r>
          </a:p>
          <a:p>
            <a:pPr eaLnBrk="1" hangingPunct="1"/>
            <a:endParaRPr lang="zh-TW" alt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(Transaction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JOIN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Record)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JOIN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method = ‘cart’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 500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   FROM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JOIN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Record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WHERE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method = ‘cart’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GROUP BY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HAVING COUNT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&gt; 2)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GROUP BY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群和彙總查詢句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706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分群彙總結合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OUTER JOIN </a:t>
            </a:r>
          </a:p>
        </p:txBody>
      </p:sp>
      <p:sp>
        <p:nvSpPr>
          <p:cNvPr id="3584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Q21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：對於每一位會員，列出其會員編號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、會員姓名、總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交易數和總交易金額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name,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COUNT(DISTINCT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SUM(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	FROM (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LEFT OUTER JOIN 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 eaLnBrk="1" hangingPunct="1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NATURAL JOIN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</a:p>
          <a:p>
            <a:pPr marL="0" indent="0" eaLnBrk="1" hangingPunct="1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name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群和彙總查詢句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2555776" y="2852936"/>
            <a:ext cx="3384376" cy="18549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2555776" y="2852936"/>
            <a:ext cx="3384376" cy="18549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3700185" y="4707915"/>
            <a:ext cx="1095557" cy="409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i="1" dirty="0">
                <a:solidFill>
                  <a:schemeClr val="bg1"/>
                </a:solidFill>
              </a:rPr>
              <a:t>WRONG!</a:t>
            </a:r>
          </a:p>
        </p:txBody>
      </p:sp>
      <p:sp>
        <p:nvSpPr>
          <p:cNvPr id="15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4788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分群彙總結合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OUTER JOIN</a:t>
            </a:r>
          </a:p>
        </p:txBody>
      </p:sp>
      <p:sp>
        <p:nvSpPr>
          <p:cNvPr id="3686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正確為</a:t>
            </a:r>
          </a:p>
          <a:p>
            <a:pPr lvl="3" eaLnBrk="1" hangingPunct="1">
              <a:buFont typeface="Wingdings" pitchFamily="2" charset="2"/>
              <a:buNone/>
            </a:pPr>
            <a:endParaRPr lang="en-US" altLang="zh-TW" dirty="0" smtClean="0"/>
          </a:p>
          <a:p>
            <a:pPr lvl="2">
              <a:buFont typeface="Wingdings" pitchFamily="2" charset="2"/>
              <a:buNone/>
            </a:pP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22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name, </a:t>
            </a: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COUNT(DISTINCT </a:t>
            </a:r>
            <a:r>
              <a:rPr lang="en-US" altLang="zh-TW" sz="22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            SUM(</a:t>
            </a:r>
            <a:r>
              <a:rPr lang="en-US" altLang="zh-TW" sz="22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>
              <a:buFont typeface="Wingdings" pitchFamily="2" charset="2"/>
              <a:buNone/>
            </a:pP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</a:t>
            </a: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LEFT OUTER JOIN </a:t>
            </a:r>
            <a:endParaRPr lang="en-US" altLang="zh-TW" sz="2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itchFamily="2" charset="2"/>
              <a:buNone/>
            </a:pPr>
            <a:r>
              <a:rPr lang="zh-TW" altLang="en-US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NATURAL JOIN </a:t>
            </a:r>
            <a:r>
              <a:rPr lang="en-US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lvl="2">
              <a:buFont typeface="Wingdings" pitchFamily="2" charset="2"/>
              <a:buNone/>
            </a:pPr>
            <a:r>
              <a:rPr lang="zh-TW" altLang="en-US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 </a:t>
            </a:r>
            <a:r>
              <a:rPr lang="en-US" altLang="zh-TW" sz="22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2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endParaRPr lang="en-US" altLang="zh-TW" sz="2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itchFamily="2" charset="2"/>
              <a:buNone/>
            </a:pP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 </a:t>
            </a:r>
            <a:r>
              <a:rPr lang="en-US" altLang="zh-TW" sz="22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sz="2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name</a:t>
            </a:r>
            <a:r>
              <a:rPr lang="en-US" altLang="zh-TW" sz="22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群和彙總查詢句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645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分群彙總結合更新語法 </a:t>
            </a:r>
          </a:p>
        </p:txBody>
      </p:sp>
      <p:sp>
        <p:nvSpPr>
          <p:cNvPr id="3789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U6: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產生一個資料表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Transaction_total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totalAmount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來儲存每一筆交易的總金額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80000"/>
              </a:lnSpc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TABLE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Transaction_total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(5) 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 NULL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totalAmount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INTO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Transaction_total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Transaction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JOIN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U7: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將有兩位以上創作者的商品定價提高二成 。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1.2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 (SELECT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FROM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Author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GROUP BY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HAVING COUNT(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2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2266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7-5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分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群和彙總查詢句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482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-6SQL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VIEW</a:t>
            </a:r>
            <a:endParaRPr lang="zh-TW" altLang="en-US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35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12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VIEW </a:t>
            </a:r>
          </a:p>
        </p:txBody>
      </p:sp>
      <p:sp>
        <p:nvSpPr>
          <p:cNvPr id="3994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虛擬資料表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使用者可以像使用一般資料表般的使用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，但其實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的實體並</a:t>
            </a:r>
            <a:r>
              <a:rPr lang="zh-TW" altLang="en-US" sz="1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主要用途：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常用的查詢定義成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，以方便將來使用</a:t>
            </a:r>
            <a:endParaRPr lang="zh-TW" alt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可以形成外部綱目，並據以設定權限，讓某些使用者只能存取某些欄位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的語法如下：	</a:t>
            </a:r>
            <a:endPara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VIEW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&lt;VIEW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b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&lt;SQL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查詢句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：產生一個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Transaction_total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totalAmount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來表示每一筆交易的總金額。</a:t>
            </a:r>
            <a:endPara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VIEW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Transaction_total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totalAmount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6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SUM(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salePrice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Record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 BY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949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7-6SQL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VIEW</a:t>
            </a:r>
            <a:endParaRPr lang="zh-TW" altLang="en-US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610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VIEW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4096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在查詢句裡的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使用方式如同資料表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totalAmount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Transaction_total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‘91100’;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刪除一個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buNone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DROP VIEW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Transaction_total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31742" y="-27384"/>
            <a:ext cx="1949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7-6SQL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VIEW</a:t>
            </a:r>
            <a:endParaRPr lang="zh-TW" altLang="en-US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425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VIEW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4198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的記錄意味著修改相對應資料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表裡的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V2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VIEW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Cheap_product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 SELECT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FROM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&lt; 300;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此時，我們可以執行以下的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修改句：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UV1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Cheap_product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0.9;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949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7-6SQL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VIEW</a:t>
            </a:r>
            <a:endParaRPr lang="zh-TW" altLang="en-US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760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VIEW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4301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不能被修改，因為沒有唯一的資料表修改方式</a:t>
            </a:r>
          </a:p>
          <a:p>
            <a:pPr lvl="2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包含彙總函數在它的定義中。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UV3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Transaction_total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totalAmount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totalAmount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100;</a:t>
            </a:r>
          </a:p>
          <a:p>
            <a:pPr lvl="2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不包含任何關聯鍵（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V3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VIEW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Category_price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category,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</a:t>
            </a:r>
            <a:b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&gt; 300;</a:t>
            </a:r>
          </a:p>
          <a:p>
            <a:pPr lvl="2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由兩個或以上個資料表所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而成。</a:t>
            </a:r>
          </a:p>
          <a:p>
            <a:pPr lvl="2" eaLnBrk="1" hangingPunct="1"/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949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7-6SQL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VIEW</a:t>
            </a:r>
            <a:endParaRPr lang="zh-TW" altLang="en-US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92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Bag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運算式</a:t>
            </a:r>
          </a:p>
        </p:txBody>
      </p:sp>
      <p:sp>
        <p:nvSpPr>
          <p:cNvPr id="512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UNION ALL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EXCEPT ALL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INTERSECT ALL</a:t>
            </a:r>
          </a:p>
          <a:p>
            <a:pPr eaLnBrk="1" hangingPunct="1">
              <a:lnSpc>
                <a:spcPct val="90000"/>
              </a:lnSpc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R1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UNION ALL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：結合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的所有記錄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不去除重複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R1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EXCEPT ALL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：若一個記錄在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次但在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次，且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K1&gt;K2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，則最後的結果裡該記錄出現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−K2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次。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R1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INTERSECT ALL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：若一個記錄在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次但在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次，則最後的結果裡該記錄出現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Min(K1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, K2)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charset="0"/>
              </a:rPr>
              <a:t>次。</a:t>
            </a:r>
          </a:p>
          <a:p>
            <a:pPr eaLnBrk="1" hangingPunct="1">
              <a:lnSpc>
                <a:spcPct val="90000"/>
              </a:lnSpc>
            </a:pPr>
            <a:endParaRPr lang="zh-TW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集合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運算式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656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VIEW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4403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考慮以下的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TW" altLang="en-US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1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V4</a:t>
            </a:r>
            <a:r>
              <a:rPr lang="zh-TW" altLang="en-US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83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VIEW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83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Trans_product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83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83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483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483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483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 </a:t>
            </a:r>
            <a:r>
              <a:rPr lang="en-US" altLang="zh-TW" sz="1483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JOIN 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TW" altLang="en-US" sz="1483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83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UV4</a:t>
            </a:r>
            <a:r>
              <a:rPr lang="zh-TW" altLang="en-US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483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1483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UPDATE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83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Trans_product</a:t>
            </a:r>
            <a:endParaRPr lang="en-US" altLang="zh-TW" sz="1483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483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83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‘OLAP</a:t>
            </a:r>
            <a:r>
              <a:rPr lang="zh-TW" altLang="en-US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進階’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1483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83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‘91100’ </a:t>
            </a:r>
            <a:r>
              <a:rPr lang="en-US" altLang="zh-TW" sz="1483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1483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83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‘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資料庫理論與實務’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949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7-6SQL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VIEW</a:t>
            </a:r>
            <a:endParaRPr lang="zh-TW" altLang="en-US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4481112"/>
            <a:ext cx="3221497" cy="205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55" y="4409104"/>
            <a:ext cx="4341629" cy="223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接點 10"/>
          <p:cNvCxnSpPr/>
          <p:nvPr/>
        </p:nvCxnSpPr>
        <p:spPr>
          <a:xfrm>
            <a:off x="3347864" y="4998888"/>
            <a:ext cx="79208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40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40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VIEW</a:t>
            </a:r>
            <a:r>
              <a:rPr lang="zh-TW" altLang="en-US" sz="40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40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以下兩種修改方式都滿足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UV4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UV5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</a:t>
            </a:r>
            <a:b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‘OLAP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 ’</a:t>
            </a:r>
            <a:b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‘b30999’;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UV6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Record</a:t>
            </a:r>
            <a:b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	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‘b20666’</a:t>
            </a:r>
            <a:b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‘91100’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=‘b30999’; 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-31742" y="-27384"/>
            <a:ext cx="1949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7-6SQL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000" b="1" spc="600" dirty="0">
                <a:latin typeface="微軟正黑體" pitchFamily="34" charset="-120"/>
                <a:ea typeface="微軟正黑體" pitchFamily="34" charset="-120"/>
              </a:rPr>
              <a:t>VIEW</a:t>
            </a:r>
            <a:endParaRPr lang="zh-TW" altLang="en-US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-7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其他進階的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語法</a:t>
            </a:r>
            <a:endParaRPr lang="zh-TW" altLang="en-US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42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890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的權限控制 </a:t>
            </a:r>
          </a:p>
        </p:txBody>
      </p:sp>
      <p:sp>
        <p:nvSpPr>
          <p:cNvPr id="4608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的權利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GRANT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CREATETAB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Account1;</a:t>
            </a:r>
          </a:p>
          <a:p>
            <a:pPr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新增和刪除記錄的權利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GRANT INSERT, DELETE ON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Account2;</a:t>
            </a:r>
          </a:p>
          <a:p>
            <a:pPr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修改記錄屬性的權利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GRANT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 (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Account3;</a:t>
            </a:r>
          </a:p>
          <a:p>
            <a:pPr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查詢的權利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GRANT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Account4;</a:t>
            </a:r>
          </a:p>
          <a:p>
            <a:pPr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權利轉移的權利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GRANT SELECT ON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Account4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WITH GRANT OPTION;</a:t>
            </a:r>
          </a:p>
          <a:p>
            <a:pPr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取消權利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REVOKE SELECT ON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Account4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的權利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GRANT SELECT ON 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Trans_total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Account5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7-7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其他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進階語法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741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語意的限制 </a:t>
            </a:r>
          </a:p>
        </p:txBody>
      </p:sp>
      <p:sp>
        <p:nvSpPr>
          <p:cNvPr id="4710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可用以下語法：</a:t>
            </a:r>
          </a:p>
          <a:p>
            <a:pPr lvl="1" eaLnBrk="1" hangingPunct="1"/>
            <a:r>
              <a:rPr lang="en-US" altLang="zh-TW" b="1" dirty="0" smtClean="0">
                <a:solidFill>
                  <a:schemeClr val="tx1"/>
                </a:solidFill>
              </a:rPr>
              <a:t>CREATE ASSERTION	</a:t>
            </a:r>
            <a:r>
              <a:rPr lang="en-US" altLang="zh-TW" dirty="0" smtClean="0">
                <a:solidFill>
                  <a:schemeClr val="tx1"/>
                </a:solidFill>
              </a:rPr>
              <a:t>&lt;ASSERTION</a:t>
            </a:r>
            <a:r>
              <a:rPr lang="zh-TW" altLang="en-US" dirty="0" smtClean="0">
                <a:solidFill>
                  <a:schemeClr val="tx1"/>
                </a:solidFill>
              </a:rPr>
              <a:t>名稱</a:t>
            </a:r>
            <a:r>
              <a:rPr lang="en-US" altLang="zh-TW" dirty="0" smtClean="0">
                <a:solidFill>
                  <a:schemeClr val="tx1"/>
                </a:solidFill>
              </a:rPr>
              <a:t>&gt;</a:t>
            </a:r>
            <a:r>
              <a:rPr lang="en-US" altLang="zh-TW" b="1" dirty="0" smtClean="0">
                <a:solidFill>
                  <a:schemeClr val="tx1"/>
                </a:solidFill>
              </a:rPr>
              <a:t/>
            </a:r>
            <a:br>
              <a:rPr lang="en-US" altLang="zh-TW" b="1" dirty="0" smtClean="0">
                <a:solidFill>
                  <a:schemeClr val="tx1"/>
                </a:solidFill>
              </a:rPr>
            </a:br>
            <a:r>
              <a:rPr lang="en-US" altLang="zh-TW" b="1" dirty="0" smtClean="0">
                <a:solidFill>
                  <a:schemeClr val="tx1"/>
                </a:solidFill>
              </a:rPr>
              <a:t>CHECK </a:t>
            </a:r>
            <a:r>
              <a:rPr lang="en-US" altLang="zh-TW" dirty="0" smtClean="0">
                <a:solidFill>
                  <a:schemeClr val="tx1"/>
                </a:solidFill>
              </a:rPr>
              <a:t>&lt;</a:t>
            </a:r>
            <a:r>
              <a:rPr lang="zh-TW" altLang="en-US" dirty="0" smtClean="0">
                <a:solidFill>
                  <a:schemeClr val="tx1"/>
                </a:solidFill>
              </a:rPr>
              <a:t>條件句</a:t>
            </a:r>
            <a:r>
              <a:rPr lang="en-US" altLang="zh-TW" dirty="0" smtClean="0">
                <a:solidFill>
                  <a:schemeClr val="tx1"/>
                </a:solidFill>
              </a:rPr>
              <a:t>&gt;;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交易總金額不得少於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才可用網路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CREATE ASSERTION</a:t>
            </a:r>
            <a:r>
              <a:rPr lang="en-US" altLang="zh-TW" sz="2000" dirty="0" smtClean="0">
                <a:solidFill>
                  <a:schemeClr val="tx1"/>
                </a:solidFill>
              </a:rPr>
              <a:t> 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TransactionAmount_Constraint</a:t>
            </a:r>
            <a:r>
              <a:rPr lang="en-US" altLang="zh-TW" sz="2000" dirty="0" smtClean="0">
                <a:solidFill>
                  <a:schemeClr val="tx1"/>
                </a:solidFill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CHECK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(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NOT EXISTS</a:t>
            </a:r>
            <a:br>
              <a:rPr lang="en-US" altLang="zh-TW" sz="2000" b="1" dirty="0" smtClean="0">
                <a:solidFill>
                  <a:schemeClr val="tx1"/>
                </a:solidFill>
              </a:rPr>
            </a:br>
            <a:r>
              <a:rPr lang="en-US" altLang="zh-TW" sz="2000" b="1" dirty="0" smtClean="0">
                <a:solidFill>
                  <a:schemeClr val="tx1"/>
                </a:solidFill>
              </a:rPr>
              <a:t> 		(SELECT *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		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FROM </a:t>
            </a:r>
            <a:r>
              <a:rPr lang="en-US" altLang="zh-TW" sz="2000" dirty="0" smtClean="0">
                <a:solidFill>
                  <a:schemeClr val="tx1"/>
                </a:solidFill>
              </a:rPr>
              <a:t>Transaction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NATURAL JOIN </a:t>
            </a:r>
            <a:r>
              <a:rPr lang="en-US" altLang="zh-TW" sz="2000" dirty="0" smtClean="0">
                <a:solidFill>
                  <a:schemeClr val="tx1"/>
                </a:solidFill>
              </a:rPr>
              <a:t>Record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		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</a:rPr>
              <a:t> method = </a:t>
            </a:r>
            <a:r>
              <a:rPr lang="en-US" altLang="zh-TW" sz="2000" dirty="0" smtClean="0">
                <a:solidFill>
                  <a:schemeClr val="tx1"/>
                </a:solidFill>
                <a:latin typeface="標楷體" pitchFamily="65" charset="-120"/>
              </a:rPr>
              <a:t>‘</a:t>
            </a:r>
            <a:r>
              <a:rPr lang="en-US" altLang="zh-TW" sz="2000" dirty="0" smtClean="0">
                <a:solidFill>
                  <a:schemeClr val="tx1"/>
                </a:solidFill>
              </a:rPr>
              <a:t>cart</a:t>
            </a:r>
            <a:r>
              <a:rPr lang="en-US" altLang="zh-TW" sz="2000" dirty="0" smtClean="0">
                <a:solidFill>
                  <a:schemeClr val="tx1"/>
                </a:solidFill>
                <a:latin typeface="標楷體" pitchFamily="65" charset="-120"/>
              </a:rPr>
              <a:t>’</a:t>
            </a:r>
            <a:r>
              <a:rPr lang="en-US" altLang="zh-TW" sz="2000" dirty="0" smtClean="0">
                <a:solidFill>
                  <a:schemeClr val="tx1"/>
                </a:solidFill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		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GROUP BY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tNo</a:t>
            </a:r>
            <a:r>
              <a:rPr lang="en-US" altLang="zh-TW" sz="2000" dirty="0" smtClean="0">
                <a:solidFill>
                  <a:schemeClr val="tx1"/>
                </a:solidFill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		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HAVING</a:t>
            </a:r>
            <a:r>
              <a:rPr lang="en-US" altLang="zh-TW" sz="2000" dirty="0" smtClean="0">
                <a:solidFill>
                  <a:schemeClr val="tx1"/>
                </a:solidFill>
              </a:rPr>
              <a:t>  SUM(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salesPrice</a:t>
            </a:r>
            <a:r>
              <a:rPr lang="en-US" altLang="zh-TW" sz="2000" dirty="0" smtClean="0">
                <a:solidFill>
                  <a:schemeClr val="tx1"/>
                </a:solidFill>
              </a:rPr>
              <a:t>) &lt; 100));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7-7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其他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進階語法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9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的索引</a:t>
            </a:r>
          </a:p>
        </p:txBody>
      </p:sp>
      <p:sp>
        <p:nvSpPr>
          <p:cNvPr id="4813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(Index)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的目的是為了加速查詢的處理 </a:t>
            </a:r>
          </a:p>
          <a:p>
            <a:pPr lvl="1"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針對常用來做查詢條件的屬性，建立一個資料結構（稱為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），以便加速對該屬性值的搜尋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INDEX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Price_index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Product(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lvl="1"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如下的查詢速度便會大幅加快：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</a:t>
            </a:r>
            <a:b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b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BETWEEN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2000;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7-7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其他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進階語法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25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的索引（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Cont.)</a:t>
            </a:r>
          </a:p>
        </p:txBody>
      </p:sp>
      <p:sp>
        <p:nvSpPr>
          <p:cNvPr id="4915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也可以設定在兩個或以上的屬性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80000"/>
              </a:lnSpc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INDEX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CatPrice_index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Product(category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 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如下的查詢速度便會大幅加快：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category = ‘Book’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unitPrice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BETWEEN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100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2000;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zh-TW" sz="15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若將索引設定成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，表示在硬碟中該資料表的記錄實體是按照該索引所設定的次序排列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INDEX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PNo_index</a:t>
            </a:r>
            <a:endParaRPr lang="en-US" altLang="zh-TW" sz="2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Product(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7-7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其他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進階語法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954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CURSOR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和儲存程式 </a:t>
            </a:r>
          </a:p>
        </p:txBody>
      </p:sp>
      <p:sp>
        <p:nvSpPr>
          <p:cNvPr id="5018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CURSOR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是一種將查詢的結果一次回傳一筆記錄的機制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PL/SQL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程式片段：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CURSOR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price_cursor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IS SELECT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pNo</a:t>
            </a:r>
            <a:r>
              <a:rPr lang="en-US" altLang="zh-TW" sz="2000" dirty="0" smtClean="0">
                <a:solidFill>
                  <a:schemeClr val="tx1"/>
                </a:solidFill>
              </a:rPr>
              <a:t>,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pName</a:t>
            </a:r>
            <a:r>
              <a:rPr lang="en-US" altLang="zh-TW" sz="2000" dirty="0" smtClean="0">
                <a:solidFill>
                  <a:schemeClr val="tx1"/>
                </a:solidFill>
              </a:rPr>
              <a:t>,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unitPrice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</a:rPr>
              <a:t> Product;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標楷體" pitchFamily="65" charset="-120"/>
              </a:rPr>
              <a:t>…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OPEN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price_cursor</a:t>
            </a:r>
            <a:r>
              <a:rPr lang="en-US" altLang="zh-TW" sz="2000" dirty="0" smtClean="0">
                <a:solidFill>
                  <a:schemeClr val="tx1"/>
                </a:solidFill>
              </a:rPr>
              <a:t>;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LOOP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	FETCH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price_cursor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INTO</a:t>
            </a:r>
            <a:r>
              <a:rPr lang="en-US" altLang="zh-TW" sz="2000" dirty="0" smtClean="0">
                <a:solidFill>
                  <a:schemeClr val="tx1"/>
                </a:solidFill>
              </a:rPr>
              <a:t> a1, a2, a3;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	EXIT WHEN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price_cursor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%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NOT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FOUND</a:t>
            </a:r>
            <a:r>
              <a:rPr lang="en-US" altLang="zh-TW" sz="2000" dirty="0" smtClean="0">
                <a:solidFill>
                  <a:schemeClr val="tx1"/>
                </a:solidFill>
              </a:rPr>
              <a:t>;</a:t>
            </a: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	</a:t>
            </a:r>
            <a:r>
              <a:rPr lang="en-US" altLang="zh-TW" sz="2000" dirty="0" smtClean="0">
                <a:solidFill>
                  <a:schemeClr val="tx1"/>
                </a:solidFill>
                <a:latin typeface="標楷體" pitchFamily="65" charset="-120"/>
              </a:rPr>
              <a:t>…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	END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LOOP</a:t>
            </a:r>
            <a:r>
              <a:rPr lang="en-US" altLang="zh-TW" sz="2000" dirty="0" smtClean="0">
                <a:solidFill>
                  <a:schemeClr val="tx1"/>
                </a:solidFill>
              </a:rPr>
              <a:t>;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CLOSE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price_cursor</a:t>
            </a:r>
            <a:r>
              <a:rPr lang="en-US" altLang="zh-TW" sz="2000" dirty="0" smtClean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7-7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其他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進階語法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360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TRIGGER </a:t>
            </a:r>
          </a:p>
        </p:txBody>
      </p:sp>
      <p:sp>
        <p:nvSpPr>
          <p:cNvPr id="5120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主動偵測資料的內容並採取行動</a:t>
            </a:r>
          </a:p>
          <a:p>
            <a:pPr lvl="1" eaLnBrk="1" hangingPunct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PL/SQL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的一個簡單例子 </a:t>
            </a:r>
          </a:p>
          <a:p>
            <a:pPr lvl="2" eaLnBrk="1" hangingPunct="1">
              <a:buFont typeface="Wingdings 2" pitchFamily="18" charset="2"/>
              <a:buNone/>
            </a:pP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TRIGGER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Transaction_check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AFTER INSERT ON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Record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EACH ROW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WHEN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New.salePrice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 NOT NULL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Transaction_total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totalAmount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totalAmount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+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New.salePrice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New.tNo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7-7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其他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進階語法</a:t>
            </a:r>
          </a:p>
        </p:txBody>
      </p:sp>
      <p:sp>
        <p:nvSpPr>
          <p:cNvPr id="1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907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商用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DBMS 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 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語法差異</a:t>
            </a:r>
          </a:p>
        </p:txBody>
      </p:sp>
      <p:sp>
        <p:nvSpPr>
          <p:cNvPr id="5222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沿襲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SQL89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舊制，使用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MINUS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而非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EXCEPT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來表示集合的差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不支援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ASSERTION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，若有語意完整限制的需求，可用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TRIGGER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來達到類似的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不提供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NATURAL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</a:p>
          <a:p>
            <a:pPr eaLnBrk="1" hangingPunct="1">
              <a:lnSpc>
                <a:spcPct val="9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或不包含關聯鍵的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也可以被修改</a:t>
            </a:r>
          </a:p>
          <a:p>
            <a:pPr eaLnBrk="1" hangingPunct="1">
              <a:lnSpc>
                <a:spcPct val="9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7-7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其他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進階語法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404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Bag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運算式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集合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運算式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7" name="Group 5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39017"/>
              </p:ext>
            </p:extLst>
          </p:nvPr>
        </p:nvGraphicFramePr>
        <p:xfrm>
          <a:off x="1103040" y="1556792"/>
          <a:ext cx="1919287" cy="2743200"/>
        </p:xfrm>
        <a:graphic>
          <a:graphicData uri="http://schemas.openxmlformats.org/drawingml/2006/table">
            <a:tbl>
              <a:tblPr/>
              <a:tblGrid>
                <a:gridCol w="639762"/>
                <a:gridCol w="639763"/>
                <a:gridCol w="6397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5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21152"/>
              </p:ext>
            </p:extLst>
          </p:nvPr>
        </p:nvGraphicFramePr>
        <p:xfrm>
          <a:off x="3779912" y="1412776"/>
          <a:ext cx="3198812" cy="5486400"/>
        </p:xfrm>
        <a:graphic>
          <a:graphicData uri="http://schemas.openxmlformats.org/drawingml/2006/table">
            <a:tbl>
              <a:tblPr/>
              <a:tblGrid>
                <a:gridCol w="639762"/>
                <a:gridCol w="800100"/>
                <a:gridCol w="479425"/>
                <a:gridCol w="639763"/>
                <a:gridCol w="639762"/>
              </a:tblGrid>
              <a:tr h="415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Line 546"/>
          <p:cNvSpPr>
            <a:spLocks noChangeShapeType="1"/>
          </p:cNvSpPr>
          <p:nvPr/>
        </p:nvSpPr>
        <p:spPr bwMode="auto">
          <a:xfrm flipV="1">
            <a:off x="3335688" y="5056318"/>
            <a:ext cx="431800" cy="90825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547"/>
          <p:cNvSpPr>
            <a:spLocks noChangeShapeType="1"/>
          </p:cNvSpPr>
          <p:nvPr/>
        </p:nvSpPr>
        <p:spPr bwMode="auto">
          <a:xfrm flipH="1" flipV="1">
            <a:off x="5436096" y="2492896"/>
            <a:ext cx="648792" cy="3880742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548"/>
          <p:cNvSpPr>
            <a:spLocks noChangeShapeType="1"/>
          </p:cNvSpPr>
          <p:nvPr/>
        </p:nvSpPr>
        <p:spPr bwMode="auto">
          <a:xfrm flipH="1" flipV="1">
            <a:off x="6660230" y="3356992"/>
            <a:ext cx="1440161" cy="107627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73885" y="1556792"/>
            <a:ext cx="720080" cy="660056"/>
            <a:chOff x="180554" y="1700808"/>
            <a:chExt cx="720080" cy="660056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20" name="文字方塊 19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21" name="圓角矩形 20"/>
          <p:cNvSpPr/>
          <p:nvPr/>
        </p:nvSpPr>
        <p:spPr>
          <a:xfrm>
            <a:off x="1146347" y="4479246"/>
            <a:ext cx="473660" cy="409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R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2534945" y="4479246"/>
            <a:ext cx="473660" cy="409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S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892267" y="5964568"/>
            <a:ext cx="1709858" cy="409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FFFF00"/>
                </a:solidFill>
              </a:rPr>
              <a:t>R</a:t>
            </a:r>
            <a:r>
              <a:rPr lang="en-US" altLang="zh-TW" dirty="0"/>
              <a:t> </a:t>
            </a:r>
            <a:r>
              <a:rPr lang="en-US" altLang="zh-TW" b="1" dirty="0"/>
              <a:t>UNION ALL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5179698" y="5964568"/>
            <a:ext cx="1810380" cy="409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FFFF00"/>
                </a:solidFill>
              </a:rPr>
              <a:t>R</a:t>
            </a:r>
            <a:r>
              <a:rPr lang="en-US" altLang="zh-TW" dirty="0"/>
              <a:t> </a:t>
            </a:r>
            <a:r>
              <a:rPr lang="en-US" altLang="zh-TW" b="1" dirty="0"/>
              <a:t>EXCEPT ALL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6935146" y="4479246"/>
            <a:ext cx="2180530" cy="409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FFFF00"/>
                </a:solidFill>
              </a:rPr>
              <a:t>R</a:t>
            </a:r>
            <a:r>
              <a:rPr lang="en-US" altLang="zh-TW" dirty="0"/>
              <a:t> </a:t>
            </a:r>
            <a:r>
              <a:rPr lang="en-US" altLang="zh-TW" b="1" dirty="0"/>
              <a:t>INTERSECT ALL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835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商用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DBMS 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SQL 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語法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差異</a:t>
            </a:r>
            <a:endParaRPr lang="en-US" altLang="zh-TW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5325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有特有的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INDEX CLUSTER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有其特有的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TRIGGER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愈來愈多的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有提供全文索引的功能（如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），但語法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其他差異點請參閱書本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7-7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其他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進階語法</a:t>
            </a: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61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zh-TW" altLang="en-US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本章節講述到此結束</a:t>
            </a:r>
            <a:r>
              <a:rPr lang="en-US" altLang="zh-TW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..</a:t>
            </a:r>
            <a:r>
              <a:rPr lang="zh-TW" altLang="en-US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謝謝</a:t>
            </a:r>
            <a:r>
              <a:rPr lang="en-US" altLang="zh-TW" sz="24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!</a:t>
            </a:r>
            <a:endParaRPr lang="zh-TW" altLang="en-US" sz="24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1" name="弧形 20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51</a:t>
            </a:fld>
            <a:endParaRPr kumimoji="0" 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588224" y="594928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</a:p>
        </p:txBody>
      </p:sp>
    </p:spTree>
    <p:extLst>
      <p:ext uri="{BB962C8B-B14F-4D97-AF65-F5344CB8AC3E}">
        <p14:creationId xmlns:p14="http://schemas.microsoft.com/office/powerpoint/2010/main" val="3735214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進階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-3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巢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狀查詢句</a:t>
            </a:r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87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巢狀查詢句 </a:t>
            </a:r>
          </a:p>
        </p:txBody>
      </p:sp>
      <p:sp>
        <p:nvSpPr>
          <p:cNvPr id="819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巢狀查詢句：在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子句或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子句裡容納另一個查詢子句。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子句裡的查詢子句</a:t>
            </a:r>
          </a:p>
          <a:p>
            <a:pPr lvl="2" eaLnBrk="1" hangingPunct="1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列出「系統分析理論與實務」的作者姓名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name</a:t>
            </a: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(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系統分析理論與實務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P, Author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P.pNo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Author.pNo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TW" sz="20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lnSpc>
                <a:spcPct val="90000"/>
              </a:lnSpc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子句裡的查詢子句</a:t>
            </a:r>
          </a:p>
          <a:p>
            <a:pPr lvl="2" eaLnBrk="1" hangingPunct="1">
              <a:lnSpc>
                <a:spcPct val="9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很強的表達能力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和 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EXISTS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（用來表達邏輯計算式裡的限制子</a:t>
            </a:r>
            <a:r>
              <a:rPr lang="zh-TW" altLang="en-US" sz="2000" dirty="0" smtClean="0">
                <a:sym typeface="Symbol" pitchFamily="18" charset="2"/>
              </a:rPr>
              <a:t>）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巢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狀查詢句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672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巢狀查詢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句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(IN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922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662988" cy="420528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列出所有購買過「系統分析理論與實務」的會員之會員編號和會員姓名</a:t>
            </a:r>
          </a:p>
          <a:p>
            <a:pPr marL="1371600" lvl="2" indent="-45720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9500" lvl="2" indent="-373063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name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9500" lvl="2" indent="-373063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Member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9500" lvl="2" indent="-373063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mId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079500" lvl="2" indent="-373063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</a:p>
          <a:p>
            <a:pPr marL="1079500" lvl="2" indent="-373063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SELECT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transMid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9500" lvl="2" indent="-373063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Product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P, Record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R, Transaction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9500" lvl="2" indent="-373063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pName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系統分析理論與實務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'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9500" lvl="2" indent="-373063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AND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P.pNo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R.pNo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R.tNo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T.tNo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9500" lvl="2" indent="-373063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 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巢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狀查詢句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6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</a:rPr>
              <a:t>巢狀查詢句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</a:rPr>
              <a:t>(IN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</a:rPr>
              <a:t>)-(cont.)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1024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Q5: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找出所有瀏覽過或購買過「系統分析理論與實務」的會員之會員編號和會員姓名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SELECT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800" dirty="0" smtClean="0">
                <a:solidFill>
                  <a:schemeClr val="tx1"/>
                </a:solidFill>
              </a:rPr>
              <a:t>, name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FROM </a:t>
            </a:r>
            <a:r>
              <a:rPr lang="en-US" altLang="zh-TW" sz="1800" dirty="0" smtClean="0">
                <a:solidFill>
                  <a:schemeClr val="tx1"/>
                </a:solidFill>
              </a:rPr>
              <a:t>Member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WHERE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(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IN (SELECT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                FROM </a:t>
            </a:r>
            <a:r>
              <a:rPr lang="en-US" altLang="zh-TW" sz="1800" dirty="0" smtClean="0">
                <a:solidFill>
                  <a:schemeClr val="tx1"/>
                </a:solidFill>
              </a:rPr>
              <a:t>Browse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AS </a:t>
            </a:r>
            <a:r>
              <a:rPr lang="en-US" altLang="zh-TW" sz="1800" dirty="0" smtClean="0">
                <a:solidFill>
                  <a:schemeClr val="tx1"/>
                </a:solidFill>
              </a:rPr>
              <a:t>B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, </a:t>
            </a:r>
            <a:r>
              <a:rPr lang="en-US" altLang="zh-TW" sz="1800" dirty="0" smtClean="0">
                <a:solidFill>
                  <a:schemeClr val="tx1"/>
                </a:solidFill>
              </a:rPr>
              <a:t>Product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AS </a:t>
            </a:r>
            <a:r>
              <a:rPr lang="en-US" altLang="zh-TW" sz="1800" dirty="0" smtClean="0">
                <a:solidFill>
                  <a:schemeClr val="tx1"/>
                </a:solidFill>
              </a:rPr>
              <a:t>P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	    	WHERE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pName</a:t>
            </a:r>
            <a:r>
              <a:rPr lang="en-US" altLang="zh-TW" sz="1800" dirty="0" smtClean="0">
                <a:solidFill>
                  <a:schemeClr val="tx1"/>
                </a:solidFill>
              </a:rPr>
              <a:t> = </a:t>
            </a:r>
            <a:r>
              <a:rPr lang="en-US" altLang="zh-TW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TW" altLang="en-US" sz="1800" dirty="0" smtClean="0">
                <a:solidFill>
                  <a:schemeClr val="tx1"/>
                </a:solidFill>
              </a:rPr>
              <a:t>系統分析理論與實務</a:t>
            </a:r>
            <a:r>
              <a:rPr lang="en-US" altLang="zh-TW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TW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AND</a:t>
            </a:r>
            <a:r>
              <a:rPr lang="en-US" altLang="zh-TW" sz="1800" dirty="0" smtClean="0">
                <a:solidFill>
                  <a:schemeClr val="tx1"/>
                </a:solidFill>
              </a:rPr>
              <a:t> 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P.pNo</a:t>
            </a:r>
            <a:r>
              <a:rPr lang="en-US" altLang="zh-TW" sz="1800" dirty="0" smtClean="0">
                <a:solidFill>
                  <a:schemeClr val="tx1"/>
                </a:solidFill>
              </a:rPr>
              <a:t> =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B.pNo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))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OR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(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mId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IN (SELECT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transMid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           	 FROM </a:t>
            </a:r>
            <a:r>
              <a:rPr lang="en-US" altLang="zh-TW" sz="1800" dirty="0" smtClean="0">
                <a:solidFill>
                  <a:schemeClr val="tx1"/>
                </a:solidFill>
              </a:rPr>
              <a:t>Product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AS </a:t>
            </a:r>
            <a:r>
              <a:rPr lang="en-US" altLang="zh-TW" sz="1800" dirty="0" smtClean="0">
                <a:solidFill>
                  <a:schemeClr val="tx1"/>
                </a:solidFill>
              </a:rPr>
              <a:t>P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, </a:t>
            </a:r>
            <a:r>
              <a:rPr lang="en-US" altLang="zh-TW" sz="1800" dirty="0" smtClean="0">
                <a:solidFill>
                  <a:schemeClr val="tx1"/>
                </a:solidFill>
              </a:rPr>
              <a:t>Record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AS </a:t>
            </a:r>
            <a:r>
              <a:rPr lang="en-US" altLang="zh-TW" sz="1800" dirty="0" smtClean="0">
                <a:solidFill>
                  <a:schemeClr val="tx1"/>
                </a:solidFill>
              </a:rPr>
              <a:t>R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, </a:t>
            </a:r>
            <a:r>
              <a:rPr lang="en-US" altLang="zh-TW" sz="1800" dirty="0" smtClean="0">
                <a:solidFill>
                  <a:schemeClr val="tx1"/>
                </a:solidFill>
              </a:rPr>
              <a:t>Transaction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AS </a:t>
            </a:r>
            <a:r>
              <a:rPr lang="en-US" altLang="zh-TW" sz="1800" dirty="0" smtClean="0">
                <a:solidFill>
                  <a:schemeClr val="tx1"/>
                </a:solidFill>
              </a:rPr>
              <a:t>T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           	 WHERE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pName</a:t>
            </a:r>
            <a:r>
              <a:rPr lang="en-US" altLang="zh-TW" sz="1800" dirty="0" smtClean="0">
                <a:solidFill>
                  <a:schemeClr val="tx1"/>
                </a:solidFill>
              </a:rPr>
              <a:t> = </a:t>
            </a:r>
            <a:r>
              <a:rPr lang="en-US" altLang="zh-TW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TW" altLang="en-US" sz="1800" dirty="0" smtClean="0">
                <a:solidFill>
                  <a:schemeClr val="tx1"/>
                </a:solidFill>
              </a:rPr>
              <a:t>系統分析理論與實務</a:t>
            </a:r>
            <a:r>
              <a:rPr lang="en-US" altLang="zh-TW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TW" altLang="en-US" sz="1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AND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P.pNo</a:t>
            </a:r>
            <a:r>
              <a:rPr lang="en-US" altLang="zh-TW" sz="1800" dirty="0" smtClean="0">
                <a:solidFill>
                  <a:schemeClr val="tx1"/>
                </a:solidFill>
              </a:rPr>
              <a:t> =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R.pNo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zh-TW" sz="1800" b="1" dirty="0" smtClean="0">
                <a:solidFill>
                  <a:schemeClr val="tx1"/>
                </a:solidFill>
              </a:rPr>
              <a:t>          	        AND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R.tNo</a:t>
            </a:r>
            <a:r>
              <a:rPr lang="en-US" altLang="zh-TW" sz="1800" dirty="0" smtClean="0">
                <a:solidFill>
                  <a:schemeClr val="tx1"/>
                </a:solidFill>
              </a:rPr>
              <a:t> =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T.tNo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));</a:t>
            </a:r>
            <a:r>
              <a:rPr lang="en-US" altLang="zh-TW" sz="1800" dirty="0" smtClean="0">
                <a:solidFill>
                  <a:schemeClr val="tx1"/>
                </a:solidFill>
              </a:rPr>
              <a:t> </a:t>
            </a:r>
            <a:endParaRPr lang="en-US" altLang="zh-TW" sz="1800" b="1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zh-TW" sz="1600" dirty="0" smtClean="0"/>
          </a:p>
          <a:p>
            <a:pPr eaLnBrk="1" hangingPunct="1"/>
            <a:endParaRPr lang="en-US" altLang="zh-TW" sz="28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7-3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巢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狀查詢句</a:t>
            </a:r>
          </a:p>
          <a:p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44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3350</Words>
  <Application>Microsoft Office PowerPoint</Application>
  <PresentationFormat>如螢幕大小 (4:3)</PresentationFormat>
  <Paragraphs>638</Paragraphs>
  <Slides>51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2" baseType="lpstr">
      <vt:lpstr>Decatur</vt:lpstr>
      <vt:lpstr>PowerPoint 簡報</vt:lpstr>
      <vt:lpstr>PowerPoint 簡報</vt:lpstr>
      <vt:lpstr>集合運算式 </vt:lpstr>
      <vt:lpstr>Bag運算式</vt:lpstr>
      <vt:lpstr>Bag運算式</vt:lpstr>
      <vt:lpstr>PowerPoint 簡報</vt:lpstr>
      <vt:lpstr>巢狀查詢句 </vt:lpstr>
      <vt:lpstr>巢狀查詢句(IN)</vt:lpstr>
      <vt:lpstr>巢狀查詢句(IN)-(cont.)</vt:lpstr>
      <vt:lpstr>巢狀查詢句(IN)-(cont.)</vt:lpstr>
      <vt:lpstr>巢狀查詢句(IN)-(cont.)</vt:lpstr>
      <vt:lpstr>巢狀查詢句(IN)-(cont.)</vt:lpstr>
      <vt:lpstr>巢狀查詢句(IN)-(cont.)</vt:lpstr>
      <vt:lpstr>巢狀查詢句(EXISTS)</vt:lpstr>
      <vt:lpstr>巢狀查詢句(EXISTS)-(cont.)</vt:lpstr>
      <vt:lpstr>巢狀查詢句(EXISTS)-(cont.)</vt:lpstr>
      <vt:lpstr>巢狀查詢句(EXISTS)-(cont.)</vt:lpstr>
      <vt:lpstr>PowerPoint 簡報</vt:lpstr>
      <vt:lpstr>JOIN的查詢句 </vt:lpstr>
      <vt:lpstr>JOIN的查詢句</vt:lpstr>
      <vt:lpstr>JOIN的查詢句</vt:lpstr>
      <vt:lpstr>PowerPoint 簡報</vt:lpstr>
      <vt:lpstr>SQL查詢的彙總函數和分群</vt:lpstr>
      <vt:lpstr>彙總函數</vt:lpstr>
      <vt:lpstr>分群查詢句(cont.)</vt:lpstr>
      <vt:lpstr>分群查詢句(cont.)</vt:lpstr>
      <vt:lpstr>分群查詢句(cont.)</vt:lpstr>
      <vt:lpstr>分群查詢句(cont.)</vt:lpstr>
      <vt:lpstr>分群查詢句(cont.)</vt:lpstr>
      <vt:lpstr>分群彙總結合其他查詢句</vt:lpstr>
      <vt:lpstr>分群彙總結合其他查詢句(cont.)</vt:lpstr>
      <vt:lpstr>分群彙總結合OUTER JOIN </vt:lpstr>
      <vt:lpstr>分群彙總結合OUTER JOIN</vt:lpstr>
      <vt:lpstr>分群彙總結合更新語法 </vt:lpstr>
      <vt:lpstr>PowerPoint 簡報</vt:lpstr>
      <vt:lpstr>SQL的VIEW </vt:lpstr>
      <vt:lpstr>SQL的VIEW（Cont.)</vt:lpstr>
      <vt:lpstr>SQL的VIEW（Cont.)</vt:lpstr>
      <vt:lpstr>SQL的VIEW（Cont.)</vt:lpstr>
      <vt:lpstr>SQL的VIEW（Cont.)</vt:lpstr>
      <vt:lpstr>SQL的VIEW（Cont.)</vt:lpstr>
      <vt:lpstr>PowerPoint 簡報</vt:lpstr>
      <vt:lpstr>SQL的權限控制 </vt:lpstr>
      <vt:lpstr>語意的限制 </vt:lpstr>
      <vt:lpstr>SQL的索引</vt:lpstr>
      <vt:lpstr>SQL的索引（Cont.)</vt:lpstr>
      <vt:lpstr>SQL的CURSOR和儲存程式 </vt:lpstr>
      <vt:lpstr>SQL的TRIGGER </vt:lpstr>
      <vt:lpstr>商用DBMS 的SQL 語法差異</vt:lpstr>
      <vt:lpstr>商用DBMS 的SQL 語法差異</vt:lpstr>
      <vt:lpstr>本章節講述到此結束..謝謝!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</dc:creator>
  <cp:lastModifiedBy>NO.43</cp:lastModifiedBy>
  <cp:revision>574</cp:revision>
  <dcterms:created xsi:type="dcterms:W3CDTF">2013-08-26T12:52:20Z</dcterms:created>
  <dcterms:modified xsi:type="dcterms:W3CDTF">2018-03-01T09:00:19Z</dcterms:modified>
</cp:coreProperties>
</file>