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0"/>
  </p:notesMasterIdLst>
  <p:handoutMasterIdLst>
    <p:handoutMasterId r:id="rId41"/>
  </p:handoutMasterIdLst>
  <p:sldIdLst>
    <p:sldId id="395" r:id="rId2"/>
    <p:sldId id="256" r:id="rId3"/>
    <p:sldId id="349" r:id="rId4"/>
    <p:sldId id="350" r:id="rId5"/>
    <p:sldId id="351" r:id="rId6"/>
    <p:sldId id="353" r:id="rId7"/>
    <p:sldId id="354" r:id="rId8"/>
    <p:sldId id="389" r:id="rId9"/>
    <p:sldId id="356" r:id="rId10"/>
    <p:sldId id="386" r:id="rId11"/>
    <p:sldId id="357" r:id="rId12"/>
    <p:sldId id="358" r:id="rId13"/>
    <p:sldId id="390" r:id="rId14"/>
    <p:sldId id="360" r:id="rId15"/>
    <p:sldId id="387" r:id="rId16"/>
    <p:sldId id="362" r:id="rId17"/>
    <p:sldId id="363" r:id="rId18"/>
    <p:sldId id="364" r:id="rId19"/>
    <p:sldId id="365" r:id="rId20"/>
    <p:sldId id="367" r:id="rId21"/>
    <p:sldId id="368" r:id="rId22"/>
    <p:sldId id="369" r:id="rId23"/>
    <p:sldId id="370" r:id="rId24"/>
    <p:sldId id="372" r:id="rId25"/>
    <p:sldId id="391" r:id="rId26"/>
    <p:sldId id="373" r:id="rId27"/>
    <p:sldId id="374" r:id="rId28"/>
    <p:sldId id="394" r:id="rId29"/>
    <p:sldId id="376" r:id="rId30"/>
    <p:sldId id="377" r:id="rId31"/>
    <p:sldId id="378" r:id="rId32"/>
    <p:sldId id="379" r:id="rId33"/>
    <p:sldId id="380" r:id="rId34"/>
    <p:sldId id="382" r:id="rId35"/>
    <p:sldId id="383" r:id="rId36"/>
    <p:sldId id="384" r:id="rId37"/>
    <p:sldId id="385" r:id="rId38"/>
    <p:sldId id="258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77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07F0-17A0-4098-A6B5-A5B75E9076A8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A28B-283A-4C4C-9934-ED4A73F57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6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FFB-EF1B-45A9-9AAB-FABA3D7AA8BC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9BBDF-AEB3-431C-AB2E-DC46CA9DE6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1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B160-17DB-4E86-88BB-F32DF90F6B40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B7F-B6B5-411F-AD3F-E5F236B44887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574-8993-433A-8804-9971D7F34428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6553D-CC2B-4610-AEBF-6099464F7C64}" type="datetime1">
              <a:rPr lang="en-US" altLang="zh-TW" smtClean="0"/>
              <a:t>3/1/2018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Copyright </a:t>
            </a:r>
            <a:r>
              <a:rPr lang="zh-TW" altLang="en-US" smtClean="0"/>
              <a:t>黃三益</a:t>
            </a:r>
            <a:r>
              <a:rPr lang="en-US" altLang="zh-TW" smtClean="0"/>
              <a:t>2015 </a:t>
            </a:r>
            <a:r>
              <a:rPr lang="zh-TW" altLang="en-US" smtClean="0"/>
              <a:t>資料庫的核心理論與實務第六版 </a:t>
            </a: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8-</a:t>
            </a:r>
            <a:fld id="{B0EE778B-DF9F-410C-ABF4-88EDFB021E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4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426C2-1F8C-4FE5-99F4-C3B922072143}" type="datetime1">
              <a:rPr lang="en-US" altLang="zh-TW" smtClean="0"/>
              <a:t>3/1/2018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Copyright </a:t>
            </a:r>
            <a:r>
              <a:rPr lang="zh-TW" altLang="en-US" smtClean="0"/>
              <a:t>黃三益</a:t>
            </a:r>
            <a:r>
              <a:rPr lang="en-US" altLang="zh-TW" smtClean="0"/>
              <a:t>2015 </a:t>
            </a:r>
            <a:r>
              <a:rPr lang="zh-TW" altLang="en-US" smtClean="0"/>
              <a:t>資料庫的核心理論與實務第六版 </a:t>
            </a: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8-</a:t>
            </a:r>
            <a:fld id="{DC0C455B-59E5-4092-B300-0856F2BDD2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90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C94-8BAC-4AB2-902A-B5B209FA9373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E061-0AF1-43EF-8465-33BD86110591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EA58-AA91-48E5-B05D-224D4F488DD3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F0B-2802-4101-BB98-AEED59B153B7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83F6-C304-45DE-9F70-B50DAA3214FB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A52-D58F-4B66-BE16-AD1E1C3CFF1C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2538-0D45-4131-A133-73810E1FC42A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39E-6DB7-4C90-86C7-19F70FD984A3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C2AA485-A0CD-410A-A850-30523892CD6C}" type="datetime1">
              <a:rPr lang="en-US" altLang="zh-TW" smtClean="0"/>
              <a:t>3/1/2018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kumimoji="0" lang="en-US" altLang="zh-TW" sz="1400" smtClean="0">
                <a:solidFill>
                  <a:schemeClr val="tx2"/>
                </a:solidFill>
              </a:rPr>
              <a:t>Copyright </a:t>
            </a:r>
            <a:r>
              <a:rPr kumimoji="0" lang="zh-TW" altLang="en-US" sz="1400" smtClean="0">
                <a:solidFill>
                  <a:schemeClr val="tx2"/>
                </a:solidFill>
              </a:rPr>
              <a:t>黃三益</a:t>
            </a:r>
            <a:r>
              <a:rPr kumimoji="0" lang="en-US" altLang="zh-TW" sz="1400" smtClean="0">
                <a:solidFill>
                  <a:schemeClr val="tx2"/>
                </a:solidFill>
              </a:rPr>
              <a:t>2015 </a:t>
            </a:r>
            <a:r>
              <a:rPr kumimoji="0" lang="zh-TW" altLang="en-US" sz="1400" smtClean="0">
                <a:solidFill>
                  <a:schemeClr val="tx2"/>
                </a:solidFill>
              </a:rPr>
              <a:t>資料庫的核心理論與實務第六版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</p:sldLayoutIdLst>
  <p:transition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27584" y="806847"/>
            <a:ext cx="748883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第 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8 </a:t>
            </a: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章</a:t>
            </a:r>
            <a: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正規化</a:t>
            </a:r>
            <a:endParaRPr lang="en-US" altLang="zh-TW" sz="5400" dirty="0">
              <a:solidFill>
                <a:srgbClr val="00206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23528" y="5249864"/>
            <a:ext cx="4483100" cy="792163"/>
          </a:xfrm>
          <a:prstGeom prst="rect">
            <a:avLst/>
          </a:prstGeom>
          <a:noFill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TW" altLang="en-US" sz="2800" b="1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</a:t>
            </a:r>
            <a:r>
              <a:rPr lang="zh-TW" altLang="en-US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：</a:t>
            </a:r>
            <a:r>
              <a:rPr lang="en-US" altLang="zh-TW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__________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5736" y="6356352"/>
            <a:ext cx="3866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CC6600"/>
                </a:solidFill>
                <a:latin typeface="Times New Roman" pitchFamily="18" charset="0"/>
                <a:ea typeface="華康魏碑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9933FF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資料庫的核心理論與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en-US" altLang="zh-TW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黃三益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著 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前程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文化出版</a:t>
            </a:r>
          </a:p>
        </p:txBody>
      </p:sp>
    </p:spTree>
    <p:extLst>
      <p:ext uri="{BB962C8B-B14F-4D97-AF65-F5344CB8AC3E}">
        <p14:creationId xmlns:p14="http://schemas.microsoft.com/office/powerpoint/2010/main" val="28586430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正規化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-3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函數相依</a:t>
            </a:r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312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函數相依 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定義：兩個（群）屬性間存在的一種類似函數（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）裡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co-domain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）的關係</a:t>
            </a: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{name, birthday} </a:t>
            </a:r>
          </a:p>
          <a:p>
            <a:pPr lvl="2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剛好有一組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{name, birthday}</a:t>
            </a:r>
          </a:p>
          <a:p>
            <a:pPr lvl="2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不會有一個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有兩組或以上的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{name, birthday}</a:t>
            </a: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{name}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不成立</a:t>
            </a:r>
          </a:p>
          <a:p>
            <a:pPr lvl="2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因為可能有同名同姓的會員 </a:t>
            </a:r>
          </a:p>
          <a:p>
            <a:pPr eaLnBrk="1" hangingPunct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對於函數相依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我們稱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函數相依於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相依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3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根據定義，一個關聯的任何關聯鍵皆可決定其所有屬性</a:t>
            </a:r>
          </a:p>
          <a:p>
            <a:pPr eaLnBrk="1" hangingPunct="1"/>
            <a:endParaRPr lang="zh-TW" altLang="en-US" sz="2800" dirty="0" smtClean="0"/>
          </a:p>
          <a:p>
            <a:pPr eaLnBrk="1" hangingPunct="1"/>
            <a:endParaRPr lang="zh-TW" altLang="en-US" sz="2800" dirty="0" smtClean="0"/>
          </a:p>
          <a:p>
            <a:pPr eaLnBrk="1" hangingPunct="1"/>
            <a:endParaRPr lang="zh-TW" altLang="en-US" sz="2800" dirty="0" smtClean="0"/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和屬性間的函數相依是一種語意的關係，必須由人工仔細推敲來訂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但有些函數相依仍然可以有規則可以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推導而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0189"/>
              </p:ext>
            </p:extLst>
          </p:nvPr>
        </p:nvGraphicFramePr>
        <p:xfrm>
          <a:off x="557595" y="2664420"/>
          <a:ext cx="7935914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859155"/>
                <a:gridCol w="784543"/>
                <a:gridCol w="1070293"/>
                <a:gridCol w="865505"/>
                <a:gridCol w="995998"/>
                <a:gridCol w="1046480"/>
                <a:gridCol w="1267460"/>
              </a:tblGrid>
              <a:tr h="559974">
                <a:tc>
                  <a:txBody>
                    <a:bodyPr/>
                    <a:lstStyle/>
                    <a:p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</a:p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生日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birthday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電話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phone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住址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address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電子郵件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介紹人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Introducer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函數相依（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539552" y="2270598"/>
            <a:ext cx="7417359" cy="1374426"/>
            <a:chOff x="467009" y="5106935"/>
            <a:chExt cx="7417359" cy="1374426"/>
          </a:xfrm>
        </p:grpSpPr>
        <p:sp>
          <p:nvSpPr>
            <p:cNvPr id="8" name="圓角矩形 7"/>
            <p:cNvSpPr/>
            <p:nvPr/>
          </p:nvSpPr>
          <p:spPr>
            <a:xfrm>
              <a:off x="467009" y="5506116"/>
              <a:ext cx="1040978" cy="5760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507987" y="5498084"/>
              <a:ext cx="903773" cy="5760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953522" y="5106935"/>
              <a:ext cx="6930846" cy="1374426"/>
              <a:chOff x="953522" y="5106935"/>
              <a:chExt cx="6930846" cy="1374426"/>
            </a:xfrm>
          </p:grpSpPr>
          <p:cxnSp>
            <p:nvCxnSpPr>
              <p:cNvPr id="4" name="直線接點 3"/>
              <p:cNvCxnSpPr/>
              <p:nvPr/>
            </p:nvCxnSpPr>
            <p:spPr>
              <a:xfrm>
                <a:off x="971600" y="6082180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971600" y="6481361"/>
                <a:ext cx="6912768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V="1">
                <a:off x="1979712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2771800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3707904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4716016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5652120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V="1">
                <a:off x="6660232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V="1">
                <a:off x="7884368" y="6126163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1979712" y="510693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953522" y="5106935"/>
                <a:ext cx="6912768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>
                <a:off x="953522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2771800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/>
              <p:nvPr/>
            </p:nvCxnSpPr>
            <p:spPr>
              <a:xfrm>
                <a:off x="3722649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>
                <a:off x="4716016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>
                <a:off x="5650240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>
                <a:off x="6588224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7857550" y="5106935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相依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29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42000">
              <a:lnSpc>
                <a:spcPct val="150000"/>
              </a:lnSpc>
              <a:spcBef>
                <a:spcPts val="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函數相依的推導規則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Y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XZ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YZ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, 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</a:p>
          <a:p>
            <a:pPr marL="609600" indent="-609600">
              <a:lnSpc>
                <a:spcPct val="9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000" indent="-342000">
              <a:spcBef>
                <a:spcPts val="576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一個屬性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泛封閉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給定一些函數相依，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我們可以推導出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可以決定的所有屬性，稱為泛封閉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7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函數相依（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相依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3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函數相依（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2355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8666" y="2816364"/>
            <a:ext cx="8540750" cy="3763547"/>
          </a:xfrm>
        </p:spPr>
        <p:txBody>
          <a:bodyPr>
            <a:noAutofit/>
          </a:bodyPr>
          <a:lstStyle/>
          <a:p>
            <a:pPr lvl="1"/>
            <a:r>
              <a:rPr lang="zh-TW" altLang="en-US" dirty="0" smtClean="0"/>
              <a:t>圖</a:t>
            </a:r>
            <a:r>
              <a:rPr lang="en-US" altLang="zh-TW" dirty="0" smtClean="0"/>
              <a:t>8-7(a)</a:t>
            </a:r>
          </a:p>
          <a:p>
            <a:pPr marL="457200" lvl="1" indent="0" eaLnBrk="1" hangingPunct="1">
              <a:buNone/>
            </a:pP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tNo</a:t>
            </a:r>
            <a:r>
              <a:rPr lang="en-US" altLang="zh-TW" sz="2000" dirty="0" smtClean="0"/>
              <a:t>}</a:t>
            </a:r>
            <a:r>
              <a:rPr lang="en-US" altLang="zh-TW" sz="2000" baseline="30000" dirty="0" smtClean="0"/>
              <a:t>+</a:t>
            </a:r>
            <a:r>
              <a:rPr lang="en-US" altLang="zh-TW" sz="2000" dirty="0" smtClean="0"/>
              <a:t> = {</a:t>
            </a:r>
            <a:r>
              <a:rPr lang="en-US" altLang="zh-TW" sz="2000" dirty="0" err="1" smtClean="0"/>
              <a:t>tNo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transmId</a:t>
            </a:r>
            <a:r>
              <a:rPr lang="en-US" altLang="zh-TW" sz="2000" dirty="0" smtClean="0"/>
              <a:t>, method, </a:t>
            </a:r>
            <a:r>
              <a:rPr lang="en-US" altLang="zh-TW" sz="2000" dirty="0" err="1" smtClean="0"/>
              <a:t>transTime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pId</a:t>
            </a:r>
            <a:r>
              <a:rPr lang="en-US" altLang="zh-TW" sz="2000" dirty="0" smtClean="0"/>
              <a:t>, name, birthday}</a:t>
            </a:r>
          </a:p>
          <a:p>
            <a:pPr marL="457200" lvl="1" indent="0" eaLnBrk="1" hangingPunct="1">
              <a:buNone/>
            </a:pP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transMid</a:t>
            </a:r>
            <a:r>
              <a:rPr lang="en-US" altLang="zh-TW" sz="2000" dirty="0" smtClean="0"/>
              <a:t>}</a:t>
            </a:r>
            <a:r>
              <a:rPr lang="en-US" altLang="zh-TW" sz="2000" baseline="30000" dirty="0" smtClean="0"/>
              <a:t>+</a:t>
            </a:r>
            <a:r>
              <a:rPr lang="en-US" altLang="zh-TW" sz="2000" dirty="0" smtClean="0"/>
              <a:t> = {</a:t>
            </a:r>
            <a:r>
              <a:rPr lang="en-US" altLang="zh-TW" sz="2000" dirty="0" err="1" smtClean="0"/>
              <a:t>transMid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pId</a:t>
            </a:r>
            <a:r>
              <a:rPr lang="en-US" altLang="zh-TW" sz="2000" dirty="0" smtClean="0"/>
              <a:t>, name, birthday} 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圖</a:t>
            </a:r>
            <a:r>
              <a:rPr lang="en-US" altLang="zh-TW" dirty="0" smtClean="0"/>
              <a:t>8-7(b) </a:t>
            </a:r>
          </a:p>
          <a:p>
            <a:pPr marL="457200" lvl="1" indent="0" eaLnBrk="1" hangingPunct="1">
              <a:buNone/>
            </a:pP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pNo</a:t>
            </a:r>
            <a:r>
              <a:rPr lang="en-US" altLang="zh-TW" sz="2000" dirty="0" smtClean="0"/>
              <a:t>}</a:t>
            </a:r>
            <a:r>
              <a:rPr lang="en-US" altLang="zh-TW" sz="2000" baseline="30000" dirty="0" smtClean="0"/>
              <a:t>+</a:t>
            </a:r>
            <a:r>
              <a:rPr lang="en-US" altLang="zh-TW" sz="2000" dirty="0" smtClean="0"/>
              <a:t> = {</a:t>
            </a:r>
            <a:r>
              <a:rPr lang="en-US" altLang="zh-TW" sz="2000" dirty="0" err="1" smtClean="0"/>
              <a:t>pNo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pName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unitPrice</a:t>
            </a:r>
            <a:r>
              <a:rPr lang="en-US" altLang="zh-TW" sz="2000" dirty="0" smtClean="0"/>
              <a:t>, category}</a:t>
            </a:r>
          </a:p>
          <a:p>
            <a:pPr marL="457200" lvl="1" indent="0" eaLnBrk="1" hangingPunct="1">
              <a:buNone/>
            </a:pP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mId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cartTime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pNo</a:t>
            </a:r>
            <a:r>
              <a:rPr lang="en-US" altLang="zh-TW" sz="2000" dirty="0" smtClean="0"/>
              <a:t>}</a:t>
            </a:r>
            <a:r>
              <a:rPr lang="en-US" altLang="zh-TW" sz="2000" baseline="30000" dirty="0" smtClean="0"/>
              <a:t>+</a:t>
            </a:r>
            <a:r>
              <a:rPr lang="en-US" altLang="zh-TW" sz="2000" dirty="0" smtClean="0"/>
              <a:t> = {</a:t>
            </a:r>
            <a:r>
              <a:rPr lang="en-US" altLang="zh-TW" sz="2000" dirty="0" err="1" smtClean="0"/>
              <a:t>mId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cartTime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pNo</a:t>
            </a:r>
            <a:r>
              <a:rPr lang="en-US" altLang="zh-TW" sz="2000" dirty="0" smtClean="0"/>
              <a:t>, amount, </a:t>
            </a:r>
            <a:r>
              <a:rPr lang="en-US" altLang="zh-TW" sz="2000" dirty="0" err="1" smtClean="0"/>
              <a:t>pName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unitPrice</a:t>
            </a:r>
            <a:r>
              <a:rPr lang="en-US" altLang="zh-TW" sz="2000" dirty="0" smtClean="0"/>
              <a:t>, category}</a:t>
            </a:r>
          </a:p>
        </p:txBody>
      </p:sp>
      <p:pic>
        <p:nvPicPr>
          <p:cNvPr id="23558" name="Picture 10" descr="D:\DB Book\第四版改版資料\資料庫高解析圖表\圖8-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-1" r="3215" b="66002"/>
          <a:stretch/>
        </p:blipFill>
        <p:spPr bwMode="auto">
          <a:xfrm>
            <a:off x="665956" y="1577681"/>
            <a:ext cx="7200801" cy="123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pic>
        <p:nvPicPr>
          <p:cNvPr id="8" name="Picture 10" descr="D:\DB Book\第四版改版資料\資料庫高解析圖表\圖8-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47021" r="3912" b="21356"/>
          <a:stretch/>
        </p:blipFill>
        <p:spPr bwMode="auto">
          <a:xfrm>
            <a:off x="665956" y="4093901"/>
            <a:ext cx="71287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D:\DB Book\第四版改版資料\資料庫高解析圖表\圖8-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92554" r="45616" b="2490"/>
          <a:stretch/>
        </p:blipFill>
        <p:spPr bwMode="auto">
          <a:xfrm>
            <a:off x="3563888" y="2945002"/>
            <a:ext cx="4176464" cy="18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4111780" y="5301208"/>
            <a:ext cx="3628572" cy="216024"/>
            <a:chOff x="413928" y="5246029"/>
            <a:chExt cx="3628572" cy="216024"/>
          </a:xfrm>
        </p:grpSpPr>
        <p:pic>
          <p:nvPicPr>
            <p:cNvPr id="11" name="Picture 10" descr="D:\DB Book\第四版改版資料\資料庫高解析圖表\圖8-7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" t="92554" r="89174" b="1517"/>
            <a:stretch/>
          </p:blipFill>
          <p:spPr bwMode="auto">
            <a:xfrm>
              <a:off x="413928" y="5246029"/>
              <a:ext cx="773696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:\DB Book\第四版改版資料\資料庫高解析圖表\圖8-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31" t="92553" r="7824" b="1530"/>
            <a:stretch/>
          </p:blipFill>
          <p:spPr bwMode="auto">
            <a:xfrm>
              <a:off x="1187624" y="5246469"/>
              <a:ext cx="2854876" cy="215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相依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正規化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基本的正規化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312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正規化 </a:t>
            </a:r>
          </a:p>
        </p:txBody>
      </p:sp>
      <p:sp>
        <p:nvSpPr>
          <p:cNvPr id="2560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定義：將一個關聯綱目轉化另一個滿足某種正規式的關聯綱目之過程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基本正規式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第一正規式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第二正規式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第三正規式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高等正規式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第四正規式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第五正規式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第一正規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97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第一正規式 </a:t>
            </a:r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滿足第一正規式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(1NF)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</a:p>
          <a:p>
            <a:pPr marL="990600" lvl="1" indent="-533400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的每個屬性都是簡單且單值</a:t>
            </a:r>
          </a:p>
          <a:p>
            <a:pPr marL="609600" indent="-609600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每個合法的關聯綱目都滿足第一正規式</a:t>
            </a:r>
          </a:p>
          <a:p>
            <a:pPr marL="609600" indent="-609600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如何分解多值屬性 </a:t>
            </a:r>
          </a:p>
          <a:p>
            <a:pPr marL="990600" lvl="1" indent="-533400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處理方式一：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維持同樣的屬性，但主鍵要加上該多值屬性</a:t>
            </a:r>
          </a:p>
          <a:p>
            <a:pPr marL="990600" lvl="1" indent="-533400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處理方式二：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產生另一個關聯，此關聯包括原主鍵和該多值屬性，而主鍵則為所有屬性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第一正規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3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多值屬性處理方式一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582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7654" name="Rectangle 612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5" name="Rectangle 614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6" name="Rectangle 616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27657" name="圖片 11" descr="圖08-0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07" y="1371601"/>
            <a:ext cx="619298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第一正規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5731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多值屬性處理方式二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0" y="581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7" name="Rectangle 14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auto">
          <a:xfrm>
            <a:off x="0" y="581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36" y="1650367"/>
            <a:ext cx="3368862" cy="22595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89" y="4007661"/>
            <a:ext cx="2336332" cy="28085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7" y="2306614"/>
            <a:ext cx="4529579" cy="3520001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282127" y="1810606"/>
            <a:ext cx="1265537" cy="374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Product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178937" y="1641837"/>
            <a:ext cx="1265537" cy="374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Product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220072" y="4066517"/>
            <a:ext cx="1265537" cy="374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Author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第一正規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22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26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98568" y="5904586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正規化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-2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好的關聯模式資料庫綱目的特性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9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第二正規式 </a:t>
            </a:r>
          </a:p>
        </p:txBody>
      </p:sp>
      <p:sp>
        <p:nvSpPr>
          <p:cNvPr id="512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015288" cy="514116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第二正規式（簡稱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）是根據</a:t>
            </a:r>
            <a:r>
              <a:rPr lang="zh-TW" altLang="en-US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完全函數相依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一個函數相依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，如果我們可以從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裡找出部分元素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仍然成立，則稱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為一個部分函數相依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為完全函數相依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OrderProduct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關聯裡</a:t>
            </a:r>
          </a:p>
          <a:p>
            <a:pPr lvl="1" eaLnBrk="1" hangingPunct="1"/>
            <a:endParaRPr lang="zh-TW" altLang="en-US" sz="2000" dirty="0" smtClean="0"/>
          </a:p>
          <a:p>
            <a:pPr lvl="1" eaLnBrk="1" hangingPunct="1"/>
            <a:endParaRPr lang="zh-TW" altLang="en-US" sz="2000" dirty="0" smtClean="0"/>
          </a:p>
          <a:p>
            <a:pPr lvl="1" eaLnBrk="1" hangingPunct="1"/>
            <a:endParaRPr lang="zh-TW" altLang="en-US" sz="2000" dirty="0" smtClean="0"/>
          </a:p>
          <a:p>
            <a:pPr marL="457200" lvl="1" indent="0" eaLnBrk="1" hangingPunct="1">
              <a:buNone/>
            </a:pPr>
            <a:endParaRPr lang="en-US" altLang="zh-TW" sz="2000" dirty="0" smtClean="0"/>
          </a:p>
          <a:p>
            <a:pPr marL="457200" lvl="1" indent="0" eaLnBrk="1" hangingPunct="1">
              <a:buNone/>
            </a:pPr>
            <a:r>
              <a:rPr lang="zh-TW" altLang="en-US" sz="2000" dirty="0" smtClean="0"/>
              <a:t> </a:t>
            </a:r>
          </a:p>
          <a:p>
            <a:pPr lvl="2" eaLnBrk="1" hangingPunct="1"/>
            <a:endParaRPr lang="en-US" altLang="zh-TW" sz="1800" dirty="0" smtClean="0"/>
          </a:p>
          <a:p>
            <a:pPr lvl="2" eaLnBrk="1" hangingPunct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cartTime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是一個部分函數相依 </a:t>
            </a:r>
          </a:p>
          <a:p>
            <a:pPr lvl="3" eaLnBrk="1" hangingPunct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因為存在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 {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2" eaLnBrk="1" hangingPunct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cartTime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{amount}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是一個完全函數相依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37950"/>
              </p:ext>
            </p:extLst>
          </p:nvPr>
        </p:nvGraphicFramePr>
        <p:xfrm>
          <a:off x="678909" y="4069591"/>
          <a:ext cx="7930198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1656080"/>
                <a:gridCol w="1046480"/>
                <a:gridCol w="1070293"/>
                <a:gridCol w="1046480"/>
                <a:gridCol w="1103630"/>
                <a:gridCol w="960755"/>
              </a:tblGrid>
              <a:tr h="559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購物車產生時間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carTime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pNo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訂購數量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amount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商品名稱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定價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unitPrice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catalog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611560" y="3573016"/>
            <a:ext cx="7632848" cy="1901614"/>
            <a:chOff x="539552" y="3079015"/>
            <a:chExt cx="7632848" cy="1901614"/>
          </a:xfrm>
        </p:grpSpPr>
        <p:grpSp>
          <p:nvGrpSpPr>
            <p:cNvPr id="34" name="群組 33"/>
            <p:cNvGrpSpPr/>
            <p:nvPr/>
          </p:nvGrpSpPr>
          <p:grpSpPr>
            <a:xfrm>
              <a:off x="1055925" y="4141994"/>
              <a:ext cx="3876115" cy="399182"/>
              <a:chOff x="1055925" y="4141994"/>
              <a:chExt cx="3876115" cy="399182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1055925" y="414199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1055925" y="4541176"/>
                <a:ext cx="3876115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/>
              <p:nvPr/>
            </p:nvCxnSpPr>
            <p:spPr>
              <a:xfrm flipV="1">
                <a:off x="4932040" y="4185978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2627784" y="414199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3851920" y="4141994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接點 34"/>
            <p:cNvCxnSpPr/>
            <p:nvPr/>
          </p:nvCxnSpPr>
          <p:spPr>
            <a:xfrm>
              <a:off x="3851920" y="4581129"/>
              <a:ext cx="0" cy="39918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3851920" y="4980309"/>
              <a:ext cx="4320480" cy="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V="1">
              <a:off x="8172400" y="4541175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V="1">
              <a:off x="7092280" y="4541495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V="1">
              <a:off x="6012160" y="4541175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圓角矩形 39"/>
            <p:cNvSpPr/>
            <p:nvPr/>
          </p:nvSpPr>
          <p:spPr>
            <a:xfrm>
              <a:off x="539552" y="3079015"/>
              <a:ext cx="1944216" cy="3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微軟正黑體" pitchFamily="34" charset="-120"/>
                  <a:ea typeface="微軟正黑體" pitchFamily="34" charset="-120"/>
                </a:rPr>
                <a:t>OrderProduct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第二正規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21474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第二正規式（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</a:p>
        </p:txBody>
      </p:sp>
      <p:sp>
        <p:nvSpPr>
          <p:cNvPr id="615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231188" cy="28368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一個關聯綱目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滿足第二正規式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(2NF)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的每一個關聯鍵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，所有非鍵屬性都完全函數相依於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</a:p>
          <a:p>
            <a:pPr eaLnBrk="1" hangingPunct="1"/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OrderProduct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關聯綱目不滿足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部分函數相依於主鍵</a:t>
            </a: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Because 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pName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59173"/>
              </p:ext>
            </p:extLst>
          </p:nvPr>
        </p:nvGraphicFramePr>
        <p:xfrm>
          <a:off x="678909" y="4573647"/>
          <a:ext cx="7930198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1656080"/>
                <a:gridCol w="1046480"/>
                <a:gridCol w="1070293"/>
                <a:gridCol w="1046480"/>
                <a:gridCol w="1103630"/>
                <a:gridCol w="960755"/>
              </a:tblGrid>
              <a:tr h="559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購物車產生時間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carTime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pNo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訂購數量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amount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商品名稱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定價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unitPrice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catalog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611560" y="4077072"/>
            <a:ext cx="7632848" cy="1901614"/>
            <a:chOff x="539552" y="3079015"/>
            <a:chExt cx="7632848" cy="1901614"/>
          </a:xfrm>
        </p:grpSpPr>
        <p:grpSp>
          <p:nvGrpSpPr>
            <p:cNvPr id="26" name="群組 25"/>
            <p:cNvGrpSpPr/>
            <p:nvPr/>
          </p:nvGrpSpPr>
          <p:grpSpPr>
            <a:xfrm>
              <a:off x="1055925" y="4141994"/>
              <a:ext cx="3876115" cy="399182"/>
              <a:chOff x="1055925" y="4141994"/>
              <a:chExt cx="3876115" cy="399182"/>
            </a:xfrm>
          </p:grpSpPr>
          <p:cxnSp>
            <p:nvCxnSpPr>
              <p:cNvPr id="33" name="直線接點 32"/>
              <p:cNvCxnSpPr/>
              <p:nvPr/>
            </p:nvCxnSpPr>
            <p:spPr>
              <a:xfrm>
                <a:off x="1055925" y="414199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1055925" y="4541176"/>
                <a:ext cx="3876115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4932040" y="4185978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2627784" y="414199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3851920" y="4141994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線接點 26"/>
            <p:cNvCxnSpPr/>
            <p:nvPr/>
          </p:nvCxnSpPr>
          <p:spPr>
            <a:xfrm>
              <a:off x="3851920" y="4581129"/>
              <a:ext cx="0" cy="39918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3851920" y="4980309"/>
              <a:ext cx="4320480" cy="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V="1">
              <a:off x="8172400" y="4541175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V="1">
              <a:off x="7092280" y="4541495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V="1">
              <a:off x="6012160" y="4541175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539552" y="3079015"/>
              <a:ext cx="1944216" cy="3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微軟正黑體" pitchFamily="34" charset="-120"/>
                  <a:ea typeface="微軟正黑體" pitchFamily="34" charset="-120"/>
                </a:rPr>
                <a:t>OrderProduct</a:t>
              </a:r>
              <a:endParaRPr lang="zh-TW" altLang="en-US"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第二正規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3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93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第二正規式（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</a:p>
        </p:txBody>
      </p:sp>
      <p:sp>
        <p:nvSpPr>
          <p:cNvPr id="2970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447088" cy="103663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OrderProduct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關聯分解成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兩個關聯，便滿足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。如下：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70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997520"/>
            <a:ext cx="7856537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第二正規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683568" y="492688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2195736" y="4206800"/>
            <a:ext cx="117727" cy="1800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2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第二正規式（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</a:t>
            </a:r>
          </a:p>
        </p:txBody>
      </p:sp>
      <p:sp>
        <p:nvSpPr>
          <p:cNvPr id="3072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557338"/>
            <a:ext cx="8353425" cy="13668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下圖的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TransactionMember</a:t>
            </a:r>
            <a:r>
              <a:rPr lang="en-US" altLang="zh-TW" i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’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關聯有一個次要鍵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transMid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seq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部分函數相依於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 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可分解成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兩個關聯，以滿足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57912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第二正規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95536" y="5517232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979713" y="4653136"/>
            <a:ext cx="72008" cy="201622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第三正規式 </a:t>
            </a:r>
          </a:p>
        </p:txBody>
      </p:sp>
      <p:sp>
        <p:nvSpPr>
          <p:cNvPr id="717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92918" y="1628800"/>
            <a:ext cx="815816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第三正規式（簡稱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）是根據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遞移函數相依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對於一個函數相依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，如果存在著另外兩個函數相依：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不為超級鍵，則稱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為遞移函數相依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TransactionMember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{name}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是一個遞移函數相依 </a:t>
            </a:r>
          </a:p>
          <a:p>
            <a:pPr lvl="3" eaLnBrk="1" hangingPunct="1">
              <a:lnSpc>
                <a:spcPct val="9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{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transMid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且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{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transMid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 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{name}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不為超級鍵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92945"/>
              </p:ext>
            </p:extLst>
          </p:nvPr>
        </p:nvGraphicFramePr>
        <p:xfrm>
          <a:off x="1038949" y="3637543"/>
          <a:ext cx="7090411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1046480"/>
                <a:gridCol w="1213167"/>
                <a:gridCol w="1070293"/>
                <a:gridCol w="859155"/>
                <a:gridCol w="784543"/>
                <a:gridCol w="1070293"/>
              </a:tblGrid>
              <a:tr h="559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tNo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交易方式</a:t>
                      </a:r>
                      <a:endParaRPr lang="en-US" altLang="zh-TW" sz="1600" u="none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method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交易時間</a:t>
                      </a:r>
                      <a:endParaRPr lang="en-US" altLang="zh-TW" sz="1600" u="none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none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transTime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會員編號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transMid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生日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birthday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群組 23"/>
          <p:cNvGrpSpPr/>
          <p:nvPr/>
        </p:nvGrpSpPr>
        <p:grpSpPr>
          <a:xfrm>
            <a:off x="971600" y="3140968"/>
            <a:ext cx="6768752" cy="1941247"/>
            <a:chOff x="539552" y="3079015"/>
            <a:chExt cx="6768752" cy="1941247"/>
          </a:xfrm>
        </p:grpSpPr>
        <p:grpSp>
          <p:nvGrpSpPr>
            <p:cNvPr id="25" name="群組 24"/>
            <p:cNvGrpSpPr/>
            <p:nvPr/>
          </p:nvGrpSpPr>
          <p:grpSpPr>
            <a:xfrm>
              <a:off x="1055925" y="4141994"/>
              <a:ext cx="3516075" cy="399182"/>
              <a:chOff x="1055925" y="4141994"/>
              <a:chExt cx="3516075" cy="399182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1055925" y="414199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V="1">
                <a:off x="1055925" y="4541175"/>
                <a:ext cx="3516075" cy="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4572000" y="4185977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2195736" y="4141994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3347864" y="4141994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線接點 25"/>
            <p:cNvCxnSpPr/>
            <p:nvPr/>
          </p:nvCxnSpPr>
          <p:spPr>
            <a:xfrm>
              <a:off x="4572000" y="4621081"/>
              <a:ext cx="0" cy="39918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572000" y="5020262"/>
              <a:ext cx="2736304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V="1">
              <a:off x="7308304" y="4570448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V="1">
              <a:off x="6300192" y="4570448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V="1">
              <a:off x="5436096" y="4581128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圓角矩形 30"/>
            <p:cNvSpPr/>
            <p:nvPr/>
          </p:nvSpPr>
          <p:spPr>
            <a:xfrm>
              <a:off x="539552" y="3079015"/>
              <a:ext cx="2160240" cy="3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TransactionMember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第三正規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3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32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第三正規式（</a:t>
            </a:r>
            <a:r>
              <a:rPr lang="en-US" altLang="zh-TW" sz="36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以下的關聯綱目裡，雖然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{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}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 {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 {name}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，但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{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mId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}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  {name}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不為遞移相依，因為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{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為超級鍵。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0189"/>
              </p:ext>
            </p:extLst>
          </p:nvPr>
        </p:nvGraphicFramePr>
        <p:xfrm>
          <a:off x="323528" y="3429000"/>
          <a:ext cx="8223946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  <a:gridCol w="966688"/>
                <a:gridCol w="813018"/>
                <a:gridCol w="1109139"/>
                <a:gridCol w="896918"/>
                <a:gridCol w="1032147"/>
                <a:gridCol w="1084462"/>
                <a:gridCol w="1313462"/>
              </a:tblGrid>
              <a:tr h="559974">
                <a:tc>
                  <a:txBody>
                    <a:bodyPr/>
                    <a:lstStyle/>
                    <a:p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mId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</a:p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生日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birthday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電話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phone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住址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address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電子郵件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介紹人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Introducer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2051720" y="306896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43608" y="3068960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43608" y="306896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051720" y="400506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051720" y="4365104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915816" y="400506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第三正規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1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第三正規式（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8198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7942263" cy="44989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一個關聯綱目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  <a:endPara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對於每一個關聯鍵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的每一個非鍵屬性都不可遞移函數相依於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TransactionMember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</a:p>
          <a:p>
            <a:pPr lvl="2" eaLnBrk="1" hangingPunct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{name}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是一個遞移函數相依，而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為主鍵 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99226"/>
              </p:ext>
            </p:extLst>
          </p:nvPr>
        </p:nvGraphicFramePr>
        <p:xfrm>
          <a:off x="827584" y="4626264"/>
          <a:ext cx="7090411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1046480"/>
                <a:gridCol w="1213167"/>
                <a:gridCol w="1070293"/>
                <a:gridCol w="859155"/>
                <a:gridCol w="784543"/>
                <a:gridCol w="1070293"/>
              </a:tblGrid>
              <a:tr h="559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tNo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交易方式</a:t>
                      </a:r>
                      <a:endParaRPr lang="en-US" altLang="zh-TW" sz="1600" u="none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method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交易時間</a:t>
                      </a:r>
                      <a:endParaRPr lang="en-US" altLang="zh-TW" sz="1600" u="none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none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transTime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會員編號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transMid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生日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birthday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760235" y="4129689"/>
            <a:ext cx="6768752" cy="1941247"/>
            <a:chOff x="539552" y="3079015"/>
            <a:chExt cx="6768752" cy="1941247"/>
          </a:xfrm>
        </p:grpSpPr>
        <p:grpSp>
          <p:nvGrpSpPr>
            <p:cNvPr id="12" name="群組 11"/>
            <p:cNvGrpSpPr/>
            <p:nvPr/>
          </p:nvGrpSpPr>
          <p:grpSpPr>
            <a:xfrm>
              <a:off x="1055925" y="4141994"/>
              <a:ext cx="3516075" cy="399182"/>
              <a:chOff x="1055925" y="4141994"/>
              <a:chExt cx="3516075" cy="399182"/>
            </a:xfrm>
          </p:grpSpPr>
          <p:cxnSp>
            <p:nvCxnSpPr>
              <p:cNvPr id="19" name="直線接點 18"/>
              <p:cNvCxnSpPr/>
              <p:nvPr/>
            </p:nvCxnSpPr>
            <p:spPr>
              <a:xfrm>
                <a:off x="1055925" y="4141995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V="1">
                <a:off x="1055925" y="4541175"/>
                <a:ext cx="3516075" cy="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4572000" y="4185977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2195736" y="4141994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3347864" y="4141994"/>
                <a:ext cx="0" cy="39918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接點 12"/>
            <p:cNvCxnSpPr/>
            <p:nvPr/>
          </p:nvCxnSpPr>
          <p:spPr>
            <a:xfrm>
              <a:off x="4572000" y="4621081"/>
              <a:ext cx="0" cy="39918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4572000" y="5020262"/>
              <a:ext cx="2736304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7308304" y="4570448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6300192" y="4570448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V="1">
              <a:off x="5436096" y="4581128"/>
              <a:ext cx="0" cy="4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圓角矩形 17"/>
            <p:cNvSpPr/>
            <p:nvPr/>
          </p:nvSpPr>
          <p:spPr>
            <a:xfrm>
              <a:off x="539552" y="3079015"/>
              <a:ext cx="2160240" cy="3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TransactionMember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第三正規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2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78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第三正規式（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可分解如下：</a:t>
            </a:r>
          </a:p>
        </p:txBody>
      </p:sp>
      <p:pic>
        <p:nvPicPr>
          <p:cNvPr id="32774" name="Picture 8" descr="D:\DB Book\第四版改版資料\資料庫高解析圖表\圖8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564808"/>
            <a:ext cx="7858125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第三正規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23528" y="450912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31641" y="3645024"/>
            <a:ext cx="72008" cy="201622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33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正規化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-5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進階正規化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2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28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553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Boyce-</a:t>
            </a:r>
            <a:r>
              <a:rPr lang="en-US" altLang="zh-TW" sz="3200" spc="600" dirty="0" err="1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Codd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正規式 </a:t>
            </a:r>
          </a:p>
        </p:txBody>
      </p:sp>
      <p:sp>
        <p:nvSpPr>
          <p:cNvPr id="3379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39163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一個關聯綱目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的每一個函數相依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都是超級鍵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的關聯綱目必然也滿足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，則對於一個關聯鍵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來說，存在著部分函數相依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。所以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可由非超級鍵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所決定（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e.g., </a:t>
            </a:r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OrderProduct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，則存在著非鍵屬性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是遞移函數相依於關聯鍵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。也就是有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不是超級鍵。所以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可由非超級鍵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所決定（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TransactionMember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5648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8-5BC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69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 </a:t>
            </a:r>
          </a:p>
        </p:txBody>
      </p:sp>
      <p:sp>
        <p:nvSpPr>
          <p:cNvPr id="10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8456" y="1704975"/>
            <a:ext cx="8447088" cy="47091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意義明確 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記載迷你世界裡的同一類實體或關係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以下的關聯包括現實世界裡的交易和會員實體，所以意義不明確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5" name="Rectangle 16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6" name="Rectangle 1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7" name="Rectangle 2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129600"/>
              </p:ext>
            </p:extLst>
          </p:nvPr>
        </p:nvGraphicFramePr>
        <p:xfrm>
          <a:off x="457200" y="3501008"/>
          <a:ext cx="8027988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r:id="rId4" imgW="7258400" imgH="1911706" progId="">
                  <p:embed/>
                </p:oleObj>
              </mc:Choice>
              <mc:Fallback>
                <p:oleObj r:id="rId4" imgW="7258400" imgH="1911706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1008"/>
                        <a:ext cx="8027988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383845" y="4437112"/>
            <a:ext cx="720080" cy="660056"/>
            <a:chOff x="180554" y="1700808"/>
            <a:chExt cx="720080" cy="66005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7072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0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Boyce-</a:t>
            </a:r>
            <a:r>
              <a:rPr lang="en-US" altLang="zh-TW" sz="3200" spc="600" dirty="0" err="1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Codd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10246" name="Rectangle 11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有些關聯綱目滿足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但卻不滿足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 </a:t>
            </a:r>
          </a:p>
          <a:p>
            <a:pPr eaLnBrk="1" hangingPunct="1"/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23884"/>
              </p:ext>
            </p:extLst>
          </p:nvPr>
        </p:nvGraphicFramePr>
        <p:xfrm>
          <a:off x="2051720" y="3501008"/>
          <a:ext cx="5449887" cy="225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1046480"/>
                <a:gridCol w="1003617"/>
                <a:gridCol w="1103630"/>
                <a:gridCol w="1249680"/>
              </a:tblGrid>
              <a:tr h="559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tNo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產品編號</a:t>
                      </a:r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pNo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  <a:endParaRPr lang="en-US" altLang="zh-TW" sz="1600" u="none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amount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單價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unitPrice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報價單編號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invNo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233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c01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bk001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c01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bk200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29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c03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cd100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210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c03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vcd888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632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f04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bk001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7051524" y="3128098"/>
            <a:ext cx="0" cy="35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960847" y="2718015"/>
            <a:ext cx="6090677" cy="765281"/>
            <a:chOff x="341252" y="2303595"/>
            <a:chExt cx="6090677" cy="765281"/>
          </a:xfrm>
        </p:grpSpPr>
        <p:cxnSp>
          <p:nvCxnSpPr>
            <p:cNvPr id="11" name="直線接點 10"/>
            <p:cNvCxnSpPr/>
            <p:nvPr/>
          </p:nvCxnSpPr>
          <p:spPr>
            <a:xfrm flipV="1">
              <a:off x="1883108" y="2708337"/>
              <a:ext cx="4548821" cy="534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4127673" y="2713678"/>
              <a:ext cx="0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882659" y="2713678"/>
              <a:ext cx="449" cy="29045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341252" y="2520858"/>
              <a:ext cx="1363493" cy="374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Transaction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119561" y="2713678"/>
              <a:ext cx="449" cy="29045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5279801" y="2713678"/>
              <a:ext cx="0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1882659" y="2303596"/>
              <a:ext cx="4548821" cy="534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431480" y="2303595"/>
              <a:ext cx="0" cy="3552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1882659" y="2303597"/>
              <a:ext cx="0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-31742" y="-27384"/>
            <a:ext cx="15648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8-5BC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22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605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Boyce-</a:t>
            </a:r>
            <a:r>
              <a:rPr lang="en-US" altLang="zh-TW" sz="3200" spc="600" dirty="0" err="1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Codd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555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40924"/>
              </p:ext>
            </p:extLst>
          </p:nvPr>
        </p:nvGraphicFramePr>
        <p:xfrm>
          <a:off x="5426874" y="4649445"/>
          <a:ext cx="3331845" cy="187589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0580"/>
                <a:gridCol w="982980"/>
                <a:gridCol w="722630"/>
                <a:gridCol w="795655"/>
              </a:tblGrid>
              <a:tr h="504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商品編號</a:t>
                      </a:r>
                      <a:endParaRPr kumimoji="1" lang="zh-TW" altLang="en-U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報價單編號</a:t>
                      </a:r>
                      <a:endParaRPr kumimoji="1" lang="zh-TW" altLang="en-U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invNo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數量</a:t>
                      </a:r>
                      <a:endParaRPr kumimoji="1" lang="zh-TW" altLang="en-US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amount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單價</a:t>
                      </a:r>
                      <a:endParaRPr kumimoji="1" lang="zh-TW" altLang="en-US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unitPrice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bk001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bk200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</a:tr>
              <a:tr h="171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cd100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vcd888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bk001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3" marB="45713" horzOverflow="overflow"/>
                </a:tc>
              </a:tr>
            </a:tbl>
          </a:graphicData>
        </a:graphic>
      </p:graphicFrame>
      <p:sp>
        <p:nvSpPr>
          <p:cNvPr id="11311" name="Rectangle 176"/>
          <p:cNvSpPr>
            <a:spLocks noChangeArrowheads="1"/>
          </p:cNvSpPr>
          <p:nvPr/>
        </p:nvSpPr>
        <p:spPr bwMode="auto">
          <a:xfrm>
            <a:off x="-171450" y="3559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561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15179"/>
              </p:ext>
            </p:extLst>
          </p:nvPr>
        </p:nvGraphicFramePr>
        <p:xfrm>
          <a:off x="1917703" y="4666550"/>
          <a:ext cx="1823086" cy="158591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7743"/>
                <a:gridCol w="835343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報價單編號</a:t>
                      </a:r>
                      <a:endParaRPr kumimoji="1" lang="zh-TW" altLang="en-U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invNo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交易編號</a:t>
                      </a:r>
                      <a:endParaRPr kumimoji="1" lang="zh-TW" altLang="en-US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tNo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f04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1333" name="Rectangle 229"/>
          <p:cNvSpPr>
            <a:spLocks noChangeArrowheads="1"/>
          </p:cNvSpPr>
          <p:nvPr/>
        </p:nvSpPr>
        <p:spPr bwMode="auto">
          <a:xfrm>
            <a:off x="-171450" y="5570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334" name="Rectangle 230"/>
          <p:cNvSpPr>
            <a:spLocks noChangeArrowheads="1"/>
          </p:cNvSpPr>
          <p:nvPr/>
        </p:nvSpPr>
        <p:spPr bwMode="auto">
          <a:xfrm>
            <a:off x="171450" y="5570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1335" name="Rectangle 233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3018"/>
              </p:ext>
            </p:extLst>
          </p:nvPr>
        </p:nvGraphicFramePr>
        <p:xfrm>
          <a:off x="1907704" y="2283727"/>
          <a:ext cx="5449887" cy="225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480"/>
                <a:gridCol w="1046480"/>
                <a:gridCol w="1003617"/>
                <a:gridCol w="1103630"/>
                <a:gridCol w="1249680"/>
              </a:tblGrid>
              <a:tr h="5599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交易編號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tNo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產品編號</a:t>
                      </a:r>
                      <a:r>
                        <a:rPr lang="en-US" altLang="zh-TW" sz="1600" u="heavy" baseline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pNo</a:t>
                      </a:r>
                      <a:endParaRPr lang="en-US" altLang="zh-TW" sz="1600" u="heavy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  <a:endParaRPr lang="en-US" altLang="zh-TW" sz="1600" u="none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amount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單價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unitPrice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報價單編號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invNo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233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c01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bk001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04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c01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bk200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29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c03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cd100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210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c03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vcd888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632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f04</a:t>
                      </a:r>
                      <a:endParaRPr lang="zh-TW" altLang="en-US" sz="1600" u="heavy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heavy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bk001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u="none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816831" y="1500734"/>
            <a:ext cx="6090677" cy="765281"/>
            <a:chOff x="1017724" y="1484784"/>
            <a:chExt cx="6090677" cy="765281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7107952" y="1888372"/>
              <a:ext cx="0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群組 28"/>
            <p:cNvGrpSpPr/>
            <p:nvPr/>
          </p:nvGrpSpPr>
          <p:grpSpPr>
            <a:xfrm>
              <a:off x="1017724" y="1484784"/>
              <a:ext cx="6090677" cy="765281"/>
              <a:chOff x="341252" y="2303595"/>
              <a:chExt cx="6090677" cy="765281"/>
            </a:xfrm>
          </p:grpSpPr>
          <p:cxnSp>
            <p:nvCxnSpPr>
              <p:cNvPr id="30" name="直線接點 29"/>
              <p:cNvCxnSpPr/>
              <p:nvPr/>
            </p:nvCxnSpPr>
            <p:spPr>
              <a:xfrm flipV="1">
                <a:off x="1883108" y="2708337"/>
                <a:ext cx="4548821" cy="5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/>
              <p:nvPr/>
            </p:nvCxnSpPr>
            <p:spPr>
              <a:xfrm>
                <a:off x="4127673" y="2713678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1882659" y="2713678"/>
                <a:ext cx="449" cy="29045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圓角矩形 32"/>
              <p:cNvSpPr/>
              <p:nvPr/>
            </p:nvSpPr>
            <p:spPr>
              <a:xfrm>
                <a:off x="341252" y="2520858"/>
                <a:ext cx="1363493" cy="37495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微軟正黑體" pitchFamily="34" charset="-120"/>
                    <a:ea typeface="微軟正黑體" pitchFamily="34" charset="-120"/>
                  </a:rPr>
                  <a:t>Transaction</a:t>
                </a:r>
                <a:endParaRPr lang="zh-TW" altLang="en-US" sz="1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3119561" y="2713678"/>
                <a:ext cx="449" cy="29045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>
                <a:off x="5279801" y="2713678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V="1">
                <a:off x="1882659" y="2303596"/>
                <a:ext cx="4548821" cy="5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431480" y="2303595"/>
                <a:ext cx="0" cy="355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>
                <a:off x="1882659" y="2303597"/>
                <a:ext cx="0" cy="355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圓角矩形 38"/>
          <p:cNvSpPr/>
          <p:nvPr/>
        </p:nvSpPr>
        <p:spPr>
          <a:xfrm>
            <a:off x="281036" y="4667763"/>
            <a:ext cx="1473376" cy="374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Transaction2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835312" y="4670449"/>
            <a:ext cx="1473376" cy="374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Transaction1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379266" y="6237312"/>
            <a:ext cx="1020706" cy="313056"/>
            <a:chOff x="2400449" y="6348892"/>
            <a:chExt cx="1020706" cy="313056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2401304" y="6658048"/>
              <a:ext cx="101856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2400449" y="6371494"/>
              <a:ext cx="449" cy="29045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H="1" flipV="1">
              <a:off x="3418995" y="6348892"/>
              <a:ext cx="2160" cy="30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856833" y="6489822"/>
            <a:ext cx="2531591" cy="318153"/>
            <a:chOff x="5856833" y="6489822"/>
            <a:chExt cx="2531591" cy="318153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5857688" y="6791429"/>
              <a:ext cx="2530736" cy="1418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5856833" y="6504875"/>
              <a:ext cx="449" cy="29045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H="1" flipV="1">
              <a:off x="6730890" y="6489822"/>
              <a:ext cx="2160" cy="30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H="1" flipV="1">
              <a:off x="7606252" y="6499276"/>
              <a:ext cx="2160" cy="30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H="1" flipV="1">
              <a:off x="8386264" y="6499276"/>
              <a:ext cx="2160" cy="30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-31742" y="-27384"/>
            <a:ext cx="15648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8-5BC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354379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Boyce-</a:t>
            </a:r>
            <a:r>
              <a:rPr lang="en-US" altLang="zh-TW" sz="3200" spc="600" dirty="0" err="1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Codd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3482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（但不滿足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何者較好？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考慮所有函數相依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5648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8-5BC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正規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194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Boyce-</a:t>
            </a:r>
            <a:r>
              <a:rPr lang="en-US" altLang="zh-TW" sz="3200" spc="600" dirty="0" err="1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Codd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3584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關聯時，設定主鍵可決定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分解成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關聯時，設定主鍵可決定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invNo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當分解成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關聯時，若仍想維持函數相依 （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amount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，則需做跨關聯的檢查</a:t>
            </a:r>
          </a:p>
          <a:p>
            <a:pPr eaLnBrk="1" hangingPunct="1">
              <a:lnSpc>
                <a:spcPct val="12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保留函數相依的分解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關聯綱目分解後各函數相依仍可藉由檢查單一關聯來確定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BCNF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常無法保留所有函數相依 </a:t>
            </a:r>
          </a:p>
          <a:p>
            <a:pPr lvl="1" eaLnBrk="1" hangingPunct="1">
              <a:lnSpc>
                <a:spcPct val="80000"/>
              </a:lnSpc>
            </a:pPr>
            <a:endPara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5648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8-5BC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正規化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23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第四正規式 </a:t>
            </a:r>
          </a:p>
        </p:txBody>
      </p:sp>
      <p:sp>
        <p:nvSpPr>
          <p:cNvPr id="3789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447088" cy="1757363"/>
          </a:xfrm>
        </p:spPr>
        <p:txBody>
          <a:bodyPr/>
          <a:lstStyle/>
          <a:p>
            <a:pPr marL="533400" indent="-533400" eaLnBrk="1" hangingPunct="1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第四正規式（簡稱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4NF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）是源於</a:t>
            </a:r>
            <a:r>
              <a:rPr lang="zh-TW" altLang="en-US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多值相依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</a:t>
            </a:r>
          </a:p>
          <a:p>
            <a:pPr marL="914400" lvl="1" indent="-457200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多值相依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X↠Y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：給定一個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的屬性值，便有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的屬性值</a:t>
            </a:r>
          </a:p>
          <a:p>
            <a:pPr marL="1295400" lvl="2" indent="-381000" eaLnBrk="1" hangingPunct="1"/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pNo↠author</a:t>
            </a:r>
            <a:endParaRPr lang="en-US" altLang="zh-TW" sz="1800" dirty="0" smtClean="0"/>
          </a:p>
          <a:p>
            <a:pPr marL="1295400" lvl="2" indent="-381000" eaLnBrk="1" hangingPunct="1"/>
            <a:r>
              <a:rPr lang="en-US" altLang="zh-TW" sz="1800" dirty="0" err="1" smtClean="0"/>
              <a:t>pNo↠transaction</a:t>
            </a:r>
            <a:endParaRPr lang="en-US" altLang="zh-TW" sz="1800" dirty="0" smtClean="0"/>
          </a:p>
        </p:txBody>
      </p:sp>
      <p:graphicFrame>
        <p:nvGraphicFramePr>
          <p:cNvPr id="189619" name="Group 1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2150569"/>
              </p:ext>
            </p:extLst>
          </p:nvPr>
        </p:nvGraphicFramePr>
        <p:xfrm>
          <a:off x="1763713" y="3141663"/>
          <a:ext cx="5184775" cy="29563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16125"/>
                <a:gridCol w="1728787"/>
                <a:gridCol w="1439863"/>
              </a:tblGrid>
              <a:tr h="5180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商品編號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創作者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交易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ABC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ABC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  <a:tr h="304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10" marB="45710" horzOverflow="overflow"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正規化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191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第四正規式（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3891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3861048"/>
            <a:ext cx="8540750" cy="2670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ProductAuthor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關聯裡的多值相依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pNo↠author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ProductTransaction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關聯裡的多值相依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pNo↠transaction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稱為微不足道的多值相依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一個關聯綱目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的非微不足道的多值相依其左方都是超級鍵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也必定滿足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BCNF 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529728" y="1700808"/>
            <a:ext cx="1239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 err="1">
                <a:latin typeface="Times New Roman" pitchFamily="18" charset="0"/>
                <a:cs typeface="Times New Roman" pitchFamily="18" charset="0"/>
              </a:rPr>
              <a:t>ProductAuthor</a:t>
            </a:r>
            <a:endParaRPr lang="en-US" altLang="zh-TW" sz="1400" dirty="0"/>
          </a:p>
        </p:txBody>
      </p:sp>
      <p:graphicFrame>
        <p:nvGraphicFramePr>
          <p:cNvPr id="19162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26452"/>
              </p:ext>
            </p:extLst>
          </p:nvPr>
        </p:nvGraphicFramePr>
        <p:xfrm>
          <a:off x="1933078" y="1700808"/>
          <a:ext cx="2160588" cy="181451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08063"/>
                <a:gridCol w="1152525"/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商品編號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創作者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ABC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XYZ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8939" name="Rectangle 68"/>
          <p:cNvSpPr>
            <a:spLocks noChangeArrowheads="1"/>
          </p:cNvSpPr>
          <p:nvPr/>
        </p:nvSpPr>
        <p:spPr bwMode="auto">
          <a:xfrm>
            <a:off x="4454028" y="1700808"/>
            <a:ext cx="157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>
                <a:latin typeface="Times New Roman" pitchFamily="18" charset="0"/>
                <a:cs typeface="Times New Roman" pitchFamily="18" charset="0"/>
              </a:rPr>
              <a:t>ProductTransaction</a:t>
            </a:r>
            <a:endParaRPr lang="en-US" altLang="zh-TW" sz="1400"/>
          </a:p>
        </p:txBody>
      </p:sp>
      <p:graphicFrame>
        <p:nvGraphicFramePr>
          <p:cNvPr id="19162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375298"/>
              </p:ext>
            </p:extLst>
          </p:nvPr>
        </p:nvGraphicFramePr>
        <p:xfrm>
          <a:off x="6038353" y="1700808"/>
          <a:ext cx="2278063" cy="18589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26507"/>
                <a:gridCol w="1051556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商品編號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pNo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交易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heavy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1" lang="en-US" altLang="zh-TW" sz="1400" b="0" i="0" u="heavy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c01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m05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39" marR="91439" horzOverflow="overflow"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正規化</a:t>
            </a:r>
          </a:p>
        </p:txBody>
      </p: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62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第五正規式 </a:t>
            </a:r>
          </a:p>
        </p:txBody>
      </p:sp>
      <p:sp>
        <p:nvSpPr>
          <p:cNvPr id="3994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一個關聯綱目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990600" lvl="1" indent="-533400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無法再被分解成數個關聯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R1, R2, …,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R1*R2* …*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Rk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</a:p>
          <a:p>
            <a:pPr marL="990600" lvl="1" indent="-533400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可以被分解成數個關聯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R1, R2, …,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R1*R2* …*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Rk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，但是每一個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的超級鍵。 </a:t>
            </a:r>
          </a:p>
          <a:p>
            <a:pPr marL="609600" indent="-609600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限制條件的發現和檢查不易，也因此在實作上通常不予考慮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正規化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974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包含相依</a:t>
            </a: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考慮兩個關聯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的兩個屬性集合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R(X)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的任一屬性值必然都存在於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S(Y)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裡，則稱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R(X)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包含相依於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S(Y)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，以符號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R(X)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S(Y)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表示。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ymbol" pitchFamily="18" charset="2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ymbol" pitchFamily="18" charset="2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考慮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Browse(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bTime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Purchase(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pTime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，若「會員必須瀏覽過商品才能購買該商品」則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Purchase(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) Browse(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pNo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ymbol" pitchFamily="18" charset="2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在實務上，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包含相依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可透過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ASSERTATION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TRIGGER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來設定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正規化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09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本章節講述到此結束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..</a:t>
            </a:r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謝謝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!</a:t>
            </a:r>
            <a:endParaRPr lang="zh-TW" altLang="en-US" sz="24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1" name="弧形 20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</a:p>
        </p:txBody>
      </p:sp>
    </p:spTree>
    <p:extLst>
      <p:ext uri="{BB962C8B-B14F-4D97-AF65-F5344CB8AC3E}">
        <p14:creationId xmlns:p14="http://schemas.microsoft.com/office/powerpoint/2010/main" val="3735214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15365" name="Rectangle 8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1757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資料不重複儲存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空間浪費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更新異常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以下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關聯（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OrderProduct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裡「任賢齊專輯三」的資料重複儲存  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627981" y="3286125"/>
            <a:ext cx="5647631" cy="3383235"/>
            <a:chOff x="1907704" y="3071812"/>
            <a:chExt cx="5888037" cy="3527251"/>
          </a:xfrm>
        </p:grpSpPr>
        <p:pic>
          <p:nvPicPr>
            <p:cNvPr id="15368" name="Picture 13" descr="D:\DB Book\第四版改版資料\資料庫高解析圖表\圖8-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0"/>
            <a:stretch/>
          </p:blipFill>
          <p:spPr bwMode="auto">
            <a:xfrm>
              <a:off x="1907704" y="3071812"/>
              <a:ext cx="5888037" cy="352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5311477" y="4682274"/>
              <a:ext cx="2428875" cy="214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11477" y="5877272"/>
              <a:ext cx="2428875" cy="214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757089" y="3357563"/>
            <a:ext cx="720080" cy="660056"/>
            <a:chOff x="180554" y="1700808"/>
            <a:chExt cx="720080" cy="66005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</p:spTree>
    <p:extLst>
      <p:ext uri="{BB962C8B-B14F-4D97-AF65-F5344CB8AC3E}">
        <p14:creationId xmlns:p14="http://schemas.microsoft.com/office/powerpoint/2010/main" val="1032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79475" y="47482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6" name="Rectangle 8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有三種更新異常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新增異常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INSERT INTO  TransactionMember(</a:t>
            </a:r>
            <a:r>
              <a:rPr lang="en-US" altLang="zh-TW" b="1" dirty="0" err="1" smtClean="0"/>
              <a:t>tNo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mId</a:t>
            </a:r>
            <a:r>
              <a:rPr lang="en-US" altLang="zh-TW" b="1" dirty="0" smtClean="0"/>
              <a:t>, name)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VALUES  (</a:t>
            </a:r>
            <a:r>
              <a:rPr lang="en-US" altLang="zh-TW" b="1" dirty="0" smtClean="0">
                <a:latin typeface="標楷體" pitchFamily="65" charset="-120"/>
              </a:rPr>
              <a:t>‘</a:t>
            </a:r>
            <a:r>
              <a:rPr lang="en-US" altLang="zh-TW" b="1" dirty="0" smtClean="0"/>
              <a:t>93000</a:t>
            </a:r>
            <a:r>
              <a:rPr lang="en-US" altLang="zh-TW" b="1" dirty="0" smtClean="0">
                <a:latin typeface="標楷體" pitchFamily="65" charset="-120"/>
              </a:rPr>
              <a:t>’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latin typeface="標楷體" pitchFamily="65" charset="-120"/>
              </a:rPr>
              <a:t>‘</a:t>
            </a:r>
            <a:r>
              <a:rPr lang="en-US" altLang="zh-TW" b="1" dirty="0" smtClean="0"/>
              <a:t>c0927777</a:t>
            </a:r>
            <a:r>
              <a:rPr lang="en-US" altLang="zh-TW" b="1" dirty="0" smtClean="0">
                <a:latin typeface="標楷體" pitchFamily="65" charset="-120"/>
              </a:rPr>
              <a:t>’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latin typeface="標楷體" pitchFamily="65" charset="-120"/>
              </a:rPr>
              <a:t>‘</a:t>
            </a:r>
            <a:r>
              <a:rPr lang="en-US" altLang="zh-TW" b="1" dirty="0" smtClean="0"/>
              <a:t>Chen</a:t>
            </a:r>
            <a:r>
              <a:rPr lang="en-US" altLang="zh-TW" b="1" dirty="0" smtClean="0">
                <a:latin typeface="標楷體" pitchFamily="65" charset="-120"/>
              </a:rPr>
              <a:t>’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;</a:t>
            </a:r>
            <a:endParaRPr lang="en-US" altLang="zh-TW" sz="1800" dirty="0" smtClean="0"/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刪除異常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DELETE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TransactionMember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WHERE </a:t>
            </a:r>
            <a:r>
              <a:rPr lang="zh-TW" altLang="en-US" b="1" dirty="0" smtClean="0"/>
              <a:t>　</a:t>
            </a:r>
            <a:r>
              <a:rPr lang="en-US" altLang="zh-TW" b="1" dirty="0" err="1" smtClean="0"/>
              <a:t>tNo</a:t>
            </a:r>
            <a:r>
              <a:rPr lang="en-US" altLang="zh-TW" b="1" dirty="0" smtClean="0"/>
              <a:t> = </a:t>
            </a:r>
            <a:r>
              <a:rPr lang="en-US" altLang="zh-TW" b="1" dirty="0" smtClean="0">
                <a:latin typeface="標楷體" pitchFamily="65" charset="-120"/>
              </a:rPr>
              <a:t>‘</a:t>
            </a:r>
            <a:r>
              <a:rPr lang="en-US" altLang="zh-TW" b="1" dirty="0" smtClean="0"/>
              <a:t> 90111</a:t>
            </a:r>
            <a:r>
              <a:rPr lang="en-US" altLang="zh-TW" b="1" dirty="0" smtClean="0">
                <a:latin typeface="標楷體" pitchFamily="65" charset="-120"/>
              </a:rPr>
              <a:t>’</a:t>
            </a:r>
            <a:r>
              <a:rPr lang="en-US" altLang="zh-TW" b="1" dirty="0" smtClean="0"/>
              <a:t>;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修改異常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UPDATE  </a:t>
            </a:r>
            <a:r>
              <a:rPr lang="en-US" altLang="zh-TW" dirty="0" smtClean="0"/>
              <a:t>TransactionMember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SET </a:t>
            </a:r>
            <a:r>
              <a:rPr lang="en-US" altLang="zh-TW" dirty="0" smtClean="0"/>
              <a:t> name = </a:t>
            </a:r>
            <a:r>
              <a:rPr lang="en-US" altLang="zh-TW" dirty="0" smtClean="0">
                <a:latin typeface="標楷體" pitchFamily="65" charset="-120"/>
              </a:rPr>
              <a:t>‘</a:t>
            </a:r>
            <a:r>
              <a:rPr lang="en-US" altLang="zh-TW" dirty="0" smtClean="0"/>
              <a:t>Huang</a:t>
            </a:r>
            <a:r>
              <a:rPr lang="en-US" altLang="zh-TW" dirty="0" smtClean="0">
                <a:latin typeface="標楷體" pitchFamily="65" charset="-120"/>
              </a:rPr>
              <a:t>’</a:t>
            </a:r>
            <a:endParaRPr lang="en-US" altLang="zh-TW" dirty="0" smtClean="0"/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b="1" dirty="0" smtClean="0"/>
              <a:t>WHERE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tNo</a:t>
            </a:r>
            <a:r>
              <a:rPr lang="en-US" altLang="zh-TW" dirty="0" smtClean="0"/>
              <a:t> = </a:t>
            </a:r>
            <a:r>
              <a:rPr lang="en-US" altLang="zh-TW" dirty="0" smtClean="0">
                <a:latin typeface="標楷體" pitchFamily="65" charset="-120"/>
              </a:rPr>
              <a:t>‘</a:t>
            </a:r>
            <a:r>
              <a:rPr lang="en-US" altLang="zh-TW" dirty="0" smtClean="0"/>
              <a:t>92333;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2151238" y="5765655"/>
            <a:ext cx="720080" cy="660056"/>
            <a:chOff x="180554" y="1700808"/>
            <a:chExt cx="720080" cy="66005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32307"/>
              </p:ext>
            </p:extLst>
          </p:nvPr>
        </p:nvGraphicFramePr>
        <p:xfrm>
          <a:off x="2157413" y="4955456"/>
          <a:ext cx="65293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r:id="rId5" imgW="7258400" imgH="1911706" progId="">
                  <p:embed/>
                </p:oleObj>
              </mc:Choice>
              <mc:Fallback>
                <p:oleObj r:id="rId5" imgW="7258400" imgH="1911706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4955456"/>
                        <a:ext cx="652938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288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1741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3484563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屬性值很少有空值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一個設計不良的綱目可能會造成有些屬性有許多空值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浪費空間 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彙總函數應用在有空值的屬性時，其意義不明確 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空值的含義不唯一 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7418" name="Picture 11" descr="D:\DB Book\第四版改版資料\資料庫高解析圖表\圖8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20" y="2348880"/>
            <a:ext cx="53911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244408" y="1649970"/>
            <a:ext cx="720080" cy="660056"/>
            <a:chOff x="180554" y="1700808"/>
            <a:chExt cx="720080" cy="66005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  <p:sp>
        <p:nvSpPr>
          <p:cNvPr id="1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586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1843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06595" y="1700808"/>
            <a:ext cx="7413625" cy="4257675"/>
          </a:xfrm>
        </p:spPr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當關聯裡的屬性太多時，就可能造成以上三種特性被違反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但將一個關聯切割成兩個時，不可以亂切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下頁圖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關聯的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RecordProduct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關聯不可以切成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兩個關聯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Reocrd2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後產生兩筆虛假序列值（以藍色底色顯示）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  <p:sp>
        <p:nvSpPr>
          <p:cNvPr id="1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32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82563"/>
            <a:ext cx="8229600" cy="111125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18437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0" y="1600200"/>
            <a:ext cx="7413625" cy="4257675"/>
          </a:xfrm>
        </p:spPr>
        <p:txBody>
          <a:bodyPr/>
          <a:lstStyle/>
          <a:p>
            <a:pPr marL="0" indent="0" eaLnBrk="1" hangingPunct="1">
              <a:buNone/>
            </a:pPr>
            <a:endPara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dirty="0" smtClean="0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pic>
        <p:nvPicPr>
          <p:cNvPr id="10" name="Picture 13" descr="D:\DB Book\第四版改版資料\資料庫高解析圖表\圖8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26113"/>
            <a:ext cx="6696744" cy="675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194320" y="1681693"/>
            <a:ext cx="720080" cy="660056"/>
            <a:chOff x="180554" y="1700808"/>
            <a:chExt cx="720080" cy="66005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</p:spTree>
    <p:extLst>
      <p:ext uri="{BB962C8B-B14F-4D97-AF65-F5344CB8AC3E}">
        <p14:creationId xmlns:p14="http://schemas.microsoft.com/office/powerpoint/2010/main" val="4632102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好的關聯綱目特性（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048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若將一個關聯綱目分解成數個，分解的方式要注意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無損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的分解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Lossless join decomposition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切割之後的兩個關聯，其共同屬性必須是其中一個關聯的主鍵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或次要建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2" indent="-342900">
              <a:buClr>
                <a:schemeClr val="accent2"/>
              </a:buClr>
              <a:buFont typeface="微軟正黑體" panose="020B0604030504040204" pitchFamily="34" charset="-120"/>
              <a:buChar char="o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上例的分解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Product2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Record2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不滿足無損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的分解，因為共同屬性「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」在兩個關聯裡既非主鍵也非次要鍵</a:t>
            </a:r>
          </a:p>
          <a:p>
            <a:pPr>
              <a:buFont typeface="Wingdings 2" pitchFamily="18" charset="2"/>
              <a:buNone/>
            </a:pPr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8-2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的關聯綱目特性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72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TC101790490[[fn=美國南方小鎮]]</Template>
  <TotalTime>2224</TotalTime>
  <Words>2766</Words>
  <Application>Microsoft Office PowerPoint</Application>
  <PresentationFormat>如螢幕大小 (4:3)</PresentationFormat>
  <Paragraphs>565</Paragraphs>
  <Slides>38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Decatur</vt:lpstr>
      <vt:lpstr>PowerPoint 簡報</vt:lpstr>
      <vt:lpstr>PowerPoint 簡報</vt:lpstr>
      <vt:lpstr>好的關聯綱目特性 </vt:lpstr>
      <vt:lpstr>好的關聯綱目特性（Cont.)</vt:lpstr>
      <vt:lpstr>好的關聯綱目特性（Cont.)</vt:lpstr>
      <vt:lpstr>好的關聯綱目特性（Cont.)</vt:lpstr>
      <vt:lpstr>好的關聯綱目特性（Cont.)</vt:lpstr>
      <vt:lpstr>好的關聯綱目特性（Cont.)</vt:lpstr>
      <vt:lpstr>好的關聯綱目特性（Cont.)</vt:lpstr>
      <vt:lpstr>PowerPoint 簡報</vt:lpstr>
      <vt:lpstr>函數相依 </vt:lpstr>
      <vt:lpstr>函數相依（Cont.)</vt:lpstr>
      <vt:lpstr>函數相依（Cont.)</vt:lpstr>
      <vt:lpstr>函數相依（Cont.)</vt:lpstr>
      <vt:lpstr>PowerPoint 簡報</vt:lpstr>
      <vt:lpstr>正規化 </vt:lpstr>
      <vt:lpstr>第一正規式 </vt:lpstr>
      <vt:lpstr>多值屬性處理方式一</vt:lpstr>
      <vt:lpstr>多值屬性處理方式二</vt:lpstr>
      <vt:lpstr>第二正規式 </vt:lpstr>
      <vt:lpstr>第二正規式（Cont.）</vt:lpstr>
      <vt:lpstr>第二正規式（Cont.）</vt:lpstr>
      <vt:lpstr>第二正規式（Cont.）</vt:lpstr>
      <vt:lpstr>第三正規式 </vt:lpstr>
      <vt:lpstr>第三正規式（Cont.)</vt:lpstr>
      <vt:lpstr>第三正規式（Cont.)</vt:lpstr>
      <vt:lpstr>第三正規式（Cont.)</vt:lpstr>
      <vt:lpstr>PowerPoint 簡報</vt:lpstr>
      <vt:lpstr>Boyce-Codd正規式 </vt:lpstr>
      <vt:lpstr>Boyce-Codd正規式（Cont.)</vt:lpstr>
      <vt:lpstr>Boyce-Codd正規式（Cont.)</vt:lpstr>
      <vt:lpstr>Boyce-Codd正規式（Cont.)</vt:lpstr>
      <vt:lpstr>Boyce-Codd正規式（Cont.)</vt:lpstr>
      <vt:lpstr>第四正規式 </vt:lpstr>
      <vt:lpstr>第四正規式（Cont.)</vt:lpstr>
      <vt:lpstr>第五正規式 </vt:lpstr>
      <vt:lpstr>包含相依</vt:lpstr>
      <vt:lpstr>本章節講述到此結束..謝謝!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</dc:creator>
  <cp:lastModifiedBy>NO.43</cp:lastModifiedBy>
  <cp:revision>476</cp:revision>
  <dcterms:created xsi:type="dcterms:W3CDTF">2013-08-26T12:52:20Z</dcterms:created>
  <dcterms:modified xsi:type="dcterms:W3CDTF">2018-03-01T09:00:29Z</dcterms:modified>
</cp:coreProperties>
</file>