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263" r:id="rId7"/>
    <p:sldId id="264" r:id="rId8"/>
    <p:sldId id="265" r:id="rId9"/>
    <p:sldId id="266" r:id="rId10"/>
    <p:sldId id="272"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143179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11721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235909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272947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147321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54617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185897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214519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107449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4C240EF-A07E-4CBC-8AF3-8422AD9797DC}" type="datetimeFigureOut">
              <a:rPr lang="zh-TW" altLang="en-US" smtClean="0"/>
              <a:t>2020/11/25</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332806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4C240EF-A07E-4CBC-8AF3-8422AD9797DC}" type="datetimeFigureOut">
              <a:rPr lang="zh-TW" altLang="en-US" smtClean="0"/>
              <a:t>2020/11/25</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372110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4C240EF-A07E-4CBC-8AF3-8422AD9797DC}" type="datetimeFigureOut">
              <a:rPr lang="zh-TW" altLang="en-US" smtClean="0"/>
              <a:t>2020/11/25</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7E3C291-4020-4DAD-A903-11B231D23733}" type="slidenum">
              <a:rPr lang="zh-TW" altLang="en-US" smtClean="0"/>
              <a:t>‹#›</a:t>
            </a:fld>
            <a:endParaRPr lang="zh-TW" altLang="en-US"/>
          </a:p>
        </p:txBody>
      </p:sp>
    </p:spTree>
    <p:extLst>
      <p:ext uri="{BB962C8B-B14F-4D97-AF65-F5344CB8AC3E}">
        <p14:creationId xmlns:p14="http://schemas.microsoft.com/office/powerpoint/2010/main" val="34328049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33.png" /><Relationship Id="rId4" Type="http://schemas.openxmlformats.org/officeDocument/2006/relationships/image" Target="../media/image32.png" /></Relationships>
</file>

<file path=ppt/slides/_rels/slide11.xml.rels><?xml version="1.0" encoding="UTF-8" standalone="yes"?>
<Relationships xmlns="http://schemas.openxmlformats.org/package/2006/relationships"><Relationship Id="rId8" Type="http://schemas.openxmlformats.org/officeDocument/2006/relationships/image" Target="../media/image34.png" /><Relationship Id="rId3" Type="http://schemas.openxmlformats.org/officeDocument/2006/relationships/image" Target="../media/image4.png" /><Relationship Id="rId7" Type="http://schemas.openxmlformats.org/officeDocument/2006/relationships/image" Target="../media/image5.png" /><Relationship Id="rId2" Type="http://schemas.openxmlformats.org/officeDocument/2006/relationships/image" Target="../media/image1.jpeg" /><Relationship Id="rId1" Type="http://schemas.openxmlformats.org/officeDocument/2006/relationships/slideLayout" Target="../slideLayouts/slideLayout2.xml" /><Relationship Id="rId6" Type="http://schemas.microsoft.com/office/2007/relationships/hdphoto" Target="../media/hdphoto1.wdp" /><Relationship Id="rId5" Type="http://schemas.openxmlformats.org/officeDocument/2006/relationships/image" Target="../media/image3.png" /><Relationship Id="rId4" Type="http://schemas.microsoft.com/office/2007/relationships/hdphoto" Target="../media/hdphoto2.wdp" /></Relationships>
</file>

<file path=ppt/slides/_rels/slide1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34.png" /><Relationship Id="rId5" Type="http://schemas.microsoft.com/office/2007/relationships/hdphoto" Target="../media/hdphoto2.wdp"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9.pn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5.xml.rels><?xml version="1.0" encoding="UTF-8" standalone="yes"?>
<Relationships xmlns="http://schemas.openxmlformats.org/package/2006/relationships"><Relationship Id="rId8" Type="http://schemas.openxmlformats.org/officeDocument/2006/relationships/image" Target="../media/image20.png" /><Relationship Id="rId3" Type="http://schemas.openxmlformats.org/officeDocument/2006/relationships/image" Target="../media/image5.png" /><Relationship Id="rId7" Type="http://schemas.openxmlformats.org/officeDocument/2006/relationships/image" Target="../media/image19.png" /><Relationship Id="rId2" Type="http://schemas.openxmlformats.org/officeDocument/2006/relationships/image" Target="../media/image16.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8" Type="http://schemas.openxmlformats.org/officeDocument/2006/relationships/image" Target="../media/image25.png" /><Relationship Id="rId3" Type="http://schemas.openxmlformats.org/officeDocument/2006/relationships/image" Target="../media/image5.png" /><Relationship Id="rId7" Type="http://schemas.openxmlformats.org/officeDocument/2006/relationships/image" Target="../media/image24.png" /><Relationship Id="rId2" Type="http://schemas.openxmlformats.org/officeDocument/2006/relationships/image" Target="../media/image21.png" /><Relationship Id="rId1" Type="http://schemas.openxmlformats.org/officeDocument/2006/relationships/slideLayout" Target="../slideLayouts/slideLayout2.xml" /><Relationship Id="rId6" Type="http://schemas.openxmlformats.org/officeDocument/2006/relationships/image" Target="../media/image23.png" /><Relationship Id="rId5" Type="http://schemas.openxmlformats.org/officeDocument/2006/relationships/image" Target="../media/image22.png" /><Relationship Id="rId4" Type="http://schemas.openxmlformats.org/officeDocument/2006/relationships/image" Target="../media/image3.png" /><Relationship Id="rId9" Type="http://schemas.openxmlformats.org/officeDocument/2006/relationships/image" Target="../media/image26.png"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28.png" /><Relationship Id="rId4" Type="http://schemas.openxmlformats.org/officeDocument/2006/relationships/image" Target="../media/image27.pn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30.png" /><Relationship Id="rId4" Type="http://schemas.openxmlformats.org/officeDocument/2006/relationships/image" Target="../media/image29.png"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3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07332-8C26-47C4-8E12-982D24371E72}"/>
              </a:ext>
            </a:extLst>
          </p:cNvPr>
          <p:cNvSpPr>
            <a:spLocks noGrp="1"/>
          </p:cNvSpPr>
          <p:nvPr>
            <p:ph type="ctrTitle"/>
          </p:nvPr>
        </p:nvSpPr>
        <p:spPr>
          <a:xfrm>
            <a:off x="1664119" y="1556510"/>
            <a:ext cx="9966960" cy="3035808"/>
          </a:xfrm>
        </p:spPr>
        <p:txBody>
          <a:bodyPr/>
          <a:lstStyle/>
          <a:p>
            <a:r>
              <a:rPr lang="en-US" altLang="zh-TW" dirty="0"/>
              <a:t>M</a:t>
            </a:r>
            <a:r>
              <a:rPr lang="en-US" altLang="zh-TW" cap="none" dirty="0"/>
              <a:t>aria</a:t>
            </a:r>
            <a:r>
              <a:rPr lang="en-US" altLang="zh-TW" dirty="0"/>
              <a:t>DB</a:t>
            </a:r>
            <a:r>
              <a:rPr lang="zh-TW" altLang="en-US" sz="8000" b="1" dirty="0"/>
              <a:t>操作教學</a:t>
            </a:r>
            <a:endParaRPr lang="zh-TW" altLang="en-US" b="1" dirty="0"/>
          </a:p>
        </p:txBody>
      </p:sp>
      <p:sp>
        <p:nvSpPr>
          <p:cNvPr id="7" name="副標題 6">
            <a:extLst>
              <a:ext uri="{FF2B5EF4-FFF2-40B4-BE49-F238E27FC236}">
                <a16:creationId xmlns:a16="http://schemas.microsoft.com/office/drawing/2014/main" id="{2E24C817-703E-4748-95A9-93866DB0B82B}"/>
              </a:ext>
            </a:extLst>
          </p:cNvPr>
          <p:cNvSpPr>
            <a:spLocks noGrp="1"/>
          </p:cNvSpPr>
          <p:nvPr>
            <p:ph type="subTitle" idx="1"/>
          </p:nvPr>
        </p:nvSpPr>
        <p:spPr>
          <a:xfrm>
            <a:off x="1043215" y="4592318"/>
            <a:ext cx="7891272" cy="1069848"/>
          </a:xfrm>
        </p:spPr>
        <p:txBody>
          <a:bodyPr/>
          <a:lstStyle/>
          <a:p>
            <a:r>
              <a:rPr lang="zh-TW" altLang="en-US" dirty="0"/>
              <a:t>授課教授：蔡正發 教授</a:t>
            </a:r>
          </a:p>
        </p:txBody>
      </p:sp>
    </p:spTree>
    <p:extLst>
      <p:ext uri="{BB962C8B-B14F-4D97-AF65-F5344CB8AC3E}">
        <p14:creationId xmlns:p14="http://schemas.microsoft.com/office/powerpoint/2010/main" val="52660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查詢資料</a:t>
            </a:r>
          </a:p>
        </p:txBody>
      </p:sp>
      <p:pic>
        <p:nvPicPr>
          <p:cNvPr id="2" name="圖片 1">
            <a:extLst>
              <a:ext uri="{FF2B5EF4-FFF2-40B4-BE49-F238E27FC236}">
                <a16:creationId xmlns:a16="http://schemas.microsoft.com/office/drawing/2014/main" id="{86134599-C81F-450C-91C4-CF6C85D1232E}"/>
              </a:ext>
            </a:extLst>
          </p:cNvPr>
          <p:cNvPicPr>
            <a:picLocks noChangeAspect="1"/>
          </p:cNvPicPr>
          <p:nvPr/>
        </p:nvPicPr>
        <p:blipFill>
          <a:blip r:embed="rId4"/>
          <a:stretch>
            <a:fillRect/>
          </a:stretch>
        </p:blipFill>
        <p:spPr>
          <a:xfrm>
            <a:off x="702004" y="2619702"/>
            <a:ext cx="6827800" cy="3660981"/>
          </a:xfrm>
          <a:prstGeom prst="rect">
            <a:avLst/>
          </a:prstGeom>
        </p:spPr>
      </p:pic>
      <p:sp>
        <p:nvSpPr>
          <p:cNvPr id="5" name="矩形 4">
            <a:extLst>
              <a:ext uri="{FF2B5EF4-FFF2-40B4-BE49-F238E27FC236}">
                <a16:creationId xmlns:a16="http://schemas.microsoft.com/office/drawing/2014/main" id="{CAAFD803-0ACC-4B8D-9901-789A6676D6BD}"/>
              </a:ext>
            </a:extLst>
          </p:cNvPr>
          <p:cNvSpPr/>
          <p:nvPr/>
        </p:nvSpPr>
        <p:spPr>
          <a:xfrm>
            <a:off x="5355771" y="3144416"/>
            <a:ext cx="559837" cy="2146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97DC20C8-785B-4C4E-AC7D-E5EFD467A585}"/>
              </a:ext>
            </a:extLst>
          </p:cNvPr>
          <p:cNvSpPr txBox="1"/>
          <p:nvPr/>
        </p:nvSpPr>
        <p:spPr>
          <a:xfrm>
            <a:off x="7712364" y="3999564"/>
            <a:ext cx="4165600" cy="1477328"/>
          </a:xfrm>
          <a:prstGeom prst="rect">
            <a:avLst/>
          </a:prstGeom>
          <a:noFill/>
        </p:spPr>
        <p:txBody>
          <a:bodyPr wrap="square" rtlCol="0">
            <a:spAutoFit/>
          </a:bodyPr>
          <a:lstStyle/>
          <a:p>
            <a:r>
              <a:rPr lang="zh-TW" altLang="en-US" dirty="0"/>
              <a:t>點擊查詢</a:t>
            </a:r>
            <a:endParaRPr lang="en-US" altLang="zh-TW" dirty="0"/>
          </a:p>
          <a:p>
            <a:r>
              <a:rPr lang="zh-TW" altLang="en-US" dirty="0"/>
              <a:t>中間會有文字框可以輸入語法進行查詢</a:t>
            </a:r>
            <a:endParaRPr lang="en-US" altLang="zh-TW" dirty="0"/>
          </a:p>
          <a:p>
            <a:r>
              <a:rPr lang="zh-TW" altLang="en-US" dirty="0"/>
              <a:t>右側有可用保留字和函式提供選取</a:t>
            </a:r>
            <a:endParaRPr lang="en-US" altLang="zh-TW" dirty="0"/>
          </a:p>
          <a:p>
            <a:r>
              <a:rPr lang="zh-TW" altLang="en-US" dirty="0"/>
              <a:t>也可點擊左側資料表中間文字框即會將點擊的資料表名稱輸入</a:t>
            </a:r>
          </a:p>
        </p:txBody>
      </p:sp>
      <p:pic>
        <p:nvPicPr>
          <p:cNvPr id="3" name="圖片 2">
            <a:extLst>
              <a:ext uri="{FF2B5EF4-FFF2-40B4-BE49-F238E27FC236}">
                <a16:creationId xmlns:a16="http://schemas.microsoft.com/office/drawing/2014/main" id="{BA430330-1EAF-47FA-A87D-CF6DC5857838}"/>
              </a:ext>
            </a:extLst>
          </p:cNvPr>
          <p:cNvPicPr>
            <a:picLocks noChangeAspect="1"/>
          </p:cNvPicPr>
          <p:nvPr/>
        </p:nvPicPr>
        <p:blipFill>
          <a:blip r:embed="rId5"/>
          <a:stretch>
            <a:fillRect/>
          </a:stretch>
        </p:blipFill>
        <p:spPr>
          <a:xfrm>
            <a:off x="702004" y="2619702"/>
            <a:ext cx="6827800" cy="3629442"/>
          </a:xfrm>
          <a:prstGeom prst="rect">
            <a:avLst/>
          </a:prstGeom>
        </p:spPr>
      </p:pic>
      <p:sp>
        <p:nvSpPr>
          <p:cNvPr id="8" name="文字方塊 7">
            <a:extLst>
              <a:ext uri="{FF2B5EF4-FFF2-40B4-BE49-F238E27FC236}">
                <a16:creationId xmlns:a16="http://schemas.microsoft.com/office/drawing/2014/main" id="{0D26E124-30B5-4A4E-B1C7-91E05A24DB71}"/>
              </a:ext>
            </a:extLst>
          </p:cNvPr>
          <p:cNvSpPr txBox="1"/>
          <p:nvPr/>
        </p:nvSpPr>
        <p:spPr>
          <a:xfrm>
            <a:off x="7712364" y="3999564"/>
            <a:ext cx="3416968" cy="646331"/>
          </a:xfrm>
          <a:prstGeom prst="rect">
            <a:avLst/>
          </a:prstGeom>
          <a:noFill/>
        </p:spPr>
        <p:txBody>
          <a:bodyPr wrap="square" rtlCol="0">
            <a:spAutoFit/>
          </a:bodyPr>
          <a:lstStyle/>
          <a:p>
            <a:r>
              <a:rPr lang="zh-TW" altLang="en-US" dirty="0"/>
              <a:t>語法輸入完畢之後按下上方藍色撥放鍵即可執行結果顯示在下方</a:t>
            </a:r>
          </a:p>
        </p:txBody>
      </p:sp>
      <p:sp>
        <p:nvSpPr>
          <p:cNvPr id="11" name="矩形 10">
            <a:extLst>
              <a:ext uri="{FF2B5EF4-FFF2-40B4-BE49-F238E27FC236}">
                <a16:creationId xmlns:a16="http://schemas.microsoft.com/office/drawing/2014/main" id="{C11C899E-4C88-4BC9-8A48-9F0479D5C626}"/>
              </a:ext>
            </a:extLst>
          </p:cNvPr>
          <p:cNvSpPr/>
          <p:nvPr/>
        </p:nvSpPr>
        <p:spPr>
          <a:xfrm>
            <a:off x="3877542" y="2971391"/>
            <a:ext cx="263591" cy="231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BD3C04E8-C1F2-408E-8D09-F7711171DA49}"/>
              </a:ext>
            </a:extLst>
          </p:cNvPr>
          <p:cNvSpPr/>
          <p:nvPr/>
        </p:nvSpPr>
        <p:spPr>
          <a:xfrm>
            <a:off x="2629549" y="4747976"/>
            <a:ext cx="2495986" cy="6614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07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75000"/>
                <a:shade val="58000"/>
                <a:satMod val="120000"/>
              </a:schemeClr>
              <a:schemeClr val="bg2">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8">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0">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21">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22">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9" name="Rectangle 2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5B23EB10-011B-4BBD-9AE6-2635567A1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標題 1">
            <a:extLst>
              <a:ext uri="{FF2B5EF4-FFF2-40B4-BE49-F238E27FC236}">
                <a16:creationId xmlns:a16="http://schemas.microsoft.com/office/drawing/2014/main" id="{AD2D3D6E-CC90-4072-84E5-CA3DA19E56D2}"/>
              </a:ext>
            </a:extLst>
          </p:cNvPr>
          <p:cNvSpPr txBox="1">
            <a:spLocks/>
          </p:cNvSpPr>
          <p:nvPr/>
        </p:nvSpPr>
        <p:spPr>
          <a:xfrm>
            <a:off x="6556100" y="1360493"/>
            <a:ext cx="4972511" cy="31067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80000"/>
              </a:lnSpc>
              <a:spcAft>
                <a:spcPts val="600"/>
              </a:spcAft>
            </a:pPr>
            <a:r>
              <a:rPr lang="zh-TW" altLang="en-US" sz="7200" kern="1200" cap="all" baseline="0">
                <a:solidFill>
                  <a:schemeClr val="tx1"/>
                </a:solidFill>
                <a:latin typeface="+mj-lt"/>
                <a:ea typeface="+mj-ea"/>
                <a:cs typeface="+mj-cs"/>
              </a:rPr>
              <a:t>最後呈現</a:t>
            </a:r>
            <a:endParaRPr lang="en-US" altLang="zh-TW" sz="7200" b="1" kern="1200" cap="all" baseline="0">
              <a:solidFill>
                <a:schemeClr val="tx1"/>
              </a:solidFill>
              <a:latin typeface="+mj-lt"/>
              <a:ea typeface="+mj-ea"/>
              <a:cs typeface="+mj-cs"/>
            </a:endParaRPr>
          </a:p>
        </p:txBody>
      </p:sp>
      <p:sp>
        <p:nvSpPr>
          <p:cNvPr id="41" name="Freeform: Shape 28">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7"/>
          <a:srcRect l="1" t="7459" r="42081" b="61585"/>
          <a:stretch/>
        </p:blipFill>
        <p:spPr>
          <a:xfrm>
            <a:off x="758922" y="1772981"/>
            <a:ext cx="3376350" cy="581980"/>
          </a:xfrm>
          <a:prstGeom prst="rect">
            <a:avLst/>
          </a:prstGeom>
        </p:spPr>
      </p:pic>
      <p:pic>
        <p:nvPicPr>
          <p:cNvPr id="6" name="圖片 5">
            <a:extLst>
              <a:ext uri="{FF2B5EF4-FFF2-40B4-BE49-F238E27FC236}">
                <a16:creationId xmlns:a16="http://schemas.microsoft.com/office/drawing/2014/main" id="{187D2FEB-665F-456B-A42E-E1AB79F196CD}"/>
              </a:ext>
            </a:extLst>
          </p:cNvPr>
          <p:cNvPicPr>
            <a:picLocks noChangeAspect="1"/>
          </p:cNvPicPr>
          <p:nvPr/>
        </p:nvPicPr>
        <p:blipFill>
          <a:blip r:embed="rId8"/>
          <a:stretch>
            <a:fillRect/>
          </a:stretch>
        </p:blipFill>
        <p:spPr>
          <a:xfrm>
            <a:off x="795013" y="4049421"/>
            <a:ext cx="3340259" cy="1912297"/>
          </a:xfrm>
          <a:prstGeom prst="rect">
            <a:avLst/>
          </a:prstGeom>
        </p:spPr>
      </p:pic>
    </p:spTree>
    <p:extLst>
      <p:ext uri="{BB962C8B-B14F-4D97-AF65-F5344CB8AC3E}">
        <p14:creationId xmlns:p14="http://schemas.microsoft.com/office/powerpoint/2010/main" val="4378913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3" name="Rectangle 12">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067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D56E9ED8-B675-4995-9C2A-32F3DA5848AE}"/>
              </a:ext>
            </a:extLst>
          </p:cNvPr>
          <p:cNvPicPr>
            <a:picLocks noChangeAspect="1"/>
          </p:cNvPicPr>
          <p:nvPr/>
        </p:nvPicPr>
        <p:blipFill rotWithShape="1">
          <a:blip r:embed="rId6"/>
          <a:srcRect l="3222" r="3130"/>
          <a:stretch/>
        </p:blipFill>
        <p:spPr>
          <a:xfrm>
            <a:off x="1799845" y="801792"/>
            <a:ext cx="8586717" cy="5249332"/>
          </a:xfrm>
          <a:prstGeom prst="rect">
            <a:avLst/>
          </a:prstGeom>
        </p:spPr>
      </p:pic>
    </p:spTree>
    <p:extLst>
      <p:ext uri="{BB962C8B-B14F-4D97-AF65-F5344CB8AC3E}">
        <p14:creationId xmlns:p14="http://schemas.microsoft.com/office/powerpoint/2010/main" val="220137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B0F8F91F-8F32-41C6-86C6-19B351A1135A}"/>
              </a:ext>
            </a:extLst>
          </p:cNvPr>
          <p:cNvPicPr>
            <a:picLocks noChangeAspect="1"/>
          </p:cNvPicPr>
          <p:nvPr/>
        </p:nvPicPr>
        <p:blipFill rotWithShape="1">
          <a:blip r:embed="rId2"/>
          <a:srcRect t="7459" r="55771" b="61585"/>
          <a:stretch/>
        </p:blipFill>
        <p:spPr>
          <a:xfrm>
            <a:off x="1" y="474319"/>
            <a:ext cx="4655126" cy="1049681"/>
          </a:xfrm>
          <a:prstGeom prst="rect">
            <a:avLst/>
          </a:prstGeom>
        </p:spPr>
      </p:pic>
      <p:pic>
        <p:nvPicPr>
          <p:cNvPr id="5" name="圖片 4">
            <a:extLst>
              <a:ext uri="{FF2B5EF4-FFF2-40B4-BE49-F238E27FC236}">
                <a16:creationId xmlns:a16="http://schemas.microsoft.com/office/drawing/2014/main" id="{6A128BF4-F3B2-4FF4-90A6-40B76094E34A}"/>
              </a:ext>
            </a:extLst>
          </p:cNvPr>
          <p:cNvPicPr>
            <a:picLocks noChangeAspect="1"/>
          </p:cNvPicPr>
          <p:nvPr/>
        </p:nvPicPr>
        <p:blipFill>
          <a:blip r:embed="rId3"/>
          <a:stretch>
            <a:fillRect/>
          </a:stretch>
        </p:blipFill>
        <p:spPr>
          <a:xfrm>
            <a:off x="2505595" y="1671564"/>
            <a:ext cx="7180810" cy="5008155"/>
          </a:xfrm>
          <a:prstGeom prst="rect">
            <a:avLst/>
          </a:prstGeom>
        </p:spPr>
      </p:pic>
      <p:sp>
        <p:nvSpPr>
          <p:cNvPr id="6" name="標題 1">
            <a:extLst>
              <a:ext uri="{FF2B5EF4-FFF2-40B4-BE49-F238E27FC236}">
                <a16:creationId xmlns:a16="http://schemas.microsoft.com/office/drawing/2014/main" id="{C12848EB-176A-44A8-B42D-6300F3BC0ECB}"/>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TW" altLang="en-US" b="1" dirty="0"/>
              <a:t>安裝</a:t>
            </a:r>
            <a:r>
              <a:rPr lang="en-US" altLang="zh-TW" dirty="0"/>
              <a:t>M</a:t>
            </a:r>
            <a:r>
              <a:rPr lang="en-US" altLang="zh-TW" cap="none" dirty="0"/>
              <a:t>aria</a:t>
            </a:r>
            <a:r>
              <a:rPr lang="en-US" altLang="zh-TW" dirty="0"/>
              <a:t>DB</a:t>
            </a:r>
            <a:endParaRPr lang="zh-TW" altLang="en-US" b="1" dirty="0"/>
          </a:p>
        </p:txBody>
      </p:sp>
      <p:pic>
        <p:nvPicPr>
          <p:cNvPr id="25" name="圖片 24">
            <a:extLst>
              <a:ext uri="{FF2B5EF4-FFF2-40B4-BE49-F238E27FC236}">
                <a16:creationId xmlns:a16="http://schemas.microsoft.com/office/drawing/2014/main" id="{F08A26D6-D94D-4455-860D-8B44E2BCA549}"/>
              </a:ext>
            </a:extLst>
          </p:cNvPr>
          <p:cNvPicPr>
            <a:picLocks noChangeAspect="1"/>
          </p:cNvPicPr>
          <p:nvPr/>
        </p:nvPicPr>
        <p:blipFill>
          <a:blip r:embed="rId5"/>
          <a:stretch>
            <a:fillRect/>
          </a:stretch>
        </p:blipFill>
        <p:spPr>
          <a:xfrm>
            <a:off x="1399435" y="1933621"/>
            <a:ext cx="8629650" cy="3381375"/>
          </a:xfrm>
          <a:prstGeom prst="rect">
            <a:avLst/>
          </a:prstGeom>
        </p:spPr>
      </p:pic>
      <p:grpSp>
        <p:nvGrpSpPr>
          <p:cNvPr id="13" name="群組 12">
            <a:extLst>
              <a:ext uri="{FF2B5EF4-FFF2-40B4-BE49-F238E27FC236}">
                <a16:creationId xmlns:a16="http://schemas.microsoft.com/office/drawing/2014/main" id="{C47BEB2B-C4D9-4ED4-851D-0E0B01C375A5}"/>
              </a:ext>
            </a:extLst>
          </p:cNvPr>
          <p:cNvGrpSpPr/>
          <p:nvPr/>
        </p:nvGrpSpPr>
        <p:grpSpPr>
          <a:xfrm>
            <a:off x="3724275" y="1933621"/>
            <a:ext cx="4743450" cy="3695700"/>
            <a:chOff x="3724275" y="1933621"/>
            <a:chExt cx="4743450" cy="3695700"/>
          </a:xfrm>
        </p:grpSpPr>
        <p:pic>
          <p:nvPicPr>
            <p:cNvPr id="27" name="圖片 26">
              <a:extLst>
                <a:ext uri="{FF2B5EF4-FFF2-40B4-BE49-F238E27FC236}">
                  <a16:creationId xmlns:a16="http://schemas.microsoft.com/office/drawing/2014/main" id="{F4B575A3-880E-4C37-8A81-5AE998AFBD77}"/>
                </a:ext>
              </a:extLst>
            </p:cNvPr>
            <p:cNvPicPr>
              <a:picLocks noChangeAspect="1"/>
            </p:cNvPicPr>
            <p:nvPr/>
          </p:nvPicPr>
          <p:blipFill>
            <a:blip r:embed="rId6"/>
            <a:stretch>
              <a:fillRect/>
            </a:stretch>
          </p:blipFill>
          <p:spPr>
            <a:xfrm>
              <a:off x="3724275" y="1933621"/>
              <a:ext cx="4743450" cy="3695700"/>
            </a:xfrm>
            <a:prstGeom prst="rect">
              <a:avLst/>
            </a:prstGeom>
          </p:spPr>
        </p:pic>
        <p:sp>
          <p:nvSpPr>
            <p:cNvPr id="12" name="文字方塊 11">
              <a:extLst>
                <a:ext uri="{FF2B5EF4-FFF2-40B4-BE49-F238E27FC236}">
                  <a16:creationId xmlns:a16="http://schemas.microsoft.com/office/drawing/2014/main" id="{77310CFF-493B-4517-81E7-82B288A7E37D}"/>
                </a:ext>
              </a:extLst>
            </p:cNvPr>
            <p:cNvSpPr txBox="1"/>
            <p:nvPr/>
          </p:nvSpPr>
          <p:spPr>
            <a:xfrm>
              <a:off x="3913017" y="4491181"/>
              <a:ext cx="4554708" cy="369332"/>
            </a:xfrm>
            <a:prstGeom prst="rect">
              <a:avLst/>
            </a:prstGeom>
            <a:noFill/>
          </p:spPr>
          <p:txBody>
            <a:bodyPr wrap="none" rtlCol="0">
              <a:spAutoFit/>
            </a:bodyPr>
            <a:lstStyle/>
            <a:p>
              <a:r>
                <a:rPr lang="zh-TW" altLang="en-US" dirty="0"/>
                <a:t>輸入的密碼會是之後對應</a:t>
              </a:r>
              <a:r>
                <a:rPr lang="en-US" altLang="zh-TW" dirty="0"/>
                <a:t>port</a:t>
              </a:r>
              <a:r>
                <a:rPr lang="zh-TW" altLang="en-US" dirty="0"/>
                <a:t>號的登入密碼</a:t>
              </a:r>
            </a:p>
          </p:txBody>
        </p:sp>
      </p:grpSp>
      <p:grpSp>
        <p:nvGrpSpPr>
          <p:cNvPr id="15" name="群組 14">
            <a:extLst>
              <a:ext uri="{FF2B5EF4-FFF2-40B4-BE49-F238E27FC236}">
                <a16:creationId xmlns:a16="http://schemas.microsoft.com/office/drawing/2014/main" id="{29F28150-B9AB-4CE5-A16B-E33777D3E9DD}"/>
              </a:ext>
            </a:extLst>
          </p:cNvPr>
          <p:cNvGrpSpPr/>
          <p:nvPr/>
        </p:nvGrpSpPr>
        <p:grpSpPr>
          <a:xfrm>
            <a:off x="3690937" y="1894535"/>
            <a:ext cx="5519160" cy="3705225"/>
            <a:chOff x="3690937" y="1894535"/>
            <a:chExt cx="5519160" cy="3705225"/>
          </a:xfrm>
        </p:grpSpPr>
        <p:grpSp>
          <p:nvGrpSpPr>
            <p:cNvPr id="29" name="群組 28">
              <a:extLst>
                <a:ext uri="{FF2B5EF4-FFF2-40B4-BE49-F238E27FC236}">
                  <a16:creationId xmlns:a16="http://schemas.microsoft.com/office/drawing/2014/main" id="{75942B61-7E00-4E77-91D3-84BE0FA39745}"/>
                </a:ext>
              </a:extLst>
            </p:cNvPr>
            <p:cNvGrpSpPr/>
            <p:nvPr/>
          </p:nvGrpSpPr>
          <p:grpSpPr>
            <a:xfrm>
              <a:off x="3690937" y="1894535"/>
              <a:ext cx="4810125" cy="3705225"/>
              <a:chOff x="962602" y="2465679"/>
              <a:chExt cx="4810125" cy="3705225"/>
            </a:xfrm>
          </p:grpSpPr>
          <p:pic>
            <p:nvPicPr>
              <p:cNvPr id="33" name="圖片 32">
                <a:extLst>
                  <a:ext uri="{FF2B5EF4-FFF2-40B4-BE49-F238E27FC236}">
                    <a16:creationId xmlns:a16="http://schemas.microsoft.com/office/drawing/2014/main" id="{372600AD-E85C-425D-8CE0-9A50BB7F7E5F}"/>
                  </a:ext>
                </a:extLst>
              </p:cNvPr>
              <p:cNvPicPr>
                <a:picLocks noChangeAspect="1"/>
              </p:cNvPicPr>
              <p:nvPr/>
            </p:nvPicPr>
            <p:blipFill>
              <a:blip r:embed="rId7"/>
              <a:stretch>
                <a:fillRect/>
              </a:stretch>
            </p:blipFill>
            <p:spPr>
              <a:xfrm>
                <a:off x="962602" y="2465679"/>
                <a:ext cx="4810125" cy="3705225"/>
              </a:xfrm>
              <a:prstGeom prst="rect">
                <a:avLst/>
              </a:prstGeom>
            </p:spPr>
          </p:pic>
          <p:sp>
            <p:nvSpPr>
              <p:cNvPr id="34" name="矩形: 圓角 33">
                <a:extLst>
                  <a:ext uri="{FF2B5EF4-FFF2-40B4-BE49-F238E27FC236}">
                    <a16:creationId xmlns:a16="http://schemas.microsoft.com/office/drawing/2014/main" id="{D2F6CD48-1F12-4EBE-B51C-AAEB5365433F}"/>
                  </a:ext>
                </a:extLst>
              </p:cNvPr>
              <p:cNvSpPr/>
              <p:nvPr/>
            </p:nvSpPr>
            <p:spPr>
              <a:xfrm>
                <a:off x="2248960" y="4439487"/>
                <a:ext cx="447870" cy="27058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文字方塊 13">
              <a:extLst>
                <a:ext uri="{FF2B5EF4-FFF2-40B4-BE49-F238E27FC236}">
                  <a16:creationId xmlns:a16="http://schemas.microsoft.com/office/drawing/2014/main" id="{59144F47-942B-404E-BE95-19A2B3371FE8}"/>
                </a:ext>
              </a:extLst>
            </p:cNvPr>
            <p:cNvSpPr txBox="1"/>
            <p:nvPr/>
          </p:nvSpPr>
          <p:spPr>
            <a:xfrm>
              <a:off x="5504370" y="3837085"/>
              <a:ext cx="3705727" cy="369332"/>
            </a:xfrm>
            <a:prstGeom prst="rect">
              <a:avLst/>
            </a:prstGeom>
            <a:noFill/>
          </p:spPr>
          <p:txBody>
            <a:bodyPr wrap="square" rtlCol="0">
              <a:spAutoFit/>
            </a:bodyPr>
            <a:lstStyle/>
            <a:p>
              <a:r>
                <a:rPr lang="zh-TW" altLang="en-US" dirty="0"/>
                <a:t>為了之後安裝</a:t>
              </a:r>
              <a:r>
                <a:rPr lang="en-US" altLang="zh-TW" dirty="0"/>
                <a:t>XAMPP</a:t>
              </a:r>
              <a:r>
                <a:rPr lang="zh-TW" altLang="en-US" dirty="0"/>
                <a:t>設定成</a:t>
              </a:r>
              <a:r>
                <a:rPr lang="en-US" altLang="zh-TW" dirty="0"/>
                <a:t>3307</a:t>
              </a:r>
              <a:endParaRPr lang="zh-TW" altLang="en-US" dirty="0"/>
            </a:p>
          </p:txBody>
        </p:sp>
      </p:grpSp>
    </p:spTree>
    <p:extLst>
      <p:ext uri="{BB962C8B-B14F-4D97-AF65-F5344CB8AC3E}">
        <p14:creationId xmlns:p14="http://schemas.microsoft.com/office/powerpoint/2010/main" val="156873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934" b="61585"/>
          <a:stretch/>
        </p:blipFill>
        <p:spPr>
          <a:xfrm>
            <a:off x="0" y="474319"/>
            <a:ext cx="6006164"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dirty="0"/>
              <a:t>登入資料庫</a:t>
            </a:r>
            <a:endParaRPr lang="zh-TW" altLang="en-US" b="1" dirty="0">
              <a:latin typeface="+mj-ea"/>
            </a:endParaRPr>
          </a:p>
        </p:txBody>
      </p:sp>
      <p:grpSp>
        <p:nvGrpSpPr>
          <p:cNvPr id="13" name="群組 12">
            <a:extLst>
              <a:ext uri="{FF2B5EF4-FFF2-40B4-BE49-F238E27FC236}">
                <a16:creationId xmlns:a16="http://schemas.microsoft.com/office/drawing/2014/main" id="{4C11C3F8-88F2-447C-B9F7-B6F136C04FFA}"/>
              </a:ext>
            </a:extLst>
          </p:cNvPr>
          <p:cNvGrpSpPr/>
          <p:nvPr/>
        </p:nvGrpSpPr>
        <p:grpSpPr>
          <a:xfrm>
            <a:off x="1058154" y="1764143"/>
            <a:ext cx="7335075" cy="4782103"/>
            <a:chOff x="1058154" y="1764143"/>
            <a:chExt cx="7335075" cy="4782103"/>
          </a:xfrm>
        </p:grpSpPr>
        <p:grpSp>
          <p:nvGrpSpPr>
            <p:cNvPr id="6" name="群組 5">
              <a:extLst>
                <a:ext uri="{FF2B5EF4-FFF2-40B4-BE49-F238E27FC236}">
                  <a16:creationId xmlns:a16="http://schemas.microsoft.com/office/drawing/2014/main" id="{C51B49E4-48BE-4147-85F7-565BFE2080FC}"/>
                </a:ext>
              </a:extLst>
            </p:cNvPr>
            <p:cNvGrpSpPr/>
            <p:nvPr/>
          </p:nvGrpSpPr>
          <p:grpSpPr>
            <a:xfrm>
              <a:off x="1058154" y="1764143"/>
              <a:ext cx="3654778" cy="4782103"/>
              <a:chOff x="6968066" y="1333512"/>
              <a:chExt cx="3654778" cy="4782103"/>
            </a:xfrm>
          </p:grpSpPr>
          <p:pic>
            <p:nvPicPr>
              <p:cNvPr id="7" name="圖片 6">
                <a:extLst>
                  <a:ext uri="{FF2B5EF4-FFF2-40B4-BE49-F238E27FC236}">
                    <a16:creationId xmlns:a16="http://schemas.microsoft.com/office/drawing/2014/main" id="{3BE0BB6B-F746-4809-8C88-2794F7C0D160}"/>
                  </a:ext>
                </a:extLst>
              </p:cNvPr>
              <p:cNvPicPr>
                <a:picLocks noChangeAspect="1"/>
              </p:cNvPicPr>
              <p:nvPr/>
            </p:nvPicPr>
            <p:blipFill rotWithShape="1">
              <a:blip r:embed="rId4"/>
              <a:srcRect t="46628" r="65571" b="-222"/>
              <a:stretch/>
            </p:blipFill>
            <p:spPr>
              <a:xfrm>
                <a:off x="6968066" y="1333512"/>
                <a:ext cx="3654778" cy="4782103"/>
              </a:xfrm>
              <a:prstGeom prst="rect">
                <a:avLst/>
              </a:prstGeom>
            </p:spPr>
          </p:pic>
          <p:sp>
            <p:nvSpPr>
              <p:cNvPr id="8" name="矩形 7">
                <a:extLst>
                  <a:ext uri="{FF2B5EF4-FFF2-40B4-BE49-F238E27FC236}">
                    <a16:creationId xmlns:a16="http://schemas.microsoft.com/office/drawing/2014/main" id="{1897803E-6DDA-4D46-B04C-83098A19D64C}"/>
                  </a:ext>
                </a:extLst>
              </p:cNvPr>
              <p:cNvSpPr/>
              <p:nvPr/>
            </p:nvSpPr>
            <p:spPr>
              <a:xfrm>
                <a:off x="6968066" y="3592947"/>
                <a:ext cx="3654778" cy="50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箭號: 向右 10">
              <a:extLst>
                <a:ext uri="{FF2B5EF4-FFF2-40B4-BE49-F238E27FC236}">
                  <a16:creationId xmlns:a16="http://schemas.microsoft.com/office/drawing/2014/main" id="{A87AE22E-3A6C-4202-8719-549751DDEE0D}"/>
                </a:ext>
              </a:extLst>
            </p:cNvPr>
            <p:cNvSpPr/>
            <p:nvPr/>
          </p:nvSpPr>
          <p:spPr>
            <a:xfrm flipH="1">
              <a:off x="4817911" y="3969569"/>
              <a:ext cx="1280160" cy="616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EE056C6B-B526-4226-8325-8C82D7CD8543}"/>
                </a:ext>
              </a:extLst>
            </p:cNvPr>
            <p:cNvSpPr txBox="1"/>
            <p:nvPr/>
          </p:nvSpPr>
          <p:spPr>
            <a:xfrm>
              <a:off x="6203050" y="4002754"/>
              <a:ext cx="2190179" cy="461665"/>
            </a:xfrm>
            <a:prstGeom prst="rect">
              <a:avLst/>
            </a:prstGeom>
            <a:noFill/>
          </p:spPr>
          <p:txBody>
            <a:bodyPr wrap="square" rtlCol="0">
              <a:spAutoFit/>
            </a:bodyPr>
            <a:lstStyle/>
            <a:p>
              <a:r>
                <a:rPr lang="zh-TW" altLang="en-US" sz="2400" dirty="0"/>
                <a:t>打開這個軟體</a:t>
              </a:r>
            </a:p>
          </p:txBody>
        </p:sp>
      </p:grpSp>
      <p:grpSp>
        <p:nvGrpSpPr>
          <p:cNvPr id="19" name="群組 18">
            <a:extLst>
              <a:ext uri="{FF2B5EF4-FFF2-40B4-BE49-F238E27FC236}">
                <a16:creationId xmlns:a16="http://schemas.microsoft.com/office/drawing/2014/main" id="{4F3A5BCA-4B6B-487D-A3CA-4F7BE695E252}"/>
              </a:ext>
            </a:extLst>
          </p:cNvPr>
          <p:cNvGrpSpPr/>
          <p:nvPr/>
        </p:nvGrpSpPr>
        <p:grpSpPr>
          <a:xfrm>
            <a:off x="1849554" y="1938287"/>
            <a:ext cx="6543675" cy="4313987"/>
            <a:chOff x="1849554" y="1938287"/>
            <a:chExt cx="6543675" cy="4313987"/>
          </a:xfrm>
        </p:grpSpPr>
        <p:grpSp>
          <p:nvGrpSpPr>
            <p:cNvPr id="18" name="群組 17">
              <a:extLst>
                <a:ext uri="{FF2B5EF4-FFF2-40B4-BE49-F238E27FC236}">
                  <a16:creationId xmlns:a16="http://schemas.microsoft.com/office/drawing/2014/main" id="{6AACC347-01E6-46BE-991E-13EF8F1D9C66}"/>
                </a:ext>
              </a:extLst>
            </p:cNvPr>
            <p:cNvGrpSpPr/>
            <p:nvPr/>
          </p:nvGrpSpPr>
          <p:grpSpPr>
            <a:xfrm>
              <a:off x="1849554" y="1938287"/>
              <a:ext cx="6543675" cy="4313987"/>
              <a:chOff x="1849554" y="1938287"/>
              <a:chExt cx="6543675" cy="4313987"/>
            </a:xfrm>
          </p:grpSpPr>
          <p:pic>
            <p:nvPicPr>
              <p:cNvPr id="15" name="圖片 14">
                <a:extLst>
                  <a:ext uri="{FF2B5EF4-FFF2-40B4-BE49-F238E27FC236}">
                    <a16:creationId xmlns:a16="http://schemas.microsoft.com/office/drawing/2014/main" id="{01AE18A1-DEBE-432B-9F15-36B9DADA0FBC}"/>
                  </a:ext>
                </a:extLst>
              </p:cNvPr>
              <p:cNvPicPr>
                <a:picLocks noChangeAspect="1"/>
              </p:cNvPicPr>
              <p:nvPr/>
            </p:nvPicPr>
            <p:blipFill>
              <a:blip r:embed="rId5"/>
              <a:stretch>
                <a:fillRect/>
              </a:stretch>
            </p:blipFill>
            <p:spPr>
              <a:xfrm>
                <a:off x="1849554" y="1938287"/>
                <a:ext cx="6543675" cy="3886200"/>
              </a:xfrm>
              <a:prstGeom prst="rect">
                <a:avLst/>
              </a:prstGeom>
            </p:spPr>
          </p:pic>
          <p:sp>
            <p:nvSpPr>
              <p:cNvPr id="17" name="文字方塊 16">
                <a:extLst>
                  <a:ext uri="{FF2B5EF4-FFF2-40B4-BE49-F238E27FC236}">
                    <a16:creationId xmlns:a16="http://schemas.microsoft.com/office/drawing/2014/main" id="{0204B456-2B76-43E0-BFBA-666147DDB89C}"/>
                  </a:ext>
                </a:extLst>
              </p:cNvPr>
              <p:cNvSpPr txBox="1"/>
              <p:nvPr/>
            </p:nvSpPr>
            <p:spPr>
              <a:xfrm>
                <a:off x="2136808" y="5882942"/>
                <a:ext cx="2011680" cy="369332"/>
              </a:xfrm>
              <a:prstGeom prst="rect">
                <a:avLst/>
              </a:prstGeom>
              <a:noFill/>
            </p:spPr>
            <p:txBody>
              <a:bodyPr wrap="square" rtlCol="0">
                <a:spAutoFit/>
              </a:bodyPr>
              <a:lstStyle/>
              <a:p>
                <a:r>
                  <a:rPr lang="zh-TW" altLang="en-US" dirty="0"/>
                  <a:t>按下新增</a:t>
                </a:r>
              </a:p>
            </p:txBody>
          </p:sp>
        </p:grpSp>
        <p:sp>
          <p:nvSpPr>
            <p:cNvPr id="16" name="矩形 15">
              <a:extLst>
                <a:ext uri="{FF2B5EF4-FFF2-40B4-BE49-F238E27FC236}">
                  <a16:creationId xmlns:a16="http://schemas.microsoft.com/office/drawing/2014/main" id="{575CDD7F-CF9C-43E5-B92F-B4A4A2F2DB4D}"/>
                </a:ext>
              </a:extLst>
            </p:cNvPr>
            <p:cNvSpPr/>
            <p:nvPr/>
          </p:nvSpPr>
          <p:spPr>
            <a:xfrm>
              <a:off x="1896177" y="5524901"/>
              <a:ext cx="693019" cy="279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5" name="群組 24">
            <a:extLst>
              <a:ext uri="{FF2B5EF4-FFF2-40B4-BE49-F238E27FC236}">
                <a16:creationId xmlns:a16="http://schemas.microsoft.com/office/drawing/2014/main" id="{7CD46F8C-14A2-4D85-9E46-8005422B9C3B}"/>
              </a:ext>
            </a:extLst>
          </p:cNvPr>
          <p:cNvGrpSpPr/>
          <p:nvPr/>
        </p:nvGrpSpPr>
        <p:grpSpPr>
          <a:xfrm>
            <a:off x="1780674" y="1900839"/>
            <a:ext cx="9303887" cy="3952875"/>
            <a:chOff x="1780674" y="1900839"/>
            <a:chExt cx="9303887" cy="3952875"/>
          </a:xfrm>
        </p:grpSpPr>
        <p:pic>
          <p:nvPicPr>
            <p:cNvPr id="21" name="圖片 20">
              <a:extLst>
                <a:ext uri="{FF2B5EF4-FFF2-40B4-BE49-F238E27FC236}">
                  <a16:creationId xmlns:a16="http://schemas.microsoft.com/office/drawing/2014/main" id="{DA752F96-6A3B-49F7-8B02-838C08D52DA7}"/>
                </a:ext>
              </a:extLst>
            </p:cNvPr>
            <p:cNvPicPr>
              <a:picLocks noChangeAspect="1"/>
            </p:cNvPicPr>
            <p:nvPr/>
          </p:nvPicPr>
          <p:blipFill>
            <a:blip r:embed="rId6"/>
            <a:stretch>
              <a:fillRect/>
            </a:stretch>
          </p:blipFill>
          <p:spPr>
            <a:xfrm>
              <a:off x="1780674" y="1900839"/>
              <a:ext cx="6534150" cy="3952875"/>
            </a:xfrm>
            <a:prstGeom prst="rect">
              <a:avLst/>
            </a:prstGeom>
          </p:spPr>
        </p:pic>
        <p:sp>
          <p:nvSpPr>
            <p:cNvPr id="23" name="矩形 22">
              <a:extLst>
                <a:ext uri="{FF2B5EF4-FFF2-40B4-BE49-F238E27FC236}">
                  <a16:creationId xmlns:a16="http://schemas.microsoft.com/office/drawing/2014/main" id="{D14264C2-BBFC-4190-8A54-DC63A802F644}"/>
                </a:ext>
              </a:extLst>
            </p:cNvPr>
            <p:cNvSpPr/>
            <p:nvPr/>
          </p:nvSpPr>
          <p:spPr>
            <a:xfrm>
              <a:off x="4042611" y="2444817"/>
              <a:ext cx="4272213" cy="30030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31581305-920E-4650-BA51-40171CF7D2FF}"/>
                </a:ext>
              </a:extLst>
            </p:cNvPr>
            <p:cNvSpPr txBox="1"/>
            <p:nvPr/>
          </p:nvSpPr>
          <p:spPr>
            <a:xfrm>
              <a:off x="8427988" y="3059668"/>
              <a:ext cx="2656573" cy="369332"/>
            </a:xfrm>
            <a:prstGeom prst="rect">
              <a:avLst/>
            </a:prstGeom>
            <a:noFill/>
          </p:spPr>
          <p:txBody>
            <a:bodyPr wrap="square" rtlCol="0">
              <a:spAutoFit/>
            </a:bodyPr>
            <a:lstStyle/>
            <a:p>
              <a:r>
                <a:rPr lang="zh-TW" altLang="en-US" dirty="0"/>
                <a:t>輸入登入資訊</a:t>
              </a:r>
            </a:p>
          </p:txBody>
        </p:sp>
      </p:grpSp>
    </p:spTree>
    <p:extLst>
      <p:ext uri="{BB962C8B-B14F-4D97-AF65-F5344CB8AC3E}">
        <p14:creationId xmlns:p14="http://schemas.microsoft.com/office/powerpoint/2010/main" val="279836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建置資料表</a:t>
            </a:r>
          </a:p>
        </p:txBody>
      </p:sp>
      <p:grpSp>
        <p:nvGrpSpPr>
          <p:cNvPr id="3" name="群組 2">
            <a:extLst>
              <a:ext uri="{FF2B5EF4-FFF2-40B4-BE49-F238E27FC236}">
                <a16:creationId xmlns:a16="http://schemas.microsoft.com/office/drawing/2014/main" id="{C7C8E585-F2B6-416A-B91C-D683416E0C01}"/>
              </a:ext>
            </a:extLst>
          </p:cNvPr>
          <p:cNvGrpSpPr/>
          <p:nvPr/>
        </p:nvGrpSpPr>
        <p:grpSpPr>
          <a:xfrm>
            <a:off x="1236233" y="1884673"/>
            <a:ext cx="8981965" cy="3894726"/>
            <a:chOff x="1236233" y="1884673"/>
            <a:chExt cx="8981965" cy="3894726"/>
          </a:xfrm>
        </p:grpSpPr>
        <p:pic>
          <p:nvPicPr>
            <p:cNvPr id="20" name="圖片 19">
              <a:extLst>
                <a:ext uri="{FF2B5EF4-FFF2-40B4-BE49-F238E27FC236}">
                  <a16:creationId xmlns:a16="http://schemas.microsoft.com/office/drawing/2014/main" id="{DB451939-5FF3-4CCB-A583-C0C740C0E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233" y="1884673"/>
              <a:ext cx="6186134" cy="3894726"/>
            </a:xfrm>
            <a:prstGeom prst="rect">
              <a:avLst/>
            </a:prstGeom>
          </p:spPr>
        </p:pic>
        <p:sp>
          <p:nvSpPr>
            <p:cNvPr id="2" name="文字方塊 1">
              <a:extLst>
                <a:ext uri="{FF2B5EF4-FFF2-40B4-BE49-F238E27FC236}">
                  <a16:creationId xmlns:a16="http://schemas.microsoft.com/office/drawing/2014/main" id="{E2B7699C-4AAA-43BC-867D-CA0CE72FACB9}"/>
                </a:ext>
              </a:extLst>
            </p:cNvPr>
            <p:cNvSpPr txBox="1"/>
            <p:nvPr/>
          </p:nvSpPr>
          <p:spPr>
            <a:xfrm>
              <a:off x="7696940" y="3429000"/>
              <a:ext cx="2521258" cy="646331"/>
            </a:xfrm>
            <a:prstGeom prst="rect">
              <a:avLst/>
            </a:prstGeom>
            <a:noFill/>
          </p:spPr>
          <p:txBody>
            <a:bodyPr wrap="square" rtlCol="0">
              <a:spAutoFit/>
            </a:bodyPr>
            <a:lstStyle/>
            <a:p>
              <a:r>
                <a:rPr lang="zh-TW" altLang="en-US" dirty="0"/>
                <a:t>登入後選擇</a:t>
              </a:r>
              <a:r>
                <a:rPr lang="en-US" altLang="zh-TW" dirty="0"/>
                <a:t>test</a:t>
              </a:r>
              <a:r>
                <a:rPr lang="zh-TW" altLang="en-US" dirty="0"/>
                <a:t>資料庫按下右鍵建立新資料表</a:t>
              </a:r>
            </a:p>
          </p:txBody>
        </p:sp>
      </p:grpSp>
      <p:sp>
        <p:nvSpPr>
          <p:cNvPr id="26" name="文字方塊 25">
            <a:extLst>
              <a:ext uri="{FF2B5EF4-FFF2-40B4-BE49-F238E27FC236}">
                <a16:creationId xmlns:a16="http://schemas.microsoft.com/office/drawing/2014/main" id="{C2BA274A-E831-4A33-B9FC-D8262E2DF85B}"/>
              </a:ext>
            </a:extLst>
          </p:cNvPr>
          <p:cNvSpPr txBox="1"/>
          <p:nvPr/>
        </p:nvSpPr>
        <p:spPr>
          <a:xfrm>
            <a:off x="7696940" y="3429000"/>
            <a:ext cx="2521258" cy="369332"/>
          </a:xfrm>
          <a:prstGeom prst="rect">
            <a:avLst/>
          </a:prstGeom>
          <a:noFill/>
        </p:spPr>
        <p:txBody>
          <a:bodyPr wrap="square" rtlCol="0">
            <a:spAutoFit/>
          </a:bodyPr>
          <a:lstStyle/>
          <a:p>
            <a:r>
              <a:rPr lang="zh-TW" altLang="en-US" dirty="0"/>
              <a:t>首先先打上資料表名稱</a:t>
            </a:r>
          </a:p>
        </p:txBody>
      </p:sp>
      <p:pic>
        <p:nvPicPr>
          <p:cNvPr id="22" name="圖片 21">
            <a:extLst>
              <a:ext uri="{FF2B5EF4-FFF2-40B4-BE49-F238E27FC236}">
                <a16:creationId xmlns:a16="http://schemas.microsoft.com/office/drawing/2014/main" id="{09E27ED7-766B-4780-A396-7F91D4519AA1}"/>
              </a:ext>
            </a:extLst>
          </p:cNvPr>
          <p:cNvPicPr>
            <a:picLocks noChangeAspect="1"/>
          </p:cNvPicPr>
          <p:nvPr/>
        </p:nvPicPr>
        <p:blipFill>
          <a:blip r:embed="rId5"/>
          <a:stretch>
            <a:fillRect/>
          </a:stretch>
        </p:blipFill>
        <p:spPr>
          <a:xfrm>
            <a:off x="1236233" y="1884673"/>
            <a:ext cx="6186134" cy="3917445"/>
          </a:xfrm>
          <a:prstGeom prst="rect">
            <a:avLst/>
          </a:prstGeom>
        </p:spPr>
      </p:pic>
      <p:sp>
        <p:nvSpPr>
          <p:cNvPr id="28" name="矩形 27">
            <a:extLst>
              <a:ext uri="{FF2B5EF4-FFF2-40B4-BE49-F238E27FC236}">
                <a16:creationId xmlns:a16="http://schemas.microsoft.com/office/drawing/2014/main" id="{6563C96F-4A5F-4860-A2D0-4A1B8ED907F7}"/>
              </a:ext>
            </a:extLst>
          </p:cNvPr>
          <p:cNvSpPr/>
          <p:nvPr/>
        </p:nvSpPr>
        <p:spPr>
          <a:xfrm>
            <a:off x="3744227" y="3628724"/>
            <a:ext cx="385011" cy="169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626F69E4-00BB-4E70-8E5D-E9C5FC1E93AA}"/>
              </a:ext>
            </a:extLst>
          </p:cNvPr>
          <p:cNvSpPr txBox="1"/>
          <p:nvPr/>
        </p:nvSpPr>
        <p:spPr>
          <a:xfrm>
            <a:off x="7696940" y="3429000"/>
            <a:ext cx="2521258" cy="369332"/>
          </a:xfrm>
          <a:prstGeom prst="rect">
            <a:avLst/>
          </a:prstGeom>
          <a:noFill/>
        </p:spPr>
        <p:txBody>
          <a:bodyPr wrap="square" rtlCol="0">
            <a:spAutoFit/>
          </a:bodyPr>
          <a:lstStyle/>
          <a:p>
            <a:r>
              <a:rPr lang="zh-TW" altLang="en-US" dirty="0"/>
              <a:t>按下新增按鈕新增欄位</a:t>
            </a:r>
          </a:p>
        </p:txBody>
      </p:sp>
      <p:pic>
        <p:nvPicPr>
          <p:cNvPr id="31" name="圖片 30">
            <a:extLst>
              <a:ext uri="{FF2B5EF4-FFF2-40B4-BE49-F238E27FC236}">
                <a16:creationId xmlns:a16="http://schemas.microsoft.com/office/drawing/2014/main" id="{5A319169-1577-4A5C-A9F3-354B980805BB}"/>
              </a:ext>
            </a:extLst>
          </p:cNvPr>
          <p:cNvPicPr>
            <a:picLocks noChangeAspect="1"/>
          </p:cNvPicPr>
          <p:nvPr/>
        </p:nvPicPr>
        <p:blipFill>
          <a:blip r:embed="rId6"/>
          <a:stretch>
            <a:fillRect/>
          </a:stretch>
        </p:blipFill>
        <p:spPr>
          <a:xfrm>
            <a:off x="1236233" y="1884673"/>
            <a:ext cx="6186134" cy="3941432"/>
          </a:xfrm>
          <a:prstGeom prst="rect">
            <a:avLst/>
          </a:prstGeom>
        </p:spPr>
      </p:pic>
      <p:sp>
        <p:nvSpPr>
          <p:cNvPr id="32" name="文字方塊 31">
            <a:extLst>
              <a:ext uri="{FF2B5EF4-FFF2-40B4-BE49-F238E27FC236}">
                <a16:creationId xmlns:a16="http://schemas.microsoft.com/office/drawing/2014/main" id="{87064839-9F0A-4678-BFFB-A3C6A0465E6D}"/>
              </a:ext>
            </a:extLst>
          </p:cNvPr>
          <p:cNvSpPr txBox="1"/>
          <p:nvPr/>
        </p:nvSpPr>
        <p:spPr>
          <a:xfrm>
            <a:off x="7696940" y="3425526"/>
            <a:ext cx="2521258" cy="1200329"/>
          </a:xfrm>
          <a:prstGeom prst="rect">
            <a:avLst/>
          </a:prstGeom>
          <a:noFill/>
        </p:spPr>
        <p:txBody>
          <a:bodyPr wrap="square" rtlCol="0">
            <a:spAutoFit/>
          </a:bodyPr>
          <a:lstStyle/>
          <a:p>
            <a:r>
              <a:rPr lang="zh-TW" altLang="en-US" dirty="0"/>
              <a:t>輸入欄位名稱和設定欄位屬性設定完成後按下儲存即完成資料表的建置</a:t>
            </a:r>
          </a:p>
        </p:txBody>
      </p:sp>
      <p:sp>
        <p:nvSpPr>
          <p:cNvPr id="33" name="矩形 32">
            <a:extLst>
              <a:ext uri="{FF2B5EF4-FFF2-40B4-BE49-F238E27FC236}">
                <a16:creationId xmlns:a16="http://schemas.microsoft.com/office/drawing/2014/main" id="{C4445EE7-EED2-4586-B376-FFE2769CFC46}"/>
              </a:ext>
            </a:extLst>
          </p:cNvPr>
          <p:cNvSpPr/>
          <p:nvPr/>
        </p:nvSpPr>
        <p:spPr>
          <a:xfrm>
            <a:off x="4129238" y="4726004"/>
            <a:ext cx="558265" cy="169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92898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9"/>
                                        </p:tgtEl>
                                      </p:cBhvr>
                                    </p:animEffect>
                                    <p:set>
                                      <p:cBhvr>
                                        <p:cTn id="31" dur="1" fill="hold">
                                          <p:stCondLst>
                                            <p:cond delay="499"/>
                                          </p:stCondLst>
                                        </p:cTn>
                                        <p:tgtEl>
                                          <p:spTgt spid="2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8" grpId="0" animBg="1"/>
      <p:bldP spid="28" grpId="1" animBg="1"/>
      <p:bldP spid="29" grpId="0"/>
      <p:bldP spid="29" grpId="1"/>
      <p:bldP spid="32"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群組 38">
            <a:extLst>
              <a:ext uri="{FF2B5EF4-FFF2-40B4-BE49-F238E27FC236}">
                <a16:creationId xmlns:a16="http://schemas.microsoft.com/office/drawing/2014/main" id="{B0E0C980-3AB5-44CE-AC59-26BFE9B12E00}"/>
              </a:ext>
            </a:extLst>
          </p:cNvPr>
          <p:cNvGrpSpPr/>
          <p:nvPr/>
        </p:nvGrpSpPr>
        <p:grpSpPr>
          <a:xfrm>
            <a:off x="1109597" y="2081707"/>
            <a:ext cx="8001644" cy="3928228"/>
            <a:chOff x="6006337" y="619247"/>
            <a:chExt cx="8001644" cy="3928228"/>
          </a:xfrm>
        </p:grpSpPr>
        <p:grpSp>
          <p:nvGrpSpPr>
            <p:cNvPr id="4" name="群組 3">
              <a:extLst>
                <a:ext uri="{FF2B5EF4-FFF2-40B4-BE49-F238E27FC236}">
                  <a16:creationId xmlns:a16="http://schemas.microsoft.com/office/drawing/2014/main" id="{5A712E3D-1143-4F64-8C80-E65D7C82CA3E}"/>
                </a:ext>
              </a:extLst>
            </p:cNvPr>
            <p:cNvGrpSpPr/>
            <p:nvPr/>
          </p:nvGrpSpPr>
          <p:grpSpPr>
            <a:xfrm>
              <a:off x="6006337" y="619247"/>
              <a:ext cx="8001644" cy="3928228"/>
              <a:chOff x="1236233" y="1873656"/>
              <a:chExt cx="8001644" cy="3928228"/>
            </a:xfrm>
          </p:grpSpPr>
          <p:pic>
            <p:nvPicPr>
              <p:cNvPr id="22" name="圖片 21">
                <a:extLst>
                  <a:ext uri="{FF2B5EF4-FFF2-40B4-BE49-F238E27FC236}">
                    <a16:creationId xmlns:a16="http://schemas.microsoft.com/office/drawing/2014/main" id="{93938F41-B1E4-4908-86CE-54E66FF928F3}"/>
                  </a:ext>
                </a:extLst>
              </p:cNvPr>
              <p:cNvPicPr>
                <a:picLocks noChangeAspect="1"/>
              </p:cNvPicPr>
              <p:nvPr/>
            </p:nvPicPr>
            <p:blipFill>
              <a:blip r:embed="rId2"/>
              <a:stretch>
                <a:fillRect/>
              </a:stretch>
            </p:blipFill>
            <p:spPr>
              <a:xfrm>
                <a:off x="1236233" y="1873656"/>
                <a:ext cx="6186134" cy="3928228"/>
              </a:xfrm>
              <a:prstGeom prst="rect">
                <a:avLst/>
              </a:prstGeom>
            </p:spPr>
          </p:pic>
          <p:sp>
            <p:nvSpPr>
              <p:cNvPr id="2" name="文字方塊 1">
                <a:extLst>
                  <a:ext uri="{FF2B5EF4-FFF2-40B4-BE49-F238E27FC236}">
                    <a16:creationId xmlns:a16="http://schemas.microsoft.com/office/drawing/2014/main" id="{E4DB9B52-E22E-45BD-8DAE-A63C38D58AAB}"/>
                  </a:ext>
                </a:extLst>
              </p:cNvPr>
              <p:cNvSpPr txBox="1"/>
              <p:nvPr/>
            </p:nvSpPr>
            <p:spPr>
              <a:xfrm>
                <a:off x="7836589" y="3244334"/>
                <a:ext cx="1401288" cy="369332"/>
              </a:xfrm>
              <a:prstGeom prst="rect">
                <a:avLst/>
              </a:prstGeom>
              <a:noFill/>
            </p:spPr>
            <p:txBody>
              <a:bodyPr wrap="square" rtlCol="0">
                <a:spAutoFit/>
              </a:bodyPr>
              <a:lstStyle/>
              <a:p>
                <a:r>
                  <a:rPr lang="zh-TW" altLang="en-US" dirty="0"/>
                  <a:t>按下索引</a:t>
                </a:r>
              </a:p>
            </p:txBody>
          </p:sp>
        </p:grpSp>
        <p:sp>
          <p:nvSpPr>
            <p:cNvPr id="36" name="矩形 35">
              <a:extLst>
                <a:ext uri="{FF2B5EF4-FFF2-40B4-BE49-F238E27FC236}">
                  <a16:creationId xmlns:a16="http://schemas.microsoft.com/office/drawing/2014/main" id="{A5AD74E3-E0A5-44E7-BD90-A2778BFEE069}"/>
                </a:ext>
              </a:extLst>
            </p:cNvPr>
            <p:cNvSpPr/>
            <p:nvPr/>
          </p:nvSpPr>
          <p:spPr>
            <a:xfrm>
              <a:off x="8602565" y="1286493"/>
              <a:ext cx="454808" cy="2375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3"/>
          <a:srcRect l="1" t="7459" r="49061" b="61585"/>
          <a:stretch/>
        </p:blipFill>
        <p:spPr>
          <a:xfrm>
            <a:off x="0" y="474319"/>
            <a:ext cx="5361271"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建立主鍵</a:t>
            </a:r>
          </a:p>
        </p:txBody>
      </p:sp>
      <p:sp>
        <p:nvSpPr>
          <p:cNvPr id="32" name="文字方塊 31">
            <a:extLst>
              <a:ext uri="{FF2B5EF4-FFF2-40B4-BE49-F238E27FC236}">
                <a16:creationId xmlns:a16="http://schemas.microsoft.com/office/drawing/2014/main" id="{A26416DD-84FA-4C06-B5EF-E1BD8237E047}"/>
              </a:ext>
            </a:extLst>
          </p:cNvPr>
          <p:cNvSpPr txBox="1"/>
          <p:nvPr/>
        </p:nvSpPr>
        <p:spPr>
          <a:xfrm>
            <a:off x="7708344" y="3452385"/>
            <a:ext cx="2367795" cy="1477328"/>
          </a:xfrm>
          <a:prstGeom prst="rect">
            <a:avLst/>
          </a:prstGeom>
          <a:noFill/>
        </p:spPr>
        <p:txBody>
          <a:bodyPr wrap="square" rtlCol="0">
            <a:spAutoFit/>
          </a:bodyPr>
          <a:lstStyle/>
          <a:p>
            <a:r>
              <a:rPr lang="zh-TW" altLang="en-US" dirty="0"/>
              <a:t>選擇</a:t>
            </a:r>
            <a:r>
              <a:rPr lang="en-US" altLang="zh-TW" dirty="0"/>
              <a:t>Primary</a:t>
            </a:r>
            <a:r>
              <a:rPr lang="zh-TW" altLang="en-US" dirty="0"/>
              <a:t>後將下方要做為主鍵的欄位拉到</a:t>
            </a:r>
            <a:r>
              <a:rPr lang="en-US" altLang="zh-TW" dirty="0"/>
              <a:t>Primary</a:t>
            </a:r>
            <a:r>
              <a:rPr lang="zh-TW" altLang="en-US" dirty="0"/>
              <a:t> </a:t>
            </a:r>
            <a:r>
              <a:rPr lang="en-US" altLang="zh-TW" dirty="0"/>
              <a:t>Key</a:t>
            </a:r>
            <a:r>
              <a:rPr lang="zh-TW" altLang="en-US" dirty="0"/>
              <a:t>上放開後按下儲存主鍵就建好了</a:t>
            </a:r>
          </a:p>
        </p:txBody>
      </p:sp>
      <p:grpSp>
        <p:nvGrpSpPr>
          <p:cNvPr id="38" name="群組 37">
            <a:extLst>
              <a:ext uri="{FF2B5EF4-FFF2-40B4-BE49-F238E27FC236}">
                <a16:creationId xmlns:a16="http://schemas.microsoft.com/office/drawing/2014/main" id="{2F9ADD89-B2FB-4AC6-A366-51C6DF59F3F1}"/>
              </a:ext>
            </a:extLst>
          </p:cNvPr>
          <p:cNvGrpSpPr/>
          <p:nvPr/>
        </p:nvGrpSpPr>
        <p:grpSpPr>
          <a:xfrm>
            <a:off x="1109597" y="2081707"/>
            <a:ext cx="8966543" cy="3928228"/>
            <a:chOff x="872023" y="1452717"/>
            <a:chExt cx="8966543" cy="3928228"/>
          </a:xfrm>
        </p:grpSpPr>
        <p:grpSp>
          <p:nvGrpSpPr>
            <p:cNvPr id="28" name="群組 27">
              <a:extLst>
                <a:ext uri="{FF2B5EF4-FFF2-40B4-BE49-F238E27FC236}">
                  <a16:creationId xmlns:a16="http://schemas.microsoft.com/office/drawing/2014/main" id="{DC12895D-6431-4450-9F32-5FAA510FD720}"/>
                </a:ext>
              </a:extLst>
            </p:cNvPr>
            <p:cNvGrpSpPr/>
            <p:nvPr/>
          </p:nvGrpSpPr>
          <p:grpSpPr>
            <a:xfrm>
              <a:off x="872023" y="1452717"/>
              <a:ext cx="8966543" cy="3928228"/>
              <a:chOff x="1236233" y="1873656"/>
              <a:chExt cx="8966543" cy="3928228"/>
            </a:xfrm>
          </p:grpSpPr>
          <p:pic>
            <p:nvPicPr>
              <p:cNvPr id="26" name="圖片 25">
                <a:extLst>
                  <a:ext uri="{FF2B5EF4-FFF2-40B4-BE49-F238E27FC236}">
                    <a16:creationId xmlns:a16="http://schemas.microsoft.com/office/drawing/2014/main" id="{EBF79C52-9E86-44A4-84BE-AC7CEB6C9106}"/>
                  </a:ext>
                </a:extLst>
              </p:cNvPr>
              <p:cNvPicPr>
                <a:picLocks noChangeAspect="1"/>
              </p:cNvPicPr>
              <p:nvPr/>
            </p:nvPicPr>
            <p:blipFill>
              <a:blip r:embed="rId5"/>
              <a:stretch>
                <a:fillRect/>
              </a:stretch>
            </p:blipFill>
            <p:spPr>
              <a:xfrm>
                <a:off x="1236233" y="1873656"/>
                <a:ext cx="6208062" cy="3928228"/>
              </a:xfrm>
              <a:prstGeom prst="rect">
                <a:avLst/>
              </a:prstGeom>
            </p:spPr>
          </p:pic>
          <p:sp>
            <p:nvSpPr>
              <p:cNvPr id="27" name="文字方塊 26">
                <a:extLst>
                  <a:ext uri="{FF2B5EF4-FFF2-40B4-BE49-F238E27FC236}">
                    <a16:creationId xmlns:a16="http://schemas.microsoft.com/office/drawing/2014/main" id="{A82C0E2D-9540-49F4-84CE-743394A66781}"/>
                  </a:ext>
                </a:extLst>
              </p:cNvPr>
              <p:cNvSpPr txBox="1"/>
              <p:nvPr/>
            </p:nvSpPr>
            <p:spPr>
              <a:xfrm>
                <a:off x="7834981" y="3244334"/>
                <a:ext cx="2367795" cy="369332"/>
              </a:xfrm>
              <a:prstGeom prst="rect">
                <a:avLst/>
              </a:prstGeom>
              <a:noFill/>
            </p:spPr>
            <p:txBody>
              <a:bodyPr wrap="square" rtlCol="0">
                <a:spAutoFit/>
              </a:bodyPr>
              <a:lstStyle/>
              <a:p>
                <a:r>
                  <a:rPr lang="zh-TW" altLang="en-US" dirty="0"/>
                  <a:t>按下加入來新增索引</a:t>
                </a:r>
              </a:p>
            </p:txBody>
          </p:sp>
        </p:grpSp>
        <p:sp>
          <p:nvSpPr>
            <p:cNvPr id="3" name="矩形 2">
              <a:extLst>
                <a:ext uri="{FF2B5EF4-FFF2-40B4-BE49-F238E27FC236}">
                  <a16:creationId xmlns:a16="http://schemas.microsoft.com/office/drawing/2014/main" id="{6A32FE58-E40C-47A1-A3A7-E66C94BFC3A7}"/>
                </a:ext>
              </a:extLst>
            </p:cNvPr>
            <p:cNvSpPr/>
            <p:nvPr/>
          </p:nvSpPr>
          <p:spPr>
            <a:xfrm>
              <a:off x="2680635" y="2265164"/>
              <a:ext cx="447576" cy="2375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30" name="圖片 29">
            <a:extLst>
              <a:ext uri="{FF2B5EF4-FFF2-40B4-BE49-F238E27FC236}">
                <a16:creationId xmlns:a16="http://schemas.microsoft.com/office/drawing/2014/main" id="{D0403AEF-5616-4B05-9E8E-EB09F3D25A8C}"/>
              </a:ext>
            </a:extLst>
          </p:cNvPr>
          <p:cNvPicPr>
            <a:picLocks noChangeAspect="1"/>
          </p:cNvPicPr>
          <p:nvPr/>
        </p:nvPicPr>
        <p:blipFill>
          <a:blip r:embed="rId6"/>
          <a:stretch>
            <a:fillRect/>
          </a:stretch>
        </p:blipFill>
        <p:spPr>
          <a:xfrm>
            <a:off x="1109597" y="2076836"/>
            <a:ext cx="6208062" cy="3933099"/>
          </a:xfrm>
          <a:prstGeom prst="rect">
            <a:avLst/>
          </a:prstGeom>
        </p:spPr>
      </p:pic>
      <p:pic>
        <p:nvPicPr>
          <p:cNvPr id="34" name="圖片 33">
            <a:extLst>
              <a:ext uri="{FF2B5EF4-FFF2-40B4-BE49-F238E27FC236}">
                <a16:creationId xmlns:a16="http://schemas.microsoft.com/office/drawing/2014/main" id="{4AF1CC07-B275-4956-AF53-74E0F8B78DF8}"/>
              </a:ext>
            </a:extLst>
          </p:cNvPr>
          <p:cNvPicPr>
            <a:picLocks noChangeAspect="1"/>
          </p:cNvPicPr>
          <p:nvPr/>
        </p:nvPicPr>
        <p:blipFill>
          <a:blip r:embed="rId7"/>
          <a:stretch>
            <a:fillRect/>
          </a:stretch>
        </p:blipFill>
        <p:spPr>
          <a:xfrm>
            <a:off x="1120561" y="2076836"/>
            <a:ext cx="6208062" cy="3933099"/>
          </a:xfrm>
          <a:prstGeom prst="rect">
            <a:avLst/>
          </a:prstGeom>
        </p:spPr>
      </p:pic>
      <p:pic>
        <p:nvPicPr>
          <p:cNvPr id="41" name="圖片 40">
            <a:extLst>
              <a:ext uri="{FF2B5EF4-FFF2-40B4-BE49-F238E27FC236}">
                <a16:creationId xmlns:a16="http://schemas.microsoft.com/office/drawing/2014/main" id="{0AE64FB2-6C3F-4C7C-93E5-FCDEB5086D87}"/>
              </a:ext>
            </a:extLst>
          </p:cNvPr>
          <p:cNvPicPr>
            <a:picLocks noChangeAspect="1"/>
          </p:cNvPicPr>
          <p:nvPr/>
        </p:nvPicPr>
        <p:blipFill>
          <a:blip r:embed="rId8"/>
          <a:stretch>
            <a:fillRect/>
          </a:stretch>
        </p:blipFill>
        <p:spPr>
          <a:xfrm>
            <a:off x="1120561" y="2076836"/>
            <a:ext cx="6229990" cy="3967555"/>
          </a:xfrm>
          <a:prstGeom prst="rect">
            <a:avLst/>
          </a:prstGeom>
        </p:spPr>
      </p:pic>
      <p:sp>
        <p:nvSpPr>
          <p:cNvPr id="44" name="矩形 43">
            <a:extLst>
              <a:ext uri="{FF2B5EF4-FFF2-40B4-BE49-F238E27FC236}">
                <a16:creationId xmlns:a16="http://schemas.microsoft.com/office/drawing/2014/main" id="{FB88426A-E367-4654-8105-1BFD09636C21}"/>
              </a:ext>
            </a:extLst>
          </p:cNvPr>
          <p:cNvSpPr/>
          <p:nvPr/>
        </p:nvSpPr>
        <p:spPr>
          <a:xfrm>
            <a:off x="4081112" y="4947385"/>
            <a:ext cx="454808" cy="1540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779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a:extLst>
              <a:ext uri="{FF2B5EF4-FFF2-40B4-BE49-F238E27FC236}">
                <a16:creationId xmlns:a16="http://schemas.microsoft.com/office/drawing/2014/main" id="{6510335B-D07B-4BE0-9A1B-9AB247EEEBA5}"/>
              </a:ext>
            </a:extLst>
          </p:cNvPr>
          <p:cNvGrpSpPr/>
          <p:nvPr/>
        </p:nvGrpSpPr>
        <p:grpSpPr>
          <a:xfrm>
            <a:off x="932009" y="1871746"/>
            <a:ext cx="10327981" cy="4228563"/>
            <a:chOff x="926362" y="1917721"/>
            <a:chExt cx="10327981" cy="4228563"/>
          </a:xfrm>
        </p:grpSpPr>
        <p:pic>
          <p:nvPicPr>
            <p:cNvPr id="19" name="圖片 18">
              <a:extLst>
                <a:ext uri="{FF2B5EF4-FFF2-40B4-BE49-F238E27FC236}">
                  <a16:creationId xmlns:a16="http://schemas.microsoft.com/office/drawing/2014/main" id="{1F27800C-809D-485A-8B1B-6D577582F5A6}"/>
                </a:ext>
              </a:extLst>
            </p:cNvPr>
            <p:cNvPicPr>
              <a:picLocks noChangeAspect="1"/>
            </p:cNvPicPr>
            <p:nvPr/>
          </p:nvPicPr>
          <p:blipFill>
            <a:blip r:embed="rId2"/>
            <a:stretch>
              <a:fillRect/>
            </a:stretch>
          </p:blipFill>
          <p:spPr>
            <a:xfrm>
              <a:off x="926362" y="1917721"/>
              <a:ext cx="6697013" cy="4228563"/>
            </a:xfrm>
            <a:prstGeom prst="rect">
              <a:avLst/>
            </a:prstGeom>
          </p:spPr>
        </p:pic>
        <p:sp>
          <p:nvSpPr>
            <p:cNvPr id="20" name="文字方塊 19">
              <a:extLst>
                <a:ext uri="{FF2B5EF4-FFF2-40B4-BE49-F238E27FC236}">
                  <a16:creationId xmlns:a16="http://schemas.microsoft.com/office/drawing/2014/main" id="{A5E93142-0EE4-4C0B-9488-A66985E39E08}"/>
                </a:ext>
              </a:extLst>
            </p:cNvPr>
            <p:cNvSpPr txBox="1"/>
            <p:nvPr/>
          </p:nvSpPr>
          <p:spPr>
            <a:xfrm>
              <a:off x="8106881" y="3661066"/>
              <a:ext cx="3147462" cy="369332"/>
            </a:xfrm>
            <a:prstGeom prst="rect">
              <a:avLst/>
            </a:prstGeom>
            <a:noFill/>
          </p:spPr>
          <p:txBody>
            <a:bodyPr wrap="square" rtlCol="0">
              <a:spAutoFit/>
            </a:bodyPr>
            <a:lstStyle/>
            <a:p>
              <a:r>
                <a:rPr lang="zh-TW" altLang="en-US" dirty="0"/>
                <a:t>在關聯表單中新增外來欄位</a:t>
              </a:r>
            </a:p>
          </p:txBody>
        </p:sp>
      </p:grpSp>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3"/>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設置外來鍵</a:t>
            </a:r>
          </a:p>
        </p:txBody>
      </p:sp>
      <p:grpSp>
        <p:nvGrpSpPr>
          <p:cNvPr id="29" name="群組 28">
            <a:extLst>
              <a:ext uri="{FF2B5EF4-FFF2-40B4-BE49-F238E27FC236}">
                <a16:creationId xmlns:a16="http://schemas.microsoft.com/office/drawing/2014/main" id="{2800E2BC-D6A0-45BC-8DC0-4D03C3FACF5A}"/>
              </a:ext>
            </a:extLst>
          </p:cNvPr>
          <p:cNvGrpSpPr/>
          <p:nvPr/>
        </p:nvGrpSpPr>
        <p:grpSpPr>
          <a:xfrm>
            <a:off x="932124" y="1836137"/>
            <a:ext cx="8915400" cy="4264172"/>
            <a:chOff x="892743" y="1917722"/>
            <a:chExt cx="8915400" cy="4264172"/>
          </a:xfrm>
        </p:grpSpPr>
        <p:pic>
          <p:nvPicPr>
            <p:cNvPr id="24" name="圖片 23">
              <a:extLst>
                <a:ext uri="{FF2B5EF4-FFF2-40B4-BE49-F238E27FC236}">
                  <a16:creationId xmlns:a16="http://schemas.microsoft.com/office/drawing/2014/main" id="{0817E1FE-26EA-4E63-9CE6-F70FE60E863E}"/>
                </a:ext>
              </a:extLst>
            </p:cNvPr>
            <p:cNvPicPr>
              <a:picLocks noChangeAspect="1"/>
            </p:cNvPicPr>
            <p:nvPr/>
          </p:nvPicPr>
          <p:blipFill>
            <a:blip r:embed="rId5"/>
            <a:stretch>
              <a:fillRect/>
            </a:stretch>
          </p:blipFill>
          <p:spPr>
            <a:xfrm>
              <a:off x="892743" y="1917722"/>
              <a:ext cx="6730632" cy="4264172"/>
            </a:xfrm>
            <a:prstGeom prst="rect">
              <a:avLst/>
            </a:prstGeom>
          </p:spPr>
        </p:pic>
        <p:grpSp>
          <p:nvGrpSpPr>
            <p:cNvPr id="11" name="群組 10">
              <a:extLst>
                <a:ext uri="{FF2B5EF4-FFF2-40B4-BE49-F238E27FC236}">
                  <a16:creationId xmlns:a16="http://schemas.microsoft.com/office/drawing/2014/main" id="{BC29D52B-86F7-40A9-94D6-D1449D61A56E}"/>
                </a:ext>
              </a:extLst>
            </p:cNvPr>
            <p:cNvGrpSpPr/>
            <p:nvPr/>
          </p:nvGrpSpPr>
          <p:grpSpPr>
            <a:xfrm>
              <a:off x="4274869" y="2660073"/>
              <a:ext cx="5533274" cy="1371929"/>
              <a:chOff x="4274869" y="2660073"/>
              <a:chExt cx="5533274" cy="1371929"/>
            </a:xfrm>
          </p:grpSpPr>
          <p:sp>
            <p:nvSpPr>
              <p:cNvPr id="7" name="矩形 6">
                <a:extLst>
                  <a:ext uri="{FF2B5EF4-FFF2-40B4-BE49-F238E27FC236}">
                    <a16:creationId xmlns:a16="http://schemas.microsoft.com/office/drawing/2014/main" id="{46B3E448-C5AF-4DB9-84BA-585F6D85E66C}"/>
                  </a:ext>
                </a:extLst>
              </p:cNvPr>
              <p:cNvSpPr/>
              <p:nvPr/>
            </p:nvSpPr>
            <p:spPr>
              <a:xfrm>
                <a:off x="4274869" y="2660073"/>
                <a:ext cx="344632" cy="201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585332C4-989B-4BB7-8701-E354CD3264BA}"/>
                  </a:ext>
                </a:extLst>
              </p:cNvPr>
              <p:cNvSpPr txBox="1"/>
              <p:nvPr/>
            </p:nvSpPr>
            <p:spPr>
              <a:xfrm>
                <a:off x="8114097" y="3662670"/>
                <a:ext cx="1694046" cy="369332"/>
              </a:xfrm>
              <a:prstGeom prst="rect">
                <a:avLst/>
              </a:prstGeom>
              <a:noFill/>
            </p:spPr>
            <p:txBody>
              <a:bodyPr wrap="square" rtlCol="0">
                <a:spAutoFit/>
              </a:bodyPr>
              <a:lstStyle/>
              <a:p>
                <a:r>
                  <a:rPr lang="zh-TW" altLang="en-US" dirty="0"/>
                  <a:t>選擇外鍵</a:t>
                </a:r>
              </a:p>
            </p:txBody>
          </p:sp>
        </p:grpSp>
      </p:grpSp>
      <p:grpSp>
        <p:nvGrpSpPr>
          <p:cNvPr id="35" name="群組 34">
            <a:extLst>
              <a:ext uri="{FF2B5EF4-FFF2-40B4-BE49-F238E27FC236}">
                <a16:creationId xmlns:a16="http://schemas.microsoft.com/office/drawing/2014/main" id="{8146C9E1-D2C7-4610-9624-8A1AD3544C1B}"/>
              </a:ext>
            </a:extLst>
          </p:cNvPr>
          <p:cNvGrpSpPr/>
          <p:nvPr/>
        </p:nvGrpSpPr>
        <p:grpSpPr>
          <a:xfrm>
            <a:off x="932009" y="1840780"/>
            <a:ext cx="9319660" cy="4264172"/>
            <a:chOff x="892743" y="1917721"/>
            <a:chExt cx="9319660" cy="4264172"/>
          </a:xfrm>
        </p:grpSpPr>
        <p:pic>
          <p:nvPicPr>
            <p:cNvPr id="33" name="圖片 32">
              <a:extLst>
                <a:ext uri="{FF2B5EF4-FFF2-40B4-BE49-F238E27FC236}">
                  <a16:creationId xmlns:a16="http://schemas.microsoft.com/office/drawing/2014/main" id="{9FA029CB-7E8E-4FFA-B03B-A8077573F76B}"/>
                </a:ext>
              </a:extLst>
            </p:cNvPr>
            <p:cNvPicPr>
              <a:picLocks noChangeAspect="1"/>
            </p:cNvPicPr>
            <p:nvPr/>
          </p:nvPicPr>
          <p:blipFill>
            <a:blip r:embed="rId6"/>
            <a:stretch>
              <a:fillRect/>
            </a:stretch>
          </p:blipFill>
          <p:spPr>
            <a:xfrm>
              <a:off x="892743" y="1917721"/>
              <a:ext cx="6730632" cy="4264172"/>
            </a:xfrm>
            <a:prstGeom prst="rect">
              <a:avLst/>
            </a:prstGeom>
          </p:spPr>
        </p:pic>
        <p:grpSp>
          <p:nvGrpSpPr>
            <p:cNvPr id="15" name="群組 14">
              <a:extLst>
                <a:ext uri="{FF2B5EF4-FFF2-40B4-BE49-F238E27FC236}">
                  <a16:creationId xmlns:a16="http://schemas.microsoft.com/office/drawing/2014/main" id="{8AAAC54E-9D1E-4108-B214-04465CF8A53C}"/>
                </a:ext>
              </a:extLst>
            </p:cNvPr>
            <p:cNvGrpSpPr/>
            <p:nvPr/>
          </p:nvGrpSpPr>
          <p:grpSpPr>
            <a:xfrm>
              <a:off x="2945331" y="2861953"/>
              <a:ext cx="7267072" cy="1168445"/>
              <a:chOff x="2945331" y="2861953"/>
              <a:chExt cx="7267072" cy="1168445"/>
            </a:xfrm>
          </p:grpSpPr>
          <p:sp>
            <p:nvSpPr>
              <p:cNvPr id="25" name="文字方塊 24">
                <a:extLst>
                  <a:ext uri="{FF2B5EF4-FFF2-40B4-BE49-F238E27FC236}">
                    <a16:creationId xmlns:a16="http://schemas.microsoft.com/office/drawing/2014/main" id="{06394E7E-E5B0-4E3C-BBB6-8307A52A297F}"/>
                  </a:ext>
                </a:extLst>
              </p:cNvPr>
              <p:cNvSpPr txBox="1"/>
              <p:nvPr/>
            </p:nvSpPr>
            <p:spPr>
              <a:xfrm>
                <a:off x="8114096" y="3661066"/>
                <a:ext cx="2098307" cy="369332"/>
              </a:xfrm>
              <a:prstGeom prst="rect">
                <a:avLst/>
              </a:prstGeom>
              <a:noFill/>
            </p:spPr>
            <p:txBody>
              <a:bodyPr wrap="square" rtlCol="0">
                <a:spAutoFit/>
              </a:bodyPr>
              <a:lstStyle/>
              <a:p>
                <a:r>
                  <a:rPr lang="zh-TW" altLang="en-US" dirty="0"/>
                  <a:t>按下加入新增外鍵</a:t>
                </a:r>
              </a:p>
            </p:txBody>
          </p:sp>
          <p:sp>
            <p:nvSpPr>
              <p:cNvPr id="14" name="矩形 13">
                <a:extLst>
                  <a:ext uri="{FF2B5EF4-FFF2-40B4-BE49-F238E27FC236}">
                    <a16:creationId xmlns:a16="http://schemas.microsoft.com/office/drawing/2014/main" id="{80DBD5DE-889F-4A3C-B3FF-C6500BFEAF1B}"/>
                  </a:ext>
                </a:extLst>
              </p:cNvPr>
              <p:cNvSpPr/>
              <p:nvPr/>
            </p:nvSpPr>
            <p:spPr>
              <a:xfrm>
                <a:off x="2945331" y="2861953"/>
                <a:ext cx="433136" cy="201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45" name="群組 44">
            <a:extLst>
              <a:ext uri="{FF2B5EF4-FFF2-40B4-BE49-F238E27FC236}">
                <a16:creationId xmlns:a16="http://schemas.microsoft.com/office/drawing/2014/main" id="{CEA43A1E-C21A-4FF3-B4FC-6974D1A174CA}"/>
              </a:ext>
            </a:extLst>
          </p:cNvPr>
          <p:cNvGrpSpPr/>
          <p:nvPr/>
        </p:nvGrpSpPr>
        <p:grpSpPr>
          <a:xfrm>
            <a:off x="932009" y="1840780"/>
            <a:ext cx="10372895" cy="4264172"/>
            <a:chOff x="892743" y="1917722"/>
            <a:chExt cx="10372895" cy="4264172"/>
          </a:xfrm>
        </p:grpSpPr>
        <p:pic>
          <p:nvPicPr>
            <p:cNvPr id="40" name="圖片 39">
              <a:extLst>
                <a:ext uri="{FF2B5EF4-FFF2-40B4-BE49-F238E27FC236}">
                  <a16:creationId xmlns:a16="http://schemas.microsoft.com/office/drawing/2014/main" id="{90A9E694-7030-4525-BFAD-0A8F700FD5F2}"/>
                </a:ext>
              </a:extLst>
            </p:cNvPr>
            <p:cNvPicPr>
              <a:picLocks noChangeAspect="1"/>
            </p:cNvPicPr>
            <p:nvPr/>
          </p:nvPicPr>
          <p:blipFill>
            <a:blip r:embed="rId7"/>
            <a:stretch>
              <a:fillRect/>
            </a:stretch>
          </p:blipFill>
          <p:spPr>
            <a:xfrm>
              <a:off x="892743" y="1917722"/>
              <a:ext cx="6730632" cy="4264172"/>
            </a:xfrm>
            <a:prstGeom prst="rect">
              <a:avLst/>
            </a:prstGeom>
          </p:spPr>
        </p:pic>
        <p:sp>
          <p:nvSpPr>
            <p:cNvPr id="42" name="文字方塊 41">
              <a:extLst>
                <a:ext uri="{FF2B5EF4-FFF2-40B4-BE49-F238E27FC236}">
                  <a16:creationId xmlns:a16="http://schemas.microsoft.com/office/drawing/2014/main" id="{1B669DE2-D42C-4F19-9B3C-EF82F47418DD}"/>
                </a:ext>
              </a:extLst>
            </p:cNvPr>
            <p:cNvSpPr txBox="1"/>
            <p:nvPr/>
          </p:nvSpPr>
          <p:spPr>
            <a:xfrm>
              <a:off x="8118176" y="3663085"/>
              <a:ext cx="3147462" cy="369332"/>
            </a:xfrm>
            <a:prstGeom prst="rect">
              <a:avLst/>
            </a:prstGeom>
            <a:noFill/>
          </p:spPr>
          <p:txBody>
            <a:bodyPr wrap="square" rtlCol="0">
              <a:spAutoFit/>
            </a:bodyPr>
            <a:lstStyle/>
            <a:p>
              <a:r>
                <a:rPr lang="zh-TW" altLang="en-US" dirty="0"/>
                <a:t>選擇外來欄位</a:t>
              </a:r>
            </a:p>
          </p:txBody>
        </p:sp>
      </p:grpSp>
      <p:grpSp>
        <p:nvGrpSpPr>
          <p:cNvPr id="48" name="群組 47">
            <a:extLst>
              <a:ext uri="{FF2B5EF4-FFF2-40B4-BE49-F238E27FC236}">
                <a16:creationId xmlns:a16="http://schemas.microsoft.com/office/drawing/2014/main" id="{FCBD7145-CB93-4716-BB9A-9FB6E41AE47B}"/>
              </a:ext>
            </a:extLst>
          </p:cNvPr>
          <p:cNvGrpSpPr/>
          <p:nvPr/>
        </p:nvGrpSpPr>
        <p:grpSpPr>
          <a:xfrm>
            <a:off x="933343" y="1848490"/>
            <a:ext cx="9067420" cy="4264172"/>
            <a:chOff x="846599" y="1917720"/>
            <a:chExt cx="9067420" cy="4264172"/>
          </a:xfrm>
        </p:grpSpPr>
        <p:pic>
          <p:nvPicPr>
            <p:cNvPr id="44" name="圖片 43">
              <a:extLst>
                <a:ext uri="{FF2B5EF4-FFF2-40B4-BE49-F238E27FC236}">
                  <a16:creationId xmlns:a16="http://schemas.microsoft.com/office/drawing/2014/main" id="{421B5318-E434-4CDC-ACFA-9B00F74D8785}"/>
                </a:ext>
              </a:extLst>
            </p:cNvPr>
            <p:cNvPicPr>
              <a:picLocks noChangeAspect="1"/>
            </p:cNvPicPr>
            <p:nvPr/>
          </p:nvPicPr>
          <p:blipFill>
            <a:blip r:embed="rId8"/>
            <a:stretch>
              <a:fillRect/>
            </a:stretch>
          </p:blipFill>
          <p:spPr>
            <a:xfrm>
              <a:off x="846599" y="1917720"/>
              <a:ext cx="6730632" cy="4264172"/>
            </a:xfrm>
            <a:prstGeom prst="rect">
              <a:avLst/>
            </a:prstGeom>
          </p:spPr>
        </p:pic>
        <p:sp>
          <p:nvSpPr>
            <p:cNvPr id="47" name="文字方塊 46">
              <a:extLst>
                <a:ext uri="{FF2B5EF4-FFF2-40B4-BE49-F238E27FC236}">
                  <a16:creationId xmlns:a16="http://schemas.microsoft.com/office/drawing/2014/main" id="{FCEAF8BD-92A8-40BF-A4F9-9D551BB438E4}"/>
                </a:ext>
              </a:extLst>
            </p:cNvPr>
            <p:cNvSpPr txBox="1"/>
            <p:nvPr/>
          </p:nvSpPr>
          <p:spPr>
            <a:xfrm>
              <a:off x="8114095" y="3659047"/>
              <a:ext cx="1799924" cy="369332"/>
            </a:xfrm>
            <a:prstGeom prst="rect">
              <a:avLst/>
            </a:prstGeom>
            <a:noFill/>
          </p:spPr>
          <p:txBody>
            <a:bodyPr wrap="square" rtlCol="0">
              <a:spAutoFit/>
            </a:bodyPr>
            <a:lstStyle/>
            <a:p>
              <a:r>
                <a:rPr lang="zh-TW" altLang="en-US" dirty="0"/>
                <a:t>選擇來源表單</a:t>
              </a:r>
            </a:p>
          </p:txBody>
        </p:sp>
      </p:grpSp>
      <p:grpSp>
        <p:nvGrpSpPr>
          <p:cNvPr id="52" name="群組 51">
            <a:extLst>
              <a:ext uri="{FF2B5EF4-FFF2-40B4-BE49-F238E27FC236}">
                <a16:creationId xmlns:a16="http://schemas.microsoft.com/office/drawing/2014/main" id="{F83CCF8A-EB27-460B-B424-CA7515A11585}"/>
              </a:ext>
            </a:extLst>
          </p:cNvPr>
          <p:cNvGrpSpPr/>
          <p:nvPr/>
        </p:nvGrpSpPr>
        <p:grpSpPr>
          <a:xfrm>
            <a:off x="887096" y="1812445"/>
            <a:ext cx="10664011" cy="4293407"/>
            <a:chOff x="846598" y="1917720"/>
            <a:chExt cx="10664011" cy="4293407"/>
          </a:xfrm>
        </p:grpSpPr>
        <p:pic>
          <p:nvPicPr>
            <p:cNvPr id="50" name="圖片 49">
              <a:extLst>
                <a:ext uri="{FF2B5EF4-FFF2-40B4-BE49-F238E27FC236}">
                  <a16:creationId xmlns:a16="http://schemas.microsoft.com/office/drawing/2014/main" id="{AD9AA29B-CB65-4E25-B445-AE885895E0CA}"/>
                </a:ext>
              </a:extLst>
            </p:cNvPr>
            <p:cNvPicPr>
              <a:picLocks noChangeAspect="1"/>
            </p:cNvPicPr>
            <p:nvPr/>
          </p:nvPicPr>
          <p:blipFill>
            <a:blip r:embed="rId9"/>
            <a:stretch>
              <a:fillRect/>
            </a:stretch>
          </p:blipFill>
          <p:spPr>
            <a:xfrm>
              <a:off x="846598" y="1917720"/>
              <a:ext cx="6776777" cy="4293407"/>
            </a:xfrm>
            <a:prstGeom prst="rect">
              <a:avLst/>
            </a:prstGeom>
          </p:spPr>
        </p:pic>
        <p:sp>
          <p:nvSpPr>
            <p:cNvPr id="51" name="文字方塊 50">
              <a:extLst>
                <a:ext uri="{FF2B5EF4-FFF2-40B4-BE49-F238E27FC236}">
                  <a16:creationId xmlns:a16="http://schemas.microsoft.com/office/drawing/2014/main" id="{8D7DEB69-C7C7-420D-AD7C-AB76F94036B5}"/>
                </a:ext>
              </a:extLst>
            </p:cNvPr>
            <p:cNvSpPr txBox="1"/>
            <p:nvPr/>
          </p:nvSpPr>
          <p:spPr>
            <a:xfrm>
              <a:off x="8105677" y="3659047"/>
              <a:ext cx="3404932" cy="646331"/>
            </a:xfrm>
            <a:prstGeom prst="rect">
              <a:avLst/>
            </a:prstGeom>
            <a:noFill/>
          </p:spPr>
          <p:txBody>
            <a:bodyPr wrap="square" rtlCol="0">
              <a:spAutoFit/>
            </a:bodyPr>
            <a:lstStyle/>
            <a:p>
              <a:r>
                <a:rPr lang="zh-TW" altLang="en-US" dirty="0"/>
                <a:t>選擇來源欄位後按下儲存外來鍵就建立好了</a:t>
              </a:r>
            </a:p>
          </p:txBody>
        </p:sp>
      </p:grpSp>
      <p:sp>
        <p:nvSpPr>
          <p:cNvPr id="53" name="矩形 52">
            <a:extLst>
              <a:ext uri="{FF2B5EF4-FFF2-40B4-BE49-F238E27FC236}">
                <a16:creationId xmlns:a16="http://schemas.microsoft.com/office/drawing/2014/main" id="{C9F1148C-FE87-4721-B6A3-B67DBAF80FCC}"/>
              </a:ext>
            </a:extLst>
          </p:cNvPr>
          <p:cNvSpPr/>
          <p:nvPr/>
        </p:nvSpPr>
        <p:spPr>
          <a:xfrm>
            <a:off x="4049734" y="4911775"/>
            <a:ext cx="693018" cy="201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741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8"/>
                                        </p:tgtEl>
                                      </p:cBhvr>
                                    </p:animEffect>
                                    <p:set>
                                      <p:cBhvr>
                                        <p:cTn id="43" dur="1" fill="hold">
                                          <p:stCondLst>
                                            <p:cond delay="499"/>
                                          </p:stCondLst>
                                        </p:cTn>
                                        <p:tgtEl>
                                          <p:spTgt spid="48"/>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新增資料</a:t>
            </a:r>
          </a:p>
        </p:txBody>
      </p:sp>
      <p:grpSp>
        <p:nvGrpSpPr>
          <p:cNvPr id="6" name="群組 5">
            <a:extLst>
              <a:ext uri="{FF2B5EF4-FFF2-40B4-BE49-F238E27FC236}">
                <a16:creationId xmlns:a16="http://schemas.microsoft.com/office/drawing/2014/main" id="{8D8BF920-0862-4CAE-8FB2-C241C94A0ADB}"/>
              </a:ext>
            </a:extLst>
          </p:cNvPr>
          <p:cNvGrpSpPr/>
          <p:nvPr/>
        </p:nvGrpSpPr>
        <p:grpSpPr>
          <a:xfrm>
            <a:off x="797027" y="1859145"/>
            <a:ext cx="8445286" cy="4042891"/>
            <a:chOff x="797027" y="1859145"/>
            <a:chExt cx="8445286" cy="4042891"/>
          </a:xfrm>
        </p:grpSpPr>
        <p:pic>
          <p:nvPicPr>
            <p:cNvPr id="3" name="圖片 2">
              <a:extLst>
                <a:ext uri="{FF2B5EF4-FFF2-40B4-BE49-F238E27FC236}">
                  <a16:creationId xmlns:a16="http://schemas.microsoft.com/office/drawing/2014/main" id="{D3331FEB-E6F9-459C-81C3-90351FFD518B}"/>
                </a:ext>
              </a:extLst>
            </p:cNvPr>
            <p:cNvPicPr>
              <a:picLocks noChangeAspect="1"/>
            </p:cNvPicPr>
            <p:nvPr/>
          </p:nvPicPr>
          <p:blipFill>
            <a:blip r:embed="rId4"/>
            <a:stretch>
              <a:fillRect/>
            </a:stretch>
          </p:blipFill>
          <p:spPr>
            <a:xfrm>
              <a:off x="797027" y="1859145"/>
              <a:ext cx="6381359" cy="4042891"/>
            </a:xfrm>
            <a:prstGeom prst="rect">
              <a:avLst/>
            </a:prstGeom>
          </p:spPr>
        </p:pic>
        <p:sp>
          <p:nvSpPr>
            <p:cNvPr id="4" name="矩形 3">
              <a:extLst>
                <a:ext uri="{FF2B5EF4-FFF2-40B4-BE49-F238E27FC236}">
                  <a16:creationId xmlns:a16="http://schemas.microsoft.com/office/drawing/2014/main" id="{597FB61F-DEBF-4AD0-B7BD-FF040D028A6C}"/>
                </a:ext>
              </a:extLst>
            </p:cNvPr>
            <p:cNvSpPr/>
            <p:nvPr/>
          </p:nvSpPr>
          <p:spPr>
            <a:xfrm>
              <a:off x="4916384" y="2375065"/>
              <a:ext cx="463138" cy="1781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BA123A25-E3D2-49C8-9525-713F0AFADDF0}"/>
                </a:ext>
              </a:extLst>
            </p:cNvPr>
            <p:cNvSpPr txBox="1"/>
            <p:nvPr/>
          </p:nvSpPr>
          <p:spPr>
            <a:xfrm>
              <a:off x="7603958" y="3352092"/>
              <a:ext cx="1638355" cy="369332"/>
            </a:xfrm>
            <a:prstGeom prst="rect">
              <a:avLst/>
            </a:prstGeom>
            <a:noFill/>
          </p:spPr>
          <p:txBody>
            <a:bodyPr wrap="square" rtlCol="0">
              <a:spAutoFit/>
            </a:bodyPr>
            <a:lstStyle/>
            <a:p>
              <a:r>
                <a:rPr lang="zh-TW" altLang="en-US" dirty="0"/>
                <a:t>點選資料</a:t>
              </a:r>
            </a:p>
          </p:txBody>
        </p:sp>
      </p:grpSp>
      <p:grpSp>
        <p:nvGrpSpPr>
          <p:cNvPr id="22" name="群組 21">
            <a:extLst>
              <a:ext uri="{FF2B5EF4-FFF2-40B4-BE49-F238E27FC236}">
                <a16:creationId xmlns:a16="http://schemas.microsoft.com/office/drawing/2014/main" id="{94C242A7-E348-4761-8CAE-703634510BBE}"/>
              </a:ext>
            </a:extLst>
          </p:cNvPr>
          <p:cNvGrpSpPr/>
          <p:nvPr/>
        </p:nvGrpSpPr>
        <p:grpSpPr>
          <a:xfrm>
            <a:off x="690253" y="1859145"/>
            <a:ext cx="9589529" cy="4110537"/>
            <a:chOff x="690253" y="1859145"/>
            <a:chExt cx="9589529" cy="4110537"/>
          </a:xfrm>
        </p:grpSpPr>
        <p:sp>
          <p:nvSpPr>
            <p:cNvPr id="16" name="文字方塊 15">
              <a:extLst>
                <a:ext uri="{FF2B5EF4-FFF2-40B4-BE49-F238E27FC236}">
                  <a16:creationId xmlns:a16="http://schemas.microsoft.com/office/drawing/2014/main" id="{028841E9-638A-4AA1-8047-96BE401BD615}"/>
                </a:ext>
              </a:extLst>
            </p:cNvPr>
            <p:cNvSpPr txBox="1"/>
            <p:nvPr/>
          </p:nvSpPr>
          <p:spPr>
            <a:xfrm>
              <a:off x="7603958" y="3352092"/>
              <a:ext cx="2675824" cy="1477328"/>
            </a:xfrm>
            <a:prstGeom prst="rect">
              <a:avLst/>
            </a:prstGeom>
            <a:noFill/>
          </p:spPr>
          <p:txBody>
            <a:bodyPr wrap="square" rtlCol="0">
              <a:spAutoFit/>
            </a:bodyPr>
            <a:lstStyle/>
            <a:p>
              <a:r>
                <a:rPr lang="zh-TW" altLang="en-US" dirty="0"/>
                <a:t>點選上方綠色圈圈的</a:t>
              </a:r>
              <a:r>
                <a:rPr lang="en-US" altLang="zh-TW" dirty="0"/>
                <a:t>+</a:t>
              </a:r>
              <a:r>
                <a:rPr lang="zh-TW" altLang="en-US" dirty="0"/>
                <a:t>新增資料</a:t>
              </a:r>
              <a:r>
                <a:rPr lang="en-US" altLang="zh-TW" dirty="0"/>
                <a:t>(</a:t>
              </a:r>
              <a:r>
                <a:rPr lang="zh-TW" altLang="en-US" dirty="0"/>
                <a:t>如果不能按的話，點一下欄位</a:t>
              </a:r>
              <a:r>
                <a:rPr lang="en-US" altLang="zh-TW" dirty="0"/>
                <a:t>)</a:t>
              </a:r>
              <a:r>
                <a:rPr lang="zh-TW" altLang="en-US" dirty="0"/>
                <a:t>輸入完後點空白的地方即可完成新增</a:t>
              </a:r>
            </a:p>
          </p:txBody>
        </p:sp>
        <p:pic>
          <p:nvPicPr>
            <p:cNvPr id="18" name="圖片 17">
              <a:extLst>
                <a:ext uri="{FF2B5EF4-FFF2-40B4-BE49-F238E27FC236}">
                  <a16:creationId xmlns:a16="http://schemas.microsoft.com/office/drawing/2014/main" id="{A2447576-65E5-4E4E-86BA-6908DAA0F126}"/>
                </a:ext>
              </a:extLst>
            </p:cNvPr>
            <p:cNvPicPr>
              <a:picLocks noChangeAspect="1"/>
            </p:cNvPicPr>
            <p:nvPr/>
          </p:nvPicPr>
          <p:blipFill>
            <a:blip r:embed="rId5"/>
            <a:stretch>
              <a:fillRect/>
            </a:stretch>
          </p:blipFill>
          <p:spPr>
            <a:xfrm>
              <a:off x="690253" y="1859145"/>
              <a:ext cx="6488133" cy="4110537"/>
            </a:xfrm>
            <a:prstGeom prst="rect">
              <a:avLst/>
            </a:prstGeom>
          </p:spPr>
        </p:pic>
      </p:grpSp>
      <p:sp>
        <p:nvSpPr>
          <p:cNvPr id="23" name="矩形 22">
            <a:extLst>
              <a:ext uri="{FF2B5EF4-FFF2-40B4-BE49-F238E27FC236}">
                <a16:creationId xmlns:a16="http://schemas.microsoft.com/office/drawing/2014/main" id="{FB3D4C5C-3450-4E78-BAF3-B29F52071F68}"/>
              </a:ext>
            </a:extLst>
          </p:cNvPr>
          <p:cNvSpPr/>
          <p:nvPr/>
        </p:nvSpPr>
        <p:spPr>
          <a:xfrm>
            <a:off x="3272589" y="2204185"/>
            <a:ext cx="259883" cy="1781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611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刪除資料</a:t>
            </a:r>
          </a:p>
        </p:txBody>
      </p:sp>
      <p:sp>
        <p:nvSpPr>
          <p:cNvPr id="16" name="文字方塊 15">
            <a:extLst>
              <a:ext uri="{FF2B5EF4-FFF2-40B4-BE49-F238E27FC236}">
                <a16:creationId xmlns:a16="http://schemas.microsoft.com/office/drawing/2014/main" id="{028841E9-638A-4AA1-8047-96BE401BD615}"/>
              </a:ext>
            </a:extLst>
          </p:cNvPr>
          <p:cNvSpPr txBox="1"/>
          <p:nvPr/>
        </p:nvSpPr>
        <p:spPr>
          <a:xfrm>
            <a:off x="7576931" y="3432101"/>
            <a:ext cx="2675824" cy="1477328"/>
          </a:xfrm>
          <a:prstGeom prst="rect">
            <a:avLst/>
          </a:prstGeom>
          <a:noFill/>
        </p:spPr>
        <p:txBody>
          <a:bodyPr wrap="square" rtlCol="0">
            <a:spAutoFit/>
          </a:bodyPr>
          <a:lstStyle/>
          <a:p>
            <a:r>
              <a:rPr lang="zh-TW" altLang="en-US" dirty="0"/>
              <a:t>選取要刪除的資料後點選上方紅色圈圈的</a:t>
            </a:r>
            <a:r>
              <a:rPr lang="en-US" altLang="zh-TW" dirty="0"/>
              <a:t>x</a:t>
            </a:r>
            <a:r>
              <a:rPr lang="zh-TW" altLang="en-US" dirty="0"/>
              <a:t>刪除資料後會跳出確認視窗按下確定後即可刪除資料</a:t>
            </a:r>
          </a:p>
        </p:txBody>
      </p:sp>
      <p:pic>
        <p:nvPicPr>
          <p:cNvPr id="7" name="圖片 6">
            <a:extLst>
              <a:ext uri="{FF2B5EF4-FFF2-40B4-BE49-F238E27FC236}">
                <a16:creationId xmlns:a16="http://schemas.microsoft.com/office/drawing/2014/main" id="{6FD0A440-69A0-4A24-9144-96DD6495B150}"/>
              </a:ext>
            </a:extLst>
          </p:cNvPr>
          <p:cNvPicPr>
            <a:picLocks noChangeAspect="1"/>
          </p:cNvPicPr>
          <p:nvPr/>
        </p:nvPicPr>
        <p:blipFill>
          <a:blip r:embed="rId4"/>
          <a:stretch>
            <a:fillRect/>
          </a:stretch>
        </p:blipFill>
        <p:spPr>
          <a:xfrm>
            <a:off x="1420245" y="2318884"/>
            <a:ext cx="5878066" cy="3724031"/>
          </a:xfrm>
          <a:prstGeom prst="rect">
            <a:avLst/>
          </a:prstGeom>
        </p:spPr>
      </p:pic>
      <p:sp>
        <p:nvSpPr>
          <p:cNvPr id="8" name="矩形 7">
            <a:extLst>
              <a:ext uri="{FF2B5EF4-FFF2-40B4-BE49-F238E27FC236}">
                <a16:creationId xmlns:a16="http://schemas.microsoft.com/office/drawing/2014/main" id="{27A62CC9-63A5-4F6D-837D-013666B0924E}"/>
              </a:ext>
            </a:extLst>
          </p:cNvPr>
          <p:cNvSpPr/>
          <p:nvPr/>
        </p:nvSpPr>
        <p:spPr>
          <a:xfrm>
            <a:off x="3907857" y="2646947"/>
            <a:ext cx="221381" cy="1636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B6626738-AA64-4264-B068-9D162B0A7573}"/>
              </a:ext>
            </a:extLst>
          </p:cNvPr>
          <p:cNvPicPr>
            <a:picLocks noChangeAspect="1"/>
          </p:cNvPicPr>
          <p:nvPr/>
        </p:nvPicPr>
        <p:blipFill>
          <a:blip r:embed="rId5"/>
          <a:stretch>
            <a:fillRect/>
          </a:stretch>
        </p:blipFill>
        <p:spPr>
          <a:xfrm>
            <a:off x="3303571" y="3457897"/>
            <a:ext cx="3193481" cy="1058612"/>
          </a:xfrm>
          <a:prstGeom prst="rect">
            <a:avLst/>
          </a:prstGeom>
        </p:spPr>
      </p:pic>
    </p:spTree>
    <p:extLst>
      <p:ext uri="{BB962C8B-B14F-4D97-AF65-F5344CB8AC3E}">
        <p14:creationId xmlns:p14="http://schemas.microsoft.com/office/powerpoint/2010/main" val="323956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8BAE533-548F-45AA-9B4E-F9DC162FF3B0}"/>
              </a:ext>
            </a:extLst>
          </p:cNvPr>
          <p:cNvPicPr>
            <a:picLocks noChangeAspect="1"/>
          </p:cNvPicPr>
          <p:nvPr/>
        </p:nvPicPr>
        <p:blipFill rotWithShape="1">
          <a:blip r:embed="rId2"/>
          <a:srcRect l="1" t="7459" r="42081" b="61585"/>
          <a:stretch/>
        </p:blipFill>
        <p:spPr>
          <a:xfrm>
            <a:off x="0" y="474319"/>
            <a:ext cx="6096000" cy="1049681"/>
          </a:xfrm>
          <a:prstGeom prst="rect">
            <a:avLst/>
          </a:prstGeom>
        </p:spPr>
      </p:pic>
      <p:sp>
        <p:nvSpPr>
          <p:cNvPr id="10" name="標題 1">
            <a:extLst>
              <a:ext uri="{FF2B5EF4-FFF2-40B4-BE49-F238E27FC236}">
                <a16:creationId xmlns:a16="http://schemas.microsoft.com/office/drawing/2014/main" id="{AD2D3D6E-CC90-4072-84E5-CA3DA19E56D2}"/>
              </a:ext>
            </a:extLst>
          </p:cNvPr>
          <p:cNvSpPr txBox="1">
            <a:spLocks/>
          </p:cNvSpPr>
          <p:nvPr/>
        </p:nvSpPr>
        <p:spPr>
          <a:xfrm>
            <a:off x="474511" y="381740"/>
            <a:ext cx="9966960" cy="1289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M</a:t>
            </a:r>
            <a:r>
              <a:rPr lang="en-US" altLang="zh-TW" cap="none" dirty="0"/>
              <a:t>aria</a:t>
            </a:r>
            <a:r>
              <a:rPr lang="en-US" altLang="zh-TW" dirty="0"/>
              <a:t>DB</a:t>
            </a:r>
            <a:r>
              <a:rPr lang="zh-TW" altLang="en-US" b="1" dirty="0">
                <a:latin typeface="+mj-ea"/>
              </a:rPr>
              <a:t>修改資料</a:t>
            </a:r>
          </a:p>
        </p:txBody>
      </p:sp>
      <p:pic>
        <p:nvPicPr>
          <p:cNvPr id="3" name="圖片 2">
            <a:extLst>
              <a:ext uri="{FF2B5EF4-FFF2-40B4-BE49-F238E27FC236}">
                <a16:creationId xmlns:a16="http://schemas.microsoft.com/office/drawing/2014/main" id="{BE295DE9-D41A-48D4-AE53-058C9B17ACA7}"/>
              </a:ext>
            </a:extLst>
          </p:cNvPr>
          <p:cNvPicPr>
            <a:picLocks noChangeAspect="1"/>
          </p:cNvPicPr>
          <p:nvPr/>
        </p:nvPicPr>
        <p:blipFill>
          <a:blip r:embed="rId4"/>
          <a:stretch>
            <a:fillRect/>
          </a:stretch>
        </p:blipFill>
        <p:spPr>
          <a:xfrm>
            <a:off x="1007158" y="1859146"/>
            <a:ext cx="6231405" cy="3947888"/>
          </a:xfrm>
          <a:prstGeom prst="rect">
            <a:avLst/>
          </a:prstGeom>
        </p:spPr>
      </p:pic>
      <p:sp>
        <p:nvSpPr>
          <p:cNvPr id="4" name="文字方塊 3">
            <a:extLst>
              <a:ext uri="{FF2B5EF4-FFF2-40B4-BE49-F238E27FC236}">
                <a16:creationId xmlns:a16="http://schemas.microsoft.com/office/drawing/2014/main" id="{C4E2462A-5DBA-4ACC-A1B8-7FF4FAC7DCAA}"/>
              </a:ext>
            </a:extLst>
          </p:cNvPr>
          <p:cNvSpPr txBox="1"/>
          <p:nvPr/>
        </p:nvSpPr>
        <p:spPr>
          <a:xfrm>
            <a:off x="7920841" y="3429000"/>
            <a:ext cx="2755076" cy="1477328"/>
          </a:xfrm>
          <a:prstGeom prst="rect">
            <a:avLst/>
          </a:prstGeom>
          <a:noFill/>
        </p:spPr>
        <p:txBody>
          <a:bodyPr wrap="square" rtlCol="0">
            <a:spAutoFit/>
          </a:bodyPr>
          <a:lstStyle/>
          <a:p>
            <a:r>
              <a:rPr lang="zh-TW" altLang="en-US" dirty="0"/>
              <a:t>雙擊想修改的資料即可進行修改，修改完畢後點空白的地方即可完成修改</a:t>
            </a:r>
            <a:r>
              <a:rPr lang="en-US" altLang="zh-TW" dirty="0"/>
              <a:t>(</a:t>
            </a:r>
            <a:r>
              <a:rPr lang="zh-TW" altLang="en-US" dirty="0"/>
              <a:t>如果欄位前方有紅色三角就點上方綠色勾勾</a:t>
            </a:r>
            <a:r>
              <a:rPr lang="en-US" altLang="zh-TW"/>
              <a:t>)</a:t>
            </a:r>
            <a:endParaRPr lang="zh-TW" altLang="en-US" dirty="0"/>
          </a:p>
        </p:txBody>
      </p:sp>
    </p:spTree>
    <p:extLst>
      <p:ext uri="{BB962C8B-B14F-4D97-AF65-F5344CB8AC3E}">
        <p14:creationId xmlns:p14="http://schemas.microsoft.com/office/powerpoint/2010/main" val="3829139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75</TotalTime>
  <Words>324</Words>
  <Application>Microsoft Office PowerPoint</Application>
  <PresentationFormat>寬螢幕</PresentationFormat>
  <Paragraphs>39</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木刻字型</vt:lpstr>
      <vt:lpstr>MariaDB操作教學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MariaDB操作教學</dc:title>
  <dc:creator>B10556030</dc:creator>
  <cp:lastModifiedBy>未知的使用者</cp:lastModifiedBy>
  <cp:revision>7</cp:revision>
  <dcterms:created xsi:type="dcterms:W3CDTF">2020-11-24T06:47:11Z</dcterms:created>
  <dcterms:modified xsi:type="dcterms:W3CDTF">2020-11-25T09:28:08Z</dcterms:modified>
</cp:coreProperties>
</file>