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77" r:id="rId3"/>
    <p:sldId id="261" r:id="rId4"/>
    <p:sldId id="259" r:id="rId5"/>
    <p:sldId id="260" r:id="rId6"/>
    <p:sldId id="262" r:id="rId7"/>
    <p:sldId id="263" r:id="rId8"/>
    <p:sldId id="267" r:id="rId9"/>
    <p:sldId id="268" r:id="rId10"/>
    <p:sldId id="269" r:id="rId11"/>
    <p:sldId id="270" r:id="rId12"/>
    <p:sldId id="265" r:id="rId13"/>
    <p:sldId id="271" r:id="rId14"/>
    <p:sldId id="272" r:id="rId15"/>
    <p:sldId id="274" r:id="rId16"/>
    <p:sldId id="276" r:id="rId17"/>
    <p:sldId id="275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7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BFBC-D9AF-4996-881F-A3C7F1656176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065E0-DB65-4134-B7AD-4A9ACF2D9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48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3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7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118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1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3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6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1A6DEA0F-7429-4CC8-B130-17BDFFEE1BD0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993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553344"/>
            <a:ext cx="7772400" cy="1371600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 smtClean="0"/>
              <a:t>語言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語言的基本語法</a:t>
            </a:r>
          </a:p>
        </p:txBody>
      </p:sp>
    </p:spTree>
    <p:extLst>
      <p:ext uri="{BB962C8B-B14F-4D97-AF65-F5344CB8AC3E}">
        <p14:creationId xmlns:p14="http://schemas.microsoft.com/office/powerpoint/2010/main" val="15303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TW" altLang="en-US" sz="2800" dirty="0" smtClean="0">
                <a:sym typeface="Wingdings" pitchFamily="2" charset="2"/>
              </a:rPr>
              <a:t>在程式中若需要將某個變數值運算後，再</a:t>
            </a:r>
            <a:r>
              <a:rPr lang="zh-TW" altLang="en-US" sz="2800" dirty="0" smtClean="0">
                <a:solidFill>
                  <a:srgbClr val="FF0000"/>
                </a:solidFill>
                <a:sym typeface="Wingdings" pitchFamily="2" charset="2"/>
              </a:rPr>
              <a:t>將運算結果指定給該變數</a:t>
            </a:r>
            <a:r>
              <a:rPr lang="zh-TW" altLang="en-US" sz="2800" dirty="0" smtClean="0">
                <a:sym typeface="Wingdings" pitchFamily="2" charset="2"/>
              </a:rPr>
              <a:t>時，可以利用複合指定運算子來簡化敘述。</a:t>
            </a:r>
            <a:endParaRPr lang="en-US" altLang="zh-TW" sz="2800" dirty="0" smtClean="0">
              <a:sym typeface="Wingdings" pitchFamily="2" charset="2"/>
            </a:endParaRPr>
          </a:p>
          <a:p>
            <a:pPr>
              <a:lnSpc>
                <a:spcPct val="115000"/>
              </a:lnSpc>
            </a:pPr>
            <a:r>
              <a:rPr lang="zh-TW" altLang="en-US" sz="2800" dirty="0" smtClean="0">
                <a:sym typeface="Wingdings" pitchFamily="2" charset="2"/>
              </a:rPr>
              <a:t>例如將</a:t>
            </a:r>
            <a:r>
              <a:rPr lang="en-US" altLang="zh-TW" sz="2800" dirty="0" smtClean="0">
                <a:sym typeface="Wingdings" pitchFamily="2" charset="2"/>
              </a:rPr>
              <a:t>x</a:t>
            </a:r>
            <a:r>
              <a:rPr lang="zh-TW" altLang="en-US" sz="2800" dirty="0" smtClean="0">
                <a:sym typeface="Wingdings" pitchFamily="2" charset="2"/>
              </a:rPr>
              <a:t>變數值加</a:t>
            </a:r>
            <a:r>
              <a:rPr lang="en-US" altLang="zh-TW" sz="2800" dirty="0" smtClean="0">
                <a:sym typeface="Wingdings" pitchFamily="2" charset="2"/>
              </a:rPr>
              <a:t>5</a:t>
            </a:r>
            <a:r>
              <a:rPr lang="zh-TW" altLang="en-US" sz="2800" dirty="0" smtClean="0">
                <a:sym typeface="Wingdings" pitchFamily="2" charset="2"/>
              </a:rPr>
              <a:t>，再指定給</a:t>
            </a:r>
            <a:r>
              <a:rPr lang="en-US" altLang="zh-TW" sz="2800" dirty="0" smtClean="0">
                <a:sym typeface="Wingdings" pitchFamily="2" charset="2"/>
              </a:rPr>
              <a:t>x</a:t>
            </a:r>
            <a:r>
              <a:rPr lang="zh-TW" altLang="en-US" sz="2800" dirty="0" smtClean="0">
                <a:sym typeface="Wingdings" pitchFamily="2" charset="2"/>
              </a:rPr>
              <a:t>變數寫法為：</a:t>
            </a:r>
            <a:r>
              <a:rPr lang="en-US" altLang="zh-TW" sz="2800" dirty="0" smtClean="0">
                <a:sym typeface="Wingdings" pitchFamily="2" charset="2"/>
              </a:rPr>
              <a:t/>
            </a:r>
            <a:br>
              <a:rPr lang="en-US" altLang="zh-TW" sz="2800" dirty="0" smtClean="0">
                <a:sym typeface="Wingdings" pitchFamily="2" charset="2"/>
              </a:rPr>
            </a:br>
            <a:r>
              <a:rPr lang="zh-TW" altLang="en-US" sz="2800" dirty="0" smtClean="0">
                <a:sym typeface="Wingdings" pitchFamily="2" charset="2"/>
              </a:rPr>
              <a:t>  </a:t>
            </a:r>
            <a:r>
              <a:rPr lang="en-US" altLang="zh-TW" sz="2800" dirty="0" smtClean="0">
                <a:sym typeface="Wingdings" pitchFamily="2" charset="2"/>
              </a:rPr>
              <a:t>x = x + 5; </a:t>
            </a:r>
          </a:p>
          <a:p>
            <a:pPr>
              <a:lnSpc>
                <a:spcPct val="115000"/>
              </a:lnSpc>
            </a:pPr>
            <a:r>
              <a:rPr lang="zh-TW" altLang="en-US" sz="2800" dirty="0" smtClean="0">
                <a:sym typeface="Wingdings" pitchFamily="2" charset="2"/>
              </a:rPr>
              <a:t>因為指定運算子</a:t>
            </a:r>
            <a:r>
              <a:rPr lang="en-US" altLang="zh-TW" sz="2800" dirty="0" smtClean="0">
                <a:sym typeface="Wingdings" pitchFamily="2" charset="2"/>
              </a:rPr>
              <a:t>(=)</a:t>
            </a:r>
            <a:r>
              <a:rPr lang="zh-TW" altLang="en-US" sz="2800" dirty="0" smtClean="0">
                <a:sym typeface="Wingdings" pitchFamily="2" charset="2"/>
              </a:rPr>
              <a:t>的左右邊都有相同的變數</a:t>
            </a:r>
            <a:r>
              <a:rPr lang="en-US" altLang="zh-TW" sz="2800" dirty="0" smtClean="0">
                <a:sym typeface="Wingdings" pitchFamily="2" charset="2"/>
              </a:rPr>
              <a:t>x</a:t>
            </a:r>
            <a:r>
              <a:rPr lang="zh-TW" altLang="en-US" sz="2800" dirty="0" smtClean="0">
                <a:sym typeface="Wingdings" pitchFamily="2" charset="2"/>
              </a:rPr>
              <a:t>，此時可以使用複合指定運算子來簡化敘述：</a:t>
            </a:r>
            <a:r>
              <a:rPr lang="en-US" altLang="zh-TW" sz="2800" dirty="0" smtClean="0">
                <a:sym typeface="Wingdings" pitchFamily="2" charset="2"/>
              </a:rPr>
              <a:t/>
            </a:r>
            <a:br>
              <a:rPr lang="en-US" altLang="zh-TW" sz="2800" dirty="0" smtClean="0">
                <a:sym typeface="Wingdings" pitchFamily="2" charset="2"/>
              </a:rPr>
            </a:br>
            <a:r>
              <a:rPr lang="zh-TW" altLang="en-US" sz="2800" dirty="0" smtClean="0">
                <a:sym typeface="Wingdings" pitchFamily="2" charset="2"/>
              </a:rPr>
              <a:t>  </a:t>
            </a:r>
            <a:r>
              <a:rPr lang="en-US" altLang="zh-TW" sz="2800" dirty="0" smtClean="0">
                <a:sym typeface="Wingdings" pitchFamily="2" charset="2"/>
              </a:rPr>
              <a:t>x += 5;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40767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b="1" kern="0" dirty="0" smtClean="0"/>
              <a:t>複合指定運算子</a:t>
            </a:r>
            <a:endParaRPr lang="zh-TW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4026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TW" altLang="en-US" sz="2800" dirty="0" smtClean="0">
                <a:sym typeface="Wingdings" pitchFamily="2" charset="2"/>
              </a:rPr>
              <a:t>下表是</a:t>
            </a:r>
            <a:r>
              <a:rPr lang="en-US" altLang="zh-TW" sz="2800" dirty="0" smtClean="0">
                <a:sym typeface="Wingdings" pitchFamily="2" charset="2"/>
              </a:rPr>
              <a:t>C</a:t>
            </a:r>
            <a:r>
              <a:rPr lang="zh-TW" altLang="en-US" sz="2800" dirty="0" smtClean="0">
                <a:sym typeface="Wingdings" pitchFamily="2" charset="2"/>
              </a:rPr>
              <a:t>語言常用的複合運算子：</a:t>
            </a:r>
            <a:endParaRPr lang="en-US" altLang="zh-TW" sz="2800" dirty="0" smtClean="0">
              <a:sym typeface="Wingdings" pitchFamily="2" charset="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40767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b="1" kern="0" dirty="0" smtClean="0"/>
              <a:t>複合指定運算子</a:t>
            </a:r>
            <a:endParaRPr lang="zh-TW" altLang="en-US" b="1" kern="0" dirty="0"/>
          </a:p>
        </p:txBody>
      </p:sp>
      <p:pic>
        <p:nvPicPr>
          <p:cNvPr id="7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564904"/>
            <a:ext cx="85058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8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  <a:sym typeface="Wingdings" pitchFamily="2" charset="2"/>
              </a:rPr>
              <a:t>++</a:t>
            </a:r>
            <a:r>
              <a:rPr lang="zh-TW" altLang="en-US" sz="2800" b="1" dirty="0" smtClean="0">
                <a:solidFill>
                  <a:srgbClr val="FF0000"/>
                </a:solidFill>
                <a:sym typeface="Wingdings" pitchFamily="2" charset="2"/>
              </a:rPr>
              <a:t> 遞增</a:t>
            </a:r>
            <a:r>
              <a:rPr lang="zh-TW" altLang="en-US" sz="2800" dirty="0" smtClean="0">
                <a:sym typeface="Wingdings" pitchFamily="2" charset="2"/>
              </a:rPr>
              <a:t>運算子和</a:t>
            </a:r>
            <a:r>
              <a:rPr lang="en-US" altLang="zh-TW" sz="2800" b="1" dirty="0" smtClean="0">
                <a:solidFill>
                  <a:srgbClr val="FF0000"/>
                </a:solidFill>
                <a:sym typeface="Wingdings" pitchFamily="2" charset="2"/>
              </a:rPr>
              <a:t>--</a:t>
            </a:r>
            <a:r>
              <a:rPr lang="zh-TW" altLang="en-US" sz="2800" b="1" dirty="0" smtClean="0">
                <a:solidFill>
                  <a:srgbClr val="FF0000"/>
                </a:solidFill>
                <a:sym typeface="Wingdings" pitchFamily="2" charset="2"/>
              </a:rPr>
              <a:t> 遞減</a:t>
            </a:r>
            <a:r>
              <a:rPr lang="zh-TW" altLang="en-US" sz="2800" dirty="0" smtClean="0">
                <a:sym typeface="Wingdings" pitchFamily="2" charset="2"/>
              </a:rPr>
              <a:t>運算子都屬於一元運算子，用來對指定的變數值作</a:t>
            </a:r>
            <a:r>
              <a:rPr lang="zh-TW" altLang="en-US" sz="2800" b="1" dirty="0" smtClean="0">
                <a:solidFill>
                  <a:srgbClr val="FF0000"/>
                </a:solidFill>
                <a:sym typeface="Wingdings" pitchFamily="2" charset="2"/>
              </a:rPr>
              <a:t>加</a:t>
            </a:r>
            <a:r>
              <a:rPr lang="en-US" altLang="zh-TW" sz="2800" b="1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zh-TW" altLang="en-US" sz="2800" dirty="0" smtClean="0">
                <a:sym typeface="Wingdings" pitchFamily="2" charset="2"/>
              </a:rPr>
              <a:t>和</a:t>
            </a:r>
            <a:r>
              <a:rPr lang="zh-TW" altLang="en-US" sz="2800" b="1" dirty="0" smtClean="0">
                <a:solidFill>
                  <a:srgbClr val="FF0000"/>
                </a:solidFill>
                <a:sym typeface="Wingdings" pitchFamily="2" charset="2"/>
              </a:rPr>
              <a:t>減</a:t>
            </a:r>
            <a:r>
              <a:rPr lang="en-US" altLang="zh-TW" sz="2800" b="1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zh-TW" altLang="en-US" sz="2800" dirty="0" smtClean="0">
                <a:sym typeface="Wingdings" pitchFamily="2" charset="2"/>
              </a:rPr>
              <a:t>的運算。</a:t>
            </a:r>
            <a:endParaRPr lang="en-US" altLang="zh-TW" sz="2800" dirty="0" smtClean="0">
              <a:sym typeface="Wingdings" pitchFamily="2" charset="2"/>
            </a:endParaRPr>
          </a:p>
          <a:p>
            <a:pPr>
              <a:lnSpc>
                <a:spcPct val="115000"/>
              </a:lnSpc>
            </a:pPr>
            <a:r>
              <a:rPr lang="zh-TW" altLang="en-US" sz="2800" dirty="0" smtClean="0">
                <a:sym typeface="Wingdings" pitchFamily="2" charset="2"/>
              </a:rPr>
              <a:t>運算子若在變數前面稱為「</a:t>
            </a:r>
            <a:r>
              <a:rPr lang="zh-TW" altLang="en-US" sz="2800" b="1" dirty="0" smtClean="0">
                <a:solidFill>
                  <a:srgbClr val="FF0000"/>
                </a:solidFill>
                <a:sym typeface="Wingdings" pitchFamily="2" charset="2"/>
              </a:rPr>
              <a:t>前置式</a:t>
            </a:r>
            <a:r>
              <a:rPr lang="zh-TW" altLang="en-US" sz="2800" dirty="0" smtClean="0">
                <a:sym typeface="Wingdings" pitchFamily="2" charset="2"/>
              </a:rPr>
              <a:t>」如：</a:t>
            </a:r>
            <a:r>
              <a:rPr lang="en-US" altLang="zh-TW" sz="2800" b="1" dirty="0" smtClean="0">
                <a:solidFill>
                  <a:srgbClr val="FF0000"/>
                </a:solidFill>
                <a:sym typeface="Wingdings" pitchFamily="2" charset="2"/>
              </a:rPr>
              <a:t>++x</a:t>
            </a:r>
            <a:r>
              <a:rPr lang="zh-TW" altLang="en-US" sz="2800" dirty="0" smtClean="0">
                <a:sym typeface="Wingdings" pitchFamily="2" charset="2"/>
              </a:rPr>
              <a:t>或</a:t>
            </a:r>
            <a:r>
              <a:rPr lang="en-US" altLang="zh-TW" sz="2800" b="1" dirty="0" smtClean="0">
                <a:solidFill>
                  <a:srgbClr val="FF0000"/>
                </a:solidFill>
                <a:sym typeface="Wingdings" pitchFamily="2" charset="2"/>
              </a:rPr>
              <a:t>--x</a:t>
            </a:r>
            <a:r>
              <a:rPr lang="zh-TW" altLang="en-US" sz="2800" dirty="0" smtClean="0">
                <a:sym typeface="Wingdings" pitchFamily="2" charset="2"/>
              </a:rPr>
              <a:t>，會先做遞增減動作後才指定變數值。</a:t>
            </a:r>
            <a:endParaRPr lang="en-US" altLang="zh-TW" sz="2800" dirty="0" smtClean="0">
              <a:sym typeface="Wingdings" pitchFamily="2" charset="2"/>
            </a:endParaRPr>
          </a:p>
          <a:p>
            <a:pPr>
              <a:lnSpc>
                <a:spcPct val="115000"/>
              </a:lnSpc>
            </a:pPr>
            <a:r>
              <a:rPr lang="zh-TW" altLang="en-US" sz="2800" dirty="0" smtClean="0">
                <a:sym typeface="Wingdings" pitchFamily="2" charset="2"/>
              </a:rPr>
              <a:t>若運算子在變數後面則為「</a:t>
            </a:r>
            <a:r>
              <a:rPr lang="zh-TW" altLang="en-US" sz="2800" b="1" dirty="0" smtClean="0">
                <a:solidFill>
                  <a:srgbClr val="FF0000"/>
                </a:solidFill>
                <a:sym typeface="Wingdings" pitchFamily="2" charset="2"/>
              </a:rPr>
              <a:t>後置式</a:t>
            </a:r>
            <a:r>
              <a:rPr lang="zh-TW" altLang="en-US" sz="2800" dirty="0" smtClean="0">
                <a:sym typeface="Wingdings" pitchFamily="2" charset="2"/>
              </a:rPr>
              <a:t>」如：</a:t>
            </a:r>
            <a:r>
              <a:rPr lang="en-US" altLang="zh-TW" sz="2800" b="1" dirty="0" smtClean="0">
                <a:solidFill>
                  <a:srgbClr val="FF0000"/>
                </a:solidFill>
                <a:sym typeface="Wingdings" pitchFamily="2" charset="2"/>
              </a:rPr>
              <a:t>x++</a:t>
            </a:r>
            <a:r>
              <a:rPr lang="zh-TW" altLang="en-US" sz="2800" dirty="0" smtClean="0">
                <a:sym typeface="Wingdings" pitchFamily="2" charset="2"/>
              </a:rPr>
              <a:t>或</a:t>
            </a:r>
            <a:r>
              <a:rPr lang="en-US" altLang="zh-TW" sz="2800" b="1" dirty="0" smtClean="0">
                <a:solidFill>
                  <a:srgbClr val="FF0000"/>
                </a:solidFill>
                <a:sym typeface="Wingdings" pitchFamily="2" charset="2"/>
              </a:rPr>
              <a:t>x--</a:t>
            </a:r>
            <a:r>
              <a:rPr lang="zh-TW" altLang="en-US" sz="2800" dirty="0" smtClean="0">
                <a:sym typeface="Wingdings" pitchFamily="2" charset="2"/>
              </a:rPr>
              <a:t>，會先指定後才做遞增減動作。</a:t>
            </a:r>
            <a:endParaRPr lang="en-US" altLang="zh-TW" sz="2800" dirty="0" smtClean="0">
              <a:sym typeface="Wingdings" pitchFamily="2" charset="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40767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b="1" kern="0" dirty="0"/>
              <a:t>遞增和遞減運算子</a:t>
            </a:r>
          </a:p>
        </p:txBody>
      </p:sp>
    </p:spTree>
    <p:extLst>
      <p:ext uri="{BB962C8B-B14F-4D97-AF65-F5344CB8AC3E}">
        <p14:creationId xmlns:p14="http://schemas.microsoft.com/office/powerpoint/2010/main" val="27314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40767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b="1" kern="0" dirty="0"/>
              <a:t>遞增和遞減運算子</a:t>
            </a:r>
          </a:p>
        </p:txBody>
      </p:sp>
      <p:pic>
        <p:nvPicPr>
          <p:cNvPr id="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826941"/>
            <a:ext cx="7560840" cy="418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3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輸出函式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函數的語法如下：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38150" lvl="1" indent="0">
              <a:buNone/>
            </a:pPr>
            <a:r>
              <a:rPr lang="en-US" altLang="zh-TW" sz="1600" dirty="0" smtClean="0"/>
              <a:t>#include &lt;</a:t>
            </a:r>
            <a:r>
              <a:rPr lang="en-US" altLang="zh-TW" sz="1600" dirty="0" err="1" smtClean="0"/>
              <a:t>stdio.h</a:t>
            </a:r>
            <a:r>
              <a:rPr lang="en-US" altLang="zh-TW" sz="1600" dirty="0" smtClean="0"/>
              <a:t>&gt;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#include &lt;</a:t>
            </a:r>
            <a:r>
              <a:rPr lang="en-US" altLang="zh-TW" sz="1600" dirty="0" err="1" smtClean="0"/>
              <a:t>stdlib.h</a:t>
            </a:r>
            <a:r>
              <a:rPr lang="en-US" altLang="zh-TW" sz="1600" dirty="0" smtClean="0"/>
              <a:t>&gt;</a:t>
            </a:r>
          </a:p>
          <a:p>
            <a:pPr marL="438150" lvl="1" indent="0">
              <a:buNone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main(void)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{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</a:t>
            </a:r>
            <a:r>
              <a:rPr lang="zh-TW" altLang="en-US" sz="1600" dirty="0" smtClean="0"/>
              <a:t>床前明月光，</a:t>
            </a:r>
            <a:r>
              <a:rPr lang="en-US" altLang="zh-TW" sz="1600" dirty="0" smtClean="0"/>
              <a:t>\n");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</a:t>
            </a:r>
            <a:r>
              <a:rPr lang="zh-TW" altLang="en-US" sz="1600" dirty="0" smtClean="0"/>
              <a:t>疑是地上霜。</a:t>
            </a:r>
            <a:r>
              <a:rPr lang="en-US" altLang="zh-TW" sz="1600" dirty="0" smtClean="0"/>
              <a:t>\n");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</a:t>
            </a:r>
            <a:r>
              <a:rPr lang="zh-TW" altLang="en-US" sz="1600" dirty="0" smtClean="0"/>
              <a:t>舉頭望明月，</a:t>
            </a:r>
            <a:r>
              <a:rPr lang="en-US" altLang="zh-TW" sz="1600" dirty="0" smtClean="0"/>
              <a:t>\n");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</a:t>
            </a:r>
            <a:r>
              <a:rPr lang="zh-TW" altLang="en-US" sz="1600" dirty="0" smtClean="0"/>
              <a:t>低頭思故鄉。</a:t>
            </a:r>
            <a:r>
              <a:rPr lang="en-US" altLang="zh-TW" sz="1600" dirty="0" smtClean="0"/>
              <a:t>");	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  	system("PAUSE");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	return 0;</a:t>
            </a:r>
          </a:p>
          <a:p>
            <a:pPr marL="438150" lvl="1" indent="0">
              <a:buNone/>
            </a:pPr>
            <a:r>
              <a:rPr lang="en-US" altLang="zh-TW" sz="1600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3074" name="Picture 2" descr="C:\Users\admin\Desktop\圖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96" y="2276872"/>
            <a:ext cx="4320480" cy="5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370040"/>
            <a:ext cx="4262641" cy="1507232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9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輸出函式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 smtClean="0"/>
              <a:t>#include &lt;</a:t>
            </a:r>
            <a:r>
              <a:rPr lang="en-US" altLang="zh-TW" sz="1800" dirty="0" err="1" smtClean="0"/>
              <a:t>stdio.h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r>
              <a:rPr lang="en-US" altLang="zh-TW" sz="1800" dirty="0" smtClean="0"/>
              <a:t>#include &lt;</a:t>
            </a:r>
            <a:r>
              <a:rPr lang="en-US" altLang="zh-TW" sz="1800" dirty="0" err="1" smtClean="0"/>
              <a:t>stdlib.h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main(void)</a:t>
            </a:r>
          </a:p>
          <a:p>
            <a:pPr marL="0" indent="0">
              <a:buNone/>
            </a:pPr>
            <a:r>
              <a:rPr lang="en-US" altLang="zh-TW" sz="1800" dirty="0" smtClean="0"/>
              <a:t>{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x = 10, y = 4;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("%d + %d = %d\n", x, y, x + y);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("%d - %d = %d\n", x, y, x - y);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("%d * %d = %d\n", x, y, x * y);</a:t>
            </a:r>
            <a:endParaRPr lang="en-US" altLang="zh-TW" sz="1800" b="1" dirty="0" smtClean="0"/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("%d / %d = %f\n", x, y, x / y);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("%d %% %d = %d\n", x, y, x % y); </a:t>
            </a:r>
          </a:p>
          <a:p>
            <a:pPr marL="0" indent="0">
              <a:buNone/>
            </a:pPr>
            <a:r>
              <a:rPr lang="en-US" altLang="zh-TW" sz="1800" dirty="0" smtClean="0"/>
              <a:t>	system("PAUSE");</a:t>
            </a:r>
          </a:p>
          <a:p>
            <a:pPr marL="0" indent="0">
              <a:buNone/>
            </a:pPr>
            <a:r>
              <a:rPr lang="en-US" altLang="zh-TW" sz="1800" dirty="0" smtClean="0"/>
              <a:t>	return 0;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707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輸出函式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/>
              <a:t>#include &lt;</a:t>
            </a:r>
            <a:r>
              <a:rPr lang="en-US" altLang="zh-TW" sz="1600" dirty="0" err="1" smtClean="0"/>
              <a:t>stdio.h</a:t>
            </a:r>
            <a:r>
              <a:rPr lang="en-US" altLang="zh-TW" sz="1600" dirty="0" smtClean="0"/>
              <a:t>&gt;</a:t>
            </a:r>
          </a:p>
          <a:p>
            <a:pPr marL="0" indent="0">
              <a:buNone/>
            </a:pPr>
            <a:r>
              <a:rPr lang="en-US" altLang="zh-TW" sz="1600" dirty="0" smtClean="0"/>
              <a:t>#include &lt;</a:t>
            </a:r>
            <a:r>
              <a:rPr lang="en-US" altLang="zh-TW" sz="1600" dirty="0" err="1" smtClean="0"/>
              <a:t>stdlib.h</a:t>
            </a:r>
            <a:r>
              <a:rPr lang="en-US" altLang="zh-TW" sz="1600" dirty="0" smtClean="0"/>
              <a:t>&gt;</a:t>
            </a:r>
          </a:p>
          <a:p>
            <a:pPr marL="0" indent="0">
              <a:buNone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main(void)</a:t>
            </a:r>
          </a:p>
          <a:p>
            <a:pPr marL="0" indent="0">
              <a:buNone/>
            </a:pPr>
            <a:r>
              <a:rPr lang="en-US" altLang="zh-TW" sz="1600" dirty="0" smtClean="0"/>
              <a:t>{</a:t>
            </a:r>
          </a:p>
          <a:p>
            <a:pPr marL="0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x = 10, y = 4;</a:t>
            </a:r>
          </a:p>
          <a:p>
            <a:pPr marL="0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("%d + %d = %d\n", x, y, x + y);</a:t>
            </a:r>
          </a:p>
          <a:p>
            <a:pPr marL="0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("%d - %d = %d\n", x, y, x - y);</a:t>
            </a:r>
          </a:p>
          <a:p>
            <a:pPr marL="0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("%d * %d = %d\n", x, y, x * y);</a:t>
            </a:r>
            <a:endParaRPr lang="en-US" altLang="zh-TW" sz="1600" b="1" dirty="0" smtClean="0"/>
          </a:p>
          <a:p>
            <a:pPr marL="0" indent="0">
              <a:buNone/>
            </a:pPr>
            <a:r>
              <a:rPr lang="en-US" altLang="zh-TW" sz="1600" b="1" dirty="0" smtClean="0"/>
              <a:t>	</a:t>
            </a:r>
            <a:r>
              <a:rPr lang="en-US" altLang="zh-TW" sz="1600" dirty="0" smtClean="0"/>
              <a:t>/*</a:t>
            </a:r>
            <a:r>
              <a:rPr lang="zh-TW" altLang="en-US" sz="1600" dirty="0" smtClean="0"/>
              <a:t>除法計算時整數</a:t>
            </a:r>
            <a:r>
              <a:rPr lang="en-US" altLang="zh-TW" sz="1600" dirty="0" smtClean="0"/>
              <a:t>x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y</a:t>
            </a:r>
            <a:r>
              <a:rPr lang="zh-TW" altLang="en-US" sz="1600" dirty="0" smtClean="0"/>
              <a:t>要強制轉型為浮點數，才能計算出正確的值。*</a:t>
            </a:r>
            <a:r>
              <a:rPr lang="en-US" altLang="zh-TW" sz="1600" dirty="0" smtClean="0"/>
              <a:t>/ </a:t>
            </a:r>
          </a:p>
          <a:p>
            <a:pPr marL="0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("%d / %d = %f\n", x, y, (float)x / (float)y);</a:t>
            </a:r>
          </a:p>
          <a:p>
            <a:pPr marL="0" indent="0">
              <a:buNone/>
            </a:pPr>
            <a:r>
              <a:rPr lang="en-US" altLang="zh-TW" sz="1600" dirty="0" smtClean="0"/>
              <a:t>	/*</a:t>
            </a:r>
            <a:r>
              <a:rPr lang="zh-TW" altLang="en-US" sz="1600" dirty="0" smtClean="0"/>
              <a:t>浮點數要用</a:t>
            </a:r>
            <a:r>
              <a:rPr lang="en-US" altLang="zh-TW" sz="1600" dirty="0" smtClean="0"/>
              <a:t>%f</a:t>
            </a:r>
            <a:r>
              <a:rPr lang="zh-TW" altLang="en-US" sz="1600" dirty="0" smtClean="0"/>
              <a:t>才能正確顯示變數值*</a:t>
            </a:r>
            <a:r>
              <a:rPr lang="en-US" altLang="zh-TW" sz="1600" dirty="0" smtClean="0"/>
              <a:t>/</a:t>
            </a:r>
          </a:p>
          <a:p>
            <a:pPr marL="0" indent="0"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printf</a:t>
            </a:r>
            <a:r>
              <a:rPr lang="en-US" altLang="zh-TW" sz="1600" dirty="0" smtClean="0"/>
              <a:t>("%d %% %d = %d\n", x, y, x % y); </a:t>
            </a:r>
          </a:p>
          <a:p>
            <a:pPr marL="0" indent="0">
              <a:buNone/>
            </a:pPr>
            <a:r>
              <a:rPr lang="en-US" altLang="zh-TW" sz="1600" dirty="0" smtClean="0"/>
              <a:t>	system("PAUSE");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/* </a:t>
            </a:r>
            <a:r>
              <a:rPr lang="zh-TW" altLang="en-US" sz="1600" dirty="0" smtClean="0"/>
              <a:t>暫停執行以觀看執行結果 *</a:t>
            </a:r>
            <a:r>
              <a:rPr lang="en-US" altLang="zh-TW" sz="1600" dirty="0" smtClean="0"/>
              <a:t>/</a:t>
            </a:r>
          </a:p>
          <a:p>
            <a:pPr marL="0" indent="0">
              <a:buNone/>
            </a:pPr>
            <a:r>
              <a:rPr lang="en-US" altLang="zh-TW" sz="1600" dirty="0" smtClean="0"/>
              <a:t>	return 0;</a:t>
            </a:r>
          </a:p>
          <a:p>
            <a:pPr marL="0" indent="0">
              <a:buNone/>
            </a:pPr>
            <a:r>
              <a:rPr lang="en-US" altLang="zh-TW" sz="1600" dirty="0" smtClean="0"/>
              <a:t>}</a:t>
            </a:r>
          </a:p>
          <a:p>
            <a:pPr marL="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58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 smtClean="0"/>
              <a:t>寫出一個程式可以顯示攝氏</a:t>
            </a:r>
            <a:r>
              <a:rPr lang="en-US" altLang="zh-TW" sz="2400" dirty="0" smtClean="0"/>
              <a:t>128</a:t>
            </a:r>
            <a:r>
              <a:rPr lang="zh-TW" altLang="en-US" sz="2400" dirty="0" smtClean="0"/>
              <a:t>度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資料類別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等於華氏度數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資料類別</a:t>
            </a:r>
            <a:r>
              <a:rPr lang="en-US" altLang="zh-TW" sz="2400" dirty="0" smtClean="0"/>
              <a:t>float)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（公式：華氏度數＝攝氏溫度</a:t>
            </a:r>
            <a:r>
              <a:rPr lang="en-US" altLang="zh-TW" sz="2400" dirty="0" smtClean="0"/>
              <a:t>*9/5+32</a:t>
            </a:r>
            <a:r>
              <a:rPr lang="zh-TW" altLang="en-US" sz="2400" dirty="0" smtClean="0"/>
              <a:t>）</a:t>
            </a:r>
            <a:endParaRPr lang="zh-TW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56" y="3132340"/>
            <a:ext cx="7484289" cy="296095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簡單的Ｃ程式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 smtClean="0"/>
              <a:t>#include &lt;</a:t>
            </a:r>
            <a:r>
              <a:rPr lang="en-US" altLang="zh-TW" sz="1800" dirty="0" err="1" smtClean="0"/>
              <a:t>stdio.h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r>
              <a:rPr lang="en-US" altLang="zh-TW" sz="1800" dirty="0" smtClean="0"/>
              <a:t>#include &lt;</a:t>
            </a:r>
            <a:r>
              <a:rPr lang="en-US" altLang="zh-TW" sz="1800" dirty="0" err="1" smtClean="0"/>
              <a:t>stdlib.h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main(void)</a:t>
            </a:r>
          </a:p>
          <a:p>
            <a:pPr marL="0" indent="0">
              <a:buNone/>
            </a:pPr>
            <a:r>
              <a:rPr lang="en-US" altLang="zh-TW" sz="1800" dirty="0" smtClean="0"/>
              <a:t>{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x = 10, y = 4;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("%d + %d = %d\n", x, y, x + y);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("%d - %d = %d\n", x, y, x - y);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("%d * %d = %d\n", x, y, x * y);</a:t>
            </a:r>
            <a:endParaRPr lang="en-US" altLang="zh-TW" sz="1800" b="1" dirty="0" smtClean="0"/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("%d / %d = %f\n", x, y, x / y);</a:t>
            </a:r>
          </a:p>
          <a:p>
            <a:pPr marL="0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printf</a:t>
            </a:r>
            <a:r>
              <a:rPr lang="en-US" altLang="zh-TW" sz="1800" dirty="0" smtClean="0"/>
              <a:t>("%d %% %d = %d\n", x, y, x % y); </a:t>
            </a:r>
          </a:p>
          <a:p>
            <a:pPr marL="0" indent="0">
              <a:buNone/>
            </a:pPr>
            <a:r>
              <a:rPr lang="en-US" altLang="zh-TW" sz="1800" dirty="0" smtClean="0"/>
              <a:t>	system("PAUSE");</a:t>
            </a:r>
          </a:p>
          <a:p>
            <a:pPr marL="0" indent="0">
              <a:buNone/>
            </a:pPr>
            <a:r>
              <a:rPr lang="en-US" altLang="zh-TW" sz="1800" dirty="0" smtClean="0"/>
              <a:t>	return 0;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968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2" y="1989280"/>
            <a:ext cx="7803956" cy="39600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 dirty="0" smtClean="0"/>
              <a:t>簡單的Ｃ程式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89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 smtClean="0"/>
              <a:t>變數（</a:t>
            </a:r>
            <a:r>
              <a:rPr lang="en-US" altLang="zh-TW" sz="2400" dirty="0" smtClean="0"/>
              <a:t>variable</a:t>
            </a:r>
            <a:r>
              <a:rPr lang="zh-TW" altLang="en-US" sz="2400" dirty="0" smtClean="0"/>
              <a:t>），顧名思義就是會隨著程式的執行而改變其值。</a:t>
            </a:r>
          </a:p>
          <a:p>
            <a:r>
              <a:rPr lang="zh-TW" altLang="en-US" sz="2400" dirty="0" smtClean="0"/>
              <a:t>取變數名稱應儘量與其要代表的事項名稱相符。</a:t>
            </a:r>
          </a:p>
          <a:p>
            <a:r>
              <a:rPr lang="zh-TW" altLang="en-US" sz="2400" dirty="0" smtClean="0"/>
              <a:t>在撰寫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程式時，取變數名稱是有所限制的，如表</a:t>
            </a:r>
            <a:r>
              <a:rPr lang="en-US" altLang="zh-TW" sz="2400" dirty="0" smtClean="0"/>
              <a:t>1-1</a:t>
            </a:r>
            <a:r>
              <a:rPr lang="zh-TW" altLang="en-US" sz="2400" dirty="0" smtClean="0"/>
              <a:t>所示：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87" y="3861048"/>
            <a:ext cx="7446826" cy="21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 smtClean="0"/>
              <a:t>宣告方式：</a:t>
            </a:r>
          </a:p>
          <a:p>
            <a:pPr marL="438150" lvl="1" indent="0">
              <a:buNone/>
            </a:pP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num</a:t>
            </a:r>
            <a:r>
              <a:rPr lang="en-US" altLang="zh-TW" sz="2000" dirty="0" smtClean="0"/>
              <a:t>; 	   /* </a:t>
            </a:r>
            <a:r>
              <a:rPr lang="zh-TW" altLang="en-US" sz="2000" dirty="0" smtClean="0"/>
              <a:t>宣告 </a:t>
            </a:r>
            <a:r>
              <a:rPr lang="en-US" altLang="zh-TW" sz="2000" dirty="0" err="1" smtClean="0"/>
              <a:t>num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為整數變數 *</a:t>
            </a:r>
            <a:r>
              <a:rPr lang="en-US" altLang="zh-TW" sz="2000" dirty="0" smtClean="0"/>
              <a:t>/</a:t>
            </a:r>
          </a:p>
          <a:p>
            <a:pPr marL="438150" lvl="1" indent="0">
              <a:buNone/>
            </a:pP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a,b,c</a:t>
            </a:r>
            <a:r>
              <a:rPr lang="en-US" altLang="zh-TW" sz="2000" dirty="0" smtClean="0"/>
              <a:t>;      /* </a:t>
            </a:r>
            <a:r>
              <a:rPr lang="zh-TW" altLang="en-US" sz="2000" dirty="0" smtClean="0"/>
              <a:t>同時宣告 </a:t>
            </a:r>
            <a:r>
              <a:rPr lang="en-US" altLang="zh-TW" sz="2000" dirty="0" err="1" smtClean="0"/>
              <a:t>a,b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與 </a:t>
            </a:r>
            <a:r>
              <a:rPr lang="en-US" altLang="zh-TW" sz="2000" dirty="0" smtClean="0"/>
              <a:t>c </a:t>
            </a:r>
            <a:r>
              <a:rPr lang="zh-TW" altLang="en-US" sz="2000" dirty="0" smtClean="0"/>
              <a:t>為整數變數 *</a:t>
            </a:r>
            <a:r>
              <a:rPr lang="en-US" altLang="zh-TW" sz="2000" dirty="0" smtClean="0"/>
              <a:t>/</a:t>
            </a:r>
          </a:p>
          <a:p>
            <a:pPr marL="438150" lvl="1" indent="0">
              <a:buNone/>
            </a:pPr>
            <a:r>
              <a:rPr lang="en-US" altLang="zh-TW" sz="2000" dirty="0" smtClean="0"/>
              <a:t>float sum=0.0;  /* </a:t>
            </a:r>
            <a:r>
              <a:rPr lang="zh-TW" altLang="en-US" sz="2000" dirty="0" smtClean="0"/>
              <a:t>宣告浮點數變數</a:t>
            </a:r>
            <a:r>
              <a:rPr lang="en-US" altLang="zh-TW" sz="2000" dirty="0" smtClean="0"/>
              <a:t>sum</a:t>
            </a:r>
            <a:r>
              <a:rPr lang="zh-TW" altLang="en-US" sz="2000" dirty="0" smtClean="0"/>
              <a:t>，並設值為</a:t>
            </a:r>
            <a:r>
              <a:rPr lang="en-US" altLang="zh-TW" sz="2000" dirty="0" smtClean="0"/>
              <a:t>0.0 */</a:t>
            </a:r>
          </a:p>
          <a:p>
            <a:r>
              <a:rPr lang="zh-TW" altLang="en-US" sz="2400" dirty="0" smtClean="0"/>
              <a:t>變數的資料型態：</a:t>
            </a:r>
          </a:p>
          <a:p>
            <a:pPr marL="438150" lvl="1" indent="0">
              <a:buNone/>
            </a:pPr>
            <a:r>
              <a:rPr lang="en-US" altLang="zh-TW" sz="2000" dirty="0" smtClean="0"/>
              <a:t>char    	</a:t>
            </a:r>
            <a:r>
              <a:rPr lang="zh-TW" altLang="en-US" sz="2000" dirty="0" smtClean="0"/>
              <a:t>字元，如 </a:t>
            </a:r>
            <a:r>
              <a:rPr lang="en-US" altLang="zh-TW" sz="2000" dirty="0" smtClean="0"/>
              <a:t>'A'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'2'</a:t>
            </a:r>
            <a:r>
              <a:rPr lang="zh-TW" altLang="en-US" sz="2000" dirty="0" smtClean="0"/>
              <a:t>與 </a:t>
            </a:r>
            <a:r>
              <a:rPr lang="en-US" altLang="zh-TW" sz="2000" dirty="0" smtClean="0"/>
              <a:t>'&amp;'</a:t>
            </a:r>
            <a:r>
              <a:rPr lang="zh-TW" altLang="en-US" sz="2000" dirty="0" smtClean="0"/>
              <a:t>等</a:t>
            </a:r>
          </a:p>
          <a:p>
            <a:pPr marL="438150" lvl="1" indent="0">
              <a:buNone/>
            </a:pPr>
            <a:r>
              <a:rPr lang="en-US" altLang="zh-TW" sz="2000" dirty="0" err="1" smtClean="0"/>
              <a:t>int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整數</a:t>
            </a:r>
          </a:p>
          <a:p>
            <a:pPr marL="438150" lvl="1" indent="0">
              <a:buNone/>
            </a:pPr>
            <a:r>
              <a:rPr lang="en-US" altLang="zh-TW" sz="2000" dirty="0" smtClean="0"/>
              <a:t>long	</a:t>
            </a:r>
            <a:r>
              <a:rPr lang="en-US" altLang="zh-TW" sz="2000" dirty="0"/>
              <a:t>	</a:t>
            </a:r>
            <a:r>
              <a:rPr lang="zh-TW" altLang="en-US" sz="2000" dirty="0" smtClean="0"/>
              <a:t>長整數</a:t>
            </a:r>
          </a:p>
          <a:p>
            <a:pPr marL="438150" lvl="1" indent="0">
              <a:buNone/>
            </a:pPr>
            <a:r>
              <a:rPr lang="en-US" altLang="zh-TW" sz="2000" dirty="0" smtClean="0"/>
              <a:t>short 	</a:t>
            </a:r>
            <a:r>
              <a:rPr lang="zh-TW" altLang="en-US" sz="2000" dirty="0" smtClean="0"/>
              <a:t>短整數</a:t>
            </a:r>
          </a:p>
          <a:p>
            <a:pPr marL="438150" lvl="1" indent="0">
              <a:buNone/>
            </a:pPr>
            <a:r>
              <a:rPr lang="en-US" altLang="zh-TW" sz="2000" dirty="0" smtClean="0"/>
              <a:t>float		</a:t>
            </a:r>
            <a:r>
              <a:rPr lang="zh-TW" altLang="en-US" sz="2000" dirty="0" smtClean="0"/>
              <a:t>單精度浮點數</a:t>
            </a:r>
          </a:p>
          <a:p>
            <a:pPr marL="438150" lvl="1" indent="0">
              <a:buNone/>
            </a:pPr>
            <a:r>
              <a:rPr lang="en-US" altLang="zh-TW" sz="2000" dirty="0" smtClean="0"/>
              <a:t>double	</a:t>
            </a:r>
            <a:r>
              <a:rPr lang="zh-TW" altLang="en-US" sz="2000" dirty="0" smtClean="0"/>
              <a:t>倍精度浮點數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 b="1" dirty="0" smtClean="0"/>
              <a:t>變數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67944" y="420860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0" dirty="0" smtClean="0">
                <a:effectLst/>
              </a:rPr>
              <a:t/>
            </a:r>
            <a:br>
              <a:rPr lang="zh-TW" altLang="en-US" b="0" dirty="0" smtClean="0">
                <a:effectLst/>
              </a:rPr>
            </a:br>
            <a:r>
              <a:rPr lang="zh-TW" altLang="en-US" b="0" dirty="0" smtClean="0">
                <a:effectLst/>
              </a:rPr>
              <a:t>    </a:t>
            </a:r>
            <a:r>
              <a:rPr lang="zh-TW" altLang="en-US" dirty="0" smtClean="0"/>
              <a:t>如</a:t>
            </a:r>
            <a:r>
              <a:rPr lang="en-US" altLang="zh-TW" dirty="0"/>
              <a:t>12</a:t>
            </a:r>
            <a:r>
              <a:rPr lang="zh-TW" altLang="en-US" dirty="0"/>
              <a:t>、</a:t>
            </a:r>
            <a:r>
              <a:rPr lang="en-US" altLang="zh-TW" dirty="0"/>
              <a:t>-27 </a:t>
            </a:r>
            <a:r>
              <a:rPr lang="zh-TW" altLang="en-US" dirty="0"/>
              <a:t>等</a:t>
            </a:r>
            <a:endParaRPr lang="zh-TW" altLang="en-US" b="0" dirty="0" smtClean="0">
              <a:effectLst/>
            </a:endParaRPr>
          </a:p>
          <a:p>
            <a:r>
              <a:rPr lang="zh-TW" altLang="en-US" b="0" dirty="0" smtClean="0">
                <a:effectLst/>
              </a:rPr>
              <a:t/>
            </a:r>
            <a:br>
              <a:rPr lang="zh-TW" altLang="en-US" b="0" dirty="0" smtClean="0">
                <a:effectLst/>
              </a:rPr>
            </a:br>
            <a:endParaRPr lang="en-US" altLang="zh-TW" b="0" dirty="0" smtClean="0">
              <a:effectLst/>
            </a:endParaRP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如</a:t>
            </a:r>
            <a:r>
              <a:rPr lang="en-US" altLang="zh-TW" dirty="0"/>
              <a:t>12.762</a:t>
            </a:r>
            <a:r>
              <a:rPr lang="zh-TW" altLang="en-US" dirty="0"/>
              <a:t>、</a:t>
            </a:r>
            <a:r>
              <a:rPr lang="en-US" altLang="zh-TW" dirty="0"/>
              <a:t>-37.483 </a:t>
            </a:r>
            <a:r>
              <a:rPr lang="zh-TW" altLang="en-US" dirty="0"/>
              <a:t>等</a:t>
            </a:r>
            <a:endParaRPr lang="zh-TW" altLang="en-US" b="0" dirty="0" smtClean="0">
              <a:effectLst/>
            </a:endParaRPr>
          </a:p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4111232" y="4180144"/>
            <a:ext cx="180020" cy="98923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>
            <a:off x="4117596" y="5324292"/>
            <a:ext cx="180020" cy="49462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4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變數的命名規則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25228"/>
            <a:ext cx="5133474" cy="40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變數的設值方式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3200" dirty="0"/>
              <a:t>宣告的時候設值</a:t>
            </a:r>
          </a:p>
          <a:p>
            <a:pPr marL="438150" lvl="1" indent="0">
              <a:buNone/>
            </a:pPr>
            <a:r>
              <a:rPr lang="zh-TW" altLang="en-US" sz="2800" dirty="0"/>
              <a:t> 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num</a:t>
            </a:r>
            <a:r>
              <a:rPr lang="en-US" altLang="zh-TW" sz="2800" dirty="0" smtClean="0"/>
              <a:t>=2;   /* </a:t>
            </a:r>
            <a:r>
              <a:rPr lang="zh-TW" altLang="en-US" sz="2800" dirty="0" smtClean="0"/>
              <a:t>宣告變數，並直接設值 *</a:t>
            </a:r>
            <a:r>
              <a:rPr lang="en-US" altLang="zh-TW" sz="2800" dirty="0" smtClean="0"/>
              <a:t>/</a:t>
            </a:r>
            <a:endParaRPr lang="zh-TW" altLang="en-US" sz="2800" b="0" dirty="0" smtClean="0">
              <a:effectLst/>
            </a:endParaRPr>
          </a:p>
          <a:p>
            <a:r>
              <a:rPr lang="zh-TW" altLang="en-US" sz="3200" dirty="0" smtClean="0"/>
              <a:t>宣告</a:t>
            </a:r>
            <a:r>
              <a:rPr lang="zh-TW" altLang="en-US" sz="3200" dirty="0"/>
              <a:t>後再設值</a:t>
            </a:r>
          </a:p>
          <a:p>
            <a:pPr marL="471487" lvl="1" indent="0">
              <a:buNone/>
            </a:pP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num1,num2; /* </a:t>
            </a:r>
            <a:r>
              <a:rPr lang="zh-TW" altLang="en-US" sz="2800" dirty="0"/>
              <a:t>宣告變數 *</a:t>
            </a:r>
            <a:r>
              <a:rPr lang="en-US" altLang="zh-TW" sz="2800" dirty="0"/>
              <a:t>/</a:t>
            </a:r>
            <a:endParaRPr lang="zh-TW" altLang="en-US" sz="2800" b="0" dirty="0" smtClean="0">
              <a:effectLst/>
            </a:endParaRPr>
          </a:p>
          <a:p>
            <a:pPr marL="471487" lvl="1" indent="0">
              <a:buNone/>
            </a:pPr>
            <a:r>
              <a:rPr lang="en-US" altLang="zh-TW" sz="2800" dirty="0" smtClean="0"/>
              <a:t>char </a:t>
            </a:r>
            <a:r>
              <a:rPr lang="en-US" altLang="zh-TW" sz="2800" dirty="0" err="1"/>
              <a:t>ch</a:t>
            </a:r>
            <a:r>
              <a:rPr lang="en-US" altLang="zh-TW" sz="2800" dirty="0" smtClean="0"/>
              <a:t>;</a:t>
            </a:r>
            <a:endParaRPr lang="zh-TW" altLang="en-US" sz="2800" b="0" dirty="0" smtClean="0">
              <a:effectLst/>
            </a:endParaRPr>
          </a:p>
          <a:p>
            <a:pPr marL="471487" lvl="1" indent="0">
              <a:buNone/>
            </a:pPr>
            <a:r>
              <a:rPr lang="en-US" altLang="zh-TW" sz="2800" dirty="0" smtClean="0"/>
              <a:t>num1=2; /* </a:t>
            </a:r>
            <a:r>
              <a:rPr lang="zh-TW" altLang="en-US" sz="2800" dirty="0" smtClean="0"/>
              <a:t>將整數變數</a:t>
            </a:r>
            <a:r>
              <a:rPr lang="en-US" altLang="zh-TW" sz="2800" dirty="0" smtClean="0"/>
              <a:t>num1</a:t>
            </a:r>
            <a:r>
              <a:rPr lang="zh-TW" altLang="en-US" sz="2800" dirty="0" smtClean="0"/>
              <a:t>的值設為</a:t>
            </a:r>
            <a:r>
              <a:rPr lang="en-US" altLang="zh-TW" sz="2800" dirty="0" smtClean="0"/>
              <a:t>2 */</a:t>
            </a:r>
            <a:endParaRPr lang="zh-TW" altLang="en-US" sz="2800" b="0" dirty="0" smtClean="0">
              <a:effectLst/>
            </a:endParaRPr>
          </a:p>
          <a:p>
            <a:pPr marL="471487" lvl="1" indent="0">
              <a:buNone/>
            </a:pPr>
            <a:r>
              <a:rPr lang="en-US" altLang="zh-TW" sz="2800" dirty="0" smtClean="0"/>
              <a:t>num2=30</a:t>
            </a:r>
            <a:r>
              <a:rPr lang="en-US" altLang="zh-TW" sz="2800" dirty="0"/>
              <a:t>; /* </a:t>
            </a:r>
            <a:r>
              <a:rPr lang="zh-TW" altLang="en-US" sz="2800" dirty="0"/>
              <a:t>將整數變數</a:t>
            </a:r>
            <a:r>
              <a:rPr lang="en-US" altLang="zh-TW" sz="2800" dirty="0"/>
              <a:t>num2</a:t>
            </a:r>
            <a:r>
              <a:rPr lang="zh-TW" altLang="en-US" sz="2800" dirty="0"/>
              <a:t>的值設為</a:t>
            </a:r>
            <a:r>
              <a:rPr lang="en-US" altLang="zh-TW" sz="2800" dirty="0"/>
              <a:t>30 */</a:t>
            </a:r>
            <a:endParaRPr lang="zh-TW" altLang="en-US" sz="2800" b="0" dirty="0" smtClean="0">
              <a:effectLst/>
            </a:endParaRPr>
          </a:p>
          <a:p>
            <a:pPr marL="471487" lvl="1" indent="0">
              <a:buNone/>
            </a:pPr>
            <a:r>
              <a:rPr lang="en-US" altLang="zh-TW" sz="2800" dirty="0" err="1" smtClean="0"/>
              <a:t>ch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='m'; /* </a:t>
            </a:r>
            <a:r>
              <a:rPr lang="zh-TW" altLang="en-US" sz="2800" dirty="0"/>
              <a:t>將字元變數</a:t>
            </a:r>
            <a:r>
              <a:rPr lang="en-US" altLang="zh-TW" sz="2800" dirty="0" err="1"/>
              <a:t>ch</a:t>
            </a:r>
            <a:r>
              <a:rPr lang="zh-TW" altLang="en-US" sz="2800" dirty="0"/>
              <a:t>的值設為</a:t>
            </a:r>
            <a:r>
              <a:rPr lang="en-US" altLang="zh-TW" sz="2800" dirty="0"/>
              <a:t>'m' </a:t>
            </a:r>
            <a:r>
              <a:rPr lang="en-US" altLang="zh-TW" sz="2800" dirty="0" smtClean="0"/>
              <a:t>*/</a:t>
            </a:r>
            <a:r>
              <a:rPr lang="zh-TW" altLang="en-US" sz="2800" dirty="0" smtClean="0"/>
              <a:t/>
            </a:r>
            <a:br>
              <a:rPr lang="zh-TW" altLang="en-US" sz="2800" dirty="0" smtClean="0"/>
            </a:b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22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dirty="0"/>
              <a:t>運算子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TW" altLang="en-US" sz="2800" dirty="0" smtClean="0">
                <a:sym typeface="Wingdings" pitchFamily="2" charset="2"/>
              </a:rPr>
              <a:t>運算子是指對運算元做特定運算的符號，例如</a:t>
            </a:r>
            <a:r>
              <a:rPr lang="en-US" altLang="zh-TW" sz="2800" dirty="0" smtClean="0">
                <a:sym typeface="Wingdings" pitchFamily="2" charset="2"/>
              </a:rPr>
              <a:t>+</a:t>
            </a:r>
            <a:r>
              <a:rPr lang="zh-TW" altLang="en-US" sz="2800" dirty="0" smtClean="0">
                <a:sym typeface="Wingdings" pitchFamily="2" charset="2"/>
              </a:rPr>
              <a:t>、</a:t>
            </a:r>
            <a:r>
              <a:rPr lang="en-US" altLang="zh-TW" sz="2800" dirty="0" smtClean="0">
                <a:sym typeface="Wingdings" pitchFamily="2" charset="2"/>
              </a:rPr>
              <a:t>-</a:t>
            </a:r>
            <a:r>
              <a:rPr lang="zh-TW" altLang="en-US" sz="2800" dirty="0" smtClean="0">
                <a:sym typeface="Wingdings" pitchFamily="2" charset="2"/>
              </a:rPr>
              <a:t>、*、</a:t>
            </a:r>
            <a:r>
              <a:rPr lang="en-US" altLang="zh-TW" sz="2800" dirty="0" smtClean="0">
                <a:sym typeface="Wingdings" pitchFamily="2" charset="2"/>
              </a:rPr>
              <a:t>/ ...</a:t>
            </a:r>
            <a:r>
              <a:rPr lang="zh-TW" altLang="en-US" sz="2800" dirty="0" smtClean="0">
                <a:sym typeface="Wingdings" pitchFamily="2" charset="2"/>
              </a:rPr>
              <a:t>等。</a:t>
            </a:r>
            <a:endParaRPr lang="en-US" altLang="zh-TW" sz="2800" dirty="0" smtClean="0">
              <a:sym typeface="Wingdings" pitchFamily="2" charset="2"/>
            </a:endParaRPr>
          </a:p>
          <a:p>
            <a:pPr>
              <a:lnSpc>
                <a:spcPct val="115000"/>
              </a:lnSpc>
            </a:pPr>
            <a:r>
              <a:rPr lang="zh-TW" altLang="en-US" sz="2800" dirty="0" smtClean="0">
                <a:sym typeface="Wingdings" pitchFamily="2" charset="2"/>
              </a:rPr>
              <a:t>運算元</a:t>
            </a:r>
            <a:r>
              <a:rPr lang="en-US" altLang="zh-TW" sz="2800" dirty="0" smtClean="0">
                <a:sym typeface="Wingdings" pitchFamily="2" charset="2"/>
              </a:rPr>
              <a:t>(Operand)</a:t>
            </a:r>
            <a:r>
              <a:rPr lang="zh-TW" altLang="en-US" sz="2800" dirty="0" smtClean="0">
                <a:sym typeface="Wingdings" pitchFamily="2" charset="2"/>
              </a:rPr>
              <a:t>是運算的對象，運算元可以為變數、常值或是運算式。</a:t>
            </a:r>
            <a:endParaRPr lang="en-US" altLang="zh-TW" sz="2800" dirty="0" smtClean="0">
              <a:sym typeface="Wingdings" pitchFamily="2" charset="2"/>
            </a:endParaRPr>
          </a:p>
          <a:p>
            <a:pPr>
              <a:lnSpc>
                <a:spcPct val="115000"/>
              </a:lnSpc>
            </a:pPr>
            <a:r>
              <a:rPr lang="zh-TW" altLang="en-US" sz="2800" dirty="0" smtClean="0">
                <a:sym typeface="Wingdings" pitchFamily="2" charset="2"/>
              </a:rPr>
              <a:t>而運算式是由</a:t>
            </a:r>
            <a:r>
              <a:rPr lang="zh-TW" altLang="en-US" sz="2800" dirty="0" smtClean="0">
                <a:solidFill>
                  <a:srgbClr val="FF0000"/>
                </a:solidFill>
                <a:sym typeface="Wingdings" pitchFamily="2" charset="2"/>
              </a:rPr>
              <a:t>運算元與運算子所組成</a:t>
            </a:r>
            <a:r>
              <a:rPr lang="zh-TW" altLang="en-US" sz="2800" dirty="0" smtClean="0">
                <a:sym typeface="Wingdings" pitchFamily="2" charset="2"/>
              </a:rPr>
              <a:t>的計算式。</a:t>
            </a:r>
            <a:endParaRPr lang="en-US" altLang="zh-TW" sz="2800" dirty="0" smtClean="0">
              <a:sym typeface="Wingdings" pitchFamily="2" charset="2"/>
            </a:endParaRPr>
          </a:p>
        </p:txBody>
      </p:sp>
      <p:pic>
        <p:nvPicPr>
          <p:cNvPr id="4198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4437112"/>
            <a:ext cx="700246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6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TW" altLang="en-US" sz="2800" dirty="0" smtClean="0">
                <a:sym typeface="Wingdings" pitchFamily="2" charset="2"/>
              </a:rPr>
              <a:t>算術運算子可以用來執行</a:t>
            </a:r>
            <a:r>
              <a:rPr lang="zh-TW" altLang="en-US" sz="2800" dirty="0" smtClean="0">
                <a:solidFill>
                  <a:srgbClr val="FF0000"/>
                </a:solidFill>
                <a:sym typeface="Wingdings" pitchFamily="2" charset="2"/>
              </a:rPr>
              <a:t>數學運算</a:t>
            </a:r>
            <a:r>
              <a:rPr lang="zh-TW" altLang="en-US" sz="2800" dirty="0" smtClean="0">
                <a:sym typeface="Wingdings" pitchFamily="2" charset="2"/>
              </a:rPr>
              <a:t>，包括加法、減法、乘法、除法、取餘數</a:t>
            </a:r>
            <a:r>
              <a:rPr lang="en-US" altLang="zh-TW" sz="2800" dirty="0" smtClean="0">
                <a:sym typeface="Wingdings" pitchFamily="2" charset="2"/>
              </a:rPr>
              <a:t>…</a:t>
            </a:r>
            <a:r>
              <a:rPr lang="zh-TW" altLang="en-US" sz="2800" dirty="0" smtClean="0">
                <a:sym typeface="Wingdings" pitchFamily="2" charset="2"/>
              </a:rPr>
              <a:t>等。下表為</a:t>
            </a:r>
            <a:r>
              <a:rPr lang="en-US" altLang="zh-TW" sz="2800" dirty="0" smtClean="0">
                <a:sym typeface="Wingdings" pitchFamily="2" charset="2"/>
              </a:rPr>
              <a:t>C</a:t>
            </a:r>
            <a:r>
              <a:rPr lang="zh-TW" altLang="en-US" sz="2800" dirty="0" smtClean="0">
                <a:sym typeface="Wingdings" pitchFamily="2" charset="2"/>
              </a:rPr>
              <a:t>語言常用的算術運算子：</a:t>
            </a:r>
            <a:endParaRPr lang="en-US" altLang="zh-TW" sz="2800" dirty="0" smtClean="0">
              <a:sym typeface="Wingdings" pitchFamily="2" charset="2"/>
            </a:endParaRPr>
          </a:p>
          <a:p>
            <a:pPr marL="342900" indent="-342900" algn="l" eaLnBrk="1" hangingPunct="1">
              <a:lnSpc>
                <a:spcPct val="115000"/>
              </a:lnSpc>
              <a:buFont typeface="Wingdings" pitchFamily="2" charset="2"/>
              <a:buChar char="l"/>
            </a:pPr>
            <a:endParaRPr lang="en-US" altLang="zh-TW" sz="2800" dirty="0" smtClean="0">
              <a:sym typeface="Wingdings" pitchFamily="2" charset="2"/>
            </a:endParaRPr>
          </a:p>
        </p:txBody>
      </p:sp>
      <p:pic>
        <p:nvPicPr>
          <p:cNvPr id="46084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77"/>
          <a:stretch/>
        </p:blipFill>
        <p:spPr bwMode="auto">
          <a:xfrm>
            <a:off x="615950" y="3362224"/>
            <a:ext cx="7839075" cy="25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TW" altLang="en-US" b="1" dirty="0" smtClean="0"/>
              <a:t>算數運算子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723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01_C語言_簡介2013-09-18</Template>
  <TotalTime>102</TotalTime>
  <Words>439</Words>
  <Application>Microsoft Office PowerPoint</Application>
  <PresentationFormat>如螢幕大小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Profile</vt:lpstr>
      <vt:lpstr>C語言 </vt:lpstr>
      <vt:lpstr>簡單的Ｃ程式</vt:lpstr>
      <vt:lpstr>簡單的Ｃ程式</vt:lpstr>
      <vt:lpstr>變數</vt:lpstr>
      <vt:lpstr>變數</vt:lpstr>
      <vt:lpstr>變數的命名規則 </vt:lpstr>
      <vt:lpstr>變數的設值方式 </vt:lpstr>
      <vt:lpstr>運算子</vt:lpstr>
      <vt:lpstr>算數運算子</vt:lpstr>
      <vt:lpstr>PowerPoint 簡報</vt:lpstr>
      <vt:lpstr>PowerPoint 簡報</vt:lpstr>
      <vt:lpstr>PowerPoint 簡報</vt:lpstr>
      <vt:lpstr>PowerPoint 簡報</vt:lpstr>
      <vt:lpstr>輸出函式</vt:lpstr>
      <vt:lpstr>輸出函式</vt:lpstr>
      <vt:lpstr>輸出函式</vt:lpstr>
      <vt:lpstr>練習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</dc:title>
  <dc:creator>admin</dc:creator>
  <cp:lastModifiedBy>admin</cp:lastModifiedBy>
  <cp:revision>11</cp:revision>
  <dcterms:created xsi:type="dcterms:W3CDTF">2019-09-15T15:20:13Z</dcterms:created>
  <dcterms:modified xsi:type="dcterms:W3CDTF">2019-09-15T17:06:58Z</dcterms:modified>
</cp:coreProperties>
</file>