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84" r:id="rId3"/>
    <p:sldId id="286" r:id="rId4"/>
    <p:sldId id="310" r:id="rId5"/>
    <p:sldId id="311" r:id="rId6"/>
    <p:sldId id="287" r:id="rId7"/>
    <p:sldId id="288" r:id="rId8"/>
    <p:sldId id="290" r:id="rId9"/>
    <p:sldId id="293" r:id="rId10"/>
    <p:sldId id="292" r:id="rId11"/>
    <p:sldId id="294" r:id="rId12"/>
    <p:sldId id="295" r:id="rId13"/>
    <p:sldId id="296" r:id="rId14"/>
    <p:sldId id="297" r:id="rId15"/>
    <p:sldId id="283" r:id="rId16"/>
    <p:sldId id="298" r:id="rId17"/>
    <p:sldId id="312" r:id="rId18"/>
    <p:sldId id="315" r:id="rId19"/>
    <p:sldId id="278" r:id="rId20"/>
    <p:sldId id="279" r:id="rId21"/>
    <p:sldId id="277" r:id="rId22"/>
    <p:sldId id="299" r:id="rId23"/>
    <p:sldId id="316" r:id="rId24"/>
    <p:sldId id="307" r:id="rId25"/>
    <p:sldId id="282" r:id="rId26"/>
    <p:sldId id="280" r:id="rId27"/>
    <p:sldId id="306" r:id="rId28"/>
    <p:sldId id="304" r:id="rId29"/>
    <p:sldId id="305" r:id="rId30"/>
    <p:sldId id="300" r:id="rId31"/>
    <p:sldId id="281" r:id="rId32"/>
    <p:sldId id="301" r:id="rId33"/>
    <p:sldId id="30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選擇敘述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</a:t>
            </a:r>
            <a:r>
              <a:rPr lang="zh-TW" altLang="en-US" b="1" dirty="0" smtClean="0"/>
              <a:t>範例 </a:t>
            </a:r>
            <a:r>
              <a:rPr lang="en-US" altLang="zh-TW" b="1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char </a:t>
            </a:r>
            <a:r>
              <a:rPr lang="en-US" altLang="zh-TW" sz="1800" dirty="0"/>
              <a:t>a = 'a';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("|%c| %%c\</a:t>
            </a:r>
            <a:r>
              <a:rPr lang="en-US" altLang="zh-TW" sz="1800" dirty="0" err="1"/>
              <a:t>n",a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("|%10c| %%10c\</a:t>
            </a:r>
            <a:r>
              <a:rPr lang="en-US" altLang="zh-TW" sz="1800" dirty="0" err="1"/>
              <a:t>n",a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("|%-10c| %%-10c\</a:t>
            </a:r>
            <a:r>
              <a:rPr lang="en-US" altLang="zh-TW" sz="1800" dirty="0" err="1"/>
              <a:t>n",a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  <a:endParaRPr lang="en-US" altLang="zh-TW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4777055" cy="196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</a:t>
            </a:r>
            <a:r>
              <a:rPr lang="zh-TW" altLang="en-US" b="1" dirty="0" smtClean="0"/>
              <a:t>範例 </a:t>
            </a:r>
            <a:r>
              <a:rPr lang="en-US" altLang="zh-TW" b="1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stdlib.h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main(void)</a:t>
            </a:r>
          </a:p>
          <a:p>
            <a:pPr marL="0" indent="0">
              <a:buNone/>
            </a:pP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num1 = 123;</a:t>
            </a:r>
          </a:p>
          <a:p>
            <a:pPr marL="0" indent="0">
              <a:buNone/>
            </a:pPr>
            <a:r>
              <a:rPr lang="en-US" altLang="zh-TW" sz="1600" dirty="0"/>
              <a:t>	float num2 = 123.456;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%%d--------|%d|\n",num1);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%%10d------|%10d|\n",num1);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%%-10d-----|%-10d|\n",num1);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%%2d-------|%2d|\n",num1);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%%10.2f----|%10.2f|\n",num2);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使用 </a:t>
            </a:r>
            <a:r>
              <a:rPr lang="en-US" altLang="zh-TW" sz="1600" dirty="0"/>
              <a:t>%%.2f------|%.2f|\n",num2);</a:t>
            </a:r>
          </a:p>
          <a:p>
            <a:pPr marL="0" indent="0">
              <a:buNone/>
            </a:pPr>
            <a:r>
              <a:rPr lang="en-US" altLang="zh-TW" sz="1600" dirty="0"/>
              <a:t>	system("PAUSE");</a:t>
            </a:r>
          </a:p>
          <a:p>
            <a:pPr marL="0" indent="0">
              <a:buNone/>
            </a:pPr>
            <a:r>
              <a:rPr lang="en-US" altLang="zh-TW" sz="1600" dirty="0"/>
              <a:t>	return 0;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輸出函式－範例 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7727"/>
            <a:ext cx="7964063" cy="431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</a:t>
            </a:r>
            <a:r>
              <a:rPr lang="zh-TW" altLang="en-US" b="1" dirty="0" smtClean="0"/>
              <a:t>範例 </a:t>
            </a:r>
            <a:r>
              <a:rPr lang="en-US" altLang="zh-TW" b="1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double num1=123.456,num2=12.34,num3=12.345;</a:t>
            </a:r>
          </a:p>
          <a:p>
            <a:pPr marL="0" indent="0">
              <a:buNone/>
            </a:pPr>
            <a:r>
              <a:rPr lang="en-US" altLang="zh-TW" sz="1800" dirty="0"/>
              <a:t>	double num4=4.456,num2=45.67,num3=456.789;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("%f %f %f\n",num1,num2,num3);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("%f %f %f\n",num4,num5,num6</a:t>
            </a:r>
            <a:r>
              <a:rPr lang="en-US" altLang="zh-TW" sz="1800" dirty="0" smtClean="0"/>
              <a:t>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 smtClean="0"/>
              <a:t>(“\n</a:t>
            </a:r>
            <a:r>
              <a:rPr lang="zh-TW" altLang="en-US" sz="1800" dirty="0" smtClean="0"/>
              <a:t>使用</a:t>
            </a:r>
            <a:r>
              <a:rPr lang="zh-TW" altLang="en-US" sz="1800" dirty="0"/>
              <a:t>欄位寬</a:t>
            </a:r>
            <a:r>
              <a:rPr lang="en-US" altLang="zh-TW" sz="1800" dirty="0"/>
              <a:t>......\</a:t>
            </a:r>
            <a:r>
              <a:rPr lang="en-US" altLang="zh-TW" sz="1800" dirty="0" smtClean="0"/>
              <a:t>n\n");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("%8.3f %8.3f %8.3f\n",num1,num2,num3);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("%8.3f %8.3f %8.3f\n",num4,num5,num6</a:t>
            </a:r>
            <a:r>
              <a:rPr lang="en-US" altLang="zh-TW" sz="1800" dirty="0" smtClean="0"/>
              <a:t>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7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輸出函式－範例 </a:t>
            </a:r>
            <a:r>
              <a:rPr lang="en-US" altLang="zh-TW" b="1" dirty="0" smtClean="0"/>
              <a:t>4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92888" cy="43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Scanf</a:t>
            </a:r>
            <a:r>
              <a:rPr lang="en-US" altLang="zh-TW" b="1" dirty="0"/>
              <a:t>() </a:t>
            </a:r>
            <a:r>
              <a:rPr lang="zh-TW" altLang="en-US" b="1" dirty="0"/>
              <a:t>輸入函數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/>
              <a:t>() </a:t>
            </a:r>
            <a:r>
              <a:rPr lang="zh-TW" altLang="en-US" dirty="0"/>
              <a:t>的完整語法為：</a:t>
            </a:r>
          </a:p>
          <a:p>
            <a:endParaRPr lang="zh-TW" altLang="en-US" dirty="0"/>
          </a:p>
        </p:txBody>
      </p:sp>
      <p:pic>
        <p:nvPicPr>
          <p:cNvPr id="3076" name="Picture 4" descr="ãscanf è¼¸å¥æ ¼å¼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140968"/>
            <a:ext cx="74866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資料結構課程PPT\圖片３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63" y="2276872"/>
            <a:ext cx="4303713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Scanf</a:t>
            </a:r>
            <a:r>
              <a:rPr lang="en-US" altLang="zh-TW" b="1" dirty="0"/>
              <a:t>() </a:t>
            </a:r>
            <a:r>
              <a:rPr lang="zh-TW" altLang="en-US" b="1" dirty="0"/>
              <a:t>輸入函數</a:t>
            </a:r>
            <a:r>
              <a:rPr lang="zh-TW" altLang="en-US" b="1" dirty="0" smtClean="0"/>
              <a:t>－範例 </a:t>
            </a:r>
            <a:r>
              <a:rPr lang="en-US" altLang="zh-TW" b="1" dirty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請輸入一整數值：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</a:t>
            </a:r>
            <a:r>
              <a:rPr lang="en-US" altLang="zh-TW" sz="1800" dirty="0" err="1"/>
              <a:t>d",&amp;x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輸入的整數是 </a:t>
            </a:r>
            <a:r>
              <a:rPr lang="en-US" altLang="zh-TW" sz="1800" dirty="0"/>
              <a:t>%d\</a:t>
            </a:r>
            <a:r>
              <a:rPr lang="en-US" altLang="zh-TW" sz="1800" dirty="0" err="1"/>
              <a:t>n",x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77568"/>
            <a:ext cx="3503756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36" y="4365256"/>
            <a:ext cx="3553979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6389726" y="3429000"/>
            <a:ext cx="732399" cy="72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9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Scanf</a:t>
            </a:r>
            <a:r>
              <a:rPr lang="en-US" altLang="zh-TW" b="1" dirty="0"/>
              <a:t>() </a:t>
            </a:r>
            <a:r>
              <a:rPr lang="zh-TW" altLang="en-US" b="1" dirty="0"/>
              <a:t>輸入函數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946849" y="1698697"/>
            <a:ext cx="5250303" cy="4418982"/>
            <a:chOff x="2176425" y="1869743"/>
            <a:chExt cx="5250303" cy="441898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t="5251"/>
            <a:stretch/>
          </p:blipFill>
          <p:spPr>
            <a:xfrm>
              <a:off x="2176425" y="1869743"/>
              <a:ext cx="5250303" cy="441898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F303E5EE-210D-4EC9-A5BE-EB40778A9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2" t="27213" r="86993" b="60459"/>
            <a:stretch/>
          </p:blipFill>
          <p:spPr>
            <a:xfrm>
              <a:off x="4067944" y="3444560"/>
              <a:ext cx="149917" cy="34456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xmlns="" id="{A3BE8F55-9A9C-406E-A667-E2CC6D452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2" t="27213" r="86993" b="60459"/>
            <a:stretch/>
          </p:blipFill>
          <p:spPr>
            <a:xfrm>
              <a:off x="4217861" y="3784491"/>
              <a:ext cx="155272" cy="34456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4BDCAB87-7DA3-4219-88E6-83F0CA06D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46" t="27213" r="86438" b="62013"/>
            <a:stretch/>
          </p:blipFill>
          <p:spPr>
            <a:xfrm>
              <a:off x="4947585" y="5946634"/>
              <a:ext cx="168969" cy="342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4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Scanf</a:t>
            </a:r>
            <a:r>
              <a:rPr lang="en-US" altLang="zh-TW" b="1" dirty="0"/>
              <a:t>() </a:t>
            </a:r>
            <a:r>
              <a:rPr lang="zh-TW" altLang="en-US" b="1" dirty="0"/>
              <a:t>輸入函數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3053DECE-5C4B-456B-B110-13269D68E722}"/>
              </a:ext>
            </a:extLst>
          </p:cNvPr>
          <p:cNvGrpSpPr/>
          <p:nvPr/>
        </p:nvGrpSpPr>
        <p:grpSpPr>
          <a:xfrm>
            <a:off x="6725" y="1772816"/>
            <a:ext cx="9130551" cy="4137282"/>
            <a:chOff x="2743200" y="2258310"/>
            <a:chExt cx="9130551" cy="413728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2258310"/>
              <a:ext cx="9130551" cy="4137282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xmlns="" id="{3FA13DAE-FC06-42AB-855B-B84D9D210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2" t="27213" r="86993" b="60459"/>
            <a:stretch/>
          </p:blipFill>
          <p:spPr>
            <a:xfrm>
              <a:off x="5855836" y="2985248"/>
              <a:ext cx="120412" cy="267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7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i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 可</a:t>
            </a:r>
            <a:r>
              <a:rPr lang="zh-TW" altLang="en-US" sz="2400" dirty="0"/>
              <a:t>當作「若</a:t>
            </a:r>
            <a:r>
              <a:rPr lang="en-US" altLang="zh-TW" sz="2400" dirty="0"/>
              <a:t>…</a:t>
            </a:r>
            <a:r>
              <a:rPr lang="zh-TW" altLang="en-US" sz="2400" dirty="0"/>
              <a:t>，則</a:t>
            </a:r>
            <a:r>
              <a:rPr lang="en-US" altLang="zh-TW" sz="2400" dirty="0"/>
              <a:t>…</a:t>
            </a:r>
            <a:r>
              <a:rPr lang="zh-TW" altLang="en-US" sz="2400" dirty="0"/>
              <a:t>」來解釋</a:t>
            </a:r>
            <a:r>
              <a:rPr lang="zh-TW" altLang="en-US" sz="2400" dirty="0" smtClean="0"/>
              <a:t>。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f </a:t>
            </a:r>
            <a:r>
              <a:rPr lang="zh-TW" altLang="en-US" sz="2400" dirty="0" smtClean="0"/>
              <a:t>緊接著</a:t>
            </a:r>
            <a:r>
              <a:rPr lang="zh-TW" altLang="en-US" sz="2400" dirty="0"/>
              <a:t>以小括號括起來的條件運算</a:t>
            </a:r>
            <a:r>
              <a:rPr lang="zh-TW" altLang="en-US" sz="2400" dirty="0" smtClean="0"/>
              <a:t>式。</a:t>
            </a:r>
            <a:endParaRPr lang="en-US" altLang="zh-TW" sz="2400" dirty="0" smtClean="0"/>
          </a:p>
          <a:p>
            <a:r>
              <a:rPr lang="zh-TW" altLang="en-US" sz="2400" dirty="0" smtClean="0"/>
              <a:t>若判斷條件為</a:t>
            </a:r>
            <a:r>
              <a:rPr lang="zh-TW" altLang="en-US" sz="2400" dirty="0" smtClean="0">
                <a:solidFill>
                  <a:srgbClr val="FF0000"/>
                </a:solidFill>
              </a:rPr>
              <a:t>真</a:t>
            </a:r>
            <a:r>
              <a:rPr lang="zh-TW" altLang="en-US" sz="2400" dirty="0" smtClean="0"/>
              <a:t>傳回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zh-TW" altLang="en-US" sz="2400" dirty="0" smtClean="0"/>
              <a:t>，並執行</a:t>
            </a:r>
            <a:r>
              <a:rPr lang="zh-TW" altLang="en-US" sz="2400" dirty="0"/>
              <a:t>左、右大括弧內的敘述</a:t>
            </a:r>
            <a:r>
              <a:rPr lang="zh-TW" altLang="en-US" sz="2400" dirty="0" smtClean="0"/>
              <a:t>；</a:t>
            </a:r>
            <a:endParaRPr lang="en-US" altLang="zh-TW" sz="2400" dirty="0" smtClean="0"/>
          </a:p>
          <a:p>
            <a:r>
              <a:rPr lang="zh-TW" altLang="en-US" sz="2400" dirty="0" smtClean="0"/>
              <a:t>若</a:t>
            </a:r>
            <a:r>
              <a:rPr lang="zh-TW" altLang="en-US" sz="2400" dirty="0"/>
              <a:t>為</a:t>
            </a:r>
            <a:r>
              <a:rPr lang="zh-TW" altLang="en-US" sz="2400" dirty="0" smtClean="0">
                <a:solidFill>
                  <a:srgbClr val="FF0000"/>
                </a:solidFill>
              </a:rPr>
              <a:t>假</a:t>
            </a:r>
            <a:r>
              <a:rPr lang="zh-TW" altLang="en-US" sz="2400" dirty="0" smtClean="0"/>
              <a:t>傳回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zh-TW" altLang="en-US" sz="2400" dirty="0" smtClean="0"/>
              <a:t> ，會</a:t>
            </a:r>
            <a:r>
              <a:rPr lang="zh-TW" altLang="en-US" sz="2400" dirty="0"/>
              <a:t>直接跳過左、右大括弧內的敘述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1008"/>
            <a:ext cx="30099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629595"/>
            <a:ext cx="38004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5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函數的語法如下：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38150" lvl="1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stdio.h</a:t>
            </a:r>
            <a:r>
              <a:rPr lang="en-US" altLang="zh-TW" sz="1600" dirty="0" smtClean="0"/>
              <a:t>&gt;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stdlib.h</a:t>
            </a:r>
            <a:r>
              <a:rPr lang="en-US" altLang="zh-TW" sz="1600" dirty="0" smtClean="0"/>
              <a:t>&gt;</a:t>
            </a:r>
          </a:p>
          <a:p>
            <a:pPr marL="438150" lvl="1" indent="0"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main(void)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{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床前明月光，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疑是地上霜。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舉頭望明月，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低頭思故鄉。</a:t>
            </a:r>
            <a:r>
              <a:rPr lang="en-US" altLang="zh-TW" sz="1600" dirty="0" smtClean="0"/>
              <a:t>");	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  	system("PAUSE");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return 0;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3074" name="Picture 2" descr="C:\Users\admin\Desktop\圖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2276872"/>
            <a:ext cx="4320480" cy="5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70040"/>
            <a:ext cx="4262641" cy="150723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　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3504" y="1807945"/>
            <a:ext cx="7920880" cy="1044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if</a:t>
            </a:r>
            <a:r>
              <a:rPr lang="zh-TW" altLang="en-US" sz="2000" dirty="0">
                <a:solidFill>
                  <a:schemeClr val="tx1"/>
                </a:solidFill>
              </a:rPr>
              <a:t>（判斷條件</a:t>
            </a:r>
            <a:r>
              <a:rPr lang="zh-TW" altLang="en-US" sz="2000" dirty="0" smtClean="0">
                <a:solidFill>
                  <a:schemeClr val="tx1"/>
                </a:solidFill>
              </a:rPr>
              <a:t>）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zh-TW" altLang="en-US" sz="2000" dirty="0">
                <a:solidFill>
                  <a:schemeClr val="tx1"/>
                </a:solidFill>
              </a:rPr>
              <a:t>判斷條件為真時會執行的敘述</a:t>
            </a:r>
            <a:r>
              <a:rPr lang="zh-TW" altLang="en-US" sz="2000" dirty="0" smtClean="0">
                <a:solidFill>
                  <a:schemeClr val="tx1"/>
                </a:solidFill>
              </a:rPr>
              <a:t>；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2336" y="3010600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996952"/>
            <a:ext cx="70008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 smtClean="0"/>
              <a:t>敘述－範例 </a:t>
            </a:r>
            <a:r>
              <a:rPr lang="en-US" altLang="zh-TW" b="1" dirty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if(5&gt;2)		/*</a:t>
            </a:r>
            <a:r>
              <a:rPr lang="zh-TW" altLang="en-US" sz="1800" dirty="0"/>
              <a:t>判斷</a:t>
            </a:r>
            <a:r>
              <a:rPr lang="en-US" altLang="zh-TW" sz="1800" dirty="0"/>
              <a:t>5&gt;2</a:t>
            </a:r>
            <a:r>
              <a:rPr lang="zh-TW" altLang="en-US" sz="1800" dirty="0"/>
              <a:t>是否成立*</a:t>
            </a:r>
            <a:r>
              <a:rPr lang="en-US" altLang="zh-TW" sz="1800" dirty="0"/>
              <a:t>/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("5&gt;2</a:t>
            </a:r>
            <a:r>
              <a:rPr lang="zh-TW" altLang="en-US" sz="1800" dirty="0"/>
              <a:t>成立</a:t>
            </a:r>
            <a:r>
              <a:rPr lang="en-US" altLang="zh-TW" sz="1800" dirty="0"/>
              <a:t>\n");</a:t>
            </a:r>
          </a:p>
          <a:p>
            <a:pPr marL="0" indent="0">
              <a:buNone/>
            </a:pPr>
            <a:r>
              <a:rPr lang="en-US" altLang="zh-TW" sz="1800" dirty="0"/>
              <a:t>	if(1)		/*1</a:t>
            </a:r>
            <a:r>
              <a:rPr lang="zh-TW" altLang="en-US" sz="1800" dirty="0"/>
              <a:t>代表真</a:t>
            </a:r>
            <a:r>
              <a:rPr lang="en-US" altLang="zh-TW" sz="1800" dirty="0"/>
              <a:t>(true)</a:t>
            </a:r>
            <a:r>
              <a:rPr lang="zh-TW" altLang="en-US" sz="1800" dirty="0"/>
              <a:t>，所以</a:t>
            </a:r>
            <a:r>
              <a:rPr lang="en-US" altLang="zh-TW" sz="1800" dirty="0"/>
              <a:t>if</a:t>
            </a:r>
            <a:r>
              <a:rPr lang="zh-TW" altLang="en-US" sz="1800" dirty="0"/>
              <a:t>的判斷結果會成立*</a:t>
            </a:r>
            <a:r>
              <a:rPr lang="en-US" altLang="zh-TW" sz="1800" dirty="0"/>
              <a:t>/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一定會被執行</a:t>
            </a:r>
            <a:r>
              <a:rPr lang="en-US" altLang="zh-TW" sz="1800" dirty="0"/>
              <a:t>\n");</a:t>
            </a:r>
          </a:p>
          <a:p>
            <a:pPr marL="0" indent="0">
              <a:buNone/>
            </a:pPr>
            <a:r>
              <a:rPr lang="en-US" altLang="zh-TW" sz="1800" dirty="0"/>
              <a:t>	if(3==8)	</a:t>
            </a:r>
            <a:r>
              <a:rPr lang="en-US" altLang="zh-TW" sz="1800" dirty="0" smtClean="0"/>
              <a:t>	/*</a:t>
            </a:r>
            <a:r>
              <a:rPr lang="zh-TW" altLang="en-US" sz="1800" dirty="0"/>
              <a:t>判斷</a:t>
            </a:r>
            <a:r>
              <a:rPr lang="en-US" altLang="zh-TW" sz="1800" dirty="0"/>
              <a:t>3</a:t>
            </a:r>
            <a:r>
              <a:rPr lang="zh-TW" altLang="en-US" sz="1800" dirty="0"/>
              <a:t>是否等於</a:t>
            </a:r>
            <a:r>
              <a:rPr lang="en-US" altLang="zh-TW" sz="1800" dirty="0"/>
              <a:t>8*/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("3==8</a:t>
            </a:r>
            <a:r>
              <a:rPr lang="zh-TW" altLang="en-US" sz="1800" dirty="0"/>
              <a:t>成立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2051" name="Picture 3" descr="C:\Users\admin\Desktop\資料結構課程PPT\圖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16" y="1700808"/>
            <a:ext cx="3774924" cy="136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雙向</a:t>
            </a:r>
            <a:r>
              <a:rPr lang="zh-TW" altLang="en-US" b="1" dirty="0" smtClean="0"/>
              <a:t>選擇</a:t>
            </a:r>
            <a:r>
              <a:rPr lang="en-US" altLang="zh-TW" b="1" dirty="0" smtClean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「雙向選擇」是指當條件式</a:t>
            </a:r>
            <a:r>
              <a:rPr lang="zh-TW" altLang="en-US" sz="2400" dirty="0" smtClean="0"/>
              <a:t>成立時</a:t>
            </a:r>
            <a:r>
              <a:rPr lang="zh-TW" altLang="en-US" sz="2400" dirty="0"/>
              <a:t>，執行 </a:t>
            </a:r>
            <a:r>
              <a:rPr lang="en-US" altLang="zh-TW" sz="2400" dirty="0"/>
              <a:t>if </a:t>
            </a:r>
            <a:r>
              <a:rPr lang="zh-TW" altLang="en-US" sz="2400" dirty="0"/>
              <a:t>後面的敘述或敘述區段；若條件式不成立時，則執行 </a:t>
            </a:r>
            <a:r>
              <a:rPr lang="en-US" altLang="zh-TW" sz="2400" dirty="0"/>
              <a:t>else </a:t>
            </a:r>
            <a:r>
              <a:rPr lang="zh-TW" altLang="en-US" sz="2400" dirty="0"/>
              <a:t>後面的敘述或敘述區段。語法及流程圖如下：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11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70200"/>
            <a:ext cx="32575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12976"/>
            <a:ext cx="52101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8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雙向選擇</a:t>
            </a:r>
            <a:r>
              <a:rPr lang="en-US" altLang="zh-TW" b="1" dirty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　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32336" y="3010600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5837"/>
          <a:stretch/>
        </p:blipFill>
        <p:spPr>
          <a:xfrm>
            <a:off x="1211312" y="1772816"/>
            <a:ext cx="6721376" cy="42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多向選擇</a:t>
            </a:r>
            <a:r>
              <a:rPr lang="en-US" altLang="zh-TW" b="1" dirty="0" smtClean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6760"/>
          </a:xfrm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也可以使用「多向選擇」</a:t>
            </a:r>
            <a:r>
              <a:rPr lang="zh-TW" altLang="en-US" sz="2400" dirty="0" smtClean="0"/>
              <a:t>結構。第</a:t>
            </a:r>
            <a:r>
              <a:rPr lang="zh-TW" altLang="en-US" sz="2400" dirty="0"/>
              <a:t>一個條件使用 </a:t>
            </a:r>
            <a:r>
              <a:rPr lang="en-US" altLang="zh-TW" sz="2400" dirty="0"/>
              <a:t>if </a:t>
            </a:r>
            <a:r>
              <a:rPr lang="zh-TW" altLang="en-US" sz="2400" dirty="0"/>
              <a:t>判斷外，其他條件都使用 </a:t>
            </a:r>
            <a:r>
              <a:rPr lang="en-US" altLang="zh-TW" sz="2400" dirty="0"/>
              <a:t>else if </a:t>
            </a:r>
            <a:r>
              <a:rPr lang="zh-TW" altLang="en-US" sz="2400" dirty="0"/>
              <a:t>來判斷，最後再以 </a:t>
            </a:r>
            <a:r>
              <a:rPr lang="en-US" altLang="zh-TW" sz="2400" dirty="0"/>
              <a:t>else  </a:t>
            </a:r>
            <a:r>
              <a:rPr lang="zh-TW" altLang="en-US" sz="2400" dirty="0"/>
              <a:t>來處理剩下的可能性。語法及流程圖如下：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1" y="3004716"/>
            <a:ext cx="3095823" cy="366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60675"/>
            <a:ext cx="3676650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AND</a:t>
            </a:r>
            <a:r>
              <a:rPr lang="zh-TW" altLang="en-US" sz="2400" dirty="0"/>
              <a:t>運算 </a:t>
            </a:r>
            <a:r>
              <a:rPr lang="en-US" altLang="zh-TW" sz="2400" dirty="0"/>
              <a:t>(&amp;&amp;)</a:t>
            </a:r>
          </a:p>
          <a:p>
            <a:pPr marL="781050" lvl="1" indent="-342900"/>
            <a:r>
              <a:rPr lang="zh-TW" altLang="en-US" sz="2000" dirty="0"/>
              <a:t>當兩者皆為真，式子才為</a:t>
            </a:r>
            <a:r>
              <a:rPr lang="zh-TW" altLang="en-US" sz="2000" dirty="0" smtClean="0"/>
              <a:t>真</a:t>
            </a:r>
            <a:endParaRPr lang="zh-TW" altLang="en-US" sz="2000" dirty="0"/>
          </a:p>
          <a:p>
            <a:pPr marL="781050" lvl="1" indent="-342900"/>
            <a:r>
              <a:rPr lang="en-US" altLang="zh-TW" sz="2000" dirty="0"/>
              <a:t>3 &gt; 1 &amp;&amp; 4 &gt; 2 = </a:t>
            </a:r>
            <a:r>
              <a:rPr lang="en-US" altLang="zh-TW" sz="2000" dirty="0" smtClean="0"/>
              <a:t>1</a:t>
            </a:r>
          </a:p>
          <a:p>
            <a:pPr marL="781050" lvl="1" indent="-342900"/>
            <a:r>
              <a:rPr lang="en-US" altLang="zh-TW" sz="2000" dirty="0" smtClean="0"/>
              <a:t>3 </a:t>
            </a:r>
            <a:r>
              <a:rPr lang="en-US" altLang="zh-TW" sz="2000" dirty="0"/>
              <a:t>&lt; 1 &amp;&amp; 4 &gt; 2 = 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r>
              <a:rPr lang="en-US" altLang="zh-TW" sz="2400" dirty="0"/>
              <a:t>OR</a:t>
            </a:r>
            <a:r>
              <a:rPr lang="zh-TW" altLang="en-US" sz="2400" dirty="0"/>
              <a:t>運算 </a:t>
            </a:r>
            <a:r>
              <a:rPr lang="en-US" altLang="zh-TW" sz="2400" dirty="0"/>
              <a:t>(||)</a:t>
            </a:r>
          </a:p>
          <a:p>
            <a:pPr marL="781050" lvl="1" indent="-342900"/>
            <a:r>
              <a:rPr lang="zh-TW" altLang="en-US" sz="2000" dirty="0"/>
              <a:t>當有一者為真，式子便為真</a:t>
            </a:r>
          </a:p>
          <a:p>
            <a:pPr marL="781050" lvl="1" indent="-342900"/>
            <a:r>
              <a:rPr lang="en-US" altLang="zh-TW" sz="2000" dirty="0"/>
              <a:t>3 &gt; 1 || 4 &gt; 2 =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3 </a:t>
            </a:r>
            <a:r>
              <a:rPr lang="en-US" altLang="zh-TW" sz="2000" dirty="0"/>
              <a:t>&lt; 1 || 4 &gt; 2 = 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pPr marL="781050" lvl="1" indent="-342900"/>
            <a:r>
              <a:rPr lang="en-US" altLang="zh-TW" sz="2000" dirty="0"/>
              <a:t>3 &lt; 1 || 4 &lt; 2 = 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r>
              <a:rPr lang="en-US" altLang="zh-TW" sz="2400" dirty="0"/>
              <a:t>NOT</a:t>
            </a:r>
            <a:r>
              <a:rPr lang="zh-TW" altLang="en-US" sz="2400" dirty="0"/>
              <a:t>運算 </a:t>
            </a:r>
            <a:r>
              <a:rPr lang="en-US" altLang="zh-TW" sz="2400" dirty="0"/>
              <a:t>(!)</a:t>
            </a:r>
          </a:p>
          <a:p>
            <a:pPr marL="781050" lvl="1" indent="-342900"/>
            <a:r>
              <a:rPr lang="zh-TW" altLang="en-US" sz="2000" dirty="0"/>
              <a:t>真變假，假變真</a:t>
            </a:r>
          </a:p>
          <a:p>
            <a:pPr marL="781050" lvl="1" indent="-342900"/>
            <a:r>
              <a:rPr lang="en-US" altLang="zh-TW" sz="2000" dirty="0"/>
              <a:t>!(3 &gt; 1 ) = 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pPr marL="781050" lvl="1" indent="-342900"/>
            <a:r>
              <a:rPr lang="en-US" altLang="zh-TW" sz="2000" dirty="0" smtClean="0"/>
              <a:t>!(</a:t>
            </a:r>
            <a:r>
              <a:rPr lang="en-US" altLang="zh-TW" sz="2000" dirty="0"/>
              <a:t>3 &lt; 1 ) = </a:t>
            </a:r>
            <a:r>
              <a:rPr lang="en-US" altLang="zh-TW" sz="2000" dirty="0" smtClean="0"/>
              <a:t>1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7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 smtClean="0"/>
              <a:t>敘述－範例 </a:t>
            </a:r>
            <a:r>
              <a:rPr lang="en-US" altLang="zh-TW" b="1" dirty="0"/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stdlib.h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main(void)</a:t>
            </a:r>
          </a:p>
          <a:p>
            <a:pPr marL="0" indent="0">
              <a:buNone/>
            </a:pP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score;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請輸入一成績：</a:t>
            </a:r>
            <a:r>
              <a:rPr lang="en-US" altLang="zh-TW" sz="1600" dirty="0"/>
              <a:t>");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scanf</a:t>
            </a:r>
            <a:r>
              <a:rPr lang="en-US" altLang="zh-TW" sz="1600" dirty="0"/>
              <a:t>("%</a:t>
            </a:r>
            <a:r>
              <a:rPr lang="en-US" altLang="zh-TW" sz="1600" dirty="0" err="1"/>
              <a:t>d",&amp;score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	if ((score&lt;0) || (score&gt;100))</a:t>
            </a:r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成績輸入錯誤</a:t>
            </a:r>
            <a:r>
              <a:rPr lang="en-US" altLang="zh-TW" sz="1600" dirty="0"/>
              <a:t>!!\n");</a:t>
            </a:r>
          </a:p>
          <a:p>
            <a:pPr marL="0" indent="0">
              <a:buNone/>
            </a:pPr>
            <a:r>
              <a:rPr lang="en-US" altLang="zh-TW" sz="1600" dirty="0"/>
              <a:t>	else if ((score&gt;=0) &amp;&amp; (score&lt;60))</a:t>
            </a:r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需要補考</a:t>
            </a:r>
            <a:r>
              <a:rPr lang="en-US" altLang="zh-TW" sz="1600" dirty="0"/>
              <a:t>!!\n");</a:t>
            </a:r>
          </a:p>
          <a:p>
            <a:pPr marL="0" indent="0">
              <a:buNone/>
            </a:pPr>
            <a:r>
              <a:rPr lang="en-US" altLang="zh-TW" sz="1600" dirty="0"/>
              <a:t>	else</a:t>
            </a:r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恭喜及格</a:t>
            </a:r>
            <a:r>
              <a:rPr lang="en-US" altLang="zh-TW" sz="1600" dirty="0"/>
              <a:t>!!\n");</a:t>
            </a:r>
          </a:p>
          <a:p>
            <a:pPr marL="0" indent="0">
              <a:buNone/>
            </a:pPr>
            <a:r>
              <a:rPr lang="en-US" altLang="zh-TW" sz="1600" dirty="0"/>
              <a:t>	system("PAUSE");</a:t>
            </a:r>
          </a:p>
          <a:p>
            <a:pPr marL="0" indent="0">
              <a:buNone/>
            </a:pPr>
            <a:r>
              <a:rPr lang="en-US" altLang="zh-TW" sz="1600" dirty="0"/>
              <a:t>	return 0;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endParaRPr lang="zh-TW" altLang="en-US" sz="16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627765" y="1811728"/>
            <a:ext cx="5301550" cy="1122508"/>
            <a:chOff x="3627765" y="1811728"/>
            <a:chExt cx="5301550" cy="1122508"/>
          </a:xfrm>
        </p:grpSpPr>
        <p:cxnSp>
          <p:nvCxnSpPr>
            <p:cNvPr id="5" name="直線接點 4"/>
            <p:cNvCxnSpPr/>
            <p:nvPr/>
          </p:nvCxnSpPr>
          <p:spPr>
            <a:xfrm>
              <a:off x="4427984" y="2564904"/>
              <a:ext cx="36724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4427984" y="221503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8100392" y="221503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6732240" y="221503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283968" y="25649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524491" y="25649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60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36094" y="256490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100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627765" y="181172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錯誤</a:t>
              </a:r>
              <a:r>
                <a:rPr lang="en-US" altLang="zh-TW" dirty="0" smtClean="0"/>
                <a:t>!!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129096" y="181172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錯誤</a:t>
              </a:r>
              <a:r>
                <a:rPr lang="en-US" altLang="zh-TW" dirty="0" smtClean="0"/>
                <a:t>!!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86950" y="181172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需要補考</a:t>
              </a:r>
              <a:r>
                <a:rPr lang="en-US" altLang="zh-TW" dirty="0" smtClean="0"/>
                <a:t>!!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823162" y="181172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恭喜及格</a:t>
              </a:r>
              <a:r>
                <a:rPr lang="en-US" altLang="zh-TW" dirty="0" smtClean="0"/>
                <a:t>!!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1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巢狀</a:t>
            </a:r>
            <a:r>
              <a:rPr lang="en-US" altLang="zh-TW" b="1" dirty="0" smtClean="0"/>
              <a:t>if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所謂「巢狀選擇」是指 </a:t>
            </a:r>
            <a:r>
              <a:rPr lang="en-US" altLang="zh-TW" sz="2400" dirty="0"/>
              <a:t>if </a:t>
            </a:r>
            <a:r>
              <a:rPr lang="zh-TW" altLang="en-US" sz="2400" dirty="0"/>
              <a:t>或 </a:t>
            </a:r>
            <a:r>
              <a:rPr lang="en-US" altLang="zh-TW" sz="2400" dirty="0"/>
              <a:t>else </a:t>
            </a:r>
            <a:r>
              <a:rPr lang="zh-TW" altLang="en-US" sz="2400" dirty="0"/>
              <a:t>的敘述區段裡面還有 </a:t>
            </a:r>
            <a:r>
              <a:rPr lang="en-US" altLang="zh-TW" sz="2400" dirty="0"/>
              <a:t>if … </a:t>
            </a:r>
            <a:r>
              <a:rPr lang="zh-TW" altLang="en-US" sz="2400" dirty="0"/>
              <a:t>或 </a:t>
            </a:r>
            <a:r>
              <a:rPr lang="en-US" altLang="zh-TW" sz="2400" dirty="0"/>
              <a:t>if … else …</a:t>
            </a:r>
            <a:r>
              <a:rPr lang="zh-TW" altLang="en-US" sz="2400" dirty="0"/>
              <a:t>選擇結構，巢狀選擇結構就是將雙向選擇延伸成多向選擇。語法及流程圖如下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5917"/>
            <a:ext cx="2664296" cy="38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15916"/>
            <a:ext cx="5760640" cy="375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1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 smtClean="0"/>
              <a:t>敘述－範例 </a:t>
            </a:r>
            <a:r>
              <a:rPr lang="en-US" altLang="zh-TW" b="1" dirty="0" smtClean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5105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stdlib.h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main(void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請輸入一個非零的整數： </a:t>
            </a:r>
            <a:r>
              <a:rPr lang="en-US" altLang="zh-TW" sz="1600" dirty="0"/>
              <a:t>");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scanf</a:t>
            </a:r>
            <a:r>
              <a:rPr lang="en-US" altLang="zh-TW" sz="1600" dirty="0"/>
              <a:t>("%d", &amp;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("\n</a:t>
            </a:r>
            <a:r>
              <a:rPr lang="zh-TW" altLang="en-US" sz="1600" dirty="0"/>
              <a:t>所輸入的整數為 </a:t>
            </a:r>
            <a:r>
              <a:rPr lang="en-US" altLang="zh-TW" sz="1600" dirty="0"/>
              <a:t>"); </a:t>
            </a:r>
          </a:p>
          <a:p>
            <a:pPr marL="0" indent="0">
              <a:buNone/>
            </a:pPr>
            <a:r>
              <a:rPr lang="en-US" altLang="zh-TW" sz="1600" dirty="0"/>
              <a:t>	if (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&gt;0</a:t>
            </a:r>
            <a:r>
              <a:rPr lang="en-US" altLang="zh-TW" sz="1600" dirty="0" smtClean="0"/>
              <a:t>){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正</a:t>
            </a:r>
            <a:r>
              <a:rPr lang="en-US" altLang="zh-TW" sz="1600" dirty="0" smtClean="0"/>
              <a:t>");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    </a:t>
            </a:r>
            <a:r>
              <a:rPr lang="en-US" altLang="zh-TW" sz="1600" dirty="0" smtClean="0"/>
              <a:t>	if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% 2 == </a:t>
            </a:r>
            <a:r>
              <a:rPr lang="en-US" altLang="zh-TW" sz="1600" dirty="0" smtClean="0"/>
              <a:t>0){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偶數</a:t>
            </a:r>
            <a:r>
              <a:rPr lang="en-US" altLang="zh-TW" sz="1600" dirty="0" smtClean="0"/>
              <a:t>");</a:t>
            </a:r>
          </a:p>
          <a:p>
            <a:pPr marL="0" indent="0">
              <a:buNone/>
            </a:pPr>
            <a:r>
              <a:rPr lang="en-US" altLang="zh-TW" sz="1600" dirty="0" smtClean="0"/>
              <a:t>		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 smtClean="0"/>
              <a:t>		else{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奇數</a:t>
            </a:r>
            <a:r>
              <a:rPr lang="en-US" altLang="zh-TW" sz="1600" dirty="0" smtClean="0"/>
              <a:t>");</a:t>
            </a:r>
          </a:p>
          <a:p>
            <a:pPr marL="0" indent="0">
              <a:buNone/>
            </a:pPr>
            <a:r>
              <a:rPr lang="en-US" altLang="zh-TW" sz="1600" dirty="0" smtClean="0"/>
              <a:t>		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smtClean="0"/>
              <a:t>	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3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</a:t>
            </a:r>
            <a:r>
              <a:rPr lang="zh-TW" altLang="en-US" b="1" dirty="0" smtClean="0"/>
              <a:t>敘述－範例 </a:t>
            </a:r>
            <a:r>
              <a:rPr lang="en-US" altLang="zh-TW" b="1" dirty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7274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else{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負</a:t>
            </a:r>
            <a:r>
              <a:rPr lang="en-US" altLang="zh-TW" sz="1600" dirty="0"/>
              <a:t>"); 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if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% 2 == 0</a:t>
            </a:r>
            <a:r>
              <a:rPr lang="en-US" altLang="zh-TW" sz="1600" dirty="0" smtClean="0"/>
              <a:t>){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偶數</a:t>
            </a:r>
            <a:r>
              <a:rPr lang="en-US" altLang="zh-TW" sz="1600" dirty="0" smtClean="0"/>
              <a:t>");</a:t>
            </a:r>
          </a:p>
          <a:p>
            <a:pPr marL="0" indent="0">
              <a:buNone/>
            </a:pPr>
            <a:r>
              <a:rPr lang="en-US" altLang="zh-TW" sz="1600" dirty="0" smtClean="0"/>
              <a:t>		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   </a:t>
            </a:r>
            <a:r>
              <a:rPr lang="en-US" altLang="zh-TW" sz="1600" dirty="0" smtClean="0"/>
              <a:t>		else{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奇數</a:t>
            </a:r>
            <a:r>
              <a:rPr lang="en-US" altLang="zh-TW" sz="1600" dirty="0" smtClean="0"/>
              <a:t>");</a:t>
            </a:r>
          </a:p>
          <a:p>
            <a:pPr marL="0" indent="0">
              <a:buNone/>
            </a:pPr>
            <a:r>
              <a:rPr lang="en-US" altLang="zh-TW" sz="1600" dirty="0" smtClean="0"/>
              <a:t>		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}</a:t>
            </a:r>
          </a:p>
          <a:p>
            <a:pPr marL="0" indent="0">
              <a:buNone/>
            </a:pPr>
            <a:r>
              <a:rPr lang="en-US" altLang="zh-TW" sz="1600" dirty="0"/>
              <a:t>	system("PAUSE");</a:t>
            </a:r>
          </a:p>
          <a:p>
            <a:pPr marL="0" indent="0">
              <a:buNone/>
            </a:pPr>
            <a:r>
              <a:rPr lang="en-US" altLang="zh-TW" sz="1600" dirty="0"/>
              <a:t>	return 0;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3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7172" name="Picture 4" descr="C:\Users\admin\Desktop\資料結構課程PPT\圖片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88840"/>
            <a:ext cx="8497887" cy="38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switch…case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2400" dirty="0"/>
              <a:t>switch</a:t>
            </a:r>
            <a:r>
              <a:rPr lang="zh-TW" altLang="zh-TW" sz="2400" dirty="0"/>
              <a:t>…</a:t>
            </a:r>
            <a:r>
              <a:rPr lang="en-US" altLang="zh-TW" sz="2400" dirty="0"/>
              <a:t>case</a:t>
            </a:r>
            <a:r>
              <a:rPr lang="zh-TW" altLang="zh-TW" sz="2400" dirty="0"/>
              <a:t>敘述與</a:t>
            </a:r>
            <a:r>
              <a:rPr lang="en-US" altLang="zh-TW" sz="2400" dirty="0"/>
              <a:t>else</a:t>
            </a:r>
            <a:r>
              <a:rPr lang="zh-TW" altLang="zh-TW" sz="2400" dirty="0"/>
              <a:t>…</a:t>
            </a:r>
            <a:r>
              <a:rPr lang="en-US" altLang="zh-TW" sz="2400" dirty="0"/>
              <a:t>if</a:t>
            </a:r>
            <a:r>
              <a:rPr lang="zh-TW" altLang="zh-TW" sz="2400" dirty="0"/>
              <a:t>敘述的作用相同，都適用於多重選擇的狀況，但</a:t>
            </a:r>
            <a:r>
              <a:rPr lang="en-US" altLang="zh-TW" sz="2400" dirty="0"/>
              <a:t>switch</a:t>
            </a:r>
            <a:r>
              <a:rPr lang="zh-TW" altLang="zh-TW" sz="2400" dirty="0"/>
              <a:t>…</a:t>
            </a:r>
            <a:r>
              <a:rPr lang="en-US" altLang="zh-TW" sz="2400" dirty="0"/>
              <a:t>case</a:t>
            </a:r>
            <a:r>
              <a:rPr lang="zh-TW" altLang="zh-TW" sz="2400" dirty="0"/>
              <a:t>敘述看起來就簡潔多了，其語法如下：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5605"/>
          <a:stretch/>
        </p:blipFill>
        <p:spPr>
          <a:xfrm>
            <a:off x="806506" y="2868425"/>
            <a:ext cx="7614163" cy="356207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8402072" y="2965088"/>
            <a:ext cx="0" cy="336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switch…case</a:t>
            </a:r>
            <a:r>
              <a:rPr lang="zh-TW" altLang="en-US" b="1" dirty="0"/>
              <a:t>敘述－</a:t>
            </a:r>
            <a:r>
              <a:rPr lang="zh-TW" altLang="en-US" b="1" dirty="0" smtClean="0"/>
              <a:t>範例 </a:t>
            </a:r>
            <a:r>
              <a:rPr lang="en-US" altLang="zh-TW" b="1" dirty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stdlib.h</a:t>
            </a:r>
            <a:r>
              <a:rPr lang="en-US" altLang="zh-TW" sz="1600" dirty="0"/>
              <a:t>&gt;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main(void) {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date;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 </a:t>
            </a:r>
            <a:r>
              <a:rPr lang="en-US" altLang="zh-TW" sz="1600" dirty="0"/>
              <a:t>0 ~ 6 </a:t>
            </a:r>
            <a:r>
              <a:rPr lang="zh-TW" altLang="en-US" sz="1600" dirty="0"/>
              <a:t>之間的整數： </a:t>
            </a:r>
            <a:r>
              <a:rPr lang="en-US" altLang="zh-TW" sz="1600" dirty="0"/>
              <a:t>");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scanf</a:t>
            </a:r>
            <a:r>
              <a:rPr lang="en-US" altLang="zh-TW" sz="1600" dirty="0"/>
              <a:t>("%</a:t>
            </a:r>
            <a:r>
              <a:rPr lang="en-US" altLang="zh-TW" sz="1600" dirty="0" err="1"/>
              <a:t>d",&amp;date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    switch (date) {</a:t>
            </a:r>
          </a:p>
          <a:p>
            <a:pPr marL="0" indent="0">
              <a:buNone/>
            </a:pPr>
            <a:r>
              <a:rPr lang="en-US" altLang="zh-TW" sz="1600" dirty="0"/>
              <a:t>    	case '0':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星期日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  	case '1':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星期一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  	case '2':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星期二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1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switch…case</a:t>
            </a:r>
            <a:r>
              <a:rPr lang="zh-TW" altLang="en-US" b="1" dirty="0"/>
              <a:t>敘述－</a:t>
            </a:r>
            <a:r>
              <a:rPr lang="zh-TW" altLang="en-US" b="1" dirty="0" smtClean="0"/>
              <a:t>範例 </a:t>
            </a:r>
            <a:r>
              <a:rPr lang="en-US" altLang="zh-TW" b="1" dirty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	case </a:t>
            </a:r>
            <a:r>
              <a:rPr lang="en-US" altLang="zh-TW" sz="1600" dirty="0"/>
              <a:t>'3':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星期三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  	case '4':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星期四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  	case '5':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星期五</a:t>
            </a:r>
            <a:r>
              <a:rPr lang="en-US" altLang="zh-TW" sz="1600" dirty="0"/>
              <a:t>"); break;</a:t>
            </a:r>
          </a:p>
          <a:p>
            <a:pPr marL="0" indent="0">
              <a:buNone/>
            </a:pPr>
            <a:r>
              <a:rPr lang="en-US" altLang="zh-TW" sz="1600" dirty="0"/>
              <a:t>    	case '6':</a:t>
            </a:r>
          </a:p>
          <a:p>
            <a:pPr marL="0" indent="0">
              <a:buNone/>
            </a:pPr>
            <a:r>
              <a:rPr lang="en-US" altLang="zh-TW" sz="1600" dirty="0"/>
              <a:t>    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星期六</a:t>
            </a:r>
            <a:r>
              <a:rPr lang="en-US" altLang="zh-TW" sz="1600" dirty="0"/>
              <a:t>"); break;	 	</a:t>
            </a:r>
          </a:p>
          <a:p>
            <a:pPr marL="0" indent="0">
              <a:buNone/>
            </a:pPr>
            <a:r>
              <a:rPr lang="en-US" altLang="zh-TW" sz="1600" dirty="0"/>
              <a:t>        default:</a:t>
            </a:r>
          </a:p>
          <a:p>
            <a:pPr marL="0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zh-TW" altLang="en-US" sz="1600" dirty="0"/>
              <a:t>輸入錯誤！</a:t>
            </a:r>
            <a:r>
              <a:rPr lang="en-US" altLang="zh-TW" sz="1600" dirty="0"/>
              <a:t>");		</a:t>
            </a:r>
          </a:p>
          <a:p>
            <a:pPr marL="0" indent="0">
              <a:buNone/>
            </a:pPr>
            <a:r>
              <a:rPr lang="en-US" altLang="zh-TW" sz="1600" dirty="0"/>
              <a:t>	}</a:t>
            </a:r>
          </a:p>
          <a:p>
            <a:pPr marL="0" indent="0">
              <a:buNone/>
            </a:pPr>
            <a:r>
              <a:rPr lang="en-US" altLang="zh-TW" sz="1600" dirty="0"/>
              <a:t>	system("PAUSE");</a:t>
            </a:r>
          </a:p>
          <a:p>
            <a:pPr marL="0" indent="0">
              <a:buNone/>
            </a:pPr>
            <a:r>
              <a:rPr lang="en-US" altLang="zh-TW" sz="1600" dirty="0"/>
              <a:t>	return 0;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03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練習－</a:t>
            </a:r>
            <a:r>
              <a:rPr lang="zh-TW" altLang="en-US" b="1" dirty="0"/>
              <a:t>象限判斷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r>
              <a:rPr lang="zh-TW" altLang="en-US" sz="2000" dirty="0"/>
              <a:t>寫出一程式，輸入</a:t>
            </a:r>
            <a:r>
              <a:rPr lang="en-US" altLang="zh-TW" sz="2000" dirty="0"/>
              <a:t>x, y</a:t>
            </a:r>
            <a:r>
              <a:rPr lang="zh-TW" altLang="en-US" sz="2000" dirty="0"/>
              <a:t>座標值，判斷該點位於哪一個象限或是在座標軸</a:t>
            </a:r>
            <a:r>
              <a:rPr lang="zh-TW" altLang="en-US" sz="2000" dirty="0" smtClean="0"/>
              <a:t>上（使用巢狀選擇敘述）。</a:t>
            </a:r>
            <a:endParaRPr lang="zh-TW" altLang="en-US" sz="2000" dirty="0"/>
          </a:p>
          <a:p>
            <a:r>
              <a:rPr lang="zh-TW" altLang="en-US" sz="2000" dirty="0"/>
              <a:t>舉例來說，若輸入的座標值為</a:t>
            </a:r>
            <a:r>
              <a:rPr lang="en-US" altLang="zh-TW" sz="2000" dirty="0"/>
              <a:t>(3.0, -2.5) </a:t>
            </a:r>
            <a:r>
              <a:rPr lang="zh-TW" altLang="en-US" sz="2000" dirty="0"/>
              <a:t>則為第四象限，若輸入的座標值為</a:t>
            </a:r>
            <a:r>
              <a:rPr lang="en-US" altLang="zh-TW" sz="2000" dirty="0"/>
              <a:t>(4.5, 0.0) </a:t>
            </a:r>
            <a:r>
              <a:rPr lang="zh-TW" altLang="en-US" sz="2000" dirty="0"/>
              <a:t>則輸出為 </a:t>
            </a:r>
            <a:r>
              <a:rPr lang="en-US" altLang="zh-TW" sz="2000" dirty="0"/>
              <a:t>x </a:t>
            </a:r>
            <a:r>
              <a:rPr lang="zh-TW" altLang="en-US" sz="2000" dirty="0" smtClean="0"/>
              <a:t>軸。</a:t>
            </a:r>
            <a:endParaRPr lang="zh-TW" altLang="zh-TW" sz="2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3059832" y="3140968"/>
            <a:ext cx="2880320" cy="2868306"/>
            <a:chOff x="971600" y="3140968"/>
            <a:chExt cx="2880320" cy="2868306"/>
          </a:xfrm>
        </p:grpSpPr>
        <p:pic>
          <p:nvPicPr>
            <p:cNvPr id="13318" name="Picture 6" descr="ãåé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140968"/>
              <a:ext cx="2880320" cy="286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2628041" y="350805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(+</a:t>
              </a:r>
              <a:r>
                <a:rPr lang="zh-TW" altLang="en-US" dirty="0" smtClean="0"/>
                <a:t>，</a:t>
              </a:r>
              <a:r>
                <a:rPr lang="en-US" altLang="zh-TW" dirty="0" smtClean="0"/>
                <a:t>+)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245804" y="52292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</a:t>
              </a:r>
              <a:r>
                <a:rPr lang="en-US" altLang="zh-TW" dirty="0"/>
                <a:t>–</a:t>
              </a:r>
              <a:r>
                <a:rPr lang="zh-TW" altLang="en-US" dirty="0" smtClean="0"/>
                <a:t>，</a:t>
              </a:r>
              <a:r>
                <a:rPr lang="en-US" altLang="zh-TW" dirty="0" smtClean="0"/>
                <a:t>–)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42467" y="5229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(+</a:t>
              </a:r>
              <a:r>
                <a:rPr lang="zh-TW" altLang="en-US" dirty="0" smtClean="0"/>
                <a:t>，</a:t>
              </a:r>
              <a:r>
                <a:rPr lang="en-US" altLang="zh-TW" dirty="0" smtClean="0"/>
                <a:t>–)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45804" y="3508053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(–</a:t>
              </a:r>
              <a:r>
                <a:rPr lang="zh-TW" altLang="en-US" dirty="0" smtClean="0"/>
                <a:t>，</a:t>
              </a:r>
              <a:r>
                <a:rPr lang="en-US" altLang="zh-TW" dirty="0" smtClean="0"/>
                <a:t>+)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8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159"/>
          <a:stretch/>
        </p:blipFill>
        <p:spPr>
          <a:xfrm>
            <a:off x="1346929" y="1714456"/>
            <a:ext cx="6450142" cy="44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754"/>
          <a:stretch/>
        </p:blipFill>
        <p:spPr>
          <a:xfrm>
            <a:off x="89300" y="1844824"/>
            <a:ext cx="8965400" cy="41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1029" name="Picture 5" descr="C:\Users\admin\Desktop\資料結構課程PPT\圖片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846163"/>
            <a:ext cx="7888287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</a:t>
            </a:r>
            <a:r>
              <a:rPr lang="zh-TW" altLang="en-US" b="1" dirty="0" smtClean="0"/>
              <a:t>範例 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 smtClean="0"/>
              <a:t>{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("We don</a:t>
            </a:r>
            <a:r>
              <a:rPr lang="en-US" altLang="zh-TW" sz="1800" dirty="0" smtClean="0">
                <a:solidFill>
                  <a:srgbClr val="FF0000"/>
                </a:solidFill>
              </a:rPr>
              <a:t>\'</a:t>
            </a:r>
            <a:r>
              <a:rPr lang="en-US" altLang="zh-TW" sz="1800" dirty="0" smtClean="0"/>
              <a:t>t have enough time\n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/>
              <a:t>("</a:t>
            </a:r>
            <a:r>
              <a:rPr lang="en-US" altLang="zh-TW" sz="1800" dirty="0" smtClean="0"/>
              <a:t>Everybody say </a:t>
            </a:r>
            <a:r>
              <a:rPr lang="en-US" altLang="zh-TW" sz="1800" dirty="0" smtClean="0">
                <a:solidFill>
                  <a:srgbClr val="FF0000"/>
                </a:solidFill>
              </a:rPr>
              <a:t>\"</a:t>
            </a:r>
            <a:r>
              <a:rPr lang="en-US" altLang="zh-TW" sz="1800" dirty="0" smtClean="0"/>
              <a:t> Later is better than never</a:t>
            </a:r>
            <a:r>
              <a:rPr lang="en-US" altLang="zh-TW" sz="1800" dirty="0" smtClean="0">
                <a:solidFill>
                  <a:srgbClr val="FF0000"/>
                </a:solidFill>
              </a:rPr>
              <a:t>\"</a:t>
            </a:r>
            <a:r>
              <a:rPr lang="en-US" altLang="zh-TW" sz="1800" dirty="0" smtClean="0"/>
              <a:t>\n");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("Computer is </a:t>
            </a:r>
            <a:r>
              <a:rPr lang="en-US" altLang="zh-TW" sz="1800" dirty="0" err="1" smtClean="0"/>
              <a:t>powerfuk</a:t>
            </a:r>
            <a:r>
              <a:rPr lang="en-US" altLang="zh-TW" sz="1800" dirty="0" smtClean="0">
                <a:solidFill>
                  <a:srgbClr val="FF0000"/>
                </a:solidFill>
              </a:rPr>
              <a:t>\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bl</a:t>
            </a:r>
            <a:r>
              <a:rPr lang="en-US" altLang="zh-TW" sz="1800" dirty="0" smtClean="0"/>
              <a:t>\n");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    can make it </a:t>
            </a:r>
            <a:r>
              <a:rPr lang="en-US" altLang="zh-TW" sz="1800" dirty="0" smtClean="0">
                <a:solidFill>
                  <a:srgbClr val="FF0000"/>
                </a:solidFill>
              </a:rPr>
              <a:t>\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rYou</a:t>
            </a:r>
            <a:r>
              <a:rPr lang="en-US" altLang="zh-TW" sz="1800" dirty="0" smtClean="0"/>
              <a:t>\n");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86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輸出函式－</a:t>
            </a:r>
            <a:r>
              <a:rPr lang="zh-TW" altLang="en-US" b="1" dirty="0" smtClean="0"/>
              <a:t>範例 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 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3075" name="Picture 3" descr="C:\Users\admin\Desktop\資料結構課程PPT\圖片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920205"/>
            <a:ext cx="7875587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8064896" cy="37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504</TotalTime>
  <Words>774</Words>
  <Application>Microsoft Office PowerPoint</Application>
  <PresentationFormat>如螢幕大小 (4:3)</PresentationFormat>
  <Paragraphs>236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Profile</vt:lpstr>
      <vt:lpstr>C語言 </vt:lpstr>
      <vt:lpstr>printf()輸出函式</vt:lpstr>
      <vt:lpstr>printf()輸出函式</vt:lpstr>
      <vt:lpstr>printf()輸出函式</vt:lpstr>
      <vt:lpstr>printf()輸出函式</vt:lpstr>
      <vt:lpstr>printf()輸出函式</vt:lpstr>
      <vt:lpstr>printf()輸出函式－範例 1</vt:lpstr>
      <vt:lpstr>printf()輸出函式－範例 1</vt:lpstr>
      <vt:lpstr>printf()輸出函式</vt:lpstr>
      <vt:lpstr>printf()輸出函式－範例 2</vt:lpstr>
      <vt:lpstr>printf()輸出函式－範例 3</vt:lpstr>
      <vt:lpstr>printf()輸出函式－範例 3</vt:lpstr>
      <vt:lpstr>printf()輸出函式－範例 4</vt:lpstr>
      <vt:lpstr>printf()輸出函式－範例 4</vt:lpstr>
      <vt:lpstr>Scanf() 輸入函數</vt:lpstr>
      <vt:lpstr>Scanf() 輸入函數－範例 5</vt:lpstr>
      <vt:lpstr>Scanf() 輸入函數</vt:lpstr>
      <vt:lpstr>Scanf() 輸入函數</vt:lpstr>
      <vt:lpstr>if敘述</vt:lpstr>
      <vt:lpstr>if敘述</vt:lpstr>
      <vt:lpstr>if敘述－範例 6</vt:lpstr>
      <vt:lpstr>雙向選擇if敘述</vt:lpstr>
      <vt:lpstr>雙向選擇if敘述</vt:lpstr>
      <vt:lpstr>多向選擇if敘述</vt:lpstr>
      <vt:lpstr>if敘述</vt:lpstr>
      <vt:lpstr>if敘述－範例 7</vt:lpstr>
      <vt:lpstr>巢狀if敘述</vt:lpstr>
      <vt:lpstr>if敘述－範例 8</vt:lpstr>
      <vt:lpstr>if敘述－範例 8</vt:lpstr>
      <vt:lpstr>switch…case敘述</vt:lpstr>
      <vt:lpstr>switch…case敘述－範例 8</vt:lpstr>
      <vt:lpstr>switch…case敘述－範例 8</vt:lpstr>
      <vt:lpstr>練習－象限判斷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admin</cp:lastModifiedBy>
  <cp:revision>49</cp:revision>
  <dcterms:created xsi:type="dcterms:W3CDTF">2019-09-15T15:20:13Z</dcterms:created>
  <dcterms:modified xsi:type="dcterms:W3CDTF">2020-09-27T14:36:55Z</dcterms:modified>
</cp:coreProperties>
</file>