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sldIdLst>
    <p:sldId id="256" r:id="rId2"/>
    <p:sldId id="311" r:id="rId3"/>
    <p:sldId id="310" r:id="rId4"/>
    <p:sldId id="313" r:id="rId5"/>
    <p:sldId id="314" r:id="rId6"/>
    <p:sldId id="316" r:id="rId7"/>
    <p:sldId id="317" r:id="rId8"/>
    <p:sldId id="318" r:id="rId9"/>
    <p:sldId id="320" r:id="rId10"/>
    <p:sldId id="319" r:id="rId11"/>
    <p:sldId id="284" r:id="rId12"/>
    <p:sldId id="322" r:id="rId13"/>
    <p:sldId id="321" r:id="rId14"/>
    <p:sldId id="323" r:id="rId15"/>
    <p:sldId id="324" r:id="rId16"/>
    <p:sldId id="325" r:id="rId17"/>
    <p:sldId id="335" r:id="rId18"/>
    <p:sldId id="326" r:id="rId19"/>
    <p:sldId id="327" r:id="rId20"/>
    <p:sldId id="328" r:id="rId21"/>
    <p:sldId id="336" r:id="rId22"/>
    <p:sldId id="330" r:id="rId23"/>
    <p:sldId id="329" r:id="rId24"/>
    <p:sldId id="332" r:id="rId25"/>
    <p:sldId id="333" r:id="rId26"/>
    <p:sldId id="337" r:id="rId27"/>
    <p:sldId id="338" r:id="rId28"/>
    <p:sldId id="339" r:id="rId29"/>
    <p:sldId id="342" r:id="rId30"/>
    <p:sldId id="344" r:id="rId31"/>
    <p:sldId id="345" r:id="rId32"/>
    <p:sldId id="346" r:id="rId33"/>
    <p:sldId id="348" r:id="rId34"/>
    <p:sldId id="349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27" autoAdjust="0"/>
  </p:normalViewPr>
  <p:slideViewPr>
    <p:cSldViewPr>
      <p:cViewPr varScale="1">
        <p:scale>
          <a:sx n="68" d="100"/>
          <a:sy n="68" d="100"/>
        </p:scale>
        <p:origin x="5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4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0BFBC-D9AF-4996-881F-A3C7F1656176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065E0-DB65-4134-B7AD-4A9ACF2D9B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48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03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71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118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18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43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69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55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44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58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01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16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63702 h 1000"/>
              <a:gd name="T6" fmla="*/ 0 w 1000"/>
              <a:gd name="T7" fmla="*/ 1314263702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fld id="{1A6DEA0F-7429-4CC8-B130-17BDFFEE1BD0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endParaRPr lang="zh-TW" altLang="en-US"/>
          </a:p>
        </p:txBody>
      </p:sp>
      <p:sp>
        <p:nvSpPr>
          <p:cNvPr id="9933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553344"/>
            <a:ext cx="7772400" cy="1371600"/>
          </a:xfrm>
        </p:spPr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迴圈敘述</a:t>
            </a:r>
          </a:p>
        </p:txBody>
      </p:sp>
    </p:spTree>
    <p:extLst>
      <p:ext uri="{BB962C8B-B14F-4D97-AF65-F5344CB8AC3E}">
        <p14:creationId xmlns:p14="http://schemas.microsoft.com/office/powerpoint/2010/main" val="1530340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/>
              <a:t>for</a:t>
            </a:r>
            <a:r>
              <a:rPr lang="zh-TW" altLang="zh-TW" sz="4000" b="1" dirty="0"/>
              <a:t>迴圈</a:t>
            </a:r>
            <a:r>
              <a:rPr lang="zh-TW" altLang="en-US" b="1" dirty="0"/>
              <a:t>－範例 </a:t>
            </a:r>
            <a:r>
              <a:rPr lang="en-US" altLang="zh-TW" b="1" dirty="0"/>
              <a:t>3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628728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stdio.h</a:t>
            </a:r>
            <a:r>
              <a:rPr lang="en-US" altLang="zh-TW" sz="1800" dirty="0"/>
              <a:t>&gt;         /*for</a:t>
            </a:r>
            <a:r>
              <a:rPr lang="zh-TW" altLang="en-US" sz="1800" dirty="0"/>
              <a:t>迴圈不設次數限制</a:t>
            </a:r>
            <a:r>
              <a:rPr lang="en-US" altLang="zh-TW" sz="1800" dirty="0"/>
              <a:t>*/</a:t>
            </a:r>
          </a:p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stdlib.h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 err="1"/>
              <a:t>int</a:t>
            </a:r>
            <a:r>
              <a:rPr lang="en-US" altLang="zh-TW" sz="1800" dirty="0"/>
              <a:t> main()</a:t>
            </a:r>
          </a:p>
          <a:p>
            <a:pPr marL="0" indent="0">
              <a:buNone/>
            </a:pPr>
            <a:r>
              <a:rPr lang="en-US" altLang="zh-TW" sz="1800" dirty="0"/>
              <a:t>{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 = 0;</a:t>
            </a:r>
          </a:p>
          <a:p>
            <a:pPr marL="0" indent="0">
              <a:buNone/>
            </a:pPr>
            <a:r>
              <a:rPr lang="en-US" altLang="zh-TW" sz="1800" dirty="0"/>
              <a:t>	for(;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 &lt;= 0;)</a:t>
            </a:r>
          </a:p>
          <a:p>
            <a:pPr marL="0" indent="0">
              <a:buNone/>
            </a:pPr>
            <a:r>
              <a:rPr lang="en-US" altLang="zh-TW" sz="1800" dirty="0"/>
              <a:t>	{</a:t>
            </a:r>
          </a:p>
          <a:p>
            <a:pPr marL="0" indent="0">
              <a:buNone/>
            </a:pPr>
            <a:r>
              <a:rPr lang="en-US" altLang="zh-TW" sz="1800" dirty="0"/>
              <a:t>	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</a:t>
            </a:r>
            <a:r>
              <a:rPr lang="zh-TW" altLang="en-US" sz="1800" dirty="0"/>
              <a:t>請輸入一整數</a:t>
            </a:r>
            <a:r>
              <a:rPr lang="en-US" altLang="zh-TW" sz="1800" dirty="0"/>
              <a:t>(</a:t>
            </a:r>
            <a:r>
              <a:rPr lang="zh-TW" altLang="en-US" sz="1800" dirty="0"/>
              <a:t>當此數為負時，將結束迴圈</a:t>
            </a:r>
            <a:r>
              <a:rPr lang="en-US" altLang="zh-TW" sz="1800" dirty="0"/>
              <a:t>)</a:t>
            </a:r>
            <a:r>
              <a:rPr lang="zh-TW" altLang="en-US" sz="1800" dirty="0"/>
              <a:t>：</a:t>
            </a:r>
            <a:r>
              <a:rPr lang="en-US" altLang="zh-TW" sz="1800" dirty="0"/>
              <a:t>");</a:t>
            </a:r>
          </a:p>
          <a:p>
            <a:pPr marL="0" indent="0">
              <a:buNone/>
            </a:pPr>
            <a:r>
              <a:rPr lang="en-US" altLang="zh-TW" sz="1800" dirty="0"/>
              <a:t>		</a:t>
            </a:r>
            <a:r>
              <a:rPr lang="en-US" altLang="zh-TW" sz="1800" dirty="0" err="1"/>
              <a:t>scanf</a:t>
            </a:r>
            <a:r>
              <a:rPr lang="en-US" altLang="zh-TW" sz="1800" dirty="0"/>
              <a:t>("%d",&amp;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); </a:t>
            </a:r>
          </a:p>
          <a:p>
            <a:pPr marL="0" indent="0">
              <a:buNone/>
            </a:pPr>
            <a:r>
              <a:rPr lang="en-US" altLang="zh-TW" sz="1800" dirty="0"/>
              <a:t>	}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</a:t>
            </a:r>
            <a:r>
              <a:rPr lang="zh-TW" altLang="en-US" sz="1800" dirty="0"/>
              <a:t>迴圈結束</a:t>
            </a:r>
            <a:r>
              <a:rPr lang="en-US" altLang="zh-TW" sz="1800" dirty="0"/>
              <a:t>!!");</a:t>
            </a:r>
          </a:p>
          <a:p>
            <a:pPr marL="0" indent="0">
              <a:buNone/>
            </a:pPr>
            <a:r>
              <a:rPr lang="en-US" altLang="zh-TW" sz="1800" dirty="0"/>
              <a:t>	system("PAUSE");</a:t>
            </a:r>
          </a:p>
          <a:p>
            <a:pPr marL="0" indent="0">
              <a:buNone/>
            </a:pPr>
            <a:r>
              <a:rPr lang="en-US" altLang="zh-TW" sz="1800" dirty="0"/>
              <a:t>	return 0;</a:t>
            </a:r>
          </a:p>
          <a:p>
            <a:pPr marL="0" indent="0">
              <a:buNone/>
            </a:pPr>
            <a:r>
              <a:rPr lang="en-US" altLang="zh-TW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5369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while</a:t>
            </a:r>
            <a:r>
              <a:rPr lang="zh-TW" altLang="en-US" b="1" dirty="0"/>
              <a:t>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en-US" sz="2400" dirty="0"/>
              <a:t>接下來介紹</a:t>
            </a:r>
            <a:r>
              <a:rPr lang="en-US" altLang="zh-TW" sz="2400" dirty="0"/>
              <a:t>while</a:t>
            </a:r>
            <a:r>
              <a:rPr lang="zh-TW" altLang="en-US" sz="2400" dirty="0"/>
              <a:t>迴圈，其語法如下：</a:t>
            </a:r>
          </a:p>
          <a:p>
            <a:endParaRPr lang="zh-TW" altLang="en-US" sz="2400" dirty="0"/>
          </a:p>
          <a:p>
            <a:endParaRPr lang="zh-TW" altLang="en-US" sz="2400" dirty="0"/>
          </a:p>
          <a:p>
            <a:endParaRPr lang="zh-TW" altLang="en-US" sz="2400" dirty="0"/>
          </a:p>
          <a:p>
            <a:endParaRPr lang="zh-TW" altLang="en-US" sz="2400" dirty="0"/>
          </a:p>
          <a:p>
            <a:endParaRPr lang="zh-TW" altLang="en-US" sz="2400" dirty="0"/>
          </a:p>
          <a:p>
            <a:r>
              <a:rPr lang="zh-TW" altLang="en-US" sz="2400" dirty="0"/>
              <a:t>若條件運算式為真，則重覆執行其所對應的敘述。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99" y="2664322"/>
            <a:ext cx="7884433" cy="138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6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/>
              <a:t>while</a:t>
            </a:r>
            <a:r>
              <a:rPr lang="zh-TW" altLang="en-US" sz="4000" b="1" dirty="0"/>
              <a:t>迴圈</a:t>
            </a:r>
            <a:r>
              <a:rPr lang="zh-TW" altLang="en-US" b="1" dirty="0"/>
              <a:t>－範例 </a:t>
            </a:r>
            <a:r>
              <a:rPr lang="en-US" altLang="zh-TW" b="1" dirty="0"/>
              <a:t>1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stdio.h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stdlib.h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 err="1"/>
              <a:t>int</a:t>
            </a:r>
            <a:r>
              <a:rPr lang="en-US" altLang="zh-TW" sz="1800" dirty="0"/>
              <a:t> main()</a:t>
            </a:r>
          </a:p>
          <a:p>
            <a:pPr marL="0" indent="0">
              <a:buNone/>
            </a:pPr>
            <a:r>
              <a:rPr lang="en-US" altLang="zh-TW" sz="1800" dirty="0"/>
              <a:t>{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= 0,sum = 0;</a:t>
            </a:r>
          </a:p>
          <a:p>
            <a:pPr marL="0" indent="0">
              <a:buNone/>
            </a:pPr>
            <a:r>
              <a:rPr lang="en-US" altLang="zh-TW" sz="1800" dirty="0"/>
              <a:t>	while(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&lt;= 10)</a:t>
            </a:r>
          </a:p>
          <a:p>
            <a:pPr marL="0" indent="0">
              <a:buNone/>
            </a:pPr>
            <a:r>
              <a:rPr lang="en-US" altLang="zh-TW" sz="1800" dirty="0"/>
              <a:t>	{</a:t>
            </a:r>
          </a:p>
          <a:p>
            <a:pPr marL="0" indent="0">
              <a:buNone/>
            </a:pPr>
            <a:r>
              <a:rPr lang="en-US" altLang="zh-TW" sz="1800" dirty="0"/>
              <a:t>		sum+=</a:t>
            </a:r>
            <a:r>
              <a:rPr lang="en-US" altLang="zh-TW" sz="1800" dirty="0" err="1"/>
              <a:t>i</a:t>
            </a:r>
            <a:r>
              <a:rPr lang="en-US" altLang="zh-TW" sz="1800" dirty="0"/>
              <a:t>;  /*sum = sum +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*/</a:t>
            </a:r>
          </a:p>
          <a:p>
            <a:pPr marL="0" indent="0">
              <a:buNone/>
            </a:pPr>
            <a:r>
              <a:rPr lang="en-US" altLang="zh-TW" sz="1800" dirty="0"/>
              <a:t>		</a:t>
            </a:r>
            <a:r>
              <a:rPr lang="en-US" altLang="zh-TW" sz="1800" dirty="0" err="1"/>
              <a:t>i</a:t>
            </a:r>
            <a:r>
              <a:rPr lang="en-US" altLang="zh-TW" sz="1800" dirty="0"/>
              <a:t>++;</a:t>
            </a:r>
          </a:p>
          <a:p>
            <a:pPr marL="0" indent="0">
              <a:buNone/>
            </a:pPr>
            <a:r>
              <a:rPr lang="en-US" altLang="zh-TW" sz="1800" dirty="0"/>
              <a:t>	}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("1 + 2 + 3 + ... + 10 = %d\</a:t>
            </a:r>
            <a:r>
              <a:rPr lang="en-US" altLang="zh-TW" sz="1800" dirty="0" err="1"/>
              <a:t>n",sum</a:t>
            </a:r>
            <a:r>
              <a:rPr lang="en-US" altLang="zh-TW" sz="1800" dirty="0"/>
              <a:t>);</a:t>
            </a:r>
          </a:p>
          <a:p>
            <a:pPr marL="0" indent="0">
              <a:buNone/>
            </a:pPr>
            <a:r>
              <a:rPr lang="en-US" altLang="zh-TW" sz="1800" dirty="0"/>
              <a:t>	system("PAUSE");</a:t>
            </a:r>
          </a:p>
          <a:p>
            <a:pPr marL="0" indent="0">
              <a:buNone/>
            </a:pPr>
            <a:r>
              <a:rPr lang="en-US" altLang="zh-TW" sz="1800" dirty="0"/>
              <a:t>	return 0;</a:t>
            </a:r>
          </a:p>
          <a:p>
            <a:pPr marL="0" indent="0">
              <a:buNone/>
            </a:pPr>
            <a:r>
              <a:rPr lang="en-US" altLang="zh-TW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9892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/>
              <a:t>while</a:t>
            </a:r>
            <a:r>
              <a:rPr lang="zh-TW" altLang="en-US" sz="4000" b="1" dirty="0"/>
              <a:t>迴圈</a:t>
            </a:r>
            <a:r>
              <a:rPr lang="zh-TW" altLang="en-US" b="1" dirty="0"/>
              <a:t>－範例 </a:t>
            </a:r>
            <a:r>
              <a:rPr lang="en-US" altLang="zh-TW" b="1" dirty="0"/>
              <a:t>2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628728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stdio.h</a:t>
            </a:r>
            <a:r>
              <a:rPr lang="en-US" altLang="zh-TW" sz="1800" dirty="0"/>
              <a:t>&gt;         </a:t>
            </a:r>
          </a:p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stdlib.h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 err="1"/>
              <a:t>int</a:t>
            </a:r>
            <a:r>
              <a:rPr lang="en-US" altLang="zh-TW" sz="1800" dirty="0"/>
              <a:t> main()</a:t>
            </a:r>
          </a:p>
          <a:p>
            <a:pPr marL="0" indent="0">
              <a:buNone/>
            </a:pPr>
            <a:r>
              <a:rPr lang="en-US" altLang="zh-TW" sz="1800" dirty="0"/>
              <a:t>{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 = 0;</a:t>
            </a:r>
          </a:p>
          <a:p>
            <a:pPr marL="0" indent="0">
              <a:buNone/>
            </a:pPr>
            <a:r>
              <a:rPr lang="en-US" altLang="zh-TW" sz="1800" dirty="0"/>
              <a:t>	while(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 &gt;= 0)</a:t>
            </a:r>
          </a:p>
          <a:p>
            <a:pPr marL="0" indent="0">
              <a:buNone/>
            </a:pPr>
            <a:r>
              <a:rPr lang="en-US" altLang="zh-TW" sz="1800" dirty="0"/>
              <a:t>	{</a:t>
            </a:r>
          </a:p>
          <a:p>
            <a:pPr marL="0" indent="0">
              <a:buNone/>
            </a:pPr>
            <a:r>
              <a:rPr lang="en-US" altLang="zh-TW" sz="1800" dirty="0"/>
              <a:t>	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</a:t>
            </a:r>
            <a:r>
              <a:rPr lang="zh-TW" altLang="en-US" sz="1800" dirty="0"/>
              <a:t>請輸入一整數</a:t>
            </a:r>
            <a:r>
              <a:rPr lang="en-US" altLang="zh-TW" sz="1800" dirty="0"/>
              <a:t>(</a:t>
            </a:r>
            <a:r>
              <a:rPr lang="zh-TW" altLang="en-US" sz="1800" dirty="0"/>
              <a:t>當此數為負時，將結束迴圈</a:t>
            </a:r>
            <a:r>
              <a:rPr lang="en-US" altLang="zh-TW" sz="1800" dirty="0"/>
              <a:t>)</a:t>
            </a:r>
            <a:r>
              <a:rPr lang="zh-TW" altLang="en-US" sz="1800" dirty="0"/>
              <a:t>：</a:t>
            </a:r>
            <a:r>
              <a:rPr lang="en-US" altLang="zh-TW" sz="1800" dirty="0"/>
              <a:t>");</a:t>
            </a:r>
          </a:p>
          <a:p>
            <a:pPr marL="0" indent="0">
              <a:buNone/>
            </a:pPr>
            <a:r>
              <a:rPr lang="en-US" altLang="zh-TW" sz="1800" dirty="0"/>
              <a:t>		</a:t>
            </a:r>
            <a:r>
              <a:rPr lang="en-US" altLang="zh-TW" sz="1800" dirty="0" err="1"/>
              <a:t>scanf</a:t>
            </a:r>
            <a:r>
              <a:rPr lang="en-US" altLang="zh-TW" sz="1800" dirty="0"/>
              <a:t>("%d",&amp;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); </a:t>
            </a:r>
          </a:p>
          <a:p>
            <a:pPr marL="0" indent="0">
              <a:buNone/>
            </a:pPr>
            <a:r>
              <a:rPr lang="en-US" altLang="zh-TW" sz="1800" dirty="0"/>
              <a:t>	}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</a:t>
            </a:r>
            <a:r>
              <a:rPr lang="zh-TW" altLang="en-US" sz="1800" dirty="0"/>
              <a:t>迴圈結束</a:t>
            </a:r>
            <a:r>
              <a:rPr lang="en-US" altLang="zh-TW" sz="1800" dirty="0"/>
              <a:t>!!");</a:t>
            </a:r>
          </a:p>
          <a:p>
            <a:pPr marL="0" indent="0">
              <a:buNone/>
            </a:pPr>
            <a:r>
              <a:rPr lang="en-US" altLang="zh-TW" sz="1800" dirty="0"/>
              <a:t>	system("PAUSE");</a:t>
            </a:r>
          </a:p>
          <a:p>
            <a:pPr marL="0" indent="0">
              <a:buNone/>
            </a:pPr>
            <a:r>
              <a:rPr lang="en-US" altLang="zh-TW" sz="1800" dirty="0"/>
              <a:t>	return 0;</a:t>
            </a:r>
          </a:p>
          <a:p>
            <a:pPr marL="0" indent="0">
              <a:buNone/>
            </a:pPr>
            <a:r>
              <a:rPr lang="en-US" altLang="zh-TW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9615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do...while</a:t>
            </a:r>
            <a:r>
              <a:rPr lang="zh-TW" altLang="en-US" b="1" dirty="0"/>
              <a:t>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zh-TW" sz="2400" dirty="0"/>
              <a:t>do...while</a:t>
            </a:r>
            <a:r>
              <a:rPr lang="zh-TW" altLang="zh-TW" sz="2400" dirty="0"/>
              <a:t>迴圈的語法如下：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r>
              <a:rPr lang="zh-TW" altLang="zh-TW" sz="2400" dirty="0"/>
              <a:t>執行完大括弧 </a:t>
            </a:r>
            <a:r>
              <a:rPr lang="en-US" altLang="zh-TW" sz="2400" dirty="0"/>
              <a:t>{ } </a:t>
            </a:r>
            <a:r>
              <a:rPr lang="zh-TW" altLang="zh-TW" sz="2400" dirty="0"/>
              <a:t>內的執行敘述後，再判斷條件運算式是否為真，若為真，則繼續執行敘述，直到條件運算式為假。</a:t>
            </a:r>
            <a:endParaRPr lang="en-US" altLang="zh-TW" sz="2400" dirty="0"/>
          </a:p>
          <a:p>
            <a:r>
              <a:rPr lang="zh-TW" altLang="zh-TW" sz="2400" dirty="0"/>
              <a:t>所以迴圈內的敘述至少會被執行一次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r>
              <a:rPr lang="zh-TW" altLang="zh-TW" sz="2400" dirty="0"/>
              <a:t>注意，在</a:t>
            </a:r>
            <a:r>
              <a:rPr lang="en-US" altLang="zh-TW" sz="2400" dirty="0"/>
              <a:t>do...while</a:t>
            </a:r>
            <a:r>
              <a:rPr lang="zh-TW" altLang="zh-TW" sz="2400" dirty="0"/>
              <a:t>的條件運算式後要加上分號（</a:t>
            </a:r>
            <a:r>
              <a:rPr lang="en-US" altLang="zh-TW" sz="2400" dirty="0"/>
              <a:t>;</a:t>
            </a:r>
            <a:r>
              <a:rPr lang="zh-TW" altLang="zh-TW" sz="2400" dirty="0"/>
              <a:t>），表示敘述的結束點。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0" y="2204864"/>
            <a:ext cx="7992000" cy="109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98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/>
              <a:t>do...while</a:t>
            </a:r>
            <a:r>
              <a:rPr lang="zh-TW" altLang="en-US" sz="4000" b="1" dirty="0"/>
              <a:t>迴圈</a:t>
            </a:r>
            <a:r>
              <a:rPr lang="zh-TW" altLang="en-US" b="1" dirty="0"/>
              <a:t>－範例 </a:t>
            </a:r>
            <a:r>
              <a:rPr lang="en-US" altLang="zh-TW" b="1" dirty="0"/>
              <a:t>1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988768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stdio.h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stdlib.h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 err="1"/>
              <a:t>int</a:t>
            </a:r>
            <a:r>
              <a:rPr lang="en-US" altLang="zh-TW" sz="1800" dirty="0"/>
              <a:t> main()</a:t>
            </a:r>
          </a:p>
          <a:p>
            <a:pPr marL="0" indent="0">
              <a:buNone/>
            </a:pPr>
            <a:r>
              <a:rPr lang="en-US" altLang="zh-TW" sz="1800" dirty="0"/>
              <a:t>{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height;</a:t>
            </a:r>
          </a:p>
          <a:p>
            <a:pPr marL="0" indent="0">
              <a:buNone/>
            </a:pPr>
            <a:r>
              <a:rPr lang="en-US" altLang="zh-TW" sz="1800" dirty="0"/>
              <a:t>	double inch;</a:t>
            </a:r>
          </a:p>
          <a:p>
            <a:pPr marL="0" indent="0">
              <a:buNone/>
            </a:pPr>
            <a:r>
              <a:rPr lang="en-US" altLang="zh-TW" sz="1800" dirty="0"/>
              <a:t>	do{</a:t>
            </a:r>
          </a:p>
          <a:p>
            <a:pPr marL="0" indent="0">
              <a:buNone/>
            </a:pPr>
            <a:r>
              <a:rPr lang="en-US" altLang="zh-TW" sz="1800" dirty="0"/>
              <a:t>	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</a:t>
            </a:r>
            <a:r>
              <a:rPr lang="zh-TW" altLang="en-US" sz="1800" dirty="0"/>
              <a:t>請問你的身高幾公分？</a:t>
            </a:r>
            <a:r>
              <a:rPr lang="en-US" altLang="zh-TW" sz="1800" dirty="0"/>
              <a:t>");</a:t>
            </a:r>
          </a:p>
          <a:p>
            <a:pPr marL="0" indent="0">
              <a:buNone/>
            </a:pPr>
            <a:r>
              <a:rPr lang="en-US" altLang="zh-TW" sz="1800" dirty="0"/>
              <a:t>		</a:t>
            </a:r>
            <a:r>
              <a:rPr lang="en-US" altLang="zh-TW" sz="1800" dirty="0" err="1"/>
              <a:t>scanf</a:t>
            </a:r>
            <a:r>
              <a:rPr lang="en-US" altLang="zh-TW" sz="1800" dirty="0"/>
              <a:t>("%</a:t>
            </a:r>
            <a:r>
              <a:rPr lang="en-US" altLang="zh-TW" sz="1800" dirty="0" err="1"/>
              <a:t>d",&amp;height</a:t>
            </a:r>
            <a:r>
              <a:rPr lang="en-US" altLang="zh-TW" sz="1800" dirty="0"/>
              <a:t>);</a:t>
            </a:r>
          </a:p>
          <a:p>
            <a:pPr marL="0" indent="0">
              <a:buNone/>
            </a:pPr>
            <a:r>
              <a:rPr lang="en-US" altLang="zh-TW" sz="1800" dirty="0"/>
              <a:t>	}while(height &lt; 0);</a:t>
            </a:r>
          </a:p>
          <a:p>
            <a:pPr marL="0" indent="0">
              <a:buNone/>
            </a:pPr>
            <a:r>
              <a:rPr lang="en-US" altLang="zh-TW" sz="1800" dirty="0"/>
              <a:t>	height /= 2.54;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</a:t>
            </a:r>
            <a:r>
              <a:rPr lang="zh-TW" altLang="en-US" sz="1800" dirty="0"/>
              <a:t>你的身高是 </a:t>
            </a:r>
            <a:r>
              <a:rPr lang="en-US" altLang="zh-TW" sz="1800" dirty="0"/>
              <a:t>%d </a:t>
            </a:r>
            <a:r>
              <a:rPr lang="zh-TW" altLang="en-US" sz="1800" dirty="0"/>
              <a:t>呎 </a:t>
            </a:r>
            <a:r>
              <a:rPr lang="en-US" altLang="zh-TW" sz="1800" dirty="0"/>
              <a:t>%d </a:t>
            </a:r>
            <a:r>
              <a:rPr lang="zh-TW" altLang="en-US" sz="1800" dirty="0"/>
              <a:t>吋</a:t>
            </a:r>
            <a:r>
              <a:rPr lang="en-US" altLang="zh-TW" sz="1800" dirty="0"/>
              <a:t>",height/12,height%12);</a:t>
            </a:r>
          </a:p>
          <a:p>
            <a:pPr marL="0" indent="0">
              <a:buNone/>
            </a:pPr>
            <a:r>
              <a:rPr lang="en-US" altLang="zh-TW" sz="1800" dirty="0"/>
              <a:t>	system("PAUSE");</a:t>
            </a:r>
          </a:p>
          <a:p>
            <a:pPr marL="0" indent="0">
              <a:buNone/>
            </a:pPr>
            <a:r>
              <a:rPr lang="en-US" altLang="zh-TW" sz="1800" dirty="0"/>
              <a:t>	return 0;</a:t>
            </a:r>
          </a:p>
          <a:p>
            <a:pPr marL="0" indent="0">
              <a:buNone/>
            </a:pPr>
            <a:r>
              <a:rPr lang="en-US" altLang="zh-TW" sz="1800" dirty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772816"/>
            <a:ext cx="4479755" cy="1958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866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/>
              <a:t>do...while</a:t>
            </a:r>
            <a:r>
              <a:rPr lang="zh-TW" altLang="en-US" sz="4000" b="1" dirty="0"/>
              <a:t>迴圈</a:t>
            </a:r>
            <a:r>
              <a:rPr lang="zh-TW" altLang="en-US" b="1" dirty="0"/>
              <a:t>－範例 </a:t>
            </a:r>
            <a:r>
              <a:rPr lang="en-US" altLang="zh-TW" b="1" dirty="0"/>
              <a:t>2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stdio.h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stdlib.h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 err="1"/>
              <a:t>int</a:t>
            </a:r>
            <a:r>
              <a:rPr lang="en-US" altLang="zh-TW" sz="1800" dirty="0"/>
              <a:t> main()</a:t>
            </a:r>
          </a:p>
          <a:p>
            <a:pPr marL="0" indent="0">
              <a:buNone/>
            </a:pPr>
            <a:r>
              <a:rPr lang="en-US" altLang="zh-TW" sz="1800" dirty="0"/>
              <a:t>{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= 0,sum = 0;</a:t>
            </a:r>
          </a:p>
          <a:p>
            <a:pPr marL="0" indent="0">
              <a:buNone/>
            </a:pPr>
            <a:r>
              <a:rPr lang="en-US" altLang="zh-TW" sz="1800" dirty="0"/>
              <a:t>	do</a:t>
            </a:r>
          </a:p>
          <a:p>
            <a:pPr marL="0" indent="0">
              <a:buNone/>
            </a:pPr>
            <a:r>
              <a:rPr lang="en-US" altLang="zh-TW" sz="1800" dirty="0"/>
              <a:t>	{</a:t>
            </a:r>
          </a:p>
          <a:p>
            <a:pPr marL="0" indent="0">
              <a:buNone/>
            </a:pPr>
            <a:r>
              <a:rPr lang="en-US" altLang="zh-TW" sz="1800" dirty="0"/>
              <a:t>		sum+=</a:t>
            </a:r>
            <a:r>
              <a:rPr lang="en-US" altLang="zh-TW" sz="1800" dirty="0" err="1"/>
              <a:t>i</a:t>
            </a:r>
            <a:r>
              <a:rPr lang="en-US" altLang="zh-TW" sz="1800" dirty="0"/>
              <a:t>;  /*sum = sum +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*/</a:t>
            </a:r>
          </a:p>
          <a:p>
            <a:pPr marL="0" indent="0">
              <a:buNone/>
            </a:pPr>
            <a:r>
              <a:rPr lang="en-US" altLang="zh-TW" sz="1800" dirty="0"/>
              <a:t>		</a:t>
            </a:r>
            <a:r>
              <a:rPr lang="en-US" altLang="zh-TW" sz="1800" dirty="0" err="1"/>
              <a:t>i</a:t>
            </a:r>
            <a:r>
              <a:rPr lang="en-US" altLang="zh-TW" sz="1800" dirty="0"/>
              <a:t>++;</a:t>
            </a:r>
          </a:p>
          <a:p>
            <a:pPr marL="0" indent="0">
              <a:buNone/>
            </a:pPr>
            <a:r>
              <a:rPr lang="en-US" altLang="zh-TW" sz="1800" dirty="0"/>
              <a:t>	} while(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&lt;= 100);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("1 + 2 + 3 + ... + 100 = %d\</a:t>
            </a:r>
            <a:r>
              <a:rPr lang="en-US" altLang="zh-TW" sz="1800" dirty="0" err="1"/>
              <a:t>n",sum</a:t>
            </a:r>
            <a:r>
              <a:rPr lang="en-US" altLang="zh-TW" sz="1800" dirty="0"/>
              <a:t>);</a:t>
            </a:r>
          </a:p>
          <a:p>
            <a:pPr marL="0" indent="0">
              <a:buNone/>
            </a:pPr>
            <a:r>
              <a:rPr lang="en-US" altLang="zh-TW" sz="1800" dirty="0"/>
              <a:t>	system("PAUSE");</a:t>
            </a:r>
          </a:p>
          <a:p>
            <a:pPr marL="0" indent="0">
              <a:buNone/>
            </a:pPr>
            <a:r>
              <a:rPr lang="en-US" altLang="zh-TW" sz="1800" dirty="0"/>
              <a:t>	return 0;</a:t>
            </a:r>
          </a:p>
          <a:p>
            <a:pPr marL="0" indent="0">
              <a:buNone/>
            </a:pPr>
            <a:r>
              <a:rPr lang="en-US" altLang="zh-TW" sz="1800" dirty="0"/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960" y="1772816"/>
            <a:ext cx="3805584" cy="173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866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迴圈敘述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en-US" sz="2400" dirty="0"/>
              <a:t>下表列出了每一種迴圈的特性比較：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268438"/>
            <a:ext cx="741997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413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巢狀迴圈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zh-TW" sz="2400" dirty="0"/>
              <a:t>在迴圈敘述中，又出現迴圈敘述，則稱此為巢狀迴圈（</a:t>
            </a:r>
            <a:r>
              <a:rPr lang="en-US" altLang="zh-TW" sz="2400" dirty="0"/>
              <a:t>nested loop</a:t>
            </a:r>
            <a:r>
              <a:rPr lang="zh-TW" altLang="zh-TW" sz="2400" dirty="0"/>
              <a:t>）。小學生的墊板常常有印出以下的九九乘法表，如下圖所示</a:t>
            </a:r>
            <a:r>
              <a:rPr lang="zh-TW" altLang="en-US" sz="2400" dirty="0"/>
              <a:t>：</a:t>
            </a:r>
            <a:endParaRPr lang="zh-TW" altLang="zh-TW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2" y="2996952"/>
            <a:ext cx="8995097" cy="2728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204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/>
              <a:t>巢狀迴圈</a:t>
            </a:r>
            <a:r>
              <a:rPr lang="zh-TW" altLang="en-US" b="1" dirty="0"/>
              <a:t>－範例 </a:t>
            </a:r>
            <a:r>
              <a:rPr lang="en-US" altLang="zh-TW" b="1" dirty="0"/>
              <a:t>1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stdio.h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stdlib.h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 err="1"/>
              <a:t>int</a:t>
            </a:r>
            <a:r>
              <a:rPr lang="en-US" altLang="zh-TW" sz="1800" dirty="0"/>
              <a:t> main()</a:t>
            </a:r>
          </a:p>
          <a:p>
            <a:pPr marL="0" indent="0">
              <a:buNone/>
            </a:pPr>
            <a:r>
              <a:rPr lang="en-US" altLang="zh-TW" sz="1800" dirty="0"/>
              <a:t>{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i,j</a:t>
            </a:r>
            <a:r>
              <a:rPr lang="en-US" altLang="zh-TW" sz="1800" dirty="0"/>
              <a:t>;</a:t>
            </a:r>
          </a:p>
          <a:p>
            <a:pPr marL="0" indent="0">
              <a:buNone/>
            </a:pPr>
            <a:r>
              <a:rPr lang="en-US" altLang="zh-TW" sz="1800" dirty="0"/>
              <a:t>	for(</a:t>
            </a:r>
            <a:r>
              <a:rPr lang="en-US" altLang="zh-TW" sz="1800" dirty="0" err="1"/>
              <a:t>i</a:t>
            </a:r>
            <a:r>
              <a:rPr lang="en-US" altLang="zh-TW" sz="1800" dirty="0"/>
              <a:t>=1;i&lt;=9;i++) /*</a:t>
            </a:r>
            <a:r>
              <a:rPr lang="zh-TW" altLang="en-US" sz="1800" dirty="0"/>
              <a:t>此為外迴圈*</a:t>
            </a:r>
            <a:r>
              <a:rPr lang="en-US" altLang="zh-TW" sz="1800" dirty="0"/>
              <a:t>/</a:t>
            </a:r>
          </a:p>
          <a:p>
            <a:pPr marL="0" indent="0">
              <a:buNone/>
            </a:pPr>
            <a:r>
              <a:rPr lang="en-US" altLang="zh-TW" sz="1800" dirty="0"/>
              <a:t>	{</a:t>
            </a:r>
          </a:p>
          <a:p>
            <a:pPr marL="0" indent="0">
              <a:buNone/>
            </a:pPr>
            <a:r>
              <a:rPr lang="en-US" altLang="zh-TW" sz="1800" dirty="0"/>
              <a:t>		for(j=1;j&lt;=9;j++)  /*</a:t>
            </a:r>
            <a:r>
              <a:rPr lang="zh-TW" altLang="en-US" sz="1800" dirty="0"/>
              <a:t>此為內迴圈*</a:t>
            </a:r>
            <a:r>
              <a:rPr lang="en-US" altLang="zh-TW" sz="1800" dirty="0"/>
              <a:t>/</a:t>
            </a:r>
          </a:p>
          <a:p>
            <a:pPr marL="0" indent="0">
              <a:buNone/>
            </a:pPr>
            <a:r>
              <a:rPr lang="en-US" altLang="zh-TW" sz="1800" dirty="0"/>
              <a:t>		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("%d*%d = %2d  ",</a:t>
            </a:r>
            <a:r>
              <a:rPr lang="en-US" altLang="zh-TW" sz="1800" dirty="0" err="1"/>
              <a:t>i,j,i</a:t>
            </a:r>
            <a:r>
              <a:rPr lang="en-US" altLang="zh-TW" sz="1800" dirty="0"/>
              <a:t>*j);</a:t>
            </a:r>
          </a:p>
          <a:p>
            <a:pPr marL="0" indent="0">
              <a:buNone/>
            </a:pPr>
            <a:r>
              <a:rPr lang="en-US" altLang="zh-TW" sz="1800" dirty="0"/>
              <a:t>	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("\n");</a:t>
            </a:r>
          </a:p>
          <a:p>
            <a:pPr marL="0" indent="0">
              <a:buNone/>
            </a:pPr>
            <a:r>
              <a:rPr lang="en-US" altLang="zh-TW" sz="1800" dirty="0"/>
              <a:t>	}</a:t>
            </a:r>
          </a:p>
          <a:p>
            <a:pPr marL="0" indent="0">
              <a:buNone/>
            </a:pPr>
            <a:r>
              <a:rPr lang="en-US" altLang="zh-TW" sz="1800" dirty="0"/>
              <a:t>	system("PAUSE");</a:t>
            </a:r>
          </a:p>
          <a:p>
            <a:pPr marL="0" indent="0">
              <a:buNone/>
            </a:pPr>
            <a:r>
              <a:rPr lang="en-US" altLang="zh-TW" sz="1800" dirty="0"/>
              <a:t>	return 0;</a:t>
            </a:r>
          </a:p>
          <a:p>
            <a:pPr marL="0" indent="0">
              <a:buNone/>
            </a:pPr>
            <a:r>
              <a:rPr lang="en-US" altLang="zh-TW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353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迴圈敘述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algn="just"/>
            <a:r>
              <a:rPr lang="zh-TW" altLang="zh-TW" sz="2400" b="1" dirty="0"/>
              <a:t>迴圈</a:t>
            </a:r>
            <a:r>
              <a:rPr lang="zh-TW" altLang="zh-TW" sz="2400" dirty="0"/>
              <a:t>（</a:t>
            </a:r>
            <a:r>
              <a:rPr lang="en-US" altLang="zh-TW" sz="2400" dirty="0"/>
              <a:t>loop</a:t>
            </a:r>
            <a:r>
              <a:rPr lang="zh-TW" altLang="zh-TW" sz="2400" dirty="0"/>
              <a:t>）的功能就是可以重複執行敘述。</a:t>
            </a:r>
            <a:r>
              <a:rPr lang="zh-TW" altLang="en-US" sz="2400" dirty="0"/>
              <a:t>讓我們把會被經常使用或重複性高的程式敘述放入迴圈架構內，程式簡潔可讀性高又維護便利。</a:t>
            </a:r>
            <a:endParaRPr lang="en-US" altLang="zh-TW" sz="2400" dirty="0"/>
          </a:p>
          <a:p>
            <a:pPr algn="just"/>
            <a:endParaRPr lang="en-US" altLang="zh-TW" sz="2400" dirty="0"/>
          </a:p>
          <a:p>
            <a:pPr algn="just"/>
            <a:r>
              <a:rPr lang="zh-TW" altLang="zh-TW" sz="2400" dirty="0"/>
              <a:t>迴圈敘述主要有</a:t>
            </a:r>
            <a:r>
              <a:rPr lang="en-US" altLang="zh-TW" sz="2400" dirty="0"/>
              <a:t>for</a:t>
            </a:r>
            <a:r>
              <a:rPr lang="zh-TW" altLang="zh-TW" sz="2400" dirty="0"/>
              <a:t>、</a:t>
            </a:r>
            <a:r>
              <a:rPr lang="en-US" altLang="zh-TW" sz="2400" dirty="0"/>
              <a:t>while</a:t>
            </a:r>
            <a:r>
              <a:rPr lang="zh-TW" altLang="zh-TW" sz="2400" dirty="0"/>
              <a:t>和</a:t>
            </a:r>
            <a:r>
              <a:rPr lang="en-US" altLang="zh-TW" sz="2400" dirty="0"/>
              <a:t>do...while</a:t>
            </a:r>
            <a:r>
              <a:rPr lang="zh-TW" altLang="zh-TW" sz="2400" dirty="0"/>
              <a:t>三種不同語法迴圈敘述。</a:t>
            </a:r>
            <a:endParaRPr lang="en-US" altLang="zh-TW" sz="2400" dirty="0"/>
          </a:p>
          <a:p>
            <a:pPr marL="0" indent="0" algn="just">
              <a:buNone/>
            </a:pPr>
            <a:endParaRPr lang="en-US" altLang="zh-TW" sz="2400" dirty="0"/>
          </a:p>
          <a:p>
            <a:pPr marL="0" indent="0" algn="just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6531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break</a:t>
            </a:r>
            <a:r>
              <a:rPr lang="zh-TW" altLang="en-US" b="1" dirty="0"/>
              <a:t>與</a:t>
            </a:r>
            <a:r>
              <a:rPr lang="en-US" altLang="zh-TW" b="1" dirty="0"/>
              <a:t>continue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zh-TW" sz="2400" dirty="0"/>
              <a:t>break</a:t>
            </a:r>
            <a:r>
              <a:rPr lang="zh-TW" altLang="zh-TW" sz="2400" dirty="0"/>
              <a:t>和</a:t>
            </a:r>
            <a:r>
              <a:rPr lang="en-US" altLang="zh-TW" sz="2400" dirty="0"/>
              <a:t>continue</a:t>
            </a:r>
            <a:r>
              <a:rPr lang="zh-TW" altLang="zh-TW" sz="2400" dirty="0"/>
              <a:t>使用說明，請參閱下表。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204864"/>
            <a:ext cx="7992000" cy="1426265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89" y="3717032"/>
            <a:ext cx="7503622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811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break</a:t>
            </a:r>
            <a:r>
              <a:rPr lang="zh-TW" altLang="en-US" b="1" dirty="0"/>
              <a:t>與</a:t>
            </a:r>
            <a:r>
              <a:rPr lang="en-US" altLang="zh-TW" b="1" dirty="0"/>
              <a:t>continue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/>
              <a:t>  </a:t>
            </a:r>
            <a:endParaRPr lang="zh-TW" altLang="zh-TW" sz="2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687" y="1790232"/>
            <a:ext cx="6038626" cy="430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478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break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zh-TW" sz="2400" dirty="0"/>
              <a:t>break</a:t>
            </a:r>
            <a:r>
              <a:rPr lang="zh-TW" altLang="zh-TW" sz="2400" dirty="0"/>
              <a:t>敘述的功能，是結束迴圈或</a:t>
            </a:r>
            <a:r>
              <a:rPr lang="en-US" altLang="zh-TW" sz="2400" dirty="0"/>
              <a:t>switch</a:t>
            </a:r>
            <a:r>
              <a:rPr lang="zh-TW" altLang="zh-TW" sz="2400" dirty="0"/>
              <a:t>…</a:t>
            </a:r>
            <a:r>
              <a:rPr lang="en-US" altLang="zh-TW" sz="2400" dirty="0"/>
              <a:t>case</a:t>
            </a:r>
            <a:r>
              <a:rPr lang="zh-TW" altLang="zh-TW" sz="2400" dirty="0"/>
              <a:t>敘述的執行。但有一限制是</a:t>
            </a:r>
            <a:r>
              <a:rPr lang="en-US" altLang="zh-TW" sz="2400" dirty="0"/>
              <a:t>break</a:t>
            </a:r>
            <a:r>
              <a:rPr lang="zh-TW" altLang="zh-TW" sz="2400" dirty="0"/>
              <a:t>只能結束一層迴圈，若</a:t>
            </a:r>
            <a:r>
              <a:rPr lang="en-US" altLang="zh-TW" sz="2400" dirty="0"/>
              <a:t>break</a:t>
            </a:r>
            <a:r>
              <a:rPr lang="zh-TW" altLang="zh-TW" sz="2400" dirty="0"/>
              <a:t>敘述是在巢狀迴圈的內層，則它只能結束內層迴圈，而不會結束整個迴圈。</a:t>
            </a:r>
          </a:p>
        </p:txBody>
      </p:sp>
    </p:spTree>
    <p:extLst>
      <p:ext uri="{BB962C8B-B14F-4D97-AF65-F5344CB8AC3E}">
        <p14:creationId xmlns:p14="http://schemas.microsoft.com/office/powerpoint/2010/main" val="893895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/>
              <a:t>break</a:t>
            </a:r>
            <a:r>
              <a:rPr lang="zh-TW" altLang="en-US" b="1" dirty="0"/>
              <a:t>－範例 </a:t>
            </a:r>
            <a:r>
              <a:rPr lang="en-US" altLang="zh-TW" b="1" dirty="0"/>
              <a:t>1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628728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400" dirty="0"/>
              <a:t>		switch(option)/*</a:t>
            </a:r>
            <a:r>
              <a:rPr lang="zh-TW" altLang="en-US" sz="1400" dirty="0"/>
              <a:t>此為內迴圈*</a:t>
            </a:r>
            <a:r>
              <a:rPr lang="en-US" altLang="zh-TW" sz="1400" dirty="0"/>
              <a:t>/</a:t>
            </a:r>
          </a:p>
          <a:p>
            <a:pPr marL="0" indent="0">
              <a:buNone/>
            </a:pPr>
            <a:r>
              <a:rPr lang="en-US" altLang="zh-TW" sz="1400" dirty="0"/>
              <a:t>		{</a:t>
            </a:r>
          </a:p>
          <a:p>
            <a:pPr marL="0" indent="0">
              <a:buNone/>
            </a:pPr>
            <a:r>
              <a:rPr lang="en-US" altLang="zh-TW" sz="1400" dirty="0"/>
              <a:t>			case 1: </a:t>
            </a:r>
            <a:r>
              <a:rPr lang="en-US" altLang="zh-TW" sz="1400" dirty="0" err="1"/>
              <a:t>printf</a:t>
            </a:r>
            <a:r>
              <a:rPr lang="en-US" altLang="zh-TW" sz="1400" dirty="0"/>
              <a:t>("</a:t>
            </a:r>
            <a:r>
              <a:rPr lang="zh-TW" altLang="en-US" sz="1400" dirty="0"/>
              <a:t>請輸入兩個整數</a:t>
            </a:r>
            <a:r>
              <a:rPr lang="en-US" altLang="zh-TW" sz="1400" dirty="0"/>
              <a:t>:");</a:t>
            </a:r>
          </a:p>
          <a:p>
            <a:pPr marL="0" indent="0">
              <a:buNone/>
            </a:pPr>
            <a:r>
              <a:rPr lang="en-US" altLang="zh-TW" sz="1400" dirty="0"/>
              <a:t>			</a:t>
            </a:r>
            <a:r>
              <a:rPr lang="en-US" altLang="zh-TW" sz="1400" dirty="0" err="1"/>
              <a:t>scanf</a:t>
            </a:r>
            <a:r>
              <a:rPr lang="en-US" altLang="zh-TW" sz="1400" dirty="0"/>
              <a:t>("%d %d",&amp;num1,&amp;num2);</a:t>
            </a:r>
          </a:p>
          <a:p>
            <a:pPr marL="0" indent="0">
              <a:buNone/>
            </a:pPr>
            <a:r>
              <a:rPr lang="en-US" altLang="zh-TW" sz="1400" dirty="0"/>
              <a:t>			</a:t>
            </a:r>
            <a:r>
              <a:rPr lang="en-US" altLang="zh-TW" sz="1400" dirty="0" err="1"/>
              <a:t>printf</a:t>
            </a:r>
            <a:r>
              <a:rPr lang="en-US" altLang="zh-TW" sz="1400" dirty="0"/>
              <a:t>("%d + %d = %d\n",num1,num2,num1+num2);</a:t>
            </a:r>
          </a:p>
          <a:p>
            <a:pPr marL="0" indent="0">
              <a:buNone/>
            </a:pPr>
            <a:r>
              <a:rPr lang="en-US" altLang="zh-TW" sz="1400" dirty="0"/>
              <a:t>			break;</a:t>
            </a:r>
          </a:p>
          <a:p>
            <a:pPr marL="0" indent="0">
              <a:buNone/>
            </a:pPr>
            <a:r>
              <a:rPr lang="en-US" altLang="zh-TW" sz="1400" dirty="0"/>
              <a:t>			case 2: </a:t>
            </a:r>
            <a:r>
              <a:rPr lang="en-US" altLang="zh-TW" sz="1400" dirty="0" err="1"/>
              <a:t>printf</a:t>
            </a:r>
            <a:r>
              <a:rPr lang="en-US" altLang="zh-TW" sz="1400" dirty="0"/>
              <a:t>("</a:t>
            </a:r>
            <a:r>
              <a:rPr lang="zh-TW" altLang="en-US" sz="1400" dirty="0"/>
              <a:t>請輸入兩個整數</a:t>
            </a:r>
            <a:r>
              <a:rPr lang="en-US" altLang="zh-TW" sz="1400" dirty="0"/>
              <a:t>:");</a:t>
            </a:r>
          </a:p>
          <a:p>
            <a:pPr marL="0" indent="0">
              <a:buNone/>
            </a:pPr>
            <a:r>
              <a:rPr lang="en-US" altLang="zh-TW" sz="1400" dirty="0"/>
              <a:t>			</a:t>
            </a:r>
            <a:r>
              <a:rPr lang="en-US" altLang="zh-TW" sz="1400" dirty="0" err="1"/>
              <a:t>scanf</a:t>
            </a:r>
            <a:r>
              <a:rPr lang="en-US" altLang="zh-TW" sz="1400" dirty="0"/>
              <a:t>("%d %d",&amp;num1,&amp;num2);</a:t>
            </a:r>
          </a:p>
          <a:p>
            <a:pPr marL="0" indent="0">
              <a:buNone/>
            </a:pPr>
            <a:r>
              <a:rPr lang="en-US" altLang="zh-TW" sz="1400" dirty="0"/>
              <a:t>			</a:t>
            </a:r>
            <a:r>
              <a:rPr lang="en-US" altLang="zh-TW" sz="1400" dirty="0" err="1"/>
              <a:t>printf</a:t>
            </a:r>
            <a:r>
              <a:rPr lang="en-US" altLang="zh-TW" sz="1400" dirty="0"/>
              <a:t>("%d - %d = %d\n",num1,num2,num1-num2);</a:t>
            </a:r>
          </a:p>
          <a:p>
            <a:pPr marL="0" indent="0">
              <a:buNone/>
            </a:pPr>
            <a:r>
              <a:rPr lang="en-US" altLang="zh-TW" sz="1400" dirty="0"/>
              <a:t>			break;</a:t>
            </a:r>
          </a:p>
          <a:p>
            <a:pPr marL="0" indent="0">
              <a:buNone/>
            </a:pPr>
            <a:r>
              <a:rPr lang="en-US" altLang="zh-TW" sz="1400" dirty="0"/>
              <a:t>			case 3: </a:t>
            </a:r>
            <a:r>
              <a:rPr lang="en-US" altLang="zh-TW" sz="1400" dirty="0" err="1"/>
              <a:t>printf</a:t>
            </a:r>
            <a:r>
              <a:rPr lang="en-US" altLang="zh-TW" sz="1400" dirty="0"/>
              <a:t>("</a:t>
            </a:r>
            <a:r>
              <a:rPr lang="zh-TW" altLang="en-US" sz="1400" dirty="0"/>
              <a:t>再見</a:t>
            </a:r>
            <a:r>
              <a:rPr lang="en-US" altLang="zh-TW" sz="1400" dirty="0"/>
              <a:t>!!");</a:t>
            </a:r>
          </a:p>
          <a:p>
            <a:pPr marL="0" indent="0">
              <a:buNone/>
            </a:pPr>
            <a:r>
              <a:rPr lang="en-US" altLang="zh-TW" sz="1400" dirty="0"/>
              <a:t>			break;</a:t>
            </a:r>
          </a:p>
          <a:p>
            <a:pPr marL="0" indent="0">
              <a:buNone/>
            </a:pPr>
            <a:r>
              <a:rPr lang="en-US" altLang="zh-TW" sz="1400" dirty="0"/>
              <a:t>			</a:t>
            </a:r>
            <a:r>
              <a:rPr lang="en-US" altLang="zh-TW" sz="1400" dirty="0" err="1"/>
              <a:t>default:printf</a:t>
            </a:r>
            <a:r>
              <a:rPr lang="en-US" altLang="zh-TW" sz="1400" dirty="0"/>
              <a:t>("</a:t>
            </a:r>
            <a:r>
              <a:rPr lang="zh-TW" altLang="en-US" sz="1400" dirty="0"/>
              <a:t>選擇錯誤</a:t>
            </a:r>
            <a:r>
              <a:rPr lang="en-US" altLang="zh-TW" sz="1400" dirty="0"/>
              <a:t>!!\n");</a:t>
            </a:r>
          </a:p>
          <a:p>
            <a:pPr marL="0" indent="0">
              <a:buNone/>
            </a:pPr>
            <a:r>
              <a:rPr lang="en-US" altLang="zh-TW" sz="1400" dirty="0"/>
              <a:t>		}</a:t>
            </a:r>
          </a:p>
          <a:p>
            <a:pPr marL="0" indent="0">
              <a:buNone/>
            </a:pPr>
            <a:r>
              <a:rPr lang="en-US" altLang="zh-TW" sz="1400" dirty="0"/>
              <a:t>	}while(option != 3);</a:t>
            </a:r>
          </a:p>
          <a:p>
            <a:pPr marL="0" indent="0">
              <a:buNone/>
            </a:pPr>
            <a:r>
              <a:rPr lang="en-US" altLang="zh-TW" sz="1400" dirty="0"/>
              <a:t>	system("PAUSE");</a:t>
            </a:r>
          </a:p>
          <a:p>
            <a:pPr marL="0" indent="0">
              <a:buNone/>
            </a:pPr>
            <a:r>
              <a:rPr lang="en-US" altLang="zh-TW" sz="1400" dirty="0"/>
              <a:t>	return 0;</a:t>
            </a:r>
          </a:p>
          <a:p>
            <a:pPr marL="0" indent="0">
              <a:buNone/>
            </a:pPr>
            <a:r>
              <a:rPr lang="en-US" altLang="zh-TW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3753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/>
              <a:t>break</a:t>
            </a:r>
            <a:r>
              <a:rPr lang="zh-TW" altLang="en-US" b="1" dirty="0"/>
              <a:t>－範例 </a:t>
            </a:r>
            <a:r>
              <a:rPr lang="en-US" altLang="zh-TW" b="1" dirty="0"/>
              <a:t>1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400" dirty="0"/>
              <a:t>#include &lt;</a:t>
            </a:r>
            <a:r>
              <a:rPr lang="en-US" altLang="zh-TW" sz="1400" dirty="0" err="1"/>
              <a:t>stdio.h</a:t>
            </a:r>
            <a:r>
              <a:rPr lang="en-US" altLang="zh-TW" sz="1400" dirty="0"/>
              <a:t>&gt;</a:t>
            </a:r>
          </a:p>
          <a:p>
            <a:pPr marL="0" indent="0">
              <a:buNone/>
            </a:pPr>
            <a:r>
              <a:rPr lang="en-US" altLang="zh-TW" sz="1400" dirty="0"/>
              <a:t>#include &lt;</a:t>
            </a:r>
            <a:r>
              <a:rPr lang="en-US" altLang="zh-TW" sz="1400" dirty="0" err="1"/>
              <a:t>stdlib.h</a:t>
            </a:r>
            <a:r>
              <a:rPr lang="en-US" altLang="zh-TW" sz="1400" dirty="0"/>
              <a:t>&gt;</a:t>
            </a:r>
          </a:p>
          <a:p>
            <a:pPr marL="0" indent="0">
              <a:buNone/>
            </a:pPr>
            <a:r>
              <a:rPr lang="en-US" altLang="zh-TW" sz="1400" dirty="0" err="1"/>
              <a:t>int</a:t>
            </a:r>
            <a:r>
              <a:rPr lang="en-US" altLang="zh-TW" sz="1400" dirty="0"/>
              <a:t> main()</a:t>
            </a:r>
          </a:p>
          <a:p>
            <a:pPr marL="0" indent="0">
              <a:buNone/>
            </a:pPr>
            <a:r>
              <a:rPr lang="en-US" altLang="zh-TW" sz="1400" dirty="0"/>
              <a:t>{</a:t>
            </a:r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option,num1,num2;</a:t>
            </a:r>
          </a:p>
          <a:p>
            <a:pPr marL="0" indent="0">
              <a:buNone/>
            </a:pPr>
            <a:r>
              <a:rPr lang="en-US" altLang="zh-TW" sz="1400" dirty="0"/>
              <a:t>	do/*</a:t>
            </a:r>
            <a:r>
              <a:rPr lang="zh-TW" altLang="en-US" sz="1400" dirty="0"/>
              <a:t>此為外迴圈*</a:t>
            </a:r>
            <a:r>
              <a:rPr lang="en-US" altLang="zh-TW" sz="1400" dirty="0"/>
              <a:t>/</a:t>
            </a:r>
          </a:p>
          <a:p>
            <a:pPr marL="0" indent="0">
              <a:buNone/>
            </a:pPr>
            <a:r>
              <a:rPr lang="en-US" altLang="zh-TW" sz="1400" dirty="0"/>
              <a:t>	{</a:t>
            </a:r>
          </a:p>
          <a:p>
            <a:pPr marL="0" indent="0">
              <a:buNone/>
            </a:pPr>
            <a:r>
              <a:rPr lang="en-US" altLang="zh-TW" sz="1400" dirty="0"/>
              <a:t>		</a:t>
            </a:r>
            <a:r>
              <a:rPr lang="en-US" altLang="zh-TW" sz="1400" dirty="0" err="1"/>
              <a:t>printf</a:t>
            </a:r>
            <a:r>
              <a:rPr lang="en-US" altLang="zh-TW" sz="1400" dirty="0"/>
              <a:t>("\n");</a:t>
            </a:r>
          </a:p>
          <a:p>
            <a:pPr marL="0" indent="0">
              <a:buNone/>
            </a:pPr>
            <a:r>
              <a:rPr lang="en-US" altLang="zh-TW" sz="1400" dirty="0"/>
              <a:t>		</a:t>
            </a:r>
            <a:r>
              <a:rPr lang="en-US" altLang="zh-TW" sz="1400" dirty="0" err="1"/>
              <a:t>printf</a:t>
            </a:r>
            <a:r>
              <a:rPr lang="en-US" altLang="zh-TW" sz="1400" dirty="0"/>
              <a:t>("1 =&gt; </a:t>
            </a:r>
            <a:r>
              <a:rPr lang="zh-TW" altLang="en-US" sz="1400" dirty="0"/>
              <a:t>加的運算</a:t>
            </a:r>
            <a:r>
              <a:rPr lang="en-US" altLang="zh-TW" sz="1400" dirty="0"/>
              <a:t>\n2 =&gt; </a:t>
            </a:r>
            <a:r>
              <a:rPr lang="zh-TW" altLang="en-US" sz="1400" dirty="0"/>
              <a:t>減的運算</a:t>
            </a:r>
            <a:r>
              <a:rPr lang="en-US" altLang="zh-TW" sz="1400" dirty="0"/>
              <a:t>\n3 =&gt; </a:t>
            </a:r>
            <a:r>
              <a:rPr lang="zh-TW" altLang="en-US" sz="1400" dirty="0"/>
              <a:t>結束</a:t>
            </a:r>
            <a:r>
              <a:rPr lang="en-US" altLang="zh-TW" sz="1400" dirty="0"/>
              <a:t>\n");</a:t>
            </a:r>
          </a:p>
          <a:p>
            <a:pPr marL="0" indent="0">
              <a:buNone/>
            </a:pPr>
            <a:r>
              <a:rPr lang="en-US" altLang="zh-TW" sz="1400" dirty="0"/>
              <a:t>		</a:t>
            </a:r>
            <a:r>
              <a:rPr lang="en-US" altLang="zh-TW" sz="1400" dirty="0" err="1"/>
              <a:t>printf</a:t>
            </a:r>
            <a:r>
              <a:rPr lang="en-US" altLang="zh-TW" sz="1400" dirty="0"/>
              <a:t>("</a:t>
            </a:r>
            <a:r>
              <a:rPr lang="zh-TW" altLang="en-US" sz="1400" dirty="0"/>
              <a:t>請選擇（</a:t>
            </a:r>
            <a:r>
              <a:rPr lang="en-US" altLang="zh-TW" sz="1400" dirty="0"/>
              <a:t>1-3</a:t>
            </a:r>
            <a:r>
              <a:rPr lang="zh-TW" altLang="en-US" sz="1400" dirty="0"/>
              <a:t>）：</a:t>
            </a:r>
            <a:r>
              <a:rPr lang="en-US" altLang="zh-TW" sz="1400" dirty="0"/>
              <a:t>");</a:t>
            </a:r>
          </a:p>
          <a:p>
            <a:pPr marL="0" indent="0">
              <a:buNone/>
            </a:pPr>
            <a:r>
              <a:rPr lang="en-US" altLang="zh-TW" sz="1400" dirty="0"/>
              <a:t>		</a:t>
            </a:r>
            <a:r>
              <a:rPr lang="en-US" altLang="zh-TW" sz="1400" dirty="0" err="1"/>
              <a:t>scanf</a:t>
            </a:r>
            <a:r>
              <a:rPr lang="en-US" altLang="zh-TW" sz="1400" dirty="0"/>
              <a:t>("%</a:t>
            </a:r>
            <a:r>
              <a:rPr lang="en-US" altLang="zh-TW" sz="1400" dirty="0" err="1"/>
              <a:t>d",&amp;option</a:t>
            </a:r>
            <a:r>
              <a:rPr lang="en-US" altLang="zh-TW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90856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/>
              <a:t>break </a:t>
            </a:r>
            <a:r>
              <a:rPr lang="zh-TW" altLang="en-US" b="1" dirty="0"/>
              <a:t>－範例 </a:t>
            </a:r>
            <a:r>
              <a:rPr lang="en-US" altLang="zh-TW" b="1" dirty="0"/>
              <a:t>2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988768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stdio.h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stdlib.h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 err="1"/>
              <a:t>int</a:t>
            </a:r>
            <a:r>
              <a:rPr lang="en-US" altLang="zh-TW" sz="1800" dirty="0"/>
              <a:t> main()</a:t>
            </a:r>
          </a:p>
          <a:p>
            <a:pPr marL="0" indent="0">
              <a:buNone/>
            </a:pPr>
            <a:r>
              <a:rPr lang="en-US" altLang="zh-TW" sz="1800" dirty="0"/>
              <a:t>{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i,j</a:t>
            </a:r>
            <a:r>
              <a:rPr lang="en-US" altLang="zh-TW" sz="1800" dirty="0"/>
              <a:t>;</a:t>
            </a:r>
          </a:p>
          <a:p>
            <a:pPr marL="0" indent="0">
              <a:buNone/>
            </a:pPr>
            <a:r>
              <a:rPr lang="en-US" altLang="zh-TW" sz="1800" dirty="0"/>
              <a:t>	for(</a:t>
            </a:r>
            <a:r>
              <a:rPr lang="en-US" altLang="zh-TW" sz="1800" dirty="0" err="1"/>
              <a:t>i</a:t>
            </a:r>
            <a:r>
              <a:rPr lang="en-US" altLang="zh-TW" sz="1800" dirty="0"/>
              <a:t>=1;i&lt;=9;i++) /*</a:t>
            </a:r>
            <a:r>
              <a:rPr lang="zh-TW" altLang="en-US" sz="1800" dirty="0"/>
              <a:t>此為外迴圈*</a:t>
            </a:r>
            <a:r>
              <a:rPr lang="en-US" altLang="zh-TW" sz="1800" dirty="0"/>
              <a:t>/{</a:t>
            </a:r>
          </a:p>
          <a:p>
            <a:pPr marL="0" indent="0">
              <a:buNone/>
            </a:pPr>
            <a:r>
              <a:rPr lang="en-US" altLang="zh-TW" sz="1800" dirty="0"/>
              <a:t>		for(j=1;j&lt;=9;j++)/*</a:t>
            </a:r>
            <a:r>
              <a:rPr lang="zh-TW" altLang="en-US" sz="1800" dirty="0"/>
              <a:t>此為內迴圈*</a:t>
            </a:r>
            <a:r>
              <a:rPr lang="en-US" altLang="zh-TW" sz="1800" dirty="0"/>
              <a:t>/{</a:t>
            </a:r>
          </a:p>
          <a:p>
            <a:pPr marL="0" indent="0">
              <a:buNone/>
            </a:pPr>
            <a:r>
              <a:rPr lang="en-US" altLang="zh-TW" sz="1800" dirty="0"/>
              <a:t>		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("%d*%d = %2d  ",</a:t>
            </a:r>
            <a:r>
              <a:rPr lang="en-US" altLang="zh-TW" sz="1800" dirty="0" err="1"/>
              <a:t>i,j,i</a:t>
            </a:r>
            <a:r>
              <a:rPr lang="en-US" altLang="zh-TW" sz="1800" dirty="0"/>
              <a:t>*j);</a:t>
            </a:r>
          </a:p>
          <a:p>
            <a:pPr marL="0" indent="0">
              <a:buNone/>
            </a:pPr>
            <a:r>
              <a:rPr lang="en-US" altLang="zh-TW" sz="1800" dirty="0"/>
              <a:t>			break;</a:t>
            </a:r>
          </a:p>
          <a:p>
            <a:pPr marL="0" indent="0">
              <a:buNone/>
            </a:pPr>
            <a:r>
              <a:rPr lang="en-US" altLang="zh-TW" sz="1800" dirty="0"/>
              <a:t>		}</a:t>
            </a:r>
          </a:p>
          <a:p>
            <a:pPr marL="0" indent="0">
              <a:buNone/>
            </a:pPr>
            <a:r>
              <a:rPr lang="en-US" altLang="zh-TW" sz="1800" dirty="0"/>
              <a:t>	}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("\</a:t>
            </a:r>
            <a:r>
              <a:rPr lang="en-US" altLang="zh-TW" sz="1800" dirty="0" err="1"/>
              <a:t>ni</a:t>
            </a:r>
            <a:r>
              <a:rPr lang="en-US" altLang="zh-TW" sz="1800" dirty="0"/>
              <a:t> = %d j =%d\n",</a:t>
            </a:r>
            <a:r>
              <a:rPr lang="en-US" altLang="zh-TW" sz="1800" dirty="0" err="1"/>
              <a:t>i,j</a:t>
            </a:r>
            <a:r>
              <a:rPr lang="en-US" altLang="zh-TW" sz="1800" dirty="0"/>
              <a:t>);</a:t>
            </a:r>
          </a:p>
          <a:p>
            <a:pPr marL="0" indent="0">
              <a:buNone/>
            </a:pPr>
            <a:r>
              <a:rPr lang="en-US" altLang="zh-TW" sz="1800" dirty="0"/>
              <a:t>	system("PAUSE");</a:t>
            </a:r>
          </a:p>
          <a:p>
            <a:pPr marL="0" indent="0">
              <a:buNone/>
            </a:pPr>
            <a:r>
              <a:rPr lang="en-US" altLang="zh-TW" sz="1800" dirty="0"/>
              <a:t>	return 0;</a:t>
            </a:r>
          </a:p>
          <a:p>
            <a:pPr marL="0" indent="0">
              <a:buNone/>
            </a:pPr>
            <a:r>
              <a:rPr lang="en-US" altLang="zh-TW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3940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/>
              <a:t>continue </a:t>
            </a:r>
            <a:r>
              <a:rPr lang="zh-TW" altLang="en-US" b="1" dirty="0"/>
              <a:t>－範例 </a:t>
            </a:r>
            <a:r>
              <a:rPr lang="en-US" altLang="zh-TW" b="1" dirty="0"/>
              <a:t>1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340696"/>
          </a:xfrm>
          <a:solidFill>
            <a:schemeClr val="bg1"/>
          </a:solidFill>
        </p:spPr>
        <p:txBody>
          <a:bodyPr/>
          <a:lstStyle/>
          <a:p>
            <a:pPr lvl="0">
              <a:buClr>
                <a:srgbClr val="CC0000"/>
              </a:buClr>
            </a:pPr>
            <a:r>
              <a:rPr lang="en-US" altLang="zh-TW" sz="2400" dirty="0">
                <a:solidFill>
                  <a:srgbClr val="000000"/>
                </a:solidFill>
              </a:rPr>
              <a:t>continue</a:t>
            </a:r>
            <a:r>
              <a:rPr lang="zh-TW" altLang="zh-TW" sz="2400" dirty="0">
                <a:solidFill>
                  <a:srgbClr val="000000"/>
                </a:solidFill>
              </a:rPr>
              <a:t>敘述的功能是不執行</a:t>
            </a:r>
            <a:r>
              <a:rPr lang="en-US" altLang="zh-TW" sz="2400" dirty="0">
                <a:solidFill>
                  <a:srgbClr val="000000"/>
                </a:solidFill>
              </a:rPr>
              <a:t>continue</a:t>
            </a:r>
            <a:r>
              <a:rPr lang="zh-TW" altLang="zh-TW" sz="2400" dirty="0">
                <a:solidFill>
                  <a:srgbClr val="000000"/>
                </a:solidFill>
              </a:rPr>
              <a:t>以下的敘述，而是再次回到迴圈，以執行適當的敘述。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stdio.h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stdlib.h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 err="1"/>
              <a:t>int</a:t>
            </a:r>
            <a:r>
              <a:rPr lang="en-US" altLang="zh-TW" sz="1800" dirty="0"/>
              <a:t> main()</a:t>
            </a:r>
          </a:p>
          <a:p>
            <a:pPr marL="0" indent="0">
              <a:buNone/>
            </a:pPr>
            <a:r>
              <a:rPr lang="en-US" altLang="zh-TW" sz="1800" dirty="0"/>
              <a:t>{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i,num,sum</a:t>
            </a:r>
            <a:r>
              <a:rPr lang="en-US" altLang="zh-TW" sz="1800" dirty="0"/>
              <a:t>=0;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</a:t>
            </a:r>
            <a:r>
              <a:rPr lang="zh-TW" altLang="en-US" sz="1800" dirty="0"/>
              <a:t>輸入十個整數，累加正整數</a:t>
            </a:r>
            <a:r>
              <a:rPr lang="en-US" altLang="zh-TW" sz="1800" dirty="0"/>
              <a:t>\n");</a:t>
            </a:r>
          </a:p>
          <a:p>
            <a:pPr marL="0" indent="0">
              <a:buNone/>
            </a:pPr>
            <a:r>
              <a:rPr lang="en-US" altLang="zh-TW" sz="1800" dirty="0"/>
              <a:t>	for(</a:t>
            </a:r>
            <a:r>
              <a:rPr lang="en-US" altLang="zh-TW" sz="1800" dirty="0" err="1"/>
              <a:t>i</a:t>
            </a:r>
            <a:r>
              <a:rPr lang="en-US" altLang="zh-TW" sz="1800" dirty="0"/>
              <a:t>=1;i&lt;=10;i++)</a:t>
            </a:r>
          </a:p>
          <a:p>
            <a:pPr marL="0" indent="0">
              <a:buNone/>
            </a:pPr>
            <a:r>
              <a:rPr lang="en-US" altLang="zh-TW" sz="1800" dirty="0"/>
              <a:t>	{</a:t>
            </a:r>
          </a:p>
          <a:p>
            <a:pPr marL="0" indent="0">
              <a:buNone/>
            </a:pPr>
            <a:r>
              <a:rPr lang="en-US" altLang="zh-TW" sz="1800" dirty="0"/>
              <a:t>	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</a:t>
            </a:r>
            <a:r>
              <a:rPr lang="zh-TW" altLang="en-US" sz="1800" dirty="0"/>
              <a:t>請輸入第</a:t>
            </a:r>
            <a:r>
              <a:rPr lang="en-US" altLang="zh-TW" sz="1800" dirty="0"/>
              <a:t>%2d</a:t>
            </a:r>
            <a:r>
              <a:rPr lang="zh-TW" altLang="en-US" sz="1800" dirty="0"/>
              <a:t>個整數：</a:t>
            </a:r>
            <a:r>
              <a:rPr lang="en-US" altLang="zh-TW" sz="1800" dirty="0"/>
              <a:t>",</a:t>
            </a:r>
            <a:r>
              <a:rPr lang="en-US" altLang="zh-TW" sz="1800" dirty="0" err="1"/>
              <a:t>i</a:t>
            </a:r>
            <a:r>
              <a:rPr lang="en-US" altLang="zh-TW" sz="1800" dirty="0"/>
              <a:t>);</a:t>
            </a:r>
          </a:p>
          <a:p>
            <a:pPr marL="0" indent="0">
              <a:buNone/>
            </a:pPr>
            <a:r>
              <a:rPr lang="en-US" altLang="zh-TW" sz="1800" dirty="0"/>
              <a:t>		</a:t>
            </a:r>
            <a:r>
              <a:rPr lang="en-US" altLang="zh-TW" sz="1800" dirty="0" err="1"/>
              <a:t>scanf</a:t>
            </a:r>
            <a:r>
              <a:rPr lang="en-US" altLang="zh-TW" sz="1800" dirty="0"/>
              <a:t>("%d",&amp;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26549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/>
              <a:t>continue </a:t>
            </a:r>
            <a:r>
              <a:rPr lang="zh-TW" altLang="en-US" b="1" dirty="0"/>
              <a:t>－範例 </a:t>
            </a:r>
            <a:r>
              <a:rPr lang="en-US" altLang="zh-TW" b="1" dirty="0"/>
              <a:t>1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340696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800" dirty="0"/>
              <a:t>		if(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 &gt;= 0)</a:t>
            </a:r>
          </a:p>
          <a:p>
            <a:pPr marL="0" indent="0">
              <a:buNone/>
            </a:pPr>
            <a:r>
              <a:rPr lang="en-US" altLang="zh-TW" sz="1800" dirty="0"/>
              <a:t>			sum+=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;</a:t>
            </a:r>
          </a:p>
          <a:p>
            <a:pPr marL="0" indent="0">
              <a:buNone/>
            </a:pPr>
            <a:r>
              <a:rPr lang="en-US" altLang="zh-TW" sz="1800" dirty="0"/>
              <a:t>		else</a:t>
            </a:r>
          </a:p>
          <a:p>
            <a:pPr marL="0" indent="0">
              <a:buNone/>
            </a:pPr>
            <a:r>
              <a:rPr lang="en-US" altLang="zh-TW" sz="1800" dirty="0"/>
              <a:t>			continue;</a:t>
            </a:r>
          </a:p>
          <a:p>
            <a:pPr marL="0" indent="0">
              <a:buNone/>
            </a:pPr>
            <a:r>
              <a:rPr lang="en-US" altLang="zh-TW" sz="1800" dirty="0"/>
              <a:t>	}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("sum = %d\</a:t>
            </a:r>
            <a:r>
              <a:rPr lang="en-US" altLang="zh-TW" sz="1800" dirty="0" err="1"/>
              <a:t>n",sum</a:t>
            </a:r>
            <a:r>
              <a:rPr lang="en-US" altLang="zh-TW" sz="1800" dirty="0"/>
              <a:t>);</a:t>
            </a:r>
          </a:p>
          <a:p>
            <a:pPr marL="0" indent="0">
              <a:buNone/>
            </a:pPr>
            <a:r>
              <a:rPr lang="en-US" altLang="zh-TW" sz="1800" dirty="0"/>
              <a:t>	system("PAUSE");</a:t>
            </a:r>
          </a:p>
          <a:p>
            <a:pPr marL="0" indent="0">
              <a:buNone/>
            </a:pPr>
            <a:r>
              <a:rPr lang="en-US" altLang="zh-TW" sz="1800" dirty="0"/>
              <a:t>	return 0;</a:t>
            </a:r>
          </a:p>
          <a:p>
            <a:pPr marL="0" indent="0">
              <a:buNone/>
            </a:pPr>
            <a:r>
              <a:rPr lang="en-US" altLang="zh-TW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3303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/>
              <a:t>continue </a:t>
            </a:r>
            <a:r>
              <a:rPr lang="zh-TW" altLang="en-US" b="1" dirty="0"/>
              <a:t>－範例 </a:t>
            </a:r>
            <a:r>
              <a:rPr lang="en-US" altLang="zh-TW" b="1" dirty="0"/>
              <a:t>2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91676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stdio.h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stdlib.h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 err="1"/>
              <a:t>int</a:t>
            </a:r>
            <a:r>
              <a:rPr lang="en-US" altLang="zh-TW" sz="1800" dirty="0"/>
              <a:t> main()</a:t>
            </a:r>
          </a:p>
          <a:p>
            <a:pPr marL="0" indent="0">
              <a:buNone/>
            </a:pPr>
            <a:r>
              <a:rPr lang="en-US" altLang="zh-TW" sz="1800" dirty="0"/>
              <a:t>{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;</a:t>
            </a:r>
          </a:p>
          <a:p>
            <a:pPr marL="0" indent="0">
              <a:buNone/>
            </a:pPr>
            <a:r>
              <a:rPr lang="en-US" altLang="zh-TW" sz="1800" dirty="0"/>
              <a:t>	for(</a:t>
            </a:r>
            <a:r>
              <a:rPr lang="en-US" altLang="zh-TW" sz="1800" dirty="0" err="1"/>
              <a:t>i</a:t>
            </a:r>
            <a:r>
              <a:rPr lang="en-US" altLang="zh-TW" sz="1800" dirty="0"/>
              <a:t>=1;i&lt;=10;i++)</a:t>
            </a:r>
          </a:p>
          <a:p>
            <a:pPr marL="0" indent="0">
              <a:buNone/>
            </a:pPr>
            <a:r>
              <a:rPr lang="en-US" altLang="zh-TW" sz="1800" dirty="0"/>
              <a:t>	{</a:t>
            </a:r>
          </a:p>
          <a:p>
            <a:pPr marL="0" indent="0">
              <a:buNone/>
            </a:pPr>
            <a:r>
              <a:rPr lang="en-US" altLang="zh-TW" sz="1800" dirty="0"/>
              <a:t>		if(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% 3 == 0)</a:t>
            </a:r>
          </a:p>
          <a:p>
            <a:pPr marL="0" indent="0">
              <a:buNone/>
            </a:pPr>
            <a:r>
              <a:rPr lang="en-US" altLang="zh-TW" sz="1800" dirty="0"/>
              <a:t>			continue;</a:t>
            </a:r>
          </a:p>
          <a:p>
            <a:pPr marL="0" indent="0">
              <a:buNone/>
            </a:pPr>
            <a:r>
              <a:rPr lang="en-US" altLang="zh-TW" sz="1800" dirty="0"/>
              <a:t>	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= %d\n",</a:t>
            </a:r>
            <a:r>
              <a:rPr lang="en-US" altLang="zh-TW" sz="1800" dirty="0" err="1"/>
              <a:t>i</a:t>
            </a:r>
            <a:r>
              <a:rPr lang="en-US" altLang="zh-TW" sz="1800" dirty="0"/>
              <a:t>);</a:t>
            </a:r>
          </a:p>
          <a:p>
            <a:pPr marL="0" indent="0">
              <a:buNone/>
            </a:pPr>
            <a:r>
              <a:rPr lang="en-US" altLang="zh-TW" sz="1800" dirty="0"/>
              <a:t>	}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</a:t>
            </a:r>
            <a:r>
              <a:rPr lang="zh-TW" altLang="en-US" sz="1800" dirty="0"/>
              <a:t>跳離迴圈時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= %d\n",</a:t>
            </a:r>
            <a:r>
              <a:rPr lang="en-US" altLang="zh-TW" sz="1800" dirty="0" err="1"/>
              <a:t>i</a:t>
            </a:r>
            <a:r>
              <a:rPr lang="en-US" altLang="zh-TW" sz="1800" dirty="0"/>
              <a:t>);</a:t>
            </a:r>
          </a:p>
          <a:p>
            <a:pPr marL="0" indent="0">
              <a:buNone/>
            </a:pPr>
            <a:r>
              <a:rPr lang="en-US" altLang="zh-TW" sz="1800" dirty="0"/>
              <a:t>	system("PAUSE");</a:t>
            </a:r>
          </a:p>
          <a:p>
            <a:pPr marL="0" indent="0">
              <a:buNone/>
            </a:pPr>
            <a:r>
              <a:rPr lang="en-US" altLang="zh-TW" sz="1800" dirty="0"/>
              <a:t>	return 0;</a:t>
            </a:r>
          </a:p>
          <a:p>
            <a:pPr marL="0" indent="0">
              <a:buNone/>
            </a:pPr>
            <a:r>
              <a:rPr lang="en-US" altLang="zh-TW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6258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練習</a:t>
            </a:r>
            <a:r>
              <a:rPr lang="en-US" altLang="zh-TW" b="1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772744"/>
          </a:xfrm>
          <a:solidFill>
            <a:schemeClr val="bg1"/>
          </a:solidFill>
        </p:spPr>
        <p:txBody>
          <a:bodyPr/>
          <a:lstStyle/>
          <a:p>
            <a:r>
              <a:rPr lang="zh-TW" altLang="zh-TW" sz="2400" dirty="0"/>
              <a:t>利用巢式迴圈寫出</a:t>
            </a:r>
            <a:r>
              <a:rPr lang="zh-TW" altLang="en-US" sz="2400" dirty="0"/>
              <a:t>＊正三角形</a:t>
            </a:r>
            <a:r>
              <a:rPr lang="en-US" altLang="zh-TW" sz="2400" dirty="0"/>
              <a:t>(</a:t>
            </a:r>
            <a:r>
              <a:rPr lang="zh-TW" altLang="zh-TW" sz="2400" dirty="0"/>
              <a:t>假設輸入為</a:t>
            </a:r>
            <a:r>
              <a:rPr lang="en-US" altLang="zh-TW" sz="2400" dirty="0"/>
              <a:t>7)</a:t>
            </a:r>
            <a:endParaRPr lang="zh-TW" altLang="zh-TW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37" y="2493296"/>
            <a:ext cx="7250527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38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迴圈敘述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algn="just"/>
            <a:r>
              <a:rPr lang="zh-TW" altLang="zh-TW" sz="2400" dirty="0"/>
              <a:t>我們先來介紹</a:t>
            </a:r>
            <a:r>
              <a:rPr lang="en-US" altLang="zh-TW" sz="2400" dirty="0"/>
              <a:t>for</a:t>
            </a:r>
            <a:r>
              <a:rPr lang="zh-TW" altLang="zh-TW" sz="2400" dirty="0"/>
              <a:t>迴圈，其語法如下：</a:t>
            </a:r>
          </a:p>
          <a:p>
            <a:pPr algn="just"/>
            <a:endParaRPr lang="en-US" altLang="zh-TW" sz="2400" dirty="0"/>
          </a:p>
          <a:p>
            <a:pPr marL="0" indent="0" algn="just">
              <a:buNone/>
            </a:pP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76" y="2391666"/>
            <a:ext cx="7992000" cy="139737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0" y="3858963"/>
            <a:ext cx="7992000" cy="194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66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/>
              <a:t>練習</a:t>
            </a:r>
            <a:r>
              <a:rPr lang="en-US" altLang="zh-TW" sz="4000" b="1" dirty="0"/>
              <a:t>1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91676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800" dirty="0"/>
              <a:t>#include&lt;</a:t>
            </a:r>
            <a:r>
              <a:rPr lang="en-US" altLang="zh-TW" sz="1800" dirty="0" err="1"/>
              <a:t>stdio.h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/>
              <a:t>#include&lt;</a:t>
            </a:r>
            <a:r>
              <a:rPr lang="en-US" altLang="zh-TW" sz="1800" dirty="0" err="1"/>
              <a:t>stdlib.h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 err="1"/>
              <a:t>int</a:t>
            </a:r>
            <a:r>
              <a:rPr lang="en-US" altLang="zh-TW" sz="1800" dirty="0"/>
              <a:t> main(void)</a:t>
            </a:r>
          </a:p>
          <a:p>
            <a:pPr marL="0" indent="0">
              <a:buNone/>
            </a:pPr>
            <a:r>
              <a:rPr lang="en-US" altLang="zh-TW" sz="1800" dirty="0"/>
              <a:t>{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a,b,c</a:t>
            </a:r>
            <a:r>
              <a:rPr lang="en-US" altLang="zh-TW" sz="1800" dirty="0"/>
              <a:t>;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</a:t>
            </a:r>
            <a:r>
              <a:rPr lang="zh-TW" altLang="en-US" sz="1800" dirty="0"/>
              <a:t>請輸入要印出的層數：</a:t>
            </a:r>
            <a:r>
              <a:rPr lang="en-US" altLang="zh-TW" sz="1800" dirty="0"/>
              <a:t>");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scanf</a:t>
            </a:r>
            <a:r>
              <a:rPr lang="en-US" altLang="zh-TW" sz="1800" dirty="0"/>
              <a:t>("%</a:t>
            </a:r>
            <a:r>
              <a:rPr lang="en-US" altLang="zh-TW" sz="1800" dirty="0" err="1"/>
              <a:t>d",&amp;a</a:t>
            </a:r>
            <a:r>
              <a:rPr lang="en-US" altLang="zh-TW" sz="1800" dirty="0"/>
              <a:t>); </a:t>
            </a:r>
          </a:p>
          <a:p>
            <a:pPr marL="0" indent="0">
              <a:buNone/>
            </a:pPr>
            <a:r>
              <a:rPr lang="en-US" altLang="zh-TW" sz="1800" dirty="0"/>
              <a:t>	for(b = 1;b &lt;= </a:t>
            </a:r>
            <a:r>
              <a:rPr lang="en-US" altLang="zh-TW" sz="1800" dirty="0" err="1"/>
              <a:t>a;b</a:t>
            </a:r>
            <a:r>
              <a:rPr lang="en-US" altLang="zh-TW" sz="1800" dirty="0"/>
              <a:t>++)</a:t>
            </a:r>
          </a:p>
          <a:p>
            <a:pPr marL="0" indent="0">
              <a:buNone/>
            </a:pPr>
            <a:r>
              <a:rPr lang="en-US" altLang="zh-TW" sz="1800" dirty="0"/>
              <a:t>	{</a:t>
            </a:r>
          </a:p>
          <a:p>
            <a:pPr marL="0" indent="0">
              <a:buNone/>
            </a:pPr>
            <a:r>
              <a:rPr lang="en-US" altLang="zh-TW" sz="1800" dirty="0"/>
              <a:t>		for(c = 1;c &lt;= (a-b);</a:t>
            </a:r>
            <a:r>
              <a:rPr lang="en-US" altLang="zh-TW" sz="1800" dirty="0" err="1"/>
              <a:t>c++</a:t>
            </a:r>
            <a:r>
              <a:rPr lang="en-US" altLang="zh-TW" sz="1800" dirty="0"/>
              <a:t>)</a:t>
            </a:r>
          </a:p>
          <a:p>
            <a:pPr marL="0" indent="0">
              <a:buNone/>
            </a:pPr>
            <a:r>
              <a:rPr lang="en-US" altLang="zh-TW" sz="1800" dirty="0"/>
              <a:t>		{</a:t>
            </a:r>
          </a:p>
          <a:p>
            <a:pPr marL="0" indent="0">
              <a:buNone/>
            </a:pPr>
            <a:r>
              <a:rPr lang="en-US" altLang="zh-TW" sz="1800" dirty="0"/>
              <a:t>		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 ");</a:t>
            </a:r>
          </a:p>
          <a:p>
            <a:pPr marL="0" indent="0">
              <a:buNone/>
            </a:pPr>
            <a:r>
              <a:rPr lang="en-US" altLang="zh-TW" sz="1800" dirty="0"/>
              <a:t>		}</a:t>
            </a:r>
          </a:p>
          <a:p>
            <a:pPr marL="0" indent="0">
              <a:buNone/>
            </a:pPr>
            <a:r>
              <a:rPr lang="en-US" altLang="zh-TW" sz="1800" dirty="0"/>
              <a:t>		for(c = 1;c &lt; b*2;c++)</a:t>
            </a:r>
          </a:p>
          <a:p>
            <a:pPr marL="0" indent="0">
              <a:buNone/>
            </a:pPr>
            <a:r>
              <a:rPr lang="en-US" altLang="zh-TW" sz="1800" dirty="0"/>
              <a:t>		{</a:t>
            </a:r>
          </a:p>
          <a:p>
            <a:pPr marL="0" indent="0">
              <a:buNone/>
            </a:pPr>
            <a:r>
              <a:rPr lang="en-US" altLang="zh-TW" sz="1800" dirty="0"/>
              <a:t>		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("*");</a:t>
            </a:r>
          </a:p>
          <a:p>
            <a:pPr marL="0" indent="0">
              <a:buNone/>
            </a:pPr>
            <a:r>
              <a:rPr lang="en-US" altLang="zh-TW" sz="1800" dirty="0"/>
              <a:t>		}</a:t>
            </a:r>
          </a:p>
          <a:p>
            <a:pPr marL="0" indent="0">
              <a:buNone/>
            </a:pPr>
            <a:r>
              <a:rPr lang="en-US" altLang="zh-TW" sz="1800" dirty="0"/>
              <a:t>	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("\n"); </a:t>
            </a:r>
          </a:p>
          <a:p>
            <a:pPr marL="0" indent="0">
              <a:buNone/>
            </a:pPr>
            <a:r>
              <a:rPr lang="en-US" altLang="zh-TW" sz="1800" dirty="0"/>
              <a:t>	}</a:t>
            </a:r>
          </a:p>
          <a:p>
            <a:pPr marL="0" indent="0">
              <a:buNone/>
            </a:pPr>
            <a:r>
              <a:rPr lang="en-US" altLang="zh-TW" sz="1800" dirty="0"/>
              <a:t>	system("pause");</a:t>
            </a:r>
          </a:p>
          <a:p>
            <a:pPr marL="0" indent="0">
              <a:buNone/>
            </a:pPr>
            <a:r>
              <a:rPr lang="en-US" altLang="zh-TW" sz="1800" dirty="0"/>
              <a:t>	return 0;</a:t>
            </a:r>
          </a:p>
          <a:p>
            <a:pPr marL="0" indent="0">
              <a:buNone/>
            </a:pPr>
            <a:r>
              <a:rPr lang="en-US" altLang="zh-TW" sz="1800" dirty="0"/>
              <a:t>}</a:t>
            </a:r>
            <a:endParaRPr lang="zh-TW" altLang="zh-TW" sz="1800" dirty="0"/>
          </a:p>
        </p:txBody>
      </p:sp>
    </p:spTree>
    <p:extLst>
      <p:ext uri="{BB962C8B-B14F-4D97-AF65-F5344CB8AC3E}">
        <p14:creationId xmlns:p14="http://schemas.microsoft.com/office/powerpoint/2010/main" val="2991888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練習</a:t>
            </a:r>
            <a:r>
              <a:rPr lang="en-US" altLang="zh-TW" b="1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772744"/>
          </a:xfrm>
          <a:solidFill>
            <a:schemeClr val="bg1"/>
          </a:solidFill>
        </p:spPr>
        <p:txBody>
          <a:bodyPr/>
          <a:lstStyle/>
          <a:p>
            <a:r>
              <a:rPr lang="zh-TW" altLang="zh-TW" sz="2400" dirty="0"/>
              <a:t>利用巢式迴圈寫出</a:t>
            </a:r>
            <a:r>
              <a:rPr lang="zh-TW" altLang="en-US" sz="2400" dirty="0"/>
              <a:t>＊倒三角形</a:t>
            </a:r>
            <a:r>
              <a:rPr lang="en-US" altLang="zh-TW" sz="2400" dirty="0"/>
              <a:t>(</a:t>
            </a:r>
            <a:r>
              <a:rPr lang="zh-TW" altLang="zh-TW" sz="2400" dirty="0"/>
              <a:t>假設輸入為</a:t>
            </a:r>
            <a:r>
              <a:rPr lang="en-US" altLang="zh-TW" sz="2400" dirty="0"/>
              <a:t>7)</a:t>
            </a:r>
            <a:endParaRPr lang="zh-TW" altLang="zh-TW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35" y="2492895"/>
            <a:ext cx="744693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845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練習</a:t>
            </a:r>
            <a:r>
              <a:rPr lang="en-US" altLang="zh-TW" b="1" dirty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772744"/>
          </a:xfrm>
          <a:solidFill>
            <a:schemeClr val="bg1"/>
          </a:solidFill>
        </p:spPr>
        <p:txBody>
          <a:bodyPr/>
          <a:lstStyle/>
          <a:p>
            <a:r>
              <a:rPr lang="zh-TW" altLang="zh-TW" sz="2400" dirty="0"/>
              <a:t>利用巢式迴圈寫出</a:t>
            </a:r>
            <a:r>
              <a:rPr lang="zh-TW" altLang="en-US" sz="2400" dirty="0"/>
              <a:t>＊菱形</a:t>
            </a:r>
            <a:r>
              <a:rPr lang="en-US" altLang="zh-TW" sz="2400" dirty="0"/>
              <a:t>(</a:t>
            </a:r>
            <a:r>
              <a:rPr lang="zh-TW" altLang="zh-TW" sz="2400" dirty="0"/>
              <a:t>假設輸入為</a:t>
            </a:r>
            <a:r>
              <a:rPr lang="en-US" altLang="zh-TW" sz="2400" dirty="0"/>
              <a:t>7)</a:t>
            </a:r>
            <a:endParaRPr lang="zh-TW" altLang="zh-TW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74" y="2420888"/>
            <a:ext cx="7266046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8465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迴圈的應用範例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772744"/>
          </a:xfrm>
          <a:solidFill>
            <a:schemeClr val="bg1"/>
          </a:solidFill>
        </p:spPr>
        <p:txBody>
          <a:bodyPr/>
          <a:lstStyle/>
          <a:p>
            <a:pPr lvl="0" algn="just"/>
            <a:r>
              <a:rPr lang="zh-TW" altLang="zh-TW" sz="2400" dirty="0"/>
              <a:t>設計一個程式能夠計算兩個數字的</a:t>
            </a:r>
            <a:r>
              <a:rPr lang="en-US" altLang="zh-TW" sz="2400" dirty="0" err="1"/>
              <a:t>gcd</a:t>
            </a:r>
            <a:r>
              <a:rPr lang="en-US" altLang="zh-TW" sz="2400" dirty="0"/>
              <a:t>(</a:t>
            </a:r>
            <a:r>
              <a:rPr lang="zh-TW" altLang="zh-TW" sz="2400" dirty="0"/>
              <a:t>最大公因數</a:t>
            </a:r>
            <a:r>
              <a:rPr lang="en-US" altLang="zh-TW" sz="2400" dirty="0"/>
              <a:t>)</a:t>
            </a:r>
            <a:r>
              <a:rPr lang="zh-TW" altLang="zh-TW" sz="2400" dirty="0"/>
              <a:t>及</a:t>
            </a:r>
            <a:r>
              <a:rPr lang="en-US" altLang="zh-TW" sz="2400" dirty="0" err="1"/>
              <a:t>lcd</a:t>
            </a:r>
            <a:r>
              <a:rPr lang="en-US" altLang="zh-TW" sz="2400" dirty="0"/>
              <a:t>(</a:t>
            </a:r>
            <a:r>
              <a:rPr lang="zh-TW" altLang="zh-TW" sz="2400" dirty="0"/>
              <a:t>最小公倍數</a:t>
            </a:r>
            <a:r>
              <a:rPr lang="en-US" altLang="zh-TW" sz="2400" dirty="0"/>
              <a:t>),  </a:t>
            </a:r>
            <a:r>
              <a:rPr lang="zh-TW" altLang="zh-TW" sz="2400" dirty="0"/>
              <a:t>限制使用</a:t>
            </a:r>
            <a:r>
              <a:rPr lang="en-US" altLang="zh-TW" sz="2400" dirty="0"/>
              <a:t>while </a:t>
            </a:r>
            <a:r>
              <a:rPr lang="zh-TW" altLang="zh-TW" sz="2400" dirty="0"/>
              <a:t>迴圈。</a:t>
            </a:r>
            <a:r>
              <a:rPr lang="en-US" altLang="zh-TW" sz="2400" dirty="0"/>
              <a:t>Hint: </a:t>
            </a:r>
            <a:r>
              <a:rPr lang="en-US" altLang="zh-TW" sz="2400" dirty="0" err="1"/>
              <a:t>gcd</a:t>
            </a:r>
            <a:r>
              <a:rPr lang="zh-TW" altLang="zh-TW" sz="2400" dirty="0"/>
              <a:t>可用輾轉相除法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lcd</a:t>
            </a:r>
            <a:r>
              <a:rPr lang="en-US" altLang="zh-TW" sz="2400" dirty="0"/>
              <a:t>=A*B/</a:t>
            </a:r>
            <a:r>
              <a:rPr lang="en-US" altLang="zh-TW" sz="2400" dirty="0" err="1"/>
              <a:t>gcd</a:t>
            </a:r>
            <a:endParaRPr lang="zh-TW" altLang="zh-TW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01008"/>
            <a:ext cx="6048672" cy="204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619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迴圈的應用範例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772744"/>
          </a:xfrm>
          <a:solidFill>
            <a:schemeClr val="bg1"/>
          </a:solidFill>
        </p:spPr>
        <p:txBody>
          <a:bodyPr/>
          <a:lstStyle/>
          <a:p>
            <a:pPr algn="just"/>
            <a:r>
              <a:rPr lang="zh-TW" altLang="zh-TW" sz="2400" dirty="0"/>
              <a:t>質數（</a:t>
            </a:r>
            <a:r>
              <a:rPr lang="en-US" altLang="zh-TW" sz="2400" dirty="0"/>
              <a:t>prime number</a:t>
            </a:r>
            <a:r>
              <a:rPr lang="zh-TW" altLang="zh-TW" sz="2400" dirty="0"/>
              <a:t>）的定義是，大於</a:t>
            </a:r>
            <a:r>
              <a:rPr lang="en-US" altLang="zh-TW" sz="2400" dirty="0"/>
              <a:t>1</a:t>
            </a:r>
            <a:r>
              <a:rPr lang="zh-TW" altLang="zh-TW" sz="2400" dirty="0"/>
              <a:t>的自然數中，只能被</a:t>
            </a:r>
            <a:r>
              <a:rPr lang="en-US" altLang="zh-TW" sz="2400" dirty="0"/>
              <a:t>1</a:t>
            </a:r>
            <a:r>
              <a:rPr lang="zh-TW" altLang="zh-TW" sz="2400" dirty="0"/>
              <a:t>或其本身整除。</a:t>
            </a:r>
            <a:endParaRPr lang="en-US" altLang="zh-TW" sz="2400" dirty="0"/>
          </a:p>
          <a:p>
            <a:pPr algn="just"/>
            <a:r>
              <a:rPr lang="zh-TW" altLang="zh-TW" sz="2400" dirty="0"/>
              <a:t>如</a:t>
            </a:r>
            <a:r>
              <a:rPr lang="en-US" altLang="zh-TW" sz="2400" dirty="0"/>
              <a:t>2</a:t>
            </a:r>
            <a:r>
              <a:rPr lang="zh-TW" altLang="zh-TW" sz="2400" dirty="0"/>
              <a:t>、</a:t>
            </a:r>
            <a:r>
              <a:rPr lang="en-US" altLang="zh-TW" sz="2400" dirty="0"/>
              <a:t>3</a:t>
            </a:r>
            <a:r>
              <a:rPr lang="zh-TW" altLang="zh-TW" sz="2400" dirty="0"/>
              <a:t>、</a:t>
            </a:r>
            <a:r>
              <a:rPr lang="en-US" altLang="zh-TW" sz="2400" dirty="0"/>
              <a:t>5</a:t>
            </a:r>
            <a:r>
              <a:rPr lang="zh-TW" altLang="zh-TW" sz="2400" dirty="0"/>
              <a:t>等等是質數，而</a:t>
            </a:r>
            <a:r>
              <a:rPr lang="en-US" altLang="zh-TW" sz="2400" dirty="0"/>
              <a:t>4</a:t>
            </a:r>
            <a:r>
              <a:rPr lang="zh-TW" altLang="zh-TW" sz="2400" dirty="0"/>
              <a:t>、</a:t>
            </a:r>
            <a:r>
              <a:rPr lang="en-US" altLang="zh-TW" sz="2400" dirty="0"/>
              <a:t>6</a:t>
            </a:r>
            <a:r>
              <a:rPr lang="zh-TW" altLang="zh-TW" sz="2400" dirty="0"/>
              <a:t>等等則不是質數</a:t>
            </a:r>
            <a:r>
              <a:rPr lang="zh-TW" altLang="en-US" sz="2400" dirty="0"/>
              <a:t>，</a:t>
            </a:r>
            <a:r>
              <a:rPr lang="zh-TW" altLang="zh-TW" sz="2400" dirty="0"/>
              <a:t>撰寫一程式產生前</a:t>
            </a:r>
            <a:r>
              <a:rPr lang="en-US" altLang="zh-TW" sz="2400" dirty="0"/>
              <a:t>100</a:t>
            </a:r>
            <a:r>
              <a:rPr lang="zh-TW" altLang="zh-TW" sz="2400" dirty="0"/>
              <a:t>個質數。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56992"/>
            <a:ext cx="4968552" cy="3197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61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/>
              <a:t>for</a:t>
            </a:r>
            <a:r>
              <a:rPr lang="zh-TW" altLang="zh-TW" sz="4000" b="1" dirty="0"/>
              <a:t>迴圈</a:t>
            </a:r>
            <a:r>
              <a:rPr lang="zh-TW" altLang="en-US" b="1" dirty="0"/>
              <a:t>－範例 </a:t>
            </a:r>
            <a:r>
              <a:rPr lang="en-US" altLang="zh-TW" b="1" dirty="0"/>
              <a:t>1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stdio.h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stdlib.h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 err="1"/>
              <a:t>int</a:t>
            </a:r>
            <a:r>
              <a:rPr lang="en-US" altLang="zh-TW" sz="1800" dirty="0"/>
              <a:t> main()</a:t>
            </a:r>
          </a:p>
          <a:p>
            <a:pPr marL="0" indent="0">
              <a:buNone/>
            </a:pPr>
            <a:r>
              <a:rPr lang="en-US" altLang="zh-TW" sz="1800" dirty="0"/>
              <a:t>{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;</a:t>
            </a:r>
          </a:p>
          <a:p>
            <a:pPr marL="0" indent="0">
              <a:buNone/>
            </a:pPr>
            <a:r>
              <a:rPr lang="en-US" altLang="zh-TW" sz="1800" dirty="0"/>
              <a:t>	for(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 = 1;num &lt;= 5;num++)</a:t>
            </a:r>
          </a:p>
          <a:p>
            <a:pPr marL="0" indent="0">
              <a:buNone/>
            </a:pPr>
            <a:r>
              <a:rPr lang="en-US" altLang="zh-TW" sz="1800" dirty="0"/>
              <a:t>	{</a:t>
            </a:r>
          </a:p>
          <a:p>
            <a:pPr marL="0" indent="0">
              <a:buNone/>
            </a:pPr>
            <a:r>
              <a:rPr lang="en-US" altLang="zh-TW" sz="1800" dirty="0"/>
              <a:t>	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</a:t>
            </a:r>
            <a:r>
              <a:rPr lang="zh-TW" altLang="en-US" sz="1800" dirty="0"/>
              <a:t>　</a:t>
            </a:r>
            <a:r>
              <a:rPr lang="en-US" altLang="zh-TW" sz="1800" dirty="0"/>
              <a:t>%d\n",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);</a:t>
            </a:r>
          </a:p>
          <a:p>
            <a:pPr marL="0" indent="0">
              <a:buNone/>
            </a:pPr>
            <a:r>
              <a:rPr lang="en-US" altLang="zh-TW" sz="1800" dirty="0"/>
              <a:t>	}</a:t>
            </a:r>
          </a:p>
          <a:p>
            <a:pPr marL="0" indent="0">
              <a:buNone/>
            </a:pPr>
            <a:r>
              <a:rPr lang="en-US" altLang="zh-TW" sz="1800" dirty="0"/>
              <a:t>	system("PAUSE");</a:t>
            </a:r>
          </a:p>
          <a:p>
            <a:pPr marL="0" indent="0">
              <a:buNone/>
            </a:pPr>
            <a:r>
              <a:rPr lang="en-US" altLang="zh-TW" sz="1800" dirty="0"/>
              <a:t>	return 0;</a:t>
            </a:r>
          </a:p>
          <a:p>
            <a:pPr marL="0" indent="0">
              <a:buNone/>
            </a:pPr>
            <a:r>
              <a:rPr lang="en-US" altLang="zh-TW" sz="1800" dirty="0"/>
              <a:t>}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14456"/>
            <a:ext cx="3925852" cy="217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44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/>
              <a:t>for</a:t>
            </a:r>
            <a:r>
              <a:rPr lang="zh-TW" altLang="zh-TW" sz="4000" b="1" dirty="0"/>
              <a:t>迴圈</a:t>
            </a:r>
            <a:r>
              <a:rPr lang="zh-TW" altLang="en-US" b="1" dirty="0"/>
              <a:t>－範例 </a:t>
            </a:r>
            <a:r>
              <a:rPr lang="en-US" altLang="zh-TW" b="1" dirty="0"/>
              <a:t>1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047" y="116632"/>
            <a:ext cx="3400425" cy="343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60" y="1714456"/>
            <a:ext cx="3925852" cy="217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56" y="3645024"/>
            <a:ext cx="7989888" cy="310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5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dirty="0"/>
              <a:t>for</a:t>
            </a:r>
            <a:r>
              <a:rPr lang="zh-TW" altLang="zh-TW" sz="3600" b="1" dirty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zh-TW" sz="2400" dirty="0"/>
              <a:t>以下我們來探討</a:t>
            </a:r>
            <a:r>
              <a:rPr lang="en-US" altLang="zh-TW" sz="2400" dirty="0"/>
              <a:t>for</a:t>
            </a:r>
            <a:r>
              <a:rPr lang="zh-TW" altLang="zh-TW" sz="2400" dirty="0"/>
              <a:t>迴圈的一些變形寫法。程式中</a:t>
            </a:r>
            <a:r>
              <a:rPr lang="en-US" altLang="zh-TW" sz="2400" dirty="0" err="1"/>
              <a:t>num</a:t>
            </a:r>
            <a:r>
              <a:rPr lang="zh-TW" altLang="zh-TW" sz="2400" dirty="0"/>
              <a:t>變數的初值設定，可以在定義變數就給定之，此時</a:t>
            </a:r>
            <a:r>
              <a:rPr lang="en-US" altLang="zh-TW" sz="2400" dirty="0"/>
              <a:t>for</a:t>
            </a:r>
            <a:r>
              <a:rPr lang="zh-TW" altLang="zh-TW" sz="2400" dirty="0"/>
              <a:t>迴圈內的初值設定敘述就可以省略，但其後面的「</a:t>
            </a:r>
            <a:r>
              <a:rPr lang="en-US" altLang="zh-TW" sz="2400" dirty="0"/>
              <a:t>;</a:t>
            </a:r>
            <a:r>
              <a:rPr lang="zh-TW" altLang="zh-TW" sz="2400" dirty="0"/>
              <a:t>」不可省略。</a:t>
            </a:r>
            <a:endParaRPr lang="en-US" altLang="zh-TW" sz="2400" dirty="0"/>
          </a:p>
          <a:p>
            <a:pPr marL="0" indent="0" algn="just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318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/>
              <a:t>for</a:t>
            </a:r>
            <a:r>
              <a:rPr lang="zh-TW" altLang="zh-TW" sz="4000" b="1" dirty="0"/>
              <a:t>迴圈</a:t>
            </a:r>
            <a:r>
              <a:rPr lang="zh-TW" altLang="en-US" b="1" dirty="0"/>
              <a:t>－範例 </a:t>
            </a:r>
            <a:r>
              <a:rPr lang="en-US" altLang="zh-TW" b="1" dirty="0"/>
              <a:t>1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stdio.h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stdlib.h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 err="1"/>
              <a:t>int</a:t>
            </a:r>
            <a:r>
              <a:rPr lang="en-US" altLang="zh-TW" sz="1800" dirty="0"/>
              <a:t> main()</a:t>
            </a:r>
          </a:p>
          <a:p>
            <a:pPr marL="0" indent="0">
              <a:buNone/>
            </a:pPr>
            <a:r>
              <a:rPr lang="en-US" altLang="zh-TW" sz="1800" dirty="0"/>
              <a:t>{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 = 1; </a:t>
            </a:r>
            <a:r>
              <a:rPr lang="zh-TW" altLang="en-US" sz="1800" dirty="0"/>
              <a:t> </a:t>
            </a:r>
            <a:r>
              <a:rPr lang="en-US" altLang="zh-TW" sz="1800" dirty="0"/>
              <a:t>/*</a:t>
            </a:r>
            <a:r>
              <a:rPr lang="zh-TW" altLang="en-US" sz="1800" dirty="0"/>
              <a:t>設定初始值</a:t>
            </a:r>
            <a:r>
              <a:rPr lang="en-US" altLang="zh-TW" sz="1800" dirty="0"/>
              <a:t>*/</a:t>
            </a:r>
          </a:p>
          <a:p>
            <a:pPr marL="0" indent="0">
              <a:buNone/>
            </a:pPr>
            <a:r>
              <a:rPr lang="en-US" altLang="zh-TW" sz="1800" dirty="0"/>
              <a:t>	for(;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 &lt;= 5;num++)</a:t>
            </a:r>
            <a:r>
              <a:rPr lang="zh-TW" altLang="en-US" sz="1800" dirty="0"/>
              <a:t> </a:t>
            </a:r>
            <a:r>
              <a:rPr lang="en-US" altLang="zh-TW" sz="1800" dirty="0"/>
              <a:t> /*</a:t>
            </a:r>
            <a:r>
              <a:rPr lang="zh-TW" altLang="en-US" sz="1800" dirty="0"/>
              <a:t>初始值省略</a:t>
            </a:r>
            <a:r>
              <a:rPr lang="en-US" altLang="zh-TW" sz="1800" dirty="0"/>
              <a:t>*/</a:t>
            </a:r>
          </a:p>
          <a:p>
            <a:pPr marL="0" indent="0">
              <a:buNone/>
            </a:pPr>
            <a:r>
              <a:rPr lang="en-US" altLang="zh-TW" sz="1800" dirty="0"/>
              <a:t>	{</a:t>
            </a:r>
          </a:p>
          <a:p>
            <a:pPr marL="0" indent="0">
              <a:buNone/>
            </a:pPr>
            <a:r>
              <a:rPr lang="en-US" altLang="zh-TW" sz="1800" dirty="0"/>
              <a:t>	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</a:t>
            </a:r>
            <a:r>
              <a:rPr lang="zh-TW" altLang="en-US" sz="1800" dirty="0"/>
              <a:t>　</a:t>
            </a:r>
            <a:r>
              <a:rPr lang="en-US" altLang="zh-TW" sz="1800" dirty="0"/>
              <a:t>%d\n",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);</a:t>
            </a:r>
          </a:p>
          <a:p>
            <a:pPr marL="0" indent="0">
              <a:buNone/>
            </a:pPr>
            <a:r>
              <a:rPr lang="en-US" altLang="zh-TW" sz="1800" dirty="0"/>
              <a:t>	}</a:t>
            </a:r>
          </a:p>
          <a:p>
            <a:pPr marL="0" indent="0">
              <a:buNone/>
            </a:pPr>
            <a:r>
              <a:rPr lang="en-US" altLang="zh-TW" sz="1800" dirty="0"/>
              <a:t>	system("PAUSE");</a:t>
            </a:r>
          </a:p>
          <a:p>
            <a:pPr marL="0" indent="0">
              <a:buNone/>
            </a:pPr>
            <a:r>
              <a:rPr lang="en-US" altLang="zh-TW" sz="1800" dirty="0"/>
              <a:t>	return 0;</a:t>
            </a:r>
          </a:p>
          <a:p>
            <a:pPr marL="0" indent="0">
              <a:buNone/>
            </a:pPr>
            <a:r>
              <a:rPr lang="en-US" altLang="zh-TW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863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/>
              <a:t>for</a:t>
            </a:r>
            <a:r>
              <a:rPr lang="zh-TW" altLang="zh-TW" sz="4000" b="1" dirty="0"/>
              <a:t>迴圈</a:t>
            </a:r>
            <a:r>
              <a:rPr lang="zh-TW" altLang="en-US" b="1" dirty="0"/>
              <a:t>－範例 </a:t>
            </a:r>
            <a:r>
              <a:rPr lang="en-US" altLang="zh-TW" b="1" dirty="0"/>
              <a:t>1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stdio.h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stdlib.h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 err="1"/>
              <a:t>int</a:t>
            </a:r>
            <a:r>
              <a:rPr lang="en-US" altLang="zh-TW" sz="1800" dirty="0"/>
              <a:t> main()</a:t>
            </a:r>
          </a:p>
          <a:p>
            <a:pPr marL="0" indent="0">
              <a:buNone/>
            </a:pPr>
            <a:r>
              <a:rPr lang="en-US" altLang="zh-TW" sz="1800" dirty="0"/>
              <a:t>{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 = 1;</a:t>
            </a:r>
          </a:p>
          <a:p>
            <a:pPr marL="0" indent="0">
              <a:buNone/>
            </a:pPr>
            <a:r>
              <a:rPr lang="en-US" altLang="zh-TW" sz="1800" dirty="0"/>
              <a:t>	for(;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 &lt;= 5;)</a:t>
            </a:r>
            <a:r>
              <a:rPr lang="zh-TW" altLang="en-US" sz="1800" dirty="0"/>
              <a:t> </a:t>
            </a:r>
            <a:r>
              <a:rPr lang="en-US" altLang="zh-TW" sz="1800" dirty="0"/>
              <a:t> /*</a:t>
            </a:r>
            <a:r>
              <a:rPr lang="zh-TW" altLang="en-US" sz="1800" dirty="0"/>
              <a:t>更新運算式省略</a:t>
            </a:r>
            <a:r>
              <a:rPr lang="en-US" altLang="zh-TW" sz="1800" dirty="0"/>
              <a:t>*/</a:t>
            </a:r>
          </a:p>
          <a:p>
            <a:pPr marL="0" indent="0">
              <a:buNone/>
            </a:pPr>
            <a:r>
              <a:rPr lang="en-US" altLang="zh-TW" sz="1800" dirty="0"/>
              <a:t>	{</a:t>
            </a:r>
          </a:p>
          <a:p>
            <a:pPr marL="0" indent="0">
              <a:buNone/>
            </a:pPr>
            <a:r>
              <a:rPr lang="en-US" altLang="zh-TW" sz="1800" dirty="0"/>
              <a:t>	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</a:t>
            </a:r>
            <a:r>
              <a:rPr lang="zh-TW" altLang="en-US" sz="1800" dirty="0"/>
              <a:t>　</a:t>
            </a:r>
            <a:r>
              <a:rPr lang="en-US" altLang="zh-TW" sz="1800" dirty="0"/>
              <a:t>%d\n",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);</a:t>
            </a:r>
          </a:p>
          <a:p>
            <a:pPr marL="0" indent="0">
              <a:buNone/>
            </a:pPr>
            <a:r>
              <a:rPr lang="en-US" altLang="zh-TW" sz="1800" dirty="0"/>
              <a:t>		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++;   /*</a:t>
            </a:r>
            <a:r>
              <a:rPr lang="zh-TW" altLang="en-US" sz="1800" dirty="0"/>
              <a:t>更新運算式移進</a:t>
            </a:r>
            <a:r>
              <a:rPr lang="en-US" altLang="zh-TW" sz="1800" dirty="0"/>
              <a:t>for</a:t>
            </a:r>
            <a:r>
              <a:rPr lang="zh-TW" altLang="en-US" sz="1800" dirty="0"/>
              <a:t>迴圈</a:t>
            </a:r>
            <a:r>
              <a:rPr lang="en-US" altLang="zh-TW" sz="1800" dirty="0"/>
              <a:t>*/</a:t>
            </a:r>
          </a:p>
          <a:p>
            <a:pPr marL="0" indent="0">
              <a:buNone/>
            </a:pPr>
            <a:r>
              <a:rPr lang="en-US" altLang="zh-TW" sz="1800" dirty="0"/>
              <a:t>	}</a:t>
            </a:r>
          </a:p>
          <a:p>
            <a:pPr marL="0" indent="0">
              <a:buNone/>
            </a:pPr>
            <a:r>
              <a:rPr lang="en-US" altLang="zh-TW" sz="1800" dirty="0"/>
              <a:t>	system("PAUSE");</a:t>
            </a:r>
          </a:p>
          <a:p>
            <a:pPr marL="0" indent="0">
              <a:buNone/>
            </a:pPr>
            <a:r>
              <a:rPr lang="en-US" altLang="zh-TW" sz="1800" dirty="0"/>
              <a:t>	return 0;</a:t>
            </a:r>
          </a:p>
          <a:p>
            <a:pPr marL="0" indent="0">
              <a:buNone/>
            </a:pPr>
            <a:r>
              <a:rPr lang="en-US" altLang="zh-TW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575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/>
              <a:t>for</a:t>
            </a:r>
            <a:r>
              <a:rPr lang="zh-TW" altLang="zh-TW" sz="4000" b="1" dirty="0"/>
              <a:t>迴圈</a:t>
            </a:r>
            <a:r>
              <a:rPr lang="zh-TW" altLang="en-US" b="1" dirty="0"/>
              <a:t>－範例 </a:t>
            </a:r>
            <a:r>
              <a:rPr lang="en-US" altLang="zh-TW" b="1" dirty="0"/>
              <a:t>2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stdio.h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stdlib.h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 err="1"/>
              <a:t>int</a:t>
            </a:r>
            <a:r>
              <a:rPr lang="en-US" altLang="zh-TW" sz="1800" dirty="0"/>
              <a:t> main()</a:t>
            </a:r>
          </a:p>
          <a:p>
            <a:pPr marL="0" indent="0">
              <a:buNone/>
            </a:pPr>
            <a:r>
              <a:rPr lang="en-US" altLang="zh-TW" sz="1800" dirty="0"/>
              <a:t>{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i,sum</a:t>
            </a:r>
            <a:r>
              <a:rPr lang="en-US" altLang="zh-TW" sz="1800" dirty="0"/>
              <a:t> = 0;</a:t>
            </a:r>
          </a:p>
          <a:p>
            <a:pPr marL="0" indent="0">
              <a:buNone/>
            </a:pPr>
            <a:r>
              <a:rPr lang="en-US" altLang="zh-TW" sz="1800" dirty="0"/>
              <a:t>	for(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= 1;i &lt;= 10;i++)</a:t>
            </a:r>
          </a:p>
          <a:p>
            <a:pPr marL="0" indent="0">
              <a:buNone/>
            </a:pPr>
            <a:r>
              <a:rPr lang="en-US" altLang="zh-TW" sz="1800" dirty="0"/>
              <a:t>		sum+=</a:t>
            </a:r>
            <a:r>
              <a:rPr lang="en-US" altLang="zh-TW" sz="1800" dirty="0" err="1"/>
              <a:t>i</a:t>
            </a:r>
            <a:r>
              <a:rPr lang="en-US" altLang="zh-TW" sz="1800" dirty="0"/>
              <a:t>;  /*</a:t>
            </a:r>
            <a:r>
              <a:rPr lang="zh-TW" altLang="en-US" sz="1800" dirty="0"/>
              <a:t>等於 </a:t>
            </a:r>
            <a:r>
              <a:rPr lang="en-US" altLang="zh-TW" sz="1800" dirty="0"/>
              <a:t>sum = sum +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*/ 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("1 + 2 + 3 + ... + 10 = %d\</a:t>
            </a:r>
            <a:r>
              <a:rPr lang="en-US" altLang="zh-TW" sz="1800" dirty="0" err="1"/>
              <a:t>n",sum</a:t>
            </a:r>
            <a:r>
              <a:rPr lang="en-US" altLang="zh-TW" sz="1800" dirty="0"/>
              <a:t>);</a:t>
            </a:r>
          </a:p>
          <a:p>
            <a:pPr marL="0" indent="0">
              <a:buNone/>
            </a:pPr>
            <a:r>
              <a:rPr lang="en-US" altLang="zh-TW" sz="1800" dirty="0"/>
              <a:t>	system("PAUSE");</a:t>
            </a:r>
          </a:p>
          <a:p>
            <a:pPr marL="0" indent="0">
              <a:buNone/>
            </a:pPr>
            <a:r>
              <a:rPr lang="en-US" altLang="zh-TW" sz="1800" dirty="0"/>
              <a:t>	return 0;</a:t>
            </a:r>
          </a:p>
          <a:p>
            <a:pPr marL="0" indent="0">
              <a:buNone/>
            </a:pPr>
            <a:r>
              <a:rPr lang="en-US" altLang="zh-TW" sz="1800" dirty="0"/>
              <a:t>}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481989"/>
            <a:ext cx="4044950" cy="152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429177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01_C語言_簡介2013-09-18</Template>
  <TotalTime>968</TotalTime>
  <Words>942</Words>
  <Application>Microsoft Office PowerPoint</Application>
  <PresentationFormat>如螢幕大小 (4:3)</PresentationFormat>
  <Paragraphs>300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0" baseType="lpstr">
      <vt:lpstr>新細明體</vt:lpstr>
      <vt:lpstr>標楷體</vt:lpstr>
      <vt:lpstr>Calibri</vt:lpstr>
      <vt:lpstr>Times New Roman</vt:lpstr>
      <vt:lpstr>Wingdings</vt:lpstr>
      <vt:lpstr>Profile</vt:lpstr>
      <vt:lpstr>C語言 </vt:lpstr>
      <vt:lpstr>迴圈敘述</vt:lpstr>
      <vt:lpstr>迴圈敘述</vt:lpstr>
      <vt:lpstr>for迴圈－範例 1</vt:lpstr>
      <vt:lpstr>for迴圈－範例 1</vt:lpstr>
      <vt:lpstr>for迴圈</vt:lpstr>
      <vt:lpstr>for迴圈－範例 1</vt:lpstr>
      <vt:lpstr>for迴圈－範例 1</vt:lpstr>
      <vt:lpstr>for迴圈－範例 2</vt:lpstr>
      <vt:lpstr>for迴圈－範例 3</vt:lpstr>
      <vt:lpstr>while迴圈</vt:lpstr>
      <vt:lpstr>while迴圈－範例 1</vt:lpstr>
      <vt:lpstr>while迴圈－範例 2</vt:lpstr>
      <vt:lpstr>do...while迴圈</vt:lpstr>
      <vt:lpstr>do...while迴圈－範例 1</vt:lpstr>
      <vt:lpstr>do...while迴圈－範例 2</vt:lpstr>
      <vt:lpstr>迴圈敘述</vt:lpstr>
      <vt:lpstr>巢狀迴圈</vt:lpstr>
      <vt:lpstr>巢狀迴圈－範例 1</vt:lpstr>
      <vt:lpstr>break與continue</vt:lpstr>
      <vt:lpstr>break與continue</vt:lpstr>
      <vt:lpstr>break</vt:lpstr>
      <vt:lpstr>break－範例 1</vt:lpstr>
      <vt:lpstr>break－範例 1</vt:lpstr>
      <vt:lpstr>break －範例 2</vt:lpstr>
      <vt:lpstr>continue －範例 1</vt:lpstr>
      <vt:lpstr>continue －範例 1</vt:lpstr>
      <vt:lpstr>continue －範例 2</vt:lpstr>
      <vt:lpstr>練習1</vt:lpstr>
      <vt:lpstr>練習1</vt:lpstr>
      <vt:lpstr>練習2</vt:lpstr>
      <vt:lpstr>練習3</vt:lpstr>
      <vt:lpstr>迴圈的應用範例</vt:lpstr>
      <vt:lpstr>迴圈的應用範例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C語言</dc:title>
  <dc:creator>admin</dc:creator>
  <cp:lastModifiedBy>user</cp:lastModifiedBy>
  <cp:revision>81</cp:revision>
  <dcterms:created xsi:type="dcterms:W3CDTF">2019-09-15T15:20:13Z</dcterms:created>
  <dcterms:modified xsi:type="dcterms:W3CDTF">2020-10-06T07:45:05Z</dcterms:modified>
</cp:coreProperties>
</file>