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311" r:id="rId3"/>
    <p:sldId id="353" r:id="rId4"/>
    <p:sldId id="354" r:id="rId5"/>
    <p:sldId id="310" r:id="rId6"/>
    <p:sldId id="355" r:id="rId7"/>
    <p:sldId id="356" r:id="rId8"/>
    <p:sldId id="358" r:id="rId9"/>
    <p:sldId id="316" r:id="rId10"/>
    <p:sldId id="359" r:id="rId11"/>
    <p:sldId id="360" r:id="rId12"/>
    <p:sldId id="323" r:id="rId13"/>
    <p:sldId id="361" r:id="rId14"/>
    <p:sldId id="335" r:id="rId15"/>
    <p:sldId id="327" r:id="rId16"/>
    <p:sldId id="362" r:id="rId17"/>
    <p:sldId id="363" r:id="rId18"/>
    <p:sldId id="326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7" r:id="rId32"/>
    <p:sldId id="376" r:id="rId33"/>
    <p:sldId id="330" r:id="rId34"/>
    <p:sldId id="33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90" r:id="rId47"/>
    <p:sldId id="391" r:id="rId48"/>
    <p:sldId id="389" r:id="rId49"/>
    <p:sldId id="392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7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0BFBC-D9AF-4996-881F-A3C7F165617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065E0-DB65-4134-B7AD-4A9ACF2D9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3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7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11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1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4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6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1A6DEA0F-7429-4CC8-B130-17BDFFEE1BD0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985D20B1-C83E-4F0C-9FFF-B9C9255ACF8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553344"/>
            <a:ext cx="7772400" cy="1371600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 smtClean="0"/>
              <a:t>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函數的回傳</a:t>
            </a:r>
            <a:r>
              <a:rPr lang="zh-TW" altLang="en-US" b="1" dirty="0" smtClean="0"/>
              <a:t>值－範例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函數的資料型態，有何作用呢？函數回傳值與函數的資料型態又有什麼關聯呢？讓我們從範例來找答案</a:t>
            </a:r>
            <a:r>
              <a:rPr lang="zh-TW" altLang="zh-TW" sz="2400" dirty="0" smtClean="0"/>
              <a:t>。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639"/>
          <a:stretch/>
        </p:blipFill>
        <p:spPr>
          <a:xfrm>
            <a:off x="678600" y="2692484"/>
            <a:ext cx="7781832" cy="31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函數的回傳值－範例</a:t>
            </a:r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4" y="1748691"/>
            <a:ext cx="7395412" cy="43446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02" y="116632"/>
            <a:ext cx="3376494" cy="2588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1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函數的回傳值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此範例包含幾個重點：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(1) </a:t>
            </a:r>
            <a:r>
              <a:rPr lang="zh-TW" altLang="zh-TW" sz="2400" dirty="0"/>
              <a:t>函數資料型態的意義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(2) </a:t>
            </a:r>
            <a:r>
              <a:rPr lang="zh-TW" altLang="zh-TW" sz="2400" dirty="0"/>
              <a:t>利用</a:t>
            </a:r>
            <a:r>
              <a:rPr lang="en-US" altLang="zh-TW" sz="2400" dirty="0"/>
              <a:t>return</a:t>
            </a:r>
            <a:r>
              <a:rPr lang="zh-TW" altLang="zh-TW" sz="2400" dirty="0"/>
              <a:t>敘述回傳值時應注意事項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zh-TW" sz="2400" dirty="0"/>
              <a:t>茲說明如下：</a:t>
            </a:r>
          </a:p>
        </p:txBody>
      </p:sp>
    </p:spTree>
    <p:extLst>
      <p:ext uri="{BB962C8B-B14F-4D97-AF65-F5344CB8AC3E}">
        <p14:creationId xmlns:p14="http://schemas.microsoft.com/office/powerpoint/2010/main" val="8549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函數的回傳值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函數的資料型態若不是</a:t>
            </a:r>
            <a:r>
              <a:rPr lang="en-US" altLang="zh-TW" sz="2400" dirty="0"/>
              <a:t>void</a:t>
            </a:r>
            <a:r>
              <a:rPr lang="zh-TW" altLang="zh-TW" sz="2400" dirty="0"/>
              <a:t>，表示此函數有回傳值。函數回傳值的資料型態必須與函數的資料型態一致。</a:t>
            </a:r>
            <a:endParaRPr lang="en-US" altLang="zh-TW" sz="2400" dirty="0"/>
          </a:p>
          <a:p>
            <a:r>
              <a:rPr lang="zh-TW" altLang="zh-TW" sz="2400" dirty="0"/>
              <a:t>在</a:t>
            </a:r>
            <a:r>
              <a:rPr lang="zh-TW" altLang="zh-TW" sz="2400" dirty="0" smtClean="0"/>
              <a:t>範例</a:t>
            </a:r>
            <a:r>
              <a:rPr lang="en-US" altLang="zh-TW" sz="2400" dirty="0"/>
              <a:t>2</a:t>
            </a:r>
            <a:r>
              <a:rPr lang="zh-TW" altLang="zh-TW" sz="2400" dirty="0" smtClean="0"/>
              <a:t>第</a:t>
            </a:r>
            <a:r>
              <a:rPr lang="en-US" altLang="zh-TW" sz="2400" dirty="0"/>
              <a:t>4</a:t>
            </a:r>
            <a:r>
              <a:rPr lang="zh-TW" altLang="zh-TW" sz="2400" dirty="0"/>
              <a:t>行，</a:t>
            </a:r>
            <a:r>
              <a:rPr lang="en-US" altLang="zh-TW" sz="2400" dirty="0"/>
              <a:t>square() </a:t>
            </a:r>
            <a:r>
              <a:rPr lang="zh-TW" altLang="zh-TW" sz="2400" dirty="0"/>
              <a:t>的資料型態為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，所以函數的回傳值</a:t>
            </a:r>
            <a:r>
              <a:rPr lang="en-US" altLang="zh-TW" sz="2400" dirty="0"/>
              <a:t>total</a:t>
            </a:r>
            <a:r>
              <a:rPr lang="zh-TW" altLang="zh-TW" sz="2400" dirty="0"/>
              <a:t>也必須是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。</a:t>
            </a:r>
            <a:endParaRPr lang="en-US" altLang="zh-TW" sz="2400" dirty="0"/>
          </a:p>
          <a:p>
            <a:r>
              <a:rPr lang="zh-TW" altLang="zh-TW" sz="2400" dirty="0"/>
              <a:t>若函數回傳值的資料型態與函數的資料型態不一致時，將會得到錯誤的訊息。</a:t>
            </a:r>
          </a:p>
        </p:txBody>
      </p:sp>
    </p:spTree>
    <p:extLst>
      <p:ext uri="{BB962C8B-B14F-4D97-AF65-F5344CB8AC3E}">
        <p14:creationId xmlns:p14="http://schemas.microsoft.com/office/powerpoint/2010/main" val="1108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return</a:t>
            </a:r>
            <a:r>
              <a:rPr lang="zh-TW" altLang="zh-TW" b="1" dirty="0"/>
              <a:t>敘述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函數定義的內容，始於左大括號 </a:t>
            </a:r>
            <a:r>
              <a:rPr lang="en-US" altLang="zh-TW" sz="2400" dirty="0"/>
              <a:t>{</a:t>
            </a:r>
            <a:r>
              <a:rPr lang="zh-TW" altLang="zh-TW" sz="2400" dirty="0"/>
              <a:t>，止於右大括號 </a:t>
            </a:r>
            <a:r>
              <a:rPr lang="en-US" altLang="zh-TW" sz="2400" dirty="0"/>
              <a:t>}</a:t>
            </a:r>
            <a:r>
              <a:rPr lang="zh-TW" altLang="zh-TW" sz="2400" dirty="0"/>
              <a:t>，不過函數除了碰到右大括號 </a:t>
            </a:r>
            <a:r>
              <a:rPr lang="en-US" altLang="zh-TW" sz="2400" dirty="0"/>
              <a:t>} </a:t>
            </a:r>
            <a:r>
              <a:rPr lang="zh-TW" altLang="zh-TW" sz="2400" dirty="0"/>
              <a:t>結束外，若遇到</a:t>
            </a:r>
            <a:r>
              <a:rPr lang="en-US" altLang="zh-TW" sz="2400" dirty="0"/>
              <a:t>return</a:t>
            </a:r>
            <a:r>
              <a:rPr lang="zh-TW" altLang="zh-TW" sz="2400" dirty="0"/>
              <a:t>敘述，函數也會結束。</a:t>
            </a:r>
          </a:p>
          <a:p>
            <a:r>
              <a:rPr lang="en-US" altLang="zh-TW" sz="2400" dirty="0"/>
              <a:t>return</a:t>
            </a:r>
            <a:r>
              <a:rPr lang="zh-TW" altLang="zh-TW" sz="2400" dirty="0"/>
              <a:t>是返回的意思，只要在函數中遇到</a:t>
            </a:r>
            <a:r>
              <a:rPr lang="en-US" altLang="zh-TW" sz="2400" dirty="0"/>
              <a:t>return</a:t>
            </a:r>
            <a:r>
              <a:rPr lang="zh-TW" altLang="zh-TW" sz="2400" dirty="0"/>
              <a:t>敘述，控制權就會交回。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return</a:t>
            </a:r>
            <a:r>
              <a:rPr lang="zh-TW" altLang="zh-TW" sz="2400" dirty="0"/>
              <a:t>敘述一次只能回傳一個數值，通常會將回傳值指定給一變數，但無法一次回傳多個數值。</a:t>
            </a:r>
            <a:endParaRPr lang="en-US" altLang="zh-TW" sz="2400" dirty="0"/>
          </a:p>
          <a:p>
            <a:r>
              <a:rPr lang="zh-TW" altLang="zh-TW" sz="2400" dirty="0" smtClean="0"/>
              <a:t>範例</a:t>
            </a:r>
            <a:r>
              <a:rPr lang="en-US" altLang="zh-TW" sz="2400" dirty="0"/>
              <a:t>2</a:t>
            </a:r>
            <a:r>
              <a:rPr lang="zh-TW" altLang="zh-TW" sz="2400" dirty="0" smtClean="0"/>
              <a:t>第</a:t>
            </a:r>
            <a:r>
              <a:rPr lang="en-US" altLang="zh-TW" sz="2400" dirty="0"/>
              <a:t>9</a:t>
            </a:r>
            <a:r>
              <a:rPr lang="zh-TW" altLang="zh-TW" sz="2400" dirty="0"/>
              <a:t>行，將</a:t>
            </a:r>
            <a:r>
              <a:rPr lang="en-US" altLang="zh-TW" sz="2400" dirty="0"/>
              <a:t>square() </a:t>
            </a:r>
            <a:r>
              <a:rPr lang="zh-TW" altLang="zh-TW" sz="2400" dirty="0"/>
              <a:t>的回傳值指定給</a:t>
            </a:r>
            <a:r>
              <a:rPr lang="en-US" altLang="zh-TW" sz="2400" dirty="0" err="1"/>
              <a:t>ans</a:t>
            </a:r>
            <a:r>
              <a:rPr lang="zh-TW" altLang="zh-TW" sz="2400" dirty="0"/>
              <a:t>變數，</a:t>
            </a:r>
            <a:r>
              <a:rPr lang="en-US" altLang="zh-TW" sz="2400" dirty="0"/>
              <a:t>square() </a:t>
            </a:r>
            <a:r>
              <a:rPr lang="zh-TW" altLang="zh-TW" sz="2400" dirty="0"/>
              <a:t>是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型態，回傳值也必須是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型態，所以</a:t>
            </a:r>
            <a:r>
              <a:rPr lang="en-US" altLang="zh-TW" sz="2400" dirty="0" err="1"/>
              <a:t>ans</a:t>
            </a:r>
            <a:r>
              <a:rPr lang="zh-TW" altLang="zh-TW" sz="2400" dirty="0"/>
              <a:t>變數必須是</a:t>
            </a:r>
            <a:r>
              <a:rPr lang="en-US" altLang="zh-TW" sz="2400" dirty="0" err="1"/>
              <a:t>int</a:t>
            </a:r>
            <a:r>
              <a:rPr lang="zh-TW" altLang="zh-TW" sz="2400" dirty="0"/>
              <a:t>型態，這就是函數回傳值運作的方式。</a:t>
            </a:r>
            <a:r>
              <a:rPr lang="en-US" altLang="zh-TW" sz="2400" dirty="0"/>
              <a:t>return</a:t>
            </a:r>
            <a:r>
              <a:rPr lang="zh-TW" altLang="zh-TW" sz="2400" dirty="0"/>
              <a:t>後面也可以不接任何運算式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57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return</a:t>
            </a:r>
            <a:r>
              <a:rPr lang="zh-TW" altLang="zh-TW" sz="4000" b="1" dirty="0" smtClean="0"/>
              <a:t>敘述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en-US" altLang="zh-TW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507"/>
          <a:stretch/>
        </p:blipFill>
        <p:spPr>
          <a:xfrm>
            <a:off x="1265839" y="1772816"/>
            <a:ext cx="6612322" cy="4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return</a:t>
            </a:r>
            <a:r>
              <a:rPr lang="zh-TW" altLang="zh-TW" sz="4000" b="1" dirty="0" smtClean="0"/>
              <a:t>敘述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en-US" altLang="zh-TW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3" y="1759167"/>
            <a:ext cx="7577814" cy="43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return</a:t>
            </a:r>
            <a:r>
              <a:rPr lang="zh-TW" altLang="zh-TW" sz="4000" b="1" dirty="0" smtClean="0"/>
              <a:t>敘述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en-US" altLang="zh-TW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3" y="1727352"/>
            <a:ext cx="4567555" cy="43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之前所舉的範例在呼叫函數時都沒有傳遞所謂的引數（</a:t>
            </a:r>
            <a:r>
              <a:rPr lang="en-US" altLang="zh-TW" sz="2400" dirty="0"/>
              <a:t>argument</a:t>
            </a:r>
            <a:r>
              <a:rPr lang="zh-TW" altLang="zh-TW" sz="2400" dirty="0"/>
              <a:t>）。</a:t>
            </a:r>
            <a:endParaRPr lang="en-US" altLang="zh-TW" sz="2400" dirty="0"/>
          </a:p>
          <a:p>
            <a:r>
              <a:rPr lang="zh-TW" altLang="zh-TW" sz="2400" dirty="0"/>
              <a:t>參數又分為實際引數（</a:t>
            </a:r>
            <a:r>
              <a:rPr lang="en-US" altLang="zh-TW" sz="2400" dirty="0"/>
              <a:t>actual argument</a:t>
            </a:r>
            <a:r>
              <a:rPr lang="zh-TW" altLang="zh-TW" sz="2400" dirty="0"/>
              <a:t>）與形式參數（</a:t>
            </a:r>
            <a:r>
              <a:rPr lang="en-US" altLang="zh-TW" sz="2400" dirty="0"/>
              <a:t>formal parameter</a:t>
            </a:r>
            <a:r>
              <a:rPr lang="zh-TW" altLang="zh-TW" sz="2400" dirty="0"/>
              <a:t>）。</a:t>
            </a:r>
            <a:endParaRPr lang="en-US" altLang="zh-TW" sz="2400" dirty="0"/>
          </a:p>
          <a:p>
            <a:r>
              <a:rPr lang="zh-TW" altLang="zh-TW" sz="2400" dirty="0"/>
              <a:t>我們以</a:t>
            </a:r>
            <a:r>
              <a:rPr lang="zh-TW" altLang="zh-TW" sz="2400" dirty="0" smtClean="0"/>
              <a:t>範例</a:t>
            </a:r>
            <a:r>
              <a:rPr lang="en-US" altLang="zh-TW" sz="2400" dirty="0"/>
              <a:t>4</a:t>
            </a:r>
            <a:r>
              <a:rPr lang="zh-TW" altLang="zh-TW" sz="2400" dirty="0" smtClean="0"/>
              <a:t>來</a:t>
            </a:r>
            <a:r>
              <a:rPr lang="zh-TW" altLang="zh-TW" sz="2400" dirty="0"/>
              <a:t>說明之，它是</a:t>
            </a:r>
            <a:r>
              <a:rPr lang="zh-TW" altLang="zh-TW" sz="2400" dirty="0" smtClean="0"/>
              <a:t>範例</a:t>
            </a:r>
            <a:r>
              <a:rPr lang="en-US" altLang="zh-TW" sz="2400" dirty="0" smtClean="0"/>
              <a:t>2</a:t>
            </a:r>
            <a:r>
              <a:rPr lang="zh-TW" altLang="zh-TW" sz="2400" dirty="0" smtClean="0"/>
              <a:t>修正</a:t>
            </a:r>
            <a:r>
              <a:rPr lang="zh-TW" altLang="zh-TW" sz="2400" dirty="0"/>
              <a:t>版。</a:t>
            </a:r>
          </a:p>
        </p:txBody>
      </p:sp>
    </p:spTree>
    <p:extLst>
      <p:ext uri="{BB962C8B-B14F-4D97-AF65-F5344CB8AC3E}">
        <p14:creationId xmlns:p14="http://schemas.microsoft.com/office/powerpoint/2010/main" val="5262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948"/>
          <a:stretch/>
        </p:blipFill>
        <p:spPr>
          <a:xfrm>
            <a:off x="341889" y="1772816"/>
            <a:ext cx="8460222" cy="43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何謂函數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函</a:t>
            </a:r>
            <a:r>
              <a:rPr lang="zh-TW" altLang="zh-TW" sz="2400" dirty="0"/>
              <a:t>數（</a:t>
            </a:r>
            <a:r>
              <a:rPr lang="en-US" altLang="zh-TW" sz="2400" dirty="0"/>
              <a:t>function</a:t>
            </a:r>
            <a:r>
              <a:rPr lang="zh-TW" altLang="zh-TW" sz="2400" dirty="0"/>
              <a:t>）是完成某項功能的片段程式，其可分為庫存函數（</a:t>
            </a:r>
            <a:r>
              <a:rPr lang="en-US" altLang="zh-TW" sz="2400" dirty="0"/>
              <a:t>library function</a:t>
            </a:r>
            <a:r>
              <a:rPr lang="zh-TW" altLang="zh-TW" sz="2400" dirty="0"/>
              <a:t>）和使用者自定函數（</a:t>
            </a:r>
            <a:r>
              <a:rPr lang="en-US" altLang="zh-TW" sz="2400" dirty="0"/>
              <a:t>user-defined function</a:t>
            </a:r>
            <a:r>
              <a:rPr lang="zh-TW" altLang="zh-TW" sz="2400" dirty="0"/>
              <a:t>）。像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()</a:t>
            </a:r>
            <a:r>
              <a:rPr lang="zh-TW" altLang="zh-TW" sz="2400" dirty="0"/>
              <a:t>、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() </a:t>
            </a:r>
            <a:r>
              <a:rPr lang="zh-TW" altLang="zh-TW" sz="2400" dirty="0"/>
              <a:t>就是庫存函數。</a:t>
            </a:r>
            <a:endParaRPr lang="en-US" altLang="zh-TW" sz="2400" dirty="0"/>
          </a:p>
          <a:p>
            <a:r>
              <a:rPr lang="zh-TW" altLang="zh-TW" sz="2400" dirty="0"/>
              <a:t>呼叫這些庫存函數首先要合乎此函數的原型，需載入原型所在的標頭檔，最後，還要知道成功與失敗之回傳值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zh-TW" sz="2400" dirty="0"/>
              <a:t>撰寫使用者自定的函數。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2348880"/>
            <a:ext cx="8460000" cy="33458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79" y="1268760"/>
            <a:ext cx="2475617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6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/>
              <a:t>5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1AC33405-A14D-45FC-98D0-AA548438BA01}"/>
              </a:ext>
            </a:extLst>
          </p:cNvPr>
          <p:cNvGrpSpPr/>
          <p:nvPr/>
        </p:nvGrpSpPr>
        <p:grpSpPr>
          <a:xfrm>
            <a:off x="1115616" y="1709929"/>
            <a:ext cx="6863415" cy="4495274"/>
            <a:chOff x="1132961" y="1569734"/>
            <a:chExt cx="6863415" cy="449527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/>
            <a:srcRect t="5207"/>
            <a:stretch/>
          </p:blipFill>
          <p:spPr>
            <a:xfrm>
              <a:off x="1132961" y="1569734"/>
              <a:ext cx="6863415" cy="448464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="" xmlns:a16="http://schemas.microsoft.com/office/drawing/2014/main" id="{6E126C8B-B646-4817-A229-15C9331BC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70" t="52680" r="66206" b="40851"/>
            <a:stretch/>
          </p:blipFill>
          <p:spPr>
            <a:xfrm>
              <a:off x="4130040" y="5782895"/>
              <a:ext cx="142590" cy="282113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779" y="3791557"/>
            <a:ext cx="4263065" cy="213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範例</a:t>
            </a:r>
            <a:r>
              <a:rPr lang="en-US" altLang="zh-TW" sz="2400" dirty="0" smtClean="0"/>
              <a:t>6</a:t>
            </a:r>
            <a:r>
              <a:rPr lang="zh-TW" altLang="zh-TW" sz="2400" dirty="0" smtClean="0"/>
              <a:t>是範例</a:t>
            </a:r>
            <a:r>
              <a:rPr lang="en-US" altLang="zh-TW" sz="2400" dirty="0"/>
              <a:t>4</a:t>
            </a:r>
            <a:r>
              <a:rPr lang="zh-TW" altLang="zh-TW" sz="2400" dirty="0" smtClean="0"/>
              <a:t>與</a:t>
            </a:r>
            <a:r>
              <a:rPr lang="en-US" altLang="zh-TW" sz="2400" dirty="0"/>
              <a:t>5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結合。</a:t>
            </a:r>
            <a:endParaRPr lang="en-US" altLang="zh-TW" sz="2400" dirty="0"/>
          </a:p>
          <a:p>
            <a:pPr marL="0" indent="0">
              <a:buNone/>
            </a:pP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796"/>
          <a:stretch/>
        </p:blipFill>
        <p:spPr>
          <a:xfrm>
            <a:off x="1227880" y="2258288"/>
            <a:ext cx="6688240" cy="36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772816"/>
            <a:ext cx="78105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00" y="2204866"/>
            <a:ext cx="7812000" cy="36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函數如何傳遞參數</a:t>
            </a:r>
            <a:r>
              <a:rPr lang="zh-TW" altLang="en-US" sz="3600" b="1" dirty="0" smtClean="0"/>
              <a:t>－範例</a:t>
            </a:r>
            <a:r>
              <a:rPr lang="en-US" altLang="zh-TW" sz="3600" b="1" dirty="0" smtClean="0"/>
              <a:t>6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1844824"/>
            <a:ext cx="6520877" cy="4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全域變數與區域變數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本節將介紹兩個與變數有關的名詞</a:t>
            </a:r>
            <a:r>
              <a:rPr lang="en-US" altLang="zh-TW" sz="2400" dirty="0"/>
              <a:t>—</a:t>
            </a:r>
            <a:r>
              <a:rPr lang="zh-TW" altLang="zh-TW" sz="2400" dirty="0"/>
              <a:t>全域變數（</a:t>
            </a:r>
            <a:r>
              <a:rPr lang="en-US" altLang="zh-TW" sz="2400" dirty="0"/>
              <a:t>global variable</a:t>
            </a:r>
            <a:r>
              <a:rPr lang="zh-TW" altLang="zh-TW" sz="2400" dirty="0"/>
              <a:t>）與區域變數（</a:t>
            </a:r>
            <a:r>
              <a:rPr lang="en-US" altLang="zh-TW" sz="2400" dirty="0"/>
              <a:t>local variable</a:t>
            </a:r>
            <a:r>
              <a:rPr lang="zh-TW" altLang="zh-TW" sz="2400" dirty="0"/>
              <a:t>）。</a:t>
            </a:r>
            <a:endParaRPr lang="en-US" altLang="zh-TW" sz="2400" dirty="0"/>
          </a:p>
          <a:p>
            <a:r>
              <a:rPr lang="zh-TW" altLang="zh-TW" sz="2400" dirty="0"/>
              <a:t>全域變數是定義於函數外的變數，定義之後的所有的函數皆可使用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zh-TW" sz="2400" dirty="0"/>
              <a:t>請參閱</a:t>
            </a:r>
            <a:r>
              <a:rPr lang="zh-TW" altLang="zh-TW" sz="2400" dirty="0" smtClean="0"/>
              <a:t>範例</a:t>
            </a:r>
            <a:r>
              <a:rPr lang="en-US" altLang="zh-TW" sz="2400" dirty="0"/>
              <a:t>7</a:t>
            </a:r>
            <a:r>
              <a:rPr lang="zh-TW" altLang="zh-TW" sz="2400" dirty="0" smtClean="0"/>
              <a:t>。</a:t>
            </a:r>
            <a:r>
              <a:rPr lang="zh-TW" altLang="zh-TW" sz="2400" dirty="0"/>
              <a:t>區域變數則是定義於函數內的變數，只允許該函數使用</a:t>
            </a:r>
            <a:r>
              <a:rPr lang="zh-TW" altLang="zh-TW" sz="2400" dirty="0" smtClean="0"/>
              <a:t>。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350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</a:t>
            </a:r>
            <a:r>
              <a:rPr lang="zh-TW" altLang="zh-TW" b="1" dirty="0" smtClean="0"/>
              <a:t>變數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7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161"/>
          <a:stretch/>
        </p:blipFill>
        <p:spPr>
          <a:xfrm>
            <a:off x="1182582" y="1741752"/>
            <a:ext cx="6778836" cy="43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888166"/>
            <a:ext cx="3563888" cy="1381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2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</a:t>
            </a:r>
            <a:r>
              <a:rPr lang="zh-TW" altLang="zh-TW" b="1" dirty="0" smtClean="0"/>
              <a:t>變數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8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若將全域變數定義在</a:t>
            </a:r>
            <a:r>
              <a:rPr lang="en-US" altLang="zh-TW" sz="2400" dirty="0"/>
              <a:t>main() </a:t>
            </a:r>
            <a:r>
              <a:rPr lang="zh-TW" altLang="zh-TW" sz="2400" dirty="0"/>
              <a:t>函數下面時，則</a:t>
            </a:r>
            <a:r>
              <a:rPr lang="en-US" altLang="zh-TW" sz="2400" dirty="0"/>
              <a:t>main() </a:t>
            </a:r>
            <a:r>
              <a:rPr lang="zh-TW" altLang="zh-TW" sz="2400" dirty="0"/>
              <a:t>函數是無法取用這一全域變數</a:t>
            </a:r>
            <a:r>
              <a:rPr lang="zh-TW" altLang="zh-TW" sz="2400" dirty="0" smtClean="0"/>
              <a:t>。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7167"/>
          <a:stretch/>
        </p:blipFill>
        <p:spPr>
          <a:xfrm>
            <a:off x="1185430" y="2564904"/>
            <a:ext cx="677314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</a:t>
            </a:r>
            <a:r>
              <a:rPr lang="zh-TW" altLang="zh-TW" b="1" dirty="0" smtClean="0"/>
              <a:t>變數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8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41752"/>
            <a:ext cx="6907756" cy="47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何謂</a:t>
            </a:r>
            <a:r>
              <a:rPr lang="zh-TW" altLang="zh-TW" b="1" dirty="0" smtClean="0"/>
              <a:t>函數</a:t>
            </a:r>
            <a:r>
              <a:rPr lang="zh-TW" altLang="en-US" b="1" dirty="0"/>
              <a:t>－</a:t>
            </a:r>
            <a:r>
              <a:rPr lang="zh-TW" altLang="en-US" b="1" dirty="0" smtClean="0"/>
              <a:t>範例</a:t>
            </a:r>
            <a:r>
              <a:rPr lang="en-US" altLang="zh-TW" b="1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744" r="12871"/>
          <a:stretch/>
        </p:blipFill>
        <p:spPr>
          <a:xfrm>
            <a:off x="3923928" y="1759168"/>
            <a:ext cx="4467607" cy="4297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2633293"/>
            <a:ext cx="2592287" cy="2576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6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</a:t>
            </a:r>
            <a:r>
              <a:rPr lang="zh-TW" altLang="zh-TW" b="1" dirty="0" smtClean="0"/>
              <a:t>變數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8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41615"/>
            <a:ext cx="4277358" cy="44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全域變數與區域變數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若程式的全域變數與區域變數同名時，有沒有關係呢？</a:t>
            </a:r>
          </a:p>
          <a:p>
            <a:r>
              <a:rPr lang="zh-TW" altLang="zh-TW" sz="2400" dirty="0"/>
              <a:t>請參閱</a:t>
            </a:r>
            <a:r>
              <a:rPr lang="zh-TW" altLang="zh-TW" sz="2400" dirty="0" smtClean="0"/>
              <a:t>範例</a:t>
            </a:r>
            <a:r>
              <a:rPr lang="en-US" altLang="zh-TW" sz="2400" dirty="0"/>
              <a:t>9</a:t>
            </a:r>
            <a:r>
              <a:rPr lang="zh-TW" altLang="zh-TW" sz="2400" dirty="0" smtClean="0"/>
              <a:t>及</a:t>
            </a:r>
            <a:r>
              <a:rPr lang="zh-TW" altLang="zh-TW" sz="2400" dirty="0"/>
              <a:t>其解說。</a:t>
            </a:r>
          </a:p>
        </p:txBody>
      </p:sp>
    </p:spTree>
    <p:extLst>
      <p:ext uri="{BB962C8B-B14F-4D97-AF65-F5344CB8AC3E}">
        <p14:creationId xmlns:p14="http://schemas.microsoft.com/office/powerpoint/2010/main" val="35692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</a:t>
            </a:r>
            <a:r>
              <a:rPr lang="zh-TW" altLang="zh-TW" b="1" dirty="0" smtClean="0"/>
              <a:t>變數</a:t>
            </a:r>
            <a:r>
              <a:rPr lang="zh-TW" altLang="en-US" sz="4000" b="1" dirty="0"/>
              <a:t>－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9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153"/>
          <a:stretch/>
        </p:blipFill>
        <p:spPr>
          <a:xfrm>
            <a:off x="1579192" y="1741752"/>
            <a:ext cx="5985616" cy="44103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505095"/>
            <a:ext cx="2732645" cy="1650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9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全域變數與區域變數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70073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為什麼要將全域變數拿出來討論呢？這是因為函數與函數之間的區域變數是無法相互利用的，使用全域變數，各函數之間才得以溝通，不過在程式中使用全域變數，並不是一個好的現象。</a:t>
            </a:r>
          </a:p>
          <a:p>
            <a:r>
              <a:rPr lang="zh-TW" altLang="zh-TW" sz="2400" dirty="0"/>
              <a:t>全域變數效力大，勢力範圍可遍及整個程式，自然也會產生一些副作用（</a:t>
            </a:r>
            <a:r>
              <a:rPr lang="en-US" altLang="zh-TW" sz="2400" dirty="0"/>
              <a:t>side effect</a:t>
            </a:r>
            <a:r>
              <a:rPr lang="zh-TW" altLang="zh-TW" sz="2400" dirty="0"/>
              <a:t>），因為任何一個函數執行的過程中，都有可能改變全域變數的值，若是發生錯誤，要除錯是十分不容易；若是使用區域變數，因效力僅止於其定義的函數內，一旦函數出現問題，只要對有使用到區域變數的函數加以追蹤即可，不需大費周章的找遍整個程式。</a:t>
            </a:r>
            <a:endParaRPr lang="en-US" altLang="zh-TW" sz="2400" dirty="0"/>
          </a:p>
          <a:p>
            <a:r>
              <a:rPr lang="zh-TW" altLang="zh-TW" sz="2400" dirty="0"/>
              <a:t>一個好的程式設計師，會儘量避免使用全域變數。</a:t>
            </a:r>
          </a:p>
        </p:txBody>
      </p:sp>
    </p:spTree>
    <p:extLst>
      <p:ext uri="{BB962C8B-B14F-4D97-AF65-F5344CB8AC3E}">
        <p14:creationId xmlns:p14="http://schemas.microsoft.com/office/powerpoint/2010/main" val="8938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遞迴函數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當函數內某一個（或多個）敘述又呼叫函數本身，則稱此函數為遞迴函數（</a:t>
            </a:r>
            <a:r>
              <a:rPr lang="en-US" altLang="zh-TW" sz="2400" dirty="0"/>
              <a:t>recursive function</a:t>
            </a:r>
            <a:r>
              <a:rPr lang="zh-TW" altLang="zh-TW" sz="2400" dirty="0"/>
              <a:t>）。遞迴函數在撰寫上相當簡潔，但較不易理解，舉一範例說明之。假設我們要計算</a:t>
            </a:r>
            <a:r>
              <a:rPr lang="en-US" altLang="zh-TW" sz="2400" dirty="0"/>
              <a:t>5!</a:t>
            </a:r>
            <a:r>
              <a:rPr lang="zh-TW" altLang="zh-TW" sz="2400" dirty="0"/>
              <a:t>，其計算過程如下：</a:t>
            </a:r>
          </a:p>
          <a:p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r="26327"/>
          <a:stretch/>
        </p:blipFill>
        <p:spPr>
          <a:xfrm>
            <a:off x="652012" y="3375295"/>
            <a:ext cx="7839976" cy="2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遞迴函數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從上述可歸納出，有一規則可循，即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zh-TW" sz="2400" dirty="0"/>
              <a:t>此表示某一數的階層，為此數乘上此數減</a:t>
            </a:r>
            <a:r>
              <a:rPr lang="en-US" altLang="zh-TW" sz="2400" dirty="0"/>
              <a:t>1</a:t>
            </a:r>
            <a:r>
              <a:rPr lang="zh-TW" altLang="zh-TW" sz="2400" dirty="0"/>
              <a:t>的階層，並且有一個結束點</a:t>
            </a:r>
            <a:r>
              <a:rPr lang="en-US" altLang="zh-TW" sz="2400" dirty="0"/>
              <a:t>1! = 1</a:t>
            </a:r>
            <a:r>
              <a:rPr lang="zh-TW" altLang="zh-TW" sz="2400" dirty="0"/>
              <a:t>。程式的結束點對遞迴函數是很重要的，若無結束點，則將會造成無窮的呼叫。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325575"/>
            <a:ext cx="7992000" cy="5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遞迴函數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以下是</a:t>
            </a:r>
            <a:r>
              <a:rPr lang="zh-TW" altLang="zh-TW" sz="2400" dirty="0" smtClean="0"/>
              <a:t>計算</a:t>
            </a:r>
            <a:r>
              <a:rPr lang="en-US" altLang="zh-TW" sz="2400" dirty="0" smtClean="0"/>
              <a:t> n! </a:t>
            </a:r>
            <a:r>
              <a:rPr lang="zh-TW" altLang="zh-TW" sz="2400" dirty="0" smtClean="0"/>
              <a:t>的</a:t>
            </a:r>
            <a:r>
              <a:rPr lang="zh-TW" altLang="zh-TW" sz="2400" dirty="0"/>
              <a:t>片段程式</a:t>
            </a:r>
            <a:r>
              <a:rPr lang="zh-TW" altLang="zh-TW" sz="2400" dirty="0" smtClean="0"/>
              <a:t>：</a:t>
            </a: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9846"/>
          <a:stretch/>
        </p:blipFill>
        <p:spPr>
          <a:xfrm>
            <a:off x="605050" y="2348880"/>
            <a:ext cx="7933900" cy="35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遞迴函數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我們發現在</a:t>
            </a:r>
            <a:r>
              <a:rPr lang="en-US" altLang="zh-TW" sz="2400" dirty="0"/>
              <a:t>factorial</a:t>
            </a:r>
            <a:r>
              <a:rPr lang="zh-TW" altLang="zh-TW" sz="2400" dirty="0"/>
              <a:t>函數中有一敘述又呼叫</a:t>
            </a:r>
            <a:r>
              <a:rPr lang="en-US" altLang="zh-TW" sz="2400" dirty="0"/>
              <a:t>factorial</a:t>
            </a:r>
            <a:r>
              <a:rPr lang="zh-TW" altLang="zh-TW" sz="2400" dirty="0"/>
              <a:t>本身，故稱此函數為遞迴函數。運作過程如下，以</a:t>
            </a:r>
            <a:r>
              <a:rPr lang="en-US" altLang="zh-TW" sz="2400" dirty="0"/>
              <a:t>n=5</a:t>
            </a:r>
            <a:r>
              <a:rPr lang="zh-TW" altLang="zh-TW" sz="2400" dirty="0"/>
              <a:t>為例：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6490"/>
          <a:stretch/>
        </p:blipFill>
        <p:spPr>
          <a:xfrm>
            <a:off x="567484" y="2699647"/>
            <a:ext cx="8009033" cy="32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</a:t>
            </a:r>
            <a:r>
              <a:rPr lang="zh-TW" altLang="zh-TW" sz="4000" b="1" dirty="0" smtClean="0"/>
              <a:t>函數</a:t>
            </a:r>
            <a:r>
              <a:rPr lang="zh-TW" altLang="en-US" sz="3600" b="1" dirty="0"/>
              <a:t>－</a:t>
            </a:r>
            <a:r>
              <a:rPr lang="zh-TW" altLang="en-US" sz="3600" b="1" dirty="0" smtClean="0"/>
              <a:t>範例</a:t>
            </a:r>
            <a:r>
              <a:rPr lang="en-US" altLang="zh-TW" sz="3600" b="1" dirty="0" smtClean="0"/>
              <a:t>10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zh-TW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4577"/>
          <a:stretch/>
        </p:blipFill>
        <p:spPr>
          <a:xfrm>
            <a:off x="1403648" y="1728104"/>
            <a:ext cx="6547373" cy="46085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54168"/>
          <a:stretch/>
        </p:blipFill>
        <p:spPr>
          <a:xfrm>
            <a:off x="5364088" y="1628799"/>
            <a:ext cx="3615714" cy="1218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7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遞迴函數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當然遞迴函數也可以用非遞迴函數（</a:t>
            </a:r>
            <a:r>
              <a:rPr lang="en-US" altLang="zh-TW" sz="2400" dirty="0"/>
              <a:t>non-recursive</a:t>
            </a:r>
            <a:r>
              <a:rPr lang="zh-TW" altLang="zh-TW" sz="2400" dirty="0"/>
              <a:t>）撰寫之，其片段程式如下：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8177"/>
          <a:stretch/>
        </p:blipFill>
        <p:spPr>
          <a:xfrm>
            <a:off x="607916" y="2708920"/>
            <a:ext cx="7928169" cy="32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函數原型的宣告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函數的原型或稱語法的宣告有兩個目的。</a:t>
            </a:r>
            <a:endParaRPr lang="en-US" altLang="zh-TW" sz="2400" dirty="0"/>
          </a:p>
          <a:p>
            <a:r>
              <a:rPr lang="zh-TW" altLang="zh-TW" sz="2400" dirty="0"/>
              <a:t>一、使程式得知函數回傳值的資料型態。</a:t>
            </a:r>
            <a:endParaRPr lang="en-US" altLang="zh-TW" sz="2400" dirty="0"/>
          </a:p>
          <a:p>
            <a:r>
              <a:rPr lang="zh-TW" altLang="zh-TW" sz="2400" dirty="0"/>
              <a:t>二、呼叫函數時所需要參數的個數及資料型態。函數原型的宣告如下</a:t>
            </a:r>
            <a:r>
              <a:rPr lang="zh-TW" altLang="zh-TW" sz="2400" dirty="0" smtClean="0"/>
              <a:t>：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1050" dirty="0" smtClean="0"/>
          </a:p>
          <a:p>
            <a:r>
              <a:rPr lang="zh-TW" altLang="zh-TW" sz="2400" dirty="0" smtClean="0"/>
              <a:t>函數</a:t>
            </a:r>
            <a:r>
              <a:rPr lang="zh-TW" altLang="zh-TW" sz="2400" dirty="0"/>
              <a:t>原型的宣告敘述後，一定要加上分號（</a:t>
            </a:r>
            <a:r>
              <a:rPr lang="en-US" altLang="zh-TW" sz="2400" dirty="0"/>
              <a:t>;</a:t>
            </a:r>
            <a:r>
              <a:rPr lang="zh-TW" altLang="zh-TW" sz="2400" dirty="0"/>
              <a:t>），否則，程式將無法知道函數的原型宣告是否已結束。</a:t>
            </a:r>
            <a:endParaRPr lang="en-US" altLang="zh-TW" sz="2400" dirty="0"/>
          </a:p>
          <a:p>
            <a:r>
              <a:rPr lang="zh-TW" altLang="zh-TW" sz="2400" dirty="0"/>
              <a:t>有了函數原型的宣告，讓我們知道程式將呼叫哪些使用者自訂函數，及可在編譯時期告知您所呼叫函數，是否合乎其函數的原型宣告。</a:t>
            </a:r>
          </a:p>
          <a:p>
            <a:endParaRPr lang="zh-TW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3442648"/>
            <a:ext cx="7992000" cy="6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000" b="1" dirty="0"/>
              <a:t>遞迴</a:t>
            </a:r>
            <a:r>
              <a:rPr lang="zh-TW" altLang="zh-TW" sz="4000" b="1" dirty="0" smtClean="0"/>
              <a:t>函數</a:t>
            </a:r>
            <a:r>
              <a:rPr lang="zh-TW" altLang="en-US" sz="3600" b="1" dirty="0"/>
              <a:t>－</a:t>
            </a:r>
            <a:r>
              <a:rPr lang="zh-TW" altLang="en-US" sz="3600" b="1" dirty="0" smtClean="0"/>
              <a:t>範例</a:t>
            </a:r>
            <a:r>
              <a:rPr lang="en-US" altLang="zh-TW" sz="3600" b="1" dirty="0" smtClean="0"/>
              <a:t>11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zh-TW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4947"/>
          <a:stretch/>
        </p:blipFill>
        <p:spPr>
          <a:xfrm>
            <a:off x="1047087" y="1730069"/>
            <a:ext cx="7049827" cy="42949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54168"/>
          <a:stretch/>
        </p:blipFill>
        <p:spPr>
          <a:xfrm>
            <a:off x="5364088" y="1628799"/>
            <a:ext cx="3615714" cy="1218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1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請以一函數</a:t>
            </a:r>
            <a:r>
              <a:rPr lang="en-US" altLang="zh-TW" sz="2400" dirty="0" err="1"/>
              <a:t>printStar</a:t>
            </a:r>
            <a:r>
              <a:rPr lang="en-US" altLang="zh-TW" sz="2400" dirty="0"/>
              <a:t>()</a:t>
            </a:r>
            <a:r>
              <a:rPr lang="zh-TW" altLang="zh-TW" sz="2400" dirty="0"/>
              <a:t>，印</a:t>
            </a:r>
            <a:r>
              <a:rPr lang="zh-TW" altLang="zh-TW" sz="2400" dirty="0" smtClean="0"/>
              <a:t>出</a:t>
            </a:r>
            <a:r>
              <a:rPr lang="en-US" altLang="zh-TW" sz="2400" dirty="0" smtClean="0"/>
              <a:t>90</a:t>
            </a:r>
            <a:r>
              <a:rPr lang="zh-TW" altLang="zh-TW" sz="2400" dirty="0" smtClean="0"/>
              <a:t>顆</a:t>
            </a:r>
            <a:r>
              <a:rPr lang="zh-TW" altLang="zh-TW" sz="2400" dirty="0"/>
              <a:t>星星，並以一函數</a:t>
            </a:r>
            <a:r>
              <a:rPr lang="en-US" altLang="zh-TW" sz="2400" dirty="0"/>
              <a:t>multiply() </a:t>
            </a:r>
            <a:r>
              <a:rPr lang="zh-TW" altLang="zh-TW" sz="2400" dirty="0"/>
              <a:t>印出九九乘法表，如下所示，再以一主函數</a:t>
            </a:r>
            <a:r>
              <a:rPr lang="en-US" altLang="zh-TW" sz="2400" dirty="0"/>
              <a:t>main() </a:t>
            </a:r>
            <a:r>
              <a:rPr lang="zh-TW" altLang="zh-TW" sz="2400" dirty="0"/>
              <a:t>加以呼叫之。</a:t>
            </a:r>
          </a:p>
          <a:p>
            <a:pPr marL="0" indent="0">
              <a:buNone/>
            </a:pPr>
            <a:endParaRPr lang="zh-TW" altLang="zh-TW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068960"/>
            <a:ext cx="8021185" cy="245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zh-TW" altLang="zh-TW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80"/>
            <a:ext cx="4576269" cy="603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en-US" sz="2400" dirty="0" smtClean="0"/>
              <a:t>利用函數來印出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－</a:t>
            </a:r>
            <a:r>
              <a:rPr lang="en-US" altLang="zh-TW" sz="2400" dirty="0" smtClean="0"/>
              <a:t>N</a:t>
            </a:r>
            <a:r>
              <a:rPr lang="zh-TW" altLang="en-US" sz="2400" dirty="0"/>
              <a:t>之間的</a:t>
            </a:r>
            <a:r>
              <a:rPr lang="zh-TW" altLang="en-US" sz="2400" dirty="0" smtClean="0"/>
              <a:t>質數。</a:t>
            </a:r>
            <a:endParaRPr lang="zh-TW" altLang="zh-TW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0" y="2492896"/>
            <a:ext cx="7661380" cy="30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endParaRPr lang="zh-TW" altLang="zh-TW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7576"/>
            <a:ext cx="4480292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2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利用遞迴</a:t>
            </a:r>
            <a:r>
              <a:rPr lang="zh-TW" altLang="en-US" sz="2400" dirty="0" smtClean="0"/>
              <a:t>函數對輸入的正整數做質因數分解。</a:t>
            </a:r>
            <a:endParaRPr lang="zh-TW" altLang="zh-TW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20" y="2852936"/>
            <a:ext cx="6792160" cy="268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 smtClean="0"/>
              <a:t>3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endParaRPr lang="zh-TW" altLang="zh-TW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68" y="-505"/>
            <a:ext cx="4530932" cy="68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3771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在數學上，費氏數列是以遞迴的方法來定義：</a:t>
            </a:r>
            <a:endParaRPr lang="en-US" altLang="zh-TW" sz="2400" dirty="0" smtClean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24994"/>
            <a:ext cx="4032448" cy="134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endParaRPr lang="zh-TW" altLang="zh-TW" sz="2400" dirty="0"/>
          </a:p>
        </p:txBody>
      </p:sp>
      <p:pic>
        <p:nvPicPr>
          <p:cNvPr id="8194" name="Picture 2" descr="https://lh6.googleusercontent.com/7erU_JCtnhHVg1h8x8laV0xvvfkYnHlmW7OKKVZMPb5u-e9ykw5oaO_u8pzRaqoqZGFmO1afIOb6QhPP1Xbr6eB9W4Q_RgAis-wUCjfmwpny-OUuL3FmK8yh2Q_Ea7XDJ9gOD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715"/>
            <a:ext cx="7740352" cy="518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NzJI3YBw6qm-Sm0-e3kF9pOXFrsc5c36nEETPa_luXFlAZV_JAW1NFanbzcI2Lca_UOWk04pFtggoC1TiQCFynhCm-G1DGMIiqhZYM00BVDQzzk4irfO8CIr_lkqh96Xps-O0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4520952" cy="7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942456" y="0"/>
            <a:ext cx="4201544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一</a:t>
            </a:r>
            <a:r>
              <a:rPr lang="zh-TW" altLang="en-US" sz="2000" dirty="0"/>
              <a:t>開始有一對小兔子</a:t>
            </a:r>
          </a:p>
          <a:p>
            <a:pPr marL="342900" indent="-342900" fontAlgn="base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TW" altLang="en-US" sz="2000" dirty="0"/>
              <a:t>一個月後，兔子可長大為成兔。長大之後，每個月都可再生一對小兔子</a:t>
            </a:r>
          </a:p>
          <a:p>
            <a:pPr marL="342900" indent="-342900" fontAlgn="base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TW" altLang="en-US" sz="2000" dirty="0"/>
              <a:t>每一對小兔子在出生後滿一個月便會長大，再一個月後便可生下一對小兔</a:t>
            </a:r>
          </a:p>
          <a:p>
            <a:pPr marL="342900" indent="-342900" fontAlgn="base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TW" altLang="en-US" sz="2000" dirty="0"/>
              <a:t>請問一年以後共有多少對兔子</a:t>
            </a:r>
            <a:r>
              <a:rPr lang="zh-TW" altLang="en-US" sz="2000" dirty="0" smtClean="0"/>
              <a:t>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/>
              <a:t>函數的應用</a:t>
            </a:r>
            <a:r>
              <a:rPr lang="zh-TW" altLang="en-US" sz="4000" b="1" dirty="0" smtClean="0"/>
              <a:t>範例</a:t>
            </a:r>
            <a:r>
              <a:rPr lang="en-US" altLang="zh-TW" sz="4000" b="1" dirty="0"/>
              <a:t>4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406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zh-TW" altLang="zh-TW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12" y="1746588"/>
            <a:ext cx="6908577" cy="355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函數原型的宣告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zh-TW" altLang="zh-TW" sz="2400" dirty="0"/>
              <a:t>在</a:t>
            </a:r>
            <a:r>
              <a:rPr lang="zh-TW" altLang="zh-TW" sz="2400" dirty="0" smtClean="0"/>
              <a:t>範例</a:t>
            </a:r>
            <a:r>
              <a:rPr lang="en-US" altLang="zh-TW" sz="2400" dirty="0" smtClean="0"/>
              <a:t>1</a:t>
            </a:r>
            <a:r>
              <a:rPr lang="zh-TW" altLang="zh-TW" sz="2400" dirty="0" smtClean="0"/>
              <a:t>中</a:t>
            </a:r>
            <a:r>
              <a:rPr lang="zh-TW" altLang="zh-TW" sz="2400" dirty="0"/>
              <a:t>第</a:t>
            </a:r>
            <a:r>
              <a:rPr lang="en-US" altLang="zh-TW" sz="2400" dirty="0"/>
              <a:t>4</a:t>
            </a:r>
            <a:r>
              <a:rPr lang="zh-TW" altLang="zh-TW" sz="2400" dirty="0"/>
              <a:t>行，使用者自訂</a:t>
            </a:r>
            <a:r>
              <a:rPr lang="zh-TW" altLang="zh-TW" sz="2400" dirty="0" smtClean="0"/>
              <a:t>的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output</a:t>
            </a:r>
            <a:r>
              <a:rPr lang="en-US" altLang="zh-TW" sz="2400" dirty="0"/>
              <a:t>() </a:t>
            </a:r>
            <a:r>
              <a:rPr lang="zh-TW" altLang="zh-TW" sz="2400" dirty="0"/>
              <a:t>函數之原型宣告為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algn="just"/>
            <a:r>
              <a:rPr lang="zh-TW" altLang="zh-TW" sz="2400" dirty="0"/>
              <a:t>函數的資料型態為</a:t>
            </a:r>
            <a:r>
              <a:rPr lang="en-US" altLang="zh-TW" sz="2400" dirty="0"/>
              <a:t>void</a:t>
            </a:r>
            <a:r>
              <a:rPr lang="zh-TW" altLang="zh-TW" sz="2400" dirty="0"/>
              <a:t>，表示此函數沒有回傳值；而參數的資料型態為</a:t>
            </a:r>
            <a:r>
              <a:rPr lang="en-US" altLang="zh-TW" sz="2400" dirty="0"/>
              <a:t>void</a:t>
            </a:r>
            <a:r>
              <a:rPr lang="zh-TW" altLang="zh-TW" sz="2400" dirty="0"/>
              <a:t>，表示此函數不接受任何參數，一般我們將此</a:t>
            </a:r>
            <a:r>
              <a:rPr lang="en-US" altLang="zh-TW" sz="2400" dirty="0"/>
              <a:t>void</a:t>
            </a:r>
            <a:r>
              <a:rPr lang="zh-TW" altLang="zh-TW" sz="2400" dirty="0"/>
              <a:t>省略掉。</a:t>
            </a:r>
          </a:p>
          <a:p>
            <a:pPr algn="just"/>
            <a:r>
              <a:rPr lang="zh-TW" altLang="zh-TW" sz="2400" dirty="0"/>
              <a:t>您可能會問，在呼叫標準輸出入庫存函數時，如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()</a:t>
            </a:r>
            <a:r>
              <a:rPr lang="zh-TW" altLang="zh-TW" sz="2400" dirty="0"/>
              <a:t>、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()</a:t>
            </a:r>
            <a:r>
              <a:rPr lang="zh-TW" altLang="zh-TW" sz="2400" dirty="0"/>
              <a:t>，並沒有撰寫這些函數的原型宣告。</a:t>
            </a:r>
            <a:endParaRPr lang="en-US" altLang="zh-TW" sz="2400" dirty="0"/>
          </a:p>
          <a:p>
            <a:pPr algn="just"/>
            <a:r>
              <a:rPr lang="zh-TW" altLang="zh-TW" sz="2400" dirty="0"/>
              <a:t>由於這些標準輸出入函數原型的宣告，存放於</a:t>
            </a:r>
            <a:r>
              <a:rPr lang="en-US" altLang="zh-TW" sz="2400" dirty="0" err="1"/>
              <a:t>stdio.h</a:t>
            </a:r>
            <a:r>
              <a:rPr lang="zh-TW" altLang="zh-TW" sz="2400" dirty="0"/>
              <a:t>標頭檔，所以在程式開始時，必須利用 </a:t>
            </a:r>
            <a:r>
              <a:rPr lang="en-US" altLang="zh-TW" sz="2400" dirty="0"/>
              <a:t>#include 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</a:t>
            </a:r>
            <a:r>
              <a:rPr lang="zh-TW" altLang="zh-TW" sz="2400" dirty="0"/>
              <a:t>，將標頭檔</a:t>
            </a:r>
            <a:r>
              <a:rPr lang="en-US" altLang="zh-TW" sz="2400" dirty="0" err="1"/>
              <a:t>stdio.h</a:t>
            </a:r>
            <a:r>
              <a:rPr lang="zh-TW" altLang="zh-TW" sz="2400" dirty="0"/>
              <a:t>載入到程式中。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500"/>
          <a:stretch/>
        </p:blipFill>
        <p:spPr>
          <a:xfrm>
            <a:off x="576000" y="2492896"/>
            <a:ext cx="7992000" cy="5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函數的定義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函數的定義如下：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48880"/>
            <a:ext cx="7992000" cy="20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函數的定義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函數定義的部分主要是在撰寫函數主體的敘述。</a:t>
            </a:r>
            <a:endParaRPr lang="en-US" altLang="zh-TW" sz="2400" dirty="0"/>
          </a:p>
          <a:p>
            <a:r>
              <a:rPr lang="zh-TW" altLang="zh-TW" sz="2400" dirty="0"/>
              <a:t>一般函數與</a:t>
            </a:r>
            <a:r>
              <a:rPr lang="en-US" altLang="zh-TW" sz="2400" dirty="0"/>
              <a:t>main() </a:t>
            </a:r>
            <a:r>
              <a:rPr lang="zh-TW" altLang="zh-TW" sz="2400" dirty="0"/>
              <a:t>函數一樣，對於函數定義的內容，需要使用大括弧 </a:t>
            </a:r>
            <a:r>
              <a:rPr lang="en-US" altLang="zh-TW" sz="2400" dirty="0"/>
              <a:t>{ } </a:t>
            </a:r>
            <a:r>
              <a:rPr lang="zh-TW" altLang="zh-TW" sz="2400" dirty="0"/>
              <a:t>括起來，如</a:t>
            </a:r>
            <a:r>
              <a:rPr lang="zh-TW" altLang="zh-TW" sz="2400" dirty="0" smtClean="0"/>
              <a:t>範例</a:t>
            </a:r>
            <a:r>
              <a:rPr lang="en-US" altLang="zh-TW" sz="2400" dirty="0"/>
              <a:t>1</a:t>
            </a:r>
            <a:r>
              <a:rPr lang="zh-TW" altLang="zh-TW" sz="2400" dirty="0" smtClean="0"/>
              <a:t>第</a:t>
            </a:r>
            <a:r>
              <a:rPr lang="en-US" altLang="zh-TW" sz="2400" dirty="0"/>
              <a:t>15-19</a:t>
            </a:r>
            <a:r>
              <a:rPr lang="zh-TW" altLang="zh-TW" sz="2400" dirty="0"/>
              <a:t>行的</a:t>
            </a:r>
            <a:r>
              <a:rPr lang="en-US" altLang="zh-TW" sz="2400" dirty="0"/>
              <a:t>output() </a:t>
            </a:r>
            <a:r>
              <a:rPr lang="zh-TW" altLang="zh-TW" sz="2400" dirty="0"/>
              <a:t>函數定義如下：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zh-TW" sz="2400" dirty="0"/>
              <a:t>得知</a:t>
            </a:r>
            <a:r>
              <a:rPr lang="en-US" altLang="zh-TW" sz="2400" dirty="0"/>
              <a:t>output</a:t>
            </a:r>
            <a:r>
              <a:rPr lang="zh-TW" altLang="zh-TW" sz="2400" dirty="0"/>
              <a:t>函數主體的敘述，是利用</a:t>
            </a:r>
            <a:r>
              <a:rPr lang="en-US" altLang="zh-TW" sz="2400" dirty="0" err="1"/>
              <a:t>printf</a:t>
            </a:r>
            <a:r>
              <a:rPr lang="zh-TW" altLang="zh-TW" sz="2400" dirty="0"/>
              <a:t>函數輸出</a:t>
            </a:r>
            <a:r>
              <a:rPr lang="en-US" altLang="zh-TW" sz="2400" dirty="0"/>
              <a:t>iPhone XS</a:t>
            </a:r>
            <a:r>
              <a:rPr lang="zh-TW" altLang="zh-TW" sz="2400" dirty="0"/>
              <a:t>和</a:t>
            </a:r>
            <a:r>
              <a:rPr lang="en-US" altLang="zh-TW" sz="2400" dirty="0"/>
              <a:t>Apple watch</a:t>
            </a:r>
            <a:r>
              <a:rPr lang="zh-TW" altLang="zh-TW" sz="2400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10" y="3370640"/>
            <a:ext cx="4664980" cy="17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函數的呼叫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zh-TW" sz="2400" dirty="0"/>
              <a:t>呼叫</a:t>
            </a:r>
            <a:r>
              <a:rPr lang="en-US" altLang="zh-TW" sz="2400" dirty="0"/>
              <a:t>output() </a:t>
            </a:r>
            <a:r>
              <a:rPr lang="zh-TW" altLang="zh-TW" sz="2400" dirty="0"/>
              <a:t>函數，此時程式控制權將交給</a:t>
            </a:r>
            <a:r>
              <a:rPr lang="en-US" altLang="zh-TW" sz="2400" dirty="0"/>
              <a:t>output() </a:t>
            </a:r>
            <a:r>
              <a:rPr lang="zh-TW" altLang="zh-TW" sz="2400" dirty="0"/>
              <a:t>函數，當</a:t>
            </a:r>
            <a:r>
              <a:rPr lang="en-US" altLang="zh-TW" sz="2400" dirty="0"/>
              <a:t>output() </a:t>
            </a:r>
            <a:r>
              <a:rPr lang="zh-TW" altLang="zh-TW" sz="2400" dirty="0"/>
              <a:t>函數執行完畢，再將控制權交給原呼叫函數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zh-TW" altLang="zh-TW" sz="2400" dirty="0"/>
              <a:t>由於</a:t>
            </a:r>
            <a:r>
              <a:rPr lang="en-US" altLang="zh-TW" sz="2400" dirty="0"/>
              <a:t>output() </a:t>
            </a:r>
            <a:r>
              <a:rPr lang="zh-TW" altLang="zh-TW" sz="2400" dirty="0"/>
              <a:t>原型的宣告沒有參數，也沒有回傳值，所以呼叫時不需給予任何參數，只要使用</a:t>
            </a:r>
            <a:r>
              <a:rPr lang="en-US" altLang="zh-TW" sz="2400" dirty="0"/>
              <a:t>output(); </a:t>
            </a:r>
            <a:r>
              <a:rPr lang="zh-TW" altLang="zh-TW" sz="2400" dirty="0"/>
              <a:t>即可。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920880" cy="27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1" dirty="0"/>
              <a:t>函數在程式語言中扮演的角色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zh-TW" altLang="en-US" sz="2400" dirty="0"/>
              <a:t>函數在程式語言中有什麼功用，何時才要使用函數呢？</a:t>
            </a:r>
          </a:p>
          <a:p>
            <a:r>
              <a:rPr lang="zh-TW" altLang="en-US" sz="2400" dirty="0"/>
              <a:t>看了</a:t>
            </a:r>
            <a:r>
              <a:rPr lang="zh-TW" altLang="en-US" sz="2400" dirty="0" smtClean="0"/>
              <a:t>範例</a:t>
            </a:r>
            <a:r>
              <a:rPr lang="en-US" altLang="zh-TW" sz="2400" dirty="0"/>
              <a:t>1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您也許會問，</a:t>
            </a:r>
            <a:r>
              <a:rPr lang="en-US" altLang="zh-TW" sz="2400" dirty="0"/>
              <a:t>output() </a:t>
            </a:r>
            <a:r>
              <a:rPr lang="zh-TW" altLang="en-US" sz="2400" dirty="0"/>
              <a:t>的片段程式，直接寫在</a:t>
            </a:r>
            <a:r>
              <a:rPr lang="en-US" altLang="zh-TW" sz="2400" dirty="0"/>
              <a:t>main() </a:t>
            </a:r>
            <a:r>
              <a:rPr lang="zh-TW" altLang="en-US" sz="2400" dirty="0"/>
              <a:t>也是可以的呀！為什麼要定義一個新的函數來取代呢？我們將其好處歸納如下：</a:t>
            </a:r>
          </a:p>
          <a:p>
            <a:pPr marL="0" indent="0">
              <a:buNone/>
            </a:pPr>
            <a:r>
              <a:rPr lang="zh-TW" altLang="en-US" sz="2400" dirty="0"/>
              <a:t>	</a:t>
            </a:r>
            <a:r>
              <a:rPr lang="en-US" altLang="zh-TW" sz="2400" dirty="0"/>
              <a:t>1. </a:t>
            </a:r>
            <a:r>
              <a:rPr lang="zh-TW" altLang="en-US" sz="2400" dirty="0"/>
              <a:t>達到程式模組化（</a:t>
            </a:r>
            <a:r>
              <a:rPr lang="en-US" altLang="zh-TW" sz="2400" dirty="0"/>
              <a:t>module</a:t>
            </a:r>
            <a:r>
              <a:rPr lang="zh-TW" altLang="en-US" sz="2400" dirty="0"/>
              <a:t>）的功能</a:t>
            </a:r>
          </a:p>
          <a:p>
            <a:pPr marL="0" indent="0">
              <a:buNone/>
            </a:pPr>
            <a:r>
              <a:rPr lang="zh-TW" altLang="en-US" sz="2400" dirty="0"/>
              <a:t>	</a:t>
            </a:r>
            <a:r>
              <a:rPr lang="en-US" altLang="zh-TW" sz="2400" dirty="0"/>
              <a:t>2. </a:t>
            </a:r>
            <a:r>
              <a:rPr lang="zh-TW" altLang="en-US" sz="2400" dirty="0"/>
              <a:t>容易除錯（</a:t>
            </a:r>
            <a:r>
              <a:rPr lang="en-US" altLang="zh-TW" sz="2400" dirty="0"/>
              <a:t>debug</a:t>
            </a:r>
            <a:r>
              <a:rPr lang="zh-TW" altLang="en-US" sz="2400" dirty="0"/>
              <a:t>）</a:t>
            </a:r>
          </a:p>
          <a:p>
            <a:pPr marL="0" indent="0">
              <a:buNone/>
            </a:pPr>
            <a:r>
              <a:rPr lang="zh-TW" altLang="en-US" sz="2400" dirty="0"/>
              <a:t>	</a:t>
            </a:r>
            <a:r>
              <a:rPr lang="en-US" altLang="zh-TW" sz="2400" dirty="0"/>
              <a:t>3. </a:t>
            </a:r>
            <a:r>
              <a:rPr lang="zh-TW" altLang="en-US" sz="2400" dirty="0"/>
              <a:t>程式碼可重複使用（</a:t>
            </a:r>
            <a:r>
              <a:rPr lang="en-US" altLang="zh-TW" sz="2400" dirty="0"/>
              <a:t>reuse</a:t>
            </a:r>
            <a:r>
              <a:rPr lang="zh-TW" altLang="en-US" sz="2400" dirty="0"/>
              <a:t>）</a:t>
            </a:r>
          </a:p>
          <a:p>
            <a:pPr marL="0" indent="0">
              <a:buNone/>
            </a:pPr>
            <a:r>
              <a:rPr lang="zh-TW" altLang="en-US" sz="2400" dirty="0"/>
              <a:t>	</a:t>
            </a:r>
            <a:r>
              <a:rPr lang="en-US" altLang="zh-TW" sz="2400" dirty="0"/>
              <a:t>4. </a:t>
            </a:r>
            <a:r>
              <a:rPr lang="zh-TW" altLang="en-US" sz="2400" dirty="0"/>
              <a:t>可以分工合作</a:t>
            </a:r>
          </a:p>
          <a:p>
            <a:pPr marL="0" indent="0" algn="just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31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01_C語言_簡介2013-09-18</Template>
  <TotalTime>1205</TotalTime>
  <Words>1647</Words>
  <Application>Microsoft Office PowerPoint</Application>
  <PresentationFormat>如螢幕大小 (4:3)</PresentationFormat>
  <Paragraphs>139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Profile</vt:lpstr>
      <vt:lpstr>C語言 </vt:lpstr>
      <vt:lpstr>何謂函數</vt:lpstr>
      <vt:lpstr>何謂函數－範例1</vt:lpstr>
      <vt:lpstr>函數原型的宣告</vt:lpstr>
      <vt:lpstr>函數原型的宣告</vt:lpstr>
      <vt:lpstr>函數的定義</vt:lpstr>
      <vt:lpstr>函數的定義</vt:lpstr>
      <vt:lpstr>函數的呼叫</vt:lpstr>
      <vt:lpstr>函數在程式語言中扮演的角色</vt:lpstr>
      <vt:lpstr>函數的回傳值－範例2</vt:lpstr>
      <vt:lpstr>函數的回傳值－範例2</vt:lpstr>
      <vt:lpstr>函數的回傳值</vt:lpstr>
      <vt:lpstr>函數的回傳值</vt:lpstr>
      <vt:lpstr>return敘述</vt:lpstr>
      <vt:lpstr>return敘述－範例3</vt:lpstr>
      <vt:lpstr>return敘述－範例3</vt:lpstr>
      <vt:lpstr>return敘述－範例3</vt:lpstr>
      <vt:lpstr>函數如何傳遞參數</vt:lpstr>
      <vt:lpstr>函數如何傳遞參數－範例4</vt:lpstr>
      <vt:lpstr>函數如何傳遞參數－範例4</vt:lpstr>
      <vt:lpstr>函數如何傳遞參數－範例5</vt:lpstr>
      <vt:lpstr>函數如何傳遞參數－範例6</vt:lpstr>
      <vt:lpstr>函數如何傳遞參數－範例6</vt:lpstr>
      <vt:lpstr>函數如何傳遞參數－範例6</vt:lpstr>
      <vt:lpstr>函數如何傳遞參數－範例6</vt:lpstr>
      <vt:lpstr>全域變數與區域變數</vt:lpstr>
      <vt:lpstr>全域變數與區域變數－範例7</vt:lpstr>
      <vt:lpstr>全域變數與區域變數－範例8</vt:lpstr>
      <vt:lpstr>全域變數與區域變數－範例8</vt:lpstr>
      <vt:lpstr>全域變數與區域變數－範例8</vt:lpstr>
      <vt:lpstr>全域變數與區域變數</vt:lpstr>
      <vt:lpstr>全域變數與區域變數－範例9</vt:lpstr>
      <vt:lpstr>全域變數與區域變數</vt:lpstr>
      <vt:lpstr>遞迴函數</vt:lpstr>
      <vt:lpstr>遞迴函數</vt:lpstr>
      <vt:lpstr>遞迴函數</vt:lpstr>
      <vt:lpstr>遞迴函數</vt:lpstr>
      <vt:lpstr>遞迴函數－範例10</vt:lpstr>
      <vt:lpstr>遞迴函數</vt:lpstr>
      <vt:lpstr>遞迴函數－範例11</vt:lpstr>
      <vt:lpstr>函數的應用範例1</vt:lpstr>
      <vt:lpstr>函數的應用範例1</vt:lpstr>
      <vt:lpstr>函數的應用範例2</vt:lpstr>
      <vt:lpstr>函數的應用範例2</vt:lpstr>
      <vt:lpstr>函數的應用範例3</vt:lpstr>
      <vt:lpstr>函數的應用範例3</vt:lpstr>
      <vt:lpstr>函數的應用範例4</vt:lpstr>
      <vt:lpstr>函數的應用範例4</vt:lpstr>
      <vt:lpstr>函數的應用範例4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C語言</dc:title>
  <dc:creator>admin</dc:creator>
  <cp:lastModifiedBy>admin</cp:lastModifiedBy>
  <cp:revision>98</cp:revision>
  <dcterms:created xsi:type="dcterms:W3CDTF">2019-09-15T15:20:13Z</dcterms:created>
  <dcterms:modified xsi:type="dcterms:W3CDTF">2020-10-12T23:22:59Z</dcterms:modified>
</cp:coreProperties>
</file>