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311" r:id="rId3"/>
    <p:sldId id="393" r:id="rId4"/>
    <p:sldId id="394" r:id="rId5"/>
    <p:sldId id="353" r:id="rId6"/>
    <p:sldId id="396" r:id="rId7"/>
    <p:sldId id="354" r:id="rId8"/>
    <p:sldId id="310" r:id="rId9"/>
    <p:sldId id="355" r:id="rId10"/>
    <p:sldId id="395" r:id="rId11"/>
    <p:sldId id="356" r:id="rId12"/>
    <p:sldId id="357" r:id="rId13"/>
    <p:sldId id="358" r:id="rId14"/>
    <p:sldId id="359" r:id="rId15"/>
    <p:sldId id="397" r:id="rId16"/>
    <p:sldId id="398" r:id="rId17"/>
    <p:sldId id="316" r:id="rId18"/>
    <p:sldId id="399" r:id="rId19"/>
    <p:sldId id="400" r:id="rId20"/>
    <p:sldId id="401" r:id="rId21"/>
    <p:sldId id="402" r:id="rId22"/>
    <p:sldId id="404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一維陣列的初值</a:t>
            </a:r>
            <a:r>
              <a:rPr lang="zh-TW" altLang="zh-TW" b="1" dirty="0" smtClean="0"/>
              <a:t>設定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3173097"/>
            <a:ext cx="7272808" cy="2704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04" y="44624"/>
            <a:ext cx="2268000" cy="41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二維陣列的定義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定義一陣列時，若只有一個 </a:t>
            </a:r>
            <a:r>
              <a:rPr lang="en-US" altLang="zh-TW" sz="2400" dirty="0"/>
              <a:t>[]</a:t>
            </a:r>
            <a:r>
              <a:rPr lang="zh-TW" altLang="en-US" sz="2400" dirty="0"/>
              <a:t>，稱為一維陣列；若有兩個 </a:t>
            </a:r>
            <a:r>
              <a:rPr lang="en-US" altLang="zh-TW" sz="2400" dirty="0"/>
              <a:t>[]</a:t>
            </a:r>
            <a:r>
              <a:rPr lang="zh-TW" altLang="en-US" sz="2400" dirty="0"/>
              <a:t>，則稱為二維陣列（</a:t>
            </a:r>
            <a:r>
              <a:rPr lang="en-US" altLang="zh-TW" sz="2400" dirty="0"/>
              <a:t>two dimension array</a:t>
            </a:r>
            <a:r>
              <a:rPr lang="zh-TW" altLang="en-US" sz="2400" dirty="0"/>
              <a:t>）；有三個 </a:t>
            </a:r>
            <a:r>
              <a:rPr lang="en-US" altLang="zh-TW" sz="2400" dirty="0"/>
              <a:t>[]</a:t>
            </a:r>
            <a:r>
              <a:rPr lang="zh-TW" altLang="en-US" sz="2400" dirty="0"/>
              <a:t>，則稱為三維陣列（</a:t>
            </a:r>
            <a:r>
              <a:rPr lang="en-US" altLang="zh-TW" sz="2400" dirty="0"/>
              <a:t>three dimension array</a:t>
            </a:r>
            <a:r>
              <a:rPr lang="zh-TW" altLang="en-US" sz="2400" dirty="0"/>
              <a:t>），依此類推。</a:t>
            </a:r>
          </a:p>
          <a:p>
            <a:r>
              <a:rPr lang="zh-TW" altLang="en-US" sz="2400" dirty="0"/>
              <a:t>一維陣列可比喻一線性，二維則可看成是一平面，而三維則可視為立體。</a:t>
            </a:r>
          </a:p>
          <a:p>
            <a:r>
              <a:rPr lang="zh-TW" altLang="en-US" sz="2400" dirty="0"/>
              <a:t>底下是二維陣列的定義方式：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27687" y="4941168"/>
            <a:ext cx="52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型態 陣列名稱</a:t>
            </a:r>
            <a:r>
              <a:rPr lang="en-US" altLang="zh-TW" sz="2400" dirty="0" smtClean="0"/>
              <a:t>[</a:t>
            </a:r>
            <a:r>
              <a:rPr lang="zh-TW" altLang="en-US" sz="2400" dirty="0" smtClean="0"/>
              <a:t>列標註</a:t>
            </a:r>
            <a:r>
              <a:rPr lang="en-US" altLang="zh-TW" sz="2400" dirty="0" smtClean="0"/>
              <a:t>][</a:t>
            </a:r>
            <a:r>
              <a:rPr lang="zh-TW" altLang="en-US" sz="2400" dirty="0" smtClean="0"/>
              <a:t>行標註</a:t>
            </a:r>
            <a:r>
              <a:rPr lang="en-US" altLang="zh-TW" sz="2400" dirty="0" smtClean="0"/>
              <a:t>]</a:t>
            </a:r>
            <a:r>
              <a:rPr lang="zh-TW" altLang="en-US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；</a:t>
            </a:r>
            <a:endParaRPr lang="zh-TW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TW" altLang="zh-TW" b="1" dirty="0"/>
              <a:t>維</a:t>
            </a:r>
            <a:r>
              <a:rPr lang="zh-CN" altLang="en-US" b="1" dirty="0"/>
              <a:t>陣列的定義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一維陣列使用一個註標，二維陣列使用了兩個註標，分別為列註標與行註標。</a:t>
            </a:r>
            <a:endParaRPr lang="en-US" altLang="zh-TW" sz="2400" dirty="0"/>
          </a:p>
          <a:p>
            <a:r>
              <a:rPr lang="zh-CN" altLang="en-US" sz="2400" dirty="0"/>
              <a:t>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TW" sz="2400" dirty="0" err="1"/>
              <a:t>num</a:t>
            </a:r>
            <a:r>
              <a:rPr lang="zh-TW" altLang="zh-TW" sz="2400" dirty="0"/>
              <a:t>是一具有二列三行的二維陣列，共有</a:t>
            </a:r>
            <a:r>
              <a:rPr lang="en-US" altLang="zh-TW" sz="2400" dirty="0"/>
              <a:t>6</a:t>
            </a:r>
            <a:r>
              <a:rPr lang="zh-TW" altLang="zh-TW" sz="2400" dirty="0"/>
              <a:t>個整數元素，且占</a:t>
            </a:r>
            <a:r>
              <a:rPr lang="en-US" altLang="zh-TW" sz="2400" dirty="0"/>
              <a:t>24 bytes</a:t>
            </a:r>
            <a:r>
              <a:rPr lang="zh-TW" altLang="zh-TW" sz="2400" dirty="0"/>
              <a:t>的記憶體空間（</a:t>
            </a:r>
            <a:r>
              <a:rPr lang="en-US" altLang="zh-TW" sz="2400" dirty="0"/>
              <a:t>6</a:t>
            </a:r>
            <a:r>
              <a:rPr lang="zh-TW" altLang="zh-TW" sz="2400" dirty="0"/>
              <a:t>個元素，每一個元素有</a:t>
            </a:r>
            <a:r>
              <a:rPr lang="en-US" altLang="zh-TW" sz="2400" dirty="0"/>
              <a:t>4</a:t>
            </a:r>
            <a:r>
              <a:rPr lang="zh-TW" altLang="zh-TW" sz="2400" dirty="0"/>
              <a:t>個</a:t>
            </a:r>
            <a:r>
              <a:rPr lang="en-US" altLang="zh-TW" sz="2400" dirty="0"/>
              <a:t>bytes</a:t>
            </a:r>
            <a:r>
              <a:rPr lang="zh-TW" altLang="zh-TW" sz="2400" dirty="0"/>
              <a:t>）。</a:t>
            </a:r>
            <a:endParaRPr lang="en-US" altLang="zh-TW" sz="2400" dirty="0"/>
          </a:p>
          <a:p>
            <a:r>
              <a:rPr lang="zh-TW" altLang="zh-TW" sz="2400" dirty="0"/>
              <a:t>圖形表示如下：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905953"/>
            <a:ext cx="2213810" cy="4958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5097712"/>
            <a:ext cx="7992000" cy="9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TW" altLang="zh-TW" b="1" dirty="0"/>
              <a:t>維</a:t>
            </a:r>
            <a:r>
              <a:rPr lang="zh-CN" altLang="en-US" b="1" dirty="0"/>
              <a:t>陣列的定義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sz="2400" dirty="0" err="1"/>
              <a:t>num</a:t>
            </a:r>
            <a:r>
              <a:rPr lang="zh-TW" altLang="zh-TW" sz="2400" dirty="0"/>
              <a:t>與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[0] </a:t>
            </a:r>
            <a:r>
              <a:rPr lang="zh-TW" altLang="zh-TW" sz="2400" dirty="0"/>
              <a:t>雖然都表示第一列第一行的元素的位址（</a:t>
            </a:r>
            <a:r>
              <a:rPr lang="en-US" altLang="zh-TW" sz="2400" dirty="0"/>
              <a:t>&amp;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[0][0]</a:t>
            </a:r>
            <a:r>
              <a:rPr lang="zh-TW" altLang="zh-TW" sz="2400" dirty="0"/>
              <a:t>），但兩者加</a:t>
            </a:r>
            <a:r>
              <a:rPr lang="en-US" altLang="zh-TW" sz="2400" dirty="0"/>
              <a:t>1</a:t>
            </a:r>
            <a:r>
              <a:rPr lang="zh-TW" altLang="zh-TW" sz="2400" dirty="0"/>
              <a:t>後所表示的位址是不一樣的。</a:t>
            </a:r>
            <a:endParaRPr lang="en-US" altLang="zh-TW" sz="2400" dirty="0"/>
          </a:p>
          <a:p>
            <a:r>
              <a:rPr lang="en-US" altLang="zh-TW" sz="2400" dirty="0"/>
              <a:t>num+1</a:t>
            </a:r>
            <a:r>
              <a:rPr lang="zh-TW" altLang="zh-TW" sz="2400" dirty="0"/>
              <a:t>是第二列第一行的元素的位址（</a:t>
            </a:r>
            <a:r>
              <a:rPr lang="en-US" altLang="zh-TW" sz="2400" dirty="0"/>
              <a:t>&amp;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[1][0]</a:t>
            </a:r>
            <a:r>
              <a:rPr lang="zh-TW" altLang="zh-TW" sz="2400" dirty="0"/>
              <a:t>），而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[0]+1</a:t>
            </a:r>
            <a:r>
              <a:rPr lang="zh-TW" altLang="zh-TW" sz="2400" dirty="0"/>
              <a:t>則是第一列第二行的元素的位址（</a:t>
            </a:r>
            <a:r>
              <a:rPr lang="en-US" altLang="zh-TW" sz="2400" dirty="0"/>
              <a:t>&amp;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[0][1]</a:t>
            </a:r>
            <a:r>
              <a:rPr lang="zh-TW" altLang="zh-TW" sz="2400" dirty="0"/>
              <a:t>）。</a:t>
            </a:r>
            <a:endParaRPr lang="en-US" altLang="zh-CN" sz="2400" dirty="0"/>
          </a:p>
          <a:p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4" y="4149080"/>
            <a:ext cx="5871412" cy="1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TW" altLang="zh-TW" b="1" dirty="0"/>
              <a:t>維</a:t>
            </a:r>
            <a:r>
              <a:rPr lang="zh-CN" altLang="en-US" b="1" dirty="0"/>
              <a:t>陣列的</a:t>
            </a:r>
            <a:r>
              <a:rPr lang="zh-CN" altLang="en-US" b="1" dirty="0" smtClean="0"/>
              <a:t>定義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TW" altLang="en-US" b="1" dirty="0" smtClean="0"/>
              <a:t>－範例</a:t>
            </a:r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559"/>
          <a:stretch/>
        </p:blipFill>
        <p:spPr>
          <a:xfrm>
            <a:off x="566738" y="2023970"/>
            <a:ext cx="6740814" cy="39973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04829"/>
            <a:ext cx="4672090" cy="34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TW" altLang="zh-TW" b="1" dirty="0"/>
              <a:t>維</a:t>
            </a:r>
            <a:r>
              <a:rPr lang="zh-CN" altLang="en-US" b="1" dirty="0"/>
              <a:t>陣列的</a:t>
            </a:r>
            <a:r>
              <a:rPr lang="zh-CN" altLang="en-US" b="1" dirty="0" smtClean="0"/>
              <a:t>定義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582"/>
          <a:stretch/>
        </p:blipFill>
        <p:spPr>
          <a:xfrm>
            <a:off x="576000" y="1976946"/>
            <a:ext cx="7992000" cy="39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TW" altLang="zh-TW" b="1" dirty="0"/>
              <a:t>維</a:t>
            </a:r>
            <a:r>
              <a:rPr lang="zh-CN" altLang="en-US" b="1" dirty="0"/>
              <a:t>陣列的</a:t>
            </a:r>
            <a:r>
              <a:rPr lang="zh-CN" altLang="en-US" b="1" dirty="0" smtClean="0"/>
              <a:t>定義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2708920"/>
            <a:ext cx="7048326" cy="30207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96" y="59618"/>
            <a:ext cx="3178804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二</a:t>
            </a:r>
            <a:r>
              <a:rPr lang="zh-TW" altLang="zh-TW" sz="3600" b="1" dirty="0"/>
              <a:t>維</a:t>
            </a:r>
            <a:r>
              <a:rPr lang="zh-CN" altLang="en-US" sz="3600" b="1" dirty="0"/>
              <a:t>陣列的初值設定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二維以上陣列的初值設定有下列兩種設定的方式。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420888"/>
            <a:ext cx="7992000" cy="10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二</a:t>
            </a:r>
            <a:r>
              <a:rPr lang="zh-TW" altLang="zh-TW" sz="3600" b="1" dirty="0"/>
              <a:t>維</a:t>
            </a:r>
            <a:r>
              <a:rPr lang="zh-CN" altLang="en-US" sz="3600" b="1" dirty="0"/>
              <a:t>陣列</a:t>
            </a:r>
            <a:r>
              <a:rPr lang="zh-CN" altLang="en-US" sz="3600" b="1" dirty="0" smtClean="0"/>
              <a:t>的初值設定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TW" altLang="en-US" b="1" dirty="0" smtClean="0"/>
              <a:t>－範例</a:t>
            </a:r>
            <a:r>
              <a:rPr lang="en-US" altLang="zh-TW" b="1" dirty="0" smtClean="0"/>
              <a:t>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39552" y="1772816"/>
            <a:ext cx="6696744" cy="4968552"/>
            <a:chOff x="921296" y="1844824"/>
            <a:chExt cx="6480721" cy="475856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t="5877"/>
            <a:stretch/>
          </p:blipFill>
          <p:spPr>
            <a:xfrm>
              <a:off x="921296" y="1844824"/>
              <a:ext cx="6480720" cy="356470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297" y="5409527"/>
              <a:ext cx="4730823" cy="119386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55214" t="50000"/>
            <a:stretch/>
          </p:blipFill>
          <p:spPr>
            <a:xfrm>
              <a:off x="5508105" y="5271482"/>
              <a:ext cx="1893912" cy="1331908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96" y="0"/>
            <a:ext cx="3411704" cy="26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二</a:t>
            </a:r>
            <a:r>
              <a:rPr lang="zh-TW" altLang="zh-TW" sz="3600" b="1" dirty="0"/>
              <a:t>維</a:t>
            </a:r>
            <a:r>
              <a:rPr lang="zh-CN" altLang="en-US" sz="3600" b="1" dirty="0"/>
              <a:t>陣列</a:t>
            </a:r>
            <a:r>
              <a:rPr lang="zh-CN" altLang="en-US" sz="3600" b="1" dirty="0" smtClean="0"/>
              <a:t>的初值設定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7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8714"/>
          <a:stretch/>
        </p:blipFill>
        <p:spPr>
          <a:xfrm>
            <a:off x="512444" y="2415654"/>
            <a:ext cx="7992000" cy="29626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28" y="1700808"/>
            <a:ext cx="2428625" cy="23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淺談陣列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陣列（</a:t>
            </a:r>
            <a:r>
              <a:rPr lang="en-US" altLang="zh-TW" sz="2400" dirty="0"/>
              <a:t>array</a:t>
            </a:r>
            <a:r>
              <a:rPr lang="zh-TW" altLang="en-US" sz="2400" dirty="0"/>
              <a:t>）是由一群相同資料型態的變數所組合的集合，它是儲存與處理資料的很好方式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陣列可分一維、二維、三維及多維陣列。</a:t>
            </a:r>
          </a:p>
          <a:p>
            <a:r>
              <a:rPr lang="zh-TW" altLang="en-US" sz="2400" dirty="0" smtClean="0"/>
              <a:t>從</a:t>
            </a:r>
            <a:r>
              <a:rPr lang="zh-TW" altLang="en-US" sz="2400" dirty="0"/>
              <a:t>一維陣列談起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二</a:t>
            </a:r>
            <a:r>
              <a:rPr lang="zh-TW" altLang="zh-TW" sz="3600" b="1" dirty="0"/>
              <a:t>維</a:t>
            </a:r>
            <a:r>
              <a:rPr lang="zh-CN" altLang="en-US" sz="3600" b="1" dirty="0"/>
              <a:t>陣列</a:t>
            </a:r>
            <a:r>
              <a:rPr lang="zh-CN" altLang="en-US" sz="3600" b="1" dirty="0" smtClean="0"/>
              <a:t>的初值設定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7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8714"/>
          <a:stretch/>
        </p:blipFill>
        <p:spPr>
          <a:xfrm>
            <a:off x="512444" y="2415654"/>
            <a:ext cx="7992000" cy="29626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06" y="1231140"/>
            <a:ext cx="2428625" cy="23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二</a:t>
            </a:r>
            <a:r>
              <a:rPr lang="zh-TW" altLang="zh-TW" sz="3600" b="1" dirty="0"/>
              <a:t>維</a:t>
            </a:r>
            <a:r>
              <a:rPr lang="zh-CN" altLang="en-US" sz="3600" b="1" dirty="0"/>
              <a:t>陣列</a:t>
            </a:r>
            <a:r>
              <a:rPr lang="zh-CN" altLang="en-US" sz="3600" b="1" dirty="0" smtClean="0"/>
              <a:t>的初值設定</a:t>
            </a:r>
            <a:r>
              <a:rPr lang="zh-TW" altLang="en-US" b="1" dirty="0" smtClean="0"/>
              <a:t>－範例</a:t>
            </a:r>
            <a:r>
              <a:rPr lang="en-US" altLang="zh-TW" b="1" dirty="0"/>
              <a:t>8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8906"/>
          <a:stretch/>
        </p:blipFill>
        <p:spPr>
          <a:xfrm>
            <a:off x="564634" y="2492896"/>
            <a:ext cx="7992000" cy="30029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99" y="1224084"/>
            <a:ext cx="2515001" cy="21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此處我們將</a:t>
            </a:r>
            <a:r>
              <a:rPr lang="zh-TW" altLang="zh-TW" sz="2400" dirty="0" smtClean="0"/>
              <a:t>舉有關</a:t>
            </a:r>
            <a:r>
              <a:rPr lang="zh-TW" altLang="zh-TW" sz="2400" dirty="0"/>
              <a:t>陣列的應用範例</a:t>
            </a:r>
            <a:r>
              <a:rPr lang="zh-TW" altLang="zh-TW" sz="2400" dirty="0" smtClean="0"/>
              <a:t>，氣泡排序</a:t>
            </a:r>
            <a:r>
              <a:rPr lang="zh-TW" altLang="zh-TW" sz="2400" dirty="0"/>
              <a:t>（</a:t>
            </a:r>
            <a:r>
              <a:rPr lang="en-US" altLang="zh-TW" sz="2400" dirty="0"/>
              <a:t>bubble sort</a:t>
            </a:r>
            <a:r>
              <a:rPr lang="zh-TW" altLang="zh-TW" sz="2400" dirty="0" smtClean="0"/>
              <a:t>）。</a:t>
            </a:r>
            <a:endParaRPr lang="en-US" altLang="zh-TW" sz="2400" dirty="0" smtClean="0"/>
          </a:p>
          <a:p>
            <a:r>
              <a:rPr lang="zh-TW" altLang="zh-TW" sz="2400" dirty="0" smtClean="0"/>
              <a:t>排序</a:t>
            </a:r>
            <a:r>
              <a:rPr lang="zh-TW" altLang="zh-TW" sz="2400" dirty="0"/>
              <a:t>分成二種，一為由大到小排序之，此稱為降冪排序（</a:t>
            </a:r>
            <a:r>
              <a:rPr lang="en-US" altLang="zh-TW" sz="2400" dirty="0"/>
              <a:t>descending sort</a:t>
            </a:r>
            <a:r>
              <a:rPr lang="zh-TW" altLang="zh-TW" sz="2400" dirty="0"/>
              <a:t>）；二為由小到大排序之，此稱為升冪排序（</a:t>
            </a:r>
            <a:r>
              <a:rPr lang="en-US" altLang="zh-TW" sz="2400" dirty="0"/>
              <a:t>ascending sort</a:t>
            </a:r>
            <a:r>
              <a:rPr lang="zh-TW" altLang="zh-TW" sz="2400" dirty="0"/>
              <a:t>）。</a:t>
            </a:r>
            <a:endParaRPr lang="en-US" altLang="zh-TW" sz="2400" dirty="0" smtClean="0"/>
          </a:p>
          <a:p>
            <a:r>
              <a:rPr lang="zh-TW" altLang="en-US" sz="2400" dirty="0" smtClean="0"/>
              <a:t>舉</a:t>
            </a:r>
            <a:r>
              <a:rPr lang="zh-TW" altLang="en-US" sz="2400" dirty="0"/>
              <a:t>一例說明，若一陣列中有</a:t>
            </a:r>
            <a:r>
              <a:rPr lang="en-US" altLang="zh-TW" sz="2400" dirty="0"/>
              <a:t>6</a:t>
            </a:r>
            <a:r>
              <a:rPr lang="zh-TW" altLang="en-US" sz="2400" dirty="0"/>
              <a:t>個元素，如下所示：</a:t>
            </a:r>
          </a:p>
          <a:p>
            <a:endParaRPr lang="zh-TW" altLang="en-US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氣泡</a:t>
            </a:r>
            <a:r>
              <a:rPr lang="zh-TW" altLang="en-US" sz="2400" dirty="0"/>
              <a:t>排序乃兩兩相比，若前者大於後者，則需交換，否則保持原狀，其過程如下：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49" y="4365103"/>
            <a:ext cx="4663103" cy="5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b"/>
          <a:lstStyle/>
          <a:p>
            <a:r>
              <a:rPr lang="zh-TW" altLang="zh-TW" sz="2400" dirty="0"/>
              <a:t>第一次的</a:t>
            </a:r>
            <a:r>
              <a:rPr lang="zh-TW" altLang="zh-TW" sz="2400" dirty="0" smtClean="0"/>
              <a:t>步驟（</a:t>
            </a:r>
            <a:r>
              <a:rPr lang="en-US" altLang="zh-TW" sz="2400" dirty="0" smtClean="0"/>
              <a:t>pass</a:t>
            </a:r>
            <a:r>
              <a:rPr lang="zh-TW" altLang="zh-TW" sz="2400" dirty="0" smtClean="0"/>
              <a:t>）完成</a:t>
            </a:r>
            <a:r>
              <a:rPr lang="zh-TW" altLang="zh-TW" sz="2400" dirty="0"/>
              <a:t>了，此</a:t>
            </a:r>
            <a:r>
              <a:rPr lang="en-US" altLang="zh-TW" sz="2400" dirty="0"/>
              <a:t>pass</a:t>
            </a:r>
            <a:r>
              <a:rPr lang="zh-TW" altLang="zh-TW" sz="2400" dirty="0"/>
              <a:t>有</a:t>
            </a:r>
            <a:r>
              <a:rPr lang="en-US" altLang="zh-TW" sz="2400" dirty="0"/>
              <a:t>6</a:t>
            </a:r>
            <a:r>
              <a:rPr lang="zh-TW" altLang="zh-TW" sz="2400" dirty="0"/>
              <a:t>個資料，有</a:t>
            </a:r>
            <a:r>
              <a:rPr lang="en-US" altLang="zh-TW" sz="2400" dirty="0"/>
              <a:t>5</a:t>
            </a:r>
            <a:r>
              <a:rPr lang="zh-TW" altLang="zh-TW" sz="2400" dirty="0"/>
              <a:t>次（資料個數減</a:t>
            </a:r>
            <a:r>
              <a:rPr lang="en-US" altLang="zh-TW" sz="2400" dirty="0"/>
              <a:t>1</a:t>
            </a:r>
            <a:r>
              <a:rPr lang="zh-TW" altLang="zh-TW" sz="2400" dirty="0"/>
              <a:t>）的比較，並且從此步驟得到一結論，那就是最大的數（</a:t>
            </a:r>
            <a:r>
              <a:rPr lang="en-US" altLang="zh-TW" sz="2400" dirty="0"/>
              <a:t>90</a:t>
            </a:r>
            <a:r>
              <a:rPr lang="zh-TW" altLang="zh-TW" sz="2400" dirty="0"/>
              <a:t>），將出現在陣列的最右邊，因此下一次的步驟，就不需要再參與排序了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3" y="1844824"/>
            <a:ext cx="3593434" cy="25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/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第二</a:t>
            </a:r>
            <a:r>
              <a:rPr lang="zh-TW" altLang="zh-TW" sz="2400" dirty="0"/>
              <a:t>次的步驟共有</a:t>
            </a:r>
            <a:r>
              <a:rPr lang="en-US" altLang="zh-TW" sz="2400" dirty="0"/>
              <a:t>5</a:t>
            </a:r>
            <a:r>
              <a:rPr lang="zh-TW" altLang="zh-TW" sz="2400" dirty="0"/>
              <a:t>個資料，故只要</a:t>
            </a:r>
            <a:r>
              <a:rPr lang="en-US" altLang="zh-TW" sz="2400" dirty="0"/>
              <a:t>4</a:t>
            </a:r>
            <a:r>
              <a:rPr lang="zh-TW" altLang="zh-TW" sz="2400" dirty="0"/>
              <a:t>次的比較即可，此時最大數（</a:t>
            </a:r>
            <a:r>
              <a:rPr lang="en-US" altLang="zh-TW" sz="2400" dirty="0"/>
              <a:t>80</a:t>
            </a:r>
            <a:r>
              <a:rPr lang="zh-TW" altLang="zh-TW" sz="2400" dirty="0"/>
              <a:t>）已經出現在陣列的最右邊了。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497" y="2060848"/>
            <a:ext cx="2861006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/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執行</a:t>
            </a:r>
            <a:r>
              <a:rPr lang="zh-TW" altLang="zh-TW" sz="2400" dirty="0"/>
              <a:t>完第三次的步驟，最大值</a:t>
            </a:r>
            <a:r>
              <a:rPr lang="en-US" altLang="zh-TW" sz="2400" dirty="0"/>
              <a:t>70</a:t>
            </a:r>
            <a:r>
              <a:rPr lang="zh-TW" altLang="zh-TW" sz="2400" dirty="0"/>
              <a:t>出現在最右邊。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79" y="2209800"/>
            <a:ext cx="2695442" cy="20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ctr"/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zh-TW" sz="2400" dirty="0" smtClean="0"/>
              <a:t>由於</a:t>
            </a:r>
            <a:r>
              <a:rPr lang="zh-TW" altLang="zh-TW" sz="2400" dirty="0"/>
              <a:t>此步驟無資料交換的動作，故不需要再做下一步驟了，因為此時排序已完成了，分別為</a:t>
            </a:r>
            <a:r>
              <a:rPr lang="en-US" altLang="zh-TW" sz="2400" dirty="0"/>
              <a:t>40</a:t>
            </a:r>
            <a:r>
              <a:rPr lang="zh-TW" altLang="zh-TW" sz="2400" dirty="0"/>
              <a:t>、</a:t>
            </a:r>
            <a:r>
              <a:rPr lang="en-US" altLang="zh-TW" sz="2400" dirty="0"/>
              <a:t>50</a:t>
            </a:r>
            <a:r>
              <a:rPr lang="zh-TW" altLang="zh-TW" sz="2400" dirty="0"/>
              <a:t>、</a:t>
            </a:r>
            <a:r>
              <a:rPr lang="en-US" altLang="zh-TW" sz="2400" dirty="0"/>
              <a:t>60</a:t>
            </a:r>
            <a:r>
              <a:rPr lang="zh-TW" altLang="zh-TW" sz="2400" dirty="0"/>
              <a:t>、</a:t>
            </a:r>
            <a:r>
              <a:rPr lang="en-US" altLang="zh-TW" sz="2400" dirty="0"/>
              <a:t>70</a:t>
            </a:r>
            <a:r>
              <a:rPr lang="zh-TW" altLang="zh-TW" sz="2400" dirty="0"/>
              <a:t>、</a:t>
            </a:r>
            <a:r>
              <a:rPr lang="en-US" altLang="zh-TW" sz="2400" dirty="0"/>
              <a:t>80</a:t>
            </a:r>
            <a:r>
              <a:rPr lang="zh-TW" altLang="zh-TW" sz="2400" dirty="0"/>
              <a:t>、</a:t>
            </a:r>
            <a:r>
              <a:rPr lang="en-US" altLang="zh-TW" sz="2400" dirty="0"/>
              <a:t>90</a:t>
            </a:r>
            <a:r>
              <a:rPr lang="zh-TW" altLang="zh-TW" sz="2400" dirty="0"/>
              <a:t>。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33" y="2208164"/>
            <a:ext cx="2122934" cy="18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氣泡排序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anchor="t"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8036"/>
            <a:ext cx="4176464" cy="674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猜數字遊戲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電腦產生一組四個</a:t>
            </a:r>
            <a:r>
              <a:rPr lang="en-US" altLang="zh-TW" sz="2400" dirty="0"/>
              <a:t>1~9</a:t>
            </a:r>
            <a:r>
              <a:rPr lang="zh-TW" altLang="en-US" sz="2400" dirty="0"/>
              <a:t>間的數字</a:t>
            </a:r>
            <a:r>
              <a:rPr lang="en-US" altLang="zh-TW" sz="2400" dirty="0"/>
              <a:t>(</a:t>
            </a:r>
            <a:r>
              <a:rPr lang="zh-TW" altLang="en-US" sz="2400" dirty="0"/>
              <a:t>假設是</a:t>
            </a:r>
            <a:r>
              <a:rPr lang="en-US" altLang="zh-TW" sz="2400" dirty="0"/>
              <a:t>3456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	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 smtClean="0"/>
              <a:t>使用者猜 </a:t>
            </a:r>
            <a:r>
              <a:rPr lang="en-US" altLang="zh-TW" sz="2400" dirty="0" smtClean="0"/>
              <a:t>1234 </a:t>
            </a:r>
            <a:r>
              <a:rPr lang="zh-TW" altLang="en-US" sz="2400" dirty="0" smtClean="0"/>
              <a:t>，程式回答  </a:t>
            </a:r>
            <a:r>
              <a:rPr lang="en-US" altLang="zh-TW" sz="2400" dirty="0" smtClean="0"/>
              <a:t>3B </a:t>
            </a:r>
            <a:r>
              <a:rPr lang="en-US" altLang="zh-TW" sz="2400" dirty="0"/>
              <a:t>(</a:t>
            </a:r>
            <a:r>
              <a:rPr lang="zh-TW" altLang="en-US" sz="2400" dirty="0"/>
              <a:t>出現三個正確數字但位置皆不對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使用者猜 </a:t>
            </a:r>
            <a:r>
              <a:rPr lang="en-US" altLang="zh-TW" sz="2400" dirty="0"/>
              <a:t>3251 </a:t>
            </a:r>
            <a:r>
              <a:rPr lang="zh-TW" altLang="en-US" sz="2400" dirty="0" smtClean="0"/>
              <a:t>，程式輸出 </a:t>
            </a:r>
            <a:r>
              <a:rPr lang="en-US" altLang="zh-TW" sz="2400" dirty="0"/>
              <a:t>2A2B (</a:t>
            </a:r>
            <a:r>
              <a:rPr lang="zh-TW" altLang="en-US" sz="2400" dirty="0"/>
              <a:t>兩個數字正確且位置對 兩個數字對但位置錯誤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亂數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在 </a:t>
            </a:r>
            <a:r>
              <a:rPr lang="en-US" altLang="zh-TW" sz="2400" dirty="0"/>
              <a:t>C </a:t>
            </a:r>
            <a:r>
              <a:rPr lang="zh-TW" altLang="en-US" sz="2400" dirty="0"/>
              <a:t>語言中提供了一個 </a:t>
            </a:r>
            <a:r>
              <a:rPr lang="en-US" altLang="zh-TW" sz="2400" dirty="0"/>
              <a:t>rand() </a:t>
            </a:r>
            <a:r>
              <a:rPr lang="zh-TW" altLang="en-US" sz="2400" dirty="0"/>
              <a:t>函數可以讓我們取得一個亂數，其用法如下：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400" dirty="0" smtClean="0"/>
              <a:t>整數變數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rand(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)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；</a:t>
            </a:r>
            <a:endParaRPr lang="en-US" altLang="zh-TW" sz="2400" dirty="0"/>
          </a:p>
          <a:p>
            <a:r>
              <a:rPr lang="zh-TW" altLang="en-US" sz="2400" dirty="0"/>
              <a:t>要使用 </a:t>
            </a:r>
            <a:r>
              <a:rPr lang="en-US" altLang="zh-TW" sz="2400" dirty="0"/>
              <a:t>rand() </a:t>
            </a:r>
            <a:r>
              <a:rPr lang="zh-TW" altLang="en-US" sz="2400" dirty="0"/>
              <a:t>函數，必須 </a:t>
            </a:r>
            <a:r>
              <a:rPr lang="en-US" altLang="zh-TW" sz="2400" dirty="0"/>
              <a:t>include </a:t>
            </a:r>
            <a:r>
              <a:rPr lang="zh-TW" altLang="en-US" sz="2400" dirty="0"/>
              <a:t>它的標頭檔 </a:t>
            </a:r>
            <a:r>
              <a:rPr lang="en-US" altLang="zh-TW" sz="2400" dirty="0" err="1"/>
              <a:t>stdlib.h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上例的 </a:t>
            </a:r>
            <a:r>
              <a:rPr lang="en-US" altLang="zh-TW" sz="2400" dirty="0"/>
              <a:t>rand() </a:t>
            </a:r>
            <a:r>
              <a:rPr lang="zh-TW" altLang="en-US" sz="2400" dirty="0"/>
              <a:t>將會傳回一個介於 </a:t>
            </a:r>
            <a:r>
              <a:rPr lang="en-US" altLang="zh-TW" sz="2400" dirty="0"/>
              <a:t>0 </a:t>
            </a:r>
            <a:r>
              <a:rPr lang="zh-TW" altLang="en-US" sz="2400" dirty="0"/>
              <a:t>到 </a:t>
            </a:r>
            <a:r>
              <a:rPr lang="en-US" altLang="zh-TW" sz="2400" dirty="0" smtClean="0"/>
              <a:t>32767 </a:t>
            </a:r>
            <a:r>
              <a:rPr lang="zh-TW" altLang="en-US" sz="2400" dirty="0"/>
              <a:t>的數字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7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陣列標註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定義一維陣列的語法如下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/>
              <a:t>陣列名稱為</a:t>
            </a:r>
            <a:r>
              <a:rPr lang="en-US" altLang="zh-TW" sz="2400" dirty="0" err="1"/>
              <a:t>num</a:t>
            </a:r>
            <a:r>
              <a:rPr lang="zh-TW" altLang="en-US" sz="2400" dirty="0"/>
              <a:t>，中括號內的數字</a:t>
            </a:r>
            <a:r>
              <a:rPr lang="en-US" altLang="zh-TW" sz="2400" dirty="0"/>
              <a:t>10</a:t>
            </a:r>
            <a:r>
              <a:rPr lang="zh-TW" altLang="en-US" sz="2400" dirty="0"/>
              <a:t>，稱之為註標（</a:t>
            </a:r>
            <a:r>
              <a:rPr lang="en-US" altLang="zh-TW" sz="2400" dirty="0"/>
              <a:t>subscript</a:t>
            </a:r>
            <a:r>
              <a:rPr lang="zh-TW" altLang="en-US" sz="2400" dirty="0"/>
              <a:t>）或索引（</a:t>
            </a:r>
            <a:r>
              <a:rPr lang="en-US" altLang="zh-TW" sz="2400" dirty="0"/>
              <a:t>index</a:t>
            </a:r>
            <a:r>
              <a:rPr lang="zh-TW" altLang="en-US" sz="2400" dirty="0"/>
              <a:t>），它讓我們知道此陣列共有多少個元素。</a:t>
            </a:r>
          </a:p>
          <a:p>
            <a:r>
              <a:rPr lang="zh-TW" altLang="en-US" sz="2400" dirty="0"/>
              <a:t>註標可以為整數常數或變數。</a:t>
            </a:r>
          </a:p>
          <a:p>
            <a:r>
              <a:rPr lang="zh-TW" altLang="en-US" sz="2400" dirty="0"/>
              <a:t>陣列的第一個元素為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[0]</a:t>
            </a:r>
            <a:r>
              <a:rPr lang="zh-TW" altLang="en-US" sz="2400" dirty="0"/>
              <a:t>，第二個元素為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[1]</a:t>
            </a:r>
            <a:r>
              <a:rPr lang="zh-TW" altLang="en-US" sz="2400" dirty="0"/>
              <a:t>，</a:t>
            </a:r>
            <a:r>
              <a:rPr lang="en-US" altLang="zh-TW" sz="2400" dirty="0"/>
              <a:t>...</a:t>
            </a:r>
            <a:r>
              <a:rPr lang="zh-TW" altLang="en-US" sz="2400" dirty="0"/>
              <a:t>，第十個元素為</a:t>
            </a:r>
            <a:r>
              <a:rPr lang="en-US" altLang="zh-TW" sz="2400" dirty="0" err="1"/>
              <a:t>num</a:t>
            </a:r>
            <a:r>
              <a:rPr lang="en-US" altLang="zh-TW" sz="2400" dirty="0"/>
              <a:t>[9]</a:t>
            </a:r>
            <a:r>
              <a:rPr lang="zh-TW" altLang="en-US" sz="2400" dirty="0"/>
              <a:t>。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38055" y="2330756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型態 陣列名稱</a:t>
            </a:r>
            <a:r>
              <a:rPr lang="en-US" altLang="zh-TW" sz="2400" dirty="0" smtClean="0"/>
              <a:t>[</a:t>
            </a:r>
            <a:r>
              <a:rPr lang="zh-TW" altLang="en-US" sz="2400" dirty="0" smtClean="0"/>
              <a:t>元素個數</a:t>
            </a:r>
            <a:r>
              <a:rPr lang="en-US" altLang="zh-TW" sz="2400" dirty="0" smtClean="0"/>
              <a:t>]</a:t>
            </a:r>
            <a:r>
              <a:rPr lang="zh-TW" altLang="en-US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；</a:t>
            </a:r>
            <a:endParaRPr lang="zh-TW" altLang="en-US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911562"/>
            <a:ext cx="2016224" cy="5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亂數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通常</a:t>
            </a:r>
            <a:r>
              <a:rPr lang="zh-TW" altLang="en-US" sz="2400" dirty="0"/>
              <a:t>我們會搭配使用取餘數符號 </a:t>
            </a:r>
            <a:r>
              <a:rPr lang="en-US" altLang="zh-TW" sz="2400" dirty="0"/>
              <a:t>% </a:t>
            </a:r>
            <a:r>
              <a:rPr lang="zh-TW" altLang="en-US" sz="2400" dirty="0"/>
              <a:t>來做運算，例如我們要取 </a:t>
            </a:r>
            <a:r>
              <a:rPr lang="en-US" altLang="zh-TW" sz="2400" dirty="0"/>
              <a:t>0-9 </a:t>
            </a:r>
            <a:r>
              <a:rPr lang="zh-TW" altLang="en-US" sz="2400" dirty="0"/>
              <a:t>的變數，可以寫成 </a:t>
            </a:r>
            <a:r>
              <a:rPr lang="en-US" altLang="zh-TW" sz="2400" dirty="0"/>
              <a:t>a=rand() % 10</a:t>
            </a:r>
            <a:r>
              <a:rPr lang="zh-TW" altLang="en-US" sz="2400" dirty="0"/>
              <a:t>，下面我們再看幾個例子：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取 </a:t>
            </a:r>
            <a:r>
              <a:rPr lang="en-US" altLang="zh-TW" sz="2400" dirty="0"/>
              <a:t>1-10 </a:t>
            </a:r>
            <a:r>
              <a:rPr lang="zh-TW" altLang="en-US" sz="2400" dirty="0"/>
              <a:t>的亂數 </a:t>
            </a:r>
            <a:r>
              <a:rPr lang="en-US" altLang="zh-TW" sz="2400" dirty="0"/>
              <a:t>a=(rand() % 10) +1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取 </a:t>
            </a:r>
            <a:r>
              <a:rPr lang="en-US" altLang="zh-TW" sz="2400" dirty="0"/>
              <a:t>1-100 </a:t>
            </a:r>
            <a:r>
              <a:rPr lang="zh-TW" altLang="en-US" sz="2400" dirty="0"/>
              <a:t>的亂數 </a:t>
            </a:r>
            <a:r>
              <a:rPr lang="en-US" altLang="zh-TW" sz="2400" dirty="0"/>
              <a:t>a=(rand() % 100) +1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取 </a:t>
            </a:r>
            <a:r>
              <a:rPr lang="en-US" altLang="zh-TW" sz="2400" dirty="0"/>
              <a:t>100-1000 </a:t>
            </a:r>
            <a:r>
              <a:rPr lang="zh-TW" altLang="en-US" sz="2400" dirty="0"/>
              <a:t>的亂數 </a:t>
            </a:r>
            <a:r>
              <a:rPr lang="en-US" altLang="zh-TW" sz="2400" dirty="0"/>
              <a:t>a=(rand() % 901) +</a:t>
            </a:r>
            <a:r>
              <a:rPr lang="en-US" altLang="zh-TW" sz="2400" dirty="0" smtClean="0"/>
              <a:t>100</a:t>
            </a:r>
            <a:endParaRPr lang="en-US" altLang="zh-TW" sz="2400" dirty="0"/>
          </a:p>
          <a:p>
            <a:r>
              <a:rPr lang="zh-TW" altLang="en-US" sz="2400" dirty="0"/>
              <a:t>我們可以規納出以下的規則： </a:t>
            </a:r>
            <a:r>
              <a:rPr lang="en-US" altLang="zh-TW" sz="2400" dirty="0"/>
              <a:t>( rand() % (</a:t>
            </a:r>
            <a:r>
              <a:rPr lang="zh-TW" altLang="en-US" sz="2400" dirty="0"/>
              <a:t>最大值</a:t>
            </a:r>
            <a:r>
              <a:rPr lang="en-US" altLang="zh-TW" sz="2400" dirty="0"/>
              <a:t>-</a:t>
            </a:r>
            <a:r>
              <a:rPr lang="zh-TW" altLang="en-US" sz="2400" dirty="0"/>
              <a:t>最小值</a:t>
            </a:r>
            <a:r>
              <a:rPr lang="en-US" altLang="zh-TW" sz="2400" dirty="0"/>
              <a:t>+1) ) + </a:t>
            </a:r>
            <a:r>
              <a:rPr lang="zh-TW" altLang="en-US" sz="2400" dirty="0"/>
              <a:t>最小值。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0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亂數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stdlib.h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a,b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for(a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1;a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5;a</a:t>
            </a:r>
            <a:r>
              <a:rPr lang="en-US" altLang="zh-TW" sz="1800" dirty="0"/>
              <a:t>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b=(rand() % 100) +</a:t>
            </a:r>
            <a:r>
              <a:rPr lang="en-US" altLang="zh-TW" sz="1800" dirty="0" smtClean="0"/>
              <a:t>1;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</a:t>
            </a:r>
            <a:r>
              <a:rPr lang="en-US" altLang="zh-TW" sz="1800" dirty="0" smtClean="0"/>
              <a:t>d\</a:t>
            </a:r>
            <a:r>
              <a:rPr lang="en-US" altLang="zh-TW" sz="1800" dirty="0" err="1" smtClean="0"/>
              <a:t>n",</a:t>
            </a:r>
            <a:r>
              <a:rPr lang="en-US" altLang="zh-TW" sz="1800" dirty="0" err="1"/>
              <a:t>b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13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亂數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當我們把上面的程式重複執行數次之後，會發現所得到的亂數是一樣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因此</a:t>
            </a:r>
            <a:r>
              <a:rPr lang="zh-TW" altLang="en-US" sz="2400" dirty="0"/>
              <a:t>我們可以用 </a:t>
            </a:r>
            <a:r>
              <a:rPr lang="en-US" altLang="zh-TW" sz="2400" dirty="0" err="1"/>
              <a:t>srand</a:t>
            </a:r>
            <a:r>
              <a:rPr lang="en-US" altLang="zh-TW" sz="2400" dirty="0"/>
              <a:t>() </a:t>
            </a:r>
            <a:r>
              <a:rPr lang="zh-TW" altLang="en-US" sz="2400" dirty="0"/>
              <a:t>函數改變一開始的亂數值</a:t>
            </a:r>
            <a:r>
              <a:rPr lang="en-US" altLang="zh-TW" sz="2400" dirty="0"/>
              <a:t>( </a:t>
            </a:r>
            <a:r>
              <a:rPr lang="en-US" altLang="zh-TW" sz="2400" dirty="0" err="1"/>
              <a:t>srand</a:t>
            </a:r>
            <a:r>
              <a:rPr lang="en-US" altLang="zh-TW" sz="2400" dirty="0"/>
              <a:t>() </a:t>
            </a:r>
            <a:r>
              <a:rPr lang="zh-TW" altLang="en-US" sz="2400" dirty="0"/>
              <a:t>函數也是定義在 </a:t>
            </a:r>
            <a:r>
              <a:rPr lang="en-US" altLang="zh-TW" sz="2400" dirty="0" err="1"/>
              <a:t>stdlib.h</a:t>
            </a:r>
            <a:r>
              <a:rPr lang="en-US" altLang="zh-TW" sz="2400" dirty="0"/>
              <a:t>)</a:t>
            </a:r>
            <a:r>
              <a:rPr lang="zh-TW" altLang="en-US" sz="2400" dirty="0"/>
              <a:t>， </a:t>
            </a:r>
            <a:r>
              <a:rPr lang="en-US" altLang="zh-TW" sz="2400" dirty="0" err="1"/>
              <a:t>srand</a:t>
            </a:r>
            <a:r>
              <a:rPr lang="en-US" altLang="zh-TW" sz="2400" dirty="0"/>
              <a:t>() </a:t>
            </a:r>
            <a:r>
              <a:rPr lang="zh-TW" altLang="en-US" sz="2400" dirty="0"/>
              <a:t>需要一個參數做為種子，以產生一個新的亂數數列，而這個參數我們通常以目前的時間傳入，也就是使用 </a:t>
            </a:r>
            <a:r>
              <a:rPr lang="en-US" altLang="zh-TW" sz="2400" dirty="0"/>
              <a:t>time() </a:t>
            </a:r>
            <a:r>
              <a:rPr lang="zh-TW" altLang="en-US" sz="2400" dirty="0"/>
              <a:t>函數，而 </a:t>
            </a:r>
            <a:r>
              <a:rPr lang="en-US" altLang="zh-TW" sz="2400" dirty="0"/>
              <a:t>time() </a:t>
            </a:r>
            <a:r>
              <a:rPr lang="zh-TW" altLang="en-US" sz="2400" dirty="0"/>
              <a:t>是定義在 </a:t>
            </a:r>
            <a:r>
              <a:rPr lang="en-US" altLang="zh-TW" sz="2400" dirty="0" err="1"/>
              <a:t>time.h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4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亂數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8876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stdlib.h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 &lt;</a:t>
            </a:r>
            <a:r>
              <a:rPr lang="en-US" altLang="zh-TW" sz="1800" dirty="0" err="1"/>
              <a:t>time.h</a:t>
            </a:r>
            <a:r>
              <a:rPr lang="en-US" altLang="zh-TW" sz="1800" dirty="0"/>
              <a:t>&gt;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a,b</a:t>
            </a:r>
            <a:r>
              <a:rPr lang="en-US" altLang="zh-TW" sz="1800" dirty="0" smtClean="0"/>
              <a:t>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srand</a:t>
            </a:r>
            <a:r>
              <a:rPr lang="en-US" altLang="zh-TW" sz="1800" dirty="0" smtClean="0"/>
              <a:t>(time(NULL</a:t>
            </a:r>
            <a:r>
              <a:rPr lang="en-US" altLang="zh-TW" sz="1800" dirty="0"/>
              <a:t>));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for(a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1;a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&lt;=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5;a</a:t>
            </a:r>
            <a:r>
              <a:rPr lang="en-US" altLang="zh-TW" sz="1800" dirty="0"/>
              <a:t>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b=(rand() % 100) +</a:t>
            </a:r>
            <a:r>
              <a:rPr lang="en-US" altLang="zh-TW" sz="1800" dirty="0" smtClean="0"/>
              <a:t>1;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</a:t>
            </a:r>
            <a:r>
              <a:rPr lang="en-US" altLang="zh-TW" sz="1800" dirty="0" smtClean="0"/>
              <a:t>d\</a:t>
            </a:r>
            <a:r>
              <a:rPr lang="en-US" altLang="zh-TW" sz="1800" dirty="0" err="1" smtClean="0"/>
              <a:t>n",</a:t>
            </a:r>
            <a:r>
              <a:rPr lang="en-US" altLang="zh-TW" sz="1800" dirty="0" err="1"/>
              <a:t>b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4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猜數字遊戲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電腦產生一組四個</a:t>
            </a:r>
            <a:r>
              <a:rPr lang="en-US" altLang="zh-TW" sz="2400" dirty="0"/>
              <a:t>1~9</a:t>
            </a:r>
            <a:r>
              <a:rPr lang="zh-TW" altLang="en-US" sz="2400" dirty="0"/>
              <a:t>間的數字</a:t>
            </a:r>
            <a:r>
              <a:rPr lang="en-US" altLang="zh-TW" sz="2400" dirty="0"/>
              <a:t>(</a:t>
            </a:r>
            <a:r>
              <a:rPr lang="zh-TW" altLang="en-US" sz="2400" dirty="0"/>
              <a:t>假設是</a:t>
            </a:r>
            <a:r>
              <a:rPr lang="en-US" altLang="zh-TW" sz="2400" dirty="0"/>
              <a:t>3456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	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 smtClean="0"/>
              <a:t>使用者猜 </a:t>
            </a:r>
            <a:r>
              <a:rPr lang="en-US" altLang="zh-TW" sz="2400" dirty="0" smtClean="0"/>
              <a:t>1234 </a:t>
            </a:r>
            <a:r>
              <a:rPr lang="zh-TW" altLang="en-US" sz="2400" dirty="0" smtClean="0"/>
              <a:t>，程式回答  </a:t>
            </a:r>
            <a:r>
              <a:rPr lang="en-US" altLang="zh-TW" sz="2400" dirty="0" smtClean="0"/>
              <a:t>3B </a:t>
            </a:r>
            <a:r>
              <a:rPr lang="en-US" altLang="zh-TW" sz="2400" dirty="0"/>
              <a:t>(</a:t>
            </a:r>
            <a:r>
              <a:rPr lang="zh-TW" altLang="en-US" sz="2400" dirty="0"/>
              <a:t>出現三個正確數字但位置皆不對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使用者猜 </a:t>
            </a:r>
            <a:r>
              <a:rPr lang="en-US" altLang="zh-TW" sz="2400" dirty="0"/>
              <a:t>3251 </a:t>
            </a:r>
            <a:r>
              <a:rPr lang="zh-TW" altLang="en-US" sz="2400" dirty="0" smtClean="0"/>
              <a:t>，程式輸出 </a:t>
            </a:r>
            <a:r>
              <a:rPr lang="en-US" altLang="zh-TW" sz="2400" dirty="0"/>
              <a:t>2A2B (</a:t>
            </a:r>
            <a:r>
              <a:rPr lang="zh-TW" altLang="en-US" sz="2400" dirty="0"/>
              <a:t>兩個數字正確且位置對 兩個數字對但位置錯誤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8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猜數字遊戲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stdio.h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#include&lt;</a:t>
            </a:r>
            <a:r>
              <a:rPr lang="en-US" altLang="zh-TW" sz="1800" dirty="0" err="1"/>
              <a:t>stdlib.h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main(void)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i,j,k,tmp,num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a=0,b=0;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set[10],guess[4];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srand</a:t>
            </a:r>
            <a:r>
              <a:rPr lang="en-US" altLang="zh-TW" sz="1800" dirty="0"/>
              <a:t>(time(NULL));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=0;i&lt;9;i++)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set[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]=i+1;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=0;i&lt;9;i++)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j=(rand()%9);</a:t>
            </a:r>
          </a:p>
          <a:p>
            <a:pPr marL="0" indent="0">
              <a:buNone/>
            </a:pPr>
            <a:r>
              <a:rPr lang="en-US" altLang="zh-TW" sz="1800" dirty="0"/>
              <a:t>		k=(rand()%9);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tmp</a:t>
            </a:r>
            <a:r>
              <a:rPr lang="en-US" altLang="zh-TW" sz="1800" dirty="0"/>
              <a:t>=set[j];</a:t>
            </a:r>
          </a:p>
          <a:p>
            <a:pPr marL="0" indent="0">
              <a:buNone/>
            </a:pPr>
            <a:r>
              <a:rPr lang="en-US" altLang="zh-TW" sz="1800" dirty="0"/>
              <a:t>		set[j]=set[k];</a:t>
            </a:r>
          </a:p>
          <a:p>
            <a:pPr marL="0" indent="0">
              <a:buNone/>
            </a:pPr>
            <a:r>
              <a:rPr lang="en-US" altLang="zh-TW" sz="1800" dirty="0"/>
              <a:t>		set[k]=</a:t>
            </a:r>
            <a:r>
              <a:rPr lang="en-US" altLang="zh-TW" sz="1800" dirty="0" err="1"/>
              <a:t>tmp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</a:t>
            </a:r>
            <a:r>
              <a:rPr lang="zh-TW" altLang="en-US" sz="1800" dirty="0"/>
              <a:t>答案：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	for(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=0;i&lt;4;i++)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("%</a:t>
            </a:r>
            <a:r>
              <a:rPr lang="en-US" altLang="zh-TW" sz="1800" dirty="0" err="1"/>
              <a:t>d",set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]);	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while(a!=4)</a:t>
            </a:r>
          </a:p>
          <a:p>
            <a:pPr marL="0" indent="0">
              <a:buNone/>
            </a:pPr>
            <a:r>
              <a:rPr lang="en-US" altLang="zh-TW" sz="1800" dirty="0"/>
              <a:t>    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("\n\n</a:t>
            </a:r>
            <a:r>
              <a:rPr lang="zh-TW" altLang="en-US" sz="1800" dirty="0"/>
              <a:t>請輸入四位數字：</a:t>
            </a:r>
            <a:r>
              <a:rPr lang="en-US" altLang="zh-TW" sz="1800" dirty="0"/>
              <a:t>");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scanf</a:t>
            </a:r>
            <a:r>
              <a:rPr lang="en-US" altLang="zh-TW" sz="1800" dirty="0"/>
              <a:t>("%d",&amp;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 </a:t>
            </a:r>
          </a:p>
          <a:p>
            <a:pPr marL="0" indent="0">
              <a:buNone/>
            </a:pPr>
            <a:r>
              <a:rPr lang="en-US" altLang="zh-TW" sz="1800" dirty="0"/>
              <a:t>		guess[0]=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/1000;</a:t>
            </a:r>
          </a:p>
          <a:p>
            <a:pPr marL="0" indent="0">
              <a:buNone/>
            </a:pPr>
            <a:r>
              <a:rPr lang="en-US" altLang="zh-TW" sz="1800" dirty="0"/>
              <a:t>        guess[1]=(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/100)%10;</a:t>
            </a:r>
          </a:p>
          <a:p>
            <a:pPr marL="0" indent="0">
              <a:buNone/>
            </a:pPr>
            <a:r>
              <a:rPr lang="en-US" altLang="zh-TW" sz="1800" dirty="0"/>
              <a:t>        guess[2]=(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/10)%10;</a:t>
            </a:r>
          </a:p>
          <a:p>
            <a:pPr marL="0" indent="0">
              <a:buNone/>
            </a:pPr>
            <a:r>
              <a:rPr lang="en-US" altLang="zh-TW" sz="1800" dirty="0"/>
              <a:t>        guess[3]=num%10;</a:t>
            </a:r>
          </a:p>
          <a:p>
            <a:pPr marL="0" indent="0">
              <a:buNone/>
            </a:pPr>
            <a:r>
              <a:rPr lang="en-US" altLang="zh-TW" sz="1800" dirty="0"/>
              <a:t>        a=0,b=0;</a:t>
            </a:r>
          </a:p>
          <a:p>
            <a:pPr marL="0" indent="0">
              <a:buNone/>
            </a:pPr>
            <a:r>
              <a:rPr lang="en-US" altLang="zh-TW" sz="1800" dirty="0"/>
              <a:t>        for(j=0;j&lt;4;j++)</a:t>
            </a:r>
          </a:p>
          <a:p>
            <a:pPr marL="0" indent="0">
              <a:buNone/>
            </a:pPr>
            <a:r>
              <a:rPr lang="en-US" altLang="zh-TW" sz="1800" dirty="0"/>
              <a:t>		{</a:t>
            </a:r>
          </a:p>
          <a:p>
            <a:pPr marL="0" indent="0">
              <a:buNone/>
            </a:pPr>
            <a:r>
              <a:rPr lang="en-US" altLang="zh-TW" sz="1800" dirty="0"/>
              <a:t>            for(k=0;k&lt;4;k++)</a:t>
            </a:r>
          </a:p>
          <a:p>
            <a:pPr marL="0" indent="0">
              <a:buNone/>
            </a:pPr>
            <a:r>
              <a:rPr lang="en-US" altLang="zh-TW" sz="1800" dirty="0"/>
              <a:t>			{</a:t>
            </a:r>
          </a:p>
          <a:p>
            <a:pPr marL="0" indent="0">
              <a:buNone/>
            </a:pPr>
            <a:r>
              <a:rPr lang="en-US" altLang="zh-TW" sz="1800" dirty="0"/>
              <a:t>                if(set[j]==guess[k])</a:t>
            </a:r>
          </a:p>
          <a:p>
            <a:pPr marL="0" indent="0">
              <a:buNone/>
            </a:pPr>
            <a:r>
              <a:rPr lang="en-US" altLang="zh-TW" sz="1800" dirty="0"/>
              <a:t>				{</a:t>
            </a:r>
          </a:p>
          <a:p>
            <a:pPr marL="0" indent="0">
              <a:buNone/>
            </a:pPr>
            <a:r>
              <a:rPr lang="en-US" altLang="zh-TW" sz="1800" dirty="0"/>
              <a:t>                    if(j==k)</a:t>
            </a:r>
          </a:p>
          <a:p>
            <a:pPr marL="0" indent="0">
              <a:buNone/>
            </a:pPr>
            <a:r>
              <a:rPr lang="en-US" altLang="zh-TW" sz="1800" dirty="0"/>
              <a:t>					{</a:t>
            </a:r>
          </a:p>
          <a:p>
            <a:pPr marL="0" indent="0">
              <a:buNone/>
            </a:pPr>
            <a:r>
              <a:rPr lang="en-US" altLang="zh-TW" sz="1800" dirty="0"/>
              <a:t>                        a++;</a:t>
            </a:r>
          </a:p>
          <a:p>
            <a:pPr marL="0" indent="0">
              <a:buNone/>
            </a:pPr>
            <a:r>
              <a:rPr lang="en-US" altLang="zh-TW" sz="1800" dirty="0"/>
              <a:t>                    }</a:t>
            </a:r>
          </a:p>
          <a:p>
            <a:pPr marL="0" indent="0">
              <a:buNone/>
            </a:pPr>
            <a:r>
              <a:rPr lang="en-US" altLang="zh-TW" sz="1800" dirty="0"/>
              <a:t>                    else</a:t>
            </a:r>
          </a:p>
          <a:p>
            <a:pPr marL="0" indent="0">
              <a:buNone/>
            </a:pPr>
            <a:r>
              <a:rPr lang="en-US" altLang="zh-TW" sz="1800" dirty="0"/>
              <a:t>					{</a:t>
            </a:r>
          </a:p>
          <a:p>
            <a:pPr marL="0" indent="0">
              <a:buNone/>
            </a:pPr>
            <a:r>
              <a:rPr lang="en-US" altLang="zh-TW" sz="1800" dirty="0"/>
              <a:t>					    b++;</a:t>
            </a:r>
          </a:p>
          <a:p>
            <a:pPr marL="0" indent="0">
              <a:buNone/>
            </a:pPr>
            <a:r>
              <a:rPr lang="en-US" altLang="zh-TW" sz="1800" dirty="0"/>
              <a:t>				    }</a:t>
            </a:r>
          </a:p>
          <a:p>
            <a:pPr marL="0" indent="0">
              <a:buNone/>
            </a:pPr>
            <a:r>
              <a:rPr lang="en-US" altLang="zh-TW" sz="1800" dirty="0"/>
              <a:t>                }</a:t>
            </a:r>
          </a:p>
          <a:p>
            <a:pPr marL="0" indent="0">
              <a:buNone/>
            </a:pPr>
            <a:r>
              <a:rPr lang="en-US" altLang="zh-TW" sz="1800" dirty="0"/>
              <a:t>            }</a:t>
            </a:r>
          </a:p>
          <a:p>
            <a:pPr marL="0" indent="0">
              <a:buNone/>
            </a:pPr>
            <a:r>
              <a:rPr lang="en-US" altLang="zh-TW" sz="1800" dirty="0"/>
              <a:t>		}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 %d A %d B",</a:t>
            </a:r>
            <a:r>
              <a:rPr lang="en-US" altLang="zh-TW" sz="1800" dirty="0" err="1"/>
              <a:t>a,b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}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printf</a:t>
            </a:r>
            <a:r>
              <a:rPr lang="en-US" altLang="zh-TW" sz="1800" dirty="0"/>
              <a:t>("\n\n</a:t>
            </a:r>
            <a:r>
              <a:rPr lang="zh-TW" altLang="en-US" sz="1800" dirty="0"/>
              <a:t>恭喜答對！！</a:t>
            </a:r>
            <a:r>
              <a:rPr lang="en-US" altLang="zh-TW" sz="1800" dirty="0"/>
              <a:t>\n");</a:t>
            </a:r>
          </a:p>
          <a:p>
            <a:pPr marL="0" indent="0">
              <a:buNone/>
            </a:pPr>
            <a:r>
              <a:rPr lang="en-US" altLang="zh-TW" sz="1800" dirty="0"/>
              <a:t>	system("pause");</a:t>
            </a:r>
          </a:p>
          <a:p>
            <a:pPr marL="0" indent="0">
              <a:buNone/>
            </a:pPr>
            <a:r>
              <a:rPr lang="en-US" altLang="zh-TW" sz="1800" dirty="0"/>
              <a:t>	return 0;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08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陣列標註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此陣列的示意圖如下所示：</a:t>
            </a:r>
          </a:p>
          <a:p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425630"/>
            <a:ext cx="7992000" cy="8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陣列標註－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174"/>
          <a:stretch/>
        </p:blipFill>
        <p:spPr>
          <a:xfrm>
            <a:off x="566738" y="1793513"/>
            <a:ext cx="5398995" cy="42570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4624"/>
            <a:ext cx="2340000" cy="35419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688623"/>
            <a:ext cx="2340000" cy="31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陣列標註－</a:t>
            </a:r>
            <a:r>
              <a:rPr lang="zh-TW" altLang="en-US" b="1" dirty="0" smtClean="0"/>
              <a:t>範例</a:t>
            </a:r>
            <a:r>
              <a:rPr lang="en-US" altLang="zh-TW" b="1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555"/>
          <a:stretch/>
        </p:blipFill>
        <p:spPr>
          <a:xfrm>
            <a:off x="576000" y="2204864"/>
            <a:ext cx="7992000" cy="32836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62" y="548680"/>
            <a:ext cx="4751938" cy="27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一維陣列的初值設定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陣列初值的設定如下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zh-TW" sz="2400" dirty="0"/>
              <a:t>陣列的初值設定必須用左、右大括弧（</a:t>
            </a:r>
            <a:r>
              <a:rPr lang="en-US" altLang="zh-TW" sz="2400" dirty="0"/>
              <a:t>{</a:t>
            </a:r>
            <a:r>
              <a:rPr lang="zh-TW" altLang="zh-TW" sz="2400" dirty="0"/>
              <a:t>、</a:t>
            </a:r>
            <a:r>
              <a:rPr lang="en-US" altLang="zh-TW" sz="2400" dirty="0"/>
              <a:t>}</a:t>
            </a:r>
            <a:r>
              <a:rPr lang="zh-TW" altLang="zh-TW" sz="2400" dirty="0"/>
              <a:t>）括起來，並以逗號隔開每個元素初值。</a:t>
            </a:r>
            <a:endParaRPr lang="en-US" altLang="zh-TW" sz="2400" dirty="0"/>
          </a:p>
          <a:p>
            <a:r>
              <a:rPr lang="zh-TW" altLang="zh-TW" sz="2400" dirty="0"/>
              <a:t>其中元素的個數可以省略，此時編譯程式將依據初值個數來設定陣列的元素個數。</a:t>
            </a:r>
            <a:endParaRPr lang="en-US" altLang="zh-TW" sz="2400" dirty="0"/>
          </a:p>
          <a:p>
            <a:r>
              <a:rPr lang="zh-TW" altLang="zh-TW" sz="2400" dirty="0"/>
              <a:t>如一個整數陣列的定義如下：</a:t>
            </a:r>
          </a:p>
          <a:p>
            <a:endParaRPr lang="en-US" altLang="zh-TW" sz="2400" dirty="0"/>
          </a:p>
          <a:p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348880"/>
            <a:ext cx="7992000" cy="5267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00" y="5376878"/>
            <a:ext cx="4860000" cy="4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一維陣列的初值設定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當陣列初值的個數超過陣列給定的元素個數時</a:t>
            </a:r>
            <a:r>
              <a:rPr lang="zh-CN" altLang="en-US" sz="2400" dirty="0"/>
              <a:t>，</a:t>
            </a:r>
            <a:r>
              <a:rPr lang="zh-TW" altLang="zh-TW" sz="2400" dirty="0"/>
              <a:t>程式在編譯時，將會產生初值過多（</a:t>
            </a:r>
            <a:r>
              <a:rPr lang="en-US" altLang="zh-TW" sz="2400" dirty="0"/>
              <a:t>too many initializers</a:t>
            </a:r>
            <a:r>
              <a:rPr lang="zh-TW" altLang="zh-TW" sz="2400" dirty="0"/>
              <a:t>）的錯誤訊息。</a:t>
            </a:r>
            <a:endParaRPr lang="en-US" altLang="zh-TW" sz="2400" dirty="0"/>
          </a:p>
          <a:p>
            <a:r>
              <a:rPr lang="zh-TW" altLang="zh-TW" sz="2400" dirty="0"/>
              <a:t>若陣列初值的個數小於陣列給定的元素個數時，沒有設定初值的元素將設為</a:t>
            </a:r>
            <a:r>
              <a:rPr lang="en-US" altLang="zh-TW" sz="2400" dirty="0"/>
              <a:t>0</a:t>
            </a:r>
            <a:r>
              <a:rPr lang="zh-TW" altLang="zh-TW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4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一維陣列的初值</a:t>
            </a:r>
            <a:r>
              <a:rPr lang="zh-TW" altLang="zh-TW" b="1" dirty="0" smtClean="0"/>
              <a:t>設定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8676"/>
          <a:stretch/>
        </p:blipFill>
        <p:spPr>
          <a:xfrm>
            <a:off x="576000" y="2276872"/>
            <a:ext cx="7992000" cy="32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1385</TotalTime>
  <Words>1199</Words>
  <Application>Microsoft Office PowerPoint</Application>
  <PresentationFormat>如螢幕大小 (4:3)</PresentationFormat>
  <Paragraphs>209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Profile</vt:lpstr>
      <vt:lpstr>C語言 </vt:lpstr>
      <vt:lpstr>淺談陣列</vt:lpstr>
      <vt:lpstr>陣列標註</vt:lpstr>
      <vt:lpstr>陣列標註</vt:lpstr>
      <vt:lpstr>陣列標註－範例1</vt:lpstr>
      <vt:lpstr>陣列標註－範例2</vt:lpstr>
      <vt:lpstr>一維陣列的初值設定</vt:lpstr>
      <vt:lpstr>一維陣列的初值設定</vt:lpstr>
      <vt:lpstr>一維陣列的初值設定－範例3</vt:lpstr>
      <vt:lpstr>一維陣列的初值設定－範例3</vt:lpstr>
      <vt:lpstr>二維陣列的定義</vt:lpstr>
      <vt:lpstr>二維陣列的定義</vt:lpstr>
      <vt:lpstr>二維陣列的定義</vt:lpstr>
      <vt:lpstr>二維陣列的定義 －範例4</vt:lpstr>
      <vt:lpstr>二維陣列的定義－範例5</vt:lpstr>
      <vt:lpstr>二維陣列的定義－範例5</vt:lpstr>
      <vt:lpstr>二維陣列的初值設定</vt:lpstr>
      <vt:lpstr>二維陣列的初值設定 －範例6</vt:lpstr>
      <vt:lpstr>二維陣列的初值設定－範例7</vt:lpstr>
      <vt:lpstr>二維陣列的初值設定－範例7</vt:lpstr>
      <vt:lpstr>二維陣列的初值設定－範例8</vt:lpstr>
      <vt:lpstr>氣泡排序</vt:lpstr>
      <vt:lpstr>氣泡排序</vt:lpstr>
      <vt:lpstr>氣泡排序</vt:lpstr>
      <vt:lpstr>氣泡排序</vt:lpstr>
      <vt:lpstr>氣泡排序</vt:lpstr>
      <vt:lpstr>氣泡排序</vt:lpstr>
      <vt:lpstr>猜數字遊戲</vt:lpstr>
      <vt:lpstr>亂數</vt:lpstr>
      <vt:lpstr>亂數</vt:lpstr>
      <vt:lpstr>亂數</vt:lpstr>
      <vt:lpstr>亂數</vt:lpstr>
      <vt:lpstr>亂數</vt:lpstr>
      <vt:lpstr>猜數字遊戲</vt:lpstr>
      <vt:lpstr>猜數字遊戲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admin</cp:lastModifiedBy>
  <cp:revision>117</cp:revision>
  <dcterms:created xsi:type="dcterms:W3CDTF">2019-09-15T15:20:13Z</dcterms:created>
  <dcterms:modified xsi:type="dcterms:W3CDTF">2019-10-28T19:16:38Z</dcterms:modified>
</cp:coreProperties>
</file>