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7"/>
  </p:notesMasterIdLst>
  <p:sldIdLst>
    <p:sldId id="256" r:id="rId2"/>
    <p:sldId id="257" r:id="rId3"/>
    <p:sldId id="287" r:id="rId4"/>
    <p:sldId id="258" r:id="rId5"/>
    <p:sldId id="286" r:id="rId6"/>
    <p:sldId id="387"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6" r:id="rId24"/>
    <p:sldId id="290" r:id="rId25"/>
    <p:sldId id="291" r:id="rId26"/>
    <p:sldId id="277" r:id="rId27"/>
    <p:sldId id="278" r:id="rId28"/>
    <p:sldId id="279" r:id="rId29"/>
    <p:sldId id="280" r:id="rId30"/>
    <p:sldId id="281" r:id="rId31"/>
    <p:sldId id="282" r:id="rId32"/>
    <p:sldId id="259" r:id="rId33"/>
    <p:sldId id="260" r:id="rId34"/>
    <p:sldId id="283" r:id="rId35"/>
    <p:sldId id="261" r:id="rId36"/>
    <p:sldId id="284" r:id="rId37"/>
    <p:sldId id="262" r:id="rId38"/>
    <p:sldId id="293" r:id="rId39"/>
    <p:sldId id="461" r:id="rId40"/>
    <p:sldId id="386" r:id="rId41"/>
    <p:sldId id="294" r:id="rId42"/>
    <p:sldId id="463" r:id="rId43"/>
    <p:sldId id="377" r:id="rId44"/>
    <p:sldId id="296" r:id="rId45"/>
    <p:sldId id="378" r:id="rId46"/>
    <p:sldId id="298" r:id="rId47"/>
    <p:sldId id="334" r:id="rId48"/>
    <p:sldId id="335" r:id="rId49"/>
    <p:sldId id="336" r:id="rId50"/>
    <p:sldId id="368" r:id="rId51"/>
    <p:sldId id="379" r:id="rId52"/>
    <p:sldId id="337" r:id="rId53"/>
    <p:sldId id="300" r:id="rId54"/>
    <p:sldId id="338" r:id="rId55"/>
    <p:sldId id="364" r:id="rId56"/>
    <p:sldId id="363" r:id="rId57"/>
    <p:sldId id="339" r:id="rId58"/>
    <p:sldId id="340" r:id="rId59"/>
    <p:sldId id="341" r:id="rId60"/>
    <p:sldId id="369" r:id="rId61"/>
    <p:sldId id="342" r:id="rId62"/>
    <p:sldId id="343" r:id="rId63"/>
    <p:sldId id="344" r:id="rId64"/>
    <p:sldId id="345" r:id="rId65"/>
    <p:sldId id="346" r:id="rId66"/>
    <p:sldId id="348" r:id="rId67"/>
    <p:sldId id="349" r:id="rId68"/>
    <p:sldId id="350" r:id="rId69"/>
    <p:sldId id="351" r:id="rId70"/>
    <p:sldId id="347" r:id="rId71"/>
    <p:sldId id="307" r:id="rId72"/>
    <p:sldId id="370" r:id="rId73"/>
    <p:sldId id="366" r:id="rId74"/>
    <p:sldId id="352" r:id="rId75"/>
    <p:sldId id="354" r:id="rId76"/>
    <p:sldId id="355" r:id="rId77"/>
    <p:sldId id="372" r:id="rId78"/>
    <p:sldId id="475" r:id="rId79"/>
    <p:sldId id="310" r:id="rId80"/>
    <p:sldId id="380" r:id="rId81"/>
    <p:sldId id="311" r:id="rId82"/>
    <p:sldId id="371" r:id="rId83"/>
    <p:sldId id="315" r:id="rId84"/>
    <p:sldId id="312" r:id="rId85"/>
    <p:sldId id="313" r:id="rId86"/>
    <p:sldId id="373" r:id="rId87"/>
    <p:sldId id="314" r:id="rId88"/>
    <p:sldId id="374" r:id="rId89"/>
    <p:sldId id="375" r:id="rId90"/>
    <p:sldId id="317" r:id="rId91"/>
    <p:sldId id="318" r:id="rId92"/>
    <p:sldId id="381" r:id="rId93"/>
    <p:sldId id="382" r:id="rId94"/>
    <p:sldId id="383" r:id="rId95"/>
    <p:sldId id="384" r:id="rId96"/>
    <p:sldId id="385" r:id="rId97"/>
    <p:sldId id="319" r:id="rId98"/>
    <p:sldId id="320" r:id="rId99"/>
    <p:sldId id="321" r:id="rId100"/>
    <p:sldId id="322" r:id="rId101"/>
    <p:sldId id="323" r:id="rId102"/>
    <p:sldId id="476" r:id="rId103"/>
    <p:sldId id="477" r:id="rId104"/>
    <p:sldId id="478" r:id="rId105"/>
    <p:sldId id="479" r:id="rId106"/>
    <p:sldId id="481" r:id="rId107"/>
    <p:sldId id="483" r:id="rId108"/>
    <p:sldId id="484" r:id="rId109"/>
    <p:sldId id="485" r:id="rId110"/>
    <p:sldId id="486" r:id="rId111"/>
    <p:sldId id="487" r:id="rId112"/>
    <p:sldId id="488" r:id="rId113"/>
    <p:sldId id="489" r:id="rId114"/>
    <p:sldId id="490" r:id="rId115"/>
    <p:sldId id="491" r:id="rId116"/>
    <p:sldId id="492" r:id="rId117"/>
    <p:sldId id="493" r:id="rId118"/>
    <p:sldId id="494" r:id="rId119"/>
    <p:sldId id="495" r:id="rId120"/>
    <p:sldId id="496"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509" r:id="rId134"/>
    <p:sldId id="510" r:id="rId135"/>
    <p:sldId id="511" r:id="rId136"/>
    <p:sldId id="512" r:id="rId137"/>
    <p:sldId id="513" r:id="rId138"/>
    <p:sldId id="514" r:id="rId139"/>
    <p:sldId id="515" r:id="rId140"/>
    <p:sldId id="516" r:id="rId141"/>
    <p:sldId id="517" r:id="rId142"/>
    <p:sldId id="518" r:id="rId143"/>
    <p:sldId id="519" r:id="rId144"/>
    <p:sldId id="520" r:id="rId145"/>
    <p:sldId id="521" r:id="rId146"/>
    <p:sldId id="522" r:id="rId147"/>
    <p:sldId id="523" r:id="rId148"/>
    <p:sldId id="524" r:id="rId149"/>
    <p:sldId id="525" r:id="rId150"/>
    <p:sldId id="526" r:id="rId151"/>
    <p:sldId id="527" r:id="rId152"/>
    <p:sldId id="528" r:id="rId153"/>
    <p:sldId id="529" r:id="rId154"/>
    <p:sldId id="530" r:id="rId155"/>
    <p:sldId id="273" r:id="rId15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71" autoAdjust="0"/>
    <p:restoredTop sz="94660" autoAdjust="0"/>
  </p:normalViewPr>
  <p:slideViewPr>
    <p:cSldViewPr snapToGrid="0">
      <p:cViewPr varScale="1">
        <p:scale>
          <a:sx n="50" d="100"/>
          <a:sy n="50" d="100"/>
        </p:scale>
        <p:origin x="-1502" y="-72"/>
      </p:cViewPr>
      <p:guideLst>
        <p:guide orient="horz" pos="2160"/>
        <p:guide pos="2880"/>
      </p:guideLst>
    </p:cSldViewPr>
  </p:slideViewPr>
  <p:outlineViewPr>
    <p:cViewPr>
      <p:scale>
        <a:sx n="33" d="100"/>
        <a:sy n="33" d="100"/>
      </p:scale>
      <p:origin x="48" y="7342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https://stats.moe.gov.tw/files/important/OVERVIEW_Y01.XLS" TargetMode="Externa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F:\0604&#26366;&#21103;&#26371;&#35696;\99&#21644;&#21313;&#20108;&#24180;&#30340;&#27604;&#36611;&#34920;(&#28113;&#2480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815846189957956E-2"/>
          <c:y val="7.7517810273715834E-2"/>
          <c:w val="0.91145735190561172"/>
          <c:h val="0.86200798429608061"/>
        </c:manualLayout>
      </c:layout>
      <c:barChart>
        <c:barDir val="col"/>
        <c:grouping val="clustered"/>
        <c:varyColors val="0"/>
        <c:ser>
          <c:idx val="1"/>
          <c:order val="0"/>
          <c:spPr>
            <a:pattFill prst="pct40">
              <a:fgClr>
                <a:srgbClr val="FF99CC"/>
              </a:fgClr>
              <a:bgClr>
                <a:srgbClr val="FFFFFF"/>
              </a:bgClr>
            </a:pattFill>
            <a:ln w="12700">
              <a:solidFill>
                <a:srgbClr val="FF99CC"/>
              </a:solidFill>
              <a:prstDash val="solid"/>
            </a:ln>
          </c:spPr>
          <c:invertIfNegative val="0"/>
          <c:cat>
            <c:numRef>
              <c:f>'[OVERVIEW_Y01.XLS]75'!$B$5:$B$38</c:f>
              <c:numCache>
                <c:formatCode>General</c:formatCode>
                <c:ptCount val="34"/>
                <c:pt idx="0">
                  <c:v>70</c:v>
                </c:pt>
                <c:pt idx="1">
                  <c:v>71</c:v>
                </c:pt>
                <c:pt idx="2">
                  <c:v>72</c:v>
                </c:pt>
                <c:pt idx="3">
                  <c:v>73</c:v>
                </c:pt>
                <c:pt idx="4">
                  <c:v>74</c:v>
                </c:pt>
                <c:pt idx="5">
                  <c:v>75</c:v>
                </c:pt>
                <c:pt idx="6">
                  <c:v>76</c:v>
                </c:pt>
                <c:pt idx="7">
                  <c:v>77</c:v>
                </c:pt>
                <c:pt idx="8">
                  <c:v>78</c:v>
                </c:pt>
                <c:pt idx="9">
                  <c:v>79</c:v>
                </c:pt>
                <c:pt idx="10">
                  <c:v>80</c:v>
                </c:pt>
                <c:pt idx="11">
                  <c:v>81</c:v>
                </c:pt>
                <c:pt idx="12">
                  <c:v>82</c:v>
                </c:pt>
                <c:pt idx="13">
                  <c:v>83</c:v>
                </c:pt>
                <c:pt idx="14">
                  <c:v>84</c:v>
                </c:pt>
                <c:pt idx="15">
                  <c:v>85</c:v>
                </c:pt>
                <c:pt idx="16">
                  <c:v>86</c:v>
                </c:pt>
                <c:pt idx="17">
                  <c:v>87</c:v>
                </c:pt>
                <c:pt idx="18">
                  <c:v>88</c:v>
                </c:pt>
                <c:pt idx="19">
                  <c:v>89</c:v>
                </c:pt>
                <c:pt idx="20">
                  <c:v>90</c:v>
                </c:pt>
                <c:pt idx="21">
                  <c:v>91</c:v>
                </c:pt>
                <c:pt idx="22">
                  <c:v>92</c:v>
                </c:pt>
                <c:pt idx="23">
                  <c:v>93</c:v>
                </c:pt>
                <c:pt idx="24">
                  <c:v>94</c:v>
                </c:pt>
                <c:pt idx="25">
                  <c:v>95</c:v>
                </c:pt>
                <c:pt idx="26">
                  <c:v>96</c:v>
                </c:pt>
                <c:pt idx="27">
                  <c:v>97</c:v>
                </c:pt>
                <c:pt idx="28">
                  <c:v>98</c:v>
                </c:pt>
                <c:pt idx="29">
                  <c:v>99</c:v>
                </c:pt>
                <c:pt idx="30">
                  <c:v>100</c:v>
                </c:pt>
                <c:pt idx="31">
                  <c:v>101</c:v>
                </c:pt>
                <c:pt idx="32">
                  <c:v>102</c:v>
                </c:pt>
                <c:pt idx="33">
                  <c:v>103</c:v>
                </c:pt>
              </c:numCache>
            </c:numRef>
          </c:cat>
          <c:val>
            <c:numRef>
              <c:f>'[OVERVIEW_Y01.XLS]75'!$C$5:$C$38</c:f>
              <c:numCache>
                <c:formatCode>#,##0</c:formatCode>
                <c:ptCount val="34"/>
                <c:pt idx="0">
                  <c:v>414069</c:v>
                </c:pt>
                <c:pt idx="1">
                  <c:v>405263</c:v>
                </c:pt>
                <c:pt idx="2">
                  <c:v>383439</c:v>
                </c:pt>
                <c:pt idx="3">
                  <c:v>371008</c:v>
                </c:pt>
                <c:pt idx="4">
                  <c:v>346208</c:v>
                </c:pt>
                <c:pt idx="5">
                  <c:v>309230</c:v>
                </c:pt>
                <c:pt idx="6">
                  <c:v>314024</c:v>
                </c:pt>
                <c:pt idx="7">
                  <c:v>342031</c:v>
                </c:pt>
                <c:pt idx="8">
                  <c:v>315299</c:v>
                </c:pt>
                <c:pt idx="9">
                  <c:v>335618</c:v>
                </c:pt>
                <c:pt idx="10">
                  <c:v>321932</c:v>
                </c:pt>
                <c:pt idx="11">
                  <c:v>321632</c:v>
                </c:pt>
                <c:pt idx="12">
                  <c:v>325613</c:v>
                </c:pt>
                <c:pt idx="13">
                  <c:v>322938</c:v>
                </c:pt>
                <c:pt idx="14">
                  <c:v>329581</c:v>
                </c:pt>
                <c:pt idx="15">
                  <c:v>325545</c:v>
                </c:pt>
                <c:pt idx="16">
                  <c:v>326002</c:v>
                </c:pt>
                <c:pt idx="17">
                  <c:v>271450</c:v>
                </c:pt>
                <c:pt idx="18">
                  <c:v>283661</c:v>
                </c:pt>
                <c:pt idx="19">
                  <c:v>305312</c:v>
                </c:pt>
                <c:pt idx="20">
                  <c:v>260354</c:v>
                </c:pt>
                <c:pt idx="21">
                  <c:v>247530</c:v>
                </c:pt>
                <c:pt idx="22">
                  <c:v>227070</c:v>
                </c:pt>
                <c:pt idx="23">
                  <c:v>216419</c:v>
                </c:pt>
                <c:pt idx="24">
                  <c:v>205854</c:v>
                </c:pt>
                <c:pt idx="25">
                  <c:v>204459</c:v>
                </c:pt>
                <c:pt idx="26">
                  <c:v>204414</c:v>
                </c:pt>
                <c:pt idx="27">
                  <c:v>198733</c:v>
                </c:pt>
                <c:pt idx="28">
                  <c:v>191310</c:v>
                </c:pt>
                <c:pt idx="29">
                  <c:v>166886</c:v>
                </c:pt>
                <c:pt idx="30">
                  <c:v>196627</c:v>
                </c:pt>
                <c:pt idx="31">
                  <c:v>229481</c:v>
                </c:pt>
                <c:pt idx="32">
                  <c:v>199113</c:v>
                </c:pt>
                <c:pt idx="33">
                  <c:v>210383</c:v>
                </c:pt>
              </c:numCache>
            </c:numRef>
          </c:val>
          <c:extLst xmlns:c16r2="http://schemas.microsoft.com/office/drawing/2015/06/chart">
            <c:ext xmlns:c16="http://schemas.microsoft.com/office/drawing/2014/chart" uri="{C3380CC4-5D6E-409C-BE32-E72D297353CC}">
              <c16:uniqueId val="{00000000-A5F4-46B1-BB8E-877EDD5B76CC}"/>
            </c:ext>
          </c:extLst>
        </c:ser>
        <c:dLbls>
          <c:showLegendKey val="0"/>
          <c:showVal val="0"/>
          <c:showCatName val="0"/>
          <c:showSerName val="0"/>
          <c:showPercent val="0"/>
          <c:showBubbleSize val="0"/>
        </c:dLbls>
        <c:gapWidth val="150"/>
        <c:axId val="113960448"/>
        <c:axId val="80705152"/>
      </c:barChart>
      <c:lineChart>
        <c:grouping val="standard"/>
        <c:varyColors val="0"/>
        <c:ser>
          <c:idx val="0"/>
          <c:order val="1"/>
          <c:spPr>
            <a:ln w="12700">
              <a:solidFill>
                <a:srgbClr val="000080"/>
              </a:solidFill>
              <a:prstDash val="solid"/>
            </a:ln>
          </c:spPr>
          <c:marker>
            <c:symbol val="diamond"/>
            <c:size val="5"/>
            <c:spPr>
              <a:solidFill>
                <a:srgbClr val="000080"/>
              </a:solidFill>
              <a:ln>
                <a:solidFill>
                  <a:srgbClr val="000080"/>
                </a:solidFill>
                <a:prstDash val="solid"/>
              </a:ln>
            </c:spPr>
          </c:marker>
          <c:cat>
            <c:numRef>
              <c:f>'[OVERVIEW_Y01.XLS]75'!$B$5:$B$38</c:f>
              <c:numCache>
                <c:formatCode>General</c:formatCode>
                <c:ptCount val="34"/>
                <c:pt idx="0">
                  <c:v>70</c:v>
                </c:pt>
                <c:pt idx="1">
                  <c:v>71</c:v>
                </c:pt>
                <c:pt idx="2">
                  <c:v>72</c:v>
                </c:pt>
                <c:pt idx="3">
                  <c:v>73</c:v>
                </c:pt>
                <c:pt idx="4">
                  <c:v>74</c:v>
                </c:pt>
                <c:pt idx="5">
                  <c:v>75</c:v>
                </c:pt>
                <c:pt idx="6">
                  <c:v>76</c:v>
                </c:pt>
                <c:pt idx="7">
                  <c:v>77</c:v>
                </c:pt>
                <c:pt idx="8">
                  <c:v>78</c:v>
                </c:pt>
                <c:pt idx="9">
                  <c:v>79</c:v>
                </c:pt>
                <c:pt idx="10">
                  <c:v>80</c:v>
                </c:pt>
                <c:pt idx="11">
                  <c:v>81</c:v>
                </c:pt>
                <c:pt idx="12">
                  <c:v>82</c:v>
                </c:pt>
                <c:pt idx="13">
                  <c:v>83</c:v>
                </c:pt>
                <c:pt idx="14">
                  <c:v>84</c:v>
                </c:pt>
                <c:pt idx="15">
                  <c:v>85</c:v>
                </c:pt>
                <c:pt idx="16">
                  <c:v>86</c:v>
                </c:pt>
                <c:pt idx="17">
                  <c:v>87</c:v>
                </c:pt>
                <c:pt idx="18">
                  <c:v>88</c:v>
                </c:pt>
                <c:pt idx="19">
                  <c:v>89</c:v>
                </c:pt>
                <c:pt idx="20">
                  <c:v>90</c:v>
                </c:pt>
                <c:pt idx="21">
                  <c:v>91</c:v>
                </c:pt>
                <c:pt idx="22">
                  <c:v>92</c:v>
                </c:pt>
                <c:pt idx="23">
                  <c:v>93</c:v>
                </c:pt>
                <c:pt idx="24">
                  <c:v>94</c:v>
                </c:pt>
                <c:pt idx="25">
                  <c:v>95</c:v>
                </c:pt>
                <c:pt idx="26">
                  <c:v>96</c:v>
                </c:pt>
                <c:pt idx="27">
                  <c:v>97</c:v>
                </c:pt>
                <c:pt idx="28">
                  <c:v>98</c:v>
                </c:pt>
                <c:pt idx="29">
                  <c:v>99</c:v>
                </c:pt>
                <c:pt idx="30">
                  <c:v>100</c:v>
                </c:pt>
                <c:pt idx="31">
                  <c:v>101</c:v>
                </c:pt>
                <c:pt idx="32">
                  <c:v>102</c:v>
                </c:pt>
                <c:pt idx="33">
                  <c:v>103</c:v>
                </c:pt>
              </c:numCache>
            </c:numRef>
          </c:cat>
          <c:val>
            <c:numRef>
              <c:f>'[OVERVIEW_Y01.XLS]75'!$F$5:$F$38</c:f>
              <c:numCache>
                <c:formatCode>#,##0.00</c:formatCode>
                <c:ptCount val="34"/>
                <c:pt idx="0">
                  <c:v>22.97</c:v>
                </c:pt>
                <c:pt idx="1">
                  <c:v>22.08</c:v>
                </c:pt>
                <c:pt idx="2">
                  <c:v>20.56</c:v>
                </c:pt>
                <c:pt idx="3">
                  <c:v>19.600000000000001</c:v>
                </c:pt>
                <c:pt idx="4">
                  <c:v>18.04</c:v>
                </c:pt>
                <c:pt idx="5">
                  <c:v>15.93</c:v>
                </c:pt>
                <c:pt idx="6">
                  <c:v>16.010000000000005</c:v>
                </c:pt>
                <c:pt idx="7">
                  <c:v>17.239999999999988</c:v>
                </c:pt>
                <c:pt idx="8">
                  <c:v>15.72</c:v>
                </c:pt>
                <c:pt idx="9">
                  <c:v>16.55</c:v>
                </c:pt>
                <c:pt idx="10">
                  <c:v>15.7</c:v>
                </c:pt>
                <c:pt idx="11">
                  <c:v>15.53</c:v>
                </c:pt>
                <c:pt idx="12">
                  <c:v>15.58</c:v>
                </c:pt>
                <c:pt idx="13">
                  <c:v>15.31</c:v>
                </c:pt>
                <c:pt idx="14">
                  <c:v>15.5</c:v>
                </c:pt>
                <c:pt idx="15">
                  <c:v>15.18</c:v>
                </c:pt>
                <c:pt idx="16">
                  <c:v>15.07</c:v>
                </c:pt>
                <c:pt idx="17">
                  <c:v>12.43</c:v>
                </c:pt>
                <c:pt idx="18">
                  <c:v>12.89</c:v>
                </c:pt>
                <c:pt idx="19">
                  <c:v>13.76</c:v>
                </c:pt>
                <c:pt idx="20">
                  <c:v>11.65</c:v>
                </c:pt>
                <c:pt idx="21">
                  <c:v>11.02</c:v>
                </c:pt>
                <c:pt idx="22">
                  <c:v>10.06</c:v>
                </c:pt>
                <c:pt idx="23">
                  <c:v>9.56</c:v>
                </c:pt>
                <c:pt idx="24">
                  <c:v>9.06</c:v>
                </c:pt>
                <c:pt idx="25">
                  <c:v>8.9600000000000026</c:v>
                </c:pt>
                <c:pt idx="26">
                  <c:v>8.92</c:v>
                </c:pt>
                <c:pt idx="27">
                  <c:v>8.64</c:v>
                </c:pt>
                <c:pt idx="28">
                  <c:v>8.2900000000000009</c:v>
                </c:pt>
                <c:pt idx="29">
                  <c:v>7.21</c:v>
                </c:pt>
                <c:pt idx="30">
                  <c:v>8.48</c:v>
                </c:pt>
                <c:pt idx="31">
                  <c:v>9.8600000000000048</c:v>
                </c:pt>
                <c:pt idx="32">
                  <c:v>8.5300000000000011</c:v>
                </c:pt>
                <c:pt idx="33">
                  <c:v>8.99</c:v>
                </c:pt>
              </c:numCache>
            </c:numRef>
          </c:val>
          <c:smooth val="0"/>
          <c:extLst xmlns:c16r2="http://schemas.microsoft.com/office/drawing/2015/06/chart">
            <c:ext xmlns:c16="http://schemas.microsoft.com/office/drawing/2014/chart" uri="{C3380CC4-5D6E-409C-BE32-E72D297353CC}">
              <c16:uniqueId val="{00000001-A5F4-46B1-BB8E-877EDD5B76CC}"/>
            </c:ext>
          </c:extLst>
        </c:ser>
        <c:dLbls>
          <c:showLegendKey val="0"/>
          <c:showVal val="0"/>
          <c:showCatName val="0"/>
          <c:showSerName val="0"/>
          <c:showPercent val="0"/>
          <c:showBubbleSize val="0"/>
        </c:dLbls>
        <c:marker val="1"/>
        <c:smooth val="0"/>
        <c:axId val="113961472"/>
        <c:axId val="80701696"/>
      </c:lineChart>
      <c:catAx>
        <c:axId val="113960448"/>
        <c:scaling>
          <c:orientation val="minMax"/>
        </c:scaling>
        <c:delete val="0"/>
        <c:axPos val="b"/>
        <c:title>
          <c:tx>
            <c:rich>
              <a:bodyPr/>
              <a:lstStyle/>
              <a:p>
                <a:pPr>
                  <a:defRPr sz="875" b="0" i="0" u="none" strike="noStrike" baseline="0">
                    <a:solidFill>
                      <a:srgbClr val="000000"/>
                    </a:solidFill>
                    <a:latin typeface="Arial"/>
                    <a:ea typeface="Arial"/>
                    <a:cs typeface="Arial"/>
                  </a:defRPr>
                </a:pPr>
                <a:r>
                  <a:rPr lang="zh-TW" altLang="en-US"/>
                  <a:t>年</a:t>
                </a:r>
              </a:p>
            </c:rich>
          </c:tx>
          <c:layout>
            <c:manualLayout>
              <c:xMode val="edge"/>
              <c:yMode val="edge"/>
              <c:x val="0.97014276468447769"/>
              <c:y val="0.95221568601761719"/>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Times New Roman" pitchFamily="18" charset="0"/>
                <a:ea typeface="+mn-ea"/>
                <a:cs typeface="Times New Roman" pitchFamily="18" charset="0"/>
              </a:defRPr>
            </a:pPr>
            <a:endParaRPr lang="zh-TW"/>
          </a:p>
        </c:txPr>
        <c:crossAx val="80705152"/>
        <c:crosses val="autoZero"/>
        <c:auto val="0"/>
        <c:lblAlgn val="ctr"/>
        <c:lblOffset val="100"/>
        <c:tickLblSkip val="1"/>
        <c:tickMarkSkip val="1"/>
        <c:noMultiLvlLbl val="0"/>
      </c:catAx>
      <c:valAx>
        <c:axId val="80705152"/>
        <c:scaling>
          <c:orientation val="minMax"/>
        </c:scaling>
        <c:delete val="0"/>
        <c:axPos val="l"/>
        <c:majorGridlines>
          <c:spPr>
            <a:ln w="3175">
              <a:solidFill>
                <a:srgbClr val="969696"/>
              </a:solidFill>
              <a:prstDash val="sysDash"/>
            </a:ln>
          </c:spPr>
        </c:majorGridlines>
        <c:title>
          <c:tx>
            <c:rich>
              <a:bodyPr rot="0" vert="horz"/>
              <a:lstStyle/>
              <a:p>
                <a:pPr algn="ctr">
                  <a:defRPr sz="1000" b="0" i="0" u="none" strike="noStrike" baseline="0">
                    <a:solidFill>
                      <a:srgbClr val="000000"/>
                    </a:solidFill>
                    <a:latin typeface="Arial"/>
                    <a:ea typeface="Arial"/>
                    <a:cs typeface="Arial"/>
                  </a:defRPr>
                </a:pPr>
                <a:r>
                  <a:rPr lang="zh-TW" altLang="en-US"/>
                  <a:t>千人</a:t>
                </a:r>
              </a:p>
            </c:rich>
          </c:tx>
          <c:layout>
            <c:manualLayout>
              <c:xMode val="edge"/>
              <c:yMode val="edge"/>
              <c:x val="7.3721272645797436E-3"/>
              <c:y val="1.0799091290059341E-2"/>
            </c:manualLayout>
          </c:layout>
          <c:overlay val="0"/>
          <c:spPr>
            <a:noFill/>
            <a:ln w="25400">
              <a:noFill/>
            </a:ln>
          </c:spPr>
        </c:title>
        <c:numFmt formatCode="#,##0" sourceLinked="1"/>
        <c:majorTickMark val="in"/>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細明體"/>
                <a:ea typeface="細明體"/>
                <a:cs typeface="細明體"/>
              </a:defRPr>
            </a:pPr>
            <a:endParaRPr lang="zh-TW"/>
          </a:p>
        </c:txPr>
        <c:crossAx val="113960448"/>
        <c:crosses val="autoZero"/>
        <c:crossBetween val="between"/>
        <c:dispUnits>
          <c:builtInUnit val="thousands"/>
        </c:dispUnits>
      </c:valAx>
      <c:catAx>
        <c:axId val="113961472"/>
        <c:scaling>
          <c:orientation val="minMax"/>
        </c:scaling>
        <c:delete val="1"/>
        <c:axPos val="b"/>
        <c:numFmt formatCode="General" sourceLinked="1"/>
        <c:majorTickMark val="out"/>
        <c:minorTickMark val="none"/>
        <c:tickLblPos val="none"/>
        <c:crossAx val="80701696"/>
        <c:crosses val="autoZero"/>
        <c:auto val="0"/>
        <c:lblAlgn val="ctr"/>
        <c:lblOffset val="100"/>
        <c:noMultiLvlLbl val="0"/>
      </c:catAx>
      <c:valAx>
        <c:axId val="80701696"/>
        <c:scaling>
          <c:orientation val="minMax"/>
        </c:scaling>
        <c:delete val="0"/>
        <c:axPos val="r"/>
        <c:numFmt formatCode="#,##0" sourceLinked="0"/>
        <c:majorTickMark val="in"/>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細明體"/>
                <a:ea typeface="細明體"/>
                <a:cs typeface="細明體"/>
              </a:defRPr>
            </a:pPr>
            <a:endParaRPr lang="zh-TW"/>
          </a:p>
        </c:txPr>
        <c:crossAx val="113961472"/>
        <c:crosses val="max"/>
        <c:crossBetween val="between"/>
      </c:valAx>
      <c:spPr>
        <a:solidFill>
          <a:srgbClr val="CCCCFF"/>
        </a:solidFill>
        <a:ln w="25400">
          <a:noFill/>
        </a:ln>
      </c:spPr>
    </c:plotArea>
    <c:plotVisOnly val="1"/>
    <c:dispBlanksAs val="gap"/>
    <c:showDLblsOverMax val="0"/>
  </c:chart>
  <c:spPr>
    <a:solidFill>
      <a:schemeClr val="bg1"/>
    </a:solidFill>
    <a:ln w="9525">
      <a:noFill/>
    </a:ln>
  </c:spPr>
  <c:txPr>
    <a:bodyPr/>
    <a:lstStyle/>
    <a:p>
      <a:pPr>
        <a:defRPr sz="1000" b="0" i="0" u="none" strike="noStrike" baseline="0">
          <a:solidFill>
            <a:srgbClr val="000000"/>
          </a:solidFill>
          <a:latin typeface="Arial"/>
          <a:ea typeface="Arial"/>
          <a:cs typeface="Arial"/>
        </a:defRPr>
      </a:pPr>
      <a:endParaRPr lang="zh-TW"/>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altLang="zh-TW" sz="2400" b="1" i="0" baseline="0" dirty="0" smtClean="0">
                <a:latin typeface="標楷體" pitchFamily="65" charset="-120"/>
                <a:ea typeface="標楷體" pitchFamily="65" charset="-120"/>
              </a:rPr>
              <a:t>99</a:t>
            </a:r>
            <a:r>
              <a:rPr lang="zh-TW" altLang="zh-TW" sz="2400" b="1" i="0" baseline="0" dirty="0" smtClean="0">
                <a:latin typeface="標楷體" pitchFamily="65" charset="-120"/>
                <a:ea typeface="標楷體" pitchFamily="65" charset="-120"/>
              </a:rPr>
              <a:t>課綱與十二年國教</a:t>
            </a:r>
            <a:r>
              <a:rPr lang="zh-TW" altLang="en-US" sz="2400" b="1" i="0" baseline="0" dirty="0" smtClean="0">
                <a:latin typeface="標楷體" pitchFamily="65" charset="-120"/>
                <a:ea typeface="標楷體" pitchFamily="65" charset="-120"/>
              </a:rPr>
              <a:t>總綱</a:t>
            </a:r>
            <a:r>
              <a:rPr lang="zh-TW" altLang="zh-TW" sz="2400" b="1" i="0" baseline="0" dirty="0" smtClean="0">
                <a:latin typeface="標楷體" pitchFamily="65" charset="-120"/>
                <a:ea typeface="標楷體" pitchFamily="65" charset="-120"/>
              </a:rPr>
              <a:t>普通型高中課程架構比較圖</a:t>
            </a:r>
            <a:endParaRPr lang="zh-TW" altLang="zh-TW" sz="2400" b="0" i="0" baseline="0" dirty="0">
              <a:latin typeface="標楷體" pitchFamily="65" charset="-120"/>
              <a:ea typeface="標楷體" pitchFamily="65" charset="-120"/>
            </a:endParaRPr>
          </a:p>
        </c:rich>
      </c:tx>
      <c:layout>
        <c:manualLayout>
          <c:xMode val="edge"/>
          <c:yMode val="edge"/>
          <c:x val="0.10351519302998076"/>
          <c:y val="1.1667126767925898E-2"/>
        </c:manualLayout>
      </c:layout>
      <c:overlay val="0"/>
    </c:title>
    <c:autoTitleDeleted val="0"/>
    <c:plotArea>
      <c:layout/>
      <c:barChart>
        <c:barDir val="bar"/>
        <c:grouping val="clustered"/>
        <c:varyColors val="0"/>
        <c:ser>
          <c:idx val="0"/>
          <c:order val="0"/>
          <c:tx>
            <c:strRef>
              <c:f>工作表1!$A$2</c:f>
              <c:strCache>
                <c:ptCount val="1"/>
                <c:pt idx="0">
                  <c:v>99課綱</c:v>
                </c:pt>
              </c:strCache>
            </c:strRef>
          </c:tx>
          <c:invertIfNegative val="0"/>
          <c:cat>
            <c:strRef>
              <c:f>工作表1!$B$1:$H$1</c:f>
              <c:strCache>
                <c:ptCount val="7"/>
                <c:pt idx="0">
                  <c:v>部定必修</c:v>
                </c:pt>
                <c:pt idx="1">
                  <c:v>校定必修</c:v>
                </c:pt>
                <c:pt idx="2">
                  <c:v>選修</c:v>
                </c:pt>
                <c:pt idx="3">
                  <c:v>彈性學習節數</c:v>
                </c:pt>
                <c:pt idx="4">
                  <c:v>團體活動節數</c:v>
                </c:pt>
                <c:pt idx="5">
                  <c:v>學分總計</c:v>
                </c:pt>
                <c:pt idx="6">
                  <c:v>學習節數總計</c:v>
                </c:pt>
              </c:strCache>
            </c:strRef>
          </c:cat>
          <c:val>
            <c:numRef>
              <c:f>工作表1!$B$2:$H$2</c:f>
              <c:numCache>
                <c:formatCode>General</c:formatCode>
                <c:ptCount val="7"/>
                <c:pt idx="0">
                  <c:v>138</c:v>
                </c:pt>
                <c:pt idx="1">
                  <c:v>0</c:v>
                </c:pt>
                <c:pt idx="2">
                  <c:v>60</c:v>
                </c:pt>
                <c:pt idx="3">
                  <c:v>0</c:v>
                </c:pt>
                <c:pt idx="4">
                  <c:v>12</c:v>
                </c:pt>
                <c:pt idx="5">
                  <c:v>198</c:v>
                </c:pt>
                <c:pt idx="6">
                  <c:v>210</c:v>
                </c:pt>
              </c:numCache>
            </c:numRef>
          </c:val>
          <c:extLst xmlns:c16r2="http://schemas.microsoft.com/office/drawing/2015/06/chart">
            <c:ext xmlns:c16="http://schemas.microsoft.com/office/drawing/2014/chart" uri="{C3380CC4-5D6E-409C-BE32-E72D297353CC}">
              <c16:uniqueId val="{00000000-A32B-4FD4-A577-2AE21228684F}"/>
            </c:ext>
          </c:extLst>
        </c:ser>
        <c:ser>
          <c:idx val="1"/>
          <c:order val="1"/>
          <c:tx>
            <c:strRef>
              <c:f>工作表1!$A$3</c:f>
              <c:strCache>
                <c:ptCount val="1"/>
                <c:pt idx="0">
                  <c:v>十二年國教課綱</c:v>
                </c:pt>
              </c:strCache>
            </c:strRef>
          </c:tx>
          <c:spPr>
            <a:ln w="12700"/>
          </c:spPr>
          <c:invertIfNegative val="0"/>
          <c:cat>
            <c:strRef>
              <c:f>工作表1!$B$1:$H$1</c:f>
              <c:strCache>
                <c:ptCount val="7"/>
                <c:pt idx="0">
                  <c:v>部定必修</c:v>
                </c:pt>
                <c:pt idx="1">
                  <c:v>校定必修</c:v>
                </c:pt>
                <c:pt idx="2">
                  <c:v>選修</c:v>
                </c:pt>
                <c:pt idx="3">
                  <c:v>彈性學習節數</c:v>
                </c:pt>
                <c:pt idx="4">
                  <c:v>團體活動節數</c:v>
                </c:pt>
                <c:pt idx="5">
                  <c:v>學分總計</c:v>
                </c:pt>
                <c:pt idx="6">
                  <c:v>學習節數總計</c:v>
                </c:pt>
              </c:strCache>
            </c:strRef>
          </c:cat>
          <c:val>
            <c:numRef>
              <c:f>工作表1!$B$3:$H$3</c:f>
              <c:numCache>
                <c:formatCode>General</c:formatCode>
                <c:ptCount val="7"/>
                <c:pt idx="0">
                  <c:v>114</c:v>
                </c:pt>
                <c:pt idx="1">
                  <c:v>4</c:v>
                </c:pt>
                <c:pt idx="2">
                  <c:v>62</c:v>
                </c:pt>
                <c:pt idx="3">
                  <c:v>18</c:v>
                </c:pt>
                <c:pt idx="4">
                  <c:v>12</c:v>
                </c:pt>
                <c:pt idx="5">
                  <c:v>180</c:v>
                </c:pt>
                <c:pt idx="6">
                  <c:v>210</c:v>
                </c:pt>
              </c:numCache>
            </c:numRef>
          </c:val>
          <c:extLst xmlns:c16r2="http://schemas.microsoft.com/office/drawing/2015/06/chart">
            <c:ext xmlns:c16="http://schemas.microsoft.com/office/drawing/2014/chart" uri="{C3380CC4-5D6E-409C-BE32-E72D297353CC}">
              <c16:uniqueId val="{00000001-A32B-4FD4-A577-2AE21228684F}"/>
            </c:ext>
          </c:extLst>
        </c:ser>
        <c:dLbls>
          <c:showLegendKey val="0"/>
          <c:showVal val="0"/>
          <c:showCatName val="0"/>
          <c:showSerName val="0"/>
          <c:showPercent val="0"/>
          <c:showBubbleSize val="0"/>
        </c:dLbls>
        <c:gapWidth val="153"/>
        <c:overlap val="7"/>
        <c:axId val="123842560"/>
        <c:axId val="84711040"/>
      </c:barChart>
      <c:catAx>
        <c:axId val="123842560"/>
        <c:scaling>
          <c:orientation val="maxMin"/>
        </c:scaling>
        <c:delete val="0"/>
        <c:axPos val="l"/>
        <c:numFmt formatCode="General" sourceLinked="0"/>
        <c:majorTickMark val="none"/>
        <c:minorTickMark val="none"/>
        <c:tickLblPos val="nextTo"/>
        <c:crossAx val="84711040"/>
        <c:crosses val="autoZero"/>
        <c:auto val="1"/>
        <c:lblAlgn val="ctr"/>
        <c:lblOffset val="100"/>
        <c:noMultiLvlLbl val="0"/>
      </c:catAx>
      <c:valAx>
        <c:axId val="84711040"/>
        <c:scaling>
          <c:orientation val="minMax"/>
        </c:scaling>
        <c:delete val="0"/>
        <c:axPos val="t"/>
        <c:majorGridlines/>
        <c:numFmt formatCode="General" sourceLinked="1"/>
        <c:majorTickMark val="none"/>
        <c:minorTickMark val="none"/>
        <c:tickLblPos val="nextTo"/>
        <c:crossAx val="123842560"/>
        <c:crosses val="autoZero"/>
        <c:crossBetween val="between"/>
      </c:valAx>
      <c:dTable>
        <c:showHorzBorder val="1"/>
        <c:showVertBorder val="1"/>
        <c:showOutline val="1"/>
        <c:showKeys val="1"/>
        <c:txPr>
          <a:bodyPr/>
          <a:lstStyle/>
          <a:p>
            <a:pPr rtl="0">
              <a:defRPr sz="1400"/>
            </a:pPr>
            <a:endParaRPr lang="zh-TW"/>
          </a:p>
        </c:txPr>
      </c:dTable>
    </c:plotArea>
    <c:plotVisOnly val="1"/>
    <c:dispBlanksAs val="gap"/>
    <c:showDLblsOverMax val="0"/>
  </c:chart>
  <c:txPr>
    <a:bodyPr/>
    <a:lstStyle/>
    <a:p>
      <a:pPr>
        <a:defRPr sz="1600"/>
      </a:pPr>
      <a:endParaRPr lang="zh-TW"/>
    </a:p>
  </c:txPr>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AAF1-E9AE-44D5-BC43-811D92E1DD49}"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TW" altLang="en-US"/>
        </a:p>
      </dgm:t>
    </dgm:pt>
    <dgm:pt modelId="{D31D6E6B-9973-44C4-BF04-9C83AD0EC4D8}" type="pres">
      <dgm:prSet presAssocID="{1C19AAF1-E9AE-44D5-BC43-811D92E1DD49}" presName="compositeShape" presStyleCnt="0">
        <dgm:presLayoutVars>
          <dgm:chMax val="7"/>
          <dgm:dir/>
          <dgm:resizeHandles val="exact"/>
        </dgm:presLayoutVars>
      </dgm:prSet>
      <dgm:spPr/>
      <dgm:t>
        <a:bodyPr/>
        <a:lstStyle/>
        <a:p>
          <a:endParaRPr lang="zh-TW" altLang="en-US"/>
        </a:p>
      </dgm:t>
    </dgm:pt>
  </dgm:ptLst>
  <dgm:cxnLst>
    <dgm:cxn modelId="{FC5C8D61-2FEF-48C3-9F1F-80AB4E4967C0}" type="presOf" srcId="{1C19AAF1-E9AE-44D5-BC43-811D92E1DD49}" destId="{D31D6E6B-9973-44C4-BF04-9C83AD0EC4D8}"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F98E0-FAEF-4D8D-920E-5C6A1431BF5A}" type="doc">
      <dgm:prSet loTypeId="urn:microsoft.com/office/officeart/2005/8/layout/venn1" loCatId="relationship" qsTypeId="urn:microsoft.com/office/officeart/2005/8/quickstyle/simple1" qsCatId="simple" csTypeId="urn:microsoft.com/office/officeart/2005/8/colors/accent1_2" csCatId="accent1" phldr="1"/>
      <dgm:spPr/>
    </dgm:pt>
    <dgm:pt modelId="{95BC42C9-8336-4D4A-9585-437A87B6F8F1}">
      <dgm:prSet phldrT="[文字]"/>
      <dgm:spPr/>
      <dgm:t>
        <a:bodyPr/>
        <a:lstStyle/>
        <a:p>
          <a:r>
            <a:rPr lang="zh-TW" altLang="en-US" dirty="0" smtClean="0"/>
            <a:t>學校參與人員的動機</a:t>
          </a:r>
          <a:endParaRPr lang="zh-TW" altLang="en-US" dirty="0"/>
        </a:p>
      </dgm:t>
    </dgm:pt>
    <dgm:pt modelId="{2EB15F33-7A2F-4082-9D6B-EA4F0AE4CF4D}" type="parTrans" cxnId="{A6FD26D9-9E92-44DC-9C13-AECAFA0B74FC}">
      <dgm:prSet/>
      <dgm:spPr/>
      <dgm:t>
        <a:bodyPr/>
        <a:lstStyle/>
        <a:p>
          <a:endParaRPr lang="zh-TW" altLang="en-US"/>
        </a:p>
      </dgm:t>
    </dgm:pt>
    <dgm:pt modelId="{6FE78F07-9BEE-4071-90BF-8C50D6EB0C55}" type="sibTrans" cxnId="{A6FD26D9-9E92-44DC-9C13-AECAFA0B74FC}">
      <dgm:prSet/>
      <dgm:spPr/>
      <dgm:t>
        <a:bodyPr/>
        <a:lstStyle/>
        <a:p>
          <a:endParaRPr lang="zh-TW" altLang="en-US"/>
        </a:p>
      </dgm:t>
    </dgm:pt>
    <dgm:pt modelId="{13582AC4-FBD6-4976-B926-0C9E75305401}">
      <dgm:prSet phldrT="[文字]"/>
      <dgm:spPr/>
      <dgm:t>
        <a:bodyPr/>
        <a:lstStyle/>
        <a:p>
          <a:r>
            <a:rPr lang="zh-TW" altLang="en-US" dirty="0" smtClean="0"/>
            <a:t>控制、責任、自主性</a:t>
          </a:r>
          <a:endParaRPr lang="zh-TW" altLang="en-US" dirty="0"/>
        </a:p>
      </dgm:t>
    </dgm:pt>
    <dgm:pt modelId="{F180D466-AAE5-467A-9D88-A7D60F77FF62}" type="parTrans" cxnId="{6C676414-9D01-4B99-B6D5-7F038FCFC727}">
      <dgm:prSet/>
      <dgm:spPr/>
      <dgm:t>
        <a:bodyPr/>
        <a:lstStyle/>
        <a:p>
          <a:endParaRPr lang="zh-TW" altLang="en-US"/>
        </a:p>
      </dgm:t>
    </dgm:pt>
    <dgm:pt modelId="{72AF2BE0-10D7-46DC-B7D1-D5DF875812AD}" type="sibTrans" cxnId="{6C676414-9D01-4B99-B6D5-7F038FCFC727}">
      <dgm:prSet/>
      <dgm:spPr/>
      <dgm:t>
        <a:bodyPr/>
        <a:lstStyle/>
        <a:p>
          <a:endParaRPr lang="zh-TW" altLang="en-US"/>
        </a:p>
      </dgm:t>
    </dgm:pt>
    <dgm:pt modelId="{09303D88-8003-4B1E-B745-98E7365DBDEF}">
      <dgm:prSet phldrT="[文字]"/>
      <dgm:spPr/>
      <dgm:t>
        <a:bodyPr/>
        <a:lstStyle/>
        <a:p>
          <a:r>
            <a:rPr lang="zh-TW" altLang="en-US" dirty="0" smtClean="0"/>
            <a:t>對革新方法的興趣</a:t>
          </a:r>
          <a:endParaRPr lang="zh-TW" altLang="en-US" dirty="0"/>
        </a:p>
      </dgm:t>
    </dgm:pt>
    <dgm:pt modelId="{A4FC7870-ACD9-4F9A-AE87-5AA56C4B1864}" type="parTrans" cxnId="{C90BF78D-6904-4D6B-A79F-CC77E39ED25D}">
      <dgm:prSet/>
      <dgm:spPr/>
      <dgm:t>
        <a:bodyPr/>
        <a:lstStyle/>
        <a:p>
          <a:endParaRPr lang="zh-TW" altLang="en-US"/>
        </a:p>
      </dgm:t>
    </dgm:pt>
    <dgm:pt modelId="{28CF9EBC-2B9E-4807-BEFB-09FA27435778}" type="sibTrans" cxnId="{C90BF78D-6904-4D6B-A79F-CC77E39ED25D}">
      <dgm:prSet/>
      <dgm:spPr/>
      <dgm:t>
        <a:bodyPr/>
        <a:lstStyle/>
        <a:p>
          <a:endParaRPr lang="zh-TW" altLang="en-US"/>
        </a:p>
      </dgm:t>
    </dgm:pt>
    <dgm:pt modelId="{675B90C1-4853-43A7-B2B5-E4A69FC0B2DC}" type="pres">
      <dgm:prSet presAssocID="{FA6F98E0-FAEF-4D8D-920E-5C6A1431BF5A}" presName="compositeShape" presStyleCnt="0">
        <dgm:presLayoutVars>
          <dgm:chMax val="7"/>
          <dgm:dir/>
          <dgm:resizeHandles val="exact"/>
        </dgm:presLayoutVars>
      </dgm:prSet>
      <dgm:spPr/>
    </dgm:pt>
    <dgm:pt modelId="{CB090DF9-E084-430A-9C5D-B9D7E4D40321}" type="pres">
      <dgm:prSet presAssocID="{95BC42C9-8336-4D4A-9585-437A87B6F8F1}" presName="circ1" presStyleLbl="vennNode1" presStyleIdx="0" presStyleCnt="3"/>
      <dgm:spPr/>
      <dgm:t>
        <a:bodyPr/>
        <a:lstStyle/>
        <a:p>
          <a:endParaRPr lang="zh-TW" altLang="en-US"/>
        </a:p>
      </dgm:t>
    </dgm:pt>
    <dgm:pt modelId="{89BAD8F7-7802-4857-9C61-0F326AD10B4B}" type="pres">
      <dgm:prSet presAssocID="{95BC42C9-8336-4D4A-9585-437A87B6F8F1}" presName="circ1Tx" presStyleLbl="revTx" presStyleIdx="0" presStyleCnt="0">
        <dgm:presLayoutVars>
          <dgm:chMax val="0"/>
          <dgm:chPref val="0"/>
          <dgm:bulletEnabled val="1"/>
        </dgm:presLayoutVars>
      </dgm:prSet>
      <dgm:spPr/>
      <dgm:t>
        <a:bodyPr/>
        <a:lstStyle/>
        <a:p>
          <a:endParaRPr lang="zh-TW" altLang="en-US"/>
        </a:p>
      </dgm:t>
    </dgm:pt>
    <dgm:pt modelId="{B83C7E83-A858-407F-A690-74EB35A37A08}" type="pres">
      <dgm:prSet presAssocID="{13582AC4-FBD6-4976-B926-0C9E75305401}" presName="circ2" presStyleLbl="vennNode1" presStyleIdx="1" presStyleCnt="3"/>
      <dgm:spPr/>
      <dgm:t>
        <a:bodyPr/>
        <a:lstStyle/>
        <a:p>
          <a:endParaRPr lang="zh-TW" altLang="en-US"/>
        </a:p>
      </dgm:t>
    </dgm:pt>
    <dgm:pt modelId="{368FACD9-71E8-4173-A8B4-A5B9E4599370}" type="pres">
      <dgm:prSet presAssocID="{13582AC4-FBD6-4976-B926-0C9E75305401}" presName="circ2Tx" presStyleLbl="revTx" presStyleIdx="0" presStyleCnt="0">
        <dgm:presLayoutVars>
          <dgm:chMax val="0"/>
          <dgm:chPref val="0"/>
          <dgm:bulletEnabled val="1"/>
        </dgm:presLayoutVars>
      </dgm:prSet>
      <dgm:spPr/>
      <dgm:t>
        <a:bodyPr/>
        <a:lstStyle/>
        <a:p>
          <a:endParaRPr lang="zh-TW" altLang="en-US"/>
        </a:p>
      </dgm:t>
    </dgm:pt>
    <dgm:pt modelId="{1729172D-A9A2-409B-86C4-20EDDCE35A11}" type="pres">
      <dgm:prSet presAssocID="{09303D88-8003-4B1E-B745-98E7365DBDEF}" presName="circ3" presStyleLbl="vennNode1" presStyleIdx="2" presStyleCnt="3"/>
      <dgm:spPr/>
      <dgm:t>
        <a:bodyPr/>
        <a:lstStyle/>
        <a:p>
          <a:endParaRPr lang="zh-TW" altLang="en-US"/>
        </a:p>
      </dgm:t>
    </dgm:pt>
    <dgm:pt modelId="{5396922A-08B4-496A-9E09-299155EFF83A}" type="pres">
      <dgm:prSet presAssocID="{09303D88-8003-4B1E-B745-98E7365DBDEF}" presName="circ3Tx" presStyleLbl="revTx" presStyleIdx="0" presStyleCnt="0">
        <dgm:presLayoutVars>
          <dgm:chMax val="0"/>
          <dgm:chPref val="0"/>
          <dgm:bulletEnabled val="1"/>
        </dgm:presLayoutVars>
      </dgm:prSet>
      <dgm:spPr/>
      <dgm:t>
        <a:bodyPr/>
        <a:lstStyle/>
        <a:p>
          <a:endParaRPr lang="zh-TW" altLang="en-US"/>
        </a:p>
      </dgm:t>
    </dgm:pt>
  </dgm:ptLst>
  <dgm:cxnLst>
    <dgm:cxn modelId="{8C67933B-3FE6-4179-9560-5B1EA33B7459}" type="presOf" srcId="{09303D88-8003-4B1E-B745-98E7365DBDEF}" destId="{5396922A-08B4-496A-9E09-299155EFF83A}" srcOrd="1" destOrd="0" presId="urn:microsoft.com/office/officeart/2005/8/layout/venn1"/>
    <dgm:cxn modelId="{45A1EC9C-FE9A-4572-AE4F-BBC9F0108DDA}" type="presOf" srcId="{13582AC4-FBD6-4976-B926-0C9E75305401}" destId="{368FACD9-71E8-4173-A8B4-A5B9E4599370}" srcOrd="1" destOrd="0" presId="urn:microsoft.com/office/officeart/2005/8/layout/venn1"/>
    <dgm:cxn modelId="{85D3F533-212E-4D68-AA98-5F0B4D1CB298}" type="presOf" srcId="{FA6F98E0-FAEF-4D8D-920E-5C6A1431BF5A}" destId="{675B90C1-4853-43A7-B2B5-E4A69FC0B2DC}" srcOrd="0" destOrd="0" presId="urn:microsoft.com/office/officeart/2005/8/layout/venn1"/>
    <dgm:cxn modelId="{47E0E3D3-C11C-4974-8F82-523FB49BA1D8}" type="presOf" srcId="{95BC42C9-8336-4D4A-9585-437A87B6F8F1}" destId="{89BAD8F7-7802-4857-9C61-0F326AD10B4B}" srcOrd="1" destOrd="0" presId="urn:microsoft.com/office/officeart/2005/8/layout/venn1"/>
    <dgm:cxn modelId="{C90BF78D-6904-4D6B-A79F-CC77E39ED25D}" srcId="{FA6F98E0-FAEF-4D8D-920E-5C6A1431BF5A}" destId="{09303D88-8003-4B1E-B745-98E7365DBDEF}" srcOrd="2" destOrd="0" parTransId="{A4FC7870-ACD9-4F9A-AE87-5AA56C4B1864}" sibTransId="{28CF9EBC-2B9E-4807-BEFB-09FA27435778}"/>
    <dgm:cxn modelId="{A6FD26D9-9E92-44DC-9C13-AECAFA0B74FC}" srcId="{FA6F98E0-FAEF-4D8D-920E-5C6A1431BF5A}" destId="{95BC42C9-8336-4D4A-9585-437A87B6F8F1}" srcOrd="0" destOrd="0" parTransId="{2EB15F33-7A2F-4082-9D6B-EA4F0AE4CF4D}" sibTransId="{6FE78F07-9BEE-4071-90BF-8C50D6EB0C55}"/>
    <dgm:cxn modelId="{7FFBF87E-6D19-46F4-9373-C743FEF9AD66}" type="presOf" srcId="{13582AC4-FBD6-4976-B926-0C9E75305401}" destId="{B83C7E83-A858-407F-A690-74EB35A37A08}" srcOrd="0" destOrd="0" presId="urn:microsoft.com/office/officeart/2005/8/layout/venn1"/>
    <dgm:cxn modelId="{EC047E3D-90FA-49BE-9BF2-266766030169}" type="presOf" srcId="{95BC42C9-8336-4D4A-9585-437A87B6F8F1}" destId="{CB090DF9-E084-430A-9C5D-B9D7E4D40321}" srcOrd="0" destOrd="0" presId="urn:microsoft.com/office/officeart/2005/8/layout/venn1"/>
    <dgm:cxn modelId="{F91E8B02-82AE-4D46-BBA7-2131B58AD2FE}" type="presOf" srcId="{09303D88-8003-4B1E-B745-98E7365DBDEF}" destId="{1729172D-A9A2-409B-86C4-20EDDCE35A11}" srcOrd="0" destOrd="0" presId="urn:microsoft.com/office/officeart/2005/8/layout/venn1"/>
    <dgm:cxn modelId="{6C676414-9D01-4B99-B6D5-7F038FCFC727}" srcId="{FA6F98E0-FAEF-4D8D-920E-5C6A1431BF5A}" destId="{13582AC4-FBD6-4976-B926-0C9E75305401}" srcOrd="1" destOrd="0" parTransId="{F180D466-AAE5-467A-9D88-A7D60F77FF62}" sibTransId="{72AF2BE0-10D7-46DC-B7D1-D5DF875812AD}"/>
    <dgm:cxn modelId="{B5B0C287-57C9-493A-8621-893B05AF2014}" type="presParOf" srcId="{675B90C1-4853-43A7-B2B5-E4A69FC0B2DC}" destId="{CB090DF9-E084-430A-9C5D-B9D7E4D40321}" srcOrd="0" destOrd="0" presId="urn:microsoft.com/office/officeart/2005/8/layout/venn1"/>
    <dgm:cxn modelId="{AB2DCA7F-E28B-4F66-A7F7-B01EE357876E}" type="presParOf" srcId="{675B90C1-4853-43A7-B2B5-E4A69FC0B2DC}" destId="{89BAD8F7-7802-4857-9C61-0F326AD10B4B}" srcOrd="1" destOrd="0" presId="urn:microsoft.com/office/officeart/2005/8/layout/venn1"/>
    <dgm:cxn modelId="{973CAAD6-C39F-4295-B0BE-652B96ECEF52}" type="presParOf" srcId="{675B90C1-4853-43A7-B2B5-E4A69FC0B2DC}" destId="{B83C7E83-A858-407F-A690-74EB35A37A08}" srcOrd="2" destOrd="0" presId="urn:microsoft.com/office/officeart/2005/8/layout/venn1"/>
    <dgm:cxn modelId="{F9882B84-E3DA-44C7-8494-F8DC19CDF9A3}" type="presParOf" srcId="{675B90C1-4853-43A7-B2B5-E4A69FC0B2DC}" destId="{368FACD9-71E8-4173-A8B4-A5B9E4599370}" srcOrd="3" destOrd="0" presId="urn:microsoft.com/office/officeart/2005/8/layout/venn1"/>
    <dgm:cxn modelId="{9F1A8BFD-ADD9-42BB-9982-DA44CD953CB6}" type="presParOf" srcId="{675B90C1-4853-43A7-B2B5-E4A69FC0B2DC}" destId="{1729172D-A9A2-409B-86C4-20EDDCE35A11}" srcOrd="4" destOrd="0" presId="urn:microsoft.com/office/officeart/2005/8/layout/venn1"/>
    <dgm:cxn modelId="{FD4D0913-16A0-4378-9652-C58EAA8C31CD}" type="presParOf" srcId="{675B90C1-4853-43A7-B2B5-E4A69FC0B2DC}" destId="{5396922A-08B4-496A-9E09-299155EFF83A}"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6E54FC-55CA-49ED-AAF2-C8A4171C2085}" type="doc">
      <dgm:prSet loTypeId="urn:microsoft.com/office/officeart/2008/layout/HexagonCluster" loCatId="picture" qsTypeId="urn:microsoft.com/office/officeart/2005/8/quickstyle/3d5" qsCatId="3D" csTypeId="urn:microsoft.com/office/officeart/2005/8/colors/colorful5" csCatId="colorful" phldr="1"/>
      <dgm:spPr/>
      <dgm:t>
        <a:bodyPr/>
        <a:lstStyle/>
        <a:p>
          <a:endParaRPr lang="zh-TW" altLang="en-US"/>
        </a:p>
      </dgm:t>
    </dgm:pt>
    <dgm:pt modelId="{03198421-F194-42F3-AD59-F1C547DF4BB7}">
      <dgm:prSet phldrT="[文字]"/>
      <dgm:spPr>
        <a:solidFill>
          <a:srgbClr val="00B050"/>
        </a:solidFill>
      </dgm:spPr>
      <dgm:t>
        <a:bodyPr/>
        <a:lstStyle/>
        <a:p>
          <a:r>
            <a:rPr lang="zh-TW" altLang="en-US" dirty="0" smtClean="0">
              <a:solidFill>
                <a:schemeClr val="tx1"/>
              </a:solidFill>
              <a:latin typeface="華康儷中黑" pitchFamily="49" charset="-120"/>
              <a:ea typeface="華康儷中黑" pitchFamily="49" charset="-120"/>
            </a:rPr>
            <a:t>學生自主學習</a:t>
          </a:r>
          <a:endParaRPr lang="zh-TW" altLang="en-US" dirty="0">
            <a:solidFill>
              <a:schemeClr val="tx1"/>
            </a:solidFill>
            <a:latin typeface="華康儷中黑" pitchFamily="49" charset="-120"/>
            <a:ea typeface="華康儷中黑" pitchFamily="49" charset="-120"/>
          </a:endParaRPr>
        </a:p>
      </dgm:t>
    </dgm:pt>
    <dgm:pt modelId="{41AE90FF-BDF0-408C-AEF8-634EFF1285B7}" type="parTrans" cxnId="{2A038814-0FC7-456F-9798-939D872DF271}">
      <dgm:prSet/>
      <dgm:spPr/>
      <dgm:t>
        <a:bodyPr/>
        <a:lstStyle/>
        <a:p>
          <a:endParaRPr lang="zh-TW" altLang="en-US">
            <a:solidFill>
              <a:schemeClr val="tx1"/>
            </a:solidFill>
            <a:latin typeface="華康儷中黑" pitchFamily="49" charset="-120"/>
            <a:ea typeface="華康儷中黑" pitchFamily="49" charset="-120"/>
          </a:endParaRPr>
        </a:p>
      </dgm:t>
    </dgm:pt>
    <dgm:pt modelId="{43FFA267-7D0A-4737-BEA3-849DA28B9E1C}" type="sibTrans" cxnId="{2A038814-0FC7-456F-9798-939D872DF271}">
      <dgm:prSet/>
      <dgm:spPr/>
      <dgm:t>
        <a:bodyPr/>
        <a:lstStyle/>
        <a:p>
          <a:endParaRPr lang="zh-TW" altLang="en-US">
            <a:solidFill>
              <a:schemeClr val="tx1"/>
            </a:solidFill>
            <a:latin typeface="華康儷中黑" pitchFamily="49" charset="-120"/>
            <a:ea typeface="華康儷中黑" pitchFamily="49" charset="-120"/>
          </a:endParaRPr>
        </a:p>
      </dgm:t>
    </dgm:pt>
    <dgm:pt modelId="{7211E3E1-5E4B-4244-9B3C-19C2473F93A1}">
      <dgm:prSet phldrT="[文字]"/>
      <dgm:spPr>
        <a:solidFill>
          <a:srgbClr val="92D050"/>
        </a:solidFill>
      </dgm:spPr>
      <dgm:t>
        <a:bodyPr/>
        <a:lstStyle/>
        <a:p>
          <a:r>
            <a:rPr lang="zh-TW" altLang="en-US" smtClean="0">
              <a:solidFill>
                <a:schemeClr val="tx1"/>
              </a:solidFill>
              <a:latin typeface="華康儷中黑" pitchFamily="49" charset="-120"/>
              <a:ea typeface="華康儷中黑" pitchFamily="49" charset="-120"/>
            </a:rPr>
            <a:t>選手培訓</a:t>
          </a:r>
          <a:endParaRPr lang="zh-TW" altLang="en-US" dirty="0">
            <a:solidFill>
              <a:schemeClr val="tx1"/>
            </a:solidFill>
            <a:latin typeface="華康儷中黑" pitchFamily="49" charset="-120"/>
            <a:ea typeface="華康儷中黑" pitchFamily="49" charset="-120"/>
          </a:endParaRPr>
        </a:p>
      </dgm:t>
    </dgm:pt>
    <dgm:pt modelId="{3CFA0376-0274-4E09-9452-8983A4341A64}" type="parTrans" cxnId="{BA88D2D3-B613-4614-86AF-D97E9D6F5058}">
      <dgm:prSet/>
      <dgm:spPr/>
      <dgm:t>
        <a:bodyPr/>
        <a:lstStyle/>
        <a:p>
          <a:endParaRPr lang="zh-TW" altLang="en-US">
            <a:solidFill>
              <a:schemeClr val="tx1"/>
            </a:solidFill>
            <a:latin typeface="華康儷中黑" pitchFamily="49" charset="-120"/>
            <a:ea typeface="華康儷中黑" pitchFamily="49" charset="-120"/>
          </a:endParaRPr>
        </a:p>
      </dgm:t>
    </dgm:pt>
    <dgm:pt modelId="{02198327-8C1E-4487-BBA4-BD02F834E6E6}" type="sibTrans" cxnId="{BA88D2D3-B613-4614-86AF-D97E9D6F5058}">
      <dgm:prSet/>
      <dgm:spPr/>
      <dgm:t>
        <a:bodyPr/>
        <a:lstStyle/>
        <a:p>
          <a:endParaRPr lang="zh-TW" altLang="en-US">
            <a:solidFill>
              <a:schemeClr val="tx1"/>
            </a:solidFill>
            <a:latin typeface="華康儷中黑" pitchFamily="49" charset="-120"/>
            <a:ea typeface="華康儷中黑" pitchFamily="49" charset="-120"/>
          </a:endParaRPr>
        </a:p>
      </dgm:t>
    </dgm:pt>
    <dgm:pt modelId="{FAD39DA4-187A-4EEB-AAD1-72746CC619B2}">
      <dgm:prSet phldrT="[文字]"/>
      <dgm:spPr>
        <a:solidFill>
          <a:srgbClr val="FFC000"/>
        </a:solidFill>
      </dgm:spPr>
      <dgm:t>
        <a:bodyPr/>
        <a:lstStyle/>
        <a:p>
          <a:r>
            <a:rPr lang="zh-TW" altLang="en-US" smtClean="0">
              <a:solidFill>
                <a:schemeClr val="tx1"/>
              </a:solidFill>
              <a:latin typeface="華康儷中黑" pitchFamily="49" charset="-120"/>
              <a:ea typeface="華康儷中黑" pitchFamily="49" charset="-120"/>
            </a:rPr>
            <a:t>充實（增廣）</a:t>
          </a:r>
          <a:endParaRPr lang="zh-TW" altLang="en-US" dirty="0">
            <a:solidFill>
              <a:schemeClr val="tx1"/>
            </a:solidFill>
            <a:latin typeface="華康儷中黑" pitchFamily="49" charset="-120"/>
            <a:ea typeface="華康儷中黑" pitchFamily="49" charset="-120"/>
          </a:endParaRPr>
        </a:p>
      </dgm:t>
    </dgm:pt>
    <dgm:pt modelId="{88A7F36A-E970-4E04-B97B-ACFE011A5043}" type="parTrans" cxnId="{D05881B9-C10E-4926-9E67-2D83A537B4B6}">
      <dgm:prSet/>
      <dgm:spPr/>
      <dgm:t>
        <a:bodyPr/>
        <a:lstStyle/>
        <a:p>
          <a:endParaRPr lang="zh-TW" altLang="en-US">
            <a:solidFill>
              <a:schemeClr val="tx1"/>
            </a:solidFill>
            <a:latin typeface="華康儷中黑" pitchFamily="49" charset="-120"/>
            <a:ea typeface="華康儷中黑" pitchFamily="49" charset="-120"/>
          </a:endParaRPr>
        </a:p>
      </dgm:t>
    </dgm:pt>
    <dgm:pt modelId="{08DFE82B-5F01-4EE8-ABCB-B586F10B3715}" type="sibTrans" cxnId="{D05881B9-C10E-4926-9E67-2D83A537B4B6}">
      <dgm:prSet/>
      <dgm:spPr/>
      <dgm:t>
        <a:bodyPr/>
        <a:lstStyle/>
        <a:p>
          <a:endParaRPr lang="zh-TW" altLang="en-US">
            <a:solidFill>
              <a:schemeClr val="tx1"/>
            </a:solidFill>
            <a:latin typeface="華康儷中黑" pitchFamily="49" charset="-120"/>
            <a:ea typeface="華康儷中黑" pitchFamily="49" charset="-120"/>
          </a:endParaRPr>
        </a:p>
      </dgm:t>
    </dgm:pt>
    <dgm:pt modelId="{B12646C7-1A65-4AF7-9B0E-56ACA801141D}">
      <dgm:prSet/>
      <dgm:spPr>
        <a:solidFill>
          <a:srgbClr val="FFFF00"/>
        </a:solidFill>
      </dgm:spPr>
      <dgm:t>
        <a:bodyPr/>
        <a:lstStyle/>
        <a:p>
          <a:r>
            <a:rPr lang="zh-TW" altLang="en-US" dirty="0" smtClean="0">
              <a:solidFill>
                <a:schemeClr val="tx1"/>
              </a:solidFill>
              <a:latin typeface="華康儷中黑" pitchFamily="49" charset="-120"/>
              <a:ea typeface="華康儷中黑" pitchFamily="49" charset="-120"/>
            </a:rPr>
            <a:t>補強性教學</a:t>
          </a:r>
          <a:endParaRPr lang="zh-TW" altLang="en-US" dirty="0">
            <a:solidFill>
              <a:schemeClr val="tx1"/>
            </a:solidFill>
            <a:latin typeface="華康儷中黑" pitchFamily="49" charset="-120"/>
            <a:ea typeface="華康儷中黑" pitchFamily="49" charset="-120"/>
          </a:endParaRPr>
        </a:p>
      </dgm:t>
    </dgm:pt>
    <dgm:pt modelId="{9986B9DB-5660-4BDF-9556-10B54D014A73}" type="parTrans" cxnId="{EDD7D225-B7C5-482C-9126-D170E87BDE23}">
      <dgm:prSet/>
      <dgm:spPr/>
      <dgm:t>
        <a:bodyPr/>
        <a:lstStyle/>
        <a:p>
          <a:endParaRPr lang="zh-TW" altLang="en-US">
            <a:solidFill>
              <a:schemeClr val="tx1"/>
            </a:solidFill>
            <a:latin typeface="華康儷中黑" pitchFamily="49" charset="-120"/>
            <a:ea typeface="華康儷中黑" pitchFamily="49" charset="-120"/>
          </a:endParaRPr>
        </a:p>
      </dgm:t>
    </dgm:pt>
    <dgm:pt modelId="{1233FF0D-C69E-4DB2-9086-AAEEFE497A21}" type="sibTrans" cxnId="{EDD7D225-B7C5-482C-9126-D170E87BDE23}">
      <dgm:prSet/>
      <dgm:spPr/>
      <dgm:t>
        <a:bodyPr/>
        <a:lstStyle/>
        <a:p>
          <a:endParaRPr lang="zh-TW" altLang="en-US">
            <a:solidFill>
              <a:schemeClr val="tx1"/>
            </a:solidFill>
            <a:latin typeface="華康儷中黑" pitchFamily="49" charset="-120"/>
            <a:ea typeface="華康儷中黑" pitchFamily="49" charset="-120"/>
          </a:endParaRPr>
        </a:p>
      </dgm:t>
    </dgm:pt>
    <dgm:pt modelId="{3E86AA25-9261-4872-89D2-A2C9BD312AB7}">
      <dgm:prSet/>
      <dgm:spPr>
        <a:solidFill>
          <a:srgbClr val="00FFFF"/>
        </a:solidFill>
      </dgm:spPr>
      <dgm:t>
        <a:bodyPr/>
        <a:lstStyle/>
        <a:p>
          <a:r>
            <a:rPr lang="zh-TW" altLang="en-US" dirty="0" smtClean="0">
              <a:solidFill>
                <a:schemeClr val="tx1"/>
              </a:solidFill>
              <a:latin typeface="華康儷中黑" pitchFamily="49" charset="-120"/>
              <a:ea typeface="華康儷中黑" pitchFamily="49" charset="-120"/>
            </a:rPr>
            <a:t>學校特色活動</a:t>
          </a:r>
          <a:endParaRPr lang="zh-TW" altLang="en-US" dirty="0">
            <a:solidFill>
              <a:schemeClr val="tx1"/>
            </a:solidFill>
            <a:latin typeface="華康儷中黑" pitchFamily="49" charset="-120"/>
            <a:ea typeface="華康儷中黑" pitchFamily="49" charset="-120"/>
          </a:endParaRPr>
        </a:p>
      </dgm:t>
    </dgm:pt>
    <dgm:pt modelId="{A01FD328-F408-457C-82CC-2BC0CE23B9FF}" type="parTrans" cxnId="{E26A4329-C8B8-42B7-9A94-2C55D53B3156}">
      <dgm:prSet/>
      <dgm:spPr/>
      <dgm:t>
        <a:bodyPr/>
        <a:lstStyle/>
        <a:p>
          <a:endParaRPr lang="zh-TW" altLang="en-US">
            <a:solidFill>
              <a:schemeClr val="tx1"/>
            </a:solidFill>
            <a:latin typeface="華康儷中黑" pitchFamily="49" charset="-120"/>
            <a:ea typeface="華康儷中黑" pitchFamily="49" charset="-120"/>
          </a:endParaRPr>
        </a:p>
      </dgm:t>
    </dgm:pt>
    <dgm:pt modelId="{BAA268EA-1C01-4AB5-B5CE-DD99A00C7990}" type="sibTrans" cxnId="{E26A4329-C8B8-42B7-9A94-2C55D53B3156}">
      <dgm:prSet/>
      <dgm:spPr/>
      <dgm:t>
        <a:bodyPr/>
        <a:lstStyle/>
        <a:p>
          <a:endParaRPr lang="zh-TW" altLang="en-US">
            <a:solidFill>
              <a:schemeClr val="tx1"/>
            </a:solidFill>
            <a:latin typeface="華康儷中黑" pitchFamily="49" charset="-120"/>
            <a:ea typeface="華康儷中黑" pitchFamily="49" charset="-120"/>
          </a:endParaRPr>
        </a:p>
      </dgm:t>
    </dgm:pt>
    <dgm:pt modelId="{FC1ADCD1-697B-4251-A157-A1121EABDDD1}">
      <dgm:prSet/>
      <dgm:spPr>
        <a:solidFill>
          <a:schemeClr val="accent2">
            <a:lumMod val="40000"/>
            <a:lumOff val="60000"/>
          </a:schemeClr>
        </a:solidFill>
        <a:ln>
          <a:solidFill>
            <a:srgbClr val="002060"/>
          </a:solidFill>
        </a:ln>
      </dgm:spPr>
      <dgm:t>
        <a:bodyPr/>
        <a:lstStyle/>
        <a:p>
          <a:r>
            <a:rPr lang="zh-TW" altLang="en-US" dirty="0" smtClean="0">
              <a:solidFill>
                <a:schemeClr val="tx1"/>
              </a:solidFill>
              <a:latin typeface="華康儷中黑" pitchFamily="49" charset="-120"/>
              <a:ea typeface="華康儷中黑" pitchFamily="49" charset="-120"/>
            </a:rPr>
            <a:t>？</a:t>
          </a:r>
          <a:endParaRPr lang="zh-TW" altLang="en-US" dirty="0">
            <a:solidFill>
              <a:schemeClr val="tx1"/>
            </a:solidFill>
            <a:latin typeface="華康儷中黑" pitchFamily="49" charset="-120"/>
            <a:ea typeface="華康儷中黑" pitchFamily="49" charset="-120"/>
          </a:endParaRPr>
        </a:p>
      </dgm:t>
    </dgm:pt>
    <dgm:pt modelId="{6B8E7607-DD4E-4A6F-A255-C37B7F1F7EAC}" type="parTrans" cxnId="{17FC420E-B0DA-432D-A2B5-1DA451CF7BBB}">
      <dgm:prSet/>
      <dgm:spPr/>
      <dgm:t>
        <a:bodyPr/>
        <a:lstStyle/>
        <a:p>
          <a:endParaRPr lang="zh-TW" altLang="en-US">
            <a:solidFill>
              <a:schemeClr val="tx1"/>
            </a:solidFill>
          </a:endParaRPr>
        </a:p>
      </dgm:t>
    </dgm:pt>
    <dgm:pt modelId="{28C747A4-776C-4517-8A7E-1F9ACFA68285}" type="sibTrans" cxnId="{17FC420E-B0DA-432D-A2B5-1DA451CF7BBB}">
      <dgm:prSet/>
      <dgm:spPr/>
      <dgm:t>
        <a:bodyPr/>
        <a:lstStyle/>
        <a:p>
          <a:endParaRPr lang="zh-TW" altLang="en-US">
            <a:solidFill>
              <a:schemeClr val="tx1"/>
            </a:solidFill>
          </a:endParaRPr>
        </a:p>
      </dgm:t>
    </dgm:pt>
    <dgm:pt modelId="{025BF1DB-D370-4730-911F-6C53DCE1BF98}" type="pres">
      <dgm:prSet presAssocID="{7C6E54FC-55CA-49ED-AAF2-C8A4171C2085}" presName="Name0" presStyleCnt="0">
        <dgm:presLayoutVars>
          <dgm:chMax val="21"/>
          <dgm:chPref val="21"/>
        </dgm:presLayoutVars>
      </dgm:prSet>
      <dgm:spPr/>
      <dgm:t>
        <a:bodyPr/>
        <a:lstStyle/>
        <a:p>
          <a:endParaRPr lang="zh-TW" altLang="en-US"/>
        </a:p>
      </dgm:t>
    </dgm:pt>
    <dgm:pt modelId="{74324DCB-1541-48EA-8393-5852B8FCFD86}" type="pres">
      <dgm:prSet presAssocID="{03198421-F194-42F3-AD59-F1C547DF4BB7}" presName="text1" presStyleCnt="0"/>
      <dgm:spPr/>
    </dgm:pt>
    <dgm:pt modelId="{6C6F2D6F-4BFF-495C-A4FC-C1C7DA0E1173}" type="pres">
      <dgm:prSet presAssocID="{03198421-F194-42F3-AD59-F1C547DF4BB7}" presName="textRepeatNode" presStyleLbl="alignNode1" presStyleIdx="0" presStyleCnt="6">
        <dgm:presLayoutVars>
          <dgm:chMax val="0"/>
          <dgm:chPref val="0"/>
          <dgm:bulletEnabled val="1"/>
        </dgm:presLayoutVars>
      </dgm:prSet>
      <dgm:spPr/>
      <dgm:t>
        <a:bodyPr/>
        <a:lstStyle/>
        <a:p>
          <a:endParaRPr lang="zh-TW" altLang="en-US"/>
        </a:p>
      </dgm:t>
    </dgm:pt>
    <dgm:pt modelId="{CE22DEB0-D9C6-4FC8-A785-365DEA1FC07A}" type="pres">
      <dgm:prSet presAssocID="{03198421-F194-42F3-AD59-F1C547DF4BB7}" presName="textaccent1" presStyleCnt="0"/>
      <dgm:spPr/>
    </dgm:pt>
    <dgm:pt modelId="{4E26BE03-0C60-473D-90A7-C0471EB1984F}" type="pres">
      <dgm:prSet presAssocID="{03198421-F194-42F3-AD59-F1C547DF4BB7}" presName="accentRepeatNode" presStyleLbl="solidAlignAcc1" presStyleIdx="0" presStyleCnt="12"/>
      <dgm:spPr/>
    </dgm:pt>
    <dgm:pt modelId="{FDD0E8FE-2421-445E-973E-83A84CE3EBCA}" type="pres">
      <dgm:prSet presAssocID="{43FFA267-7D0A-4737-BEA3-849DA28B9E1C}" presName="image1" presStyleCnt="0"/>
      <dgm:spPr/>
    </dgm:pt>
    <dgm:pt modelId="{E8468B5F-49E9-4822-8BD1-FFDA295D4409}" type="pres">
      <dgm:prSet presAssocID="{43FFA267-7D0A-4737-BEA3-849DA28B9E1C}" presName="imageRepeatNode" presStyleLbl="alignAcc1" presStyleIdx="0" presStyleCnt="6"/>
      <dgm:spPr/>
      <dgm:t>
        <a:bodyPr/>
        <a:lstStyle/>
        <a:p>
          <a:endParaRPr lang="zh-TW" altLang="en-US"/>
        </a:p>
      </dgm:t>
    </dgm:pt>
    <dgm:pt modelId="{89B105BC-BA85-4CE0-952F-AA6AEF6F0476}" type="pres">
      <dgm:prSet presAssocID="{43FFA267-7D0A-4737-BEA3-849DA28B9E1C}" presName="imageaccent1" presStyleCnt="0"/>
      <dgm:spPr/>
    </dgm:pt>
    <dgm:pt modelId="{AB36BB8D-EE26-4E48-988B-8042DE648197}" type="pres">
      <dgm:prSet presAssocID="{43FFA267-7D0A-4737-BEA3-849DA28B9E1C}" presName="accentRepeatNode" presStyleLbl="solidAlignAcc1" presStyleIdx="1" presStyleCnt="12"/>
      <dgm:spPr/>
    </dgm:pt>
    <dgm:pt modelId="{FB5BD9EF-759E-4BF7-A9E4-9360517A4232}" type="pres">
      <dgm:prSet presAssocID="{7211E3E1-5E4B-4244-9B3C-19C2473F93A1}" presName="text2" presStyleCnt="0"/>
      <dgm:spPr/>
    </dgm:pt>
    <dgm:pt modelId="{F6175C0B-5FCB-4630-93E2-585CE429ED71}" type="pres">
      <dgm:prSet presAssocID="{7211E3E1-5E4B-4244-9B3C-19C2473F93A1}" presName="textRepeatNode" presStyleLbl="alignNode1" presStyleIdx="1" presStyleCnt="6">
        <dgm:presLayoutVars>
          <dgm:chMax val="0"/>
          <dgm:chPref val="0"/>
          <dgm:bulletEnabled val="1"/>
        </dgm:presLayoutVars>
      </dgm:prSet>
      <dgm:spPr/>
      <dgm:t>
        <a:bodyPr/>
        <a:lstStyle/>
        <a:p>
          <a:endParaRPr lang="zh-TW" altLang="en-US"/>
        </a:p>
      </dgm:t>
    </dgm:pt>
    <dgm:pt modelId="{63BBEED2-B8FC-4213-B340-6C55ACF2BE48}" type="pres">
      <dgm:prSet presAssocID="{7211E3E1-5E4B-4244-9B3C-19C2473F93A1}" presName="textaccent2" presStyleCnt="0"/>
      <dgm:spPr/>
    </dgm:pt>
    <dgm:pt modelId="{EE1A5929-B43F-4A58-B624-5E1CFF5EB501}" type="pres">
      <dgm:prSet presAssocID="{7211E3E1-5E4B-4244-9B3C-19C2473F93A1}" presName="accentRepeatNode" presStyleLbl="solidAlignAcc1" presStyleIdx="2" presStyleCnt="12"/>
      <dgm:spPr/>
    </dgm:pt>
    <dgm:pt modelId="{8D81E939-9D9A-4502-BA1C-0CDBD10D3D1D}" type="pres">
      <dgm:prSet presAssocID="{02198327-8C1E-4487-BBA4-BD02F834E6E6}" presName="image2" presStyleCnt="0"/>
      <dgm:spPr/>
    </dgm:pt>
    <dgm:pt modelId="{F750B4D5-3E04-460D-8A13-FEC8ACA1D1FC}" type="pres">
      <dgm:prSet presAssocID="{02198327-8C1E-4487-BBA4-BD02F834E6E6}" presName="imageRepeatNode" presStyleLbl="alignAcc1" presStyleIdx="1" presStyleCnt="6"/>
      <dgm:spPr/>
      <dgm:t>
        <a:bodyPr/>
        <a:lstStyle/>
        <a:p>
          <a:endParaRPr lang="zh-TW" altLang="en-US"/>
        </a:p>
      </dgm:t>
    </dgm:pt>
    <dgm:pt modelId="{66EA458F-24F6-485B-8514-7C398500F9D7}" type="pres">
      <dgm:prSet presAssocID="{02198327-8C1E-4487-BBA4-BD02F834E6E6}" presName="imageaccent2" presStyleCnt="0"/>
      <dgm:spPr/>
    </dgm:pt>
    <dgm:pt modelId="{DDDD0B09-9332-4E27-B022-BC3A936ED858}" type="pres">
      <dgm:prSet presAssocID="{02198327-8C1E-4487-BBA4-BD02F834E6E6}" presName="accentRepeatNode" presStyleLbl="solidAlignAcc1" presStyleIdx="3" presStyleCnt="12"/>
      <dgm:spPr/>
    </dgm:pt>
    <dgm:pt modelId="{478B6884-8E3B-4C67-B0A9-062DAA9FD7D9}" type="pres">
      <dgm:prSet presAssocID="{FAD39DA4-187A-4EEB-AAD1-72746CC619B2}" presName="text3" presStyleCnt="0"/>
      <dgm:spPr/>
    </dgm:pt>
    <dgm:pt modelId="{F8F4C0F7-9C54-4508-BBA0-62B4BF86E7A6}" type="pres">
      <dgm:prSet presAssocID="{FAD39DA4-187A-4EEB-AAD1-72746CC619B2}" presName="textRepeatNode" presStyleLbl="alignNode1" presStyleIdx="2" presStyleCnt="6">
        <dgm:presLayoutVars>
          <dgm:chMax val="0"/>
          <dgm:chPref val="0"/>
          <dgm:bulletEnabled val="1"/>
        </dgm:presLayoutVars>
      </dgm:prSet>
      <dgm:spPr/>
      <dgm:t>
        <a:bodyPr/>
        <a:lstStyle/>
        <a:p>
          <a:endParaRPr lang="zh-TW" altLang="en-US"/>
        </a:p>
      </dgm:t>
    </dgm:pt>
    <dgm:pt modelId="{6F7BF21B-F3FF-4017-A847-FECC6BBB021C}" type="pres">
      <dgm:prSet presAssocID="{FAD39DA4-187A-4EEB-AAD1-72746CC619B2}" presName="textaccent3" presStyleCnt="0"/>
      <dgm:spPr/>
    </dgm:pt>
    <dgm:pt modelId="{636BDDB4-5BCD-42E2-A428-7AC7C8CAE90E}" type="pres">
      <dgm:prSet presAssocID="{FAD39DA4-187A-4EEB-AAD1-72746CC619B2}" presName="accentRepeatNode" presStyleLbl="solidAlignAcc1" presStyleIdx="4" presStyleCnt="12"/>
      <dgm:spPr/>
    </dgm:pt>
    <dgm:pt modelId="{B85208F6-9405-4EDF-BC69-2953EA5C9DF3}" type="pres">
      <dgm:prSet presAssocID="{08DFE82B-5F01-4EE8-ABCB-B586F10B3715}" presName="image3" presStyleCnt="0"/>
      <dgm:spPr/>
    </dgm:pt>
    <dgm:pt modelId="{F4B5B11F-04E2-4116-A3AF-B1853F6E74D5}" type="pres">
      <dgm:prSet presAssocID="{08DFE82B-5F01-4EE8-ABCB-B586F10B3715}" presName="imageRepeatNode" presStyleLbl="alignAcc1" presStyleIdx="2" presStyleCnt="6"/>
      <dgm:spPr/>
      <dgm:t>
        <a:bodyPr/>
        <a:lstStyle/>
        <a:p>
          <a:endParaRPr lang="zh-TW" altLang="en-US"/>
        </a:p>
      </dgm:t>
    </dgm:pt>
    <dgm:pt modelId="{9ADD831D-CC7E-4911-93FE-10E0AA650E8D}" type="pres">
      <dgm:prSet presAssocID="{08DFE82B-5F01-4EE8-ABCB-B586F10B3715}" presName="imageaccent3" presStyleCnt="0"/>
      <dgm:spPr/>
    </dgm:pt>
    <dgm:pt modelId="{C559FD9D-7701-402F-B1E8-BA1B76E936BE}" type="pres">
      <dgm:prSet presAssocID="{08DFE82B-5F01-4EE8-ABCB-B586F10B3715}" presName="accentRepeatNode" presStyleLbl="solidAlignAcc1" presStyleIdx="5" presStyleCnt="12"/>
      <dgm:spPr/>
    </dgm:pt>
    <dgm:pt modelId="{62E008D4-337C-44DB-BE2E-8327EFCC864F}" type="pres">
      <dgm:prSet presAssocID="{B12646C7-1A65-4AF7-9B0E-56ACA801141D}" presName="text4" presStyleCnt="0"/>
      <dgm:spPr/>
    </dgm:pt>
    <dgm:pt modelId="{A13491A1-FAAF-4A3F-B40D-07601E631ADD}" type="pres">
      <dgm:prSet presAssocID="{B12646C7-1A65-4AF7-9B0E-56ACA801141D}" presName="textRepeatNode" presStyleLbl="alignNode1" presStyleIdx="3" presStyleCnt="6" custLinFactNeighborX="-86851" custLinFactNeighborY="-54097">
        <dgm:presLayoutVars>
          <dgm:chMax val="0"/>
          <dgm:chPref val="0"/>
          <dgm:bulletEnabled val="1"/>
        </dgm:presLayoutVars>
      </dgm:prSet>
      <dgm:spPr/>
      <dgm:t>
        <a:bodyPr/>
        <a:lstStyle/>
        <a:p>
          <a:endParaRPr lang="zh-TW" altLang="en-US"/>
        </a:p>
      </dgm:t>
    </dgm:pt>
    <dgm:pt modelId="{476BE01E-2CFD-4484-A2C8-068DEE15AC0C}" type="pres">
      <dgm:prSet presAssocID="{B12646C7-1A65-4AF7-9B0E-56ACA801141D}" presName="textaccent4" presStyleCnt="0"/>
      <dgm:spPr/>
    </dgm:pt>
    <dgm:pt modelId="{FCEC6186-407A-4B4E-9887-BB0B37C13FEC}" type="pres">
      <dgm:prSet presAssocID="{B12646C7-1A65-4AF7-9B0E-56ACA801141D}" presName="accentRepeatNode" presStyleLbl="solidAlignAcc1" presStyleIdx="6" presStyleCnt="12" custLinFactX="-241856" custLinFactY="200000" custLinFactNeighborX="-300000" custLinFactNeighborY="217789"/>
      <dgm:spPr/>
    </dgm:pt>
    <dgm:pt modelId="{799B6437-7E54-42C1-B7D8-EC6EA102E6C0}" type="pres">
      <dgm:prSet presAssocID="{1233FF0D-C69E-4DB2-9086-AAEEFE497A21}" presName="image4" presStyleCnt="0"/>
      <dgm:spPr/>
    </dgm:pt>
    <dgm:pt modelId="{3F42894D-7B0D-44D8-8775-D429A262AEEF}" type="pres">
      <dgm:prSet presAssocID="{1233FF0D-C69E-4DB2-9086-AAEEFE497A21}" presName="imageRepeatNode" presStyleLbl="alignAcc1" presStyleIdx="3" presStyleCnt="6" custFlipVert="1" custScaleX="5107" custScaleY="12087"/>
      <dgm:spPr/>
      <dgm:t>
        <a:bodyPr/>
        <a:lstStyle/>
        <a:p>
          <a:endParaRPr lang="zh-TW" altLang="en-US"/>
        </a:p>
      </dgm:t>
    </dgm:pt>
    <dgm:pt modelId="{BA42C571-C158-425A-9357-41CF4AE12BB7}" type="pres">
      <dgm:prSet presAssocID="{1233FF0D-C69E-4DB2-9086-AAEEFE497A21}" presName="imageaccent4" presStyleCnt="0"/>
      <dgm:spPr/>
    </dgm:pt>
    <dgm:pt modelId="{90003F0E-B364-4F53-A2FC-797144D213B3}" type="pres">
      <dgm:prSet presAssocID="{1233FF0D-C69E-4DB2-9086-AAEEFE497A21}" presName="accentRepeatNode" presStyleLbl="solidAlignAcc1" presStyleIdx="7" presStyleCnt="12" custLinFactX="-484893" custLinFactY="409506" custLinFactNeighborX="-500000" custLinFactNeighborY="500000"/>
      <dgm:spPr/>
    </dgm:pt>
    <dgm:pt modelId="{38A6EAE6-22FD-4ABF-AAEA-53308345CA91}" type="pres">
      <dgm:prSet presAssocID="{3E86AA25-9261-4872-89D2-A2C9BD312AB7}" presName="text5" presStyleCnt="0"/>
      <dgm:spPr/>
    </dgm:pt>
    <dgm:pt modelId="{DB6C9159-6A6B-46AA-A5A4-DF54C301648C}" type="pres">
      <dgm:prSet presAssocID="{3E86AA25-9261-4872-89D2-A2C9BD312AB7}" presName="textRepeatNode" presStyleLbl="alignNode1" presStyleIdx="4" presStyleCnt="6" custLinFactY="66584" custLinFactNeighborX="-87213" custLinFactNeighborY="100000">
        <dgm:presLayoutVars>
          <dgm:chMax val="0"/>
          <dgm:chPref val="0"/>
          <dgm:bulletEnabled val="1"/>
        </dgm:presLayoutVars>
      </dgm:prSet>
      <dgm:spPr/>
      <dgm:t>
        <a:bodyPr/>
        <a:lstStyle/>
        <a:p>
          <a:endParaRPr lang="zh-TW" altLang="en-US"/>
        </a:p>
      </dgm:t>
    </dgm:pt>
    <dgm:pt modelId="{48882DFB-0160-4289-AE23-308FB0505FD2}" type="pres">
      <dgm:prSet presAssocID="{3E86AA25-9261-4872-89D2-A2C9BD312AB7}" presName="textaccent5" presStyleCnt="0"/>
      <dgm:spPr/>
    </dgm:pt>
    <dgm:pt modelId="{4F58A09D-3C44-442C-B0B1-8CA9E789DD95}" type="pres">
      <dgm:prSet presAssocID="{3E86AA25-9261-4872-89D2-A2C9BD312AB7}" presName="accentRepeatNode" presStyleLbl="solidAlignAcc1" presStyleIdx="8" presStyleCnt="12" custLinFactX="-724456" custLinFactY="200000" custLinFactNeighborX="-800000" custLinFactNeighborY="230909"/>
      <dgm:spPr/>
    </dgm:pt>
    <dgm:pt modelId="{CBD8F091-BCB5-48A7-9E15-7F35622CBE39}" type="pres">
      <dgm:prSet presAssocID="{BAA268EA-1C01-4AB5-B5CE-DD99A00C7990}" presName="image5" presStyleCnt="0"/>
      <dgm:spPr/>
    </dgm:pt>
    <dgm:pt modelId="{E5D9D442-4305-4F00-9661-AC30D817242F}" type="pres">
      <dgm:prSet presAssocID="{BAA268EA-1C01-4AB5-B5CE-DD99A00C7990}" presName="imageRepeatNode" presStyleLbl="alignAcc1" presStyleIdx="4" presStyleCnt="6" custScaleX="2591" custScaleY="10457" custLinFactY="70589" custLinFactNeighborX="-31620" custLinFactNeighborY="100000"/>
      <dgm:spPr/>
      <dgm:t>
        <a:bodyPr/>
        <a:lstStyle/>
        <a:p>
          <a:endParaRPr lang="zh-TW" altLang="en-US"/>
        </a:p>
      </dgm:t>
    </dgm:pt>
    <dgm:pt modelId="{327F39E1-E8AF-47CD-8F50-28687F61BCB3}" type="pres">
      <dgm:prSet presAssocID="{BAA268EA-1C01-4AB5-B5CE-DD99A00C7990}" presName="imageaccent5" presStyleCnt="0"/>
      <dgm:spPr/>
    </dgm:pt>
    <dgm:pt modelId="{51D84C2E-1DA3-4895-BC85-DCAB20BB0988}" type="pres">
      <dgm:prSet presAssocID="{BAA268EA-1C01-4AB5-B5CE-DD99A00C7990}" presName="accentRepeatNode" presStyleLbl="solidAlignAcc1" presStyleIdx="9" presStyleCnt="12" custLinFactX="-1600000" custLinFactY="100000" custLinFactNeighborX="-1630475" custLinFactNeighborY="177597"/>
      <dgm:spPr/>
    </dgm:pt>
    <dgm:pt modelId="{E1090F69-84D7-4836-9039-8F1489DC870A}" type="pres">
      <dgm:prSet presAssocID="{FC1ADCD1-697B-4251-A157-A1121EABDDD1}" presName="text6" presStyleCnt="0"/>
      <dgm:spPr/>
    </dgm:pt>
    <dgm:pt modelId="{CCB1899E-21C6-42AA-9503-CF43A11154A1}" type="pres">
      <dgm:prSet presAssocID="{FC1ADCD1-697B-4251-A157-A1121EABDDD1}" presName="textRepeatNode" presStyleLbl="alignNode1" presStyleIdx="5" presStyleCnt="6" custLinFactX="-200000" custLinFactNeighborX="-225107" custLinFactNeighborY="-56544">
        <dgm:presLayoutVars>
          <dgm:chMax val="0"/>
          <dgm:chPref val="0"/>
          <dgm:bulletEnabled val="1"/>
        </dgm:presLayoutVars>
      </dgm:prSet>
      <dgm:spPr/>
      <dgm:t>
        <a:bodyPr/>
        <a:lstStyle/>
        <a:p>
          <a:endParaRPr lang="zh-TW" altLang="en-US"/>
        </a:p>
      </dgm:t>
    </dgm:pt>
    <dgm:pt modelId="{C51FF946-7798-42A0-8827-E8F58DD48691}" type="pres">
      <dgm:prSet presAssocID="{FC1ADCD1-697B-4251-A157-A1121EABDDD1}" presName="textaccent6" presStyleCnt="0"/>
      <dgm:spPr/>
    </dgm:pt>
    <dgm:pt modelId="{B6514A9C-D40F-4BE1-9922-6C76BB1EE5ED}" type="pres">
      <dgm:prSet presAssocID="{FC1ADCD1-697B-4251-A157-A1121EABDDD1}" presName="accentRepeatNode" presStyleLbl="solidAlignAcc1" presStyleIdx="10" presStyleCnt="12"/>
      <dgm:spPr/>
    </dgm:pt>
    <dgm:pt modelId="{8DB05F04-7CA5-4D2D-99B3-A9CA0215466D}" type="pres">
      <dgm:prSet presAssocID="{28C747A4-776C-4517-8A7E-1F9ACFA68285}" presName="image6" presStyleCnt="0"/>
      <dgm:spPr/>
    </dgm:pt>
    <dgm:pt modelId="{480864CA-2EBB-428A-AB3C-ABC0FAEC31C7}" type="pres">
      <dgm:prSet presAssocID="{28C747A4-776C-4517-8A7E-1F9ACFA68285}" presName="imageRepeatNode" presStyleLbl="alignAcc1" presStyleIdx="5" presStyleCnt="6" custScaleX="2591" custScaleY="10457" custLinFactY="70589" custLinFactNeighborX="-31620" custLinFactNeighborY="100000"/>
      <dgm:spPr/>
      <dgm:t>
        <a:bodyPr/>
        <a:lstStyle/>
        <a:p>
          <a:endParaRPr lang="zh-TW" altLang="en-US"/>
        </a:p>
      </dgm:t>
    </dgm:pt>
    <dgm:pt modelId="{8C8C5BAC-8124-4CA1-BBC7-10B6ABB510AD}" type="pres">
      <dgm:prSet presAssocID="{28C747A4-776C-4517-8A7E-1F9ACFA68285}" presName="imageaccent6" presStyleCnt="0"/>
      <dgm:spPr/>
    </dgm:pt>
    <dgm:pt modelId="{66EAFF05-AB0D-4A1E-844E-1CFC913EAB88}" type="pres">
      <dgm:prSet presAssocID="{28C747A4-776C-4517-8A7E-1F9ACFA68285}" presName="accentRepeatNode" presStyleLbl="solidAlignAcc1" presStyleIdx="11" presStyleCnt="12"/>
      <dgm:spPr/>
    </dgm:pt>
  </dgm:ptLst>
  <dgm:cxnLst>
    <dgm:cxn modelId="{84CE22F9-C337-4944-9540-1D479A508E10}" type="presOf" srcId="{FAD39DA4-187A-4EEB-AAD1-72746CC619B2}" destId="{F8F4C0F7-9C54-4508-BBA0-62B4BF86E7A6}" srcOrd="0" destOrd="0" presId="urn:microsoft.com/office/officeart/2008/layout/HexagonCluster"/>
    <dgm:cxn modelId="{E26A4329-C8B8-42B7-9A94-2C55D53B3156}" srcId="{7C6E54FC-55CA-49ED-AAF2-C8A4171C2085}" destId="{3E86AA25-9261-4872-89D2-A2C9BD312AB7}" srcOrd="4" destOrd="0" parTransId="{A01FD328-F408-457C-82CC-2BC0CE23B9FF}" sibTransId="{BAA268EA-1C01-4AB5-B5CE-DD99A00C7990}"/>
    <dgm:cxn modelId="{984AA8C0-1C4E-47DA-8E49-A0192C41F5F1}" type="presOf" srcId="{02198327-8C1E-4487-BBA4-BD02F834E6E6}" destId="{F750B4D5-3E04-460D-8A13-FEC8ACA1D1FC}" srcOrd="0" destOrd="0" presId="urn:microsoft.com/office/officeart/2008/layout/HexagonCluster"/>
    <dgm:cxn modelId="{2DEDBED3-FFE6-4129-AF9E-CA3BBCBF101B}" type="presOf" srcId="{43FFA267-7D0A-4737-BEA3-849DA28B9E1C}" destId="{E8468B5F-49E9-4822-8BD1-FFDA295D4409}" srcOrd="0" destOrd="0" presId="urn:microsoft.com/office/officeart/2008/layout/HexagonCluster"/>
    <dgm:cxn modelId="{12ECDD2B-820B-4F1F-9FBE-9D9AA4DB14C9}" type="presOf" srcId="{28C747A4-776C-4517-8A7E-1F9ACFA68285}" destId="{480864CA-2EBB-428A-AB3C-ABC0FAEC31C7}" srcOrd="0" destOrd="0" presId="urn:microsoft.com/office/officeart/2008/layout/HexagonCluster"/>
    <dgm:cxn modelId="{1852130B-EAE8-43FE-A698-13199A98D75F}" type="presOf" srcId="{08DFE82B-5F01-4EE8-ABCB-B586F10B3715}" destId="{F4B5B11F-04E2-4116-A3AF-B1853F6E74D5}" srcOrd="0" destOrd="0" presId="urn:microsoft.com/office/officeart/2008/layout/HexagonCluster"/>
    <dgm:cxn modelId="{2A038814-0FC7-456F-9798-939D872DF271}" srcId="{7C6E54FC-55CA-49ED-AAF2-C8A4171C2085}" destId="{03198421-F194-42F3-AD59-F1C547DF4BB7}" srcOrd="0" destOrd="0" parTransId="{41AE90FF-BDF0-408C-AEF8-634EFF1285B7}" sibTransId="{43FFA267-7D0A-4737-BEA3-849DA28B9E1C}"/>
    <dgm:cxn modelId="{B3A2C7C6-C7F1-43A9-AD52-701175736F17}" type="presOf" srcId="{FC1ADCD1-697B-4251-A157-A1121EABDDD1}" destId="{CCB1899E-21C6-42AA-9503-CF43A11154A1}" srcOrd="0" destOrd="0" presId="urn:microsoft.com/office/officeart/2008/layout/HexagonCluster"/>
    <dgm:cxn modelId="{CA31EE01-2C2A-40F2-8F90-90C96C824CF0}" type="presOf" srcId="{B12646C7-1A65-4AF7-9B0E-56ACA801141D}" destId="{A13491A1-FAAF-4A3F-B40D-07601E631ADD}" srcOrd="0" destOrd="0" presId="urn:microsoft.com/office/officeart/2008/layout/HexagonCluster"/>
    <dgm:cxn modelId="{0ECD4A63-47D0-4CD5-B2F0-9FA7D4920789}" type="presOf" srcId="{7211E3E1-5E4B-4244-9B3C-19C2473F93A1}" destId="{F6175C0B-5FCB-4630-93E2-585CE429ED71}" srcOrd="0" destOrd="0" presId="urn:microsoft.com/office/officeart/2008/layout/HexagonCluster"/>
    <dgm:cxn modelId="{24356B65-E420-45EE-AF47-A1ECD97F710D}" type="presOf" srcId="{1233FF0D-C69E-4DB2-9086-AAEEFE497A21}" destId="{3F42894D-7B0D-44D8-8775-D429A262AEEF}" srcOrd="0" destOrd="0" presId="urn:microsoft.com/office/officeart/2008/layout/HexagonCluster"/>
    <dgm:cxn modelId="{AD8909F2-87B0-4068-A6A8-B4177AF30329}" type="presOf" srcId="{7C6E54FC-55CA-49ED-AAF2-C8A4171C2085}" destId="{025BF1DB-D370-4730-911F-6C53DCE1BF98}" srcOrd="0" destOrd="0" presId="urn:microsoft.com/office/officeart/2008/layout/HexagonCluster"/>
    <dgm:cxn modelId="{156B9B07-836C-4258-BED7-7F749CD85C8B}" type="presOf" srcId="{3E86AA25-9261-4872-89D2-A2C9BD312AB7}" destId="{DB6C9159-6A6B-46AA-A5A4-DF54C301648C}" srcOrd="0" destOrd="0" presId="urn:microsoft.com/office/officeart/2008/layout/HexagonCluster"/>
    <dgm:cxn modelId="{D05881B9-C10E-4926-9E67-2D83A537B4B6}" srcId="{7C6E54FC-55CA-49ED-AAF2-C8A4171C2085}" destId="{FAD39DA4-187A-4EEB-AAD1-72746CC619B2}" srcOrd="2" destOrd="0" parTransId="{88A7F36A-E970-4E04-B97B-ACFE011A5043}" sibTransId="{08DFE82B-5F01-4EE8-ABCB-B586F10B3715}"/>
    <dgm:cxn modelId="{EDD7D225-B7C5-482C-9126-D170E87BDE23}" srcId="{7C6E54FC-55CA-49ED-AAF2-C8A4171C2085}" destId="{B12646C7-1A65-4AF7-9B0E-56ACA801141D}" srcOrd="3" destOrd="0" parTransId="{9986B9DB-5660-4BDF-9556-10B54D014A73}" sibTransId="{1233FF0D-C69E-4DB2-9086-AAEEFE497A21}"/>
    <dgm:cxn modelId="{4A1838BE-C702-4CD8-A11C-439E92F9DB9F}" type="presOf" srcId="{03198421-F194-42F3-AD59-F1C547DF4BB7}" destId="{6C6F2D6F-4BFF-495C-A4FC-C1C7DA0E1173}" srcOrd="0" destOrd="0" presId="urn:microsoft.com/office/officeart/2008/layout/HexagonCluster"/>
    <dgm:cxn modelId="{17FC420E-B0DA-432D-A2B5-1DA451CF7BBB}" srcId="{7C6E54FC-55CA-49ED-AAF2-C8A4171C2085}" destId="{FC1ADCD1-697B-4251-A157-A1121EABDDD1}" srcOrd="5" destOrd="0" parTransId="{6B8E7607-DD4E-4A6F-A255-C37B7F1F7EAC}" sibTransId="{28C747A4-776C-4517-8A7E-1F9ACFA68285}"/>
    <dgm:cxn modelId="{BA88D2D3-B613-4614-86AF-D97E9D6F5058}" srcId="{7C6E54FC-55CA-49ED-AAF2-C8A4171C2085}" destId="{7211E3E1-5E4B-4244-9B3C-19C2473F93A1}" srcOrd="1" destOrd="0" parTransId="{3CFA0376-0274-4E09-9452-8983A4341A64}" sibTransId="{02198327-8C1E-4487-BBA4-BD02F834E6E6}"/>
    <dgm:cxn modelId="{02BA8F45-FFE5-4B96-BF5C-FE0A56D13DB5}" type="presOf" srcId="{BAA268EA-1C01-4AB5-B5CE-DD99A00C7990}" destId="{E5D9D442-4305-4F00-9661-AC30D817242F}" srcOrd="0" destOrd="0" presId="urn:microsoft.com/office/officeart/2008/layout/HexagonCluster"/>
    <dgm:cxn modelId="{C399E1E5-C241-48D3-9E11-2F076AFA76DC}" type="presParOf" srcId="{025BF1DB-D370-4730-911F-6C53DCE1BF98}" destId="{74324DCB-1541-48EA-8393-5852B8FCFD86}" srcOrd="0" destOrd="0" presId="urn:microsoft.com/office/officeart/2008/layout/HexagonCluster"/>
    <dgm:cxn modelId="{530786D2-2FAE-437D-83C0-557062F6F700}" type="presParOf" srcId="{74324DCB-1541-48EA-8393-5852B8FCFD86}" destId="{6C6F2D6F-4BFF-495C-A4FC-C1C7DA0E1173}" srcOrd="0" destOrd="0" presId="urn:microsoft.com/office/officeart/2008/layout/HexagonCluster"/>
    <dgm:cxn modelId="{A96BA9FA-ADBD-4EE9-B642-0A1DB2F81393}" type="presParOf" srcId="{025BF1DB-D370-4730-911F-6C53DCE1BF98}" destId="{CE22DEB0-D9C6-4FC8-A785-365DEA1FC07A}" srcOrd="1" destOrd="0" presId="urn:microsoft.com/office/officeart/2008/layout/HexagonCluster"/>
    <dgm:cxn modelId="{5661B979-D71B-4C1A-BA9D-30F9C30F0025}" type="presParOf" srcId="{CE22DEB0-D9C6-4FC8-A785-365DEA1FC07A}" destId="{4E26BE03-0C60-473D-90A7-C0471EB1984F}" srcOrd="0" destOrd="0" presId="urn:microsoft.com/office/officeart/2008/layout/HexagonCluster"/>
    <dgm:cxn modelId="{D7F2A960-364D-4B53-BDAA-7F4FEE696594}" type="presParOf" srcId="{025BF1DB-D370-4730-911F-6C53DCE1BF98}" destId="{FDD0E8FE-2421-445E-973E-83A84CE3EBCA}" srcOrd="2" destOrd="0" presId="urn:microsoft.com/office/officeart/2008/layout/HexagonCluster"/>
    <dgm:cxn modelId="{DBEE000B-8484-404C-9BDA-ED187193B73C}" type="presParOf" srcId="{FDD0E8FE-2421-445E-973E-83A84CE3EBCA}" destId="{E8468B5F-49E9-4822-8BD1-FFDA295D4409}" srcOrd="0" destOrd="0" presId="urn:microsoft.com/office/officeart/2008/layout/HexagonCluster"/>
    <dgm:cxn modelId="{AD544A3E-7F07-482E-BE00-E728049F1A0D}" type="presParOf" srcId="{025BF1DB-D370-4730-911F-6C53DCE1BF98}" destId="{89B105BC-BA85-4CE0-952F-AA6AEF6F0476}" srcOrd="3" destOrd="0" presId="urn:microsoft.com/office/officeart/2008/layout/HexagonCluster"/>
    <dgm:cxn modelId="{086667ED-A846-4B68-8CCF-9876A0180611}" type="presParOf" srcId="{89B105BC-BA85-4CE0-952F-AA6AEF6F0476}" destId="{AB36BB8D-EE26-4E48-988B-8042DE648197}" srcOrd="0" destOrd="0" presId="urn:microsoft.com/office/officeart/2008/layout/HexagonCluster"/>
    <dgm:cxn modelId="{5EB12BA7-1B88-4DBF-B2D6-1203CE078078}" type="presParOf" srcId="{025BF1DB-D370-4730-911F-6C53DCE1BF98}" destId="{FB5BD9EF-759E-4BF7-A9E4-9360517A4232}" srcOrd="4" destOrd="0" presId="urn:microsoft.com/office/officeart/2008/layout/HexagonCluster"/>
    <dgm:cxn modelId="{148AE6EA-563F-4578-AC1A-0F481FEB206E}" type="presParOf" srcId="{FB5BD9EF-759E-4BF7-A9E4-9360517A4232}" destId="{F6175C0B-5FCB-4630-93E2-585CE429ED71}" srcOrd="0" destOrd="0" presId="urn:microsoft.com/office/officeart/2008/layout/HexagonCluster"/>
    <dgm:cxn modelId="{8DA63175-59A1-4B9D-BA8D-4128E1958A69}" type="presParOf" srcId="{025BF1DB-D370-4730-911F-6C53DCE1BF98}" destId="{63BBEED2-B8FC-4213-B340-6C55ACF2BE48}" srcOrd="5" destOrd="0" presId="urn:microsoft.com/office/officeart/2008/layout/HexagonCluster"/>
    <dgm:cxn modelId="{8F9B1102-1185-4E7A-91F8-1D6BF0378EFD}" type="presParOf" srcId="{63BBEED2-B8FC-4213-B340-6C55ACF2BE48}" destId="{EE1A5929-B43F-4A58-B624-5E1CFF5EB501}" srcOrd="0" destOrd="0" presId="urn:microsoft.com/office/officeart/2008/layout/HexagonCluster"/>
    <dgm:cxn modelId="{AE038A15-E434-4E5C-8020-FB3A9AF1E9C0}" type="presParOf" srcId="{025BF1DB-D370-4730-911F-6C53DCE1BF98}" destId="{8D81E939-9D9A-4502-BA1C-0CDBD10D3D1D}" srcOrd="6" destOrd="0" presId="urn:microsoft.com/office/officeart/2008/layout/HexagonCluster"/>
    <dgm:cxn modelId="{12E5A6E6-5267-4C5D-9F4C-7E8C01D05042}" type="presParOf" srcId="{8D81E939-9D9A-4502-BA1C-0CDBD10D3D1D}" destId="{F750B4D5-3E04-460D-8A13-FEC8ACA1D1FC}" srcOrd="0" destOrd="0" presId="urn:microsoft.com/office/officeart/2008/layout/HexagonCluster"/>
    <dgm:cxn modelId="{B8295BB4-E78F-4EE6-BCC4-F38103097C4B}" type="presParOf" srcId="{025BF1DB-D370-4730-911F-6C53DCE1BF98}" destId="{66EA458F-24F6-485B-8514-7C398500F9D7}" srcOrd="7" destOrd="0" presId="urn:microsoft.com/office/officeart/2008/layout/HexagonCluster"/>
    <dgm:cxn modelId="{41D83F14-7E6C-416F-92BE-7071AAFEC099}" type="presParOf" srcId="{66EA458F-24F6-485B-8514-7C398500F9D7}" destId="{DDDD0B09-9332-4E27-B022-BC3A936ED858}" srcOrd="0" destOrd="0" presId="urn:microsoft.com/office/officeart/2008/layout/HexagonCluster"/>
    <dgm:cxn modelId="{0B50E23A-6DF0-4D65-9339-737BDD5833A6}" type="presParOf" srcId="{025BF1DB-D370-4730-911F-6C53DCE1BF98}" destId="{478B6884-8E3B-4C67-B0A9-062DAA9FD7D9}" srcOrd="8" destOrd="0" presId="urn:microsoft.com/office/officeart/2008/layout/HexagonCluster"/>
    <dgm:cxn modelId="{91BD0831-9643-40F4-9E4E-3A589A00B1FE}" type="presParOf" srcId="{478B6884-8E3B-4C67-B0A9-062DAA9FD7D9}" destId="{F8F4C0F7-9C54-4508-BBA0-62B4BF86E7A6}" srcOrd="0" destOrd="0" presId="urn:microsoft.com/office/officeart/2008/layout/HexagonCluster"/>
    <dgm:cxn modelId="{30615342-56AC-472E-9978-5C14B94B37D5}" type="presParOf" srcId="{025BF1DB-D370-4730-911F-6C53DCE1BF98}" destId="{6F7BF21B-F3FF-4017-A847-FECC6BBB021C}" srcOrd="9" destOrd="0" presId="urn:microsoft.com/office/officeart/2008/layout/HexagonCluster"/>
    <dgm:cxn modelId="{F8A2C250-2D74-41E4-95DD-6F5ADB7EDDCE}" type="presParOf" srcId="{6F7BF21B-F3FF-4017-A847-FECC6BBB021C}" destId="{636BDDB4-5BCD-42E2-A428-7AC7C8CAE90E}" srcOrd="0" destOrd="0" presId="urn:microsoft.com/office/officeart/2008/layout/HexagonCluster"/>
    <dgm:cxn modelId="{B7D1B615-BFD1-493C-8601-B6F4AB8ABE4D}" type="presParOf" srcId="{025BF1DB-D370-4730-911F-6C53DCE1BF98}" destId="{B85208F6-9405-4EDF-BC69-2953EA5C9DF3}" srcOrd="10" destOrd="0" presId="urn:microsoft.com/office/officeart/2008/layout/HexagonCluster"/>
    <dgm:cxn modelId="{2E4309BA-F7DC-4594-864B-FC49F6957370}" type="presParOf" srcId="{B85208F6-9405-4EDF-BC69-2953EA5C9DF3}" destId="{F4B5B11F-04E2-4116-A3AF-B1853F6E74D5}" srcOrd="0" destOrd="0" presId="urn:microsoft.com/office/officeart/2008/layout/HexagonCluster"/>
    <dgm:cxn modelId="{247A8371-2A6A-44CF-B551-E27D32145761}" type="presParOf" srcId="{025BF1DB-D370-4730-911F-6C53DCE1BF98}" destId="{9ADD831D-CC7E-4911-93FE-10E0AA650E8D}" srcOrd="11" destOrd="0" presId="urn:microsoft.com/office/officeart/2008/layout/HexagonCluster"/>
    <dgm:cxn modelId="{1B2451FA-32A8-4C82-8CAA-1AE83A7B9410}" type="presParOf" srcId="{9ADD831D-CC7E-4911-93FE-10E0AA650E8D}" destId="{C559FD9D-7701-402F-B1E8-BA1B76E936BE}" srcOrd="0" destOrd="0" presId="urn:microsoft.com/office/officeart/2008/layout/HexagonCluster"/>
    <dgm:cxn modelId="{5709C2D4-DB4E-43A2-B38C-17A6A411FED2}" type="presParOf" srcId="{025BF1DB-D370-4730-911F-6C53DCE1BF98}" destId="{62E008D4-337C-44DB-BE2E-8327EFCC864F}" srcOrd="12" destOrd="0" presId="urn:microsoft.com/office/officeart/2008/layout/HexagonCluster"/>
    <dgm:cxn modelId="{86210604-C017-47E6-A50C-3D56A2CF734D}" type="presParOf" srcId="{62E008D4-337C-44DB-BE2E-8327EFCC864F}" destId="{A13491A1-FAAF-4A3F-B40D-07601E631ADD}" srcOrd="0" destOrd="0" presId="urn:microsoft.com/office/officeart/2008/layout/HexagonCluster"/>
    <dgm:cxn modelId="{BFD75CBE-26FF-450F-83BA-26ACB90EAED9}" type="presParOf" srcId="{025BF1DB-D370-4730-911F-6C53DCE1BF98}" destId="{476BE01E-2CFD-4484-A2C8-068DEE15AC0C}" srcOrd="13" destOrd="0" presId="urn:microsoft.com/office/officeart/2008/layout/HexagonCluster"/>
    <dgm:cxn modelId="{691C335D-4E29-4590-B409-EDDEF208E110}" type="presParOf" srcId="{476BE01E-2CFD-4484-A2C8-068DEE15AC0C}" destId="{FCEC6186-407A-4B4E-9887-BB0B37C13FEC}" srcOrd="0" destOrd="0" presId="urn:microsoft.com/office/officeart/2008/layout/HexagonCluster"/>
    <dgm:cxn modelId="{8A52D072-D3E7-4A31-9914-DEB0BE01117E}" type="presParOf" srcId="{025BF1DB-D370-4730-911F-6C53DCE1BF98}" destId="{799B6437-7E54-42C1-B7D8-EC6EA102E6C0}" srcOrd="14" destOrd="0" presId="urn:microsoft.com/office/officeart/2008/layout/HexagonCluster"/>
    <dgm:cxn modelId="{6029D75B-85D0-4727-A9F7-FBC1A53BB421}" type="presParOf" srcId="{799B6437-7E54-42C1-B7D8-EC6EA102E6C0}" destId="{3F42894D-7B0D-44D8-8775-D429A262AEEF}" srcOrd="0" destOrd="0" presId="urn:microsoft.com/office/officeart/2008/layout/HexagonCluster"/>
    <dgm:cxn modelId="{0FECB8C8-D9D3-4779-B6C1-A2CCEF44FECC}" type="presParOf" srcId="{025BF1DB-D370-4730-911F-6C53DCE1BF98}" destId="{BA42C571-C158-425A-9357-41CF4AE12BB7}" srcOrd="15" destOrd="0" presId="urn:microsoft.com/office/officeart/2008/layout/HexagonCluster"/>
    <dgm:cxn modelId="{43BBD062-7167-4EE4-85C5-19A3E91760F5}" type="presParOf" srcId="{BA42C571-C158-425A-9357-41CF4AE12BB7}" destId="{90003F0E-B364-4F53-A2FC-797144D213B3}" srcOrd="0" destOrd="0" presId="urn:microsoft.com/office/officeart/2008/layout/HexagonCluster"/>
    <dgm:cxn modelId="{46B3A742-E98E-4974-9631-3BA8F3BD89C9}" type="presParOf" srcId="{025BF1DB-D370-4730-911F-6C53DCE1BF98}" destId="{38A6EAE6-22FD-4ABF-AAEA-53308345CA91}" srcOrd="16" destOrd="0" presId="urn:microsoft.com/office/officeart/2008/layout/HexagonCluster"/>
    <dgm:cxn modelId="{86C9C58F-5C53-45EE-9405-0B463321347A}" type="presParOf" srcId="{38A6EAE6-22FD-4ABF-AAEA-53308345CA91}" destId="{DB6C9159-6A6B-46AA-A5A4-DF54C301648C}" srcOrd="0" destOrd="0" presId="urn:microsoft.com/office/officeart/2008/layout/HexagonCluster"/>
    <dgm:cxn modelId="{E9C50E10-B42B-4CD5-875C-632D0B22E3C1}" type="presParOf" srcId="{025BF1DB-D370-4730-911F-6C53DCE1BF98}" destId="{48882DFB-0160-4289-AE23-308FB0505FD2}" srcOrd="17" destOrd="0" presId="urn:microsoft.com/office/officeart/2008/layout/HexagonCluster"/>
    <dgm:cxn modelId="{6E372C8E-6C0A-478B-A20B-138131722C32}" type="presParOf" srcId="{48882DFB-0160-4289-AE23-308FB0505FD2}" destId="{4F58A09D-3C44-442C-B0B1-8CA9E789DD95}" srcOrd="0" destOrd="0" presId="urn:microsoft.com/office/officeart/2008/layout/HexagonCluster"/>
    <dgm:cxn modelId="{33EC455F-721A-4A1A-98C8-22B9F6FB5837}" type="presParOf" srcId="{025BF1DB-D370-4730-911F-6C53DCE1BF98}" destId="{CBD8F091-BCB5-48A7-9E15-7F35622CBE39}" srcOrd="18" destOrd="0" presId="urn:microsoft.com/office/officeart/2008/layout/HexagonCluster"/>
    <dgm:cxn modelId="{5EF9F850-50C8-4F9F-873F-A1571EAD855B}" type="presParOf" srcId="{CBD8F091-BCB5-48A7-9E15-7F35622CBE39}" destId="{E5D9D442-4305-4F00-9661-AC30D817242F}" srcOrd="0" destOrd="0" presId="urn:microsoft.com/office/officeart/2008/layout/HexagonCluster"/>
    <dgm:cxn modelId="{86CEA38D-B122-419E-9DC8-869C4367D9E4}" type="presParOf" srcId="{025BF1DB-D370-4730-911F-6C53DCE1BF98}" destId="{327F39E1-E8AF-47CD-8F50-28687F61BCB3}" srcOrd="19" destOrd="0" presId="urn:microsoft.com/office/officeart/2008/layout/HexagonCluster"/>
    <dgm:cxn modelId="{03532DCE-DF70-45CD-A1F9-54DE0174D2A0}" type="presParOf" srcId="{327F39E1-E8AF-47CD-8F50-28687F61BCB3}" destId="{51D84C2E-1DA3-4895-BC85-DCAB20BB0988}" srcOrd="0" destOrd="0" presId="urn:microsoft.com/office/officeart/2008/layout/HexagonCluster"/>
    <dgm:cxn modelId="{B509BB5A-F1C3-4CFB-A00D-59B1D200E312}" type="presParOf" srcId="{025BF1DB-D370-4730-911F-6C53DCE1BF98}" destId="{E1090F69-84D7-4836-9039-8F1489DC870A}" srcOrd="20" destOrd="0" presId="urn:microsoft.com/office/officeart/2008/layout/HexagonCluster"/>
    <dgm:cxn modelId="{E03BE58C-80E8-499D-BEE5-B4C335CA6C5D}" type="presParOf" srcId="{E1090F69-84D7-4836-9039-8F1489DC870A}" destId="{CCB1899E-21C6-42AA-9503-CF43A11154A1}" srcOrd="0" destOrd="0" presId="urn:microsoft.com/office/officeart/2008/layout/HexagonCluster"/>
    <dgm:cxn modelId="{29F68402-A1D3-4DE2-8683-BB727D4DE639}" type="presParOf" srcId="{025BF1DB-D370-4730-911F-6C53DCE1BF98}" destId="{C51FF946-7798-42A0-8827-E8F58DD48691}" srcOrd="21" destOrd="0" presId="urn:microsoft.com/office/officeart/2008/layout/HexagonCluster"/>
    <dgm:cxn modelId="{317D5487-0BB9-42F0-B96B-7E4E82FDD643}" type="presParOf" srcId="{C51FF946-7798-42A0-8827-E8F58DD48691}" destId="{B6514A9C-D40F-4BE1-9922-6C76BB1EE5ED}" srcOrd="0" destOrd="0" presId="urn:microsoft.com/office/officeart/2008/layout/HexagonCluster"/>
    <dgm:cxn modelId="{E4971254-F6FD-4A34-9658-087F46473150}" type="presParOf" srcId="{025BF1DB-D370-4730-911F-6C53DCE1BF98}" destId="{8DB05F04-7CA5-4D2D-99B3-A9CA0215466D}" srcOrd="22" destOrd="0" presId="urn:microsoft.com/office/officeart/2008/layout/HexagonCluster"/>
    <dgm:cxn modelId="{F96236D6-97EE-4368-9876-3DF178F68985}" type="presParOf" srcId="{8DB05F04-7CA5-4D2D-99B3-A9CA0215466D}" destId="{480864CA-2EBB-428A-AB3C-ABC0FAEC31C7}" srcOrd="0" destOrd="0" presId="urn:microsoft.com/office/officeart/2008/layout/HexagonCluster"/>
    <dgm:cxn modelId="{D7816840-6EBA-44CC-9DB7-E2C1445127A8}" type="presParOf" srcId="{025BF1DB-D370-4730-911F-6C53DCE1BF98}" destId="{8C8C5BAC-8124-4CA1-BBC7-10B6ABB510AD}" srcOrd="23" destOrd="0" presId="urn:microsoft.com/office/officeart/2008/layout/HexagonCluster"/>
    <dgm:cxn modelId="{64ACCF47-C282-4E3C-A33A-2EA3C441D170}" type="presParOf" srcId="{8C8C5BAC-8124-4CA1-BBC7-10B6ABB510AD}" destId="{66EAFF05-AB0D-4A1E-844E-1CFC913EAB88}"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90DF9-E084-430A-9C5D-B9D7E4D40321}">
      <dsp:nvSpPr>
        <dsp:cNvPr id="0" name=""/>
        <dsp:cNvSpPr/>
      </dsp:nvSpPr>
      <dsp:spPr>
        <a:xfrm>
          <a:off x="1505373" y="31114"/>
          <a:ext cx="1493520" cy="149352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TW" altLang="en-US" sz="1700" kern="1200" dirty="0" smtClean="0"/>
            <a:t>學校參與人員的動機</a:t>
          </a:r>
          <a:endParaRPr lang="zh-TW" altLang="en-US" sz="1700" kern="1200" dirty="0"/>
        </a:p>
      </dsp:txBody>
      <dsp:txXfrm>
        <a:off x="1704509" y="292480"/>
        <a:ext cx="1095248" cy="672084"/>
      </dsp:txXfrm>
    </dsp:sp>
    <dsp:sp modelId="{B83C7E83-A858-407F-A690-74EB35A37A08}">
      <dsp:nvSpPr>
        <dsp:cNvPr id="0" name=""/>
        <dsp:cNvSpPr/>
      </dsp:nvSpPr>
      <dsp:spPr>
        <a:xfrm>
          <a:off x="2044284" y="964565"/>
          <a:ext cx="1493520" cy="149352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TW" altLang="en-US" sz="1700" kern="1200" dirty="0" smtClean="0"/>
            <a:t>控制、責任、自主性</a:t>
          </a:r>
          <a:endParaRPr lang="zh-TW" altLang="en-US" sz="1700" kern="1200" dirty="0"/>
        </a:p>
      </dsp:txBody>
      <dsp:txXfrm>
        <a:off x="2501053" y="1350391"/>
        <a:ext cx="896112" cy="821436"/>
      </dsp:txXfrm>
    </dsp:sp>
    <dsp:sp modelId="{1729172D-A9A2-409B-86C4-20EDDCE35A11}">
      <dsp:nvSpPr>
        <dsp:cNvPr id="0" name=""/>
        <dsp:cNvSpPr/>
      </dsp:nvSpPr>
      <dsp:spPr>
        <a:xfrm>
          <a:off x="966461" y="964565"/>
          <a:ext cx="1493520" cy="149352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TW" altLang="en-US" sz="1700" kern="1200" dirty="0" smtClean="0"/>
            <a:t>對革新方法的興趣</a:t>
          </a:r>
          <a:endParaRPr lang="zh-TW" altLang="en-US" sz="1700" kern="1200" dirty="0"/>
        </a:p>
      </dsp:txBody>
      <dsp:txXfrm>
        <a:off x="1107101" y="1350391"/>
        <a:ext cx="896112" cy="821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F2D6F-4BFF-495C-A4FC-C1C7DA0E1173}">
      <dsp:nvSpPr>
        <dsp:cNvPr id="0" name=""/>
        <dsp:cNvSpPr/>
      </dsp:nvSpPr>
      <dsp:spPr>
        <a:xfrm>
          <a:off x="1534479" y="3280283"/>
          <a:ext cx="1783135" cy="1531151"/>
        </a:xfrm>
        <a:prstGeom prst="hexagon">
          <a:avLst>
            <a:gd name="adj" fmla="val 25000"/>
            <a:gd name="vf" fmla="val 115470"/>
          </a:avLst>
        </a:prstGeom>
        <a:solidFill>
          <a:srgbClr val="00B050"/>
        </a:solidFill>
        <a:ln w="6350" cap="flat" cmpd="sng" algn="ctr">
          <a:solidFill>
            <a:schemeClr val="accent5">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dirty="0" smtClean="0">
              <a:solidFill>
                <a:schemeClr val="tx1"/>
              </a:solidFill>
              <a:latin typeface="華康儷中黑" pitchFamily="49" charset="-120"/>
              <a:ea typeface="華康儷中黑" pitchFamily="49" charset="-120"/>
            </a:rPr>
            <a:t>學生自主學習</a:t>
          </a:r>
          <a:endParaRPr lang="zh-TW" altLang="en-US" sz="3200" kern="1200" dirty="0">
            <a:solidFill>
              <a:schemeClr val="tx1"/>
            </a:solidFill>
            <a:latin typeface="華康儷中黑" pitchFamily="49" charset="-120"/>
            <a:ea typeface="華康儷中黑" pitchFamily="49" charset="-120"/>
          </a:endParaRPr>
        </a:p>
      </dsp:txBody>
      <dsp:txXfrm>
        <a:off x="1810670" y="3517444"/>
        <a:ext cx="1230754" cy="1056829"/>
      </dsp:txXfrm>
    </dsp:sp>
    <dsp:sp modelId="{4E26BE03-0C60-473D-90A7-C0471EB1984F}">
      <dsp:nvSpPr>
        <dsp:cNvPr id="0" name=""/>
        <dsp:cNvSpPr/>
      </dsp:nvSpPr>
      <dsp:spPr>
        <a:xfrm>
          <a:off x="1577025" y="3965012"/>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E8468B5F-49E9-4822-8BD1-FFDA295D4409}">
      <dsp:nvSpPr>
        <dsp:cNvPr id="0" name=""/>
        <dsp:cNvSpPr/>
      </dsp:nvSpPr>
      <dsp:spPr>
        <a:xfrm>
          <a:off x="0" y="2433861"/>
          <a:ext cx="1783135" cy="1531151"/>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AB36BB8D-EE26-4E48-988B-8042DE648197}">
      <dsp:nvSpPr>
        <dsp:cNvPr id="0" name=""/>
        <dsp:cNvSpPr/>
      </dsp:nvSpPr>
      <dsp:spPr>
        <a:xfrm>
          <a:off x="1221533" y="3761910"/>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100568"/>
              <a:satOff val="1142"/>
              <a:lumOff val="1034"/>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F6175C0B-5FCB-4630-93E2-585CE429ED71}">
      <dsp:nvSpPr>
        <dsp:cNvPr id="0" name=""/>
        <dsp:cNvSpPr/>
      </dsp:nvSpPr>
      <dsp:spPr>
        <a:xfrm>
          <a:off x="3068959" y="2429424"/>
          <a:ext cx="1783135" cy="1531151"/>
        </a:xfrm>
        <a:prstGeom prst="hexagon">
          <a:avLst>
            <a:gd name="adj" fmla="val 25000"/>
            <a:gd name="vf" fmla="val 115470"/>
          </a:avLst>
        </a:prstGeom>
        <a:solidFill>
          <a:srgbClr val="92D050"/>
        </a:solidFill>
        <a:ln w="6350" cap="flat" cmpd="sng" algn="ctr">
          <a:solidFill>
            <a:schemeClr val="accent5">
              <a:hueOff val="221250"/>
              <a:satOff val="2512"/>
              <a:lumOff val="2274"/>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smtClean="0">
              <a:solidFill>
                <a:schemeClr val="tx1"/>
              </a:solidFill>
              <a:latin typeface="華康儷中黑" pitchFamily="49" charset="-120"/>
              <a:ea typeface="華康儷中黑" pitchFamily="49" charset="-120"/>
            </a:rPr>
            <a:t>選手培訓</a:t>
          </a:r>
          <a:endParaRPr lang="zh-TW" altLang="en-US" sz="3200" kern="1200" dirty="0">
            <a:solidFill>
              <a:schemeClr val="tx1"/>
            </a:solidFill>
            <a:latin typeface="華康儷中黑" pitchFamily="49" charset="-120"/>
            <a:ea typeface="華康儷中黑" pitchFamily="49" charset="-120"/>
          </a:endParaRPr>
        </a:p>
      </dsp:txBody>
      <dsp:txXfrm>
        <a:off x="3345150" y="2666585"/>
        <a:ext cx="1230754" cy="1056829"/>
      </dsp:txXfrm>
    </dsp:sp>
    <dsp:sp modelId="{EE1A5929-B43F-4A58-B624-5E1CFF5EB501}">
      <dsp:nvSpPr>
        <dsp:cNvPr id="0" name=""/>
        <dsp:cNvSpPr/>
      </dsp:nvSpPr>
      <dsp:spPr>
        <a:xfrm>
          <a:off x="4296165" y="3753530"/>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201136"/>
              <a:satOff val="2284"/>
              <a:lumOff val="2068"/>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F750B4D5-3E04-460D-8A13-FEC8ACA1D1FC}">
      <dsp:nvSpPr>
        <dsp:cNvPr id="0" name=""/>
        <dsp:cNvSpPr/>
      </dsp:nvSpPr>
      <dsp:spPr>
        <a:xfrm>
          <a:off x="4602494" y="3277325"/>
          <a:ext cx="1783135" cy="1531151"/>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221250"/>
              <a:satOff val="2512"/>
              <a:lumOff val="2274"/>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DDDD0B09-9332-4E27-B022-BC3A936ED858}">
      <dsp:nvSpPr>
        <dsp:cNvPr id="0" name=""/>
        <dsp:cNvSpPr/>
      </dsp:nvSpPr>
      <dsp:spPr>
        <a:xfrm>
          <a:off x="4645985" y="3958604"/>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301704"/>
              <a:satOff val="3426"/>
              <a:lumOff val="3101"/>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F8F4C0F7-9C54-4508-BBA0-62B4BF86E7A6}">
      <dsp:nvSpPr>
        <dsp:cNvPr id="0" name=""/>
        <dsp:cNvSpPr/>
      </dsp:nvSpPr>
      <dsp:spPr>
        <a:xfrm>
          <a:off x="1534479" y="1587932"/>
          <a:ext cx="1783135" cy="1531151"/>
        </a:xfrm>
        <a:prstGeom prst="hexagon">
          <a:avLst>
            <a:gd name="adj" fmla="val 25000"/>
            <a:gd name="vf" fmla="val 115470"/>
          </a:avLst>
        </a:prstGeom>
        <a:solidFill>
          <a:srgbClr val="FFC000"/>
        </a:solidFill>
        <a:ln w="6350" cap="flat" cmpd="sng" algn="ctr">
          <a:solidFill>
            <a:schemeClr val="accent5">
              <a:hueOff val="442499"/>
              <a:satOff val="5024"/>
              <a:lumOff val="4549"/>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smtClean="0">
              <a:solidFill>
                <a:schemeClr val="tx1"/>
              </a:solidFill>
              <a:latin typeface="華康儷中黑" pitchFamily="49" charset="-120"/>
              <a:ea typeface="華康儷中黑" pitchFamily="49" charset="-120"/>
            </a:rPr>
            <a:t>充實（增廣）</a:t>
          </a:r>
          <a:endParaRPr lang="zh-TW" altLang="en-US" sz="3200" kern="1200" dirty="0">
            <a:solidFill>
              <a:schemeClr val="tx1"/>
            </a:solidFill>
            <a:latin typeface="華康儷中黑" pitchFamily="49" charset="-120"/>
            <a:ea typeface="華康儷中黑" pitchFamily="49" charset="-120"/>
          </a:endParaRPr>
        </a:p>
      </dsp:txBody>
      <dsp:txXfrm>
        <a:off x="1810670" y="1825093"/>
        <a:ext cx="1230754" cy="1056829"/>
      </dsp:txXfrm>
    </dsp:sp>
    <dsp:sp modelId="{636BDDB4-5BCD-42E2-A428-7AC7C8CAE90E}">
      <dsp:nvSpPr>
        <dsp:cNvPr id="0" name=""/>
        <dsp:cNvSpPr/>
      </dsp:nvSpPr>
      <dsp:spPr>
        <a:xfrm>
          <a:off x="2756012" y="1617016"/>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402272"/>
              <a:satOff val="4568"/>
              <a:lumOff val="4135"/>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F4B5B11F-04E2-4116-A3AF-B1853F6E74D5}">
      <dsp:nvSpPr>
        <dsp:cNvPr id="0" name=""/>
        <dsp:cNvSpPr/>
      </dsp:nvSpPr>
      <dsp:spPr>
        <a:xfrm>
          <a:off x="3068959" y="736580"/>
          <a:ext cx="1783135" cy="1531151"/>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442499"/>
              <a:satOff val="5024"/>
              <a:lumOff val="4549"/>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C559FD9D-7701-402F-B1E8-BA1B76E936BE}">
      <dsp:nvSpPr>
        <dsp:cNvPr id="0" name=""/>
        <dsp:cNvSpPr/>
      </dsp:nvSpPr>
      <dsp:spPr>
        <a:xfrm>
          <a:off x="3119069" y="1414901"/>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502840"/>
              <a:satOff val="5710"/>
              <a:lumOff val="5169"/>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A13491A1-FAAF-4A3F-B40D-07601E631ADD}">
      <dsp:nvSpPr>
        <dsp:cNvPr id="0" name=""/>
        <dsp:cNvSpPr/>
      </dsp:nvSpPr>
      <dsp:spPr>
        <a:xfrm>
          <a:off x="3053823" y="756174"/>
          <a:ext cx="1783135" cy="1531151"/>
        </a:xfrm>
        <a:prstGeom prst="hexagon">
          <a:avLst>
            <a:gd name="adj" fmla="val 25000"/>
            <a:gd name="vf" fmla="val 115470"/>
          </a:avLst>
        </a:prstGeom>
        <a:solidFill>
          <a:srgbClr val="FFFF00"/>
        </a:solidFill>
        <a:ln w="6350" cap="flat" cmpd="sng" algn="ctr">
          <a:solidFill>
            <a:schemeClr val="accent5">
              <a:hueOff val="663749"/>
              <a:satOff val="7537"/>
              <a:lumOff val="6823"/>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dirty="0" smtClean="0">
              <a:solidFill>
                <a:schemeClr val="tx1"/>
              </a:solidFill>
              <a:latin typeface="華康儷中黑" pitchFamily="49" charset="-120"/>
              <a:ea typeface="華康儷中黑" pitchFamily="49" charset="-120"/>
            </a:rPr>
            <a:t>補強性教學</a:t>
          </a:r>
          <a:endParaRPr lang="zh-TW" altLang="en-US" sz="3200" kern="1200" dirty="0">
            <a:solidFill>
              <a:schemeClr val="tx1"/>
            </a:solidFill>
            <a:latin typeface="華康儷中黑" pitchFamily="49" charset="-120"/>
            <a:ea typeface="華康儷中黑" pitchFamily="49" charset="-120"/>
          </a:endParaRPr>
        </a:p>
      </dsp:txBody>
      <dsp:txXfrm>
        <a:off x="3330014" y="993335"/>
        <a:ext cx="1230754" cy="1056829"/>
      </dsp:txXfrm>
    </dsp:sp>
    <dsp:sp modelId="{FCEC6186-407A-4B4E-9887-BB0B37C13FEC}">
      <dsp:nvSpPr>
        <dsp:cNvPr id="0" name=""/>
        <dsp:cNvSpPr/>
      </dsp:nvSpPr>
      <dsp:spPr>
        <a:xfrm>
          <a:off x="5018417" y="3012480"/>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603408"/>
              <a:satOff val="6851"/>
              <a:lumOff val="6203"/>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3F42894D-7B0D-44D8-8775-D429A262AEEF}">
      <dsp:nvSpPr>
        <dsp:cNvPr id="0" name=""/>
        <dsp:cNvSpPr/>
      </dsp:nvSpPr>
      <dsp:spPr>
        <a:xfrm flipV="1">
          <a:off x="6983009" y="3118240"/>
          <a:ext cx="91064" cy="185070"/>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663749"/>
              <a:satOff val="7537"/>
              <a:lumOff val="6823"/>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90003F0E-B364-4F53-A2FC-797144D213B3}">
      <dsp:nvSpPr>
        <dsp:cNvPr id="0" name=""/>
        <dsp:cNvSpPr/>
      </dsp:nvSpPr>
      <dsp:spPr>
        <a:xfrm>
          <a:off x="4436316" y="4104818"/>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703976"/>
              <a:satOff val="7993"/>
              <a:lumOff val="7237"/>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DB6C9159-6A6B-46AA-A5A4-DF54C301648C}">
      <dsp:nvSpPr>
        <dsp:cNvPr id="0" name=""/>
        <dsp:cNvSpPr/>
      </dsp:nvSpPr>
      <dsp:spPr>
        <a:xfrm>
          <a:off x="4581848" y="3303501"/>
          <a:ext cx="1783135" cy="1531151"/>
        </a:xfrm>
        <a:prstGeom prst="hexagon">
          <a:avLst>
            <a:gd name="adj" fmla="val 25000"/>
            <a:gd name="vf" fmla="val 115470"/>
          </a:avLst>
        </a:prstGeom>
        <a:solidFill>
          <a:srgbClr val="00FFFF"/>
        </a:solidFill>
        <a:ln w="6350" cap="flat" cmpd="sng" algn="ctr">
          <a:solidFill>
            <a:schemeClr val="accent5">
              <a:hueOff val="884998"/>
              <a:satOff val="10049"/>
              <a:lumOff val="9098"/>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dirty="0" smtClean="0">
              <a:solidFill>
                <a:schemeClr val="tx1"/>
              </a:solidFill>
              <a:latin typeface="華康儷中黑" pitchFamily="49" charset="-120"/>
              <a:ea typeface="華康儷中黑" pitchFamily="49" charset="-120"/>
            </a:rPr>
            <a:t>學校特色活動</a:t>
          </a:r>
          <a:endParaRPr lang="zh-TW" altLang="en-US" sz="3200" kern="1200" dirty="0">
            <a:solidFill>
              <a:schemeClr val="tx1"/>
            </a:solidFill>
            <a:latin typeface="華康儷中黑" pitchFamily="49" charset="-120"/>
            <a:ea typeface="華康儷中黑" pitchFamily="49" charset="-120"/>
          </a:endParaRPr>
        </a:p>
      </dsp:txBody>
      <dsp:txXfrm>
        <a:off x="4858039" y="3540662"/>
        <a:ext cx="1230754" cy="1056829"/>
      </dsp:txXfrm>
    </dsp:sp>
    <dsp:sp modelId="{4F58A09D-3C44-442C-B0B1-8CA9E789DD95}">
      <dsp:nvSpPr>
        <dsp:cNvPr id="0" name=""/>
        <dsp:cNvSpPr/>
      </dsp:nvSpPr>
      <dsp:spPr>
        <a:xfrm>
          <a:off x="4509080" y="2212277"/>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804544"/>
              <a:satOff val="9135"/>
              <a:lumOff val="8271"/>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E5D9D442-4305-4F00-9661-AC30D817242F}">
      <dsp:nvSpPr>
        <dsp:cNvPr id="0" name=""/>
        <dsp:cNvSpPr/>
      </dsp:nvSpPr>
      <dsp:spPr>
        <a:xfrm>
          <a:off x="7976094" y="4904653"/>
          <a:ext cx="46201" cy="160112"/>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884998"/>
              <a:satOff val="10049"/>
              <a:lumOff val="9098"/>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51D84C2E-1DA3-4895-BC85-DCAB20BB0988}">
      <dsp:nvSpPr>
        <dsp:cNvPr id="0" name=""/>
        <dsp:cNvSpPr/>
      </dsp:nvSpPr>
      <dsp:spPr>
        <a:xfrm>
          <a:off x="1307527" y="2139291"/>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905112"/>
              <a:satOff val="10277"/>
              <a:lumOff val="9304"/>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CCB1899E-21C6-42AA-9503-CF43A11154A1}">
      <dsp:nvSpPr>
        <dsp:cNvPr id="0" name=""/>
        <dsp:cNvSpPr/>
      </dsp:nvSpPr>
      <dsp:spPr>
        <a:xfrm>
          <a:off x="91219" y="2431269"/>
          <a:ext cx="1783135" cy="1531151"/>
        </a:xfrm>
        <a:prstGeom prst="hexagon">
          <a:avLst>
            <a:gd name="adj" fmla="val 25000"/>
            <a:gd name="vf" fmla="val 115470"/>
          </a:avLst>
        </a:prstGeom>
        <a:solidFill>
          <a:schemeClr val="accent2">
            <a:lumMod val="40000"/>
            <a:lumOff val="60000"/>
          </a:schemeClr>
        </a:solidFill>
        <a:ln w="6350" cap="flat" cmpd="sng" algn="ctr">
          <a:solidFill>
            <a:srgbClr val="002060"/>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TW" altLang="en-US" sz="3200" kern="1200" dirty="0" smtClean="0">
              <a:solidFill>
                <a:schemeClr val="tx1"/>
              </a:solidFill>
              <a:latin typeface="華康儷中黑" pitchFamily="49" charset="-120"/>
              <a:ea typeface="華康儷中黑" pitchFamily="49" charset="-120"/>
            </a:rPr>
            <a:t>？</a:t>
          </a:r>
          <a:endParaRPr lang="zh-TW" altLang="en-US" sz="3200" kern="1200" dirty="0">
            <a:solidFill>
              <a:schemeClr val="tx1"/>
            </a:solidFill>
            <a:latin typeface="華康儷中黑" pitchFamily="49" charset="-120"/>
            <a:ea typeface="華康儷中黑" pitchFamily="49" charset="-120"/>
          </a:endParaRPr>
        </a:p>
      </dsp:txBody>
      <dsp:txXfrm>
        <a:off x="367410" y="2668430"/>
        <a:ext cx="1230754" cy="1056829"/>
      </dsp:txXfrm>
    </dsp:sp>
    <dsp:sp modelId="{B6514A9C-D40F-4BE1-9922-6C76BB1EE5ED}">
      <dsp:nvSpPr>
        <dsp:cNvPr id="0" name=""/>
        <dsp:cNvSpPr/>
      </dsp:nvSpPr>
      <dsp:spPr>
        <a:xfrm>
          <a:off x="8025055" y="4637911"/>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1005680"/>
              <a:satOff val="11419"/>
              <a:lumOff val="10338"/>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 modelId="{480864CA-2EBB-428A-AB3C-ABC0FAEC31C7}">
      <dsp:nvSpPr>
        <dsp:cNvPr id="0" name=""/>
        <dsp:cNvSpPr/>
      </dsp:nvSpPr>
      <dsp:spPr>
        <a:xfrm>
          <a:off x="6441614" y="5562905"/>
          <a:ext cx="46201" cy="160112"/>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5">
              <a:hueOff val="1106248"/>
              <a:satOff val="12561"/>
              <a:lumOff val="11372"/>
              <a:alphaOff val="0"/>
            </a:schemeClr>
          </a:solidFill>
          <a:prstDash val="solid"/>
          <a:miter lim="800000"/>
        </a:ln>
        <a:effectLst/>
        <a:sp3d z="-60000" extrusionH="63500" prstMaterial="matte"/>
      </dsp:spPr>
      <dsp:style>
        <a:lnRef idx="1">
          <a:scrgbClr r="0" g="0" b="0"/>
        </a:lnRef>
        <a:fillRef idx="1">
          <a:scrgbClr r="0" g="0" b="0"/>
        </a:fillRef>
        <a:effectRef idx="0">
          <a:scrgbClr r="0" g="0" b="0"/>
        </a:effectRef>
        <a:fontRef idx="minor"/>
      </dsp:style>
    </dsp:sp>
    <dsp:sp modelId="{66EAFF05-AB0D-4A1E-844E-1CFC913EAB88}">
      <dsp:nvSpPr>
        <dsp:cNvPr id="0" name=""/>
        <dsp:cNvSpPr/>
      </dsp:nvSpPr>
      <dsp:spPr>
        <a:xfrm>
          <a:off x="7694145" y="4806998"/>
          <a:ext cx="208000" cy="179439"/>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1106248"/>
              <a:satOff val="12561"/>
              <a:lumOff val="11372"/>
              <a:alphaOff val="0"/>
            </a:schemeClr>
          </a:solidFill>
          <a:prstDash val="solid"/>
          <a:miter lim="800000"/>
        </a:ln>
        <a:effectLst/>
        <a:sp3d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0.963</cdr:x>
      <cdr:y>0</cdr:y>
    </cdr:from>
    <cdr:to>
      <cdr:x>0.96349</cdr:x>
      <cdr:y>0.00043</cdr:y>
    </cdr:to>
    <cdr:sp macro="" textlink="">
      <cdr:nvSpPr>
        <cdr:cNvPr id="12289" name="Text Box 1"/>
        <cdr:cNvSpPr txBox="1">
          <a:spLocks xmlns:a="http://schemas.openxmlformats.org/drawingml/2006/main" noChangeArrowheads="1"/>
        </cdr:cNvSpPr>
      </cdr:nvSpPr>
      <cdr:spPr bwMode="auto">
        <a:xfrm xmlns:a="http://schemas.openxmlformats.org/drawingml/2006/main">
          <a:off x="6362700" y="39350"/>
          <a:ext cx="276225" cy="217825"/>
        </a:xfrm>
        <a:prstGeom xmlns:a="http://schemas.openxmlformats.org/drawingml/2006/main" prst="rect">
          <a:avLst/>
        </a:prstGeom>
        <a:noFill xmlns:a="http://schemas.openxmlformats.org/drawingml/2006/main"/>
        <a:ln xmlns:a="http://schemas.openxmlformats.org/drawingml/2006/main" w="1">
          <a:noFill/>
          <a:miter lim="800000"/>
          <a:headEnd/>
          <a:tailEnd/>
        </a:ln>
      </cdr:spPr>
      <cdr:txBody>
        <a:bodyPr xmlns:a="http://schemas.openxmlformats.org/drawingml/2006/main" vertOverflow="clip" wrap="square" lIns="27432" tIns="22860" rIns="27432" bIns="22860" anchor="ctr" upright="1"/>
        <a:lstStyle xmlns:a="http://schemas.openxmlformats.org/drawingml/2006/main"/>
        <a:p xmlns:a="http://schemas.openxmlformats.org/drawingml/2006/main">
          <a:pPr algn="ctr" rtl="0">
            <a:defRPr sz="1000"/>
          </a:pPr>
          <a:r>
            <a:rPr lang="en-US" altLang="zh-TW" sz="1150" b="0" i="0" u="none" strike="noStrike" baseline="0">
              <a:solidFill>
                <a:srgbClr val="000000"/>
              </a:solidFill>
              <a:latin typeface="Times New Roman"/>
              <a:cs typeface="Times New Roman"/>
            </a:rPr>
            <a:t>‰</a:t>
          </a:r>
        </a:p>
      </cdr:txBody>
    </cdr:sp>
  </cdr:relSizeAnchor>
  <cdr:relSizeAnchor xmlns:cdr="http://schemas.openxmlformats.org/drawingml/2006/chartDrawing">
    <cdr:from>
      <cdr:x>0.33333</cdr:x>
      <cdr:y>0.21922</cdr:y>
    </cdr:from>
    <cdr:to>
      <cdr:x>0.4434</cdr:x>
      <cdr:y>0.28244</cdr:y>
    </cdr:to>
    <cdr:sp macro="" textlink="">
      <cdr:nvSpPr>
        <cdr:cNvPr id="3" name="Text Box 8"/>
        <cdr:cNvSpPr txBox="1">
          <a:spLocks xmlns:a="http://schemas.openxmlformats.org/drawingml/2006/main" noChangeArrowheads="1"/>
        </cdr:cNvSpPr>
      </cdr:nvSpPr>
      <cdr:spPr bwMode="auto">
        <a:xfrm xmlns:a="http://schemas.openxmlformats.org/drawingml/2006/main">
          <a:off x="2428892" y="1003926"/>
          <a:ext cx="801987" cy="28956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0" bIns="0" anchor="t" upright="1"/>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rtl="0">
            <a:defRPr sz="1000"/>
          </a:pPr>
          <a:r>
            <a:rPr lang="zh-TW" altLang="en-US" sz="1400" b="1" i="0" u="none" strike="noStrike" baseline="0" dirty="0">
              <a:solidFill>
                <a:srgbClr val="000080"/>
              </a:solidFill>
              <a:latin typeface="標楷體" panose="03000509000000000000" pitchFamily="65" charset="-120"/>
              <a:ea typeface="標楷體" panose="03000509000000000000" pitchFamily="65" charset="-120"/>
            </a:rPr>
            <a:t>出生率</a:t>
          </a:r>
        </a:p>
      </cdr:txBody>
    </cdr:sp>
  </cdr:relSizeAnchor>
  <cdr:relSizeAnchor xmlns:cdr="http://schemas.openxmlformats.org/drawingml/2006/chartDrawing">
    <cdr:from>
      <cdr:x>0.31373</cdr:x>
      <cdr:y>0.28161</cdr:y>
    </cdr:from>
    <cdr:to>
      <cdr:x>0.35346</cdr:x>
      <cdr:y>0.37978</cdr:y>
    </cdr:to>
    <cdr:sp macro="" textlink="">
      <cdr:nvSpPr>
        <cdr:cNvPr id="4" name="Line 7"/>
        <cdr:cNvSpPr>
          <a:spLocks xmlns:a="http://schemas.openxmlformats.org/drawingml/2006/main" noChangeShapeType="1"/>
        </cdr:cNvSpPr>
      </cdr:nvSpPr>
      <cdr:spPr bwMode="auto">
        <a:xfrm xmlns:a="http://schemas.openxmlformats.org/drawingml/2006/main" flipH="1">
          <a:off x="2286016" y="1289678"/>
          <a:ext cx="289560" cy="449580"/>
        </a:xfrm>
        <a:prstGeom xmlns:a="http://schemas.openxmlformats.org/drawingml/2006/main" prst="line">
          <a:avLst/>
        </a:prstGeom>
        <a:noFill xmlns:a="http://schemas.openxmlformats.org/drawingml/2006/main"/>
        <a:ln xmlns:a="http://schemas.openxmlformats.org/drawingml/2006/main" w="9525">
          <a:solidFill>
            <a:srgbClr val="000080"/>
          </a:solidFill>
          <a:round/>
          <a:headEnd/>
          <a:tailEnd type="triangle" w="med" len="med"/>
        </a:ln>
      </cdr:spPr>
    </cdr:sp>
  </cdr:relSizeAnchor>
  <cdr:relSizeAnchor xmlns:cdr="http://schemas.openxmlformats.org/drawingml/2006/chartDrawing">
    <cdr:from>
      <cdr:x>0.12745</cdr:x>
      <cdr:y>0.09442</cdr:y>
    </cdr:from>
    <cdr:to>
      <cdr:x>0.28431</cdr:x>
      <cdr:y>0.17242</cdr:y>
    </cdr:to>
    <cdr:sp macro="" textlink="">
      <cdr:nvSpPr>
        <cdr:cNvPr id="8" name="直線圖說文字 2 7"/>
        <cdr:cNvSpPr/>
      </cdr:nvSpPr>
      <cdr:spPr>
        <a:xfrm xmlns:a="http://schemas.openxmlformats.org/drawingml/2006/main">
          <a:off x="928694" y="432422"/>
          <a:ext cx="1143008" cy="357190"/>
        </a:xfrm>
        <a:prstGeom xmlns:a="http://schemas.openxmlformats.org/drawingml/2006/main" prst="borderCallout2">
          <a:avLst>
            <a:gd name="adj1" fmla="val 18750"/>
            <a:gd name="adj2" fmla="val -8333"/>
            <a:gd name="adj3" fmla="val 18750"/>
            <a:gd name="adj4" fmla="val -16667"/>
            <a:gd name="adj5" fmla="val 56237"/>
            <a:gd name="adj6" fmla="val -39927"/>
          </a:avLst>
        </a:prstGeom>
        <a:solidFill xmlns:a="http://schemas.openxmlformats.org/drawingml/2006/main">
          <a:srgbClr val="920000"/>
        </a:solidFill>
        <a:ln xmlns:a="http://schemas.openxmlformats.org/drawingml/2006/main">
          <a:solidFill>
            <a:srgbClr val="92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41.4</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萬</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cdr:txBody>
    </cdr:sp>
  </cdr:relSizeAnchor>
  <cdr:relSizeAnchor xmlns:cdr="http://schemas.openxmlformats.org/drawingml/2006/chartDrawing">
    <cdr:from>
      <cdr:x>0</cdr:x>
      <cdr:y>0</cdr:y>
    </cdr:from>
    <cdr:to>
      <cdr:x>0.00335</cdr:x>
      <cdr:y>0.00532</cdr:y>
    </cdr:to>
    <cdr:pic>
      <cdr:nvPicPr>
        <cdr:cNvPr id="9"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0.55882</cdr:x>
      <cdr:y>0.25041</cdr:y>
    </cdr:from>
    <cdr:to>
      <cdr:x>0.69608</cdr:x>
      <cdr:y>0.32841</cdr:y>
    </cdr:to>
    <cdr:sp macro="" textlink="">
      <cdr:nvSpPr>
        <cdr:cNvPr id="10" name="直線圖說文字 2 9"/>
        <cdr:cNvSpPr/>
      </cdr:nvSpPr>
      <cdr:spPr>
        <a:xfrm xmlns:a="http://schemas.openxmlformats.org/drawingml/2006/main">
          <a:off x="4071966" y="1146802"/>
          <a:ext cx="1000132" cy="357190"/>
        </a:xfrm>
        <a:prstGeom xmlns:a="http://schemas.openxmlformats.org/drawingml/2006/main" prst="borderCallout2">
          <a:avLst>
            <a:gd name="adj1" fmla="val 46882"/>
            <a:gd name="adj2" fmla="val -4817"/>
            <a:gd name="adj3" fmla="val 52508"/>
            <a:gd name="adj4" fmla="val -19942"/>
            <a:gd name="adj5" fmla="val 179313"/>
            <a:gd name="adj6" fmla="val -29340"/>
          </a:avLst>
        </a:prstGeom>
        <a:solidFill xmlns:a="http://schemas.openxmlformats.org/drawingml/2006/main">
          <a:srgbClr val="920000"/>
        </a:solidFill>
        <a:ln xmlns:a="http://schemas.openxmlformats.org/drawingml/2006/main" w="25400" cap="flat" cmpd="sng" algn="ctr">
          <a:solidFill>
            <a:srgbClr val="92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27.1</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萬</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cdr:txBody>
    </cdr:sp>
  </cdr:relSizeAnchor>
  <cdr:relSizeAnchor xmlns:cdr="http://schemas.openxmlformats.org/drawingml/2006/chartDrawing">
    <cdr:from>
      <cdr:x>0.67647</cdr:x>
      <cdr:y>0.422</cdr:y>
    </cdr:from>
    <cdr:to>
      <cdr:x>0.82353</cdr:x>
      <cdr:y>0.5</cdr:y>
    </cdr:to>
    <cdr:sp macro="" textlink="">
      <cdr:nvSpPr>
        <cdr:cNvPr id="11" name="直線圖說文字 2 10"/>
        <cdr:cNvSpPr/>
      </cdr:nvSpPr>
      <cdr:spPr>
        <a:xfrm xmlns:a="http://schemas.openxmlformats.org/drawingml/2006/main">
          <a:off x="4929222" y="1932620"/>
          <a:ext cx="1071570" cy="357190"/>
        </a:xfrm>
        <a:prstGeom xmlns:a="http://schemas.openxmlformats.org/drawingml/2006/main" prst="borderCallout2">
          <a:avLst>
            <a:gd name="adj1" fmla="val 58135"/>
            <a:gd name="adj2" fmla="val 104696"/>
            <a:gd name="adj3" fmla="val 58134"/>
            <a:gd name="adj4" fmla="val 117870"/>
            <a:gd name="adj5" fmla="val 229949"/>
            <a:gd name="adj6" fmla="val 112491"/>
          </a:avLst>
        </a:prstGeom>
        <a:solidFill xmlns:a="http://schemas.openxmlformats.org/drawingml/2006/main">
          <a:srgbClr val="920000"/>
        </a:solidFill>
        <a:ln xmlns:a="http://schemas.openxmlformats.org/drawingml/2006/main" w="25400" cap="flat" cmpd="sng" algn="ctr">
          <a:solidFill>
            <a:srgbClr val="920000"/>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pPr algn="ct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16.7</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萬</a:t>
          </a: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cdr:txBody>
    </cdr:sp>
  </cdr:relSizeAnchor>
  <cdr:relSizeAnchor xmlns:cdr="http://schemas.openxmlformats.org/drawingml/2006/chartDrawing">
    <cdr:from>
      <cdr:x>0.51961</cdr:x>
      <cdr:y>0.03203</cdr:y>
    </cdr:from>
    <cdr:to>
      <cdr:x>0.95446</cdr:x>
      <cdr:y>0.1738</cdr:y>
    </cdr:to>
    <cdr:sp macro="" textlink="">
      <cdr:nvSpPr>
        <cdr:cNvPr id="12" name="AutoShape 16"/>
        <cdr:cNvSpPr>
          <a:spLocks xmlns:a="http://schemas.openxmlformats.org/drawingml/2006/main" noChangeArrowheads="1"/>
        </cdr:cNvSpPr>
      </cdr:nvSpPr>
      <cdr:spPr bwMode="auto">
        <a:xfrm xmlns:a="http://schemas.openxmlformats.org/drawingml/2006/main">
          <a:off x="3786214" y="146670"/>
          <a:ext cx="3168650" cy="649286"/>
        </a:xfrm>
        <a:prstGeom xmlns:a="http://schemas.openxmlformats.org/drawingml/2006/main" prst="wedgeEllipseCallout">
          <a:avLst>
            <a:gd name="adj1" fmla="val 5514"/>
            <a:gd name="adj2" fmla="val 32352"/>
          </a:avLst>
        </a:prstGeom>
        <a:solidFill xmlns:a="http://schemas.openxmlformats.org/drawingml/2006/main">
          <a:srgbClr val="FF6600">
            <a:alpha val="49804"/>
          </a:srgbClr>
        </a:solidFill>
        <a:ln xmlns:a="http://schemas.openxmlformats.org/drawingml/2006/main" w="9525" algn="ctr">
          <a:solidFill>
            <a:sysClr val="windowText" lastClr="000000"/>
          </a:solidFill>
          <a:miter lim="800000"/>
          <a:headEnd/>
          <a:tailEnd/>
        </a:ln>
      </cdr:spPr>
      <cdr:txBody>
        <a:bodyPr xmlns:a="http://schemas.openxmlformats.org/drawingml/2006/main" lIns="90000" tIns="46800" rIns="90000" bIns="46800" anchor="ctr"/>
        <a:lstStyle xmlns:a="http://schemas.openxmlformats.org/drawingml/2006/main">
          <a:defPPr>
            <a:defRPr lang="zh-TW"/>
          </a:defPPr>
          <a:lvl1pPr algn="l" rtl="0" fontAlgn="base">
            <a:spcBef>
              <a:spcPct val="0"/>
            </a:spcBef>
            <a:spcAft>
              <a:spcPct val="0"/>
            </a:spcAft>
            <a:defRPr kumimoji="1" kern="1200">
              <a:solidFill>
                <a:sysClr val="windowText" lastClr="000000"/>
              </a:solidFill>
              <a:latin typeface="Arial" pitchFamily="34" charset="0"/>
              <a:ea typeface="新細明體" pitchFamily="18" charset="-120"/>
            </a:defRPr>
          </a:lvl1pPr>
          <a:lvl2pPr marL="457200" algn="l" rtl="0" fontAlgn="base">
            <a:spcBef>
              <a:spcPct val="0"/>
            </a:spcBef>
            <a:spcAft>
              <a:spcPct val="0"/>
            </a:spcAft>
            <a:defRPr kumimoji="1" kern="1200">
              <a:solidFill>
                <a:sysClr val="windowText" lastClr="000000"/>
              </a:solidFill>
              <a:latin typeface="Arial" pitchFamily="34" charset="0"/>
              <a:ea typeface="新細明體" pitchFamily="18" charset="-120"/>
            </a:defRPr>
          </a:lvl2pPr>
          <a:lvl3pPr marL="914400" algn="l" rtl="0" fontAlgn="base">
            <a:spcBef>
              <a:spcPct val="0"/>
            </a:spcBef>
            <a:spcAft>
              <a:spcPct val="0"/>
            </a:spcAft>
            <a:defRPr kumimoji="1" kern="1200">
              <a:solidFill>
                <a:sysClr val="windowText" lastClr="000000"/>
              </a:solidFill>
              <a:latin typeface="Arial" pitchFamily="34" charset="0"/>
              <a:ea typeface="新細明體" pitchFamily="18" charset="-120"/>
            </a:defRPr>
          </a:lvl3pPr>
          <a:lvl4pPr marL="1371600" algn="l" rtl="0" fontAlgn="base">
            <a:spcBef>
              <a:spcPct val="0"/>
            </a:spcBef>
            <a:spcAft>
              <a:spcPct val="0"/>
            </a:spcAft>
            <a:defRPr kumimoji="1" kern="1200">
              <a:solidFill>
                <a:sysClr val="windowText" lastClr="000000"/>
              </a:solidFill>
              <a:latin typeface="Arial" pitchFamily="34" charset="0"/>
              <a:ea typeface="新細明體" pitchFamily="18" charset="-120"/>
            </a:defRPr>
          </a:lvl4pPr>
          <a:lvl5pPr marL="1828800" algn="l" rtl="0" fontAlgn="base">
            <a:spcBef>
              <a:spcPct val="0"/>
            </a:spcBef>
            <a:spcAft>
              <a:spcPct val="0"/>
            </a:spcAft>
            <a:defRPr kumimoji="1" kern="1200">
              <a:solidFill>
                <a:sysClr val="windowText" lastClr="000000"/>
              </a:solidFill>
              <a:latin typeface="Arial" pitchFamily="34" charset="0"/>
              <a:ea typeface="新細明體" pitchFamily="18" charset="-120"/>
            </a:defRPr>
          </a:lvl5pPr>
          <a:lvl6pPr marL="2286000" algn="l" defTabSz="914400" rtl="0" eaLnBrk="1" latinLnBrk="0" hangingPunct="1">
            <a:defRPr kumimoji="1" kern="1200">
              <a:solidFill>
                <a:sysClr val="windowText" lastClr="000000"/>
              </a:solidFill>
              <a:latin typeface="Arial" pitchFamily="34" charset="0"/>
              <a:ea typeface="新細明體" pitchFamily="18" charset="-120"/>
            </a:defRPr>
          </a:lvl6pPr>
          <a:lvl7pPr marL="2743200" algn="l" defTabSz="914400" rtl="0" eaLnBrk="1" latinLnBrk="0" hangingPunct="1">
            <a:defRPr kumimoji="1" kern="1200">
              <a:solidFill>
                <a:sysClr val="windowText" lastClr="000000"/>
              </a:solidFill>
              <a:latin typeface="Arial" pitchFamily="34" charset="0"/>
              <a:ea typeface="新細明體" pitchFamily="18" charset="-120"/>
            </a:defRPr>
          </a:lvl7pPr>
          <a:lvl8pPr marL="3200400" algn="l" defTabSz="914400" rtl="0" eaLnBrk="1" latinLnBrk="0" hangingPunct="1">
            <a:defRPr kumimoji="1" kern="1200">
              <a:solidFill>
                <a:sysClr val="windowText" lastClr="000000"/>
              </a:solidFill>
              <a:latin typeface="Arial" pitchFamily="34" charset="0"/>
              <a:ea typeface="新細明體" pitchFamily="18" charset="-120"/>
            </a:defRPr>
          </a:lvl8pPr>
          <a:lvl9pPr marL="3657600" algn="l" defTabSz="914400" rtl="0" eaLnBrk="1" latinLnBrk="0" hangingPunct="1">
            <a:defRPr kumimoji="1" kern="1200">
              <a:solidFill>
                <a:sysClr val="windowText" lastClr="000000"/>
              </a:solidFill>
              <a:latin typeface="Arial" pitchFamily="34" charset="0"/>
              <a:ea typeface="新細明體" pitchFamily="18" charset="-120"/>
            </a:defRPr>
          </a:lvl9pPr>
        </a:lstStyle>
        <a:p xmlns:a="http://schemas.openxmlformats.org/drawingml/2006/main">
          <a:pPr algn="ctr" eaLnBrk="1" hangingPunct="1">
            <a:spcBef>
              <a:spcPct val="50000"/>
            </a:spcBef>
          </a:pPr>
          <a:r>
            <a:rPr lang="zh-TW" altLang="en-US" sz="1800" b="1" dirty="0">
              <a:latin typeface="標楷體" panose="03000509000000000000" pitchFamily="65" charset="-120"/>
              <a:ea typeface="標楷體" panose="03000509000000000000" pitchFamily="65" charset="-120"/>
            </a:rPr>
            <a:t>一定要成就每個</a:t>
          </a:r>
          <a:r>
            <a:rPr lang="zh-TW" altLang="en-US" sz="1800" b="1" dirty="0" smtClean="0">
              <a:latin typeface="標楷體" panose="03000509000000000000" pitchFamily="65" charset="-120"/>
              <a:ea typeface="標楷體" panose="03000509000000000000" pitchFamily="65" charset="-120"/>
            </a:rPr>
            <a:t>孩子</a:t>
          </a:r>
          <a:endParaRPr lang="zh-TW" altLang="en-US" sz="1800" b="1" dirty="0">
            <a:latin typeface="標楷體" panose="03000509000000000000" pitchFamily="65" charset="-120"/>
            <a:ea typeface="標楷體" panose="03000509000000000000" pitchFamily="65" charset="-12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0.66424</cdr:x>
      <cdr:y>0.93937</cdr:y>
    </cdr:from>
    <cdr:to>
      <cdr:x>0.73993</cdr:x>
      <cdr:y>0.97406</cdr:y>
    </cdr:to>
    <cdr:sp macro="" textlink="">
      <cdr:nvSpPr>
        <cdr:cNvPr id="2" name="文字方塊 1"/>
        <cdr:cNvSpPr txBox="1"/>
      </cdr:nvSpPr>
      <cdr:spPr>
        <a:xfrm xmlns:a="http://schemas.openxmlformats.org/drawingml/2006/main">
          <a:off x="6027673" y="6135169"/>
          <a:ext cx="686824" cy="226568"/>
        </a:xfrm>
        <a:prstGeom xmlns:a="http://schemas.openxmlformats.org/drawingml/2006/main" prst="rect">
          <a:avLst/>
        </a:prstGeom>
        <a:solidFill xmlns:a="http://schemas.openxmlformats.org/drawingml/2006/main">
          <a:srgbClr val="FFCCCC"/>
        </a:solidFill>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nSpc>
              <a:spcPts val="1400"/>
            </a:lnSpc>
          </a:pPr>
          <a:r>
            <a:rPr lang="en-US" altLang="zh-TW" sz="1400" dirty="0" smtClean="0">
              <a:solidFill>
                <a:sysClr val="windowText" lastClr="000000"/>
              </a:solidFill>
            </a:rPr>
            <a:t>54-58</a:t>
          </a:r>
          <a:endParaRPr lang="zh-TW" altLang="en-US" sz="1400" dirty="0">
            <a:solidFill>
              <a:sysClr val="windowText" lastClr="000000"/>
            </a:solidFill>
          </a:endParaRPr>
        </a:p>
      </cdr:txBody>
    </cdr:sp>
  </cdr:relSizeAnchor>
  <cdr:relSizeAnchor xmlns:cdr="http://schemas.openxmlformats.org/drawingml/2006/chartDrawing">
    <cdr:from>
      <cdr:x>0.77872</cdr:x>
      <cdr:y>0.9383</cdr:y>
    </cdr:from>
    <cdr:to>
      <cdr:x>0.85441</cdr:x>
      <cdr:y>0.97299</cdr:y>
    </cdr:to>
    <cdr:sp macro="" textlink="">
      <cdr:nvSpPr>
        <cdr:cNvPr id="3" name="文字方塊 1"/>
        <cdr:cNvSpPr txBox="1"/>
      </cdr:nvSpPr>
      <cdr:spPr>
        <a:xfrm xmlns:a="http://schemas.openxmlformats.org/drawingml/2006/main">
          <a:off x="7066495" y="6128219"/>
          <a:ext cx="686824" cy="226568"/>
        </a:xfrm>
        <a:prstGeom xmlns:a="http://schemas.openxmlformats.org/drawingml/2006/main" prst="rect">
          <a:avLst/>
        </a:prstGeom>
        <a:solidFill xmlns:a="http://schemas.openxmlformats.org/drawingml/2006/main">
          <a:sysClr val="window" lastClr="FFFFFF"/>
        </a:solidFill>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lnSpc>
              <a:spcPts val="1400"/>
            </a:lnSpc>
          </a:pPr>
          <a:r>
            <a:rPr lang="en-US" altLang="zh-TW" sz="1400" dirty="0" smtClean="0">
              <a:solidFill>
                <a:sysClr val="windowText" lastClr="000000"/>
              </a:solidFill>
            </a:rPr>
            <a:t>4-8</a:t>
          </a:r>
          <a:endParaRPr lang="zh-TW" altLang="en-US" sz="1400" dirty="0">
            <a:solidFill>
              <a:sysClr val="windowText" lastClr="000000"/>
            </a:solidFill>
          </a:endParaRPr>
        </a:p>
      </cdr:txBody>
    </cdr:sp>
  </cdr:relSizeAnchor>
  <cdr:relSizeAnchor xmlns:cdr="http://schemas.openxmlformats.org/drawingml/2006/chartDrawing">
    <cdr:from>
      <cdr:x>0.36739</cdr:x>
      <cdr:y>0.36539</cdr:y>
    </cdr:from>
    <cdr:to>
      <cdr:x>0.38843</cdr:x>
      <cdr:y>0.38847</cdr:y>
    </cdr:to>
    <cdr:sp macro="" textlink="">
      <cdr:nvSpPr>
        <cdr:cNvPr id="4" name="矩形 3"/>
        <cdr:cNvSpPr/>
      </cdr:nvSpPr>
      <cdr:spPr>
        <a:xfrm xmlns:a="http://schemas.openxmlformats.org/drawingml/2006/main">
          <a:off x="3333905" y="2386452"/>
          <a:ext cx="190928" cy="150739"/>
        </a:xfrm>
        <a:prstGeom xmlns:a="http://schemas.openxmlformats.org/drawingml/2006/main" prst="rect">
          <a:avLst/>
        </a:prstGeom>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TW"/>
        </a:p>
      </cdr:txBody>
    </cdr:sp>
  </cdr:relSizeAnchor>
  <cdr:relSizeAnchor xmlns:cdr="http://schemas.openxmlformats.org/drawingml/2006/chartDrawing">
    <cdr:from>
      <cdr:x>0.90554</cdr:x>
      <cdr:y>0.94067</cdr:y>
    </cdr:from>
    <cdr:to>
      <cdr:x>0.95277</cdr:x>
      <cdr:y>0.96254</cdr:y>
    </cdr:to>
    <cdr:sp macro="" textlink="">
      <cdr:nvSpPr>
        <cdr:cNvPr id="7" name="文字方塊 6"/>
        <cdr:cNvSpPr txBox="1"/>
      </cdr:nvSpPr>
      <cdr:spPr>
        <a:xfrm xmlns:a="http://schemas.openxmlformats.org/drawingml/2006/main">
          <a:off x="8217299" y="6143668"/>
          <a:ext cx="428628" cy="1428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TW" altLang="en-US" sz="1100" dirty="0"/>
        </a:p>
      </cdr:txBody>
    </cdr:sp>
  </cdr:relSizeAnchor>
  <cdr:relSizeAnchor xmlns:cdr="http://schemas.openxmlformats.org/drawingml/2006/chartDrawing">
    <cdr:from>
      <cdr:x>0.90133</cdr:x>
      <cdr:y>0.938</cdr:y>
    </cdr:from>
    <cdr:to>
      <cdr:x>0.95643</cdr:x>
      <cdr:y>0.9756</cdr:y>
    </cdr:to>
    <cdr:sp macro="" textlink="">
      <cdr:nvSpPr>
        <cdr:cNvPr id="8" name="文字方塊 7"/>
        <cdr:cNvSpPr txBox="1"/>
      </cdr:nvSpPr>
      <cdr:spPr>
        <a:xfrm xmlns:a="http://schemas.openxmlformats.org/drawingml/2006/main">
          <a:off x="8179120" y="6126220"/>
          <a:ext cx="500066" cy="245558"/>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r>
            <a:rPr lang="en-US" altLang="zh-TW" sz="1400" dirty="0" smtClean="0"/>
            <a:t>118</a:t>
          </a:r>
          <a:endParaRPr lang="zh-TW" altLang="en-US" sz="1400" dirty="0"/>
        </a:p>
      </cdr:txBody>
    </cdr:sp>
  </cdr:relSizeAnchor>
  <cdr:relSizeAnchor xmlns:cdr="http://schemas.openxmlformats.org/drawingml/2006/chartDrawing">
    <cdr:from>
      <cdr:x>0.23638</cdr:x>
      <cdr:y>0.53596</cdr:y>
    </cdr:from>
    <cdr:to>
      <cdr:x>0.45681</cdr:x>
      <cdr:y>0.59722</cdr:y>
    </cdr:to>
    <cdr:sp macro="" textlink="">
      <cdr:nvSpPr>
        <cdr:cNvPr id="9" name="文字方塊 2"/>
        <cdr:cNvSpPr txBox="1">
          <a:spLocks xmlns:a="http://schemas.openxmlformats.org/drawingml/2006/main" noChangeArrowheads="1"/>
        </cdr:cNvSpPr>
      </cdr:nvSpPr>
      <cdr:spPr bwMode="auto">
        <a:xfrm xmlns:a="http://schemas.openxmlformats.org/drawingml/2006/main">
          <a:off x="2145069" y="3500462"/>
          <a:ext cx="2000264" cy="40011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a:spAutoFit/>
        </a:bodyPr>
        <a:lstStyle xmlns:a="http://schemas.openxmlformats.org/drawingml/2006/main">
          <a:defPPr>
            <a:defRPr lang="zh-TW"/>
          </a:defPPr>
          <a:lvl1pPr algn="l" rtl="0" fontAlgn="base">
            <a:spcBef>
              <a:spcPct val="0"/>
            </a:spcBef>
            <a:spcAft>
              <a:spcPct val="0"/>
            </a:spcAft>
            <a:defRPr kumimoji="1" kern="1200">
              <a:solidFill>
                <a:sysClr val="windowText" lastClr="000000"/>
              </a:solidFill>
              <a:latin typeface="Arial" pitchFamily="34" charset="0"/>
              <a:ea typeface="新細明體" pitchFamily="18" charset="-120"/>
            </a:defRPr>
          </a:lvl1pPr>
          <a:lvl2pPr marL="457200" algn="l" rtl="0" fontAlgn="base">
            <a:spcBef>
              <a:spcPct val="0"/>
            </a:spcBef>
            <a:spcAft>
              <a:spcPct val="0"/>
            </a:spcAft>
            <a:defRPr kumimoji="1" kern="1200">
              <a:solidFill>
                <a:sysClr val="windowText" lastClr="000000"/>
              </a:solidFill>
              <a:latin typeface="Arial" pitchFamily="34" charset="0"/>
              <a:ea typeface="新細明體" pitchFamily="18" charset="-120"/>
            </a:defRPr>
          </a:lvl2pPr>
          <a:lvl3pPr marL="914400" algn="l" rtl="0" fontAlgn="base">
            <a:spcBef>
              <a:spcPct val="0"/>
            </a:spcBef>
            <a:spcAft>
              <a:spcPct val="0"/>
            </a:spcAft>
            <a:defRPr kumimoji="1" kern="1200">
              <a:solidFill>
                <a:sysClr val="windowText" lastClr="000000"/>
              </a:solidFill>
              <a:latin typeface="Arial" pitchFamily="34" charset="0"/>
              <a:ea typeface="新細明體" pitchFamily="18" charset="-120"/>
            </a:defRPr>
          </a:lvl3pPr>
          <a:lvl4pPr marL="1371600" algn="l" rtl="0" fontAlgn="base">
            <a:spcBef>
              <a:spcPct val="0"/>
            </a:spcBef>
            <a:spcAft>
              <a:spcPct val="0"/>
            </a:spcAft>
            <a:defRPr kumimoji="1" kern="1200">
              <a:solidFill>
                <a:sysClr val="windowText" lastClr="000000"/>
              </a:solidFill>
              <a:latin typeface="Arial" pitchFamily="34" charset="0"/>
              <a:ea typeface="新細明體" pitchFamily="18" charset="-120"/>
            </a:defRPr>
          </a:lvl4pPr>
          <a:lvl5pPr marL="1828800" algn="l" rtl="0" fontAlgn="base">
            <a:spcBef>
              <a:spcPct val="0"/>
            </a:spcBef>
            <a:spcAft>
              <a:spcPct val="0"/>
            </a:spcAft>
            <a:defRPr kumimoji="1" kern="1200">
              <a:solidFill>
                <a:sysClr val="windowText" lastClr="000000"/>
              </a:solidFill>
              <a:latin typeface="Arial" pitchFamily="34" charset="0"/>
              <a:ea typeface="新細明體" pitchFamily="18" charset="-120"/>
            </a:defRPr>
          </a:lvl5pPr>
          <a:lvl6pPr marL="2286000" algn="l" defTabSz="914400" rtl="0" eaLnBrk="1" latinLnBrk="0" hangingPunct="1">
            <a:defRPr kumimoji="1" kern="1200">
              <a:solidFill>
                <a:sysClr val="windowText" lastClr="000000"/>
              </a:solidFill>
              <a:latin typeface="Arial" pitchFamily="34" charset="0"/>
              <a:ea typeface="新細明體" pitchFamily="18" charset="-120"/>
            </a:defRPr>
          </a:lvl6pPr>
          <a:lvl7pPr marL="2743200" algn="l" defTabSz="914400" rtl="0" eaLnBrk="1" latinLnBrk="0" hangingPunct="1">
            <a:defRPr kumimoji="1" kern="1200">
              <a:solidFill>
                <a:sysClr val="windowText" lastClr="000000"/>
              </a:solidFill>
              <a:latin typeface="Arial" pitchFamily="34" charset="0"/>
              <a:ea typeface="新細明體" pitchFamily="18" charset="-120"/>
            </a:defRPr>
          </a:lvl7pPr>
          <a:lvl8pPr marL="3200400" algn="l" defTabSz="914400" rtl="0" eaLnBrk="1" latinLnBrk="0" hangingPunct="1">
            <a:defRPr kumimoji="1" kern="1200">
              <a:solidFill>
                <a:sysClr val="windowText" lastClr="000000"/>
              </a:solidFill>
              <a:latin typeface="Arial" pitchFamily="34" charset="0"/>
              <a:ea typeface="新細明體" pitchFamily="18" charset="-120"/>
            </a:defRPr>
          </a:lvl8pPr>
          <a:lvl9pPr marL="3657600" algn="l" defTabSz="914400" rtl="0" eaLnBrk="1" latinLnBrk="0" hangingPunct="1">
            <a:defRPr kumimoji="1" kern="1200">
              <a:solidFill>
                <a:sysClr val="windowText" lastClr="000000"/>
              </a:solidFill>
              <a:latin typeface="Arial" pitchFamily="34" charset="0"/>
              <a:ea typeface="新細明體" pitchFamily="18" charset="-120"/>
            </a:defRPr>
          </a:lvl9pPr>
        </a:lstStyle>
        <a:p xmlns:a="http://schemas.openxmlformats.org/drawingml/2006/main">
          <a:r>
            <a:rPr lang="zh-TW" altLang="en-US" sz="2000" dirty="0" smtClean="0">
              <a:solidFill>
                <a:srgbClr val="FF0000"/>
              </a:solidFill>
            </a:rPr>
            <a:t>維持每週</a:t>
          </a:r>
          <a:r>
            <a:rPr lang="en-US" altLang="zh-TW" sz="2000" dirty="0" smtClean="0">
              <a:solidFill>
                <a:srgbClr val="FF0000"/>
              </a:solidFill>
            </a:rPr>
            <a:t>2-3</a:t>
          </a:r>
          <a:r>
            <a:rPr lang="zh-TW" altLang="en-US" sz="2000" dirty="0" smtClean="0">
              <a:solidFill>
                <a:srgbClr val="FF0000"/>
              </a:solidFill>
            </a:rPr>
            <a:t>節</a:t>
          </a:r>
          <a:endParaRPr lang="zh-TW" altLang="en-US" sz="20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94AB4-AB37-4EA6-803B-C2664C7FDD4A}" type="datetimeFigureOut">
              <a:rPr lang="zh-TW" altLang="en-US" smtClean="0"/>
              <a:t>2021/3/1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23A67-7422-471B-B440-D48D4019DFC2}" type="slidenum">
              <a:rPr lang="zh-TW" altLang="en-US" smtClean="0"/>
              <a:t>‹#›</a:t>
            </a:fld>
            <a:endParaRPr lang="zh-TW" altLang="en-US"/>
          </a:p>
        </p:txBody>
      </p:sp>
    </p:spTree>
    <p:extLst>
      <p:ext uri="{BB962C8B-B14F-4D97-AF65-F5344CB8AC3E}">
        <p14:creationId xmlns:p14="http://schemas.microsoft.com/office/powerpoint/2010/main" val="220356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投影片圖像版面配置區 1"/>
          <p:cNvSpPr>
            <a:spLocks noGrp="1" noRot="1" noChangeAspect="1"/>
          </p:cNvSpPr>
          <p:nvPr>
            <p:ph type="sldImg"/>
          </p:nvPr>
        </p:nvSpPr>
        <p:spPr bwMode="auto">
          <a:noFill/>
          <a:ln>
            <a:solidFill>
              <a:srgbClr val="000000"/>
            </a:solidFill>
            <a:miter lim="800000"/>
            <a:headEnd/>
            <a:tailEnd/>
          </a:ln>
        </p:spPr>
      </p:sp>
      <p:sp>
        <p:nvSpPr>
          <p:cNvPr id="209922" name="備忘稿版面配置區 2"/>
          <p:cNvSpPr>
            <a:spLocks noGrp="1"/>
          </p:cNvSpPr>
          <p:nvPr>
            <p:ph type="body" idx="1"/>
          </p:nvPr>
        </p:nvSpPr>
        <p:spPr>
          <a:noFill/>
        </p:spPr>
        <p:txBody>
          <a:bodyPr/>
          <a:lstStyle/>
          <a:p>
            <a:r>
              <a:rPr lang="zh-TW" altLang="en-US" dirty="0" smtClean="0">
                <a:latin typeface="+mj-ea"/>
                <a:ea typeface="+mj-ea"/>
              </a:rPr>
              <a:t>以數據喚起受教年限的知覺：</a:t>
            </a:r>
            <a:endParaRPr lang="en-US" altLang="zh-TW" dirty="0" smtClean="0">
              <a:latin typeface="+mj-ea"/>
              <a:ea typeface="+mj-ea"/>
            </a:endParaRPr>
          </a:p>
          <a:p>
            <a:pPr>
              <a:buFont typeface="Calibri" pitchFamily="34" charset="0"/>
              <a:buAutoNum type="arabicPeriod"/>
            </a:pPr>
            <a:r>
              <a:rPr lang="en-US" altLang="zh-TW" dirty="0" smtClean="0">
                <a:latin typeface="+mj-ea"/>
                <a:ea typeface="+mj-ea"/>
              </a:rPr>
              <a:t>99.52 </a:t>
            </a:r>
            <a:r>
              <a:rPr lang="en-US" altLang="zh-TW" sz="1600" b="1" dirty="0" smtClean="0">
                <a:solidFill>
                  <a:srgbClr val="000000"/>
                </a:solidFill>
                <a:latin typeface="+mj-ea"/>
                <a:ea typeface="+mj-ea"/>
                <a:cs typeface="Times New Roman" pitchFamily="18" charset="0"/>
              </a:rPr>
              <a:t>%</a:t>
            </a:r>
            <a:r>
              <a:rPr lang="zh-TW" altLang="en-US" dirty="0" smtClean="0">
                <a:latin typeface="+mj-ea"/>
                <a:ea typeface="+mj-ea"/>
              </a:rPr>
              <a:t>的學生會繼續完成十二教育。</a:t>
            </a:r>
            <a:endParaRPr lang="en-US" altLang="zh-TW" dirty="0" smtClean="0">
              <a:latin typeface="+mj-ea"/>
              <a:ea typeface="+mj-ea"/>
            </a:endParaRPr>
          </a:p>
          <a:p>
            <a:pPr>
              <a:buFont typeface="Calibri" pitchFamily="34" charset="0"/>
              <a:buAutoNum type="arabicPeriod"/>
            </a:pPr>
            <a:r>
              <a:rPr lang="zh-TW" altLang="en-US" dirty="0" smtClean="0">
                <a:latin typeface="+mj-ea"/>
                <a:ea typeface="+mj-ea"/>
              </a:rPr>
              <a:t>超過</a:t>
            </a:r>
            <a:r>
              <a:rPr lang="en-US" altLang="zh-TW" dirty="0" smtClean="0">
                <a:latin typeface="+mj-ea"/>
                <a:ea typeface="+mj-ea"/>
              </a:rPr>
              <a:t>80%</a:t>
            </a:r>
            <a:r>
              <a:rPr lang="zh-TW" altLang="en-US" dirty="0" smtClean="0">
                <a:latin typeface="+mj-ea"/>
                <a:ea typeface="+mj-ea"/>
              </a:rPr>
              <a:t>的學生會繼續接受大學四年的教育（高中職升學率分別為</a:t>
            </a:r>
            <a:r>
              <a:rPr lang="en-US" altLang="zh-TW" dirty="0" smtClean="0">
                <a:solidFill>
                  <a:srgbClr val="000000"/>
                </a:solidFill>
                <a:latin typeface="+mj-ea"/>
                <a:ea typeface="+mj-ea"/>
              </a:rPr>
              <a:t>95.70%</a:t>
            </a:r>
            <a:r>
              <a:rPr lang="zh-TW" altLang="en-US" dirty="0" smtClean="0">
                <a:solidFill>
                  <a:srgbClr val="000000"/>
                </a:solidFill>
                <a:latin typeface="+mj-ea"/>
                <a:ea typeface="+mj-ea"/>
              </a:rPr>
              <a:t>、</a:t>
            </a:r>
            <a:r>
              <a:rPr lang="en-US" altLang="zh-TW" dirty="0" smtClean="0">
                <a:solidFill>
                  <a:srgbClr val="000000"/>
                </a:solidFill>
                <a:latin typeface="+mj-ea"/>
                <a:ea typeface="+mj-ea"/>
              </a:rPr>
              <a:t>81.01%</a:t>
            </a:r>
            <a:r>
              <a:rPr lang="zh-TW" altLang="en-US" dirty="0" smtClean="0">
                <a:solidFill>
                  <a:srgbClr val="000000"/>
                </a:solidFill>
                <a:latin typeface="+mj-ea"/>
                <a:ea typeface="+mj-ea"/>
              </a:rPr>
              <a:t>，故言</a:t>
            </a:r>
            <a:r>
              <a:rPr lang="zh-TW" altLang="en-US" dirty="0" smtClean="0">
                <a:latin typeface="+mj-ea"/>
                <a:ea typeface="+mj-ea"/>
              </a:rPr>
              <a:t>超過</a:t>
            </a:r>
            <a:r>
              <a:rPr lang="en-US" altLang="zh-TW" dirty="0" smtClean="0">
                <a:latin typeface="+mj-ea"/>
                <a:ea typeface="+mj-ea"/>
              </a:rPr>
              <a:t>80%</a:t>
            </a:r>
            <a:r>
              <a:rPr lang="zh-TW" altLang="en-US" dirty="0" smtClean="0">
                <a:latin typeface="+mj-ea"/>
                <a:ea typeface="+mj-ea"/>
              </a:rPr>
              <a:t>）。</a:t>
            </a:r>
            <a:endParaRPr lang="en-US" altLang="zh-TW" dirty="0" smtClean="0">
              <a:solidFill>
                <a:srgbClr val="000000"/>
              </a:solidFill>
              <a:latin typeface="+mj-ea"/>
              <a:ea typeface="+mj-ea"/>
            </a:endParaRPr>
          </a:p>
          <a:p>
            <a:pPr>
              <a:buFont typeface="Calibri" pitchFamily="34" charset="0"/>
              <a:buAutoNum type="arabicPeriod"/>
            </a:pPr>
            <a:r>
              <a:rPr lang="zh-TW" altLang="en-US" dirty="0" smtClean="0">
                <a:latin typeface="+mj-ea"/>
                <a:ea typeface="+mj-ea"/>
              </a:rPr>
              <a:t>實質上我國已達</a:t>
            </a:r>
            <a:r>
              <a:rPr lang="en-US" altLang="zh-TW" dirty="0" smtClean="0">
                <a:latin typeface="+mj-ea"/>
                <a:ea typeface="+mj-ea"/>
              </a:rPr>
              <a:t>12</a:t>
            </a:r>
            <a:r>
              <a:rPr lang="zh-TW" altLang="en-US" dirty="0" smtClean="0">
                <a:latin typeface="+mj-ea"/>
                <a:ea typeface="+mj-ea"/>
              </a:rPr>
              <a:t>國教的目標。</a:t>
            </a:r>
          </a:p>
        </p:txBody>
      </p:sp>
      <p:sp>
        <p:nvSpPr>
          <p:cNvPr id="209923" name="投影片編號版面配置區 3"/>
          <p:cNvSpPr>
            <a:spLocks noGrp="1"/>
          </p:cNvSpPr>
          <p:nvPr>
            <p:ph type="sldNum" sz="quarter" idx="5"/>
          </p:nvPr>
        </p:nvSpPr>
        <p:spPr>
          <a:noFill/>
          <a:ln>
            <a:miter lim="800000"/>
            <a:headEnd/>
            <a:tailEnd/>
          </a:ln>
        </p:spPr>
        <p:txBody>
          <a:bodyPr/>
          <a:lstStyle/>
          <a:p>
            <a:pPr defTabSz="914400"/>
            <a:fld id="{AECE9138-748A-4D3D-806C-87B3D585DBD9}" type="slidenum">
              <a:rPr lang="zh-TW" altLang="en-US" smtClean="0">
                <a:ea typeface="新細明體" charset="-120"/>
              </a:rPr>
              <a:pPr defTabSz="914400"/>
              <a:t>43</a:t>
            </a:fld>
            <a:endParaRPr lang="en-US" altLang="zh-TW" smtClean="0">
              <a:ea typeface="新細明體" charset="-120"/>
            </a:endParaRPr>
          </a:p>
        </p:txBody>
      </p:sp>
    </p:spTree>
    <p:extLst>
      <p:ext uri="{BB962C8B-B14F-4D97-AF65-F5344CB8AC3E}">
        <p14:creationId xmlns:p14="http://schemas.microsoft.com/office/powerpoint/2010/main" val="363713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9249" name="Shape 807"/>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cap="flat">
            <a:solidFill>
              <a:srgbClr val="000000"/>
            </a:solidFill>
            <a:round/>
            <a:headEnd type="none" w="med" len="med"/>
            <a:tailEnd type="none" w="med" len="med"/>
          </a:ln>
        </p:spPr>
      </p:sp>
      <p:sp>
        <p:nvSpPr>
          <p:cNvPr id="309250" name="Shape 808"/>
          <p:cNvSpPr>
            <a:spLocks noGrp="1"/>
          </p:cNvSpPr>
          <p:nvPr>
            <p:ph type="body" idx="1"/>
          </p:nvPr>
        </p:nvSpPr>
        <p:spPr>
          <a:noFill/>
        </p:spPr>
        <p:txBody>
          <a:bodyPr lIns="91525" tIns="45750" rIns="91525" bIns="45750"/>
          <a:lstStyle/>
          <a:p>
            <a:pPr>
              <a:spcBef>
                <a:spcPct val="0"/>
              </a:spcBef>
              <a:buSzPct val="25000"/>
            </a:pPr>
            <a:endParaRPr lang="zh-TW" altLang="en-US" smtClean="0">
              <a:solidFill>
                <a:srgbClr val="000000"/>
              </a:solidFill>
              <a:sym typeface="Calibri" pitchFamily="34" charset="0"/>
            </a:endParaRPr>
          </a:p>
        </p:txBody>
      </p:sp>
      <p:sp>
        <p:nvSpPr>
          <p:cNvPr id="309251" name="Shape 809"/>
          <p:cNvSpPr>
            <a:spLocks noGrp="1"/>
          </p:cNvSpPr>
          <p:nvPr>
            <p:ph type="sldNum" sz="quarter" idx="5"/>
          </p:nvPr>
        </p:nvSpPr>
        <p:spPr>
          <a:noFill/>
          <a:ln>
            <a:miter lim="800000"/>
            <a:headEnd/>
            <a:tailEnd/>
          </a:ln>
        </p:spPr>
        <p:txBody>
          <a:bodyPr lIns="91525" tIns="45750" rIns="91525" bIns="45750"/>
          <a:lstStyle/>
          <a:p>
            <a:pPr defTabSz="914400">
              <a:buSzPct val="25000"/>
            </a:pPr>
            <a:fld id="{08702300-94E8-4D99-A88E-931DE1BF7E62}" type="slidenum">
              <a:rPr lang="en-US" altLang="zh-TW" smtClean="0">
                <a:solidFill>
                  <a:srgbClr val="000000"/>
                </a:solidFill>
                <a:ea typeface="新細明體" charset="-120"/>
                <a:sym typeface="Calibri" pitchFamily="34" charset="0"/>
              </a:rPr>
              <a:pPr defTabSz="914400">
                <a:buSzPct val="25000"/>
              </a:pPr>
              <a:t>77</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3005119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Shape 562"/>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05475" name="Shape 56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5" tIns="45750" rIns="91525" bIns="45750" numCol="1" anchor="t" anchorCtr="0" compatLnSpc="1">
            <a:prstTxWarp prst="textNoShape">
              <a:avLst/>
            </a:prstTxWarp>
          </a:bodyPr>
          <a:lstStyle/>
          <a:p>
            <a:pPr eaLnBrk="1" hangingPunct="1">
              <a:spcBef>
                <a:spcPct val="0"/>
              </a:spcBef>
              <a:buSzPct val="25000"/>
            </a:pPr>
            <a:endParaRPr lang="en-US" altLang="zh-TW" b="1" i="1" u="sng" smtClean="0">
              <a:solidFill>
                <a:srgbClr val="000000"/>
              </a:solidFill>
              <a:sym typeface="Calibri" panose="020F0502020204030204" pitchFamily="34" charset="0"/>
            </a:endParaRPr>
          </a:p>
        </p:txBody>
      </p:sp>
      <p:sp>
        <p:nvSpPr>
          <p:cNvPr id="105476" name="Shape 56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5" tIns="45750" rIns="91525" bIns="45750"/>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buSzPct val="25000"/>
            </a:pPr>
            <a:fld id="{E18A72C2-FFD6-4124-8D23-37503B2FF776}" type="slidenum">
              <a:rPr lang="en-US" altLang="zh-TW">
                <a:solidFill>
                  <a:srgbClr val="000000"/>
                </a:solidFill>
                <a:sym typeface="Calibri" panose="020F0502020204030204" pitchFamily="34" charset="0"/>
              </a:rPr>
              <a:pPr>
                <a:buSzPct val="25000"/>
              </a:pPr>
              <a:t>81</a:t>
            </a:fld>
            <a:endParaRPr lang="en-US" altLang="zh-TW">
              <a:solidFill>
                <a:srgbClr val="000000"/>
              </a:solidFill>
              <a:sym typeface="Calibri" panose="020F0502020204030204" pitchFamily="34" charset="0"/>
            </a:endParaRPr>
          </a:p>
        </p:txBody>
      </p:sp>
    </p:spTree>
    <p:extLst>
      <p:ext uri="{BB962C8B-B14F-4D97-AF65-F5344CB8AC3E}">
        <p14:creationId xmlns:p14="http://schemas.microsoft.com/office/powerpoint/2010/main" val="308806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5217" name="Shape 584"/>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265218" name="Shape 585"/>
          <p:cNvSpPr>
            <a:spLocks noGrp="1"/>
          </p:cNvSpPr>
          <p:nvPr>
            <p:ph type="body" idx="1"/>
          </p:nvPr>
        </p:nvSpPr>
        <p:spPr>
          <a:noFill/>
        </p:spPr>
        <p:txBody>
          <a:bodyPr lIns="91425" tIns="91425" rIns="91425" bIns="91425"/>
          <a:lstStyle/>
          <a:p>
            <a:pPr>
              <a:spcBef>
                <a:spcPct val="0"/>
              </a:spcBef>
            </a:pPr>
            <a:endParaRPr lang="zh-TW" altLang="en-US" smtClean="0"/>
          </a:p>
        </p:txBody>
      </p:sp>
      <p:sp>
        <p:nvSpPr>
          <p:cNvPr id="265219" name="Shape 586"/>
          <p:cNvSpPr>
            <a:spLocks noGrp="1"/>
          </p:cNvSpPr>
          <p:nvPr>
            <p:ph type="sldNum" sz="quarter" idx="5"/>
          </p:nvPr>
        </p:nvSpPr>
        <p:spPr>
          <a:noFill/>
          <a:ln>
            <a:miter lim="800000"/>
            <a:headEnd/>
            <a:tailEnd/>
          </a:ln>
        </p:spPr>
        <p:txBody>
          <a:bodyPr lIns="91525" tIns="45750" rIns="91525" bIns="45750"/>
          <a:lstStyle/>
          <a:p>
            <a:pPr defTabSz="914400">
              <a:buClr>
                <a:srgbClr val="000000"/>
              </a:buClr>
              <a:buSzPct val="25000"/>
              <a:buFont typeface="Arial" charset="0"/>
              <a:buNone/>
            </a:pPr>
            <a:fld id="{04FD9151-3816-4714-BC40-41856D16860A}" type="slidenum">
              <a:rPr lang="en-US" altLang="zh-TW" smtClean="0">
                <a:ea typeface="新細明體" charset="-120"/>
              </a:rPr>
              <a:pPr defTabSz="914400">
                <a:buClr>
                  <a:srgbClr val="000000"/>
                </a:buClr>
                <a:buSzPct val="25000"/>
                <a:buFont typeface="Arial" charset="0"/>
                <a:buNone/>
              </a:pPr>
              <a:t>82</a:t>
            </a:fld>
            <a:endParaRPr lang="en-US" altLang="zh-TW" smtClean="0">
              <a:ea typeface="新細明體" charset="-120"/>
            </a:endParaRPr>
          </a:p>
        </p:txBody>
      </p:sp>
    </p:spTree>
    <p:extLst>
      <p:ext uri="{BB962C8B-B14F-4D97-AF65-F5344CB8AC3E}">
        <p14:creationId xmlns:p14="http://schemas.microsoft.com/office/powerpoint/2010/main" val="261603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3666" name="Shape 767"/>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13667" name="Shape 768"/>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5" tIns="45750" rIns="91525" bIns="45750" numCol="1" anchor="t" anchorCtr="0" compatLnSpc="1">
            <a:prstTxWarp prst="textNoShape">
              <a:avLst/>
            </a:prstTxWarp>
          </a:bodyPr>
          <a:lstStyle/>
          <a:p>
            <a:pPr eaLnBrk="1" hangingPunct="1">
              <a:spcBef>
                <a:spcPct val="0"/>
              </a:spcBef>
              <a:buSzPct val="25000"/>
            </a:pPr>
            <a:r>
              <a:rPr lang="zh-TW" altLang="en-US" smtClean="0">
                <a:solidFill>
                  <a:srgbClr val="000000"/>
                </a:solidFill>
                <a:sym typeface="Calibri" panose="020F0502020204030204" pitchFamily="34" charset="0"/>
              </a:rPr>
              <a:t>特別強調鼓勵老師第二專長進修</a:t>
            </a:r>
            <a:r>
              <a:rPr lang="zh-TW" altLang="en-US" smtClean="0">
                <a:latin typeface="新細明體" panose="02020500000000000000" pitchFamily="18" charset="-120"/>
              </a:rPr>
              <a:t>。</a:t>
            </a:r>
            <a:endParaRPr lang="en-US" altLang="zh-TW" smtClean="0">
              <a:solidFill>
                <a:srgbClr val="000000"/>
              </a:solidFill>
              <a:sym typeface="Calibri" panose="020F0502020204030204" pitchFamily="34" charset="0"/>
            </a:endParaRPr>
          </a:p>
        </p:txBody>
      </p:sp>
      <p:sp>
        <p:nvSpPr>
          <p:cNvPr id="113668" name="Shape 76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5" tIns="45750" rIns="91525" bIns="45750"/>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buSzPct val="25000"/>
            </a:pPr>
            <a:fld id="{2B8AA2A2-A64F-4810-83DB-A0A44988F528}" type="slidenum">
              <a:rPr lang="en-US" altLang="zh-TW">
                <a:solidFill>
                  <a:srgbClr val="000000"/>
                </a:solidFill>
                <a:sym typeface="Calibri" panose="020F0502020204030204" pitchFamily="34" charset="0"/>
              </a:rPr>
              <a:pPr>
                <a:buSzPct val="25000"/>
              </a:pPr>
              <a:t>83</a:t>
            </a:fld>
            <a:endParaRPr lang="en-US" altLang="zh-TW">
              <a:solidFill>
                <a:srgbClr val="000000"/>
              </a:solidFill>
              <a:sym typeface="Calibri" panose="020F0502020204030204" pitchFamily="34" charset="0"/>
            </a:endParaRPr>
          </a:p>
        </p:txBody>
      </p:sp>
    </p:spTree>
    <p:extLst>
      <p:ext uri="{BB962C8B-B14F-4D97-AF65-F5344CB8AC3E}">
        <p14:creationId xmlns:p14="http://schemas.microsoft.com/office/powerpoint/2010/main" val="12674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2" name="Shape 593"/>
          <p:cNvSpPr>
            <a:spLocks noGrp="1" noRot="1" noChangeAspect="1" noTextEdit="1"/>
          </p:cNvSpPr>
          <p:nvPr>
            <p:ph type="sldImg" idx="2"/>
          </p:nvPr>
        </p:nvSpPr>
        <p:spPr bwMode="auto">
          <a:xfrm>
            <a:off x="1141413" y="685800"/>
            <a:ext cx="4575175" cy="3430588"/>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07523" name="Shape 59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5" tIns="91525" rIns="91525" bIns="91525" numCol="1" anchor="t" anchorCtr="0" compatLnSpc="1">
            <a:prstTxWarp prst="textNoShape">
              <a:avLst/>
            </a:prstTxWarp>
          </a:bodyPr>
          <a:lstStyle/>
          <a:p>
            <a:pPr eaLnBrk="1" hangingPunct="1">
              <a:spcBef>
                <a:spcPct val="0"/>
              </a:spcBef>
              <a:buSzPct val="25000"/>
            </a:pPr>
            <a:r>
              <a:rPr lang="zh-TW" altLang="en-US" smtClean="0">
                <a:solidFill>
                  <a:srgbClr val="000000"/>
                </a:solidFill>
                <a:sym typeface="Calibri" panose="020F0502020204030204" pitchFamily="34" charset="0"/>
              </a:rPr>
              <a:t>校訂課程（彈性學習課程）類型</a:t>
            </a:r>
            <a:r>
              <a:rPr lang="zh-TW" altLang="en-US" smtClean="0">
                <a:solidFill>
                  <a:srgbClr val="000000"/>
                </a:solidFill>
                <a:latin typeface="新細明體" panose="02020500000000000000" pitchFamily="18" charset="-120"/>
                <a:sym typeface="Calibri" panose="020F0502020204030204" pitchFamily="34" charset="0"/>
              </a:rPr>
              <a:t>，涵蓋統整探究課程、社團活動與技藝課程、特殊需求領域課程及其他類型課程。</a:t>
            </a:r>
            <a:endParaRPr lang="en-US" altLang="zh-TW" smtClean="0">
              <a:solidFill>
                <a:srgbClr val="000000"/>
              </a:solidFill>
              <a:sym typeface="Calibri" panose="020F0502020204030204" pitchFamily="34" charset="0"/>
            </a:endParaRPr>
          </a:p>
        </p:txBody>
      </p:sp>
    </p:spTree>
    <p:extLst>
      <p:ext uri="{BB962C8B-B14F-4D97-AF65-F5344CB8AC3E}">
        <p14:creationId xmlns:p14="http://schemas.microsoft.com/office/powerpoint/2010/main" val="94170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0" name="Shape 600"/>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Shape 60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eaLnBrk="1" hangingPunct="1">
              <a:spcBef>
                <a:spcPct val="0"/>
              </a:spcBef>
            </a:pPr>
            <a:r>
              <a:rPr lang="zh-TW" altLang="en-US" b="1" smtClean="0"/>
              <a:t>多元適性的校訂（彈性學習）課程之說明</a:t>
            </a:r>
            <a:r>
              <a:rPr lang="zh-TW" altLang="en-US" smtClean="0">
                <a:latin typeface="新細明體" panose="02020500000000000000" pitchFamily="18" charset="-120"/>
              </a:rPr>
              <a:t>。</a:t>
            </a:r>
            <a:endParaRPr lang="en-US" altLang="zh-TW" b="1" smtClean="0"/>
          </a:p>
        </p:txBody>
      </p:sp>
      <p:sp>
        <p:nvSpPr>
          <p:cNvPr id="109572" name="Shape 60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5" tIns="45750" rIns="91525" bIns="45750"/>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buClr>
                <a:srgbClr val="000000"/>
              </a:buClr>
              <a:buSzPct val="25000"/>
              <a:buFont typeface="Arial" panose="020B0604020202020204" pitchFamily="34" charset="0"/>
              <a:buNone/>
            </a:pPr>
            <a:fld id="{056B465F-9164-4EFE-98B4-655023B05845}" type="slidenum">
              <a:rPr lang="en-US" altLang="zh-TW"/>
              <a:pPr>
                <a:buClr>
                  <a:srgbClr val="000000"/>
                </a:buClr>
                <a:buSzPct val="25000"/>
                <a:buFont typeface="Arial" panose="020B0604020202020204" pitchFamily="34" charset="0"/>
                <a:buNone/>
              </a:pPr>
              <a:t>85</a:t>
            </a:fld>
            <a:endParaRPr lang="en-US" altLang="zh-TW"/>
          </a:p>
        </p:txBody>
      </p:sp>
    </p:spTree>
    <p:extLst>
      <p:ext uri="{BB962C8B-B14F-4D97-AF65-F5344CB8AC3E}">
        <p14:creationId xmlns:p14="http://schemas.microsoft.com/office/powerpoint/2010/main" val="131223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3345" name="Shape 843"/>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cap="flat">
            <a:solidFill>
              <a:srgbClr val="000000"/>
            </a:solidFill>
            <a:round/>
            <a:headEnd type="none" w="med" len="med"/>
            <a:tailEnd type="none" w="med" len="med"/>
          </a:ln>
        </p:spPr>
      </p:sp>
      <p:sp>
        <p:nvSpPr>
          <p:cNvPr id="313346" name="Shape 844"/>
          <p:cNvSpPr>
            <a:spLocks noGrp="1"/>
          </p:cNvSpPr>
          <p:nvPr>
            <p:ph type="body" idx="1"/>
          </p:nvPr>
        </p:nvSpPr>
        <p:spPr>
          <a:noFill/>
        </p:spPr>
        <p:txBody>
          <a:bodyPr lIns="91525" tIns="45750" rIns="91525" bIns="45750"/>
          <a:lstStyle/>
          <a:p>
            <a:pPr>
              <a:spcBef>
                <a:spcPct val="0"/>
              </a:spcBef>
              <a:buSzPct val="25000"/>
            </a:pPr>
            <a:r>
              <a:rPr lang="en-US" dirty="0" err="1" smtClean="0">
                <a:solidFill>
                  <a:srgbClr val="000000"/>
                </a:solidFill>
                <a:ea typeface="新細明體" charset="-120"/>
                <a:sym typeface="Calibri" pitchFamily="34" charset="0"/>
              </a:rPr>
              <a:t>強調校訂課程</a:t>
            </a:r>
            <a:r>
              <a:rPr lang="zh-TW" altLang="en-US" dirty="0" smtClean="0">
                <a:solidFill>
                  <a:srgbClr val="000000"/>
                </a:solidFill>
                <a:latin typeface="新細明體"/>
                <a:ea typeface="新細明體"/>
                <a:sym typeface="Calibri" pitchFamily="34" charset="0"/>
              </a:rPr>
              <a:t>，</a:t>
            </a:r>
            <a:r>
              <a:rPr lang="en-US" dirty="0" err="1" smtClean="0">
                <a:solidFill>
                  <a:srgbClr val="000000"/>
                </a:solidFill>
                <a:ea typeface="新細明體" charset="-120"/>
                <a:sym typeface="Calibri" pitchFamily="34" charset="0"/>
              </a:rPr>
              <a:t>四種可能的課程規劃</a:t>
            </a:r>
            <a:r>
              <a:rPr lang="zh-TW" altLang="en-US" dirty="0" smtClean="0">
                <a:solidFill>
                  <a:srgbClr val="000000"/>
                </a:solidFill>
                <a:ea typeface="新細明體" charset="-120"/>
                <a:sym typeface="Calibri" pitchFamily="34" charset="0"/>
              </a:rPr>
              <a:t>之</a:t>
            </a:r>
            <a:r>
              <a:rPr lang="en-US" dirty="0" smtClean="0">
                <a:solidFill>
                  <a:srgbClr val="000000"/>
                </a:solidFill>
                <a:ea typeface="新細明體" charset="-120"/>
                <a:sym typeface="Calibri" pitchFamily="34" charset="0"/>
              </a:rPr>
              <a:t>意</a:t>
            </a:r>
            <a:r>
              <a:rPr lang="zh-TW" altLang="en-US" dirty="0" smtClean="0">
                <a:solidFill>
                  <a:srgbClr val="000000"/>
                </a:solidFill>
                <a:ea typeface="新細明體" charset="-120"/>
                <a:sym typeface="Calibri" pitchFamily="34" charset="0"/>
              </a:rPr>
              <a:t>涵</a:t>
            </a:r>
            <a:r>
              <a:rPr lang="zh-TW" altLang="en-US" dirty="0" smtClean="0">
                <a:latin typeface="新細明體" charset="-120"/>
              </a:rPr>
              <a:t>。</a:t>
            </a:r>
            <a:endParaRPr lang="en-US" dirty="0" smtClean="0">
              <a:solidFill>
                <a:srgbClr val="000000"/>
              </a:solidFill>
              <a:ea typeface="新細明體" charset="-120"/>
              <a:sym typeface="Calibri" pitchFamily="34" charset="0"/>
            </a:endParaRPr>
          </a:p>
        </p:txBody>
      </p:sp>
      <p:sp>
        <p:nvSpPr>
          <p:cNvPr id="313347" name="Shape 845"/>
          <p:cNvSpPr>
            <a:spLocks noGrp="1"/>
          </p:cNvSpPr>
          <p:nvPr>
            <p:ph type="sldNum" sz="quarter" idx="5"/>
          </p:nvPr>
        </p:nvSpPr>
        <p:spPr>
          <a:noFill/>
          <a:ln>
            <a:miter lim="800000"/>
            <a:headEnd/>
            <a:tailEnd/>
          </a:ln>
        </p:spPr>
        <p:txBody>
          <a:bodyPr lIns="91525" tIns="45750" rIns="91525" bIns="45750"/>
          <a:lstStyle/>
          <a:p>
            <a:pPr defTabSz="914400">
              <a:buSzPct val="25000"/>
            </a:pPr>
            <a:fld id="{B926B701-570E-4C4A-8876-8285D728377A}" type="slidenum">
              <a:rPr lang="en-US" altLang="zh-TW" smtClean="0">
                <a:solidFill>
                  <a:srgbClr val="000000"/>
                </a:solidFill>
                <a:ea typeface="新細明體" charset="-120"/>
                <a:sym typeface="Calibri" pitchFamily="34" charset="0"/>
              </a:rPr>
              <a:pPr defTabSz="914400">
                <a:buSzPct val="25000"/>
              </a:pPr>
              <a:t>86</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3281323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1618" name="Shape 609"/>
          <p:cNvSpPr>
            <a:spLocks noGrp="1" noRot="1" noChangeAspect="1" noTextEdit="1"/>
          </p:cNvSpPr>
          <p:nvPr>
            <p:ph type="sldImg" idx="2"/>
          </p:nvPr>
        </p:nvSpPr>
        <p:spPr bwMode="auto">
          <a:xfrm>
            <a:off x="1141413" y="685800"/>
            <a:ext cx="4575175" cy="3430588"/>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11619" name="Shape 610"/>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5" tIns="91525" rIns="91525" bIns="91525" numCol="1" anchor="t" anchorCtr="0" compatLnSpc="1">
            <a:prstTxWarp prst="textNoShape">
              <a:avLst/>
            </a:prstTxWarp>
          </a:bodyPr>
          <a:lstStyle/>
          <a:p>
            <a:pPr eaLnBrk="1" hangingPunct="1">
              <a:spcBef>
                <a:spcPct val="0"/>
              </a:spcBef>
              <a:buSzPct val="25000"/>
            </a:pPr>
            <a:r>
              <a:rPr lang="zh-TW" altLang="en-US" b="1" smtClean="0">
                <a:solidFill>
                  <a:srgbClr val="000000"/>
                </a:solidFill>
                <a:sym typeface="Calibri" panose="020F0502020204030204" pitchFamily="34" charset="0"/>
              </a:rPr>
              <a:t>校訂（彈性學習）課程的預期成效</a:t>
            </a:r>
            <a:r>
              <a:rPr lang="zh-TW" altLang="en-US" smtClean="0">
                <a:latin typeface="新細明體" panose="02020500000000000000" pitchFamily="18" charset="-120"/>
              </a:rPr>
              <a:t>。</a:t>
            </a:r>
            <a:endParaRPr lang="zh-TW" altLang="en-US" b="1" smtClean="0">
              <a:solidFill>
                <a:srgbClr val="000000"/>
              </a:solidFill>
              <a:sym typeface="Calibri" panose="020F0502020204030204" pitchFamily="34" charset="0"/>
            </a:endParaRPr>
          </a:p>
        </p:txBody>
      </p:sp>
    </p:spTree>
    <p:extLst>
      <p:ext uri="{BB962C8B-B14F-4D97-AF65-F5344CB8AC3E}">
        <p14:creationId xmlns:p14="http://schemas.microsoft.com/office/powerpoint/2010/main" val="1724275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41" name="Shape 864"/>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cap="flat">
            <a:solidFill>
              <a:srgbClr val="000000"/>
            </a:solidFill>
            <a:miter lim="800000"/>
            <a:headEnd type="none" w="med" len="med"/>
            <a:tailEnd type="none" w="med" len="med"/>
          </a:ln>
        </p:spPr>
      </p:sp>
      <p:sp>
        <p:nvSpPr>
          <p:cNvPr id="317442" name="Shape 865"/>
          <p:cNvSpPr>
            <a:spLocks noGrp="1"/>
          </p:cNvSpPr>
          <p:nvPr>
            <p:ph type="body" idx="1"/>
          </p:nvPr>
        </p:nvSpPr>
        <p:spPr>
          <a:noFill/>
        </p:spPr>
        <p:txBody>
          <a:bodyPr lIns="91525" tIns="45750" rIns="91525" bIns="45750"/>
          <a:lstStyle/>
          <a:p>
            <a:pPr>
              <a:spcBef>
                <a:spcPct val="0"/>
              </a:spcBef>
              <a:buSzPct val="25000"/>
            </a:pPr>
            <a:r>
              <a:rPr lang="zh-TW" altLang="en-US" dirty="0" smtClean="0">
                <a:solidFill>
                  <a:srgbClr val="000000"/>
                </a:solidFill>
                <a:sym typeface="Calibri" pitchFamily="34" charset="0"/>
              </a:rPr>
              <a:t>幸福方程式</a:t>
            </a:r>
            <a:r>
              <a:rPr lang="en-US" altLang="zh-TW" dirty="0" smtClean="0">
                <a:solidFill>
                  <a:srgbClr val="000000"/>
                </a:solidFill>
                <a:sym typeface="Calibri" pitchFamily="34" charset="0"/>
              </a:rPr>
              <a:t>〜</a:t>
            </a:r>
            <a:r>
              <a:rPr lang="zh-TW" altLang="en-US" dirty="0" smtClean="0">
                <a:solidFill>
                  <a:srgbClr val="000000"/>
                </a:solidFill>
                <a:sym typeface="Calibri" pitchFamily="34" charset="0"/>
              </a:rPr>
              <a:t>有超連結</a:t>
            </a:r>
            <a:endParaRPr lang="en-US" altLang="zh-TW" dirty="0" smtClean="0">
              <a:solidFill>
                <a:srgbClr val="000000"/>
              </a:solidFill>
              <a:sym typeface="Calibri" pitchFamily="34" charset="0"/>
            </a:endParaRPr>
          </a:p>
          <a:p>
            <a:pPr>
              <a:spcBef>
                <a:spcPct val="0"/>
              </a:spcBef>
              <a:buSzPct val="25000"/>
            </a:pPr>
            <a:r>
              <a:rPr lang="en-US" altLang="zh-TW" dirty="0" smtClean="0">
                <a:solidFill>
                  <a:srgbClr val="000000"/>
                </a:solidFill>
                <a:sym typeface="Calibri" pitchFamily="34" charset="0"/>
              </a:rPr>
              <a:t>http://teachernet.moe.edu.tw/Upload/BenchMark/2578/B38%E9%9B%B2%E6%9E%97%E7%B8%A3%E5%8F%A4%E5%9D%91%E9%84%89%E8%8F%AF%E5%8D%97%E5%9C%8B%E6%B0%91%E5%B0%8F%E5%AD%B8---%E6%96%B9%E6%A1%88%E5%85%A8%E6%96%87.pdf</a:t>
            </a:r>
            <a:endParaRPr lang="zh-TW" altLang="en-US" b="1" i="1" u="sng" dirty="0" smtClean="0">
              <a:solidFill>
                <a:srgbClr val="000000"/>
              </a:solidFill>
              <a:sym typeface="Calibri" pitchFamily="34" charset="0"/>
            </a:endParaRPr>
          </a:p>
        </p:txBody>
      </p:sp>
      <p:sp>
        <p:nvSpPr>
          <p:cNvPr id="317443" name="Shape 866"/>
          <p:cNvSpPr>
            <a:spLocks noGrp="1"/>
          </p:cNvSpPr>
          <p:nvPr>
            <p:ph type="sldNum" sz="quarter" idx="5"/>
          </p:nvPr>
        </p:nvSpPr>
        <p:spPr>
          <a:noFill/>
          <a:ln>
            <a:miter lim="800000"/>
            <a:headEnd/>
            <a:tailEnd/>
          </a:ln>
        </p:spPr>
        <p:txBody>
          <a:bodyPr lIns="91525" tIns="45750" rIns="91525" bIns="45750"/>
          <a:lstStyle/>
          <a:p>
            <a:pPr defTabSz="914400">
              <a:buSzPct val="25000"/>
            </a:pPr>
            <a:fld id="{E7C2D056-52D0-40D4-A4F0-C7DCAD264B94}" type="slidenum">
              <a:rPr lang="en-US" altLang="zh-TW" smtClean="0">
                <a:solidFill>
                  <a:srgbClr val="000000"/>
                </a:solidFill>
                <a:ea typeface="新細明體" charset="-120"/>
                <a:sym typeface="Calibri" pitchFamily="34" charset="0"/>
              </a:rPr>
              <a:pPr defTabSz="914400">
                <a:buSzPct val="25000"/>
              </a:pPr>
              <a:t>88</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1309305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9489" name="Shape 916"/>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cap="flat">
            <a:solidFill>
              <a:srgbClr val="000000"/>
            </a:solidFill>
            <a:miter lim="800000"/>
            <a:headEnd type="none" w="med" len="med"/>
            <a:tailEnd type="none" w="med" len="med"/>
          </a:ln>
        </p:spPr>
      </p:sp>
      <p:sp>
        <p:nvSpPr>
          <p:cNvPr id="319490" name="Shape 917"/>
          <p:cNvSpPr>
            <a:spLocks noGrp="1"/>
          </p:cNvSpPr>
          <p:nvPr>
            <p:ph type="body" idx="1"/>
          </p:nvPr>
        </p:nvSpPr>
        <p:spPr>
          <a:noFill/>
        </p:spPr>
        <p:txBody>
          <a:bodyPr lIns="91525" tIns="45750" rIns="91525" bIns="45750"/>
          <a:lstStyle/>
          <a:p>
            <a:pPr>
              <a:spcBef>
                <a:spcPct val="0"/>
              </a:spcBef>
              <a:buSzPct val="25000"/>
            </a:pPr>
            <a:r>
              <a:rPr lang="en-US" dirty="0" err="1" smtClean="0">
                <a:solidFill>
                  <a:srgbClr val="000000"/>
                </a:solidFill>
                <a:ea typeface="新細明體" charset="-120"/>
                <a:sym typeface="Calibri" pitchFamily="34" charset="0"/>
              </a:rPr>
              <a:t>幸福方程式</a:t>
            </a:r>
            <a:r>
              <a:rPr lang="en-US" altLang="zh-TW" dirty="0" smtClean="0">
                <a:solidFill>
                  <a:srgbClr val="000000"/>
                </a:solidFill>
                <a:sym typeface="Calibri" pitchFamily="34" charset="0"/>
              </a:rPr>
              <a:t>~</a:t>
            </a:r>
            <a:r>
              <a:rPr lang="zh-TW" altLang="en-US" dirty="0" smtClean="0">
                <a:solidFill>
                  <a:srgbClr val="000000"/>
                </a:solidFill>
                <a:sym typeface="Calibri" pitchFamily="34" charset="0"/>
              </a:rPr>
              <a:t>有超</a:t>
            </a:r>
            <a:r>
              <a:rPr lang="en-US" dirty="0" smtClean="0">
                <a:solidFill>
                  <a:srgbClr val="000000"/>
                </a:solidFill>
                <a:ea typeface="新細明體" charset="-120"/>
                <a:sym typeface="Calibri" pitchFamily="34" charset="0"/>
              </a:rPr>
              <a:t>連結</a:t>
            </a:r>
            <a:r>
              <a:rPr lang="en-US" altLang="zh-TW" dirty="0" smtClean="0">
                <a:solidFill>
                  <a:srgbClr val="000000"/>
                </a:solidFill>
                <a:sym typeface="Calibri" pitchFamily="34" charset="0"/>
              </a:rPr>
              <a:t>http://teachernet.moe.edu.tw/Upload/BenchMark/2578/B38%E9%9B%B2%E6%9E%97%E7%B8%A3%E5%8F%A4%E5%9D%91%E9%84%89%E8%8F%AF%E5%8D%97%E5%9C%8B%E6%B0%91%E5%B0%8F%E5%AD%B8---%E6%96%B9%E6%A1%88%E5%85%A8%E6%96%87.pdf</a:t>
            </a:r>
          </a:p>
        </p:txBody>
      </p:sp>
      <p:sp>
        <p:nvSpPr>
          <p:cNvPr id="319491" name="Shape 918"/>
          <p:cNvSpPr>
            <a:spLocks noGrp="1"/>
          </p:cNvSpPr>
          <p:nvPr>
            <p:ph type="sldNum" sz="quarter" idx="5"/>
          </p:nvPr>
        </p:nvSpPr>
        <p:spPr>
          <a:noFill/>
          <a:ln>
            <a:miter lim="800000"/>
            <a:headEnd/>
            <a:tailEnd/>
          </a:ln>
        </p:spPr>
        <p:txBody>
          <a:bodyPr lIns="91525" tIns="45750" rIns="91525" bIns="45750"/>
          <a:lstStyle/>
          <a:p>
            <a:pPr defTabSz="914400">
              <a:buSzPct val="25000"/>
            </a:pPr>
            <a:fld id="{BFF1710C-D66B-4543-A614-6F9DEAC4E83A}" type="slidenum">
              <a:rPr lang="en-US" altLang="zh-TW" smtClean="0">
                <a:solidFill>
                  <a:srgbClr val="000000"/>
                </a:solidFill>
                <a:ea typeface="新細明體" charset="-120"/>
                <a:sym typeface="Calibri" pitchFamily="34" charset="0"/>
              </a:rPr>
              <a:pPr defTabSz="914400">
                <a:buSzPct val="25000"/>
              </a:pPr>
              <a:t>89</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308574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社會變遷帶來的教育挑戰：</a:t>
            </a:r>
            <a:endParaRPr lang="en-US" altLang="zh-TW"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spcBef>
                <a:spcPct val="0"/>
              </a:spcBef>
            </a:pPr>
            <a:r>
              <a:rPr lang="en-US" altLang="zh-TW"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新住民人數增加、出生率降低、變動不斷的環境、學習動機低落等等的衝擊。</a:t>
            </a:r>
            <a:endParaRPr lang="en-US" altLang="zh-TW"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endParaRPr>
          </a:p>
          <a:p>
            <a:pPr eaLnBrk="1" hangingPunct="1">
              <a:spcBef>
                <a:spcPct val="0"/>
              </a:spcBef>
            </a:pPr>
            <a:r>
              <a:rPr lang="en-US" altLang="zh-TW" smtClean="0">
                <a:solidFill>
                  <a:srgbClr val="A5002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mtClean="0">
                <a:latin typeface="新細明體" panose="02020500000000000000" pitchFamily="18" charset="-120"/>
                <a:ea typeface="標楷體" panose="03000509000000000000" pitchFamily="65" charset="-120"/>
                <a:cs typeface="Times New Roman" panose="02020603050405020304" pitchFamily="18" charset="0"/>
              </a:rPr>
              <a:t>現行課程實施至今已超過</a:t>
            </a:r>
            <a:r>
              <a:rPr lang="en-US" altLang="zh-TW" smtClean="0">
                <a:latin typeface="新細明體" panose="02020500000000000000" pitchFamily="18" charset="-120"/>
                <a:ea typeface="標楷體" panose="03000509000000000000" pitchFamily="65" charset="-120"/>
                <a:cs typeface="Times New Roman" panose="02020603050405020304" pitchFamily="18" charset="0"/>
              </a:rPr>
              <a:t>10</a:t>
            </a:r>
            <a:r>
              <a:rPr lang="zh-TW" altLang="en-US" smtClean="0">
                <a:latin typeface="新細明體" panose="02020500000000000000" pitchFamily="18" charset="-120"/>
                <a:ea typeface="標楷體" panose="03000509000000000000" pitchFamily="65" charset="-120"/>
                <a:cs typeface="Times New Roman" panose="02020603050405020304" pitchFamily="18" charset="0"/>
              </a:rPr>
              <a:t>年，面對具大的挑戰，以及因應十二年國教的銜接，是該做調整的時刻了。</a:t>
            </a:r>
            <a:endParaRPr lang="en-US" altLang="zh-TW" smtClean="0">
              <a:latin typeface="新細明體" panose="02020500000000000000" pitchFamily="18" charset="-120"/>
              <a:ea typeface="標楷體" panose="03000509000000000000" pitchFamily="65" charset="-120"/>
              <a:cs typeface="Times New Roman" panose="02020603050405020304" pitchFamily="18" charset="0"/>
            </a:endParaRPr>
          </a:p>
          <a:p>
            <a:pPr eaLnBrk="1" hangingPunct="1">
              <a:spcBef>
                <a:spcPct val="0"/>
              </a:spcBef>
            </a:pPr>
            <a:endParaRPr lang="zh-TW" altLang="en-US" smtClean="0">
              <a:ea typeface="標楷體" panose="03000509000000000000" pitchFamily="65" charset="-120"/>
              <a:cs typeface="Times New Roman" panose="02020603050405020304" pitchFamily="18" charset="0"/>
            </a:endParaRPr>
          </a:p>
        </p:txBody>
      </p:sp>
      <p:sp>
        <p:nvSpPr>
          <p:cNvPr id="890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D3736BB-7DF6-4C7F-BB44-1945A12AD3E3}" type="slidenum">
              <a:rPr lang="zh-TW" altLang="en-US"/>
              <a:pPr/>
              <a:t>44</a:t>
            </a:fld>
            <a:endParaRPr lang="en-US" altLang="zh-TW"/>
          </a:p>
        </p:txBody>
      </p:sp>
    </p:spTree>
    <p:extLst>
      <p:ext uri="{BB962C8B-B14F-4D97-AF65-F5344CB8AC3E}">
        <p14:creationId xmlns:p14="http://schemas.microsoft.com/office/powerpoint/2010/main" val="1263728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754587F-1051-417F-8B57-39A24E57E0FC}" type="slidenum">
              <a:rPr lang="zh-TW" altLang="en-US" smtClean="0"/>
              <a:pPr/>
              <a:t>92</a:t>
            </a:fld>
            <a:endParaRPr lang="zh-TW" altLang="en-US"/>
          </a:p>
        </p:txBody>
      </p:sp>
    </p:spTree>
    <p:extLst>
      <p:ext uri="{BB962C8B-B14F-4D97-AF65-F5344CB8AC3E}">
        <p14:creationId xmlns:p14="http://schemas.microsoft.com/office/powerpoint/2010/main" val="161350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93D1630C-26BD-4C3C-8246-D525E0BD3594}" type="slidenum">
              <a:rPr lang="zh-TW" altLang="en-US" smtClean="0"/>
              <a:pPr>
                <a:defRPr/>
              </a:pPr>
              <a:t>93</a:t>
            </a:fld>
            <a:endParaRPr lang="en-US" altLang="zh-TW" dirty="0"/>
          </a:p>
        </p:txBody>
      </p:sp>
    </p:spTree>
    <p:extLst>
      <p:ext uri="{BB962C8B-B14F-4D97-AF65-F5344CB8AC3E}">
        <p14:creationId xmlns:p14="http://schemas.microsoft.com/office/powerpoint/2010/main" val="218780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87044"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75A935D-47AB-49C9-B740-E88DD019BD8D}" type="slidenum">
              <a:rPr lang="en-US" altLang="zh-TW"/>
              <a:pPr eaLnBrk="1" hangingPunct="1">
                <a:spcBef>
                  <a:spcPct val="0"/>
                </a:spcBef>
              </a:pPr>
              <a:t>126</a:t>
            </a:fld>
            <a:endParaRPr lang="en-US" altLang="zh-TW"/>
          </a:p>
        </p:txBody>
      </p:sp>
    </p:spTree>
    <p:extLst>
      <p:ext uri="{BB962C8B-B14F-4D97-AF65-F5344CB8AC3E}">
        <p14:creationId xmlns:p14="http://schemas.microsoft.com/office/powerpoint/2010/main" val="1916327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318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FD21D54-EB1C-491E-A230-3E41AA69E2D9}" type="slidenum">
              <a:rPr lang="en-US" altLang="zh-TW"/>
              <a:pPr eaLnBrk="1" hangingPunct="1">
                <a:spcBef>
                  <a:spcPct val="0"/>
                </a:spcBef>
              </a:pPr>
              <a:t>141</a:t>
            </a:fld>
            <a:endParaRPr lang="en-US" altLang="zh-TW"/>
          </a:p>
        </p:txBody>
      </p:sp>
    </p:spTree>
    <p:extLst>
      <p:ext uri="{BB962C8B-B14F-4D97-AF65-F5344CB8AC3E}">
        <p14:creationId xmlns:p14="http://schemas.microsoft.com/office/powerpoint/2010/main" val="3005753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421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0B9514-077E-44EA-9AA8-BBC595F12233}" type="slidenum">
              <a:rPr lang="en-US" altLang="zh-TW"/>
              <a:pPr eaLnBrk="1" hangingPunct="1">
                <a:spcBef>
                  <a:spcPct val="0"/>
                </a:spcBef>
              </a:pPr>
              <a:t>147</a:t>
            </a:fld>
            <a:endParaRPr lang="en-US" altLang="zh-TW"/>
          </a:p>
        </p:txBody>
      </p:sp>
    </p:spTree>
    <p:extLst>
      <p:ext uri="{BB962C8B-B14F-4D97-AF65-F5344CB8AC3E}">
        <p14:creationId xmlns:p14="http://schemas.microsoft.com/office/powerpoint/2010/main" val="3655354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421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E0B9514-077E-44EA-9AA8-BBC595F12233}" type="slidenum">
              <a:rPr lang="en-US" altLang="zh-TW"/>
              <a:pPr eaLnBrk="1" hangingPunct="1">
                <a:spcBef>
                  <a:spcPct val="0"/>
                </a:spcBef>
              </a:pPr>
              <a:t>148</a:t>
            </a:fld>
            <a:endParaRPr lang="en-US" altLang="zh-TW"/>
          </a:p>
        </p:txBody>
      </p:sp>
    </p:spTree>
    <p:extLst>
      <p:ext uri="{BB962C8B-B14F-4D97-AF65-F5344CB8AC3E}">
        <p14:creationId xmlns:p14="http://schemas.microsoft.com/office/powerpoint/2010/main" val="3655354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6260"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A42FED4-EA16-4BA4-9767-18FBCBF72621}" type="slidenum">
              <a:rPr lang="en-US" altLang="zh-TW"/>
              <a:pPr eaLnBrk="1" hangingPunct="1">
                <a:spcBef>
                  <a:spcPct val="0"/>
                </a:spcBef>
              </a:pPr>
              <a:t>152</a:t>
            </a:fld>
            <a:endParaRPr lang="en-US" altLang="zh-TW"/>
          </a:p>
        </p:txBody>
      </p:sp>
    </p:spTree>
    <p:extLst>
      <p:ext uri="{BB962C8B-B14F-4D97-AF65-F5344CB8AC3E}">
        <p14:creationId xmlns:p14="http://schemas.microsoft.com/office/powerpoint/2010/main" val="1793622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7284"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1F22A2A-CEC2-45C7-B7E5-BEE07119326D}" type="slidenum">
              <a:rPr lang="en-US" altLang="zh-TW"/>
              <a:pPr eaLnBrk="1" hangingPunct="1">
                <a:spcBef>
                  <a:spcPct val="0"/>
                </a:spcBef>
              </a:pPr>
              <a:t>153</a:t>
            </a:fld>
            <a:endParaRPr lang="en-US" altLang="zh-TW"/>
          </a:p>
        </p:txBody>
      </p:sp>
    </p:spTree>
    <p:extLst>
      <p:ext uri="{BB962C8B-B14F-4D97-AF65-F5344CB8AC3E}">
        <p14:creationId xmlns:p14="http://schemas.microsoft.com/office/powerpoint/2010/main" val="326835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投影片圖像版面配置區 1"/>
          <p:cNvSpPr>
            <a:spLocks noGrp="1" noRot="1" noChangeAspect="1"/>
          </p:cNvSpPr>
          <p:nvPr>
            <p:ph type="sldImg"/>
          </p:nvPr>
        </p:nvSpPr>
        <p:spPr bwMode="auto">
          <a:noFill/>
          <a:ln>
            <a:solidFill>
              <a:srgbClr val="000000"/>
            </a:solidFill>
            <a:miter lim="800000"/>
            <a:headEnd/>
            <a:tailEnd/>
          </a:ln>
        </p:spPr>
      </p:sp>
      <p:sp>
        <p:nvSpPr>
          <p:cNvPr id="3" name="備忘稿版面配置區 2"/>
          <p:cNvSpPr>
            <a:spLocks noGrp="1"/>
          </p:cNvSpPr>
          <p:nvPr>
            <p:ph type="body" idx="1"/>
          </p:nvPr>
        </p:nvSpPr>
        <p:spPr/>
        <p:txBody>
          <a:bodyPr>
            <a:normAutofit/>
          </a:bodyPr>
          <a:lstStyle/>
          <a:p>
            <a:r>
              <a:rPr lang="zh-TW" altLang="en-US" smtClean="0"/>
              <a:t>由數據說明面對社會變遷帶來的教育挑戰：</a:t>
            </a:r>
            <a:endParaRPr lang="en-US" altLang="zh-TW" smtClean="0"/>
          </a:p>
          <a:p>
            <a:r>
              <a:rPr lang="zh-TW" altLang="en-US" smtClean="0"/>
              <a:t>少子化：</a:t>
            </a:r>
            <a:endParaRPr lang="en-US" altLang="zh-TW" smtClean="0"/>
          </a:p>
          <a:p>
            <a:r>
              <a:rPr lang="zh-TW" altLang="en-US" smtClean="0"/>
              <a:t>出生率逐年下降，面對少子化的時代，</a:t>
            </a:r>
            <a:r>
              <a:rPr lang="zh-TW" altLang="en-US" smtClean="0">
                <a:solidFill>
                  <a:srgbClr val="262626"/>
                </a:solidFill>
                <a:latin typeface="新細明體" charset="-120"/>
              </a:rPr>
              <a:t>每個孩子應受到更好的學習照顧。</a:t>
            </a:r>
            <a:endParaRPr lang="en-US" altLang="zh-TW" smtClean="0">
              <a:solidFill>
                <a:srgbClr val="262626"/>
              </a:solidFill>
              <a:latin typeface="新細明體" charset="-120"/>
            </a:endParaRPr>
          </a:p>
          <a:p>
            <a:r>
              <a:rPr lang="zh-TW" altLang="en-US" smtClean="0">
                <a:solidFill>
                  <a:srgbClr val="262626"/>
                </a:solidFill>
                <a:latin typeface="新細明體" charset="-120"/>
              </a:rPr>
              <a:t>所謂更好的照顧即是每個孩子需要接受適性、多元、更多彈性的學習。</a:t>
            </a:r>
          </a:p>
          <a:p>
            <a:endParaRPr lang="zh-TW" altLang="en-US" smtClean="0">
              <a:latin typeface="新細明體" charset="-120"/>
            </a:endParaRPr>
          </a:p>
        </p:txBody>
      </p:sp>
      <p:sp>
        <p:nvSpPr>
          <p:cNvPr id="214019" name="投影片編號版面配置區 3"/>
          <p:cNvSpPr>
            <a:spLocks noGrp="1"/>
          </p:cNvSpPr>
          <p:nvPr>
            <p:ph type="sldNum" sz="quarter" idx="5"/>
          </p:nvPr>
        </p:nvSpPr>
        <p:spPr>
          <a:noFill/>
          <a:ln>
            <a:miter lim="800000"/>
            <a:headEnd/>
            <a:tailEnd/>
          </a:ln>
        </p:spPr>
        <p:txBody>
          <a:bodyPr/>
          <a:lstStyle/>
          <a:p>
            <a:pPr defTabSz="914400"/>
            <a:fld id="{074E8312-129A-4BD3-8332-60757EC19395}" type="slidenum">
              <a:rPr lang="zh-TW" altLang="en-US" smtClean="0">
                <a:ea typeface="新細明體" charset="-120"/>
              </a:rPr>
              <a:pPr defTabSz="914400"/>
              <a:t>45</a:t>
            </a:fld>
            <a:endParaRPr lang="en-US" altLang="zh-TW" smtClean="0">
              <a:ea typeface="新細明體" charset="-120"/>
            </a:endParaRPr>
          </a:p>
        </p:txBody>
      </p:sp>
    </p:spTree>
    <p:extLst>
      <p:ext uri="{BB962C8B-B14F-4D97-AF65-F5344CB8AC3E}">
        <p14:creationId xmlns:p14="http://schemas.microsoft.com/office/powerpoint/2010/main" val="150307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931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1E4037A-F234-4C13-9C88-3BEDC9A5303D}" type="slidenum">
              <a:rPr lang="zh-TW" altLang="en-US"/>
              <a:pPr/>
              <a:t>46</a:t>
            </a:fld>
            <a:endParaRPr lang="en-US" altLang="zh-TW"/>
          </a:p>
        </p:txBody>
      </p:sp>
    </p:spTree>
    <p:extLst>
      <p:ext uri="{BB962C8B-B14F-4D97-AF65-F5344CB8AC3E}">
        <p14:creationId xmlns:p14="http://schemas.microsoft.com/office/powerpoint/2010/main" val="138887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2689" name="Shape 467"/>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cap="flat">
            <a:solidFill>
              <a:srgbClr val="000000"/>
            </a:solidFill>
            <a:round/>
            <a:headEnd type="none" w="med" len="med"/>
            <a:tailEnd type="none" w="med" len="med"/>
          </a:ln>
        </p:spPr>
      </p:sp>
      <p:sp>
        <p:nvSpPr>
          <p:cNvPr id="242690" name="Shape 468"/>
          <p:cNvSpPr>
            <a:spLocks noGrp="1"/>
          </p:cNvSpPr>
          <p:nvPr>
            <p:ph type="body" idx="1"/>
          </p:nvPr>
        </p:nvSpPr>
        <p:spPr>
          <a:noFill/>
        </p:spPr>
        <p:txBody>
          <a:bodyPr lIns="91525" tIns="45750" rIns="91525" bIns="45750"/>
          <a:lstStyle/>
          <a:p>
            <a:r>
              <a:rPr lang="en-US" altLang="zh-TW" dirty="0" smtClean="0"/>
              <a:t>1.</a:t>
            </a:r>
            <a:r>
              <a:rPr lang="zh-TW" altLang="en-US" dirty="0" smtClean="0"/>
              <a:t>自發是要學生有想學的意願及能學的本事；紫色代表智慧、獨立</a:t>
            </a:r>
            <a:r>
              <a:rPr lang="zh-TW" altLang="en-US" dirty="0" smtClean="0">
                <a:latin typeface="新細明體" panose="02020500000000000000" pitchFamily="18" charset="-120"/>
                <a:ea typeface="新細明體" panose="02020500000000000000" pitchFamily="18" charset="-120"/>
              </a:rPr>
              <a:t>。</a:t>
            </a:r>
            <a:endParaRPr lang="zh-TW" altLang="en-US" dirty="0" smtClean="0"/>
          </a:p>
          <a:p>
            <a:r>
              <a:rPr lang="zh-TW" altLang="en-US" dirty="0" smtClean="0"/>
              <a:t>總綱重視學生的主體性，除了培養基本知能與德行，也保有學生的學習動機與熱情，進而培養進取及創新精神，使學生能適性發展、悅納自己、自主學習並展現自信。</a:t>
            </a:r>
            <a:endParaRPr lang="en-US" altLang="zh-TW" dirty="0" smtClean="0"/>
          </a:p>
          <a:p>
            <a:r>
              <a:rPr lang="en-US" altLang="zh-TW" dirty="0" smtClean="0"/>
              <a:t>2.</a:t>
            </a:r>
            <a:r>
              <a:rPr lang="zh-TW" altLang="en-US" dirty="0" smtClean="0"/>
              <a:t>互動是要能活用知識，變成帶得走的能力</a:t>
            </a:r>
            <a:r>
              <a:rPr lang="en-US" altLang="zh-TW" dirty="0" smtClean="0"/>
              <a:t>;</a:t>
            </a:r>
            <a:r>
              <a:rPr lang="zh-TW" altLang="en-US" dirty="0" smtClean="0"/>
              <a:t>黃色代表歡樂、幸福</a:t>
            </a:r>
            <a:r>
              <a:rPr lang="zh-TW" altLang="en-US" dirty="0" smtClean="0">
                <a:latin typeface="新細明體" panose="02020500000000000000" pitchFamily="18" charset="-120"/>
                <a:ea typeface="新細明體" panose="02020500000000000000" pitchFamily="18" charset="-120"/>
              </a:rPr>
              <a:t>。</a:t>
            </a:r>
            <a:endParaRPr lang="zh-TW" altLang="en-US" dirty="0" smtClean="0"/>
          </a:p>
          <a:p>
            <a:r>
              <a:rPr lang="zh-TW" altLang="en-US" dirty="0" smtClean="0"/>
              <a:t>總綱重視學生語言、符號、科技的溝通及思辨能力，尊重、包容與關懷多元文化差異，並能與他人團隊合作，深化生活美感素養。此外，學生也應能學習如何與他人、環境、文化產生更多互動，並在生活中實踐。</a:t>
            </a:r>
            <a:endParaRPr lang="en-US" altLang="zh-TW" dirty="0" smtClean="0"/>
          </a:p>
          <a:p>
            <a:r>
              <a:rPr lang="en-US" altLang="zh-TW" dirty="0" smtClean="0"/>
              <a:t>3.</a:t>
            </a:r>
            <a:r>
              <a:rPr lang="zh-TW" altLang="en-US" dirty="0" smtClean="0"/>
              <a:t>共好是要願意付出，能與他人分享</a:t>
            </a:r>
            <a:r>
              <a:rPr lang="en-US" altLang="zh-TW" dirty="0" smtClean="0"/>
              <a:t>;</a:t>
            </a:r>
            <a:r>
              <a:rPr lang="zh-TW" altLang="en-US" dirty="0" smtClean="0"/>
              <a:t>紅色代表熱情、能量</a:t>
            </a:r>
            <a:r>
              <a:rPr lang="zh-TW" altLang="en-US" dirty="0" smtClean="0">
                <a:latin typeface="新細明體" panose="02020500000000000000" pitchFamily="18" charset="-120"/>
                <a:ea typeface="新細明體" panose="02020500000000000000" pitchFamily="18" charset="-120"/>
              </a:rPr>
              <a:t>。</a:t>
            </a:r>
            <a:endParaRPr lang="zh-TW" altLang="en-US" dirty="0" smtClean="0"/>
          </a:p>
          <a:p>
            <a:r>
              <a:rPr lang="zh-TW" altLang="en-US" dirty="0" smtClean="0"/>
              <a:t>總綱重視使學生珍愛生命、愛護自然、珍惜資源，培養對社會文化、土地情感及全球視野，促進社會活動的主動參與、自然生態的永續發展及彼此更好的共同生活，以體現生命價值，導向永續發展的共好生活。</a:t>
            </a:r>
          </a:p>
          <a:p>
            <a:pPr>
              <a:spcBef>
                <a:spcPct val="0"/>
              </a:spcBef>
              <a:buSzPct val="25000"/>
            </a:pPr>
            <a:endParaRPr lang="zh-TW" altLang="en-US" dirty="0" smtClean="0">
              <a:solidFill>
                <a:srgbClr val="000000"/>
              </a:solidFill>
              <a:sym typeface="Calibri" pitchFamily="34" charset="0"/>
            </a:endParaRPr>
          </a:p>
        </p:txBody>
      </p:sp>
      <p:sp>
        <p:nvSpPr>
          <p:cNvPr id="242691" name="Shape 469"/>
          <p:cNvSpPr>
            <a:spLocks noGrp="1"/>
          </p:cNvSpPr>
          <p:nvPr>
            <p:ph type="sldNum" sz="quarter" idx="5"/>
          </p:nvPr>
        </p:nvSpPr>
        <p:spPr>
          <a:noFill/>
          <a:ln>
            <a:miter lim="800000"/>
            <a:headEnd/>
            <a:tailEnd/>
          </a:ln>
        </p:spPr>
        <p:txBody>
          <a:bodyPr lIns="91525" tIns="45750" rIns="91525" bIns="45750"/>
          <a:lstStyle/>
          <a:p>
            <a:pPr defTabSz="914400">
              <a:buSzPct val="25000"/>
            </a:pPr>
            <a:fld id="{4DAE7B13-3A26-4A6D-A2B7-D22C7D80ACDC}" type="slidenum">
              <a:rPr lang="en-US" altLang="zh-TW" smtClean="0">
                <a:solidFill>
                  <a:srgbClr val="000000"/>
                </a:solidFill>
                <a:ea typeface="新細明體" charset="-120"/>
                <a:sym typeface="Calibri" pitchFamily="34" charset="0"/>
              </a:rPr>
              <a:pPr defTabSz="914400">
                <a:buSzPct val="25000"/>
              </a:pPr>
              <a:t>50</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326236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3" name="Shape 499"/>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cap="flat">
            <a:solidFill>
              <a:srgbClr val="000000"/>
            </a:solidFill>
            <a:round/>
            <a:headEnd type="none" w="med" len="med"/>
            <a:tailEnd type="none" w="med" len="med"/>
          </a:ln>
        </p:spPr>
      </p:sp>
      <p:sp>
        <p:nvSpPr>
          <p:cNvPr id="248834" name="Shape 500"/>
          <p:cNvSpPr>
            <a:spLocks noGrp="1"/>
          </p:cNvSpPr>
          <p:nvPr>
            <p:ph type="body" idx="1"/>
          </p:nvPr>
        </p:nvSpPr>
        <p:spPr>
          <a:noFill/>
        </p:spPr>
        <p:txBody>
          <a:bodyPr lIns="91525" tIns="45750" rIns="91525" bIns="45750"/>
          <a:lstStyle/>
          <a:p>
            <a:pPr>
              <a:spcBef>
                <a:spcPct val="0"/>
              </a:spcBef>
              <a:buSzPct val="25000"/>
            </a:pPr>
            <a:r>
              <a:rPr lang="en-US" altLang="zh-TW" sz="1200" dirty="0" smtClean="0">
                <a:latin typeface="+mj-ea"/>
                <a:ea typeface="+mj-ea"/>
                <a:cs typeface="Times New Roman" pitchFamily="18" charset="0"/>
              </a:rPr>
              <a:t>1.</a:t>
            </a:r>
            <a:r>
              <a:rPr lang="zh-TW" altLang="zh-TW" sz="1200" dirty="0" smtClean="0">
                <a:latin typeface="+mj-ea"/>
                <a:ea typeface="+mj-ea"/>
                <a:cs typeface="Times New Roman" pitchFamily="18" charset="0"/>
              </a:rPr>
              <a:t>「核心素養」是指一個人為適應現在生活及面對未來挑戰，所應具備的知識、能力與態度。</a:t>
            </a:r>
            <a:endParaRPr lang="zh-TW" altLang="en-US" sz="1200" dirty="0" smtClean="0">
              <a:latin typeface="+mj-ea"/>
              <a:ea typeface="+mj-ea"/>
              <a:cs typeface="Times New Roman" pitchFamily="18" charset="0"/>
            </a:endParaRPr>
          </a:p>
          <a:p>
            <a:pPr>
              <a:spcBef>
                <a:spcPct val="0"/>
              </a:spcBef>
              <a:buSzPct val="25000"/>
            </a:pPr>
            <a:r>
              <a:rPr lang="en-US" altLang="zh-TW" sz="1200" dirty="0" smtClean="0">
                <a:latin typeface="+mj-ea"/>
                <a:ea typeface="+mj-ea"/>
                <a:cs typeface="Times New Roman" pitchFamily="18" charset="0"/>
              </a:rPr>
              <a:t>2.</a:t>
            </a:r>
            <a:r>
              <a:rPr lang="zh-TW" altLang="zh-TW" sz="1200" dirty="0" smtClean="0">
                <a:latin typeface="+mj-ea"/>
                <a:ea typeface="+mj-ea"/>
                <a:cs typeface="Times New Roman" pitchFamily="18" charset="0"/>
              </a:rPr>
              <a:t>「核心素養」強調學習不宜以學科知識及技能為限，而應關注學習與生活的結合，透過實踐力行而彰顯學習者的全人發展。</a:t>
            </a:r>
            <a:endParaRPr lang="zh-TW" altLang="en-US" sz="1200" dirty="0" smtClean="0">
              <a:latin typeface="+mj-ea"/>
              <a:ea typeface="+mj-ea"/>
              <a:cs typeface="Times New Roman" pitchFamily="18" charset="0"/>
            </a:endParaRPr>
          </a:p>
          <a:p>
            <a:pPr>
              <a:spcBef>
                <a:spcPct val="0"/>
              </a:spcBef>
              <a:buSzPct val="25000"/>
            </a:pPr>
            <a:r>
              <a:rPr lang="en-US" altLang="zh-TW" sz="1200" dirty="0" smtClean="0">
                <a:latin typeface="+mj-ea"/>
                <a:ea typeface="+mj-ea"/>
                <a:cs typeface="Times New Roman" pitchFamily="18" charset="0"/>
              </a:rPr>
              <a:t>3.</a:t>
            </a:r>
            <a:r>
              <a:rPr lang="zh-TW" altLang="en-US" sz="1200" dirty="0" smtClean="0">
                <a:latin typeface="+mj-ea"/>
                <a:ea typeface="+mj-ea"/>
                <a:cs typeface="Times New Roman" pitchFamily="18" charset="0"/>
              </a:rPr>
              <a:t>核心素養強調教育的價值與功能其三面九項涵蓋知識、能力與態度，在學習過程中引導學生解決生活情境中所面臨的問題，並能與時俱進成為終身學習者。</a:t>
            </a:r>
          </a:p>
          <a:p>
            <a:pPr>
              <a:spcBef>
                <a:spcPct val="0"/>
              </a:spcBef>
              <a:buSzPct val="25000"/>
            </a:pPr>
            <a:r>
              <a:rPr lang="en-US" altLang="zh-TW" sz="1200" dirty="0" smtClean="0">
                <a:latin typeface="+mj-ea"/>
                <a:ea typeface="+mj-ea"/>
                <a:cs typeface="Times New Roman" pitchFamily="18" charset="0"/>
              </a:rPr>
              <a:t>4.</a:t>
            </a:r>
            <a:r>
              <a:rPr lang="zh-TW" altLang="en-US" sz="1200" dirty="0" smtClean="0">
                <a:latin typeface="+mj-ea"/>
                <a:ea typeface="+mj-ea"/>
                <a:cs typeface="Times New Roman" pitchFamily="18" charset="0"/>
              </a:rPr>
              <a:t>核心素養承續十大基本能力與核心能力勾勒說明學習者圖像（自主行動）</a:t>
            </a:r>
            <a:r>
              <a:rPr lang="en-US" altLang="en-US" sz="1200" dirty="0" smtClean="0">
                <a:latin typeface="+mj-ea"/>
                <a:ea typeface="+mj-ea"/>
                <a:cs typeface="Times New Roman" pitchFamily="18" charset="0"/>
              </a:rPr>
              <a:t>、</a:t>
            </a:r>
            <a:r>
              <a:rPr lang="zh-TW" altLang="en-US" sz="1200" dirty="0" smtClean="0">
                <a:latin typeface="+mj-ea"/>
                <a:ea typeface="+mj-ea"/>
                <a:cs typeface="Times New Roman" pitchFamily="18" charset="0"/>
              </a:rPr>
              <a:t>學習的圖像（溝通互動），以及學習的意義和價值（社會參與）。</a:t>
            </a:r>
          </a:p>
          <a:p>
            <a:pPr>
              <a:spcBef>
                <a:spcPct val="0"/>
              </a:spcBef>
              <a:buSzPct val="25000"/>
            </a:pPr>
            <a:endParaRPr lang="en-US" sz="1200" dirty="0" smtClean="0">
              <a:latin typeface="+mj-ea"/>
              <a:ea typeface="+mj-ea"/>
              <a:cs typeface="Times New Roman" pitchFamily="18" charset="0"/>
            </a:endParaRPr>
          </a:p>
        </p:txBody>
      </p:sp>
      <p:sp>
        <p:nvSpPr>
          <p:cNvPr id="248835" name="Shape 501"/>
          <p:cNvSpPr>
            <a:spLocks noGrp="1"/>
          </p:cNvSpPr>
          <p:nvPr>
            <p:ph type="sldNum" sz="quarter" idx="5"/>
          </p:nvPr>
        </p:nvSpPr>
        <p:spPr>
          <a:noFill/>
          <a:ln>
            <a:miter lim="800000"/>
            <a:headEnd/>
            <a:tailEnd/>
          </a:ln>
        </p:spPr>
        <p:txBody>
          <a:bodyPr lIns="91525" tIns="45750" rIns="91525" bIns="45750"/>
          <a:lstStyle/>
          <a:p>
            <a:pPr defTabSz="914400">
              <a:buSzPct val="25000"/>
            </a:pPr>
            <a:fld id="{42CAE3D7-DA64-45FC-A88F-560682B93670}" type="slidenum">
              <a:rPr lang="en-US" altLang="zh-TW" smtClean="0">
                <a:solidFill>
                  <a:srgbClr val="000000"/>
                </a:solidFill>
                <a:ea typeface="新細明體" charset="-120"/>
                <a:sym typeface="Calibri" pitchFamily="34" charset="0"/>
              </a:rPr>
              <a:pPr defTabSz="914400">
                <a:buSzPct val="25000"/>
              </a:pPr>
              <a:t>51</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375050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306" name="Shape 490"/>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8307" name="Shape 49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25" tIns="45750" rIns="91525" bIns="45750" numCol="1" anchor="t" anchorCtr="0" compatLnSpc="1">
            <a:prstTxWarp prst="textNoShape">
              <a:avLst/>
            </a:prstTxWarp>
          </a:bodyPr>
          <a:lstStyle/>
          <a:p>
            <a:pPr eaLnBrk="1" hangingPunct="1">
              <a:spcBef>
                <a:spcPct val="0"/>
              </a:spcBef>
              <a:buSzPct val="25000"/>
            </a:pPr>
            <a:endParaRPr lang="zh-TW" altLang="en-US" smtClean="0"/>
          </a:p>
        </p:txBody>
      </p:sp>
      <p:sp>
        <p:nvSpPr>
          <p:cNvPr id="98308" name="Shape 49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5" tIns="45750" rIns="91525" bIns="45750"/>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buSzPct val="25000"/>
            </a:pPr>
            <a:fld id="{C94A6484-BC22-42D9-BE4D-655E9CDA58D4}" type="slidenum">
              <a:rPr lang="en-US" altLang="zh-TW">
                <a:solidFill>
                  <a:srgbClr val="000000"/>
                </a:solidFill>
                <a:sym typeface="Calibri" panose="020F0502020204030204" pitchFamily="34" charset="0"/>
              </a:rPr>
              <a:pPr>
                <a:buSzPct val="25000"/>
              </a:pPr>
              <a:t>58</a:t>
            </a:fld>
            <a:endParaRPr lang="en-US" altLang="zh-TW">
              <a:solidFill>
                <a:srgbClr val="000000"/>
              </a:solidFill>
              <a:sym typeface="Calibri" panose="020F0502020204030204" pitchFamily="34" charset="0"/>
            </a:endParaRPr>
          </a:p>
        </p:txBody>
      </p:sp>
    </p:spTree>
    <p:extLst>
      <p:ext uri="{BB962C8B-B14F-4D97-AF65-F5344CB8AC3E}">
        <p14:creationId xmlns:p14="http://schemas.microsoft.com/office/powerpoint/2010/main" val="327613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3" name="Shape 499"/>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cap="flat">
            <a:solidFill>
              <a:srgbClr val="000000"/>
            </a:solidFill>
            <a:round/>
            <a:headEnd type="none" w="med" len="med"/>
            <a:tailEnd type="none" w="med" len="med"/>
          </a:ln>
        </p:spPr>
      </p:sp>
      <p:sp>
        <p:nvSpPr>
          <p:cNvPr id="248834" name="Shape 500"/>
          <p:cNvSpPr>
            <a:spLocks noGrp="1"/>
          </p:cNvSpPr>
          <p:nvPr>
            <p:ph type="body" idx="1"/>
          </p:nvPr>
        </p:nvSpPr>
        <p:spPr>
          <a:noFill/>
        </p:spPr>
        <p:txBody>
          <a:bodyPr lIns="91525" tIns="45750" rIns="91525" bIns="45750"/>
          <a:lstStyle/>
          <a:p>
            <a:pPr>
              <a:spcBef>
                <a:spcPct val="0"/>
              </a:spcBef>
              <a:buSzPct val="25000"/>
            </a:pPr>
            <a:r>
              <a:rPr lang="en-US" altLang="zh-TW" sz="1200" dirty="0" smtClean="0">
                <a:latin typeface="+mj-ea"/>
                <a:ea typeface="+mj-ea"/>
                <a:cs typeface="Times New Roman" pitchFamily="18" charset="0"/>
              </a:rPr>
              <a:t>1.</a:t>
            </a:r>
            <a:r>
              <a:rPr lang="zh-TW" altLang="zh-TW" sz="1200" dirty="0" smtClean="0">
                <a:latin typeface="+mj-ea"/>
                <a:ea typeface="+mj-ea"/>
                <a:cs typeface="Times New Roman" pitchFamily="18" charset="0"/>
              </a:rPr>
              <a:t>「核心素養」是指一個人為適應現在生活及面對未來挑戰，所應具備的知識、能力與態度。</a:t>
            </a:r>
            <a:endParaRPr lang="zh-TW" altLang="en-US" sz="1200" dirty="0" smtClean="0">
              <a:latin typeface="+mj-ea"/>
              <a:ea typeface="+mj-ea"/>
              <a:cs typeface="Times New Roman" pitchFamily="18" charset="0"/>
            </a:endParaRPr>
          </a:p>
          <a:p>
            <a:pPr>
              <a:spcBef>
                <a:spcPct val="0"/>
              </a:spcBef>
              <a:buSzPct val="25000"/>
            </a:pPr>
            <a:r>
              <a:rPr lang="en-US" altLang="zh-TW" sz="1200" dirty="0" smtClean="0">
                <a:latin typeface="+mj-ea"/>
                <a:ea typeface="+mj-ea"/>
                <a:cs typeface="Times New Roman" pitchFamily="18" charset="0"/>
              </a:rPr>
              <a:t>2.</a:t>
            </a:r>
            <a:r>
              <a:rPr lang="zh-TW" altLang="zh-TW" sz="1200" dirty="0" smtClean="0">
                <a:latin typeface="+mj-ea"/>
                <a:ea typeface="+mj-ea"/>
                <a:cs typeface="Times New Roman" pitchFamily="18" charset="0"/>
              </a:rPr>
              <a:t>「核心素養」強調學習不宜以學科知識及技能為限，而應關注學習與生活的結合，透過實踐力行而彰顯學習者的全人發展。</a:t>
            </a:r>
            <a:endParaRPr lang="zh-TW" altLang="en-US" sz="1200" dirty="0" smtClean="0">
              <a:latin typeface="+mj-ea"/>
              <a:ea typeface="+mj-ea"/>
              <a:cs typeface="Times New Roman" pitchFamily="18" charset="0"/>
            </a:endParaRPr>
          </a:p>
          <a:p>
            <a:pPr>
              <a:spcBef>
                <a:spcPct val="0"/>
              </a:spcBef>
              <a:buSzPct val="25000"/>
            </a:pPr>
            <a:r>
              <a:rPr lang="en-US" altLang="zh-TW" sz="1200" dirty="0" smtClean="0">
                <a:latin typeface="+mj-ea"/>
                <a:ea typeface="+mj-ea"/>
                <a:cs typeface="Times New Roman" pitchFamily="18" charset="0"/>
              </a:rPr>
              <a:t>3.</a:t>
            </a:r>
            <a:r>
              <a:rPr lang="zh-TW" altLang="en-US" sz="1200" dirty="0" smtClean="0">
                <a:latin typeface="+mj-ea"/>
                <a:ea typeface="+mj-ea"/>
                <a:cs typeface="Times New Roman" pitchFamily="18" charset="0"/>
              </a:rPr>
              <a:t>核心素養強調教育的價值與功能其三面九項涵蓋知識、能力與態度，在學習過程中引導學生解決生活情境中所面臨的問題，並能與時俱進成為終身學習者。</a:t>
            </a:r>
          </a:p>
          <a:p>
            <a:pPr>
              <a:spcBef>
                <a:spcPct val="0"/>
              </a:spcBef>
              <a:buSzPct val="25000"/>
            </a:pPr>
            <a:r>
              <a:rPr lang="en-US" altLang="zh-TW" sz="1200" dirty="0" smtClean="0">
                <a:latin typeface="+mj-ea"/>
                <a:ea typeface="+mj-ea"/>
                <a:cs typeface="Times New Roman" pitchFamily="18" charset="0"/>
              </a:rPr>
              <a:t>4.</a:t>
            </a:r>
            <a:r>
              <a:rPr lang="zh-TW" altLang="en-US" sz="1200" dirty="0" smtClean="0">
                <a:latin typeface="+mj-ea"/>
                <a:ea typeface="+mj-ea"/>
                <a:cs typeface="Times New Roman" pitchFamily="18" charset="0"/>
              </a:rPr>
              <a:t>核心素養承續十大基本能力與核心能力勾勒說明學習者圖像（自主行動）</a:t>
            </a:r>
            <a:r>
              <a:rPr lang="en-US" altLang="en-US" sz="1200" dirty="0" smtClean="0">
                <a:latin typeface="+mj-ea"/>
                <a:ea typeface="+mj-ea"/>
                <a:cs typeface="Times New Roman" pitchFamily="18" charset="0"/>
              </a:rPr>
              <a:t>、</a:t>
            </a:r>
            <a:r>
              <a:rPr lang="zh-TW" altLang="en-US" sz="1200" dirty="0" smtClean="0">
                <a:latin typeface="+mj-ea"/>
                <a:ea typeface="+mj-ea"/>
                <a:cs typeface="Times New Roman" pitchFamily="18" charset="0"/>
              </a:rPr>
              <a:t>學習的圖像（溝通互動），以及學習的意義和價值（社會參與）。</a:t>
            </a:r>
          </a:p>
          <a:p>
            <a:pPr>
              <a:spcBef>
                <a:spcPct val="0"/>
              </a:spcBef>
              <a:buSzPct val="25000"/>
            </a:pPr>
            <a:endParaRPr lang="en-US" sz="1200" dirty="0" smtClean="0">
              <a:latin typeface="+mj-ea"/>
              <a:ea typeface="+mj-ea"/>
              <a:cs typeface="Times New Roman" pitchFamily="18" charset="0"/>
            </a:endParaRPr>
          </a:p>
        </p:txBody>
      </p:sp>
      <p:sp>
        <p:nvSpPr>
          <p:cNvPr id="248835" name="Shape 501"/>
          <p:cNvSpPr>
            <a:spLocks noGrp="1"/>
          </p:cNvSpPr>
          <p:nvPr>
            <p:ph type="sldNum" sz="quarter" idx="5"/>
          </p:nvPr>
        </p:nvSpPr>
        <p:spPr>
          <a:noFill/>
          <a:ln>
            <a:miter lim="800000"/>
            <a:headEnd/>
            <a:tailEnd/>
          </a:ln>
        </p:spPr>
        <p:txBody>
          <a:bodyPr lIns="91525" tIns="45750" rIns="91525" bIns="45750"/>
          <a:lstStyle/>
          <a:p>
            <a:pPr defTabSz="914400">
              <a:buSzPct val="25000"/>
            </a:pPr>
            <a:fld id="{42CAE3D7-DA64-45FC-A88F-560682B93670}" type="slidenum">
              <a:rPr lang="en-US" altLang="zh-TW" smtClean="0">
                <a:solidFill>
                  <a:srgbClr val="000000"/>
                </a:solidFill>
                <a:ea typeface="新細明體" charset="-120"/>
                <a:sym typeface="Calibri" pitchFamily="34" charset="0"/>
              </a:rPr>
              <a:pPr defTabSz="914400">
                <a:buSzPct val="25000"/>
              </a:pPr>
              <a:t>60</a:t>
            </a:fld>
            <a:endParaRPr lang="en-US" altLang="zh-TW" smtClean="0">
              <a:solidFill>
                <a:srgbClr val="000000"/>
              </a:solidFill>
              <a:ea typeface="新細明體" charset="-120"/>
              <a:sym typeface="Calibri" pitchFamily="34" charset="0"/>
            </a:endParaRPr>
          </a:p>
        </p:txBody>
      </p:sp>
    </p:spTree>
    <p:extLst>
      <p:ext uri="{BB962C8B-B14F-4D97-AF65-F5344CB8AC3E}">
        <p14:creationId xmlns:p14="http://schemas.microsoft.com/office/powerpoint/2010/main" val="95555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1121" name="Shape 569"/>
          <p:cNvSpPr>
            <a:spLocks noGrp="1"/>
          </p:cNvSpPr>
          <p:nvPr>
            <p:ph type="body" idx="1"/>
          </p:nvPr>
        </p:nvSpPr>
        <p:spPr>
          <a:noFill/>
        </p:spPr>
        <p:txBody>
          <a:bodyPr lIns="91425" tIns="91425" rIns="91425" bIns="91425"/>
          <a:lstStyle/>
          <a:p>
            <a:pPr>
              <a:spcBef>
                <a:spcPct val="0"/>
              </a:spcBef>
            </a:pPr>
            <a:r>
              <a:rPr lang="zh-TW" altLang="en-US" b="0" i="0" u="none" dirty="0" smtClean="0">
                <a:latin typeface="標楷體" panose="03000509000000000000" pitchFamily="65" charset="-120"/>
                <a:ea typeface="標楷體" panose="03000509000000000000" pitchFamily="65" charset="-120"/>
              </a:rPr>
              <a:t>第一階段生活課程之涵蓋增加綜合活動，特別加底色以凸顯</a:t>
            </a:r>
            <a:r>
              <a:rPr lang="zh-TW" altLang="en-US" dirty="0" smtClean="0">
                <a:latin typeface="新細明體" charset="-120"/>
              </a:rPr>
              <a:t>。</a:t>
            </a:r>
            <a:endParaRPr lang="en-US" b="0" i="0" u="none" dirty="0" smtClean="0">
              <a:latin typeface="標楷體" panose="03000509000000000000" pitchFamily="65" charset="-120"/>
              <a:ea typeface="標楷體" panose="03000509000000000000" pitchFamily="65" charset="-120"/>
            </a:endParaRPr>
          </a:p>
        </p:txBody>
      </p:sp>
      <p:sp>
        <p:nvSpPr>
          <p:cNvPr id="261122" name="Shape 570"/>
          <p:cNvSpPr>
            <a:spLocks noGrp="1" noRot="1" noChangeAspec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Tree>
    <p:extLst>
      <p:ext uri="{BB962C8B-B14F-4D97-AF65-F5344CB8AC3E}">
        <p14:creationId xmlns:p14="http://schemas.microsoft.com/office/powerpoint/2010/main" val="29235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30502AA-011E-4860-86F3-FF187D497787}" type="datetime1">
              <a:rPr lang="zh-TW" altLang="en-US" smtClean="0"/>
              <a:t>2021/3/1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132520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EDB8A29-A583-4B50-9581-1E3392723E77}" type="datetime1">
              <a:rPr lang="zh-TW" altLang="en-US" smtClean="0"/>
              <a:t>2021/3/1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20794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D4DD357-03E8-4686-8651-D0598DE2C9B7}" type="datetime1">
              <a:rPr lang="zh-TW" altLang="en-US" smtClean="0"/>
              <a:t>2021/3/1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302606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1" y="593366"/>
            <a:ext cx="8520599" cy="763598"/>
          </a:xfrm>
          <a:prstGeom prst="rect">
            <a:avLst/>
          </a:prstGeom>
          <a:noFill/>
          <a:ln>
            <a:noFill/>
          </a:ln>
        </p:spPr>
        <p:txBody>
          <a:bodyPr lIns="91425" tIns="91425" rIns="91425" bIns="91425" anchor="t"/>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1"/>
          </p:nvPr>
        </p:nvSpPr>
        <p:spPr>
          <a:xfrm>
            <a:off x="311701" y="1536633"/>
            <a:ext cx="8520599" cy="4555199"/>
          </a:xfrm>
          <a:prstGeom prst="rect">
            <a:avLst/>
          </a:prstGeom>
          <a:noFill/>
          <a:ln>
            <a:noFill/>
          </a:ln>
        </p:spPr>
        <p:txBody>
          <a:bodyPr lIns="91425" tIns="91425" rIns="91425" bIns="91425"/>
          <a:lstStyle>
            <a:lvl1pPr marL="342900" marR="0" lvl="0" indent="-139700" algn="l" rtl="0">
              <a:spcBef>
                <a:spcPts val="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 name="Shape 51"/>
          <p:cNvSpPr txBox="1">
            <a:spLocks noGrp="1"/>
          </p:cNvSpPr>
          <p:nvPr>
            <p:ph type="sldNum" idx="10"/>
          </p:nvPr>
        </p:nvSpPr>
        <p:spPr>
          <a:xfrm>
            <a:off x="8472488" y="6218238"/>
            <a:ext cx="549275" cy="523875"/>
          </a:xfrm>
        </p:spPr>
        <p:txBody>
          <a:bodyPr lIns="91425" tIns="91425" rIns="91425" bIns="91425">
            <a:noAutofit/>
          </a:bodyPr>
          <a:lstStyle>
            <a:lvl1pPr>
              <a:buClr>
                <a:srgbClr val="888888"/>
              </a:buClr>
              <a:buSzPct val="25000"/>
              <a:buFont typeface="Calibri" panose="020F0502020204030204" pitchFamily="34" charset="0"/>
              <a:buNone/>
              <a:defRPr sz="1200" smtClean="0">
                <a:solidFill>
                  <a:srgbClr val="888888"/>
                </a:solidFill>
                <a:latin typeface="Calibri" panose="020F0502020204030204" pitchFamily="34" charset="0"/>
                <a:sym typeface="Calibri" panose="020F0502020204030204" pitchFamily="34" charset="0"/>
              </a:defRPr>
            </a:lvl1pPr>
          </a:lstStyle>
          <a:p>
            <a:pPr>
              <a:defRPr/>
            </a:pPr>
            <a:fld id="{3FBDFEC6-3D92-42AC-B52B-6E28E7DE826B}" type="slidenum">
              <a:rPr lang="en-US" altLang="zh-TW"/>
              <a:pPr>
                <a:defRPr/>
              </a:pPr>
              <a:t>‹#›</a:t>
            </a:fld>
            <a:endParaRPr lang="en-US" altLang="zh-TW"/>
          </a:p>
        </p:txBody>
      </p:sp>
    </p:spTree>
    <p:extLst>
      <p:ext uri="{BB962C8B-B14F-4D97-AF65-F5344CB8AC3E}">
        <p14:creationId xmlns:p14="http://schemas.microsoft.com/office/powerpoint/2010/main" val="213979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微軟正黑體"/>
                <a:cs typeface="微軟正黑體"/>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455DEA2-022C-43E5-A3AB-FB7E8FDE0D3B}" type="datetime1">
              <a:rPr lang="zh-TW" altLang="en-US" smtClean="0"/>
              <a:t>2021/3/1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7420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14C3412-2AA0-4BF0-808F-6C7B85B95493}" type="datetime1">
              <a:rPr lang="zh-TW" altLang="en-US" smtClean="0"/>
              <a:t>2021/3/1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7970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45FED81-F30D-4203-8EF2-28BC493D20E3}" type="datetime1">
              <a:rPr lang="zh-TW" altLang="en-US" smtClean="0"/>
              <a:t>2021/3/1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258125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1EA238D-C4D0-4EFC-BB0B-E3BB7ECF79E8}" type="datetime1">
              <a:rPr lang="zh-TW" altLang="en-US" smtClean="0"/>
              <a:t>2021/3/1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210950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E1D04F-08FB-4E39-BBCC-A70476900D1F}" type="datetime1">
              <a:rPr lang="zh-TW" altLang="en-US" smtClean="0"/>
              <a:t>2021/3/1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428467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5DC7D89-8B01-4489-A5FF-DB6B43EF3791}" type="datetime1">
              <a:rPr lang="zh-TW" altLang="en-US" smtClean="0"/>
              <a:t>2021/3/1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139317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34AF9CE-7830-4BCE-BB59-A7F5CDBABCAD}" type="datetime1">
              <a:rPr lang="zh-TW" altLang="en-US" smtClean="0"/>
              <a:t>2021/3/1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303784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0F1C5-904C-42DA-A086-1FD6C141ABE7}" type="datetime1">
              <a:rPr lang="zh-TW" altLang="en-US" smtClean="0"/>
              <a:t>2021/3/1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274283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A09FF22-DCE5-47D5-8AD3-8F776996BE6A}" type="datetime1">
              <a:rPr lang="zh-TW" altLang="en-US" smtClean="0"/>
              <a:t>2021/3/1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51819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64A9777-B162-458E-A02C-9C70BFBAB5DF}" type="datetime1">
              <a:rPr lang="zh-TW" altLang="en-US" smtClean="0"/>
              <a:t>2021/3/1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306954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E5D88-FC24-4E5B-8C5C-43F20DDE26ED}" type="datetime1">
              <a:rPr lang="zh-TW" altLang="en-US" smtClean="0"/>
              <a:t>2021/3/1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1EAF4-66BA-4DDF-97E8-9A1AB1215C2F}" type="slidenum">
              <a:rPr lang="zh-TW" altLang="en-US" smtClean="0"/>
              <a:t>‹#›</a:t>
            </a:fld>
            <a:endParaRPr lang="zh-TW" altLang="en-US"/>
          </a:p>
        </p:txBody>
      </p:sp>
    </p:spTree>
    <p:extLst>
      <p:ext uri="{BB962C8B-B14F-4D97-AF65-F5344CB8AC3E}">
        <p14:creationId xmlns:p14="http://schemas.microsoft.com/office/powerpoint/2010/main" val="29294782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 id="2147483710" r:id="rId13"/>
    <p:sldLayoutId id="214748371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8" Type="http://schemas.openxmlformats.org/officeDocument/2006/relationships/hyperlink" Target="https://gazette.nat.gov.tw/EG_FileManager/eguploadpub/eg024239/ch05/type2/gov40/num12/Eg.pdf" TargetMode="External"/><Relationship Id="rId13" Type="http://schemas.openxmlformats.org/officeDocument/2006/relationships/hyperlink" Target="https://gazette.nat.gov.tw/EG_FileManager/eguploadpub/eg024247/ch05/type2/gov40/num25/Eg.pdf" TargetMode="External"/><Relationship Id="rId3" Type="http://schemas.openxmlformats.org/officeDocument/2006/relationships/hyperlink" Target="https://gazette.nat.gov.tw/EG_FileManager/eguploadpub/eg024209/ch05/type2/gov40/num11/Eg.pdf" TargetMode="External"/><Relationship Id="rId7" Type="http://schemas.openxmlformats.org/officeDocument/2006/relationships/hyperlink" Target="https://gazette.nat.gov.tw/EG_FileManager/eguploadpub/eg024236/ch05/type2/gov40/num23/Eg.pdf" TargetMode="External"/><Relationship Id="rId12" Type="http://schemas.openxmlformats.org/officeDocument/2006/relationships/hyperlink" Target="https://gazette.nat.gov.tw/EG_FileManager/eguploadpub/eg024246/ch05/type2/gov40/num15/Eg.pdf" TargetMode="External"/><Relationship Id="rId17" Type="http://schemas.openxmlformats.org/officeDocument/2006/relationships/hyperlink" Target="https://gazette.nat.gov.tw/EG_FileManager/eguploadpub/eg024247/ch05/type2/gov40/num24/Eg.pdf" TargetMode="External"/><Relationship Id="rId2" Type="http://schemas.openxmlformats.org/officeDocument/2006/relationships/hyperlink" Target="http://www.tvet3.info/20181226/" TargetMode="External"/><Relationship Id="rId16" Type="http://schemas.openxmlformats.org/officeDocument/2006/relationships/hyperlink" Target="https://gazette.nat.gov.tw/EG_FileManager/eguploadpub/eg024247/ch05/type2/gov40/num23/Eg.pdf" TargetMode="External"/><Relationship Id="rId1" Type="http://schemas.openxmlformats.org/officeDocument/2006/relationships/slideLayout" Target="../slideLayouts/slideLayout2.xml"/><Relationship Id="rId6" Type="http://schemas.openxmlformats.org/officeDocument/2006/relationships/hyperlink" Target="https://gazette.nat.gov.tw/EG_FileManager/eguploadpub/eg024236/ch05/type2/gov40/num24/Eg.pdf" TargetMode="External"/><Relationship Id="rId11" Type="http://schemas.openxmlformats.org/officeDocument/2006/relationships/hyperlink" Target="https://gazette.nat.gov.tw/EG_FileManager/eguploadpub/eg024246/ch05/type2/gov40/num14/Eg.pdf" TargetMode="External"/><Relationship Id="rId5" Type="http://schemas.openxmlformats.org/officeDocument/2006/relationships/hyperlink" Target="https://gazette.nat.gov.tw/EG_FileManager/eguploadpub/eg024234/ch05/type2/gov40/num16/Eg.pdf" TargetMode="External"/><Relationship Id="rId15" Type="http://schemas.openxmlformats.org/officeDocument/2006/relationships/hyperlink" Target="https://gazette.nat.gov.tw/EG_FileManager/eguploadpub/eg024247/ch05/type2/gov40/num22/Eg.pdf" TargetMode="External"/><Relationship Id="rId10" Type="http://schemas.openxmlformats.org/officeDocument/2006/relationships/hyperlink" Target="https://gazette.nat.gov.tw/EG_FileManager/eguploadpub/eg024246/ch05/type2/gov40/num12/Eg.pdf" TargetMode="External"/><Relationship Id="rId4" Type="http://schemas.openxmlformats.org/officeDocument/2006/relationships/hyperlink" Target="https://gazette.nat.gov.tw/EG_FileManager/eguploadpub/eg024209/ch05/type2/gov40/num10/Eg.pdf" TargetMode="External"/><Relationship Id="rId9" Type="http://schemas.openxmlformats.org/officeDocument/2006/relationships/hyperlink" Target="https://gazette.nat.gov.tw/EG_FileManager/eguploadpub/eg024246/ch05/type2/gov40/num13/Eg.pdf" TargetMode="External"/><Relationship Id="rId14" Type="http://schemas.openxmlformats.org/officeDocument/2006/relationships/hyperlink" Target="https://gazette.nat.gov.tw/EG_FileManager/eguploadpub/eg024247/ch05/type2/gov40/num21/Eg.pdf"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course.tchcvs.tc.edu.tw/data.asp" TargetMode="External"/><Relationship Id="rId2" Type="http://schemas.openxmlformats.org/officeDocument/2006/relationships/hyperlink" Target="http://vtedu.mt.ntnu.edu.tw/vtedu/node/369" TargetMode="External"/><Relationship Id="rId1" Type="http://schemas.openxmlformats.org/officeDocument/2006/relationships/slideLayout" Target="../slideLayouts/slideLayout2.xml"/><Relationship Id="rId4" Type="http://schemas.openxmlformats.org/officeDocument/2006/relationships/hyperlink" Target="http://vs.tchcvs.tc.edu.tw/"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jpg"/><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jpg"/><Relationship Id="rId1" Type="http://schemas.openxmlformats.org/officeDocument/2006/relationships/slideLayout" Target="../slideLayouts/slideLayout14.xml"/><Relationship Id="rId5" Type="http://schemas.openxmlformats.org/officeDocument/2006/relationships/image" Target="../media/image55.png"/><Relationship Id="rId4" Type="http://schemas.openxmlformats.org/officeDocument/2006/relationships/image" Target="../media/image54.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course.tchcvs.tc.edu.tw/data.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VFX9OKd7fCw" TargetMode="External"/><Relationship Id="rId2" Type="http://schemas.openxmlformats.org/officeDocument/2006/relationships/hyperlink" Target="https://www.youtube.com/watch?v=OX9u7q0SmD4" TargetMode="External"/><Relationship Id="rId1" Type="http://schemas.openxmlformats.org/officeDocument/2006/relationships/slideLayout" Target="../slideLayouts/slideLayout2.xml"/><Relationship Id="rId5" Type="http://schemas.openxmlformats.org/officeDocument/2006/relationships/hyperlink" Target="https://www.youtube.com/watch?v=I_HIppAsRNM" TargetMode="External"/><Relationship Id="rId4" Type="http://schemas.openxmlformats.org/officeDocument/2006/relationships/hyperlink" Target="https://futureparenting.cwgv.com.tw/family/content/index/7319"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P2CSHae4MPU" TargetMode="External"/><Relationship Id="rId2" Type="http://schemas.openxmlformats.org/officeDocument/2006/relationships/hyperlink" Target="https://www.youtube.com/watch?v=OX9u7q0SmD4" TargetMode="External"/><Relationship Id="rId1" Type="http://schemas.openxmlformats.org/officeDocument/2006/relationships/slideLayout" Target="../slideLayouts/slideLayout2.xml"/><Relationship Id="rId4" Type="http://schemas.openxmlformats.org/officeDocument/2006/relationships/hyperlink" Target="http://12basic.edu.tw/12about-3-1.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iEzHVbk-ao0" TargetMode="External"/><Relationship Id="rId2" Type="http://schemas.openxmlformats.org/officeDocument/2006/relationships/hyperlink" Target="https://www.youtube.com/watch?v=gQW9qqtTUHU" TargetMode="External"/><Relationship Id="rId1" Type="http://schemas.openxmlformats.org/officeDocument/2006/relationships/slideLayout" Target="../slideLayouts/slideLayout2.xml"/><Relationship Id="rId5" Type="http://schemas.openxmlformats.org/officeDocument/2006/relationships/hyperlink" Target="https://www.youtube.com/watch?v=IpaXGxXCrlA" TargetMode="External"/><Relationship Id="rId4" Type="http://schemas.openxmlformats.org/officeDocument/2006/relationships/hyperlink" Target="https://www.youtube.com/watch?v=qo6_gvdWB1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admin\Desktop\&#229;&#173;&#184;&#230;&#160;&#161;&#230;&#156;&#172;&#228;&#189;&#141;&#232;&#170;&#178;&#231;&#168;&#139;\&#229;&#173;&#184;&#230;&#160;&#161;&#230;&#156;&#172;&#228;&#189;&#141;&#232;&#170;&#178;&#231;&#168;&#139;&#229;&#159;&#186;&#230;&#156;&#172;&#230;&#166;&#130;&#229;&#191;&#181;\&#229;&#173;&#184;&#230;&#160;&#161;&#230;&#156;&#172;&#228;&#189;&#141;&#232;&#170;&#178;&#231;&#168;&#139;1.pdf" TargetMode="External"/><Relationship Id="rId2" Type="http://schemas.openxmlformats.org/officeDocument/2006/relationships/hyperlink" Target="http://ming-jane.blogspot.com/2017/06/blog-post.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學校本位課程</a:t>
            </a:r>
            <a:endParaRPr lang="zh-TW" altLang="en-US" dirty="0"/>
          </a:p>
        </p:txBody>
      </p:sp>
      <p:sp>
        <p:nvSpPr>
          <p:cNvPr id="3" name="副標題 2"/>
          <p:cNvSpPr>
            <a:spLocks noGrp="1"/>
          </p:cNvSpPr>
          <p:nvPr>
            <p:ph type="subTitle" idx="1"/>
          </p:nvPr>
        </p:nvSpPr>
        <p:spPr/>
        <p:txBody>
          <a:bodyPr/>
          <a:lstStyle/>
          <a:p>
            <a:r>
              <a:rPr lang="zh-TW" altLang="en-US" dirty="0" smtClean="0"/>
              <a:t>張碧如</a:t>
            </a:r>
            <a:endParaRPr lang="en-US" altLang="zh-TW" dirty="0" smtClean="0"/>
          </a:p>
          <a:p>
            <a:r>
              <a:rPr lang="zh-TW" altLang="en-US" dirty="0" smtClean="0"/>
              <a:t>屏東科技大學</a:t>
            </a:r>
            <a:r>
              <a:rPr lang="zh-TW" altLang="en-US" dirty="0"/>
              <a:t> </a:t>
            </a:r>
            <a:r>
              <a:rPr lang="zh-TW" altLang="en-US" dirty="0" smtClean="0"/>
              <a:t>師資培育中心</a:t>
            </a:r>
            <a:r>
              <a:rPr lang="zh-TW" altLang="en-US" dirty="0"/>
              <a:t> </a:t>
            </a:r>
            <a:r>
              <a:rPr lang="zh-TW" altLang="en-US" dirty="0" smtClean="0"/>
              <a:t>副教</a:t>
            </a:r>
            <a:r>
              <a:rPr lang="zh-TW" altLang="en-US" dirty="0"/>
              <a:t>授</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a:t>
            </a:fld>
            <a:endParaRPr lang="zh-TW" altLang="en-US"/>
          </a:p>
        </p:txBody>
      </p:sp>
    </p:spTree>
    <p:extLst>
      <p:ext uri="{BB962C8B-B14F-4D97-AF65-F5344CB8AC3E}">
        <p14:creationId xmlns:p14="http://schemas.microsoft.com/office/powerpoint/2010/main" val="3189139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sz="4000" dirty="0"/>
              <a:t>學校本位</a:t>
            </a:r>
            <a:r>
              <a:rPr lang="zh-TW" altLang="zh-TW" sz="4000" dirty="0" smtClean="0"/>
              <a:t>課程與</a:t>
            </a:r>
            <a:r>
              <a:rPr lang="zh-TW" altLang="zh-TW" sz="4000" dirty="0"/>
              <a:t>傳統</a:t>
            </a:r>
            <a:r>
              <a:rPr lang="zh-TW" altLang="zh-TW" sz="4000" dirty="0" smtClean="0"/>
              <a:t>課程</a:t>
            </a:r>
            <a:endParaRPr lang="zh-TW" altLang="en-US" sz="4000"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779553968"/>
              </p:ext>
            </p:extLst>
          </p:nvPr>
        </p:nvGraphicFramePr>
        <p:xfrm>
          <a:off x="457200" y="1402080"/>
          <a:ext cx="8229600" cy="5044440"/>
        </p:xfrm>
        <a:graphic>
          <a:graphicData uri="http://schemas.openxmlformats.org/drawingml/2006/table">
            <a:tbl>
              <a:tblPr firstRow="1" bandRow="1">
                <a:tableStyleId>{5C22544A-7EE6-4342-B048-85BDC9FD1C3A}</a:tableStyleId>
              </a:tblPr>
              <a:tblGrid>
                <a:gridCol w="1159933">
                  <a:extLst>
                    <a:ext uri="{9D8B030D-6E8A-4147-A177-3AD203B41FA5}">
                      <a16:colId xmlns="" xmlns:a16="http://schemas.microsoft.com/office/drawing/2014/main" val="20000"/>
                    </a:ext>
                  </a:extLst>
                </a:gridCol>
                <a:gridCol w="3708400">
                  <a:extLst>
                    <a:ext uri="{9D8B030D-6E8A-4147-A177-3AD203B41FA5}">
                      <a16:colId xmlns="" xmlns:a16="http://schemas.microsoft.com/office/drawing/2014/main" val="20001"/>
                    </a:ext>
                  </a:extLst>
                </a:gridCol>
                <a:gridCol w="3361267">
                  <a:extLst>
                    <a:ext uri="{9D8B030D-6E8A-4147-A177-3AD203B41FA5}">
                      <a16:colId xmlns="" xmlns:a16="http://schemas.microsoft.com/office/drawing/2014/main" val="20002"/>
                    </a:ext>
                  </a:extLst>
                </a:gridCol>
              </a:tblGrid>
              <a:tr h="431705">
                <a:tc>
                  <a:txBody>
                    <a:bodyPr/>
                    <a:lstStyle/>
                    <a:p>
                      <a:pPr indent="152400">
                        <a:spcAft>
                          <a:spcPts val="0"/>
                        </a:spcAft>
                      </a:pPr>
                      <a:r>
                        <a:rPr lang="zh-TW" sz="2000" kern="100" dirty="0">
                          <a:effectLst/>
                          <a:latin typeface="Times New Roman"/>
                          <a:ea typeface="新細明體"/>
                        </a:rPr>
                        <a:t>項 目</a:t>
                      </a:r>
                    </a:p>
                  </a:txBody>
                  <a:tcPr marL="17780" marR="17780" marT="0" marB="0" anchor="ctr"/>
                </a:tc>
                <a:tc>
                  <a:txBody>
                    <a:bodyPr/>
                    <a:lstStyle/>
                    <a:p>
                      <a:pPr algn="ctr">
                        <a:spcAft>
                          <a:spcPts val="0"/>
                        </a:spcAft>
                      </a:pPr>
                      <a:r>
                        <a:rPr lang="zh-TW" sz="2000" kern="100">
                          <a:effectLst/>
                          <a:latin typeface="Times New Roman"/>
                          <a:ea typeface="新細明體"/>
                        </a:rPr>
                        <a:t>學校本位課程發展</a:t>
                      </a:r>
                    </a:p>
                  </a:txBody>
                  <a:tcPr marL="17780" marR="17780" marT="0" marB="0" anchor="ctr"/>
                </a:tc>
                <a:tc>
                  <a:txBody>
                    <a:bodyPr/>
                    <a:lstStyle/>
                    <a:p>
                      <a:pPr algn="ctr">
                        <a:spcAft>
                          <a:spcPts val="0"/>
                        </a:spcAft>
                      </a:pPr>
                      <a:r>
                        <a:rPr lang="zh-TW" sz="2000" kern="100">
                          <a:effectLst/>
                          <a:latin typeface="Times New Roman"/>
                          <a:ea typeface="新細明體"/>
                        </a:rPr>
                        <a:t>傳統課程發展</a:t>
                      </a:r>
                    </a:p>
                  </a:txBody>
                  <a:tcPr marL="17780" marR="17780" marT="0" marB="0" anchor="ctr"/>
                </a:tc>
                <a:extLst>
                  <a:ext uri="{0D108BD9-81ED-4DB2-BD59-A6C34878D82A}">
                    <a16:rowId xmlns="" xmlns:a16="http://schemas.microsoft.com/office/drawing/2014/main" val="10000"/>
                  </a:ext>
                </a:extLst>
              </a:tr>
              <a:tr h="709652">
                <a:tc>
                  <a:txBody>
                    <a:bodyPr/>
                    <a:lstStyle/>
                    <a:p>
                      <a:pPr>
                        <a:spcAft>
                          <a:spcPts val="0"/>
                        </a:spcAft>
                      </a:pPr>
                      <a:r>
                        <a:rPr lang="zh-TW" sz="2000" kern="100" dirty="0">
                          <a:effectLst/>
                          <a:latin typeface="Times New Roman"/>
                          <a:ea typeface="新細明體"/>
                        </a:rPr>
                        <a:t>課程目標</a:t>
                      </a:r>
                    </a:p>
                  </a:txBody>
                  <a:tcPr marL="17780" marR="17780" marT="0" marB="0" anchor="ctr"/>
                </a:tc>
                <a:tc>
                  <a:txBody>
                    <a:bodyPr/>
                    <a:lstStyle/>
                    <a:p>
                      <a:pPr>
                        <a:spcAft>
                          <a:spcPts val="0"/>
                        </a:spcAft>
                      </a:pPr>
                      <a:r>
                        <a:rPr lang="zh-TW" sz="2000" kern="100">
                          <a:effectLst/>
                          <a:latin typeface="Times New Roman"/>
                          <a:ea typeface="新細明體"/>
                        </a:rPr>
                        <a:t>以發展符合學生、學校或地方等特殊需要的課程方案為目標。</a:t>
                      </a:r>
                    </a:p>
                  </a:txBody>
                  <a:tcPr marL="17780" marR="17780" marT="0" marB="0"/>
                </a:tc>
                <a:tc>
                  <a:txBody>
                    <a:bodyPr/>
                    <a:lstStyle/>
                    <a:p>
                      <a:pPr>
                        <a:spcAft>
                          <a:spcPts val="0"/>
                        </a:spcAft>
                      </a:pPr>
                      <a:r>
                        <a:rPr lang="zh-TW" sz="2000" kern="100" dirty="0">
                          <a:effectLst/>
                          <a:latin typeface="Times New Roman"/>
                          <a:ea typeface="新細明體"/>
                        </a:rPr>
                        <a:t>以發展全國共同、一致的課程方案為目標。</a:t>
                      </a:r>
                    </a:p>
                  </a:txBody>
                  <a:tcPr marL="17780" marR="17780" marT="0" marB="0"/>
                </a:tc>
                <a:extLst>
                  <a:ext uri="{0D108BD9-81ED-4DB2-BD59-A6C34878D82A}">
                    <a16:rowId xmlns="" xmlns:a16="http://schemas.microsoft.com/office/drawing/2014/main" val="10001"/>
                  </a:ext>
                </a:extLst>
              </a:tr>
              <a:tr h="1064477">
                <a:tc>
                  <a:txBody>
                    <a:bodyPr/>
                    <a:lstStyle/>
                    <a:p>
                      <a:pPr>
                        <a:spcAft>
                          <a:spcPts val="0"/>
                        </a:spcAft>
                      </a:pPr>
                      <a:r>
                        <a:rPr lang="zh-TW" sz="2000" kern="100" dirty="0">
                          <a:effectLst/>
                          <a:latin typeface="Times New Roman"/>
                          <a:ea typeface="新細明體"/>
                        </a:rPr>
                        <a:t>參與人員</a:t>
                      </a:r>
                    </a:p>
                  </a:txBody>
                  <a:tcPr marL="17780" marR="17780" marT="0" marB="0" anchor="ctr"/>
                </a:tc>
                <a:tc>
                  <a:txBody>
                    <a:bodyPr/>
                    <a:lstStyle/>
                    <a:p>
                      <a:pPr>
                        <a:spcAft>
                          <a:spcPts val="0"/>
                        </a:spcAft>
                      </a:pPr>
                      <a:r>
                        <a:rPr lang="zh-TW" sz="2000" kern="100" dirty="0">
                          <a:effectLst/>
                          <a:latin typeface="Times New Roman"/>
                          <a:ea typeface="新細明體"/>
                        </a:rPr>
                        <a:t>所有與課程</a:t>
                      </a:r>
                      <a:r>
                        <a:rPr lang="zh-TW" sz="2000" kern="100" dirty="0" smtClean="0">
                          <a:effectLst/>
                          <a:latin typeface="Times New Roman"/>
                          <a:ea typeface="新細明體"/>
                        </a:rPr>
                        <a:t>利害關係人士</a:t>
                      </a:r>
                      <a:r>
                        <a:rPr lang="zh-TW" sz="2000" kern="100" dirty="0">
                          <a:effectLst/>
                          <a:latin typeface="Times New Roman"/>
                          <a:ea typeface="新細明體"/>
                        </a:rPr>
                        <a:t>，均有參與課程發展的權責</a:t>
                      </a:r>
                      <a:r>
                        <a:rPr lang="zh-TW" sz="2000" kern="100" dirty="0" smtClean="0">
                          <a:effectLst/>
                          <a:latin typeface="Times New Roman"/>
                          <a:ea typeface="新細明體"/>
                        </a:rPr>
                        <a:t>。學校</a:t>
                      </a:r>
                      <a:r>
                        <a:rPr lang="zh-TW" sz="2000" kern="100" dirty="0">
                          <a:effectLst/>
                          <a:latin typeface="Times New Roman"/>
                          <a:ea typeface="新細明體"/>
                        </a:rPr>
                        <a:t>成員與校外人士均可參與課程發展。</a:t>
                      </a:r>
                    </a:p>
                  </a:txBody>
                  <a:tcPr marL="17780" marR="17780" marT="0" marB="0"/>
                </a:tc>
                <a:tc>
                  <a:txBody>
                    <a:bodyPr/>
                    <a:lstStyle/>
                    <a:p>
                      <a:pPr>
                        <a:spcAft>
                          <a:spcPts val="0"/>
                        </a:spcAft>
                      </a:pPr>
                      <a:r>
                        <a:rPr lang="zh-TW" sz="2000" kern="100">
                          <a:effectLst/>
                          <a:latin typeface="Times New Roman"/>
                          <a:ea typeface="新細明體"/>
                        </a:rPr>
                        <a:t>課程發展是學者專家的權責，只有校外的學者專家有權參與課程發展。</a:t>
                      </a:r>
                    </a:p>
                  </a:txBody>
                  <a:tcPr marL="17780" marR="17780" marT="0" marB="0"/>
                </a:tc>
                <a:extLst>
                  <a:ext uri="{0D108BD9-81ED-4DB2-BD59-A6C34878D82A}">
                    <a16:rowId xmlns="" xmlns:a16="http://schemas.microsoft.com/office/drawing/2014/main" val="10002"/>
                  </a:ext>
                </a:extLst>
              </a:tr>
              <a:tr h="709652">
                <a:tc>
                  <a:txBody>
                    <a:bodyPr/>
                    <a:lstStyle/>
                    <a:p>
                      <a:pPr>
                        <a:spcAft>
                          <a:spcPts val="0"/>
                        </a:spcAft>
                      </a:pPr>
                      <a:r>
                        <a:rPr lang="zh-TW" sz="2000" kern="100">
                          <a:effectLst/>
                          <a:latin typeface="Times New Roman"/>
                          <a:ea typeface="新細明體"/>
                        </a:rPr>
                        <a:t>課程觀</a:t>
                      </a:r>
                    </a:p>
                  </a:txBody>
                  <a:tcPr marL="17780" marR="17780" marT="0" marB="0" anchor="ctr"/>
                </a:tc>
                <a:tc>
                  <a:txBody>
                    <a:bodyPr/>
                    <a:lstStyle/>
                    <a:p>
                      <a:pPr>
                        <a:spcAft>
                          <a:spcPts val="0"/>
                        </a:spcAft>
                      </a:pPr>
                      <a:r>
                        <a:rPr lang="zh-TW" sz="2000" kern="100" dirty="0">
                          <a:effectLst/>
                          <a:latin typeface="Times New Roman"/>
                          <a:ea typeface="新細明體"/>
                        </a:rPr>
                        <a:t>課程即教育情境與師生互動的過程與結果。</a:t>
                      </a:r>
                    </a:p>
                  </a:txBody>
                  <a:tcPr marL="17780" marR="17780" marT="0" marB="0"/>
                </a:tc>
                <a:tc>
                  <a:txBody>
                    <a:bodyPr/>
                    <a:lstStyle/>
                    <a:p>
                      <a:pPr>
                        <a:spcAft>
                          <a:spcPts val="0"/>
                        </a:spcAft>
                      </a:pPr>
                      <a:r>
                        <a:rPr lang="zh-TW" sz="2000" kern="100" dirty="0">
                          <a:effectLst/>
                          <a:latin typeface="Times New Roman"/>
                          <a:ea typeface="新細明體"/>
                        </a:rPr>
                        <a:t>課程即書面的課程文件，是計畫好的課程方案。</a:t>
                      </a:r>
                    </a:p>
                  </a:txBody>
                  <a:tcPr marL="17780" marR="17780" marT="0" marB="0"/>
                </a:tc>
                <a:extLst>
                  <a:ext uri="{0D108BD9-81ED-4DB2-BD59-A6C34878D82A}">
                    <a16:rowId xmlns="" xmlns:a16="http://schemas.microsoft.com/office/drawing/2014/main" val="10003"/>
                  </a:ext>
                </a:extLst>
              </a:tr>
              <a:tr h="1064477">
                <a:tc>
                  <a:txBody>
                    <a:bodyPr/>
                    <a:lstStyle/>
                    <a:p>
                      <a:pPr>
                        <a:spcAft>
                          <a:spcPts val="0"/>
                        </a:spcAft>
                      </a:pPr>
                      <a:r>
                        <a:rPr lang="zh-TW" sz="2000" kern="100">
                          <a:effectLst/>
                          <a:latin typeface="Times New Roman"/>
                          <a:ea typeface="新細明體"/>
                        </a:rPr>
                        <a:t>學生觀</a:t>
                      </a:r>
                    </a:p>
                  </a:txBody>
                  <a:tcPr marL="17780" marR="17780" marT="0" marB="0" anchor="ctr"/>
                </a:tc>
                <a:tc>
                  <a:txBody>
                    <a:bodyPr/>
                    <a:lstStyle/>
                    <a:p>
                      <a:pPr>
                        <a:spcAft>
                          <a:spcPts val="0"/>
                        </a:spcAft>
                      </a:pPr>
                      <a:r>
                        <a:rPr lang="zh-TW" sz="2000" kern="100">
                          <a:effectLst/>
                          <a:latin typeface="Times New Roman"/>
                          <a:ea typeface="新細明體"/>
                        </a:rPr>
                        <a:t>學生不但有個別差異，也有主動建構學習能力，課程得因應學生需要進行調整。</a:t>
                      </a:r>
                    </a:p>
                  </a:txBody>
                  <a:tcPr marL="17780" marR="17780" marT="0" marB="0"/>
                </a:tc>
                <a:tc>
                  <a:txBody>
                    <a:bodyPr/>
                    <a:lstStyle/>
                    <a:p>
                      <a:pPr>
                        <a:spcAft>
                          <a:spcPts val="0"/>
                        </a:spcAft>
                      </a:pPr>
                      <a:r>
                        <a:rPr lang="zh-TW" sz="2000" kern="100" dirty="0">
                          <a:effectLst/>
                          <a:latin typeface="Times New Roman"/>
                          <a:ea typeface="新細明體"/>
                        </a:rPr>
                        <a:t>學生無個別差異，是被動的學習個體，課程可以在事前做好詳細、完善的計畫。</a:t>
                      </a:r>
                    </a:p>
                  </a:txBody>
                  <a:tcPr marL="17780" marR="17780" marT="0" marB="0"/>
                </a:tc>
                <a:extLst>
                  <a:ext uri="{0D108BD9-81ED-4DB2-BD59-A6C34878D82A}">
                    <a16:rowId xmlns="" xmlns:a16="http://schemas.microsoft.com/office/drawing/2014/main" val="10004"/>
                  </a:ext>
                </a:extLst>
              </a:tr>
              <a:tr h="1064477">
                <a:tc>
                  <a:txBody>
                    <a:bodyPr/>
                    <a:lstStyle/>
                    <a:p>
                      <a:pPr>
                        <a:spcAft>
                          <a:spcPts val="0"/>
                        </a:spcAft>
                      </a:pPr>
                      <a:r>
                        <a:rPr lang="zh-TW" sz="2000" kern="100">
                          <a:effectLst/>
                          <a:latin typeface="Times New Roman"/>
                          <a:ea typeface="新細明體"/>
                        </a:rPr>
                        <a:t>教師觀</a:t>
                      </a:r>
                    </a:p>
                  </a:txBody>
                  <a:tcPr marL="17780" marR="17780" marT="0" marB="0" anchor="ctr"/>
                </a:tc>
                <a:tc>
                  <a:txBody>
                    <a:bodyPr/>
                    <a:lstStyle/>
                    <a:p>
                      <a:pPr>
                        <a:spcAft>
                          <a:spcPts val="0"/>
                        </a:spcAft>
                      </a:pPr>
                      <a:r>
                        <a:rPr lang="zh-TW" sz="2000" kern="100">
                          <a:effectLst/>
                          <a:latin typeface="Times New Roman"/>
                          <a:ea typeface="新細明體"/>
                        </a:rPr>
                        <a:t>教師是課程的研究者、發展者與實施者，教師有主動詮釋課程、發展課程的能力。</a:t>
                      </a:r>
                      <a:r>
                        <a:rPr lang="en-US" sz="2000" kern="100">
                          <a:effectLst/>
                          <a:latin typeface="Times New Roman"/>
                          <a:ea typeface="新細明體"/>
                        </a:rPr>
                        <a:t> </a:t>
                      </a:r>
                      <a:endParaRPr lang="zh-TW" sz="2000" kern="100">
                        <a:effectLst/>
                        <a:latin typeface="Times New Roman"/>
                        <a:ea typeface="新細明體"/>
                      </a:endParaRPr>
                    </a:p>
                  </a:txBody>
                  <a:tcPr marL="17780" marR="17780" marT="0" marB="0"/>
                </a:tc>
                <a:tc>
                  <a:txBody>
                    <a:bodyPr/>
                    <a:lstStyle/>
                    <a:p>
                      <a:pPr>
                        <a:spcAft>
                          <a:spcPts val="0"/>
                        </a:spcAft>
                      </a:pPr>
                      <a:r>
                        <a:rPr lang="zh-TW" sz="2000" kern="100" dirty="0">
                          <a:effectLst/>
                          <a:latin typeface="Times New Roman"/>
                          <a:ea typeface="新細明體"/>
                        </a:rPr>
                        <a:t>教師僅是課程的實施者，教師的職責就是依照設計好的課程方案加以忠實的呈現。</a:t>
                      </a:r>
                    </a:p>
                  </a:txBody>
                  <a:tcPr marL="17780" marR="17780" marT="0" marB="0"/>
                </a:tc>
                <a:extLst>
                  <a:ext uri="{0D108BD9-81ED-4DB2-BD59-A6C34878D82A}">
                    <a16:rowId xmlns="" xmlns:a16="http://schemas.microsoft.com/office/drawing/2014/main" val="10005"/>
                  </a:ext>
                </a:extLst>
              </a:tr>
            </a:tbl>
          </a:graphicData>
        </a:graphic>
      </p:graphicFrame>
      <p:sp>
        <p:nvSpPr>
          <p:cNvPr id="3" name="投影片編號版面配置區 2"/>
          <p:cNvSpPr>
            <a:spLocks noGrp="1"/>
          </p:cNvSpPr>
          <p:nvPr>
            <p:ph type="sldNum" sz="quarter" idx="12"/>
          </p:nvPr>
        </p:nvSpPr>
        <p:spPr/>
        <p:txBody>
          <a:bodyPr/>
          <a:lstStyle/>
          <a:p>
            <a:fld id="{B721EAF4-66BA-4DDF-97E8-9A1AB1215C2F}" type="slidenum">
              <a:rPr lang="zh-TW" altLang="en-US" smtClean="0"/>
              <a:t>10</a:t>
            </a:fld>
            <a:endParaRPr lang="zh-TW" altLang="en-US"/>
          </a:p>
        </p:txBody>
      </p:sp>
    </p:spTree>
    <p:extLst>
      <p:ext uri="{BB962C8B-B14F-4D97-AF65-F5344CB8AC3E}">
        <p14:creationId xmlns:p14="http://schemas.microsoft.com/office/powerpoint/2010/main" val="40229406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457200" y="501492"/>
            <a:ext cx="8229600" cy="689291"/>
          </a:xfrm>
          <a:prstGeom prst="rect">
            <a:avLst/>
          </a:prstGeom>
        </p:spPr>
        <p:txBody>
          <a:bodyPr vert="horz" wrap="square" lIns="0" tIns="12065" rIns="0" bIns="0" rtlCol="0">
            <a:spAutoFit/>
          </a:bodyPr>
          <a:lstStyle/>
          <a:p>
            <a:pPr marL="87630">
              <a:lnSpc>
                <a:spcPct val="100000"/>
              </a:lnSpc>
              <a:spcBef>
                <a:spcPts val="95"/>
              </a:spcBef>
            </a:pPr>
            <a:r>
              <a:rPr lang="en-US" spc="-10" dirty="0" smtClean="0"/>
              <a:t>3.</a:t>
            </a:r>
            <a:r>
              <a:rPr spc="-10" dirty="0" smtClean="0"/>
              <a:t>架構</a:t>
            </a:r>
            <a:endParaRPr spc="-10" dirty="0"/>
          </a:p>
        </p:txBody>
      </p:sp>
      <p:sp>
        <p:nvSpPr>
          <p:cNvPr id="17" name="object 17"/>
          <p:cNvSpPr/>
          <p:nvPr/>
        </p:nvSpPr>
        <p:spPr>
          <a:xfrm>
            <a:off x="1420875" y="1935226"/>
            <a:ext cx="2846705" cy="1600200"/>
          </a:xfrm>
          <a:custGeom>
            <a:avLst/>
            <a:gdLst/>
            <a:ahLst/>
            <a:cxnLst/>
            <a:rect l="l" t="t" r="r" b="b"/>
            <a:pathLst>
              <a:path w="2846704" h="16002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2579624" y="0"/>
                </a:lnTo>
                <a:lnTo>
                  <a:pt x="2627570" y="4296"/>
                </a:lnTo>
                <a:lnTo>
                  <a:pt x="2672694" y="16682"/>
                </a:lnTo>
                <a:lnTo>
                  <a:pt x="2714243" y="36406"/>
                </a:lnTo>
                <a:lnTo>
                  <a:pt x="2751465" y="62716"/>
                </a:lnTo>
                <a:lnTo>
                  <a:pt x="2783607" y="94858"/>
                </a:lnTo>
                <a:lnTo>
                  <a:pt x="2809917" y="132079"/>
                </a:lnTo>
                <a:lnTo>
                  <a:pt x="2829641" y="173629"/>
                </a:lnTo>
                <a:lnTo>
                  <a:pt x="2842027" y="218753"/>
                </a:lnTo>
                <a:lnTo>
                  <a:pt x="2846324" y="266700"/>
                </a:lnTo>
                <a:lnTo>
                  <a:pt x="2846324" y="1333373"/>
                </a:lnTo>
                <a:lnTo>
                  <a:pt x="2842027" y="1381323"/>
                </a:lnTo>
                <a:lnTo>
                  <a:pt x="2829641" y="1426459"/>
                </a:lnTo>
                <a:lnTo>
                  <a:pt x="2809917" y="1468025"/>
                </a:lnTo>
                <a:lnTo>
                  <a:pt x="2783607" y="1505267"/>
                </a:lnTo>
                <a:lnTo>
                  <a:pt x="2751465" y="1537430"/>
                </a:lnTo>
                <a:lnTo>
                  <a:pt x="2714244" y="1563760"/>
                </a:lnTo>
                <a:lnTo>
                  <a:pt x="2672694" y="1583501"/>
                </a:lnTo>
                <a:lnTo>
                  <a:pt x="2627570" y="1595899"/>
                </a:lnTo>
                <a:lnTo>
                  <a:pt x="2579624" y="1600200"/>
                </a:lnTo>
                <a:lnTo>
                  <a:pt x="266700" y="1600200"/>
                </a:lnTo>
                <a:lnTo>
                  <a:pt x="218753" y="1595899"/>
                </a:lnTo>
                <a:lnTo>
                  <a:pt x="173629" y="1583501"/>
                </a:lnTo>
                <a:lnTo>
                  <a:pt x="132080" y="1563760"/>
                </a:lnTo>
                <a:lnTo>
                  <a:pt x="94858" y="1537430"/>
                </a:lnTo>
                <a:lnTo>
                  <a:pt x="62716" y="1505267"/>
                </a:lnTo>
                <a:lnTo>
                  <a:pt x="36406" y="1468025"/>
                </a:lnTo>
                <a:lnTo>
                  <a:pt x="16682" y="1426459"/>
                </a:lnTo>
                <a:lnTo>
                  <a:pt x="4296" y="1381323"/>
                </a:lnTo>
                <a:lnTo>
                  <a:pt x="0" y="1333373"/>
                </a:lnTo>
                <a:lnTo>
                  <a:pt x="0" y="266700"/>
                </a:lnTo>
                <a:close/>
              </a:path>
            </a:pathLst>
          </a:custGeom>
          <a:ln w="28575">
            <a:solidFill>
              <a:srgbClr val="001F5F"/>
            </a:solidFill>
          </a:ln>
        </p:spPr>
        <p:txBody>
          <a:bodyPr wrap="square" lIns="0" tIns="0" rIns="0" bIns="0" rtlCol="0"/>
          <a:lstStyle/>
          <a:p>
            <a:endParaRPr/>
          </a:p>
        </p:txBody>
      </p:sp>
      <p:sp>
        <p:nvSpPr>
          <p:cNvPr id="18" name="object 18"/>
          <p:cNvSpPr txBox="1"/>
          <p:nvPr/>
        </p:nvSpPr>
        <p:spPr>
          <a:xfrm>
            <a:off x="1811273" y="2499105"/>
            <a:ext cx="2067560" cy="452120"/>
          </a:xfrm>
          <a:prstGeom prst="rect">
            <a:avLst/>
          </a:prstGeom>
        </p:spPr>
        <p:txBody>
          <a:bodyPr vert="horz" wrap="square" lIns="0" tIns="12065" rIns="0" bIns="0" rtlCol="0">
            <a:spAutoFit/>
          </a:bodyPr>
          <a:lstStyle/>
          <a:p>
            <a:pPr marL="12700">
              <a:lnSpc>
                <a:spcPct val="100000"/>
              </a:lnSpc>
              <a:spcBef>
                <a:spcPts val="95"/>
              </a:spcBef>
            </a:pPr>
            <a:r>
              <a:rPr sz="2800" b="1" spc="-125" dirty="0">
                <a:solidFill>
                  <a:srgbClr val="0066FF"/>
                </a:solidFill>
                <a:latin typeface="微軟正黑體"/>
                <a:cs typeface="微軟正黑體"/>
              </a:rPr>
              <a:t>部定一般科目</a:t>
            </a:r>
            <a:endParaRPr sz="2800">
              <a:latin typeface="微軟正黑體"/>
              <a:cs typeface="微軟正黑體"/>
            </a:endParaRPr>
          </a:p>
        </p:txBody>
      </p:sp>
      <p:sp>
        <p:nvSpPr>
          <p:cNvPr id="19" name="object 19"/>
          <p:cNvSpPr/>
          <p:nvPr/>
        </p:nvSpPr>
        <p:spPr>
          <a:xfrm>
            <a:off x="1420875" y="3535426"/>
            <a:ext cx="2846705" cy="838200"/>
          </a:xfrm>
          <a:custGeom>
            <a:avLst/>
            <a:gdLst/>
            <a:ahLst/>
            <a:cxnLst/>
            <a:rect l="l" t="t" r="r" b="b"/>
            <a:pathLst>
              <a:path w="2846704" h="838200">
                <a:moveTo>
                  <a:pt x="2706624" y="0"/>
                </a:moveTo>
                <a:lnTo>
                  <a:pt x="139700" y="0"/>
                </a:lnTo>
                <a:lnTo>
                  <a:pt x="95520" y="7116"/>
                </a:lnTo>
                <a:lnTo>
                  <a:pt x="57168" y="26936"/>
                </a:lnTo>
                <a:lnTo>
                  <a:pt x="26936" y="57168"/>
                </a:lnTo>
                <a:lnTo>
                  <a:pt x="7116" y="95520"/>
                </a:lnTo>
                <a:lnTo>
                  <a:pt x="0" y="139700"/>
                </a:lnTo>
                <a:lnTo>
                  <a:pt x="0" y="698373"/>
                </a:lnTo>
                <a:lnTo>
                  <a:pt x="7116" y="742565"/>
                </a:lnTo>
                <a:lnTo>
                  <a:pt x="26936" y="780949"/>
                </a:lnTo>
                <a:lnTo>
                  <a:pt x="57168" y="811219"/>
                </a:lnTo>
                <a:lnTo>
                  <a:pt x="95520" y="831070"/>
                </a:lnTo>
                <a:lnTo>
                  <a:pt x="139700" y="838200"/>
                </a:lnTo>
                <a:lnTo>
                  <a:pt x="2706624" y="838200"/>
                </a:lnTo>
                <a:lnTo>
                  <a:pt x="2750803" y="831070"/>
                </a:lnTo>
                <a:lnTo>
                  <a:pt x="2789155" y="811219"/>
                </a:lnTo>
                <a:lnTo>
                  <a:pt x="2819387" y="780949"/>
                </a:lnTo>
                <a:lnTo>
                  <a:pt x="2839207" y="742565"/>
                </a:lnTo>
                <a:lnTo>
                  <a:pt x="2846324" y="698373"/>
                </a:lnTo>
                <a:lnTo>
                  <a:pt x="2846324" y="139700"/>
                </a:lnTo>
                <a:lnTo>
                  <a:pt x="2839207" y="95520"/>
                </a:lnTo>
                <a:lnTo>
                  <a:pt x="2819387" y="57168"/>
                </a:lnTo>
                <a:lnTo>
                  <a:pt x="2789155" y="26936"/>
                </a:lnTo>
                <a:lnTo>
                  <a:pt x="2750803" y="7116"/>
                </a:lnTo>
                <a:lnTo>
                  <a:pt x="2706624" y="0"/>
                </a:lnTo>
                <a:close/>
              </a:path>
            </a:pathLst>
          </a:custGeom>
          <a:solidFill>
            <a:srgbClr val="D9D9D9"/>
          </a:solidFill>
        </p:spPr>
        <p:txBody>
          <a:bodyPr wrap="square" lIns="0" tIns="0" rIns="0" bIns="0" rtlCol="0"/>
          <a:lstStyle/>
          <a:p>
            <a:endParaRPr/>
          </a:p>
        </p:txBody>
      </p:sp>
      <p:sp>
        <p:nvSpPr>
          <p:cNvPr id="20" name="object 20"/>
          <p:cNvSpPr/>
          <p:nvPr/>
        </p:nvSpPr>
        <p:spPr>
          <a:xfrm>
            <a:off x="1420875" y="3535426"/>
            <a:ext cx="2846705" cy="838200"/>
          </a:xfrm>
          <a:custGeom>
            <a:avLst/>
            <a:gdLst/>
            <a:ahLst/>
            <a:cxnLst/>
            <a:rect l="l" t="t" r="r" b="b"/>
            <a:pathLst>
              <a:path w="2846704" h="838200">
                <a:moveTo>
                  <a:pt x="0" y="139700"/>
                </a:moveTo>
                <a:lnTo>
                  <a:pt x="7116" y="95520"/>
                </a:lnTo>
                <a:lnTo>
                  <a:pt x="26936" y="57168"/>
                </a:lnTo>
                <a:lnTo>
                  <a:pt x="57168" y="26936"/>
                </a:lnTo>
                <a:lnTo>
                  <a:pt x="95520" y="7116"/>
                </a:lnTo>
                <a:lnTo>
                  <a:pt x="139700" y="0"/>
                </a:lnTo>
                <a:lnTo>
                  <a:pt x="2706624" y="0"/>
                </a:lnTo>
                <a:lnTo>
                  <a:pt x="2750803" y="7116"/>
                </a:lnTo>
                <a:lnTo>
                  <a:pt x="2789155" y="26936"/>
                </a:lnTo>
                <a:lnTo>
                  <a:pt x="2819387" y="57168"/>
                </a:lnTo>
                <a:lnTo>
                  <a:pt x="2839207" y="95520"/>
                </a:lnTo>
                <a:lnTo>
                  <a:pt x="2846324" y="139700"/>
                </a:lnTo>
                <a:lnTo>
                  <a:pt x="2846324" y="698373"/>
                </a:lnTo>
                <a:lnTo>
                  <a:pt x="2839207" y="742565"/>
                </a:lnTo>
                <a:lnTo>
                  <a:pt x="2819387" y="780949"/>
                </a:lnTo>
                <a:lnTo>
                  <a:pt x="2789155" y="811219"/>
                </a:lnTo>
                <a:lnTo>
                  <a:pt x="2750803" y="831070"/>
                </a:lnTo>
                <a:lnTo>
                  <a:pt x="2706624" y="838200"/>
                </a:lnTo>
                <a:lnTo>
                  <a:pt x="139700" y="838200"/>
                </a:lnTo>
                <a:lnTo>
                  <a:pt x="95520" y="831070"/>
                </a:lnTo>
                <a:lnTo>
                  <a:pt x="57168" y="811219"/>
                </a:lnTo>
                <a:lnTo>
                  <a:pt x="26936" y="780949"/>
                </a:lnTo>
                <a:lnTo>
                  <a:pt x="7116" y="742565"/>
                </a:lnTo>
                <a:lnTo>
                  <a:pt x="0" y="698373"/>
                </a:lnTo>
                <a:lnTo>
                  <a:pt x="0" y="139700"/>
                </a:lnTo>
                <a:close/>
              </a:path>
            </a:pathLst>
          </a:custGeom>
          <a:ln w="28575">
            <a:solidFill>
              <a:srgbClr val="001F5F"/>
            </a:solidFill>
          </a:ln>
        </p:spPr>
        <p:txBody>
          <a:bodyPr wrap="square" lIns="0" tIns="0" rIns="0" bIns="0" rtlCol="0"/>
          <a:lstStyle/>
          <a:p>
            <a:endParaRPr/>
          </a:p>
        </p:txBody>
      </p:sp>
      <p:sp>
        <p:nvSpPr>
          <p:cNvPr id="21" name="object 21"/>
          <p:cNvSpPr/>
          <p:nvPr/>
        </p:nvSpPr>
        <p:spPr>
          <a:xfrm>
            <a:off x="1420875" y="4387850"/>
            <a:ext cx="2846705" cy="1358900"/>
          </a:xfrm>
          <a:custGeom>
            <a:avLst/>
            <a:gdLst/>
            <a:ahLst/>
            <a:cxnLst/>
            <a:rect l="l" t="t" r="r" b="b"/>
            <a:pathLst>
              <a:path w="2846704" h="1358900">
                <a:moveTo>
                  <a:pt x="2619883" y="0"/>
                </a:moveTo>
                <a:lnTo>
                  <a:pt x="226441" y="0"/>
                </a:lnTo>
                <a:lnTo>
                  <a:pt x="180795" y="4599"/>
                </a:lnTo>
                <a:lnTo>
                  <a:pt x="138285" y="17789"/>
                </a:lnTo>
                <a:lnTo>
                  <a:pt x="99820" y="38663"/>
                </a:lnTo>
                <a:lnTo>
                  <a:pt x="66309" y="66309"/>
                </a:lnTo>
                <a:lnTo>
                  <a:pt x="38663" y="99820"/>
                </a:lnTo>
                <a:lnTo>
                  <a:pt x="17789" y="138285"/>
                </a:lnTo>
                <a:lnTo>
                  <a:pt x="4599" y="180795"/>
                </a:lnTo>
                <a:lnTo>
                  <a:pt x="0" y="226441"/>
                </a:lnTo>
                <a:lnTo>
                  <a:pt x="0" y="1132459"/>
                </a:lnTo>
                <a:lnTo>
                  <a:pt x="4599" y="1178090"/>
                </a:lnTo>
                <a:lnTo>
                  <a:pt x="17789" y="1220593"/>
                </a:lnTo>
                <a:lnTo>
                  <a:pt x="38663" y="1259057"/>
                </a:lnTo>
                <a:lnTo>
                  <a:pt x="66309" y="1292571"/>
                </a:lnTo>
                <a:lnTo>
                  <a:pt x="99820" y="1320223"/>
                </a:lnTo>
                <a:lnTo>
                  <a:pt x="138285" y="1341102"/>
                </a:lnTo>
                <a:lnTo>
                  <a:pt x="180795" y="1354298"/>
                </a:lnTo>
                <a:lnTo>
                  <a:pt x="226441" y="1358900"/>
                </a:lnTo>
                <a:lnTo>
                  <a:pt x="2619883" y="1358900"/>
                </a:lnTo>
                <a:lnTo>
                  <a:pt x="2665528" y="1354298"/>
                </a:lnTo>
                <a:lnTo>
                  <a:pt x="2708038" y="1341102"/>
                </a:lnTo>
                <a:lnTo>
                  <a:pt x="2746503" y="1320223"/>
                </a:lnTo>
                <a:lnTo>
                  <a:pt x="2780014" y="1292571"/>
                </a:lnTo>
                <a:lnTo>
                  <a:pt x="2807660" y="1259057"/>
                </a:lnTo>
                <a:lnTo>
                  <a:pt x="2828534" y="1220593"/>
                </a:lnTo>
                <a:lnTo>
                  <a:pt x="2841724" y="1178090"/>
                </a:lnTo>
                <a:lnTo>
                  <a:pt x="2846324" y="1132459"/>
                </a:lnTo>
                <a:lnTo>
                  <a:pt x="2846324" y="226441"/>
                </a:lnTo>
                <a:lnTo>
                  <a:pt x="2841724" y="180795"/>
                </a:lnTo>
                <a:lnTo>
                  <a:pt x="2828534" y="138285"/>
                </a:lnTo>
                <a:lnTo>
                  <a:pt x="2807660" y="99820"/>
                </a:lnTo>
                <a:lnTo>
                  <a:pt x="2780014" y="66309"/>
                </a:lnTo>
                <a:lnTo>
                  <a:pt x="2746503" y="38663"/>
                </a:lnTo>
                <a:lnTo>
                  <a:pt x="2708038" y="17789"/>
                </a:lnTo>
                <a:lnTo>
                  <a:pt x="2665528" y="4599"/>
                </a:lnTo>
                <a:lnTo>
                  <a:pt x="2619883" y="0"/>
                </a:lnTo>
                <a:close/>
              </a:path>
            </a:pathLst>
          </a:custGeom>
          <a:solidFill>
            <a:srgbClr val="D3F5F7"/>
          </a:solidFill>
        </p:spPr>
        <p:txBody>
          <a:bodyPr wrap="square" lIns="0" tIns="0" rIns="0" bIns="0" rtlCol="0"/>
          <a:lstStyle/>
          <a:p>
            <a:endParaRPr/>
          </a:p>
        </p:txBody>
      </p:sp>
      <p:sp>
        <p:nvSpPr>
          <p:cNvPr id="22" name="object 22"/>
          <p:cNvSpPr/>
          <p:nvPr/>
        </p:nvSpPr>
        <p:spPr>
          <a:xfrm>
            <a:off x="1420875" y="4387850"/>
            <a:ext cx="2846705" cy="1358900"/>
          </a:xfrm>
          <a:custGeom>
            <a:avLst/>
            <a:gdLst/>
            <a:ahLst/>
            <a:cxnLst/>
            <a:rect l="l" t="t" r="r" b="b"/>
            <a:pathLst>
              <a:path w="2846704" h="1358900">
                <a:moveTo>
                  <a:pt x="0" y="226441"/>
                </a:moveTo>
                <a:lnTo>
                  <a:pt x="4599" y="180795"/>
                </a:lnTo>
                <a:lnTo>
                  <a:pt x="17789" y="138285"/>
                </a:lnTo>
                <a:lnTo>
                  <a:pt x="38663" y="99820"/>
                </a:lnTo>
                <a:lnTo>
                  <a:pt x="66309" y="66309"/>
                </a:lnTo>
                <a:lnTo>
                  <a:pt x="99820" y="38663"/>
                </a:lnTo>
                <a:lnTo>
                  <a:pt x="138285" y="17789"/>
                </a:lnTo>
                <a:lnTo>
                  <a:pt x="180795" y="4599"/>
                </a:lnTo>
                <a:lnTo>
                  <a:pt x="226441" y="0"/>
                </a:lnTo>
                <a:lnTo>
                  <a:pt x="2619883" y="0"/>
                </a:lnTo>
                <a:lnTo>
                  <a:pt x="2665528" y="4599"/>
                </a:lnTo>
                <a:lnTo>
                  <a:pt x="2708038" y="17789"/>
                </a:lnTo>
                <a:lnTo>
                  <a:pt x="2746503" y="38663"/>
                </a:lnTo>
                <a:lnTo>
                  <a:pt x="2780014" y="66309"/>
                </a:lnTo>
                <a:lnTo>
                  <a:pt x="2807660" y="99820"/>
                </a:lnTo>
                <a:lnTo>
                  <a:pt x="2828534" y="138285"/>
                </a:lnTo>
                <a:lnTo>
                  <a:pt x="2841724" y="180795"/>
                </a:lnTo>
                <a:lnTo>
                  <a:pt x="2846324" y="226441"/>
                </a:lnTo>
                <a:lnTo>
                  <a:pt x="2846324" y="1132459"/>
                </a:lnTo>
                <a:lnTo>
                  <a:pt x="2841724" y="1178090"/>
                </a:lnTo>
                <a:lnTo>
                  <a:pt x="2828534" y="1220593"/>
                </a:lnTo>
                <a:lnTo>
                  <a:pt x="2807660" y="1259057"/>
                </a:lnTo>
                <a:lnTo>
                  <a:pt x="2780014" y="1292571"/>
                </a:lnTo>
                <a:lnTo>
                  <a:pt x="2746503" y="1320223"/>
                </a:lnTo>
                <a:lnTo>
                  <a:pt x="2708038" y="1341102"/>
                </a:lnTo>
                <a:lnTo>
                  <a:pt x="2665528" y="1354298"/>
                </a:lnTo>
                <a:lnTo>
                  <a:pt x="2619883" y="1358900"/>
                </a:lnTo>
                <a:lnTo>
                  <a:pt x="226441" y="1358900"/>
                </a:lnTo>
                <a:lnTo>
                  <a:pt x="180795" y="1354298"/>
                </a:lnTo>
                <a:lnTo>
                  <a:pt x="138285" y="1341102"/>
                </a:lnTo>
                <a:lnTo>
                  <a:pt x="99820" y="1320223"/>
                </a:lnTo>
                <a:lnTo>
                  <a:pt x="66309" y="1292571"/>
                </a:lnTo>
                <a:lnTo>
                  <a:pt x="38663" y="1259057"/>
                </a:lnTo>
                <a:lnTo>
                  <a:pt x="17789" y="1220593"/>
                </a:lnTo>
                <a:lnTo>
                  <a:pt x="4599" y="1178090"/>
                </a:lnTo>
                <a:lnTo>
                  <a:pt x="0" y="1132459"/>
                </a:lnTo>
                <a:lnTo>
                  <a:pt x="0" y="226441"/>
                </a:lnTo>
                <a:close/>
              </a:path>
            </a:pathLst>
          </a:custGeom>
          <a:ln w="28575">
            <a:solidFill>
              <a:srgbClr val="001F5F"/>
            </a:solidFill>
          </a:ln>
        </p:spPr>
        <p:txBody>
          <a:bodyPr wrap="square" lIns="0" tIns="0" rIns="0" bIns="0" rtlCol="0"/>
          <a:lstStyle/>
          <a:p>
            <a:endParaRPr/>
          </a:p>
        </p:txBody>
      </p:sp>
      <p:sp>
        <p:nvSpPr>
          <p:cNvPr id="23" name="object 23"/>
          <p:cNvSpPr txBox="1"/>
          <p:nvPr/>
        </p:nvSpPr>
        <p:spPr>
          <a:xfrm>
            <a:off x="1588135" y="3718686"/>
            <a:ext cx="2511425" cy="188341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1F5F"/>
                </a:solidFill>
                <a:latin typeface="微軟正黑體"/>
                <a:cs typeface="微軟正黑體"/>
              </a:rPr>
              <a:t>部定群專業科目</a:t>
            </a:r>
            <a:endParaRPr sz="2800">
              <a:latin typeface="微軟正黑體"/>
              <a:cs typeface="微軟正黑體"/>
            </a:endParaRPr>
          </a:p>
          <a:p>
            <a:pPr marL="188595" marR="180340" algn="ctr">
              <a:lnSpc>
                <a:spcPct val="100000"/>
              </a:lnSpc>
              <a:spcBef>
                <a:spcPts val="2630"/>
              </a:spcBef>
            </a:pPr>
            <a:r>
              <a:rPr sz="2400" b="1" dirty="0">
                <a:solidFill>
                  <a:srgbClr val="FF0000"/>
                </a:solidFill>
                <a:latin typeface="微軟正黑體"/>
                <a:cs typeface="微軟正黑體"/>
              </a:rPr>
              <a:t>部定群實習科目 </a:t>
            </a:r>
            <a:r>
              <a:rPr sz="2400" b="1" spc="-5" dirty="0">
                <a:solidFill>
                  <a:srgbClr val="6F2F9F"/>
                </a:solidFill>
                <a:latin typeface="微軟正黑體"/>
                <a:cs typeface="微軟正黑體"/>
              </a:rPr>
              <a:t>部定科適用之 </a:t>
            </a:r>
            <a:r>
              <a:rPr sz="2400" b="1" dirty="0">
                <a:solidFill>
                  <a:srgbClr val="6F2F9F"/>
                </a:solidFill>
                <a:latin typeface="微軟正黑體"/>
                <a:cs typeface="微軟正黑體"/>
              </a:rPr>
              <a:t>技能領域課程</a:t>
            </a:r>
            <a:endParaRPr sz="2400">
              <a:latin typeface="微軟正黑體"/>
              <a:cs typeface="微軟正黑體"/>
            </a:endParaRPr>
          </a:p>
        </p:txBody>
      </p:sp>
      <p:sp>
        <p:nvSpPr>
          <p:cNvPr id="24" name="object 24"/>
          <p:cNvSpPr/>
          <p:nvPr/>
        </p:nvSpPr>
        <p:spPr>
          <a:xfrm>
            <a:off x="4267200" y="3497326"/>
            <a:ext cx="2487930" cy="889000"/>
          </a:xfrm>
          <a:custGeom>
            <a:avLst/>
            <a:gdLst/>
            <a:ahLst/>
            <a:cxnLst/>
            <a:rect l="l" t="t" r="r" b="b"/>
            <a:pathLst>
              <a:path w="2487929" h="889000">
                <a:moveTo>
                  <a:pt x="2339467" y="0"/>
                </a:moveTo>
                <a:lnTo>
                  <a:pt x="148209" y="0"/>
                </a:lnTo>
                <a:lnTo>
                  <a:pt x="101339" y="7548"/>
                </a:lnTo>
                <a:lnTo>
                  <a:pt x="60652" y="28569"/>
                </a:lnTo>
                <a:lnTo>
                  <a:pt x="28578" y="60624"/>
                </a:lnTo>
                <a:lnTo>
                  <a:pt x="7549" y="101274"/>
                </a:lnTo>
                <a:lnTo>
                  <a:pt x="0" y="148081"/>
                </a:lnTo>
                <a:lnTo>
                  <a:pt x="0" y="740791"/>
                </a:lnTo>
                <a:lnTo>
                  <a:pt x="7549" y="787611"/>
                </a:lnTo>
                <a:lnTo>
                  <a:pt x="28578" y="828292"/>
                </a:lnTo>
                <a:lnTo>
                  <a:pt x="60652" y="860385"/>
                </a:lnTo>
                <a:lnTo>
                  <a:pt x="101339" y="881437"/>
                </a:lnTo>
                <a:lnTo>
                  <a:pt x="148209" y="889000"/>
                </a:lnTo>
                <a:lnTo>
                  <a:pt x="2339467" y="889000"/>
                </a:lnTo>
                <a:lnTo>
                  <a:pt x="2386287" y="881437"/>
                </a:lnTo>
                <a:lnTo>
                  <a:pt x="2426968" y="860385"/>
                </a:lnTo>
                <a:lnTo>
                  <a:pt x="2459061" y="828292"/>
                </a:lnTo>
                <a:lnTo>
                  <a:pt x="2480113" y="787611"/>
                </a:lnTo>
                <a:lnTo>
                  <a:pt x="2487676" y="740791"/>
                </a:lnTo>
                <a:lnTo>
                  <a:pt x="2487676" y="148081"/>
                </a:lnTo>
                <a:lnTo>
                  <a:pt x="2480113" y="101274"/>
                </a:lnTo>
                <a:lnTo>
                  <a:pt x="2459061" y="60624"/>
                </a:lnTo>
                <a:lnTo>
                  <a:pt x="2426968" y="28569"/>
                </a:lnTo>
                <a:lnTo>
                  <a:pt x="2386287" y="7548"/>
                </a:lnTo>
                <a:lnTo>
                  <a:pt x="2339467" y="0"/>
                </a:lnTo>
                <a:close/>
              </a:path>
            </a:pathLst>
          </a:custGeom>
          <a:solidFill>
            <a:srgbClr val="FFC000"/>
          </a:solidFill>
        </p:spPr>
        <p:txBody>
          <a:bodyPr wrap="square" lIns="0" tIns="0" rIns="0" bIns="0" rtlCol="0"/>
          <a:lstStyle/>
          <a:p>
            <a:endParaRPr/>
          </a:p>
        </p:txBody>
      </p:sp>
      <p:sp>
        <p:nvSpPr>
          <p:cNvPr id="25" name="object 25"/>
          <p:cNvSpPr/>
          <p:nvPr/>
        </p:nvSpPr>
        <p:spPr>
          <a:xfrm>
            <a:off x="4267200" y="3497326"/>
            <a:ext cx="2487930" cy="889000"/>
          </a:xfrm>
          <a:custGeom>
            <a:avLst/>
            <a:gdLst/>
            <a:ahLst/>
            <a:cxnLst/>
            <a:rect l="l" t="t" r="r" b="b"/>
            <a:pathLst>
              <a:path w="2487929" h="889000">
                <a:moveTo>
                  <a:pt x="0" y="148081"/>
                </a:moveTo>
                <a:lnTo>
                  <a:pt x="7549" y="101274"/>
                </a:lnTo>
                <a:lnTo>
                  <a:pt x="28578" y="60624"/>
                </a:lnTo>
                <a:lnTo>
                  <a:pt x="60652" y="28569"/>
                </a:lnTo>
                <a:lnTo>
                  <a:pt x="101339" y="7548"/>
                </a:lnTo>
                <a:lnTo>
                  <a:pt x="148209" y="0"/>
                </a:lnTo>
                <a:lnTo>
                  <a:pt x="2339467" y="0"/>
                </a:lnTo>
                <a:lnTo>
                  <a:pt x="2386287" y="7548"/>
                </a:lnTo>
                <a:lnTo>
                  <a:pt x="2426968" y="28569"/>
                </a:lnTo>
                <a:lnTo>
                  <a:pt x="2459061" y="60624"/>
                </a:lnTo>
                <a:lnTo>
                  <a:pt x="2480113" y="101274"/>
                </a:lnTo>
                <a:lnTo>
                  <a:pt x="2487676" y="148081"/>
                </a:lnTo>
                <a:lnTo>
                  <a:pt x="2487676" y="740791"/>
                </a:lnTo>
                <a:lnTo>
                  <a:pt x="2480113" y="787611"/>
                </a:lnTo>
                <a:lnTo>
                  <a:pt x="2459061" y="828292"/>
                </a:lnTo>
                <a:lnTo>
                  <a:pt x="2426968" y="860385"/>
                </a:lnTo>
                <a:lnTo>
                  <a:pt x="2386287" y="881437"/>
                </a:lnTo>
                <a:lnTo>
                  <a:pt x="2339467" y="889000"/>
                </a:lnTo>
                <a:lnTo>
                  <a:pt x="148209" y="889000"/>
                </a:lnTo>
                <a:lnTo>
                  <a:pt x="101339" y="881437"/>
                </a:lnTo>
                <a:lnTo>
                  <a:pt x="60652" y="860385"/>
                </a:lnTo>
                <a:lnTo>
                  <a:pt x="28578" y="828292"/>
                </a:lnTo>
                <a:lnTo>
                  <a:pt x="7549" y="787611"/>
                </a:lnTo>
                <a:lnTo>
                  <a:pt x="0" y="740791"/>
                </a:lnTo>
                <a:lnTo>
                  <a:pt x="0" y="148081"/>
                </a:lnTo>
                <a:close/>
              </a:path>
            </a:pathLst>
          </a:custGeom>
          <a:ln w="28575">
            <a:solidFill>
              <a:srgbClr val="001F5F"/>
            </a:solidFill>
          </a:ln>
        </p:spPr>
        <p:txBody>
          <a:bodyPr wrap="square" lIns="0" tIns="0" rIns="0" bIns="0" rtlCol="0"/>
          <a:lstStyle/>
          <a:p>
            <a:endParaRPr/>
          </a:p>
        </p:txBody>
      </p:sp>
      <p:sp>
        <p:nvSpPr>
          <p:cNvPr id="26" name="object 26"/>
          <p:cNvSpPr txBox="1"/>
          <p:nvPr/>
        </p:nvSpPr>
        <p:spPr>
          <a:xfrm>
            <a:off x="4623308" y="3737813"/>
            <a:ext cx="1961642"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軟正黑體"/>
                <a:cs typeface="微軟正黑體"/>
              </a:rPr>
              <a:t>校訂</a:t>
            </a:r>
            <a:r>
              <a:rPr sz="2400" spc="-160" dirty="0">
                <a:latin typeface="微軟正黑體"/>
                <a:cs typeface="微軟正黑體"/>
              </a:rPr>
              <a:t>專業科目</a:t>
            </a:r>
            <a:endParaRPr sz="2400" dirty="0">
              <a:latin typeface="微軟正黑體"/>
              <a:cs typeface="微軟正黑體"/>
            </a:endParaRPr>
          </a:p>
        </p:txBody>
      </p:sp>
      <p:sp>
        <p:nvSpPr>
          <p:cNvPr id="27" name="object 27"/>
          <p:cNvSpPr/>
          <p:nvPr/>
        </p:nvSpPr>
        <p:spPr>
          <a:xfrm>
            <a:off x="4267200" y="4386198"/>
            <a:ext cx="2487930" cy="1360805"/>
          </a:xfrm>
          <a:custGeom>
            <a:avLst/>
            <a:gdLst/>
            <a:ahLst/>
            <a:cxnLst/>
            <a:rect l="l" t="t" r="r" b="b"/>
            <a:pathLst>
              <a:path w="2487929" h="1360804">
                <a:moveTo>
                  <a:pt x="2260854" y="0"/>
                </a:moveTo>
                <a:lnTo>
                  <a:pt x="226695" y="0"/>
                </a:lnTo>
                <a:lnTo>
                  <a:pt x="181001" y="4610"/>
                </a:lnTo>
                <a:lnTo>
                  <a:pt x="138445" y="17831"/>
                </a:lnTo>
                <a:lnTo>
                  <a:pt x="99938" y="38750"/>
                </a:lnTo>
                <a:lnTo>
                  <a:pt x="66389" y="66452"/>
                </a:lnTo>
                <a:lnTo>
                  <a:pt x="38710" y="100024"/>
                </a:lnTo>
                <a:lnTo>
                  <a:pt x="17811" y="138553"/>
                </a:lnTo>
                <a:lnTo>
                  <a:pt x="4604" y="181123"/>
                </a:lnTo>
                <a:lnTo>
                  <a:pt x="0" y="226821"/>
                </a:lnTo>
                <a:lnTo>
                  <a:pt x="0" y="1133856"/>
                </a:lnTo>
                <a:lnTo>
                  <a:pt x="4604" y="1179534"/>
                </a:lnTo>
                <a:lnTo>
                  <a:pt x="17811" y="1222083"/>
                </a:lnTo>
                <a:lnTo>
                  <a:pt x="38710" y="1260590"/>
                </a:lnTo>
                <a:lnTo>
                  <a:pt x="66389" y="1294142"/>
                </a:lnTo>
                <a:lnTo>
                  <a:pt x="99938" y="1321827"/>
                </a:lnTo>
                <a:lnTo>
                  <a:pt x="138445" y="1342732"/>
                </a:lnTo>
                <a:lnTo>
                  <a:pt x="181001" y="1355944"/>
                </a:lnTo>
                <a:lnTo>
                  <a:pt x="226695" y="1360551"/>
                </a:lnTo>
                <a:lnTo>
                  <a:pt x="2260854" y="1360551"/>
                </a:lnTo>
                <a:lnTo>
                  <a:pt x="2306552" y="1355944"/>
                </a:lnTo>
                <a:lnTo>
                  <a:pt x="2349122" y="1342732"/>
                </a:lnTo>
                <a:lnTo>
                  <a:pt x="2387651" y="1321827"/>
                </a:lnTo>
                <a:lnTo>
                  <a:pt x="2421223" y="1294142"/>
                </a:lnTo>
                <a:lnTo>
                  <a:pt x="2448925" y="1260590"/>
                </a:lnTo>
                <a:lnTo>
                  <a:pt x="2469844" y="1222083"/>
                </a:lnTo>
                <a:lnTo>
                  <a:pt x="2483065" y="1179534"/>
                </a:lnTo>
                <a:lnTo>
                  <a:pt x="2487676" y="1133856"/>
                </a:lnTo>
                <a:lnTo>
                  <a:pt x="2487676" y="226821"/>
                </a:lnTo>
                <a:lnTo>
                  <a:pt x="2483065" y="181123"/>
                </a:lnTo>
                <a:lnTo>
                  <a:pt x="2469844" y="138553"/>
                </a:lnTo>
                <a:lnTo>
                  <a:pt x="2448925" y="100024"/>
                </a:lnTo>
                <a:lnTo>
                  <a:pt x="2421223" y="66452"/>
                </a:lnTo>
                <a:lnTo>
                  <a:pt x="2387651" y="38750"/>
                </a:lnTo>
                <a:lnTo>
                  <a:pt x="2349122" y="17831"/>
                </a:lnTo>
                <a:lnTo>
                  <a:pt x="2306552" y="4610"/>
                </a:lnTo>
                <a:lnTo>
                  <a:pt x="2260854" y="0"/>
                </a:lnTo>
                <a:close/>
              </a:path>
            </a:pathLst>
          </a:custGeom>
          <a:solidFill>
            <a:srgbClr val="FFC000"/>
          </a:solidFill>
        </p:spPr>
        <p:txBody>
          <a:bodyPr wrap="square" lIns="0" tIns="0" rIns="0" bIns="0" rtlCol="0"/>
          <a:lstStyle/>
          <a:p>
            <a:endParaRPr/>
          </a:p>
        </p:txBody>
      </p:sp>
      <p:sp>
        <p:nvSpPr>
          <p:cNvPr id="28" name="object 28"/>
          <p:cNvSpPr/>
          <p:nvPr/>
        </p:nvSpPr>
        <p:spPr>
          <a:xfrm>
            <a:off x="4267200" y="4386198"/>
            <a:ext cx="2487930" cy="1360805"/>
          </a:xfrm>
          <a:custGeom>
            <a:avLst/>
            <a:gdLst/>
            <a:ahLst/>
            <a:cxnLst/>
            <a:rect l="l" t="t" r="r" b="b"/>
            <a:pathLst>
              <a:path w="2487929" h="1360804">
                <a:moveTo>
                  <a:pt x="0" y="226821"/>
                </a:moveTo>
                <a:lnTo>
                  <a:pt x="4604" y="181123"/>
                </a:lnTo>
                <a:lnTo>
                  <a:pt x="17811" y="138553"/>
                </a:lnTo>
                <a:lnTo>
                  <a:pt x="38710" y="100024"/>
                </a:lnTo>
                <a:lnTo>
                  <a:pt x="66389" y="66452"/>
                </a:lnTo>
                <a:lnTo>
                  <a:pt x="99938" y="38750"/>
                </a:lnTo>
                <a:lnTo>
                  <a:pt x="138445" y="17831"/>
                </a:lnTo>
                <a:lnTo>
                  <a:pt x="181001" y="4610"/>
                </a:lnTo>
                <a:lnTo>
                  <a:pt x="226695" y="0"/>
                </a:lnTo>
                <a:lnTo>
                  <a:pt x="2260854" y="0"/>
                </a:lnTo>
                <a:lnTo>
                  <a:pt x="2306552" y="4610"/>
                </a:lnTo>
                <a:lnTo>
                  <a:pt x="2349122" y="17831"/>
                </a:lnTo>
                <a:lnTo>
                  <a:pt x="2387651" y="38750"/>
                </a:lnTo>
                <a:lnTo>
                  <a:pt x="2421223" y="66452"/>
                </a:lnTo>
                <a:lnTo>
                  <a:pt x="2448925" y="100024"/>
                </a:lnTo>
                <a:lnTo>
                  <a:pt x="2469844" y="138553"/>
                </a:lnTo>
                <a:lnTo>
                  <a:pt x="2483065" y="181123"/>
                </a:lnTo>
                <a:lnTo>
                  <a:pt x="2487676" y="226821"/>
                </a:lnTo>
                <a:lnTo>
                  <a:pt x="2487676" y="1133856"/>
                </a:lnTo>
                <a:lnTo>
                  <a:pt x="2483065" y="1179534"/>
                </a:lnTo>
                <a:lnTo>
                  <a:pt x="2469844" y="1222083"/>
                </a:lnTo>
                <a:lnTo>
                  <a:pt x="2448925" y="1260590"/>
                </a:lnTo>
                <a:lnTo>
                  <a:pt x="2421223" y="1294142"/>
                </a:lnTo>
                <a:lnTo>
                  <a:pt x="2387651" y="1321827"/>
                </a:lnTo>
                <a:lnTo>
                  <a:pt x="2349122" y="1342732"/>
                </a:lnTo>
                <a:lnTo>
                  <a:pt x="2306552" y="1355944"/>
                </a:lnTo>
                <a:lnTo>
                  <a:pt x="2260854" y="1360551"/>
                </a:lnTo>
                <a:lnTo>
                  <a:pt x="226695" y="1360551"/>
                </a:lnTo>
                <a:lnTo>
                  <a:pt x="181001" y="1355944"/>
                </a:lnTo>
                <a:lnTo>
                  <a:pt x="138445" y="1342732"/>
                </a:lnTo>
                <a:lnTo>
                  <a:pt x="99938" y="1321827"/>
                </a:lnTo>
                <a:lnTo>
                  <a:pt x="66389" y="1294142"/>
                </a:lnTo>
                <a:lnTo>
                  <a:pt x="38710" y="1260590"/>
                </a:lnTo>
                <a:lnTo>
                  <a:pt x="17811" y="1222083"/>
                </a:lnTo>
                <a:lnTo>
                  <a:pt x="4604" y="1179534"/>
                </a:lnTo>
                <a:lnTo>
                  <a:pt x="0" y="1133856"/>
                </a:lnTo>
                <a:lnTo>
                  <a:pt x="0" y="226821"/>
                </a:lnTo>
                <a:close/>
              </a:path>
            </a:pathLst>
          </a:custGeom>
          <a:ln w="28574">
            <a:solidFill>
              <a:srgbClr val="001F5F"/>
            </a:solidFill>
          </a:ln>
        </p:spPr>
        <p:txBody>
          <a:bodyPr wrap="square" lIns="0" tIns="0" rIns="0" bIns="0" rtlCol="0"/>
          <a:lstStyle/>
          <a:p>
            <a:endParaRPr/>
          </a:p>
        </p:txBody>
      </p:sp>
      <p:sp>
        <p:nvSpPr>
          <p:cNvPr id="29" name="object 29"/>
          <p:cNvSpPr txBox="1"/>
          <p:nvPr/>
        </p:nvSpPr>
        <p:spPr>
          <a:xfrm>
            <a:off x="4583938" y="4862906"/>
            <a:ext cx="185420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微軟正黑體"/>
                <a:cs typeface="微軟正黑體"/>
              </a:rPr>
              <a:t>校訂實習科目</a:t>
            </a:r>
            <a:endParaRPr sz="2400">
              <a:latin typeface="微軟正黑體"/>
              <a:cs typeface="微軟正黑體"/>
            </a:endParaRPr>
          </a:p>
        </p:txBody>
      </p:sp>
      <p:sp>
        <p:nvSpPr>
          <p:cNvPr id="30" name="object 30"/>
          <p:cNvSpPr/>
          <p:nvPr/>
        </p:nvSpPr>
        <p:spPr>
          <a:xfrm>
            <a:off x="4262501" y="1973326"/>
            <a:ext cx="2487930" cy="1524000"/>
          </a:xfrm>
          <a:custGeom>
            <a:avLst/>
            <a:gdLst/>
            <a:ahLst/>
            <a:cxnLst/>
            <a:rect l="l" t="t" r="r" b="b"/>
            <a:pathLst>
              <a:path w="2487929" h="1524000">
                <a:moveTo>
                  <a:pt x="2233549" y="0"/>
                </a:moveTo>
                <a:lnTo>
                  <a:pt x="254000" y="0"/>
                </a:lnTo>
                <a:lnTo>
                  <a:pt x="208328" y="4090"/>
                </a:lnTo>
                <a:lnTo>
                  <a:pt x="165349" y="15884"/>
                </a:lnTo>
                <a:lnTo>
                  <a:pt x="125777" y="34666"/>
                </a:lnTo>
                <a:lnTo>
                  <a:pt x="90328" y="59719"/>
                </a:lnTo>
                <a:lnTo>
                  <a:pt x="59719" y="90328"/>
                </a:lnTo>
                <a:lnTo>
                  <a:pt x="34666" y="125777"/>
                </a:lnTo>
                <a:lnTo>
                  <a:pt x="15884" y="165349"/>
                </a:lnTo>
                <a:lnTo>
                  <a:pt x="4090" y="208328"/>
                </a:lnTo>
                <a:lnTo>
                  <a:pt x="0" y="254000"/>
                </a:lnTo>
                <a:lnTo>
                  <a:pt x="0" y="1269873"/>
                </a:lnTo>
                <a:lnTo>
                  <a:pt x="4090" y="1315548"/>
                </a:lnTo>
                <a:lnTo>
                  <a:pt x="15884" y="1358539"/>
                </a:lnTo>
                <a:lnTo>
                  <a:pt x="34666" y="1398128"/>
                </a:lnTo>
                <a:lnTo>
                  <a:pt x="59719" y="1433597"/>
                </a:lnTo>
                <a:lnTo>
                  <a:pt x="90328" y="1464227"/>
                </a:lnTo>
                <a:lnTo>
                  <a:pt x="125777" y="1489300"/>
                </a:lnTo>
                <a:lnTo>
                  <a:pt x="165349" y="1508099"/>
                </a:lnTo>
                <a:lnTo>
                  <a:pt x="208328" y="1519905"/>
                </a:lnTo>
                <a:lnTo>
                  <a:pt x="254000" y="1524000"/>
                </a:lnTo>
                <a:lnTo>
                  <a:pt x="2233549" y="1524000"/>
                </a:lnTo>
                <a:lnTo>
                  <a:pt x="2279220" y="1519905"/>
                </a:lnTo>
                <a:lnTo>
                  <a:pt x="2322199" y="1508099"/>
                </a:lnTo>
                <a:lnTo>
                  <a:pt x="2361771" y="1489300"/>
                </a:lnTo>
                <a:lnTo>
                  <a:pt x="2397220" y="1464227"/>
                </a:lnTo>
                <a:lnTo>
                  <a:pt x="2427829" y="1433597"/>
                </a:lnTo>
                <a:lnTo>
                  <a:pt x="2452882" y="1398128"/>
                </a:lnTo>
                <a:lnTo>
                  <a:pt x="2471664" y="1358539"/>
                </a:lnTo>
                <a:lnTo>
                  <a:pt x="2483458" y="1315548"/>
                </a:lnTo>
                <a:lnTo>
                  <a:pt x="2487549" y="1269873"/>
                </a:lnTo>
                <a:lnTo>
                  <a:pt x="2487549" y="254000"/>
                </a:lnTo>
                <a:lnTo>
                  <a:pt x="2483458" y="208328"/>
                </a:lnTo>
                <a:lnTo>
                  <a:pt x="2471664" y="165349"/>
                </a:lnTo>
                <a:lnTo>
                  <a:pt x="2452882" y="125777"/>
                </a:lnTo>
                <a:lnTo>
                  <a:pt x="2427829" y="90328"/>
                </a:lnTo>
                <a:lnTo>
                  <a:pt x="2397220" y="59719"/>
                </a:lnTo>
                <a:lnTo>
                  <a:pt x="2361771" y="34666"/>
                </a:lnTo>
                <a:lnTo>
                  <a:pt x="2322199" y="15884"/>
                </a:lnTo>
                <a:lnTo>
                  <a:pt x="2279220" y="4090"/>
                </a:lnTo>
                <a:lnTo>
                  <a:pt x="2233549" y="0"/>
                </a:lnTo>
                <a:close/>
              </a:path>
            </a:pathLst>
          </a:custGeom>
          <a:solidFill>
            <a:srgbClr val="FFC000"/>
          </a:solidFill>
        </p:spPr>
        <p:txBody>
          <a:bodyPr wrap="square" lIns="0" tIns="0" rIns="0" bIns="0" rtlCol="0"/>
          <a:lstStyle/>
          <a:p>
            <a:endParaRPr/>
          </a:p>
        </p:txBody>
      </p:sp>
      <p:sp>
        <p:nvSpPr>
          <p:cNvPr id="31" name="object 31"/>
          <p:cNvSpPr/>
          <p:nvPr/>
        </p:nvSpPr>
        <p:spPr>
          <a:xfrm>
            <a:off x="4262501" y="1973326"/>
            <a:ext cx="2487930" cy="1524000"/>
          </a:xfrm>
          <a:custGeom>
            <a:avLst/>
            <a:gdLst/>
            <a:ahLst/>
            <a:cxnLst/>
            <a:rect l="l" t="t" r="r" b="b"/>
            <a:pathLst>
              <a:path w="2487929" h="1524000">
                <a:moveTo>
                  <a:pt x="0" y="254000"/>
                </a:moveTo>
                <a:lnTo>
                  <a:pt x="4090" y="208328"/>
                </a:lnTo>
                <a:lnTo>
                  <a:pt x="15884" y="165349"/>
                </a:lnTo>
                <a:lnTo>
                  <a:pt x="34666" y="125777"/>
                </a:lnTo>
                <a:lnTo>
                  <a:pt x="59719" y="90328"/>
                </a:lnTo>
                <a:lnTo>
                  <a:pt x="90328" y="59719"/>
                </a:lnTo>
                <a:lnTo>
                  <a:pt x="125777" y="34666"/>
                </a:lnTo>
                <a:lnTo>
                  <a:pt x="165349" y="15884"/>
                </a:lnTo>
                <a:lnTo>
                  <a:pt x="208328" y="4090"/>
                </a:lnTo>
                <a:lnTo>
                  <a:pt x="254000" y="0"/>
                </a:lnTo>
                <a:lnTo>
                  <a:pt x="2233549" y="0"/>
                </a:lnTo>
                <a:lnTo>
                  <a:pt x="2279220" y="4090"/>
                </a:lnTo>
                <a:lnTo>
                  <a:pt x="2322199" y="15884"/>
                </a:lnTo>
                <a:lnTo>
                  <a:pt x="2361771" y="34666"/>
                </a:lnTo>
                <a:lnTo>
                  <a:pt x="2397220" y="59719"/>
                </a:lnTo>
                <a:lnTo>
                  <a:pt x="2427829" y="90328"/>
                </a:lnTo>
                <a:lnTo>
                  <a:pt x="2452882" y="125777"/>
                </a:lnTo>
                <a:lnTo>
                  <a:pt x="2471664" y="165349"/>
                </a:lnTo>
                <a:lnTo>
                  <a:pt x="2483458" y="208328"/>
                </a:lnTo>
                <a:lnTo>
                  <a:pt x="2487549" y="254000"/>
                </a:lnTo>
                <a:lnTo>
                  <a:pt x="2487549" y="1269873"/>
                </a:lnTo>
                <a:lnTo>
                  <a:pt x="2483458" y="1315548"/>
                </a:lnTo>
                <a:lnTo>
                  <a:pt x="2471664" y="1358539"/>
                </a:lnTo>
                <a:lnTo>
                  <a:pt x="2452882" y="1398128"/>
                </a:lnTo>
                <a:lnTo>
                  <a:pt x="2427829" y="1433597"/>
                </a:lnTo>
                <a:lnTo>
                  <a:pt x="2397220" y="1464227"/>
                </a:lnTo>
                <a:lnTo>
                  <a:pt x="2361771" y="1489300"/>
                </a:lnTo>
                <a:lnTo>
                  <a:pt x="2322199" y="1508099"/>
                </a:lnTo>
                <a:lnTo>
                  <a:pt x="2279220" y="1519905"/>
                </a:lnTo>
                <a:lnTo>
                  <a:pt x="2233549" y="1524000"/>
                </a:lnTo>
                <a:lnTo>
                  <a:pt x="254000" y="1524000"/>
                </a:lnTo>
                <a:lnTo>
                  <a:pt x="208328" y="1519905"/>
                </a:lnTo>
                <a:lnTo>
                  <a:pt x="165349" y="1508099"/>
                </a:lnTo>
                <a:lnTo>
                  <a:pt x="125777" y="1489300"/>
                </a:lnTo>
                <a:lnTo>
                  <a:pt x="90328" y="1464227"/>
                </a:lnTo>
                <a:lnTo>
                  <a:pt x="59719" y="1433597"/>
                </a:lnTo>
                <a:lnTo>
                  <a:pt x="34666" y="1398128"/>
                </a:lnTo>
                <a:lnTo>
                  <a:pt x="15884" y="1358539"/>
                </a:lnTo>
                <a:lnTo>
                  <a:pt x="4090" y="1315548"/>
                </a:lnTo>
                <a:lnTo>
                  <a:pt x="0" y="1269873"/>
                </a:lnTo>
                <a:lnTo>
                  <a:pt x="0" y="254000"/>
                </a:lnTo>
                <a:close/>
              </a:path>
            </a:pathLst>
          </a:custGeom>
          <a:ln w="28575">
            <a:solidFill>
              <a:srgbClr val="001F5F"/>
            </a:solidFill>
          </a:ln>
        </p:spPr>
        <p:txBody>
          <a:bodyPr wrap="square" lIns="0" tIns="0" rIns="0" bIns="0" rtlCol="0"/>
          <a:lstStyle/>
          <a:p>
            <a:endParaRPr/>
          </a:p>
        </p:txBody>
      </p:sp>
      <p:sp>
        <p:nvSpPr>
          <p:cNvPr id="32" name="object 32"/>
          <p:cNvSpPr txBox="1"/>
          <p:nvPr/>
        </p:nvSpPr>
        <p:spPr>
          <a:xfrm>
            <a:off x="4428490" y="2499105"/>
            <a:ext cx="215646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微軟正黑體"/>
                <a:cs typeface="微軟正黑體"/>
              </a:rPr>
              <a:t>校訂一般科目</a:t>
            </a:r>
            <a:endParaRPr sz="2800">
              <a:latin typeface="微軟正黑體"/>
              <a:cs typeface="微軟正黑體"/>
            </a:endParaRPr>
          </a:p>
        </p:txBody>
      </p:sp>
      <p:sp>
        <p:nvSpPr>
          <p:cNvPr id="33" name="object 33"/>
          <p:cNvSpPr/>
          <p:nvPr/>
        </p:nvSpPr>
        <p:spPr>
          <a:xfrm>
            <a:off x="6743700" y="1936750"/>
            <a:ext cx="762000" cy="3810000"/>
          </a:xfrm>
          <a:custGeom>
            <a:avLst/>
            <a:gdLst/>
            <a:ahLst/>
            <a:cxnLst/>
            <a:rect l="l" t="t" r="r" b="b"/>
            <a:pathLst>
              <a:path w="762000" h="3810000">
                <a:moveTo>
                  <a:pt x="635000" y="0"/>
                </a:moveTo>
                <a:lnTo>
                  <a:pt x="127000" y="0"/>
                </a:lnTo>
                <a:lnTo>
                  <a:pt x="77581" y="9985"/>
                </a:lnTo>
                <a:lnTo>
                  <a:pt x="37210" y="37211"/>
                </a:lnTo>
                <a:lnTo>
                  <a:pt x="9985" y="77581"/>
                </a:lnTo>
                <a:lnTo>
                  <a:pt x="0" y="127000"/>
                </a:lnTo>
                <a:lnTo>
                  <a:pt x="0" y="3683000"/>
                </a:lnTo>
                <a:lnTo>
                  <a:pt x="9985" y="3732434"/>
                </a:lnTo>
                <a:lnTo>
                  <a:pt x="37210" y="3772803"/>
                </a:lnTo>
                <a:lnTo>
                  <a:pt x="77581" y="3800019"/>
                </a:lnTo>
                <a:lnTo>
                  <a:pt x="127000" y="3810000"/>
                </a:lnTo>
                <a:lnTo>
                  <a:pt x="635000" y="3810000"/>
                </a:lnTo>
                <a:lnTo>
                  <a:pt x="684418" y="3800019"/>
                </a:lnTo>
                <a:lnTo>
                  <a:pt x="724789" y="3772803"/>
                </a:lnTo>
                <a:lnTo>
                  <a:pt x="752014" y="3732434"/>
                </a:lnTo>
                <a:lnTo>
                  <a:pt x="762000" y="3683000"/>
                </a:lnTo>
                <a:lnTo>
                  <a:pt x="762000" y="127000"/>
                </a:lnTo>
                <a:lnTo>
                  <a:pt x="752014" y="77581"/>
                </a:lnTo>
                <a:lnTo>
                  <a:pt x="724789" y="37211"/>
                </a:lnTo>
                <a:lnTo>
                  <a:pt x="684418" y="9985"/>
                </a:lnTo>
                <a:lnTo>
                  <a:pt x="635000" y="0"/>
                </a:lnTo>
                <a:close/>
              </a:path>
            </a:pathLst>
          </a:custGeom>
          <a:solidFill>
            <a:srgbClr val="FFFF00"/>
          </a:solidFill>
        </p:spPr>
        <p:txBody>
          <a:bodyPr wrap="square" lIns="0" tIns="0" rIns="0" bIns="0" rtlCol="0"/>
          <a:lstStyle/>
          <a:p>
            <a:endParaRPr/>
          </a:p>
        </p:txBody>
      </p:sp>
      <p:sp>
        <p:nvSpPr>
          <p:cNvPr id="34" name="object 34"/>
          <p:cNvSpPr/>
          <p:nvPr/>
        </p:nvSpPr>
        <p:spPr>
          <a:xfrm>
            <a:off x="6743700" y="1936750"/>
            <a:ext cx="762000" cy="3810000"/>
          </a:xfrm>
          <a:custGeom>
            <a:avLst/>
            <a:gdLst/>
            <a:ahLst/>
            <a:cxnLst/>
            <a:rect l="l" t="t" r="r" b="b"/>
            <a:pathLst>
              <a:path w="762000" h="3810000">
                <a:moveTo>
                  <a:pt x="0" y="127000"/>
                </a:moveTo>
                <a:lnTo>
                  <a:pt x="9985" y="77581"/>
                </a:lnTo>
                <a:lnTo>
                  <a:pt x="37210" y="37211"/>
                </a:lnTo>
                <a:lnTo>
                  <a:pt x="77581" y="9985"/>
                </a:lnTo>
                <a:lnTo>
                  <a:pt x="127000" y="0"/>
                </a:lnTo>
                <a:lnTo>
                  <a:pt x="635000" y="0"/>
                </a:lnTo>
                <a:lnTo>
                  <a:pt x="684418" y="9985"/>
                </a:lnTo>
                <a:lnTo>
                  <a:pt x="724789" y="37211"/>
                </a:lnTo>
                <a:lnTo>
                  <a:pt x="752014" y="77581"/>
                </a:lnTo>
                <a:lnTo>
                  <a:pt x="762000" y="127000"/>
                </a:lnTo>
                <a:lnTo>
                  <a:pt x="762000" y="3683000"/>
                </a:lnTo>
                <a:lnTo>
                  <a:pt x="752014" y="3732434"/>
                </a:lnTo>
                <a:lnTo>
                  <a:pt x="724789" y="3772803"/>
                </a:lnTo>
                <a:lnTo>
                  <a:pt x="684418" y="3800019"/>
                </a:lnTo>
                <a:lnTo>
                  <a:pt x="635000" y="3810000"/>
                </a:lnTo>
                <a:lnTo>
                  <a:pt x="127000" y="3810000"/>
                </a:lnTo>
                <a:lnTo>
                  <a:pt x="77581" y="3800019"/>
                </a:lnTo>
                <a:lnTo>
                  <a:pt x="37210" y="3772803"/>
                </a:lnTo>
                <a:lnTo>
                  <a:pt x="9985" y="3732434"/>
                </a:lnTo>
                <a:lnTo>
                  <a:pt x="0" y="3683000"/>
                </a:lnTo>
                <a:lnTo>
                  <a:pt x="0" y="127000"/>
                </a:lnTo>
                <a:close/>
              </a:path>
            </a:pathLst>
          </a:custGeom>
          <a:ln w="28575">
            <a:solidFill>
              <a:srgbClr val="001F5F"/>
            </a:solidFill>
          </a:ln>
        </p:spPr>
        <p:txBody>
          <a:bodyPr wrap="square" lIns="0" tIns="0" rIns="0" bIns="0" rtlCol="0"/>
          <a:lstStyle/>
          <a:p>
            <a:endParaRPr/>
          </a:p>
        </p:txBody>
      </p:sp>
      <p:sp>
        <p:nvSpPr>
          <p:cNvPr id="35" name="object 35"/>
          <p:cNvSpPr txBox="1"/>
          <p:nvPr/>
        </p:nvSpPr>
        <p:spPr>
          <a:xfrm>
            <a:off x="6968681" y="2951225"/>
            <a:ext cx="330835" cy="222059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0000CC"/>
                </a:solidFill>
                <a:latin typeface="微軟正黑體"/>
                <a:cs typeface="微軟正黑體"/>
              </a:rPr>
              <a:t>彈 性 學 習 時 間</a:t>
            </a:r>
            <a:endParaRPr sz="2400" dirty="0">
              <a:latin typeface="微軟正黑體"/>
              <a:cs typeface="微軟正黑體"/>
            </a:endParaRPr>
          </a:p>
        </p:txBody>
      </p:sp>
      <p:sp>
        <p:nvSpPr>
          <p:cNvPr id="36" name="object 36"/>
          <p:cNvSpPr/>
          <p:nvPr/>
        </p:nvSpPr>
        <p:spPr>
          <a:xfrm>
            <a:off x="7513701" y="1938401"/>
            <a:ext cx="762000" cy="3808729"/>
          </a:xfrm>
          <a:custGeom>
            <a:avLst/>
            <a:gdLst/>
            <a:ahLst/>
            <a:cxnLst/>
            <a:rect l="l" t="t" r="r" b="b"/>
            <a:pathLst>
              <a:path w="762000" h="3808729">
                <a:moveTo>
                  <a:pt x="634873" y="0"/>
                </a:moveTo>
                <a:lnTo>
                  <a:pt x="127000" y="0"/>
                </a:lnTo>
                <a:lnTo>
                  <a:pt x="77527" y="9967"/>
                </a:lnTo>
                <a:lnTo>
                  <a:pt x="37163" y="37163"/>
                </a:lnTo>
                <a:lnTo>
                  <a:pt x="9967" y="77527"/>
                </a:lnTo>
                <a:lnTo>
                  <a:pt x="0" y="127000"/>
                </a:lnTo>
                <a:lnTo>
                  <a:pt x="0" y="3681349"/>
                </a:lnTo>
                <a:lnTo>
                  <a:pt x="9967" y="3730783"/>
                </a:lnTo>
                <a:lnTo>
                  <a:pt x="37163" y="3771152"/>
                </a:lnTo>
                <a:lnTo>
                  <a:pt x="77527" y="3798368"/>
                </a:lnTo>
                <a:lnTo>
                  <a:pt x="127000" y="3808349"/>
                </a:lnTo>
                <a:lnTo>
                  <a:pt x="634873" y="3808349"/>
                </a:lnTo>
                <a:lnTo>
                  <a:pt x="684365" y="3798368"/>
                </a:lnTo>
                <a:lnTo>
                  <a:pt x="724773" y="3771152"/>
                </a:lnTo>
                <a:lnTo>
                  <a:pt x="752012" y="3730783"/>
                </a:lnTo>
                <a:lnTo>
                  <a:pt x="762000" y="3681349"/>
                </a:lnTo>
                <a:lnTo>
                  <a:pt x="762000" y="127000"/>
                </a:lnTo>
                <a:lnTo>
                  <a:pt x="752012" y="77527"/>
                </a:lnTo>
                <a:lnTo>
                  <a:pt x="724773" y="37163"/>
                </a:lnTo>
                <a:lnTo>
                  <a:pt x="684365" y="9967"/>
                </a:lnTo>
                <a:lnTo>
                  <a:pt x="634873" y="0"/>
                </a:lnTo>
                <a:close/>
              </a:path>
            </a:pathLst>
          </a:custGeom>
          <a:solidFill>
            <a:srgbClr val="FFFFFF"/>
          </a:solidFill>
        </p:spPr>
        <p:txBody>
          <a:bodyPr wrap="square" lIns="0" tIns="0" rIns="0" bIns="0" rtlCol="0"/>
          <a:lstStyle/>
          <a:p>
            <a:endParaRPr/>
          </a:p>
        </p:txBody>
      </p:sp>
      <p:sp>
        <p:nvSpPr>
          <p:cNvPr id="37" name="object 37"/>
          <p:cNvSpPr/>
          <p:nvPr/>
        </p:nvSpPr>
        <p:spPr>
          <a:xfrm>
            <a:off x="7513701" y="1938401"/>
            <a:ext cx="762000" cy="3808729"/>
          </a:xfrm>
          <a:custGeom>
            <a:avLst/>
            <a:gdLst/>
            <a:ahLst/>
            <a:cxnLst/>
            <a:rect l="l" t="t" r="r" b="b"/>
            <a:pathLst>
              <a:path w="762000" h="3808729">
                <a:moveTo>
                  <a:pt x="0" y="127000"/>
                </a:moveTo>
                <a:lnTo>
                  <a:pt x="9967" y="77527"/>
                </a:lnTo>
                <a:lnTo>
                  <a:pt x="37163" y="37163"/>
                </a:lnTo>
                <a:lnTo>
                  <a:pt x="77527" y="9967"/>
                </a:lnTo>
                <a:lnTo>
                  <a:pt x="127000" y="0"/>
                </a:lnTo>
                <a:lnTo>
                  <a:pt x="634873" y="0"/>
                </a:lnTo>
                <a:lnTo>
                  <a:pt x="684365" y="9967"/>
                </a:lnTo>
                <a:lnTo>
                  <a:pt x="724773" y="37163"/>
                </a:lnTo>
                <a:lnTo>
                  <a:pt x="752012" y="77527"/>
                </a:lnTo>
                <a:lnTo>
                  <a:pt x="762000" y="127000"/>
                </a:lnTo>
                <a:lnTo>
                  <a:pt x="762000" y="3681349"/>
                </a:lnTo>
                <a:lnTo>
                  <a:pt x="752012" y="3730783"/>
                </a:lnTo>
                <a:lnTo>
                  <a:pt x="724773" y="3771152"/>
                </a:lnTo>
                <a:lnTo>
                  <a:pt x="684365" y="3798368"/>
                </a:lnTo>
                <a:lnTo>
                  <a:pt x="634873" y="3808349"/>
                </a:lnTo>
                <a:lnTo>
                  <a:pt x="127000" y="3808349"/>
                </a:lnTo>
                <a:lnTo>
                  <a:pt x="77527" y="3798368"/>
                </a:lnTo>
                <a:lnTo>
                  <a:pt x="37163" y="3771152"/>
                </a:lnTo>
                <a:lnTo>
                  <a:pt x="9967" y="3730783"/>
                </a:lnTo>
                <a:lnTo>
                  <a:pt x="0" y="3681349"/>
                </a:lnTo>
                <a:lnTo>
                  <a:pt x="0" y="127000"/>
                </a:lnTo>
                <a:close/>
              </a:path>
            </a:pathLst>
          </a:custGeom>
          <a:ln w="28575">
            <a:solidFill>
              <a:srgbClr val="001F5F"/>
            </a:solidFill>
          </a:ln>
        </p:spPr>
        <p:txBody>
          <a:bodyPr wrap="square" lIns="0" tIns="0" rIns="0" bIns="0" rtlCol="0"/>
          <a:lstStyle/>
          <a:p>
            <a:endParaRPr/>
          </a:p>
        </p:txBody>
      </p:sp>
      <p:sp>
        <p:nvSpPr>
          <p:cNvPr id="38" name="object 38"/>
          <p:cNvSpPr txBox="1"/>
          <p:nvPr/>
        </p:nvSpPr>
        <p:spPr>
          <a:xfrm>
            <a:off x="7730490" y="3375431"/>
            <a:ext cx="330835" cy="148907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0000CC"/>
                </a:solidFill>
                <a:latin typeface="微軟正黑體"/>
                <a:cs typeface="微軟正黑體"/>
              </a:rPr>
              <a:t>團 體 活 動</a:t>
            </a:r>
            <a:endParaRPr sz="2400" dirty="0">
              <a:latin typeface="微軟正黑體"/>
              <a:cs typeface="微軟正黑體"/>
            </a:endParaRPr>
          </a:p>
        </p:txBody>
      </p:sp>
      <p:sp>
        <p:nvSpPr>
          <p:cNvPr id="39" name="object 39"/>
          <p:cNvSpPr txBox="1"/>
          <p:nvPr/>
        </p:nvSpPr>
        <p:spPr>
          <a:xfrm>
            <a:off x="1604010" y="1315237"/>
            <a:ext cx="612648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微軟正黑體"/>
                <a:cs typeface="微軟正黑體"/>
              </a:rPr>
              <a:t>學校的課程類別與課程</a:t>
            </a:r>
            <a:r>
              <a:rPr sz="3200" b="1" spc="-15" dirty="0">
                <a:latin typeface="微軟正黑體"/>
                <a:cs typeface="微軟正黑體"/>
              </a:rPr>
              <a:t>架</a:t>
            </a:r>
            <a:r>
              <a:rPr sz="3200" b="1" dirty="0">
                <a:latin typeface="微軟正黑體"/>
                <a:cs typeface="微軟正黑體"/>
              </a:rPr>
              <a:t>構的</a:t>
            </a:r>
            <a:r>
              <a:rPr sz="3200" b="1" spc="-15" dirty="0">
                <a:latin typeface="微軟正黑體"/>
                <a:cs typeface="微軟正黑體"/>
              </a:rPr>
              <a:t>規</a:t>
            </a:r>
            <a:r>
              <a:rPr sz="3200" b="1" spc="0" dirty="0">
                <a:latin typeface="微軟正黑體"/>
                <a:cs typeface="微軟正黑體"/>
              </a:rPr>
              <a:t>劃</a:t>
            </a:r>
            <a:endParaRPr sz="3200" dirty="0">
              <a:latin typeface="微軟正黑體"/>
              <a:cs typeface="微軟正黑體"/>
            </a:endParaRPr>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100</a:t>
            </a:fld>
            <a:endParaRPr lang="zh-TW" altLang="en-US"/>
          </a:p>
        </p:txBody>
      </p:sp>
    </p:spTree>
    <p:extLst>
      <p:ext uri="{BB962C8B-B14F-4D97-AF65-F5344CB8AC3E}">
        <p14:creationId xmlns:p14="http://schemas.microsoft.com/office/powerpoint/2010/main" val="21408944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校定課程</a:t>
            </a:r>
            <a:endParaRPr lang="en-US" altLang="zh-TW" dirty="0" smtClean="0"/>
          </a:p>
          <a:p>
            <a:pPr lvl="1"/>
            <a:r>
              <a:rPr lang="zh-TW" altLang="en-US" dirty="0" smtClean="0"/>
              <a:t>校訂</a:t>
            </a:r>
            <a:r>
              <a:rPr lang="zh-TW" altLang="en-US" dirty="0"/>
              <a:t>必修課程</a:t>
            </a:r>
            <a:endParaRPr lang="en-US" altLang="zh-TW" dirty="0"/>
          </a:p>
          <a:p>
            <a:pPr lvl="1"/>
            <a:r>
              <a:rPr lang="zh-TW" altLang="en-US" dirty="0"/>
              <a:t>選修課程</a:t>
            </a:r>
            <a:endParaRPr lang="en-US" altLang="zh-TW" dirty="0"/>
          </a:p>
          <a:p>
            <a:pPr lvl="1"/>
            <a:r>
              <a:rPr lang="zh-TW" altLang="en-US" dirty="0"/>
              <a:t>團體活動時間：包括班級活 動、社團活動、學生自治活動、學生服務學習活動、週會或</a:t>
            </a:r>
            <a:r>
              <a:rPr lang="zh-TW" altLang="en-US" dirty="0" smtClean="0"/>
              <a:t>講座</a:t>
            </a:r>
            <a:endParaRPr lang="en-US" altLang="zh-TW" dirty="0"/>
          </a:p>
          <a:p>
            <a:pPr lvl="1"/>
            <a:r>
              <a:rPr lang="zh-TW" altLang="en-US" dirty="0"/>
              <a:t>彈性學習時間：包含學生自主學習、選手培訓、充實（增廣）</a:t>
            </a:r>
            <a:r>
              <a:rPr lang="en-US" altLang="zh-TW" dirty="0"/>
              <a:t>/</a:t>
            </a:r>
            <a:r>
              <a:rPr lang="zh-TW" altLang="en-US" dirty="0"/>
              <a:t>補強性課程及學校特色活動。</a:t>
            </a:r>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101</a:t>
            </a:fld>
            <a:endParaRPr lang="zh-TW" altLang="en-US"/>
          </a:p>
        </p:txBody>
      </p:sp>
    </p:spTree>
    <p:extLst>
      <p:ext uri="{BB962C8B-B14F-4D97-AF65-F5344CB8AC3E}">
        <p14:creationId xmlns:p14="http://schemas.microsoft.com/office/powerpoint/2010/main" val="8994704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伍、</a:t>
            </a:r>
            <a:r>
              <a:rPr lang="zh-TW" altLang="zh-TW" dirty="0" smtClean="0"/>
              <a:t>技術</a:t>
            </a:r>
            <a:r>
              <a:rPr lang="zh-TW" altLang="zh-TW" dirty="0"/>
              <a:t>型高中群科課程綱要</a:t>
            </a:r>
            <a:endParaRPr lang="zh-TW" altLang="en-US" dirty="0"/>
          </a:p>
        </p:txBody>
      </p:sp>
      <p:sp>
        <p:nvSpPr>
          <p:cNvPr id="5" name="副標題 4"/>
          <p:cNvSpPr>
            <a:spLocks noGrp="1"/>
          </p:cNvSpPr>
          <p:nvPr>
            <p:ph type="subTitle"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102</a:t>
            </a:fld>
            <a:endParaRPr lang="zh-TW" altLang="en-US"/>
          </a:p>
        </p:txBody>
      </p:sp>
    </p:spTree>
    <p:extLst>
      <p:ext uri="{BB962C8B-B14F-4D97-AF65-F5344CB8AC3E}">
        <p14:creationId xmlns:p14="http://schemas.microsoft.com/office/powerpoint/2010/main" val="18546320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fontScale="90000"/>
          </a:bodyPr>
          <a:lstStyle/>
          <a:p>
            <a:pPr marL="635">
              <a:spcBef>
                <a:spcPts val="100"/>
              </a:spcBef>
            </a:pPr>
            <a:r>
              <a:rPr lang="zh-TW" altLang="en-US" dirty="0" smtClean="0"/>
              <a:t>伍、十二年國教</a:t>
            </a:r>
            <a:r>
              <a:rPr lang="zh-TW" altLang="en-US" u="sng" dirty="0" smtClean="0"/>
              <a:t>技術型高中</a:t>
            </a:r>
            <a:r>
              <a:rPr lang="en-US" altLang="zh-TW" u="sng" dirty="0" smtClean="0"/>
              <a:t/>
            </a:r>
            <a:br>
              <a:rPr lang="en-US" altLang="zh-TW" u="sng" dirty="0" smtClean="0"/>
            </a:br>
            <a:r>
              <a:rPr lang="zh-TW" altLang="en-US" dirty="0" smtClean="0"/>
              <a:t>群科課程綱要</a:t>
            </a:r>
            <a:endParaRPr lang="zh-TW" altLang="en-US" dirty="0">
              <a:solidFill>
                <a:schemeClr val="tx1"/>
              </a:solidFill>
            </a:endParaRPr>
          </a:p>
        </p:txBody>
      </p:sp>
      <p:sp>
        <p:nvSpPr>
          <p:cNvPr id="5" name="副標題 4"/>
          <p:cNvSpPr>
            <a:spLocks noGrp="1"/>
          </p:cNvSpPr>
          <p:nvPr>
            <p:ph type="subTitle" idx="1"/>
          </p:nvPr>
        </p:nvSpPr>
        <p:spPr>
          <a:xfrm>
            <a:off x="1371600" y="3886200"/>
            <a:ext cx="6781800" cy="1905000"/>
          </a:xfrm>
        </p:spPr>
        <p:txBody>
          <a:bodyPr>
            <a:normAutofit fontScale="70000" lnSpcReduction="20000"/>
          </a:bodyPr>
          <a:lstStyle/>
          <a:p>
            <a:pPr algn="l"/>
            <a:r>
              <a:rPr lang="zh-TW" altLang="en-US" sz="2600" b="0" dirty="0" smtClean="0">
                <a:solidFill>
                  <a:schemeClr val="tx1"/>
                </a:solidFill>
                <a:latin typeface="+mn-ea"/>
              </a:rPr>
              <a:t>資料整理自：</a:t>
            </a:r>
            <a:endParaRPr lang="en-US" altLang="zh-TW" sz="2600" b="0" dirty="0" smtClean="0">
              <a:solidFill>
                <a:schemeClr val="tx1"/>
              </a:solidFill>
              <a:latin typeface="+mn-ea"/>
            </a:endParaRPr>
          </a:p>
          <a:p>
            <a:pPr algn="l"/>
            <a:r>
              <a:rPr lang="en-US" altLang="zh-TW" sz="2600" b="0" spc="-5" dirty="0" smtClean="0">
                <a:solidFill>
                  <a:schemeClr val="tx1"/>
                </a:solidFill>
                <a:latin typeface="+mn-ea"/>
                <a:cs typeface="標楷體"/>
              </a:rPr>
              <a:t>1.</a:t>
            </a:r>
            <a:r>
              <a:rPr lang="zh-TW" altLang="en-US" sz="2600" b="0" spc="-5" dirty="0" smtClean="0">
                <a:solidFill>
                  <a:schemeClr val="tx1"/>
                </a:solidFill>
                <a:latin typeface="+mn-ea"/>
                <a:cs typeface="標楷體"/>
              </a:rPr>
              <a:t>陳信正。</a:t>
            </a:r>
            <a:r>
              <a:rPr lang="zh-TW" altLang="en-US" sz="2600" b="0" dirty="0">
                <a:solidFill>
                  <a:schemeClr val="tx1"/>
                </a:solidFill>
                <a:latin typeface="+mn-ea"/>
              </a:rPr>
              <a:t>十二年國教課綱學校本位課</a:t>
            </a:r>
            <a:r>
              <a:rPr lang="zh-TW" altLang="en-US" sz="2600" b="0" spc="-10" dirty="0">
                <a:solidFill>
                  <a:schemeClr val="tx1"/>
                </a:solidFill>
                <a:latin typeface="+mn-ea"/>
              </a:rPr>
              <a:t>程</a:t>
            </a:r>
            <a:r>
              <a:rPr lang="zh-TW" altLang="en-US" sz="2600" b="0" dirty="0">
                <a:solidFill>
                  <a:schemeClr val="tx1"/>
                </a:solidFill>
                <a:latin typeface="+mn-ea"/>
              </a:rPr>
              <a:t>發展及群科特色課程</a:t>
            </a:r>
            <a:r>
              <a:rPr lang="zh-TW" altLang="en-US" sz="2600" b="0" spc="-15" dirty="0">
                <a:solidFill>
                  <a:schemeClr val="tx1"/>
                </a:solidFill>
                <a:latin typeface="+mn-ea"/>
              </a:rPr>
              <a:t>建</a:t>
            </a:r>
            <a:r>
              <a:rPr lang="zh-TW" altLang="en-US" sz="2600" b="0" dirty="0" smtClean="0">
                <a:solidFill>
                  <a:schemeClr val="tx1"/>
                </a:solidFill>
                <a:latin typeface="+mn-ea"/>
              </a:rPr>
              <a:t>構</a:t>
            </a:r>
          </a:p>
          <a:p>
            <a:pPr algn="l"/>
            <a:r>
              <a:rPr lang="en-US" altLang="zh-TW" sz="2600" b="0" dirty="0" smtClean="0">
                <a:solidFill>
                  <a:schemeClr val="tx1"/>
                </a:solidFill>
                <a:latin typeface="+mn-ea"/>
              </a:rPr>
              <a:t>2.</a:t>
            </a:r>
            <a:r>
              <a:rPr lang="zh-TW" altLang="en-US" sz="2600" b="0" dirty="0" smtClean="0">
                <a:solidFill>
                  <a:schemeClr val="tx1"/>
                </a:solidFill>
                <a:latin typeface="+mn-ea"/>
              </a:rPr>
              <a:t>高職優質化推動新課綱輔導委員。技術型高級中等學校新課綱理念與精神及到校輔導機制說明</a:t>
            </a:r>
            <a:endParaRPr lang="en-US" altLang="zh-TW" sz="2600" b="0" dirty="0" smtClean="0">
              <a:solidFill>
                <a:schemeClr val="tx1"/>
              </a:solidFill>
              <a:latin typeface="+mn-ea"/>
            </a:endParaRPr>
          </a:p>
          <a:p>
            <a:pPr algn="l"/>
            <a:r>
              <a:rPr lang="en-US" altLang="zh-TW" sz="2600" dirty="0" smtClean="0">
                <a:solidFill>
                  <a:schemeClr val="tx1"/>
                </a:solidFill>
                <a:latin typeface="+mn-ea"/>
              </a:rPr>
              <a:t>3.</a:t>
            </a:r>
            <a:r>
              <a:rPr lang="zh-TW" altLang="en-US" sz="2600" dirty="0" smtClean="0">
                <a:solidFill>
                  <a:schemeClr val="tx1"/>
                </a:solidFill>
              </a:rPr>
              <a:t>十二年國民基本教育技術型高級中等學校群科課程綱要－家政群</a:t>
            </a:r>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103</a:t>
            </a:fld>
            <a:endParaRPr lang="zh-TW" altLang="en-US"/>
          </a:p>
        </p:txBody>
      </p:sp>
    </p:spTree>
    <p:extLst>
      <p:ext uri="{BB962C8B-B14F-4D97-AF65-F5344CB8AC3E}">
        <p14:creationId xmlns:p14="http://schemas.microsoft.com/office/powerpoint/2010/main" val="31890307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solidFill>
                  <a:schemeClr val="tx1"/>
                </a:solidFill>
              </a:rPr>
              <a:t>重要資</a:t>
            </a:r>
            <a:r>
              <a:rPr lang="zh-TW" altLang="en-US" dirty="0">
                <a:solidFill>
                  <a:schemeClr val="tx1"/>
                </a:solidFill>
              </a:rPr>
              <a:t>料</a:t>
            </a:r>
          </a:p>
        </p:txBody>
      </p:sp>
      <p:sp>
        <p:nvSpPr>
          <p:cNvPr id="3" name="文字版面配置區 2"/>
          <p:cNvSpPr>
            <a:spLocks noGrp="1"/>
          </p:cNvSpPr>
          <p:nvPr>
            <p:ph idx="1"/>
          </p:nvPr>
        </p:nvSpPr>
        <p:spPr/>
        <p:txBody>
          <a:bodyPr>
            <a:normAutofit fontScale="92500" lnSpcReduction="10000"/>
          </a:bodyPr>
          <a:lstStyle/>
          <a:p>
            <a:r>
              <a:rPr lang="zh-TW" altLang="en-US" dirty="0"/>
              <a:t>技術型高中課程總綱</a:t>
            </a:r>
            <a:r>
              <a:rPr lang="en-US" altLang="zh-TW" dirty="0"/>
              <a:t>(</a:t>
            </a:r>
            <a:r>
              <a:rPr lang="zh-TW" altLang="en-US" dirty="0"/>
              <a:t>十二年國教技術型高中</a:t>
            </a:r>
            <a:r>
              <a:rPr lang="en-US" altLang="zh-TW" dirty="0"/>
              <a:t>15</a:t>
            </a:r>
            <a:r>
              <a:rPr lang="zh-TW" altLang="en-US" dirty="0" smtClean="0"/>
              <a:t>群、</a:t>
            </a:r>
            <a:r>
              <a:rPr lang="en-US" altLang="zh-TW" dirty="0" smtClean="0"/>
              <a:t>92</a:t>
            </a:r>
            <a:r>
              <a:rPr lang="zh-TW" altLang="en-US" dirty="0" smtClean="0"/>
              <a:t>科</a:t>
            </a:r>
            <a:r>
              <a:rPr lang="en-US" altLang="zh-TW" dirty="0"/>
              <a:t>(</a:t>
            </a:r>
            <a:r>
              <a:rPr lang="zh-TW" altLang="en-US" dirty="0"/>
              <a:t>商業與管理、外語、設計、農業、食品</a:t>
            </a:r>
            <a:r>
              <a:rPr lang="en-US" altLang="zh-TW" dirty="0"/>
              <a:t>)</a:t>
            </a:r>
            <a:r>
              <a:rPr lang="zh-TW" altLang="en-US" dirty="0"/>
              <a:t>課</a:t>
            </a:r>
            <a:r>
              <a:rPr lang="zh-TW" altLang="en-US" dirty="0" smtClean="0"/>
              <a:t>綱    </a:t>
            </a:r>
            <a:r>
              <a:rPr lang="en-US" altLang="zh-TW" sz="3200" dirty="0" smtClean="0">
                <a:hlinkClick r:id="rId2"/>
              </a:rPr>
              <a:t>http</a:t>
            </a:r>
            <a:r>
              <a:rPr lang="en-US" altLang="zh-TW" sz="3200" dirty="0">
                <a:hlinkClick r:id="rId2"/>
              </a:rPr>
              <a:t>://www.tvet3.info/20181226/</a:t>
            </a:r>
            <a:endParaRPr lang="en-US" altLang="zh-TW" sz="3200" dirty="0"/>
          </a:p>
          <a:p>
            <a:endParaRPr lang="en-US" altLang="zh-TW" sz="3200" dirty="0"/>
          </a:p>
          <a:p>
            <a:r>
              <a:rPr lang="zh-TW" altLang="en-US" sz="3200" dirty="0">
                <a:hlinkClick r:id="rId3"/>
              </a:rPr>
              <a:t>動力機械群</a:t>
            </a:r>
            <a:r>
              <a:rPr lang="zh-TW" altLang="en-US" sz="3200" dirty="0"/>
              <a:t>           </a:t>
            </a:r>
            <a:r>
              <a:rPr lang="zh-TW" altLang="en-US" sz="3200" dirty="0">
                <a:hlinkClick r:id="rId4"/>
              </a:rPr>
              <a:t>機械群</a:t>
            </a:r>
            <a:r>
              <a:rPr lang="zh-TW" altLang="en-US" sz="3200" dirty="0"/>
              <a:t>                    </a:t>
            </a:r>
            <a:r>
              <a:rPr lang="zh-TW" altLang="en-US" sz="3200" dirty="0">
                <a:hlinkClick r:id="rId5"/>
              </a:rPr>
              <a:t>化工群</a:t>
            </a:r>
            <a:endParaRPr lang="zh-TW" altLang="en-US" sz="3200" dirty="0"/>
          </a:p>
          <a:p>
            <a:r>
              <a:rPr lang="zh-TW" altLang="en-US" sz="3200" dirty="0">
                <a:hlinkClick r:id="rId6"/>
              </a:rPr>
              <a:t>商業與管理群</a:t>
            </a:r>
            <a:r>
              <a:rPr lang="zh-TW" altLang="en-US" sz="3200" dirty="0"/>
              <a:t>      </a:t>
            </a:r>
            <a:r>
              <a:rPr lang="zh-TW" altLang="en-US" sz="3200" dirty="0">
                <a:hlinkClick r:id="rId7"/>
              </a:rPr>
              <a:t>電機與電子群</a:t>
            </a:r>
            <a:r>
              <a:rPr lang="zh-TW" altLang="en-US" sz="3200" dirty="0"/>
              <a:t>        </a:t>
            </a:r>
            <a:r>
              <a:rPr lang="zh-TW" altLang="en-US" sz="3200" dirty="0">
                <a:hlinkClick r:id="rId8"/>
              </a:rPr>
              <a:t>設計群</a:t>
            </a:r>
            <a:endParaRPr lang="zh-TW" altLang="en-US" sz="3200" dirty="0"/>
          </a:p>
          <a:p>
            <a:r>
              <a:rPr lang="zh-TW" altLang="en-US" sz="3200" dirty="0">
                <a:hlinkClick r:id="rId9"/>
              </a:rPr>
              <a:t>農業群</a:t>
            </a:r>
            <a:r>
              <a:rPr lang="zh-TW" altLang="en-US" sz="3200" dirty="0"/>
              <a:t>                   </a:t>
            </a:r>
            <a:r>
              <a:rPr lang="zh-TW" altLang="en-US" sz="3200" dirty="0">
                <a:hlinkClick r:id="rId10"/>
              </a:rPr>
              <a:t>土木與建築群</a:t>
            </a:r>
            <a:r>
              <a:rPr lang="zh-TW" altLang="en-US" sz="3200" dirty="0"/>
              <a:t>        </a:t>
            </a:r>
            <a:r>
              <a:rPr lang="zh-TW" altLang="en-US" sz="3200" dirty="0">
                <a:hlinkClick r:id="rId11"/>
              </a:rPr>
              <a:t>餐旅群</a:t>
            </a:r>
            <a:endParaRPr lang="zh-TW" altLang="en-US" sz="3200" dirty="0"/>
          </a:p>
          <a:p>
            <a:r>
              <a:rPr lang="zh-TW" altLang="en-US" sz="3200" dirty="0">
                <a:hlinkClick r:id="rId12"/>
              </a:rPr>
              <a:t>藝術群</a:t>
            </a:r>
            <a:r>
              <a:rPr lang="zh-TW" altLang="en-US" sz="3200" dirty="0"/>
              <a:t>                    </a:t>
            </a:r>
            <a:r>
              <a:rPr lang="zh-TW" altLang="en-US" sz="3200" dirty="0">
                <a:hlinkClick r:id="rId13"/>
              </a:rPr>
              <a:t>海事群</a:t>
            </a:r>
            <a:r>
              <a:rPr lang="zh-TW" altLang="en-US" sz="3200" dirty="0"/>
              <a:t>                    </a:t>
            </a:r>
            <a:r>
              <a:rPr lang="zh-TW" altLang="en-US" sz="3200" dirty="0">
                <a:hlinkClick r:id="rId14"/>
              </a:rPr>
              <a:t>水產群</a:t>
            </a:r>
            <a:endParaRPr lang="zh-TW" altLang="en-US" sz="3200" dirty="0"/>
          </a:p>
          <a:p>
            <a:r>
              <a:rPr lang="zh-TW" altLang="en-US" sz="3200" dirty="0">
                <a:hlinkClick r:id="rId15"/>
              </a:rPr>
              <a:t>外語群</a:t>
            </a:r>
            <a:r>
              <a:rPr lang="zh-TW" altLang="en-US" sz="3200" dirty="0"/>
              <a:t>                     </a:t>
            </a:r>
            <a:r>
              <a:rPr lang="zh-TW" altLang="en-US" sz="3200" dirty="0">
                <a:hlinkClick r:id="rId16"/>
              </a:rPr>
              <a:t>食品群</a:t>
            </a:r>
            <a:r>
              <a:rPr lang="zh-TW" altLang="en-US" sz="3200" dirty="0"/>
              <a:t>                    </a:t>
            </a:r>
            <a:r>
              <a:rPr lang="zh-TW" altLang="en-US" sz="3200" dirty="0">
                <a:hlinkClick r:id="rId17"/>
              </a:rPr>
              <a:t>家政</a:t>
            </a:r>
            <a:r>
              <a:rPr lang="zh-TW" altLang="en-US" sz="3200" dirty="0" smtClean="0">
                <a:hlinkClick r:id="rId17"/>
              </a:rPr>
              <a:t>群</a:t>
            </a:r>
            <a:endParaRPr lang="zh-TW" altLang="en-US" sz="3200"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104</a:t>
            </a:fld>
            <a:endParaRPr lang="zh-TW" altLang="en-US"/>
          </a:p>
        </p:txBody>
      </p:sp>
    </p:spTree>
    <p:extLst>
      <p:ext uri="{BB962C8B-B14F-4D97-AF65-F5344CB8AC3E}">
        <p14:creationId xmlns:p14="http://schemas.microsoft.com/office/powerpoint/2010/main" val="34372748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endParaRPr lang="zh-TW" altLang="en-US" dirty="0">
              <a:solidFill>
                <a:schemeClr val="tx1"/>
              </a:solidFill>
            </a:endParaRPr>
          </a:p>
        </p:txBody>
      </p:sp>
      <p:sp>
        <p:nvSpPr>
          <p:cNvPr id="3" name="文字版面配置區 2"/>
          <p:cNvSpPr>
            <a:spLocks noGrp="1"/>
          </p:cNvSpPr>
          <p:nvPr>
            <p:ph idx="1"/>
          </p:nvPr>
        </p:nvSpPr>
        <p:spPr/>
        <p:txBody>
          <a:bodyPr/>
          <a:lstStyle/>
          <a:p>
            <a:pPr eaLnBrk="1" hangingPunct="1"/>
            <a:r>
              <a:rPr lang="zh-TW" altLang="en-US" sz="3200" dirty="0"/>
              <a:t>技術型高級中等學校課程推動工作圈</a:t>
            </a:r>
            <a:r>
              <a:rPr lang="en-US" altLang="zh-TW" sz="3200" dirty="0">
                <a:hlinkClick r:id="rId2"/>
              </a:rPr>
              <a:t>http://vtedu.mt.ntnu.edu.tw/vtedu/node/369</a:t>
            </a:r>
            <a:endParaRPr lang="en-US" altLang="zh-TW" sz="3200" dirty="0"/>
          </a:p>
          <a:p>
            <a:r>
              <a:rPr lang="zh-TW" altLang="en-US" dirty="0" smtClean="0"/>
              <a:t>全球高級中等學校課程計畫平台  </a:t>
            </a:r>
            <a:r>
              <a:rPr lang="en-US" altLang="zh-TW" dirty="0" smtClean="0"/>
              <a:t>--</a:t>
            </a:r>
            <a:r>
              <a:rPr lang="zh-TW" altLang="en-US" dirty="0"/>
              <a:t>各領域綱領 </a:t>
            </a:r>
            <a:r>
              <a:rPr lang="zh-TW" altLang="en-US" dirty="0" smtClean="0"/>
              <a:t>  </a:t>
            </a:r>
            <a:r>
              <a:rPr lang="en-US" altLang="zh-TW" dirty="0" smtClean="0">
                <a:hlinkClick r:id="rId3"/>
              </a:rPr>
              <a:t>http</a:t>
            </a:r>
            <a:r>
              <a:rPr lang="en-US" altLang="zh-TW" dirty="0">
                <a:hlinkClick r:id="rId3"/>
              </a:rPr>
              <a:t>://</a:t>
            </a:r>
            <a:r>
              <a:rPr lang="en-US" altLang="zh-TW" dirty="0" smtClean="0">
                <a:hlinkClick r:id="rId3"/>
              </a:rPr>
              <a:t>course.tchcvs.tc.edu.tw/data.asp</a:t>
            </a:r>
            <a:endParaRPr lang="en-US" altLang="zh-TW" dirty="0" smtClean="0"/>
          </a:p>
          <a:p>
            <a:r>
              <a:rPr lang="zh-TW" altLang="en-US" sz="3200" dirty="0" smtClean="0"/>
              <a:t>技術</a:t>
            </a:r>
            <a:r>
              <a:rPr lang="zh-TW" altLang="en-US" sz="3200" dirty="0"/>
              <a:t>型高級中等</a:t>
            </a:r>
            <a:r>
              <a:rPr lang="zh-TW" altLang="en-US" sz="3200" dirty="0" smtClean="0"/>
              <a:t>學校群科課程資訊網  </a:t>
            </a:r>
            <a:r>
              <a:rPr lang="en-US" altLang="zh-TW" dirty="0">
                <a:hlinkClick r:id="rId4"/>
              </a:rPr>
              <a:t>http://vs.tchcvs.tc.edu.tw/</a:t>
            </a:r>
            <a:endParaRPr lang="en-US" altLang="zh-TW" sz="3200" dirty="0"/>
          </a:p>
          <a:p>
            <a:pPr eaLnBrk="1" hangingPunct="1"/>
            <a:endParaRPr lang="en-US" altLang="zh-TW" sz="3200"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105</a:t>
            </a:fld>
            <a:endParaRPr lang="zh-TW" altLang="en-US"/>
          </a:p>
        </p:txBody>
      </p:sp>
    </p:spTree>
    <p:extLst>
      <p:ext uri="{BB962C8B-B14F-4D97-AF65-F5344CB8AC3E}">
        <p14:creationId xmlns:p14="http://schemas.microsoft.com/office/powerpoint/2010/main" val="37481126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壹、基本理念</a:t>
            </a:r>
          </a:p>
        </p:txBody>
      </p:sp>
      <p:sp>
        <p:nvSpPr>
          <p:cNvPr id="3" name="內容版面配置區 2"/>
          <p:cNvSpPr>
            <a:spLocks noGrp="1"/>
          </p:cNvSpPr>
          <p:nvPr>
            <p:ph idx="1"/>
          </p:nvPr>
        </p:nvSpPr>
        <p:spPr/>
        <p:txBody>
          <a:bodyPr>
            <a:normAutofit/>
          </a:bodyPr>
          <a:lstStyle/>
          <a:p>
            <a:r>
              <a:rPr lang="zh-TW" altLang="en-US" dirty="0"/>
              <a:t>技術型高級中等學校群科課程綱要之依據</a:t>
            </a:r>
            <a:endParaRPr lang="en-US" altLang="zh-TW" dirty="0"/>
          </a:p>
          <a:p>
            <a:pPr lvl="1"/>
            <a:r>
              <a:rPr lang="zh-TW" altLang="en-US" dirty="0"/>
              <a:t>十二年國民基本教育課程綱要總綱要旨</a:t>
            </a:r>
            <a:endParaRPr lang="en-US" altLang="zh-TW" dirty="0"/>
          </a:p>
          <a:p>
            <a:pPr lvl="2"/>
            <a:r>
              <a:rPr lang="zh-TW" altLang="en-US" dirty="0"/>
              <a:t>精神：全人教育精神、以學生為主體、培養核心素養</a:t>
            </a:r>
            <a:endParaRPr lang="en-US" altLang="zh-TW" dirty="0"/>
          </a:p>
          <a:p>
            <a:pPr lvl="2"/>
            <a:r>
              <a:rPr lang="zh-TW" altLang="en-US" dirty="0"/>
              <a:t>理念：自發、互動、共好</a:t>
            </a:r>
            <a:endParaRPr lang="en-US" altLang="zh-TW" dirty="0"/>
          </a:p>
          <a:p>
            <a:pPr lvl="2"/>
            <a:r>
              <a:rPr lang="zh-TW" altLang="en-US" dirty="0"/>
              <a:t>願景：適性揚才、終身學習，來成就每一個孩子</a:t>
            </a:r>
            <a:endParaRPr lang="en-US" altLang="zh-TW" dirty="0"/>
          </a:p>
          <a:p>
            <a:pPr lvl="2"/>
            <a:r>
              <a:rPr lang="zh-TW" altLang="en-US" dirty="0"/>
              <a:t>目標：培養務實致用能力</a:t>
            </a:r>
            <a:r>
              <a:rPr lang="en-US" altLang="zh-TW" dirty="0"/>
              <a:t>(</a:t>
            </a:r>
            <a:r>
              <a:rPr lang="zh-TW" altLang="en-US" dirty="0"/>
              <a:t>職涯發展</a:t>
            </a:r>
            <a:r>
              <a:rPr lang="en-US" altLang="zh-TW" dirty="0"/>
              <a:t>)</a:t>
            </a:r>
            <a:r>
              <a:rPr lang="zh-TW" altLang="en-US" dirty="0"/>
              <a:t>，來適應現在生活及未來挑戰。</a:t>
            </a:r>
            <a:endParaRPr lang="en-US" altLang="zh-TW" dirty="0"/>
          </a:p>
          <a:p>
            <a:pPr lvl="1"/>
            <a:r>
              <a:rPr lang="zh-TW" altLang="en-US" dirty="0" smtClean="0"/>
              <a:t>技術</a:t>
            </a:r>
            <a:r>
              <a:rPr lang="zh-TW" altLang="en-US" dirty="0"/>
              <a:t>型高級中等學校教育目標</a:t>
            </a:r>
            <a:endParaRPr lang="en-US" altLang="zh-TW" dirty="0"/>
          </a:p>
          <a:p>
            <a:pPr lvl="2"/>
            <a:r>
              <a:rPr lang="zh-TW" altLang="en-US" dirty="0"/>
              <a:t>涵養核心素養，形塑現代公民；</a:t>
            </a:r>
            <a:endParaRPr lang="en-US" altLang="zh-TW" dirty="0"/>
          </a:p>
          <a:p>
            <a:pPr lvl="2"/>
            <a:r>
              <a:rPr lang="zh-TW" altLang="en-US" dirty="0"/>
              <a:t>強化基礎知識，導向終身學習；</a:t>
            </a:r>
            <a:endParaRPr lang="en-US" altLang="zh-TW" dirty="0"/>
          </a:p>
          <a:p>
            <a:pPr lvl="2"/>
            <a:r>
              <a:rPr lang="zh-TW" altLang="en-US" dirty="0"/>
              <a:t>培養專業技能，符應產業需求；</a:t>
            </a:r>
            <a:endParaRPr lang="en-US" altLang="zh-TW" dirty="0"/>
          </a:p>
          <a:p>
            <a:pPr lvl="2"/>
            <a:r>
              <a:rPr lang="zh-TW" altLang="en-US" dirty="0"/>
              <a:t>陶冶道德品格，提升個人價值。</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106</a:t>
            </a:fld>
            <a:endParaRPr lang="zh-TW" altLang="en-US"/>
          </a:p>
        </p:txBody>
      </p:sp>
    </p:spTree>
    <p:extLst>
      <p:ext uri="{BB962C8B-B14F-4D97-AF65-F5344CB8AC3E}">
        <p14:creationId xmlns:p14="http://schemas.microsoft.com/office/powerpoint/2010/main" val="28346559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163FC420-B90D-4336-A243-5B12F5E6648C}" type="slidenum">
              <a:rPr kumimoji="0" lang="zh-TW" altLang="en-US" sz="1800">
                <a:solidFill>
                  <a:schemeClr val="bg1"/>
                </a:solidFill>
                <a:latin typeface="微軟正黑體" panose="020B0604030504040204" pitchFamily="34" charset="-120"/>
                <a:ea typeface="微軟正黑體" panose="020B0604030504040204" pitchFamily="34" charset="-120"/>
              </a:rPr>
              <a:pPr eaLnBrk="1" hangingPunct="1">
                <a:spcBef>
                  <a:spcPct val="0"/>
                </a:spcBef>
                <a:buFontTx/>
                <a:buNone/>
              </a:pPr>
              <a:t>107</a:t>
            </a:fld>
            <a:endParaRPr kumimoji="0" lang="en-US" altLang="zh-TW" sz="1800">
              <a:solidFill>
                <a:schemeClr val="bg1"/>
              </a:solidFill>
              <a:latin typeface="微軟正黑體" panose="020B0604030504040204" pitchFamily="34" charset="-120"/>
              <a:ea typeface="微軟正黑體" panose="020B0604030504040204" pitchFamily="34" charset="-120"/>
            </a:endParaRPr>
          </a:p>
        </p:txBody>
      </p:sp>
      <p:sp>
        <p:nvSpPr>
          <p:cNvPr id="12" name="Text Box 11"/>
          <p:cNvSpPr txBox="1">
            <a:spLocks noChangeArrowheads="1"/>
          </p:cNvSpPr>
          <p:nvPr/>
        </p:nvSpPr>
        <p:spPr bwMode="auto">
          <a:xfrm>
            <a:off x="632866" y="3178070"/>
            <a:ext cx="2742985" cy="954107"/>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符應十二年國民</a:t>
            </a:r>
            <a:endParaRPr lang="en-US" altLang="zh-TW" sz="2800" b="1" kern="0" dirty="0">
              <a:solidFill>
                <a:srgbClr val="FFFF00"/>
              </a:solidFill>
              <a:latin typeface="微軟正黑體" pitchFamily="34" charset="-120"/>
              <a:ea typeface="微軟正黑體" pitchFamily="34" charset="-120"/>
            </a:endParaRPr>
          </a:p>
          <a:p>
            <a:pP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基本教育之精神</a:t>
            </a:r>
            <a:endParaRPr lang="en-US" altLang="zh-TW" sz="2800" b="1" kern="0" dirty="0">
              <a:solidFill>
                <a:srgbClr val="FFFF00"/>
              </a:solidFill>
              <a:latin typeface="微軟正黑體" pitchFamily="34" charset="-120"/>
              <a:ea typeface="微軟正黑體" pitchFamily="34" charset="-120"/>
            </a:endParaRPr>
          </a:p>
        </p:txBody>
      </p:sp>
      <p:sp>
        <p:nvSpPr>
          <p:cNvPr id="13" name="Text Box 12"/>
          <p:cNvSpPr txBox="1">
            <a:spLocks noChangeArrowheads="1"/>
          </p:cNvSpPr>
          <p:nvPr/>
        </p:nvSpPr>
        <p:spPr bwMode="auto">
          <a:xfrm>
            <a:off x="6121067" y="3200528"/>
            <a:ext cx="2332913" cy="954107"/>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algn="ct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強化實務技能</a:t>
            </a:r>
            <a:endParaRPr lang="en-US" altLang="zh-TW" sz="2800" b="1" kern="0" dirty="0">
              <a:solidFill>
                <a:srgbClr val="FFFF00"/>
              </a:solidFill>
              <a:latin typeface="微軟正黑體" pitchFamily="34" charset="-120"/>
              <a:ea typeface="微軟正黑體" pitchFamily="34" charset="-120"/>
            </a:endParaRPr>
          </a:p>
          <a:p>
            <a:pPr algn="ct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鏈結產學關係</a:t>
            </a:r>
            <a:endParaRPr lang="en-US" altLang="zh-TW" sz="2800" b="1" kern="0" dirty="0">
              <a:solidFill>
                <a:srgbClr val="FFFF00"/>
              </a:solidFill>
              <a:latin typeface="微軟正黑體" pitchFamily="34" charset="-120"/>
              <a:ea typeface="微軟正黑體" pitchFamily="34" charset="-120"/>
            </a:endParaRPr>
          </a:p>
        </p:txBody>
      </p:sp>
      <p:sp>
        <p:nvSpPr>
          <p:cNvPr id="14" name="Text Box 15"/>
          <p:cNvSpPr txBox="1">
            <a:spLocks noChangeArrowheads="1"/>
          </p:cNvSpPr>
          <p:nvPr/>
        </p:nvSpPr>
        <p:spPr bwMode="auto">
          <a:xfrm>
            <a:off x="1790970" y="1376424"/>
            <a:ext cx="5631442"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algn="ct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深化學習動機與就業競爭力之基礎</a:t>
            </a:r>
            <a:endParaRPr lang="en-US" altLang="zh-TW" sz="2800" b="1" kern="0" dirty="0">
              <a:solidFill>
                <a:srgbClr val="FFFF00"/>
              </a:solidFill>
              <a:latin typeface="微軟正黑體" pitchFamily="34" charset="-120"/>
              <a:ea typeface="微軟正黑體" pitchFamily="34" charset="-120"/>
            </a:endParaRPr>
          </a:p>
        </p:txBody>
      </p:sp>
      <p:sp>
        <p:nvSpPr>
          <p:cNvPr id="15" name="矩形 14"/>
          <p:cNvSpPr/>
          <p:nvPr/>
        </p:nvSpPr>
        <p:spPr>
          <a:xfrm>
            <a:off x="1186149" y="2577526"/>
            <a:ext cx="1871025" cy="58477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algn="ctr" fontAlgn="auto">
              <a:spcBef>
                <a:spcPts val="0"/>
              </a:spcBef>
              <a:spcAft>
                <a:spcPts val="0"/>
              </a:spcAft>
              <a:defRPr/>
            </a:pPr>
            <a:r>
              <a:rPr lang="zh-TW" altLang="en-US" sz="3200" b="1" kern="0" dirty="0">
                <a:solidFill>
                  <a:prstClr val="white"/>
                </a:solidFill>
                <a:latin typeface="微軟正黑體" panose="020B0604030504040204" pitchFamily="34" charset="-120"/>
                <a:ea typeface="微軟正黑體" panose="020B0604030504040204" pitchFamily="34" charset="-120"/>
              </a:rPr>
              <a:t>適性揚才</a:t>
            </a:r>
            <a:endParaRPr lang="en-US" altLang="zh-TW" sz="3200" b="1" kern="0" dirty="0">
              <a:solidFill>
                <a:prstClr val="white"/>
              </a:solidFill>
              <a:latin typeface="微軟正黑體" panose="020B0604030504040204" pitchFamily="34" charset="-120"/>
              <a:ea typeface="微軟正黑體" panose="020B0604030504040204" pitchFamily="34" charset="-120"/>
            </a:endParaRPr>
          </a:p>
        </p:txBody>
      </p:sp>
      <p:sp>
        <p:nvSpPr>
          <p:cNvPr id="16" name="矩形 15"/>
          <p:cNvSpPr/>
          <p:nvPr/>
        </p:nvSpPr>
        <p:spPr>
          <a:xfrm>
            <a:off x="3599717" y="767012"/>
            <a:ext cx="1871025" cy="58477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algn="ctr" fontAlgn="auto">
              <a:spcBef>
                <a:spcPts val="0"/>
              </a:spcBef>
              <a:spcAft>
                <a:spcPts val="0"/>
              </a:spcAft>
              <a:defRPr/>
            </a:pPr>
            <a:r>
              <a:rPr lang="zh-TW" altLang="en-US" sz="3200" b="1" kern="0" dirty="0">
                <a:solidFill>
                  <a:prstClr val="white"/>
                </a:solidFill>
                <a:latin typeface="微軟正黑體" panose="020B0604030504040204" pitchFamily="34" charset="-120"/>
                <a:ea typeface="微軟正黑體" panose="020B0604030504040204" pitchFamily="34" charset="-120"/>
              </a:rPr>
              <a:t>學生主體</a:t>
            </a:r>
            <a:endParaRPr lang="en-US" altLang="zh-TW" sz="3200" b="1" kern="0" dirty="0">
              <a:solidFill>
                <a:prstClr val="white"/>
              </a:solidFill>
              <a:latin typeface="微軟正黑體" panose="020B0604030504040204" pitchFamily="34" charset="-120"/>
              <a:ea typeface="微軟正黑體" panose="020B0604030504040204" pitchFamily="34" charset="-120"/>
            </a:endParaRPr>
          </a:p>
        </p:txBody>
      </p:sp>
      <p:sp>
        <p:nvSpPr>
          <p:cNvPr id="17" name="矩形 16"/>
          <p:cNvSpPr/>
          <p:nvPr/>
        </p:nvSpPr>
        <p:spPr>
          <a:xfrm>
            <a:off x="6293957" y="2604763"/>
            <a:ext cx="1826141" cy="58477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algn="ctr" fontAlgn="auto">
              <a:spcBef>
                <a:spcPts val="0"/>
              </a:spcBef>
              <a:spcAft>
                <a:spcPts val="0"/>
              </a:spcAft>
              <a:defRPr/>
            </a:pPr>
            <a:r>
              <a:rPr lang="zh-TW" altLang="en-US" sz="3200" b="1" kern="0" dirty="0">
                <a:solidFill>
                  <a:prstClr val="white"/>
                </a:solidFill>
                <a:latin typeface="微軟正黑體" panose="020B0604030504040204" pitchFamily="34" charset="-120"/>
                <a:ea typeface="微軟正黑體" panose="020B0604030504040204" pitchFamily="34" charset="-120"/>
              </a:rPr>
              <a:t>務實致用</a:t>
            </a:r>
            <a:endParaRPr lang="en-US" altLang="zh-TW" sz="3200" b="1" kern="0" dirty="0">
              <a:solidFill>
                <a:prstClr val="white"/>
              </a:solidFill>
              <a:latin typeface="微軟正黑體" panose="020B0604030504040204" pitchFamily="34" charset="-120"/>
              <a:ea typeface="微軟正黑體" panose="020B0604030504040204" pitchFamily="34" charset="-120"/>
            </a:endParaRPr>
          </a:p>
        </p:txBody>
      </p:sp>
      <p:sp>
        <p:nvSpPr>
          <p:cNvPr id="18" name="矩形 17"/>
          <p:cNvSpPr/>
          <p:nvPr/>
        </p:nvSpPr>
        <p:spPr>
          <a:xfrm>
            <a:off x="1816525" y="4465068"/>
            <a:ext cx="1826141" cy="58477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algn="ctr" fontAlgn="auto">
              <a:spcBef>
                <a:spcPts val="0"/>
              </a:spcBef>
              <a:spcAft>
                <a:spcPts val="0"/>
              </a:spcAft>
              <a:defRPr/>
            </a:pPr>
            <a:r>
              <a:rPr lang="zh-TW" altLang="en-US" sz="3200" b="1" kern="0" dirty="0">
                <a:solidFill>
                  <a:prstClr val="white"/>
                </a:solidFill>
                <a:latin typeface="微軟正黑體" panose="020B0604030504040204" pitchFamily="34" charset="-120"/>
                <a:ea typeface="微軟正黑體" panose="020B0604030504040204" pitchFamily="34" charset="-120"/>
              </a:rPr>
              <a:t>終身學習</a:t>
            </a:r>
            <a:endParaRPr lang="en-US" altLang="zh-TW" sz="3200" b="1" kern="0" dirty="0">
              <a:solidFill>
                <a:prstClr val="white"/>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5644314" y="4465067"/>
            <a:ext cx="1826142" cy="584775"/>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spAutoFit/>
          </a:bodyPr>
          <a:lstStyle/>
          <a:p>
            <a:pPr algn="ctr" fontAlgn="auto">
              <a:spcBef>
                <a:spcPts val="0"/>
              </a:spcBef>
              <a:spcAft>
                <a:spcPts val="0"/>
              </a:spcAft>
              <a:defRPr/>
            </a:pPr>
            <a:r>
              <a:rPr lang="zh-TW" altLang="en-US" sz="3200" b="1" kern="0" dirty="0">
                <a:solidFill>
                  <a:prstClr val="white"/>
                </a:solidFill>
                <a:latin typeface="微軟正黑體" panose="020B0604030504040204" pitchFamily="34" charset="-120"/>
                <a:ea typeface="微軟正黑體" panose="020B0604030504040204" pitchFamily="34" charset="-120"/>
              </a:rPr>
              <a:t>職涯發展</a:t>
            </a:r>
            <a:endParaRPr lang="en-US" altLang="zh-TW" sz="3200" b="1" kern="0" dirty="0">
              <a:solidFill>
                <a:prstClr val="white"/>
              </a:solidFill>
              <a:latin typeface="微軟正黑體" panose="020B0604030504040204" pitchFamily="34" charset="-120"/>
              <a:ea typeface="微軟正黑體" panose="020B0604030504040204" pitchFamily="34" charset="-120"/>
            </a:endParaRPr>
          </a:p>
        </p:txBody>
      </p:sp>
      <p:sp>
        <p:nvSpPr>
          <p:cNvPr id="20" name="Text Box 11"/>
          <p:cNvSpPr txBox="1">
            <a:spLocks noChangeArrowheads="1"/>
          </p:cNvSpPr>
          <p:nvPr/>
        </p:nvSpPr>
        <p:spPr bwMode="auto">
          <a:xfrm>
            <a:off x="1377304" y="5031789"/>
            <a:ext cx="2442682" cy="954107"/>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適應社會與工作環境變化</a:t>
            </a:r>
            <a:endParaRPr lang="en-US" altLang="zh-TW" sz="2800" b="1" kern="0" dirty="0">
              <a:solidFill>
                <a:srgbClr val="FFFF00"/>
              </a:solidFill>
              <a:latin typeface="微軟正黑體" pitchFamily="34" charset="-120"/>
              <a:ea typeface="微軟正黑體" pitchFamily="34" charset="-120"/>
            </a:endParaRPr>
          </a:p>
        </p:txBody>
      </p:sp>
      <p:sp>
        <p:nvSpPr>
          <p:cNvPr id="21" name="Text Box 11"/>
          <p:cNvSpPr txBox="1">
            <a:spLocks noChangeArrowheads="1"/>
          </p:cNvSpPr>
          <p:nvPr/>
        </p:nvSpPr>
        <p:spPr bwMode="auto">
          <a:xfrm>
            <a:off x="5316427" y="5049842"/>
            <a:ext cx="3137553" cy="954107"/>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fontAlgn="auto">
              <a:spcBef>
                <a:spcPts val="0"/>
              </a:spcBef>
              <a:spcAft>
                <a:spcPts val="0"/>
              </a:spcAft>
              <a:defRPr/>
            </a:pPr>
            <a:r>
              <a:rPr lang="zh-TW" altLang="en-US" sz="2800" b="1" kern="0" dirty="0">
                <a:solidFill>
                  <a:srgbClr val="FFFF00"/>
                </a:solidFill>
                <a:latin typeface="微軟正黑體" pitchFamily="34" charset="-120"/>
                <a:ea typeface="微軟正黑體" pitchFamily="34" charset="-120"/>
              </a:rPr>
              <a:t>培育學生職涯發展所需之核心素養</a:t>
            </a:r>
            <a:endParaRPr lang="en-US" altLang="zh-TW" sz="2800" b="1" kern="0" dirty="0">
              <a:solidFill>
                <a:srgbClr val="FFFF00"/>
              </a:solidFill>
              <a:latin typeface="微軟正黑體" pitchFamily="34" charset="-120"/>
              <a:ea typeface="微軟正黑體" pitchFamily="34" charset="-120"/>
            </a:endParaRPr>
          </a:p>
        </p:txBody>
      </p:sp>
      <p:grpSp>
        <p:nvGrpSpPr>
          <p:cNvPr id="12321" name="群組 53"/>
          <p:cNvGrpSpPr>
            <a:grpSpLocks/>
          </p:cNvGrpSpPr>
          <p:nvPr/>
        </p:nvGrpSpPr>
        <p:grpSpPr bwMode="auto">
          <a:xfrm>
            <a:off x="3756025" y="2527300"/>
            <a:ext cx="1949450" cy="1938338"/>
            <a:chOff x="3502123" y="2409419"/>
            <a:chExt cx="1949268" cy="1938338"/>
          </a:xfrm>
        </p:grpSpPr>
        <p:grpSp>
          <p:nvGrpSpPr>
            <p:cNvPr id="12324" name="群組 41"/>
            <p:cNvGrpSpPr>
              <a:grpSpLocks/>
            </p:cNvGrpSpPr>
            <p:nvPr/>
          </p:nvGrpSpPr>
          <p:grpSpPr bwMode="auto">
            <a:xfrm>
              <a:off x="3502123" y="2409419"/>
              <a:ext cx="1949268" cy="1938338"/>
              <a:chOff x="2575365" y="3061871"/>
              <a:chExt cx="3042465" cy="3025345"/>
            </a:xfrm>
          </p:grpSpPr>
          <p:sp>
            <p:nvSpPr>
              <p:cNvPr id="12329" name="AutoShape 5"/>
              <p:cNvSpPr>
                <a:spLocks noChangeArrowheads="1"/>
              </p:cNvSpPr>
              <p:nvPr/>
            </p:nvSpPr>
            <p:spPr bwMode="gray">
              <a:xfrm rot="-5351049">
                <a:off x="3847937" y="3602128"/>
                <a:ext cx="625031" cy="227967"/>
              </a:xfrm>
              <a:prstGeom prst="rightArrow">
                <a:avLst>
                  <a:gd name="adj1" fmla="val 35167"/>
                  <a:gd name="adj2" fmla="val 1110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30" name="AutoShape 6"/>
              <p:cNvSpPr>
                <a:spLocks noChangeArrowheads="1"/>
              </p:cNvSpPr>
              <p:nvPr/>
            </p:nvSpPr>
            <p:spPr bwMode="gray">
              <a:xfrm rot="8476187">
                <a:off x="3096804" y="5162741"/>
                <a:ext cx="625031" cy="227966"/>
              </a:xfrm>
              <a:prstGeom prst="rightArrow">
                <a:avLst>
                  <a:gd name="adj1" fmla="val 35167"/>
                  <a:gd name="adj2" fmla="val 1110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31" name="AutoShape 7"/>
              <p:cNvSpPr>
                <a:spLocks noChangeArrowheads="1"/>
              </p:cNvSpPr>
              <p:nvPr/>
            </p:nvSpPr>
            <p:spPr bwMode="gray">
              <a:xfrm rot="2388697">
                <a:off x="4530198" y="5139123"/>
                <a:ext cx="625031" cy="227966"/>
              </a:xfrm>
              <a:prstGeom prst="rightArrow">
                <a:avLst>
                  <a:gd name="adj1" fmla="val 35167"/>
                  <a:gd name="adj2" fmla="val 1110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32" name="Oval 9"/>
              <p:cNvSpPr>
                <a:spLocks noChangeArrowheads="1"/>
              </p:cNvSpPr>
              <p:nvPr/>
            </p:nvSpPr>
            <p:spPr bwMode="auto">
              <a:xfrm rot="1879929">
                <a:off x="2659457" y="3132410"/>
                <a:ext cx="2953548" cy="2954806"/>
              </a:xfrm>
              <a:prstGeom prst="ellipse">
                <a:avLst/>
              </a:prstGeom>
              <a:noFill/>
              <a:ln w="38100"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33" name="Oval 17"/>
              <p:cNvSpPr>
                <a:spLocks noChangeArrowheads="1"/>
              </p:cNvSpPr>
              <p:nvPr/>
            </p:nvSpPr>
            <p:spPr bwMode="gray">
              <a:xfrm rot="1879929">
                <a:off x="4029704" y="3061871"/>
                <a:ext cx="240324" cy="240343"/>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p:spPr>
            <p:txBody>
              <a:bodyPr wrap="none" anchor="ctr"/>
              <a:lstStyle/>
              <a:p>
                <a:pPr fontAlgn="auto">
                  <a:spcBef>
                    <a:spcPts val="0"/>
                  </a:spcBef>
                  <a:spcAft>
                    <a:spcPts val="0"/>
                  </a:spcAft>
                  <a:defRPr/>
                </a:pPr>
                <a:endParaRPr kumimoji="0" lang="zh-TW" altLang="en-US">
                  <a:latin typeface="Arial" charset="0"/>
                  <a:ea typeface="+mn-ea"/>
                </a:endParaRPr>
              </a:p>
            </p:txBody>
          </p:sp>
          <p:sp>
            <p:nvSpPr>
              <p:cNvPr id="34" name="Oval 19"/>
              <p:cNvSpPr>
                <a:spLocks noChangeArrowheads="1"/>
              </p:cNvSpPr>
              <p:nvPr/>
            </p:nvSpPr>
            <p:spPr bwMode="gray">
              <a:xfrm rot="1879929">
                <a:off x="2575365" y="4008375"/>
                <a:ext cx="240326" cy="240343"/>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p:spPr>
            <p:txBody>
              <a:bodyPr wrap="none" anchor="ctr"/>
              <a:lstStyle/>
              <a:p>
                <a:pPr fontAlgn="auto">
                  <a:spcBef>
                    <a:spcPts val="0"/>
                  </a:spcBef>
                  <a:spcAft>
                    <a:spcPts val="0"/>
                  </a:spcAft>
                  <a:defRPr/>
                </a:pPr>
                <a:endParaRPr kumimoji="0" lang="zh-TW" altLang="en-US">
                  <a:latin typeface="Arial" charset="0"/>
                  <a:ea typeface="+mn-ea"/>
                </a:endParaRPr>
              </a:p>
            </p:txBody>
          </p:sp>
          <p:sp>
            <p:nvSpPr>
              <p:cNvPr id="35" name="Oval 21"/>
              <p:cNvSpPr>
                <a:spLocks noChangeArrowheads="1"/>
              </p:cNvSpPr>
              <p:nvPr/>
            </p:nvSpPr>
            <p:spPr bwMode="gray">
              <a:xfrm rot="1879929">
                <a:off x="5377506" y="3929087"/>
                <a:ext cx="240324" cy="242820"/>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p:spPr>
            <p:txBody>
              <a:bodyPr wrap="none" anchor="ctr"/>
              <a:lstStyle/>
              <a:p>
                <a:pPr fontAlgn="auto">
                  <a:spcBef>
                    <a:spcPts val="0"/>
                  </a:spcBef>
                  <a:spcAft>
                    <a:spcPts val="0"/>
                  </a:spcAft>
                  <a:defRPr/>
                </a:pPr>
                <a:endParaRPr kumimoji="0" lang="zh-TW" altLang="en-US">
                  <a:latin typeface="Arial" charset="0"/>
                  <a:ea typeface="+mn-ea"/>
                </a:endParaRPr>
              </a:p>
            </p:txBody>
          </p:sp>
          <p:sp>
            <p:nvSpPr>
              <p:cNvPr id="36" name="Oval 22"/>
              <p:cNvSpPr>
                <a:spLocks noChangeArrowheads="1"/>
              </p:cNvSpPr>
              <p:nvPr/>
            </p:nvSpPr>
            <p:spPr bwMode="gray">
              <a:xfrm rot="1879929">
                <a:off x="3477203" y="3988553"/>
                <a:ext cx="1342847" cy="133055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fontAlgn="auto">
                  <a:spcBef>
                    <a:spcPts val="0"/>
                  </a:spcBef>
                  <a:spcAft>
                    <a:spcPts val="0"/>
                  </a:spcAft>
                  <a:defRPr/>
                </a:pPr>
                <a:endParaRPr kumimoji="0" lang="zh-TW" altLang="en-US">
                  <a:latin typeface="Arial" charset="0"/>
                  <a:ea typeface="+mn-ea"/>
                </a:endParaRPr>
              </a:p>
            </p:txBody>
          </p:sp>
          <p:sp>
            <p:nvSpPr>
              <p:cNvPr id="37" name="Oval 23"/>
              <p:cNvSpPr>
                <a:spLocks noChangeArrowheads="1"/>
              </p:cNvSpPr>
              <p:nvPr/>
            </p:nvSpPr>
            <p:spPr bwMode="gray">
              <a:xfrm rot="1879929">
                <a:off x="3472248" y="3988553"/>
                <a:ext cx="1342847" cy="1333035"/>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p:spPr>
            <p:txBody>
              <a:bodyPr wrap="none" anchor="ctr">
                <a:spAutoFit/>
              </a:bodyPr>
              <a:lstStyle/>
              <a:p>
                <a:pPr fontAlgn="auto">
                  <a:spcBef>
                    <a:spcPts val="0"/>
                  </a:spcBef>
                  <a:spcAft>
                    <a:spcPts val="0"/>
                  </a:spcAft>
                  <a:defRPr/>
                </a:pPr>
                <a:endParaRPr kumimoji="0" lang="zh-TW" altLang="en-US">
                  <a:latin typeface="Arial" charset="0"/>
                  <a:ea typeface="+mn-ea"/>
                </a:endParaRPr>
              </a:p>
            </p:txBody>
          </p:sp>
          <p:sp>
            <p:nvSpPr>
              <p:cNvPr id="38" name="Oval 24"/>
              <p:cNvSpPr>
                <a:spLocks noChangeArrowheads="1"/>
              </p:cNvSpPr>
              <p:nvPr/>
            </p:nvSpPr>
            <p:spPr bwMode="gray">
              <a:xfrm rot="1879929">
                <a:off x="3563919" y="4075275"/>
                <a:ext cx="1169417" cy="115711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fontAlgn="auto">
                  <a:spcBef>
                    <a:spcPts val="0"/>
                  </a:spcBef>
                  <a:spcAft>
                    <a:spcPts val="0"/>
                  </a:spcAft>
                  <a:defRPr/>
                </a:pPr>
                <a:endParaRPr kumimoji="0" lang="zh-TW" altLang="en-US">
                  <a:latin typeface="Arial" charset="0"/>
                  <a:ea typeface="+mn-ea"/>
                </a:endParaRPr>
              </a:p>
            </p:txBody>
          </p:sp>
          <p:sp>
            <p:nvSpPr>
              <p:cNvPr id="39" name="Oval 25"/>
              <p:cNvSpPr>
                <a:spLocks noChangeArrowheads="1"/>
              </p:cNvSpPr>
              <p:nvPr/>
            </p:nvSpPr>
            <p:spPr bwMode="gray">
              <a:xfrm rot="1879929">
                <a:off x="3581261" y="4065364"/>
                <a:ext cx="1169417" cy="1157113"/>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p:spPr>
            <p:txBody>
              <a:bodyPr anchor="ctr">
                <a:spAutoFit/>
              </a:bodyPr>
              <a:lstStyle/>
              <a:p>
                <a:pPr fontAlgn="auto">
                  <a:spcBef>
                    <a:spcPts val="0"/>
                  </a:spcBef>
                  <a:spcAft>
                    <a:spcPts val="0"/>
                  </a:spcAft>
                  <a:defRPr/>
                </a:pPr>
                <a:endParaRPr kumimoji="0" lang="zh-TW" altLang="en-US">
                  <a:latin typeface="Arial" charset="0"/>
                  <a:ea typeface="+mn-ea"/>
                </a:endParaRPr>
              </a:p>
            </p:txBody>
          </p:sp>
          <p:sp>
            <p:nvSpPr>
              <p:cNvPr id="12340" name="Oval 26"/>
              <p:cNvSpPr>
                <a:spLocks noChangeArrowheads="1"/>
              </p:cNvSpPr>
              <p:nvPr/>
            </p:nvSpPr>
            <p:spPr bwMode="gray">
              <a:xfrm rot="1879929">
                <a:off x="3622432" y="4133613"/>
                <a:ext cx="1052155" cy="104213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grpSp>
            <p:nvGrpSpPr>
              <p:cNvPr id="12341" name="Group 27"/>
              <p:cNvGrpSpPr>
                <a:grpSpLocks/>
              </p:cNvGrpSpPr>
              <p:nvPr/>
            </p:nvGrpSpPr>
            <p:grpSpPr bwMode="auto">
              <a:xfrm rot="1879929">
                <a:off x="3628895" y="4147387"/>
                <a:ext cx="1015830" cy="1012074"/>
                <a:chOff x="4166" y="1704"/>
                <a:chExt cx="1254" cy="1254"/>
              </a:xfrm>
            </p:grpSpPr>
            <p:sp>
              <p:nvSpPr>
                <p:cNvPr id="12343"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44" name="Oval 29"/>
                <p:cNvSpPr>
                  <a:spLocks noChangeArrowheads="1"/>
                </p:cNvSpPr>
                <p:nvPr/>
              </p:nvSpPr>
              <p:spPr bwMode="gray">
                <a:xfrm>
                  <a:off x="4193" y="1704"/>
                  <a:ext cx="1227" cy="121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45" name="Oval 30"/>
                <p:cNvSpPr>
                  <a:spLocks noChangeArrowheads="1"/>
                </p:cNvSpPr>
                <p:nvPr/>
              </p:nvSpPr>
              <p:spPr bwMode="gray">
                <a:xfrm>
                  <a:off x="4207" y="1716"/>
                  <a:ext cx="1167" cy="113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46" name="Oval 31"/>
                <p:cNvSpPr>
                  <a:spLocks noChangeArrowheads="1"/>
                </p:cNvSpPr>
                <p:nvPr/>
              </p:nvSpPr>
              <p:spPr bwMode="gray">
                <a:xfrm>
                  <a:off x="4275" y="1748"/>
                  <a:ext cx="1037" cy="924"/>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grpSp>
          <p:sp>
            <p:nvSpPr>
              <p:cNvPr id="12342" name="Text Box 32"/>
              <p:cNvSpPr txBox="1">
                <a:spLocks noChangeArrowheads="1"/>
              </p:cNvSpPr>
              <p:nvPr/>
            </p:nvSpPr>
            <p:spPr bwMode="gray">
              <a:xfrm rot="1879929">
                <a:off x="4051854" y="4514275"/>
                <a:ext cx="145298" cy="36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0" lang="en-US" altLang="zh-TW" sz="2400">
                  <a:solidFill>
                    <a:srgbClr val="000000"/>
                  </a:solidFill>
                  <a:latin typeface="Arial" panose="020B0604020202020204" pitchFamily="34" charset="0"/>
                </a:endParaRPr>
              </a:p>
            </p:txBody>
          </p:sp>
        </p:grpSp>
        <p:sp>
          <p:nvSpPr>
            <p:cNvPr id="25" name="Oval 19"/>
            <p:cNvSpPr>
              <a:spLocks noChangeArrowheads="1"/>
            </p:cNvSpPr>
            <p:nvPr/>
          </p:nvSpPr>
          <p:spPr bwMode="gray">
            <a:xfrm rot="1879929">
              <a:off x="3713241" y="3974694"/>
              <a:ext cx="153973" cy="153988"/>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p:spPr>
          <p:txBody>
            <a:bodyPr wrap="none" anchor="ctr"/>
            <a:lstStyle/>
            <a:p>
              <a:pPr fontAlgn="auto">
                <a:spcBef>
                  <a:spcPts val="0"/>
                </a:spcBef>
                <a:spcAft>
                  <a:spcPts val="0"/>
                </a:spcAft>
                <a:defRPr/>
              </a:pPr>
              <a:endParaRPr kumimoji="0" lang="zh-TW" altLang="en-US">
                <a:latin typeface="Arial" charset="0"/>
                <a:ea typeface="+mn-ea"/>
              </a:endParaRPr>
            </a:p>
          </p:txBody>
        </p:sp>
        <p:sp>
          <p:nvSpPr>
            <p:cNvPr id="26" name="Oval 21"/>
            <p:cNvSpPr>
              <a:spLocks noChangeArrowheads="1"/>
            </p:cNvSpPr>
            <p:nvPr/>
          </p:nvSpPr>
          <p:spPr bwMode="gray">
            <a:xfrm rot="1879929">
              <a:off x="5137095" y="3955644"/>
              <a:ext cx="153974" cy="155575"/>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p:spPr>
          <p:txBody>
            <a:bodyPr wrap="none" anchor="ctr"/>
            <a:lstStyle/>
            <a:p>
              <a:pPr fontAlgn="auto">
                <a:spcBef>
                  <a:spcPts val="0"/>
                </a:spcBef>
                <a:spcAft>
                  <a:spcPts val="0"/>
                </a:spcAft>
                <a:defRPr/>
              </a:pPr>
              <a:endParaRPr kumimoji="0" lang="zh-TW" altLang="en-US">
                <a:latin typeface="Arial" charset="0"/>
                <a:ea typeface="+mn-ea"/>
              </a:endParaRPr>
            </a:p>
          </p:txBody>
        </p:sp>
        <p:sp>
          <p:nvSpPr>
            <p:cNvPr id="12327" name="AutoShape 7"/>
            <p:cNvSpPr>
              <a:spLocks noChangeArrowheads="1"/>
            </p:cNvSpPr>
            <p:nvPr/>
          </p:nvSpPr>
          <p:spPr bwMode="gray">
            <a:xfrm rot="-1529046">
              <a:off x="4872355" y="3122241"/>
              <a:ext cx="400449" cy="146058"/>
            </a:xfrm>
            <a:prstGeom prst="rightArrow">
              <a:avLst>
                <a:gd name="adj1" fmla="val 35167"/>
                <a:gd name="adj2" fmla="val 11102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sp>
          <p:nvSpPr>
            <p:cNvPr id="12328" name="AutoShape 7"/>
            <p:cNvSpPr>
              <a:spLocks noChangeArrowheads="1"/>
            </p:cNvSpPr>
            <p:nvPr/>
          </p:nvSpPr>
          <p:spPr bwMode="gray">
            <a:xfrm rot="-9780357">
              <a:off x="3737605" y="3140518"/>
              <a:ext cx="400449" cy="146058"/>
            </a:xfrm>
            <a:prstGeom prst="rightArrow">
              <a:avLst>
                <a:gd name="adj1" fmla="val 35167"/>
                <a:gd name="adj2" fmla="val 11102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0" lang="zh-TW" altLang="en-US" sz="1800">
                <a:latin typeface="Arial" panose="020B0604020202020204" pitchFamily="34" charset="0"/>
              </a:endParaRPr>
            </a:p>
          </p:txBody>
        </p:sp>
      </p:grpSp>
      <p:sp>
        <p:nvSpPr>
          <p:cNvPr id="12322" name="標題 1"/>
          <p:cNvSpPr txBox="1">
            <a:spLocks/>
          </p:cNvSpPr>
          <p:nvPr/>
        </p:nvSpPr>
        <p:spPr bwMode="auto">
          <a:xfrm>
            <a:off x="357188" y="214313"/>
            <a:ext cx="83534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zh-TW" altLang="en-US" sz="3400" b="1" dirty="0">
              <a:solidFill>
                <a:srgbClr val="003E0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標題 2"/>
          <p:cNvSpPr>
            <a:spLocks noGrp="1"/>
          </p:cNvSpPr>
          <p:nvPr>
            <p:ph type="ctrTitle"/>
          </p:nvPr>
        </p:nvSpPr>
        <p:spPr/>
        <p:txBody>
          <a:bodyPr/>
          <a:lstStyle/>
          <a:p>
            <a:endParaRPr lang="zh-TW" altLang="en-US" dirty="0"/>
          </a:p>
        </p:txBody>
      </p:sp>
      <p:sp>
        <p:nvSpPr>
          <p:cNvPr id="4" name="副標題 3"/>
          <p:cNvSpPr>
            <a:spLocks noGrp="1"/>
          </p:cNvSpPr>
          <p:nvPr>
            <p:ph type="subTitle"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107</a:t>
            </a:fld>
            <a:endParaRPr lang="zh-TW" altLang="en-US"/>
          </a:p>
        </p:txBody>
      </p:sp>
    </p:spTree>
    <p:extLst>
      <p:ext uri="{BB962C8B-B14F-4D97-AF65-F5344CB8AC3E}">
        <p14:creationId xmlns:p14="http://schemas.microsoft.com/office/powerpoint/2010/main" val="129864933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一、學生主體</a:t>
            </a:r>
            <a:endParaRPr lang="en-US" altLang="zh-TW" dirty="0" smtClean="0"/>
          </a:p>
          <a:p>
            <a:pPr lvl="1"/>
            <a:r>
              <a:rPr lang="zh-TW" altLang="en-US" dirty="0" smtClean="0"/>
              <a:t>學生是學習的主體。為使學生樂於學習且有效學習，群科課程綱要研修特別著重學生學習動機與就業競爭力之強化。</a:t>
            </a:r>
            <a:endParaRPr lang="en-US" altLang="zh-TW" dirty="0" smtClean="0"/>
          </a:p>
          <a:p>
            <a:pPr lvl="1"/>
            <a:r>
              <a:rPr lang="zh-TW" altLang="en-US" dirty="0" smtClean="0"/>
              <a:t>一方面藉由彰顯技職教育實作導向的課程特色，提供跨科之共通技能領域學習，以實習或實作方式強化學生的學習動機與興趣；</a:t>
            </a:r>
            <a:endParaRPr lang="en-US" altLang="zh-TW" dirty="0" smtClean="0"/>
          </a:p>
          <a:p>
            <a:pPr lvl="1"/>
            <a:r>
              <a:rPr lang="zh-TW" altLang="en-US" dirty="0" smtClean="0"/>
              <a:t>另一方面則以職能分析為基礎，發展群科課程內涵，奠定學生實作技能，厚植其就業競爭力。</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108</a:t>
            </a:fld>
            <a:endParaRPr lang="zh-TW" altLang="en-US"/>
          </a:p>
        </p:txBody>
      </p:sp>
    </p:spTree>
    <p:extLst>
      <p:ext uri="{BB962C8B-B14F-4D97-AF65-F5344CB8AC3E}">
        <p14:creationId xmlns:p14="http://schemas.microsoft.com/office/powerpoint/2010/main" val="4842576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二、適性揚才</a:t>
            </a:r>
            <a:endParaRPr lang="en-US" altLang="zh-TW" dirty="0" smtClean="0"/>
          </a:p>
          <a:p>
            <a:pPr lvl="1"/>
            <a:r>
              <a:rPr lang="zh-TW" altLang="en-US" dirty="0" smtClean="0"/>
              <a:t>技術型高級中等學校群科課程綱要旨在協助學生適性發展，找到自己人生的職涯方向；</a:t>
            </a:r>
            <a:endParaRPr lang="en-US" altLang="zh-TW" dirty="0" smtClean="0"/>
          </a:p>
          <a:p>
            <a:pPr lvl="1"/>
            <a:r>
              <a:rPr lang="zh-TW" altLang="en-US" dirty="0" smtClean="0"/>
              <a:t>課程規劃提供學生專題實作與創意思考機會，鼓勵學生結合專業科目與實習科目所學之知識與技能，激發學生潛能及創造力，以培育其家政群核心素養，進而成為國家未來經濟發展的重要人才資源。</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109</a:t>
            </a:fld>
            <a:endParaRPr lang="zh-TW" altLang="en-US"/>
          </a:p>
        </p:txBody>
      </p:sp>
    </p:spTree>
    <p:extLst>
      <p:ext uri="{BB962C8B-B14F-4D97-AF65-F5344CB8AC3E}">
        <p14:creationId xmlns:p14="http://schemas.microsoft.com/office/powerpoint/2010/main" val="3072982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t>學校本位課程與特色課程</a:t>
            </a:r>
            <a:endParaRPr lang="zh-TW" altLang="en-US" sz="4000" dirty="0"/>
          </a:p>
        </p:txBody>
      </p:sp>
      <p:sp>
        <p:nvSpPr>
          <p:cNvPr id="3" name="內容版面配置區 2"/>
          <p:cNvSpPr>
            <a:spLocks noGrp="1"/>
          </p:cNvSpPr>
          <p:nvPr>
            <p:ph idx="1"/>
          </p:nvPr>
        </p:nvSpPr>
        <p:spPr/>
        <p:txBody>
          <a:bodyPr>
            <a:normAutofit/>
          </a:bodyPr>
          <a:lstStyle/>
          <a:p>
            <a:r>
              <a:rPr lang="zh-TW" altLang="en-US" dirty="0"/>
              <a:t>國內</a:t>
            </a:r>
            <a:r>
              <a:rPr lang="zh-TW" altLang="zh-TW" dirty="0" smtClean="0"/>
              <a:t>因九年</a:t>
            </a:r>
            <a:r>
              <a:rPr lang="zh-TW" altLang="zh-TW" dirty="0"/>
              <a:t>一貫</a:t>
            </a:r>
            <a:r>
              <a:rPr lang="zh-TW" altLang="zh-TW" dirty="0" smtClean="0"/>
              <a:t>課程</a:t>
            </a:r>
            <a:r>
              <a:rPr lang="zh-TW" altLang="en-US" dirty="0"/>
              <a:t>及</a:t>
            </a:r>
            <a:r>
              <a:rPr lang="zh-TW" altLang="zh-TW" dirty="0" smtClean="0"/>
              <a:t>相關</a:t>
            </a:r>
            <a:r>
              <a:rPr lang="zh-TW" altLang="zh-TW" dirty="0"/>
              <a:t>獎勵</a:t>
            </a:r>
            <a:r>
              <a:rPr lang="zh-TW" altLang="zh-TW" dirty="0" smtClean="0"/>
              <a:t>措施，</a:t>
            </a:r>
            <a:r>
              <a:rPr lang="zh-TW" altLang="zh-TW" dirty="0"/>
              <a:t>「特色</a:t>
            </a:r>
            <a:r>
              <a:rPr lang="zh-HK" altLang="zh-TW" dirty="0"/>
              <a:t>學校與空間美學</a:t>
            </a:r>
            <a:r>
              <a:rPr lang="zh-TW" altLang="zh-TW" dirty="0" smtClean="0"/>
              <a:t>」、「</a:t>
            </a:r>
            <a:r>
              <a:rPr lang="zh-HK" altLang="zh-TW" dirty="0"/>
              <a:t>遊學學校</a:t>
            </a:r>
            <a:r>
              <a:rPr lang="zh-TW" altLang="zh-TW" dirty="0" smtClean="0"/>
              <a:t>」、「</a:t>
            </a:r>
            <a:r>
              <a:rPr lang="zh-TW" altLang="zh-TW" dirty="0"/>
              <a:t>教學卓越獎</a:t>
            </a:r>
            <a:r>
              <a:rPr lang="zh-TW" altLang="zh-TW" dirty="0" smtClean="0"/>
              <a:t>」</a:t>
            </a:r>
            <a:r>
              <a:rPr lang="zh-TW" altLang="en-US" dirty="0" smtClean="0"/>
              <a:t>等</a:t>
            </a:r>
            <a:r>
              <a:rPr lang="zh-TW" altLang="zh-TW" dirty="0" smtClean="0"/>
              <a:t>課程，</a:t>
            </a:r>
            <a:r>
              <a:rPr lang="zh-TW" altLang="en-US" dirty="0" smtClean="0"/>
              <a:t>被視</a:t>
            </a:r>
            <a:r>
              <a:rPr lang="zh-TW" altLang="zh-TW" dirty="0" smtClean="0"/>
              <a:t>為</a:t>
            </a:r>
            <a:r>
              <a:rPr lang="zh-TW" altLang="en-US" dirty="0" smtClean="0"/>
              <a:t>學校</a:t>
            </a:r>
            <a:r>
              <a:rPr lang="zh-TW" altLang="zh-TW" dirty="0" smtClean="0"/>
              <a:t>的</a:t>
            </a:r>
            <a:r>
              <a:rPr lang="zh-TW" altLang="zh-TW" dirty="0"/>
              <a:t>「本位課程」</a:t>
            </a:r>
            <a:r>
              <a:rPr lang="zh-TW" altLang="zh-TW" dirty="0" smtClean="0"/>
              <a:t>。</a:t>
            </a:r>
            <a:endParaRPr lang="en-US" altLang="zh-TW" dirty="0" smtClean="0"/>
          </a:p>
          <a:p>
            <a:r>
              <a:rPr lang="zh-TW" altLang="zh-TW" dirty="0" smtClean="0"/>
              <a:t>這些</a:t>
            </a:r>
            <a:r>
              <a:rPr lang="zh-TW" altLang="zh-TW" dirty="0"/>
              <a:t>不同名稱所指涉的課程概念可以說是由學校本位課程衍生或簡化而來，同樣蘊含著以學生為主體、由下而上、獨特性、結合在地資源整合等課程發展的</a:t>
            </a:r>
            <a:r>
              <a:rPr lang="zh-TW" altLang="zh-TW" dirty="0" smtClean="0"/>
              <a:t>特性</a:t>
            </a:r>
            <a:r>
              <a:rPr lang="zh-TW" altLang="en-US" dirty="0"/>
              <a:t>，但範圍仍有</a:t>
            </a:r>
            <a:r>
              <a:rPr lang="zh-TW" altLang="en-US" dirty="0" smtClean="0"/>
              <a:t>不同。</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a:t>
            </a:fld>
            <a:endParaRPr lang="zh-TW" altLang="en-US"/>
          </a:p>
        </p:txBody>
      </p:sp>
    </p:spTree>
    <p:extLst>
      <p:ext uri="{BB962C8B-B14F-4D97-AF65-F5344CB8AC3E}">
        <p14:creationId xmlns:p14="http://schemas.microsoft.com/office/powerpoint/2010/main" val="26722959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smtClean="0"/>
              <a:t>三、終身學習</a:t>
            </a:r>
            <a:endParaRPr lang="en-US" altLang="zh-TW" dirty="0" smtClean="0"/>
          </a:p>
          <a:p>
            <a:pPr lvl="1"/>
            <a:r>
              <a:rPr lang="zh-TW" altLang="en-US" dirty="0" smtClean="0"/>
              <a:t>二十一世紀產業興革更迭迅速，培養學生具備終身學習能力，能適應社會與工作環境變化，並能持續自我成長，以因應未來可能的職涯轉換需求。</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110</a:t>
            </a:fld>
            <a:endParaRPr lang="zh-TW" altLang="en-US"/>
          </a:p>
        </p:txBody>
      </p:sp>
    </p:spTree>
    <p:extLst>
      <p:ext uri="{BB962C8B-B14F-4D97-AF65-F5344CB8AC3E}">
        <p14:creationId xmlns:p14="http://schemas.microsoft.com/office/powerpoint/2010/main" val="36334605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四、務實致用</a:t>
            </a:r>
            <a:endParaRPr lang="en-US" altLang="zh-TW" dirty="0" smtClean="0"/>
          </a:p>
          <a:p>
            <a:pPr lvl="1"/>
            <a:r>
              <a:rPr lang="zh-TW" altLang="en-US" dirty="0" smtClean="0"/>
              <a:t>課程設計強調理論與實務兼重，並依相關產業不同屬性與能力需求，透過創意思考教學與實習操作過程，讓學生可順利將所學知能運用於產業，縮短學用之間的落差。</a:t>
            </a:r>
            <a:endParaRPr lang="en-US" altLang="zh-TW" dirty="0" smtClean="0"/>
          </a:p>
          <a:p>
            <a:pPr lvl="1"/>
            <a:r>
              <a:rPr lang="zh-TW" altLang="en-US" dirty="0" smtClean="0"/>
              <a:t>強化學生實務技能，培養職場倫理、敬業精神與團隊合作等態度，充分鏈結相關產業，落實技職教育的務實致用之精神。 </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111</a:t>
            </a:fld>
            <a:endParaRPr lang="zh-TW" altLang="en-US"/>
          </a:p>
        </p:txBody>
      </p:sp>
    </p:spTree>
    <p:extLst>
      <p:ext uri="{BB962C8B-B14F-4D97-AF65-F5344CB8AC3E}">
        <p14:creationId xmlns:p14="http://schemas.microsoft.com/office/powerpoint/2010/main" val="35000643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五、職涯發展</a:t>
            </a:r>
            <a:r>
              <a:rPr lang="en-US" altLang="zh-TW" dirty="0" smtClean="0"/>
              <a:t>(</a:t>
            </a:r>
            <a:r>
              <a:rPr lang="zh-TW" altLang="en-US" dirty="0" smtClean="0"/>
              <a:t>家政群為例</a:t>
            </a:r>
            <a:r>
              <a:rPr lang="en-US" altLang="zh-TW" dirty="0" smtClean="0"/>
              <a:t>)</a:t>
            </a:r>
          </a:p>
          <a:p>
            <a:pPr lvl="1"/>
            <a:r>
              <a:rPr lang="zh-TW" altLang="en-US" dirty="0" smtClean="0"/>
              <a:t>家政由應用科學改善生活開始，隨著社會與時代的變遷，聚焦於個體與家庭的生活需求與實踐，達到個體、家庭及社區之理想與永續生活。</a:t>
            </a:r>
            <a:endParaRPr lang="en-US" altLang="zh-TW" dirty="0" smtClean="0"/>
          </a:p>
          <a:p>
            <a:pPr lvl="1"/>
            <a:r>
              <a:rPr lang="zh-TW" altLang="en-US" dirty="0" smtClean="0"/>
              <a:t>家政產業是由家庭發展而來，食、衣、住、行、育、樂與生活、與家庭有關，皆為家政產業之範疇。</a:t>
            </a:r>
            <a:endParaRPr lang="en-US" altLang="zh-TW" dirty="0" smtClean="0"/>
          </a:p>
          <a:p>
            <a:pPr lvl="1"/>
            <a:r>
              <a:rPr lang="zh-TW" altLang="en-US" dirty="0" smtClean="0"/>
              <a:t>家政群之科別由家庭與個人出發，進而關心環境與社會整體發展。</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112</a:t>
            </a:fld>
            <a:endParaRPr lang="zh-TW" altLang="en-US"/>
          </a:p>
        </p:txBody>
      </p:sp>
    </p:spTree>
    <p:extLst>
      <p:ext uri="{BB962C8B-B14F-4D97-AF65-F5344CB8AC3E}">
        <p14:creationId xmlns:p14="http://schemas.microsoft.com/office/powerpoint/2010/main" val="7137398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548126" y="4497451"/>
            <a:ext cx="1109599" cy="130117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634740" y="4884420"/>
            <a:ext cx="512063" cy="67970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741420" y="4884420"/>
            <a:ext cx="710184" cy="67970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046220" y="4884420"/>
            <a:ext cx="512063" cy="67970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152900" y="4884420"/>
            <a:ext cx="481584" cy="679704"/>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3813175" y="4962905"/>
            <a:ext cx="5441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487C"/>
                </a:solidFill>
                <a:latin typeface="微軟正黑體"/>
                <a:cs typeface="微軟正黑體"/>
              </a:rPr>
              <a:t>(</a:t>
            </a:r>
            <a:r>
              <a:rPr sz="2400" b="1" dirty="0">
                <a:solidFill>
                  <a:srgbClr val="1F487C"/>
                </a:solidFill>
                <a:latin typeface="微軟正黑體"/>
                <a:cs typeface="微軟正黑體"/>
              </a:rPr>
              <a:t>三)</a:t>
            </a:r>
            <a:endParaRPr sz="2400">
              <a:latin typeface="微軟正黑體"/>
              <a:cs typeface="微軟正黑體"/>
            </a:endParaRPr>
          </a:p>
        </p:txBody>
      </p:sp>
      <p:sp>
        <p:nvSpPr>
          <p:cNvPr id="20" name="object 20"/>
          <p:cNvSpPr/>
          <p:nvPr/>
        </p:nvSpPr>
        <p:spPr>
          <a:xfrm>
            <a:off x="2543810" y="3256026"/>
            <a:ext cx="1096390" cy="1232027"/>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2653283" y="3543300"/>
            <a:ext cx="512063" cy="67970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759964" y="3543300"/>
            <a:ext cx="710184" cy="679704"/>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3064764" y="3543300"/>
            <a:ext cx="512063" cy="679704"/>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3171444" y="3543300"/>
            <a:ext cx="481583" cy="679704"/>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2831338" y="3620516"/>
            <a:ext cx="5441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487C"/>
                </a:solidFill>
                <a:latin typeface="微軟正黑體"/>
                <a:cs typeface="微軟正黑體"/>
              </a:rPr>
              <a:t>(</a:t>
            </a:r>
            <a:r>
              <a:rPr sz="2400" b="1" dirty="0">
                <a:solidFill>
                  <a:srgbClr val="1F487C"/>
                </a:solidFill>
                <a:latin typeface="微軟正黑體"/>
                <a:cs typeface="微軟正黑體"/>
              </a:rPr>
              <a:t>二)</a:t>
            </a:r>
            <a:endParaRPr sz="2400">
              <a:latin typeface="微軟正黑體"/>
              <a:cs typeface="微軟正黑體"/>
            </a:endParaRPr>
          </a:p>
        </p:txBody>
      </p:sp>
      <p:sp>
        <p:nvSpPr>
          <p:cNvPr id="27" name="object 27"/>
          <p:cNvSpPr/>
          <p:nvPr/>
        </p:nvSpPr>
        <p:spPr>
          <a:xfrm>
            <a:off x="1563242" y="1857375"/>
            <a:ext cx="998982" cy="1072261"/>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1616963" y="1990344"/>
            <a:ext cx="512063" cy="679703"/>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1723644" y="1990344"/>
            <a:ext cx="710183" cy="679703"/>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2028444" y="1990344"/>
            <a:ext cx="512063" cy="679703"/>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2135123" y="1990344"/>
            <a:ext cx="481584" cy="679703"/>
          </a:xfrm>
          <a:prstGeom prst="rect">
            <a:avLst/>
          </a:prstGeom>
          <a:blipFill>
            <a:blip r:embed="rId6" cstate="print"/>
            <a:stretch>
              <a:fillRect/>
            </a:stretch>
          </a:blipFill>
        </p:spPr>
        <p:txBody>
          <a:bodyPr wrap="square" lIns="0" tIns="0" rIns="0" bIns="0" rtlCol="0"/>
          <a:lstStyle/>
          <a:p>
            <a:endParaRPr/>
          </a:p>
        </p:txBody>
      </p:sp>
      <p:sp>
        <p:nvSpPr>
          <p:cNvPr id="32" name="object 32"/>
          <p:cNvSpPr txBox="1"/>
          <p:nvPr/>
        </p:nvSpPr>
        <p:spPr>
          <a:xfrm>
            <a:off x="1794510" y="2067559"/>
            <a:ext cx="5441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F487C"/>
                </a:solidFill>
                <a:latin typeface="微軟正黑體"/>
                <a:cs typeface="微軟正黑體"/>
              </a:rPr>
              <a:t>(</a:t>
            </a:r>
            <a:r>
              <a:rPr sz="2400" b="1" dirty="0">
                <a:solidFill>
                  <a:srgbClr val="1F487C"/>
                </a:solidFill>
                <a:latin typeface="微軟正黑體"/>
                <a:cs typeface="微軟正黑體"/>
              </a:rPr>
              <a:t>一)</a:t>
            </a:r>
            <a:endParaRPr sz="2400">
              <a:latin typeface="微軟正黑體"/>
              <a:cs typeface="微軟正黑體"/>
            </a:endParaRPr>
          </a:p>
        </p:txBody>
      </p:sp>
      <p:sp>
        <p:nvSpPr>
          <p:cNvPr id="33" name="object 33"/>
          <p:cNvSpPr/>
          <p:nvPr/>
        </p:nvSpPr>
        <p:spPr>
          <a:xfrm>
            <a:off x="2284475" y="2029968"/>
            <a:ext cx="3337560" cy="1161288"/>
          </a:xfrm>
          <a:prstGeom prst="rect">
            <a:avLst/>
          </a:prstGeom>
          <a:blipFill>
            <a:blip r:embed="rId15" cstate="print"/>
            <a:stretch>
              <a:fillRect/>
            </a:stretch>
          </a:blipFill>
        </p:spPr>
        <p:txBody>
          <a:bodyPr wrap="square" lIns="0" tIns="0" rIns="0" bIns="0" rtlCol="0"/>
          <a:lstStyle/>
          <a:p>
            <a:endParaRPr/>
          </a:p>
        </p:txBody>
      </p:sp>
      <p:sp>
        <p:nvSpPr>
          <p:cNvPr id="34" name="object 34"/>
          <p:cNvSpPr txBox="1">
            <a:spLocks noGrp="1"/>
          </p:cNvSpPr>
          <p:nvPr>
            <p:ph type="title"/>
          </p:nvPr>
        </p:nvSpPr>
        <p:spPr/>
        <p:txBody>
          <a:bodyPr/>
          <a:lstStyle/>
          <a:p>
            <a:r>
              <a:rPr lang="zh-TW" altLang="en-US" dirty="0" smtClean="0"/>
              <a:t>修正的重點</a:t>
            </a:r>
            <a:endParaRPr lang="zh-TW" altLang="en-US" dirty="0"/>
          </a:p>
        </p:txBody>
      </p:sp>
      <p:sp>
        <p:nvSpPr>
          <p:cNvPr id="5" name="內容版面配置區 4"/>
          <p:cNvSpPr>
            <a:spLocks noGrp="1"/>
          </p:cNvSpPr>
          <p:nvPr>
            <p:ph idx="1"/>
          </p:nvPr>
        </p:nvSpPr>
        <p:spPr/>
        <p:txBody>
          <a:bodyPr/>
          <a:lstStyle/>
          <a:p>
            <a:pPr marL="0" indent="0">
              <a:buNone/>
            </a:pPr>
            <a:endParaRPr lang="zh-TW" altLang="en-US" dirty="0"/>
          </a:p>
        </p:txBody>
      </p:sp>
      <p:sp>
        <p:nvSpPr>
          <p:cNvPr id="35" name="object 35"/>
          <p:cNvSpPr/>
          <p:nvPr/>
        </p:nvSpPr>
        <p:spPr>
          <a:xfrm>
            <a:off x="3424428" y="3389376"/>
            <a:ext cx="3121152" cy="1161288"/>
          </a:xfrm>
          <a:prstGeom prst="rect">
            <a:avLst/>
          </a:prstGeom>
          <a:blipFill>
            <a:blip r:embed="rId16" cstate="print"/>
            <a:stretch>
              <a:fillRect/>
            </a:stretch>
          </a:blipFill>
        </p:spPr>
        <p:txBody>
          <a:bodyPr wrap="square" lIns="0" tIns="0" rIns="0" bIns="0" rtlCol="0"/>
          <a:lstStyle/>
          <a:p>
            <a:endParaRPr/>
          </a:p>
        </p:txBody>
      </p:sp>
      <p:sp>
        <p:nvSpPr>
          <p:cNvPr id="36" name="object 36"/>
          <p:cNvSpPr txBox="1"/>
          <p:nvPr/>
        </p:nvSpPr>
        <p:spPr>
          <a:xfrm>
            <a:off x="4128008" y="3483990"/>
            <a:ext cx="2059939"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1F1F1"/>
                </a:solidFill>
                <a:latin typeface="微軟正黑體"/>
                <a:cs typeface="微軟正黑體"/>
              </a:rPr>
              <a:t>強化就業力</a:t>
            </a:r>
            <a:endParaRPr sz="3200" dirty="0">
              <a:latin typeface="微軟正黑體"/>
              <a:cs typeface="微軟正黑體"/>
            </a:endParaRPr>
          </a:p>
        </p:txBody>
      </p:sp>
      <p:sp>
        <p:nvSpPr>
          <p:cNvPr id="37" name="object 37"/>
          <p:cNvSpPr/>
          <p:nvPr/>
        </p:nvSpPr>
        <p:spPr>
          <a:xfrm>
            <a:off x="4248911" y="4878323"/>
            <a:ext cx="3407664" cy="1161288"/>
          </a:xfrm>
          <a:prstGeom prst="rect">
            <a:avLst/>
          </a:prstGeom>
          <a:blipFill>
            <a:blip r:embed="rId17" cstate="print"/>
            <a:stretch>
              <a:fillRect/>
            </a:stretch>
          </a:blipFill>
        </p:spPr>
        <p:txBody>
          <a:bodyPr wrap="square" lIns="0" tIns="0" rIns="0" bIns="0" rtlCol="0"/>
          <a:lstStyle/>
          <a:p>
            <a:endParaRPr/>
          </a:p>
        </p:txBody>
      </p:sp>
      <p:sp>
        <p:nvSpPr>
          <p:cNvPr id="38" name="object 38"/>
          <p:cNvSpPr txBox="1"/>
          <p:nvPr/>
        </p:nvSpPr>
        <p:spPr>
          <a:xfrm>
            <a:off x="4828413" y="4972634"/>
            <a:ext cx="246697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1F1F1"/>
                </a:solidFill>
                <a:latin typeface="微軟正黑體"/>
                <a:cs typeface="微軟正黑體"/>
              </a:rPr>
              <a:t>跨科課程整合</a:t>
            </a:r>
            <a:endParaRPr sz="3200">
              <a:latin typeface="微軟正黑體"/>
              <a:cs typeface="微軟正黑體"/>
            </a:endParaRPr>
          </a:p>
        </p:txBody>
      </p:sp>
      <p:sp>
        <p:nvSpPr>
          <p:cNvPr id="39" name="object 36"/>
          <p:cNvSpPr txBox="1"/>
          <p:nvPr/>
        </p:nvSpPr>
        <p:spPr>
          <a:xfrm>
            <a:off x="2925065" y="2169984"/>
            <a:ext cx="2485135" cy="505908"/>
          </a:xfrm>
          <a:prstGeom prst="rect">
            <a:avLst/>
          </a:prstGeom>
        </p:spPr>
        <p:txBody>
          <a:bodyPr vert="horz" wrap="square" lIns="0" tIns="13335" rIns="0" bIns="0" rtlCol="0">
            <a:spAutoFit/>
          </a:bodyPr>
          <a:lstStyle/>
          <a:p>
            <a:pPr marL="12700">
              <a:lnSpc>
                <a:spcPct val="100000"/>
              </a:lnSpc>
              <a:spcBef>
                <a:spcPts val="105"/>
              </a:spcBef>
            </a:pPr>
            <a:r>
              <a:rPr lang="zh-TW" altLang="en-US" sz="3200" b="1" dirty="0" smtClean="0">
                <a:solidFill>
                  <a:srgbClr val="F1F1F1"/>
                </a:solidFill>
                <a:latin typeface="華康儷中黑"/>
                <a:cs typeface="微軟正黑體"/>
              </a:rPr>
              <a:t>重視適性發展</a:t>
            </a:r>
            <a:endParaRPr sz="3200" dirty="0">
              <a:latin typeface="華康儷中黑"/>
              <a:cs typeface="微軟正黑體"/>
            </a:endParaRPr>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113</a:t>
            </a:fld>
            <a:endParaRPr lang="zh-TW" altLang="en-US"/>
          </a:p>
        </p:txBody>
      </p:sp>
    </p:spTree>
    <p:extLst>
      <p:ext uri="{BB962C8B-B14F-4D97-AF65-F5344CB8AC3E}">
        <p14:creationId xmlns:p14="http://schemas.microsoft.com/office/powerpoint/2010/main" val="4830258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貳、類群科歸屬 </a:t>
            </a:r>
            <a:endParaRPr lang="zh-TW" altLang="en-US" dirty="0"/>
          </a:p>
        </p:txBody>
      </p:sp>
      <p:sp>
        <p:nvSpPr>
          <p:cNvPr id="6" name="內容版面配置區 5"/>
          <p:cNvSpPr>
            <a:spLocks noGrp="1"/>
          </p:cNvSpPr>
          <p:nvPr>
            <p:ph idx="1"/>
          </p:nvPr>
        </p:nvSpPr>
        <p:spPr/>
        <p:txBody>
          <a:bodyPr>
            <a:normAutofit/>
          </a:bodyPr>
          <a:lstStyle/>
          <a:p>
            <a:r>
              <a:rPr lang="zh-TW" altLang="en-US" dirty="0" smtClean="0"/>
              <a:t>技術型高級中等學校之類群科歸屬，依高級中等教育法第六條第二項、第三項之規定，應依類分群，並於群下設科，僅有一科者，不予設群。 </a:t>
            </a:r>
            <a:endParaRPr lang="en-US" altLang="zh-TW" dirty="0" smtClean="0"/>
          </a:p>
          <a:p>
            <a:r>
              <a:rPr lang="zh-TW" altLang="en-US" dirty="0" smtClean="0"/>
              <a:t>配合國家建設、符應社會產業、契合專業群科屬性及學生職涯發展形成之類別，技術型高級中等學校設有工業類、商業類、農業類、家事類、海事水產類、藝術與設計類等六類。 </a:t>
            </a:r>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114</a:t>
            </a:fld>
            <a:endParaRPr lang="zh-TW" altLang="en-US"/>
          </a:p>
        </p:txBody>
      </p:sp>
    </p:spTree>
    <p:extLst>
      <p:ext uri="{BB962C8B-B14F-4D97-AF65-F5344CB8AC3E}">
        <p14:creationId xmlns:p14="http://schemas.microsoft.com/office/powerpoint/2010/main" val="26777619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參、群教育目標</a:t>
            </a:r>
            <a:r>
              <a:rPr lang="en-US" altLang="zh-TW" sz="2800" dirty="0" smtClean="0"/>
              <a:t>(</a:t>
            </a:r>
            <a:r>
              <a:rPr lang="zh-TW" altLang="en-US" sz="2800" dirty="0" smtClean="0"/>
              <a:t>家政群為例</a:t>
            </a:r>
            <a:r>
              <a:rPr lang="en-US" altLang="zh-TW" sz="2800"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一、培養學生具備家政群核心素養，並為相關專業領域之學習或進修奠定基礎。 </a:t>
            </a:r>
            <a:endParaRPr lang="en-US" altLang="zh-TW" dirty="0" smtClean="0"/>
          </a:p>
          <a:p>
            <a:r>
              <a:rPr lang="zh-TW" altLang="en-US" dirty="0" smtClean="0"/>
              <a:t>二、培養健全家政相關產業之專業從業人員，能擔任家政領域有關家政、幼保、時尚等工作。 </a:t>
            </a:r>
            <a:endParaRPr lang="en-US" altLang="zh-TW" dirty="0"/>
          </a:p>
          <a:p>
            <a:endParaRPr lang="zh-TW" altLang="en-US" dirty="0">
              <a:solidFill>
                <a:srgbClr val="FF0000"/>
              </a:solidFill>
            </a:endParaRP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115</a:t>
            </a:fld>
            <a:endParaRPr lang="zh-TW" altLang="en-US"/>
          </a:p>
        </p:txBody>
      </p:sp>
    </p:spTree>
    <p:extLst>
      <p:ext uri="{BB962C8B-B14F-4D97-AF65-F5344CB8AC3E}">
        <p14:creationId xmlns:p14="http://schemas.microsoft.com/office/powerpoint/2010/main" val="31535959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發展科教育目標</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solidFill>
                  <a:srgbClr val="FF0000"/>
                </a:solidFill>
              </a:rPr>
              <a:t>各校應依據技術型高級中等學校教育目標、群教育目標、產業需求、學校特色、學生特質與職涯發展、群核心素養等條件，訂定明確之</a:t>
            </a:r>
            <a:r>
              <a:rPr lang="zh-TW" altLang="en-US" b="1" dirty="0">
                <a:solidFill>
                  <a:srgbClr val="FF0000"/>
                </a:solidFill>
                <a:effectLst>
                  <a:outerShdw blurRad="38100" dist="38100" dir="2700000" algn="tl">
                    <a:srgbClr val="000000">
                      <a:alpha val="43137"/>
                    </a:srgbClr>
                  </a:outerShdw>
                </a:effectLst>
              </a:rPr>
              <a:t>科教育目標</a:t>
            </a:r>
            <a:r>
              <a:rPr lang="zh-TW" altLang="en-US" dirty="0">
                <a:solidFill>
                  <a:srgbClr val="FF0000"/>
                </a:solidFill>
              </a:rPr>
              <a:t>。</a:t>
            </a:r>
            <a:endParaRPr lang="en-US" altLang="zh-TW" dirty="0">
              <a:solidFill>
                <a:srgbClr val="FF0000"/>
              </a:solidFill>
            </a:endParaRP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116</a:t>
            </a:fld>
            <a:endParaRPr lang="zh-TW" altLang="en-US"/>
          </a:p>
        </p:txBody>
      </p:sp>
    </p:spTree>
    <p:extLst>
      <p:ext uri="{BB962C8B-B14F-4D97-AF65-F5344CB8AC3E}">
        <p14:creationId xmlns:p14="http://schemas.microsoft.com/office/powerpoint/2010/main" val="42207693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肆、核心素養</a:t>
            </a:r>
            <a:r>
              <a:rPr lang="en-US" altLang="zh-TW" sz="2000" dirty="0"/>
              <a:t>(</a:t>
            </a:r>
            <a:r>
              <a:rPr lang="zh-TW" altLang="en-US" sz="2000" dirty="0"/>
              <a:t>家政群為例</a:t>
            </a:r>
            <a:r>
              <a:rPr lang="en-US" altLang="zh-TW" sz="2000" dirty="0"/>
              <a:t>)</a:t>
            </a:r>
            <a:endParaRPr lang="zh-TW" altLang="en-US" sz="2000" dirty="0"/>
          </a:p>
        </p:txBody>
      </p:sp>
      <p:sp>
        <p:nvSpPr>
          <p:cNvPr id="3" name="內容版面配置區 2"/>
          <p:cNvSpPr>
            <a:spLocks noGrp="1"/>
          </p:cNvSpPr>
          <p:nvPr>
            <p:ph idx="1"/>
          </p:nvPr>
        </p:nvSpPr>
        <p:spPr/>
        <p:txBody>
          <a:bodyPr>
            <a:normAutofit/>
          </a:bodyPr>
          <a:lstStyle/>
          <a:p>
            <a:r>
              <a:rPr lang="zh-TW" altLang="en-US" dirty="0" smtClean="0"/>
              <a:t>本群核心素養具體內涵如下，其與總綱三面九項核心素養之具體內涵說明呼應</a:t>
            </a:r>
            <a:endParaRPr lang="en-US" altLang="zh-TW" dirty="0" smtClean="0"/>
          </a:p>
          <a:p>
            <a:r>
              <a:rPr lang="zh-TW" altLang="en-US" dirty="0" smtClean="0"/>
              <a:t>一、具備家政相關專業領域的</a:t>
            </a:r>
            <a:r>
              <a:rPr lang="zh-TW" altLang="en-US" u="sng" dirty="0" smtClean="0"/>
              <a:t>系統思考</a:t>
            </a:r>
            <a:r>
              <a:rPr lang="zh-TW" altLang="en-US" dirty="0" smtClean="0"/>
              <a:t>、</a:t>
            </a:r>
            <a:r>
              <a:rPr lang="zh-TW" altLang="en-US" u="sng" dirty="0" smtClean="0"/>
              <a:t>科技資訊運用</a:t>
            </a:r>
            <a:r>
              <a:rPr lang="zh-TW" altLang="en-US" dirty="0" smtClean="0"/>
              <a:t>及</a:t>
            </a:r>
            <a:r>
              <a:rPr lang="zh-TW" altLang="en-US" u="sng" dirty="0" smtClean="0"/>
              <a:t>符號辨識的能力，積極溝通互動與協調</a:t>
            </a:r>
            <a:r>
              <a:rPr lang="zh-TW" altLang="en-US" dirty="0" smtClean="0"/>
              <a:t>，以同理心及</a:t>
            </a:r>
            <a:r>
              <a:rPr lang="zh-TW" altLang="en-US" u="sng" dirty="0" smtClean="0"/>
              <a:t>多元文化理解</a:t>
            </a:r>
            <a:r>
              <a:rPr lang="zh-TW" altLang="en-US" dirty="0" smtClean="0"/>
              <a:t>的態度與能力解決職場上各種問題，並能掌握國內外家政產業發展趨勢。 </a:t>
            </a:r>
            <a:endParaRPr lang="en-US" altLang="zh-TW" dirty="0" smtClean="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117</a:t>
            </a:fld>
            <a:endParaRPr lang="zh-TW" altLang="en-US"/>
          </a:p>
        </p:txBody>
      </p:sp>
    </p:spTree>
    <p:extLst>
      <p:ext uri="{BB962C8B-B14F-4D97-AF65-F5344CB8AC3E}">
        <p14:creationId xmlns:p14="http://schemas.microsoft.com/office/powerpoint/2010/main" val="9946627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7897" y="834342"/>
            <a:ext cx="4323932" cy="884239"/>
          </a:xfrm>
        </p:spPr>
        <p:txBody>
          <a:bodyPr>
            <a:noAutofit/>
          </a:bodyPr>
          <a:lstStyle/>
          <a:p>
            <a:r>
              <a:rPr lang="zh-TW" altLang="en-US" sz="2400" b="1" dirty="0" smtClean="0"/>
              <a:t>核心素養的三大面向九大項目</a:t>
            </a:r>
            <a:endParaRPr lang="zh-TW" altLang="en-US" sz="2400" b="1" dirty="0"/>
          </a:p>
        </p:txBody>
      </p:sp>
      <p:sp>
        <p:nvSpPr>
          <p:cNvPr id="5" name="Shape 421"/>
          <p:cNvSpPr/>
          <p:nvPr/>
        </p:nvSpPr>
        <p:spPr>
          <a:xfrm>
            <a:off x="702734" y="1803402"/>
            <a:ext cx="4548999" cy="4371065"/>
          </a:xfrm>
          <a:prstGeom prst="ellipse">
            <a:avLst/>
          </a:prstGeom>
          <a:solidFill>
            <a:schemeClr val="accent1">
              <a:lumMod val="20000"/>
              <a:lumOff val="80000"/>
            </a:schemeClr>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1600" b="0" i="0" u="none" strike="noStrike" cap="none">
                <a:solidFill>
                  <a:schemeClr val="lt1"/>
                </a:solidFill>
                <a:latin typeface="Arial"/>
                <a:ea typeface="Arial"/>
                <a:cs typeface="Arial"/>
                <a:sym typeface="Arial"/>
              </a:rPr>
              <a:t>終身</a:t>
            </a:r>
            <a:br>
              <a:rPr lang="zh-TW" sz="1600" b="0" i="0" u="none" strike="noStrike" cap="none">
                <a:solidFill>
                  <a:schemeClr val="lt1"/>
                </a:solidFill>
                <a:latin typeface="Arial"/>
                <a:ea typeface="Arial"/>
                <a:cs typeface="Arial"/>
                <a:sym typeface="Arial"/>
              </a:rPr>
            </a:br>
            <a:r>
              <a:rPr lang="zh-TW" sz="1600" b="0" i="0" u="none" strike="noStrike" cap="none">
                <a:solidFill>
                  <a:schemeClr val="lt1"/>
                </a:solidFill>
                <a:latin typeface="Arial"/>
                <a:ea typeface="Arial"/>
                <a:cs typeface="Arial"/>
                <a:sym typeface="Arial"/>
              </a:rPr>
              <a:t>學習</a:t>
            </a:r>
            <a:r>
              <a:rPr lang="zh-TW" sz="1600" b="0" i="0" u="none" strike="noStrike" cap="none" smtClean="0">
                <a:solidFill>
                  <a:schemeClr val="lt1"/>
                </a:solidFill>
                <a:latin typeface="Arial"/>
                <a:ea typeface="Arial"/>
                <a:cs typeface="Arial"/>
                <a:sym typeface="Arial"/>
              </a:rPr>
              <a:t>者</a:t>
            </a:r>
            <a:r>
              <a:rPr lang="zh-TW" altLang="en-US" sz="1600" b="0" i="0" u="none" strike="noStrike" cap="none" smtClean="0">
                <a:solidFill>
                  <a:schemeClr val="lt1"/>
                </a:solidFill>
                <a:latin typeface="Arial"/>
                <a:ea typeface="Arial"/>
                <a:cs typeface="Arial"/>
                <a:sym typeface="Arial"/>
              </a:rPr>
              <a:t>子</a:t>
            </a:r>
            <a:endParaRPr lang="zh-TW" sz="1600" b="0" i="0" u="none" strike="noStrike" cap="none">
              <a:solidFill>
                <a:schemeClr val="lt1"/>
              </a:solidFill>
              <a:latin typeface="Arial"/>
              <a:ea typeface="Arial"/>
              <a:cs typeface="Arial"/>
              <a:sym typeface="Arial"/>
            </a:endParaRPr>
          </a:p>
        </p:txBody>
      </p:sp>
      <p:sp>
        <p:nvSpPr>
          <p:cNvPr id="6" name="Shape 422"/>
          <p:cNvSpPr/>
          <p:nvPr/>
        </p:nvSpPr>
        <p:spPr>
          <a:xfrm>
            <a:off x="1876646" y="2892525"/>
            <a:ext cx="2337678" cy="2337678"/>
          </a:xfrm>
          <a:prstGeom prst="ellipse">
            <a:avLst/>
          </a:prstGeom>
          <a:solidFill>
            <a:srgbClr val="9CC2E5"/>
          </a:solidFill>
          <a:ln w="38100">
            <a:solidFill>
              <a:schemeClr val="bg1"/>
            </a:solid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1600" b="0" i="0" u="none" strike="noStrike" cap="none">
                <a:solidFill>
                  <a:schemeClr val="lt1"/>
                </a:solidFill>
                <a:latin typeface="Arial"/>
                <a:ea typeface="Arial"/>
                <a:cs typeface="Arial"/>
                <a:sym typeface="Arial"/>
              </a:rPr>
              <a:t>終身</a:t>
            </a:r>
            <a:br>
              <a:rPr lang="zh-TW" sz="1600" b="0" i="0" u="none" strike="noStrike" cap="none">
                <a:solidFill>
                  <a:schemeClr val="lt1"/>
                </a:solidFill>
                <a:latin typeface="Arial"/>
                <a:ea typeface="Arial"/>
                <a:cs typeface="Arial"/>
                <a:sym typeface="Arial"/>
              </a:rPr>
            </a:br>
            <a:r>
              <a:rPr lang="zh-TW" sz="1600" b="0" i="0" u="none" strike="noStrike" cap="none">
                <a:solidFill>
                  <a:schemeClr val="lt1"/>
                </a:solidFill>
                <a:latin typeface="Arial"/>
                <a:ea typeface="Arial"/>
                <a:cs typeface="Arial"/>
                <a:sym typeface="Arial"/>
              </a:rPr>
              <a:t>學習者</a:t>
            </a:r>
          </a:p>
        </p:txBody>
      </p:sp>
      <p:sp>
        <p:nvSpPr>
          <p:cNvPr id="7" name="Shape 423"/>
          <p:cNvSpPr txBox="1"/>
          <p:nvPr/>
        </p:nvSpPr>
        <p:spPr>
          <a:xfrm>
            <a:off x="2276350" y="3082925"/>
            <a:ext cx="1456275" cy="43088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i="0" u="none" strike="noStrike" cap="none" dirty="0">
                <a:solidFill>
                  <a:srgbClr val="C00000"/>
                </a:solidFill>
                <a:latin typeface="Microsoft JhengHei" charset="-120"/>
                <a:ea typeface="Microsoft JhengHei" charset="-120"/>
                <a:cs typeface="Microsoft JhengHei" charset="-120"/>
                <a:sym typeface="Arial"/>
              </a:rPr>
              <a:t>自主行動</a:t>
            </a:r>
          </a:p>
        </p:txBody>
      </p:sp>
      <p:sp>
        <p:nvSpPr>
          <p:cNvPr id="8" name="Shape 424"/>
          <p:cNvSpPr txBox="1"/>
          <p:nvPr/>
        </p:nvSpPr>
        <p:spPr>
          <a:xfrm rot="6308164">
            <a:off x="5296287" y="4079208"/>
            <a:ext cx="455048" cy="61555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zh-TW" sz="2800" b="1" i="0" u="none" strike="noStrike" cap="none">
                <a:solidFill>
                  <a:srgbClr val="3F3F3F"/>
                </a:solidFill>
                <a:latin typeface="Microsoft JhengHei" charset="-120"/>
                <a:ea typeface="Microsoft JhengHei" charset="-120"/>
                <a:cs typeface="Microsoft JhengHei" charset="-120"/>
                <a:sym typeface="Arial"/>
              </a:rPr>
              <a:t>生</a:t>
            </a:r>
          </a:p>
        </p:txBody>
      </p:sp>
      <p:sp>
        <p:nvSpPr>
          <p:cNvPr id="9" name="Shape 427"/>
          <p:cNvSpPr/>
          <p:nvPr/>
        </p:nvSpPr>
        <p:spPr>
          <a:xfrm>
            <a:off x="5723475" y="1499711"/>
            <a:ext cx="3026986" cy="2413101"/>
          </a:xfrm>
          <a:prstGeom prst="wedgeRoundRectCallout">
            <a:avLst>
              <a:gd name="adj1" fmla="val -59994"/>
              <a:gd name="adj2" fmla="val 37364"/>
              <a:gd name="adj3" fmla="val 16667"/>
            </a:avLst>
          </a:prstGeom>
          <a:solidFill>
            <a:schemeClr val="bg1">
              <a:lumMod val="95000"/>
            </a:schemeClr>
          </a:solidFill>
          <a:ln w="38100" cap="flat" cmpd="sng">
            <a:solidFill>
              <a:schemeClr val="bg1"/>
            </a:solidFill>
            <a:prstDash val="solid"/>
            <a:round/>
            <a:headEnd type="none" w="med" len="med"/>
            <a:tailEnd type="none" w="med" len="med"/>
          </a:ln>
          <a:effectLst>
            <a:outerShdw blurRad="50800" dist="76200" dir="2700000" algn="tl" rotWithShape="0">
              <a:prstClr val="black">
                <a:alpha val="40000"/>
              </a:prstClr>
            </a:outerShdw>
          </a:effectLst>
        </p:spPr>
        <p:txBody>
          <a:bodyPr wrap="square" lIns="91425" tIns="45700" rIns="91425" bIns="45700" anchor="ctr" anchorCtr="0">
            <a:noAutofit/>
          </a:bodyPr>
          <a:lstStyle/>
          <a:p>
            <a:pPr marL="0" marR="0" lvl="0" indent="0" algn="just" rtl="0">
              <a:lnSpc>
                <a:spcPct val="110000"/>
              </a:lnSpc>
              <a:spcBef>
                <a:spcPts val="0"/>
              </a:spcBef>
              <a:spcAft>
                <a:spcPts val="0"/>
              </a:spcAft>
              <a:buSzPct val="25000"/>
              <a:buNone/>
            </a:pPr>
            <a:r>
              <a:rPr lang="zh-TW" sz="2400" b="1" i="0" u="none" strike="noStrike" cap="none" dirty="0">
                <a:solidFill>
                  <a:srgbClr val="1E4E79"/>
                </a:solidFill>
                <a:latin typeface="Microsoft JhengHei" charset="-120"/>
                <a:ea typeface="Microsoft JhengHei" charset="-120"/>
                <a:cs typeface="Microsoft JhengHei" charset="-120"/>
                <a:sym typeface="Arial"/>
              </a:rPr>
              <a:t>以</a:t>
            </a:r>
            <a:r>
              <a:rPr lang="zh-TW" sz="2400" b="1" i="0" u="none" strike="noStrike" cap="none" dirty="0">
                <a:solidFill>
                  <a:srgbClr val="C00000"/>
                </a:solidFill>
                <a:latin typeface="Microsoft JhengHei" charset="-120"/>
                <a:ea typeface="Microsoft JhengHei" charset="-120"/>
                <a:cs typeface="Microsoft JhengHei" charset="-120"/>
                <a:sym typeface="Arial"/>
              </a:rPr>
              <a:t>核心素養</a:t>
            </a:r>
            <a:r>
              <a:rPr lang="zh-TW" sz="2400" b="1" i="0" u="none" strike="noStrike" cap="none" dirty="0">
                <a:solidFill>
                  <a:srgbClr val="1E4E79"/>
                </a:solidFill>
                <a:latin typeface="Microsoft JhengHei" charset="-120"/>
                <a:ea typeface="Microsoft JhengHei" charset="-120"/>
                <a:cs typeface="Microsoft JhengHei" charset="-120"/>
                <a:sym typeface="Arial"/>
              </a:rPr>
              <a:t>為主軸</a:t>
            </a:r>
          </a:p>
          <a:p>
            <a:pPr marL="0" marR="0" lvl="0" indent="0" algn="just" rtl="0">
              <a:lnSpc>
                <a:spcPct val="110000"/>
              </a:lnSpc>
              <a:spcBef>
                <a:spcPts val="0"/>
              </a:spcBef>
              <a:spcAft>
                <a:spcPts val="0"/>
              </a:spcAft>
              <a:buSzPct val="25000"/>
              <a:buNone/>
            </a:pPr>
            <a:r>
              <a:rPr lang="zh-TW" sz="2400" b="1" dirty="0">
                <a:solidFill>
                  <a:srgbClr val="1E4E79"/>
                </a:solidFill>
                <a:latin typeface="Microsoft JhengHei" charset="-120"/>
                <a:ea typeface="Microsoft JhengHei" charset="-120"/>
                <a:cs typeface="Microsoft JhengHei" charset="-120"/>
                <a:sym typeface="Arial"/>
              </a:rPr>
              <a:t>支援各教育階段之間的</a:t>
            </a:r>
            <a:r>
              <a:rPr lang="zh-TW" sz="2400" b="1" dirty="0" smtClean="0">
                <a:solidFill>
                  <a:srgbClr val="1E4E79"/>
                </a:solidFill>
                <a:latin typeface="Microsoft JhengHei" charset="-120"/>
                <a:ea typeface="Microsoft JhengHei" charset="-120"/>
                <a:cs typeface="Microsoft JhengHei" charset="-120"/>
                <a:sym typeface="Arial"/>
              </a:rPr>
              <a:t>連貫以及</a:t>
            </a:r>
            <a:r>
              <a:rPr lang="zh-TW" sz="2400" b="1" dirty="0">
                <a:solidFill>
                  <a:srgbClr val="1E4E79"/>
                </a:solidFill>
                <a:latin typeface="Microsoft JhengHei" charset="-120"/>
                <a:ea typeface="Microsoft JhengHei" charset="-120"/>
                <a:cs typeface="Microsoft JhengHei" charset="-120"/>
                <a:sym typeface="Arial"/>
              </a:rPr>
              <a:t>各領域/科目</a:t>
            </a:r>
            <a:r>
              <a:rPr lang="zh-TW" sz="2400" b="1" dirty="0" smtClean="0">
                <a:solidFill>
                  <a:srgbClr val="1E4E79"/>
                </a:solidFill>
                <a:latin typeface="Microsoft JhengHei" charset="-120"/>
                <a:ea typeface="Microsoft JhengHei" charset="-120"/>
                <a:cs typeface="Microsoft JhengHei" charset="-120"/>
                <a:sym typeface="Arial"/>
              </a:rPr>
              <a:t>之間的</a:t>
            </a:r>
            <a:r>
              <a:rPr lang="zh-TW" sz="2400" b="1" dirty="0">
                <a:solidFill>
                  <a:srgbClr val="1E4E79"/>
                </a:solidFill>
                <a:latin typeface="Microsoft JhengHei" charset="-120"/>
                <a:ea typeface="Microsoft JhengHei" charset="-120"/>
                <a:cs typeface="Microsoft JhengHei" charset="-120"/>
                <a:sym typeface="Arial"/>
              </a:rPr>
              <a:t>統整</a:t>
            </a:r>
          </a:p>
        </p:txBody>
      </p:sp>
      <p:sp>
        <p:nvSpPr>
          <p:cNvPr id="10" name="Shape 428"/>
          <p:cNvSpPr/>
          <p:nvPr/>
        </p:nvSpPr>
        <p:spPr>
          <a:xfrm>
            <a:off x="2469421" y="3485300"/>
            <a:ext cx="1152128" cy="1152128"/>
          </a:xfrm>
          <a:prstGeom prst="ellipse">
            <a:avLst/>
          </a:prstGeom>
          <a:solidFill>
            <a:srgbClr val="1E4E79"/>
          </a:solidFill>
          <a:ln w="25400" cap="flat" cmpd="sng">
            <a:solidFill>
              <a:srgbClr val="42719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1600" dirty="0">
                <a:solidFill>
                  <a:schemeClr val="lt1"/>
                </a:solidFill>
                <a:latin typeface="Microsoft JhengHei" charset="-120"/>
                <a:ea typeface="Microsoft JhengHei" charset="-120"/>
                <a:cs typeface="Microsoft JhengHei" charset="-120"/>
                <a:sym typeface="Arial"/>
              </a:rPr>
              <a:t>終身</a:t>
            </a:r>
            <a:br>
              <a:rPr lang="zh-TW" sz="1600" dirty="0">
                <a:solidFill>
                  <a:schemeClr val="lt1"/>
                </a:solidFill>
                <a:latin typeface="Microsoft JhengHei" charset="-120"/>
                <a:ea typeface="Microsoft JhengHei" charset="-120"/>
                <a:cs typeface="Microsoft JhengHei" charset="-120"/>
                <a:sym typeface="Arial"/>
              </a:rPr>
            </a:br>
            <a:r>
              <a:rPr lang="zh-TW" sz="1600" dirty="0">
                <a:solidFill>
                  <a:schemeClr val="lt1"/>
                </a:solidFill>
                <a:latin typeface="Microsoft JhengHei" charset="-120"/>
                <a:ea typeface="Microsoft JhengHei" charset="-120"/>
                <a:cs typeface="Microsoft JhengHei" charset="-120"/>
                <a:sym typeface="Arial"/>
              </a:rPr>
              <a:t>學習者</a:t>
            </a:r>
          </a:p>
        </p:txBody>
      </p:sp>
      <p:sp>
        <p:nvSpPr>
          <p:cNvPr id="11" name="Shape 429"/>
          <p:cNvSpPr txBox="1"/>
          <p:nvPr/>
        </p:nvSpPr>
        <p:spPr>
          <a:xfrm>
            <a:off x="2048380" y="4150605"/>
            <a:ext cx="466910" cy="43096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rgbClr val="1E4E79"/>
                </a:solidFill>
                <a:latin typeface="Microsoft JhengHei" charset="-120"/>
                <a:ea typeface="Microsoft JhengHei" charset="-120"/>
                <a:cs typeface="Microsoft JhengHei" charset="-120"/>
                <a:sym typeface="Arial"/>
              </a:rPr>
              <a:t>會</a:t>
            </a:r>
          </a:p>
        </p:txBody>
      </p:sp>
      <p:sp>
        <p:nvSpPr>
          <p:cNvPr id="12" name="Shape 430"/>
          <p:cNvSpPr txBox="1"/>
          <p:nvPr/>
        </p:nvSpPr>
        <p:spPr>
          <a:xfrm>
            <a:off x="1907704" y="3790563"/>
            <a:ext cx="466910" cy="43096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rgbClr val="1E4E79"/>
                </a:solidFill>
                <a:latin typeface="Microsoft JhengHei" charset="-120"/>
                <a:ea typeface="Microsoft JhengHei" charset="-120"/>
                <a:cs typeface="Microsoft JhengHei" charset="-120"/>
                <a:sym typeface="Arial"/>
              </a:rPr>
              <a:t>社</a:t>
            </a:r>
          </a:p>
        </p:txBody>
      </p:sp>
      <p:sp>
        <p:nvSpPr>
          <p:cNvPr id="13" name="Shape 431"/>
          <p:cNvSpPr txBox="1"/>
          <p:nvPr/>
        </p:nvSpPr>
        <p:spPr>
          <a:xfrm>
            <a:off x="2229541" y="4438637"/>
            <a:ext cx="466910" cy="43096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rgbClr val="1E4E79"/>
                </a:solidFill>
                <a:latin typeface="Microsoft JhengHei" charset="-120"/>
                <a:ea typeface="Microsoft JhengHei" charset="-120"/>
                <a:cs typeface="Microsoft JhengHei" charset="-120"/>
                <a:sym typeface="Arial"/>
              </a:rPr>
              <a:t>參</a:t>
            </a:r>
          </a:p>
        </p:txBody>
      </p:sp>
      <p:sp>
        <p:nvSpPr>
          <p:cNvPr id="14" name="Shape 432"/>
          <p:cNvSpPr txBox="1"/>
          <p:nvPr/>
        </p:nvSpPr>
        <p:spPr>
          <a:xfrm>
            <a:off x="2445565" y="4726669"/>
            <a:ext cx="466910" cy="43096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a:solidFill>
                  <a:srgbClr val="1E4E79"/>
                </a:solidFill>
                <a:latin typeface="Microsoft JhengHei" charset="-120"/>
                <a:ea typeface="Microsoft JhengHei" charset="-120"/>
                <a:cs typeface="Microsoft JhengHei" charset="-120"/>
                <a:sym typeface="Arial"/>
              </a:rPr>
              <a:t>與</a:t>
            </a:r>
          </a:p>
        </p:txBody>
      </p:sp>
      <p:sp>
        <p:nvSpPr>
          <p:cNvPr id="15" name="Shape 433"/>
          <p:cNvSpPr txBox="1"/>
          <p:nvPr/>
        </p:nvSpPr>
        <p:spPr>
          <a:xfrm>
            <a:off x="3758618" y="3840112"/>
            <a:ext cx="466793" cy="43088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chemeClr val="accent4">
                    <a:lumMod val="75000"/>
                  </a:schemeClr>
                </a:solidFill>
                <a:latin typeface="Microsoft JhengHei" charset="-120"/>
                <a:ea typeface="Microsoft JhengHei" charset="-120"/>
                <a:cs typeface="Microsoft JhengHei" charset="-120"/>
                <a:sym typeface="Arial"/>
              </a:rPr>
              <a:t>溝</a:t>
            </a:r>
          </a:p>
        </p:txBody>
      </p:sp>
      <p:sp>
        <p:nvSpPr>
          <p:cNvPr id="16" name="Shape 434"/>
          <p:cNvSpPr txBox="1"/>
          <p:nvPr/>
        </p:nvSpPr>
        <p:spPr>
          <a:xfrm>
            <a:off x="3611774" y="4173885"/>
            <a:ext cx="466793" cy="43088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chemeClr val="accent4">
                    <a:lumMod val="75000"/>
                  </a:schemeClr>
                </a:solidFill>
                <a:latin typeface="Microsoft JhengHei" charset="-120"/>
                <a:ea typeface="Microsoft JhengHei" charset="-120"/>
                <a:cs typeface="Microsoft JhengHei" charset="-120"/>
                <a:sym typeface="Arial"/>
              </a:rPr>
              <a:t>通</a:t>
            </a:r>
          </a:p>
        </p:txBody>
      </p:sp>
      <p:sp>
        <p:nvSpPr>
          <p:cNvPr id="17" name="Shape 435"/>
          <p:cNvSpPr txBox="1"/>
          <p:nvPr/>
        </p:nvSpPr>
        <p:spPr>
          <a:xfrm>
            <a:off x="3401952" y="4483684"/>
            <a:ext cx="466793" cy="43088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chemeClr val="accent4">
                    <a:lumMod val="75000"/>
                  </a:schemeClr>
                </a:solidFill>
                <a:latin typeface="Microsoft JhengHei" charset="-120"/>
                <a:ea typeface="Microsoft JhengHei" charset="-120"/>
                <a:cs typeface="Microsoft JhengHei" charset="-120"/>
                <a:sym typeface="Arial"/>
              </a:rPr>
              <a:t>互</a:t>
            </a:r>
          </a:p>
        </p:txBody>
      </p:sp>
      <p:sp>
        <p:nvSpPr>
          <p:cNvPr id="18" name="Shape 436"/>
          <p:cNvSpPr txBox="1"/>
          <p:nvPr/>
        </p:nvSpPr>
        <p:spPr>
          <a:xfrm>
            <a:off x="3126243" y="4725585"/>
            <a:ext cx="466793" cy="43088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2400" b="1" dirty="0">
                <a:solidFill>
                  <a:schemeClr val="accent4">
                    <a:lumMod val="75000"/>
                  </a:schemeClr>
                </a:solidFill>
                <a:latin typeface="Microsoft JhengHei" charset="-120"/>
                <a:ea typeface="Microsoft JhengHei" charset="-120"/>
                <a:cs typeface="Microsoft JhengHei" charset="-120"/>
                <a:sym typeface="Arial"/>
              </a:rPr>
              <a:t>動</a:t>
            </a:r>
          </a:p>
        </p:txBody>
      </p:sp>
      <p:sp>
        <p:nvSpPr>
          <p:cNvPr id="19" name="Shape 437"/>
          <p:cNvSpPr txBox="1"/>
          <p:nvPr/>
        </p:nvSpPr>
        <p:spPr>
          <a:xfrm>
            <a:off x="2406170" y="2080713"/>
            <a:ext cx="1368000" cy="584774"/>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b="1" dirty="0">
                <a:solidFill>
                  <a:srgbClr val="FF0000"/>
                </a:solidFill>
                <a:latin typeface="Microsoft JhengHei" charset="-120"/>
                <a:ea typeface="Microsoft JhengHei" charset="-120"/>
                <a:cs typeface="Microsoft JhengHei" charset="-120"/>
                <a:sym typeface="Arial"/>
              </a:rPr>
              <a:t>系統思考</a:t>
            </a:r>
          </a:p>
          <a:p>
            <a:pPr marL="0" marR="0" lvl="0" indent="0" algn="ctr" rtl="0">
              <a:spcBef>
                <a:spcPts val="0"/>
              </a:spcBef>
              <a:spcAft>
                <a:spcPts val="0"/>
              </a:spcAft>
              <a:buSzPct val="25000"/>
              <a:buNone/>
            </a:pPr>
            <a:r>
              <a:rPr lang="zh-TW" b="1" dirty="0">
                <a:solidFill>
                  <a:srgbClr val="FF0000"/>
                </a:solidFill>
                <a:latin typeface="Microsoft JhengHei" charset="-120"/>
                <a:ea typeface="Microsoft JhengHei" charset="-120"/>
                <a:cs typeface="Microsoft JhengHei" charset="-120"/>
                <a:sym typeface="Arial"/>
              </a:rPr>
              <a:t>與解決問題</a:t>
            </a:r>
          </a:p>
        </p:txBody>
      </p:sp>
      <p:sp>
        <p:nvSpPr>
          <p:cNvPr id="20" name="Shape 438"/>
          <p:cNvSpPr txBox="1"/>
          <p:nvPr/>
        </p:nvSpPr>
        <p:spPr>
          <a:xfrm>
            <a:off x="3640000" y="2656777"/>
            <a:ext cx="1368000" cy="584774"/>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sz="1600" b="1" dirty="0">
                <a:solidFill>
                  <a:srgbClr val="FF0000"/>
                </a:solidFill>
                <a:latin typeface="Microsoft JhengHei" charset="-120"/>
                <a:ea typeface="Microsoft JhengHei" charset="-120"/>
                <a:cs typeface="Microsoft JhengHei" charset="-120"/>
                <a:sym typeface="Arial"/>
              </a:rPr>
              <a:t>規劃執行</a:t>
            </a:r>
          </a:p>
          <a:p>
            <a:pPr marL="0" marR="0" lvl="0" indent="0" algn="ctr" rtl="0">
              <a:spcBef>
                <a:spcPts val="0"/>
              </a:spcBef>
              <a:spcAft>
                <a:spcPts val="0"/>
              </a:spcAft>
              <a:buSzPct val="25000"/>
              <a:buNone/>
            </a:pPr>
            <a:r>
              <a:rPr lang="zh-TW" sz="1600" b="1" dirty="0">
                <a:solidFill>
                  <a:srgbClr val="FF0000"/>
                </a:solidFill>
                <a:latin typeface="Microsoft JhengHei" charset="-120"/>
                <a:ea typeface="Microsoft JhengHei" charset="-120"/>
                <a:cs typeface="Microsoft JhengHei" charset="-120"/>
                <a:sym typeface="Arial"/>
              </a:rPr>
              <a:t>與創新應變</a:t>
            </a:r>
          </a:p>
        </p:txBody>
      </p:sp>
      <p:sp>
        <p:nvSpPr>
          <p:cNvPr id="21" name="Shape 439"/>
          <p:cNvSpPr txBox="1"/>
          <p:nvPr/>
        </p:nvSpPr>
        <p:spPr>
          <a:xfrm>
            <a:off x="1182034" y="2616822"/>
            <a:ext cx="1368000" cy="584774"/>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zh-TW" b="1" dirty="0">
                <a:solidFill>
                  <a:srgbClr val="FF0000"/>
                </a:solidFill>
                <a:latin typeface="Microsoft JhengHei" charset="-120"/>
                <a:ea typeface="Microsoft JhengHei" charset="-120"/>
                <a:cs typeface="Microsoft JhengHei" charset="-120"/>
                <a:sym typeface="Arial"/>
              </a:rPr>
              <a:t>身心素質</a:t>
            </a:r>
          </a:p>
          <a:p>
            <a:pPr marL="0" marR="0" lvl="0" indent="0" algn="ctr" rtl="0">
              <a:spcBef>
                <a:spcPts val="0"/>
              </a:spcBef>
              <a:spcAft>
                <a:spcPts val="0"/>
              </a:spcAft>
              <a:buSzPct val="25000"/>
              <a:buNone/>
            </a:pPr>
            <a:r>
              <a:rPr lang="zh-TW" b="1" dirty="0">
                <a:solidFill>
                  <a:srgbClr val="FF0000"/>
                </a:solidFill>
                <a:latin typeface="Microsoft JhengHei" charset="-120"/>
                <a:ea typeface="Microsoft JhengHei" charset="-120"/>
                <a:cs typeface="Microsoft JhengHei" charset="-120"/>
                <a:sym typeface="Arial"/>
              </a:rPr>
              <a:t>與自我精進</a:t>
            </a:r>
          </a:p>
        </p:txBody>
      </p:sp>
      <p:sp>
        <p:nvSpPr>
          <p:cNvPr id="22" name="Shape 440"/>
          <p:cNvSpPr txBox="1"/>
          <p:nvPr/>
        </p:nvSpPr>
        <p:spPr>
          <a:xfrm>
            <a:off x="628445" y="3592882"/>
            <a:ext cx="1296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多元文化</a:t>
            </a:r>
          </a:p>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與國際理解</a:t>
            </a:r>
          </a:p>
        </p:txBody>
      </p:sp>
      <p:sp>
        <p:nvSpPr>
          <p:cNvPr id="23" name="Shape 441"/>
          <p:cNvSpPr txBox="1"/>
          <p:nvPr/>
        </p:nvSpPr>
        <p:spPr>
          <a:xfrm>
            <a:off x="844470" y="4491453"/>
            <a:ext cx="1296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人際關係</a:t>
            </a:r>
          </a:p>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與團隊合作</a:t>
            </a:r>
          </a:p>
        </p:txBody>
      </p:sp>
      <p:sp>
        <p:nvSpPr>
          <p:cNvPr id="24" name="Shape 442"/>
          <p:cNvSpPr txBox="1"/>
          <p:nvPr/>
        </p:nvSpPr>
        <p:spPr>
          <a:xfrm>
            <a:off x="1636556" y="5321073"/>
            <a:ext cx="1296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道德實踐</a:t>
            </a:r>
          </a:p>
          <a:p>
            <a:pPr marL="0" marR="0" lvl="0" indent="0" algn="ctr" rtl="0">
              <a:spcBef>
                <a:spcPts val="0"/>
              </a:spcBef>
              <a:spcAft>
                <a:spcPts val="0"/>
              </a:spcAft>
              <a:buSzPct val="25000"/>
              <a:buNone/>
            </a:pPr>
            <a:r>
              <a:rPr lang="zh-TW" sz="1700" b="1" dirty="0">
                <a:solidFill>
                  <a:srgbClr val="0000FF"/>
                </a:solidFill>
                <a:latin typeface="Microsoft JhengHei" charset="-120"/>
                <a:ea typeface="Microsoft JhengHei" charset="-120"/>
                <a:cs typeface="Microsoft JhengHei" charset="-120"/>
                <a:sym typeface="Arial"/>
              </a:rPr>
              <a:t>與公民意識</a:t>
            </a:r>
          </a:p>
        </p:txBody>
      </p:sp>
      <p:sp>
        <p:nvSpPr>
          <p:cNvPr id="25" name="Shape 443"/>
          <p:cNvSpPr txBox="1"/>
          <p:nvPr/>
        </p:nvSpPr>
        <p:spPr>
          <a:xfrm>
            <a:off x="4097132" y="3620424"/>
            <a:ext cx="1368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sz="1600" b="1" dirty="0">
                <a:solidFill>
                  <a:srgbClr val="FFCF01"/>
                </a:solidFill>
                <a:latin typeface="Microsoft JhengHei" charset="-120"/>
                <a:ea typeface="Microsoft JhengHei" charset="-120"/>
                <a:cs typeface="Microsoft JhengHei" charset="-120"/>
                <a:sym typeface="Arial"/>
              </a:rPr>
              <a:t>符號運用</a:t>
            </a:r>
          </a:p>
          <a:p>
            <a:pPr marL="0" marR="0" lvl="0" indent="0" algn="ctr" rtl="0">
              <a:spcBef>
                <a:spcPts val="0"/>
              </a:spcBef>
              <a:spcAft>
                <a:spcPts val="0"/>
              </a:spcAft>
              <a:buSzPct val="25000"/>
              <a:buNone/>
            </a:pPr>
            <a:r>
              <a:rPr lang="zh-TW" sz="1600" b="1" dirty="0">
                <a:solidFill>
                  <a:srgbClr val="FFCF01"/>
                </a:solidFill>
                <a:latin typeface="Microsoft JhengHei" charset="-120"/>
                <a:ea typeface="Microsoft JhengHei" charset="-120"/>
                <a:cs typeface="Microsoft JhengHei" charset="-120"/>
                <a:sym typeface="Arial"/>
              </a:rPr>
              <a:t>與溝通表達</a:t>
            </a:r>
          </a:p>
        </p:txBody>
      </p:sp>
      <p:sp>
        <p:nvSpPr>
          <p:cNvPr id="26" name="Shape 444"/>
          <p:cNvSpPr txBox="1"/>
          <p:nvPr/>
        </p:nvSpPr>
        <p:spPr>
          <a:xfrm>
            <a:off x="3868744" y="4443452"/>
            <a:ext cx="1368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sz="1600" b="1" dirty="0">
                <a:solidFill>
                  <a:srgbClr val="FFCF01"/>
                </a:solidFill>
                <a:latin typeface="Microsoft JhengHei" charset="-120"/>
                <a:ea typeface="Microsoft JhengHei" charset="-120"/>
                <a:cs typeface="Microsoft JhengHei" charset="-120"/>
                <a:sym typeface="Arial"/>
              </a:rPr>
              <a:t>科技資訊</a:t>
            </a:r>
          </a:p>
          <a:p>
            <a:pPr marL="0" marR="0" lvl="0" indent="0" algn="ctr" rtl="0">
              <a:spcBef>
                <a:spcPts val="0"/>
              </a:spcBef>
              <a:spcAft>
                <a:spcPts val="0"/>
              </a:spcAft>
              <a:buSzPct val="25000"/>
              <a:buNone/>
            </a:pPr>
            <a:r>
              <a:rPr lang="zh-TW" sz="1600" b="1" dirty="0">
                <a:solidFill>
                  <a:srgbClr val="FFCF01"/>
                </a:solidFill>
                <a:latin typeface="Microsoft JhengHei" charset="-120"/>
                <a:ea typeface="Microsoft JhengHei" charset="-120"/>
                <a:cs typeface="Microsoft JhengHei" charset="-120"/>
                <a:sym typeface="Arial"/>
              </a:rPr>
              <a:t>與媒體素養</a:t>
            </a:r>
          </a:p>
        </p:txBody>
      </p:sp>
      <p:sp>
        <p:nvSpPr>
          <p:cNvPr id="27" name="Shape 445"/>
          <p:cNvSpPr txBox="1"/>
          <p:nvPr/>
        </p:nvSpPr>
        <p:spPr>
          <a:xfrm>
            <a:off x="3036062" y="5321073"/>
            <a:ext cx="1368000" cy="584774"/>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zh-TW" b="1" dirty="0">
                <a:solidFill>
                  <a:srgbClr val="FFCF01"/>
                </a:solidFill>
                <a:latin typeface="Microsoft JhengHei" charset="-120"/>
                <a:ea typeface="Microsoft JhengHei" charset="-120"/>
                <a:cs typeface="Microsoft JhengHei" charset="-120"/>
                <a:sym typeface="Arial"/>
              </a:rPr>
              <a:t>藝術涵養</a:t>
            </a:r>
          </a:p>
          <a:p>
            <a:pPr marL="0" marR="0" lvl="0" indent="0" algn="ctr" rtl="0">
              <a:spcBef>
                <a:spcPts val="0"/>
              </a:spcBef>
              <a:spcAft>
                <a:spcPts val="0"/>
              </a:spcAft>
              <a:buSzPct val="25000"/>
              <a:buNone/>
            </a:pPr>
            <a:r>
              <a:rPr lang="zh-TW" b="1" dirty="0">
                <a:solidFill>
                  <a:srgbClr val="FFCF01"/>
                </a:solidFill>
                <a:latin typeface="Microsoft JhengHei" charset="-120"/>
                <a:ea typeface="Microsoft JhengHei" charset="-120"/>
                <a:cs typeface="Microsoft JhengHei" charset="-120"/>
                <a:sym typeface="Arial"/>
              </a:rPr>
              <a:t>與美感素養</a:t>
            </a:r>
          </a:p>
        </p:txBody>
      </p:sp>
      <p:cxnSp>
        <p:nvCxnSpPr>
          <p:cNvPr id="28" name="Shape 446"/>
          <p:cNvCxnSpPr/>
          <p:nvPr/>
        </p:nvCxnSpPr>
        <p:spPr>
          <a:xfrm>
            <a:off x="1155270" y="3107684"/>
            <a:ext cx="1314150" cy="759225"/>
          </a:xfrm>
          <a:prstGeom prst="straightConnector1">
            <a:avLst/>
          </a:prstGeom>
          <a:solidFill>
            <a:srgbClr val="FFF2CC"/>
          </a:solidFill>
          <a:ln w="31750" cap="flat" cmpd="sng">
            <a:solidFill>
              <a:schemeClr val="lt1"/>
            </a:solidFill>
            <a:prstDash val="solid"/>
            <a:round/>
            <a:headEnd type="none" w="med" len="med"/>
            <a:tailEnd type="none" w="med" len="med"/>
          </a:ln>
        </p:spPr>
      </p:cxnSp>
      <p:cxnSp>
        <p:nvCxnSpPr>
          <p:cNvPr id="29" name="Shape 447"/>
          <p:cNvCxnSpPr/>
          <p:nvPr/>
        </p:nvCxnSpPr>
        <p:spPr>
          <a:xfrm rot="10800000" flipH="1">
            <a:off x="3593038" y="3164216"/>
            <a:ext cx="1391781" cy="675856"/>
          </a:xfrm>
          <a:prstGeom prst="straightConnector1">
            <a:avLst/>
          </a:prstGeom>
          <a:solidFill>
            <a:srgbClr val="FFF2CC"/>
          </a:solidFill>
          <a:ln w="31750" cap="flat" cmpd="sng">
            <a:solidFill>
              <a:schemeClr val="lt1"/>
            </a:solidFill>
            <a:prstDash val="solid"/>
            <a:round/>
            <a:headEnd type="none" w="med" len="med"/>
            <a:tailEnd type="none" w="med" len="med"/>
          </a:ln>
        </p:spPr>
      </p:cxnSp>
      <p:cxnSp>
        <p:nvCxnSpPr>
          <p:cNvPr id="30" name="Shape 448"/>
          <p:cNvCxnSpPr/>
          <p:nvPr/>
        </p:nvCxnSpPr>
        <p:spPr>
          <a:xfrm>
            <a:off x="3021406" y="4655111"/>
            <a:ext cx="21389" cy="1655022"/>
          </a:xfrm>
          <a:prstGeom prst="straightConnector1">
            <a:avLst/>
          </a:prstGeom>
          <a:solidFill>
            <a:srgbClr val="FFF2CC"/>
          </a:solidFill>
          <a:ln w="31750" cap="flat" cmpd="sng">
            <a:solidFill>
              <a:schemeClr val="lt1"/>
            </a:solidFill>
            <a:prstDash val="solid"/>
            <a:round/>
            <a:headEnd type="none" w="med" len="med"/>
            <a:tailEnd type="none" w="med" len="med"/>
          </a:ln>
        </p:spPr>
      </p:cxnSp>
      <p:cxnSp>
        <p:nvCxnSpPr>
          <p:cNvPr id="31" name="Shape 449"/>
          <p:cNvCxnSpPr/>
          <p:nvPr/>
        </p:nvCxnSpPr>
        <p:spPr>
          <a:xfrm>
            <a:off x="2162788" y="2085437"/>
            <a:ext cx="463752" cy="839491"/>
          </a:xfrm>
          <a:prstGeom prst="straightConnector1">
            <a:avLst/>
          </a:prstGeom>
          <a:solidFill>
            <a:srgbClr val="FFF2CC"/>
          </a:solidFill>
          <a:ln w="9525" cap="flat" cmpd="sng">
            <a:solidFill>
              <a:schemeClr val="lt1"/>
            </a:solidFill>
            <a:prstDash val="solid"/>
            <a:round/>
            <a:headEnd type="none" w="med" len="med"/>
            <a:tailEnd type="none" w="med" len="med"/>
          </a:ln>
        </p:spPr>
      </p:cxnSp>
      <p:cxnSp>
        <p:nvCxnSpPr>
          <p:cNvPr id="32" name="Shape 450"/>
          <p:cNvCxnSpPr/>
          <p:nvPr/>
        </p:nvCxnSpPr>
        <p:spPr>
          <a:xfrm flipH="1">
            <a:off x="3450659" y="2104181"/>
            <a:ext cx="467467" cy="844864"/>
          </a:xfrm>
          <a:prstGeom prst="straightConnector1">
            <a:avLst/>
          </a:prstGeom>
          <a:solidFill>
            <a:srgbClr val="FFF2CC"/>
          </a:solidFill>
          <a:ln w="9525" cap="flat" cmpd="sng">
            <a:solidFill>
              <a:schemeClr val="lt1"/>
            </a:solidFill>
            <a:prstDash val="solid"/>
            <a:round/>
            <a:headEnd type="none" w="med" len="med"/>
            <a:tailEnd type="none" w="med" len="med"/>
          </a:ln>
        </p:spPr>
      </p:cxnSp>
      <p:cxnSp>
        <p:nvCxnSpPr>
          <p:cNvPr id="33" name="Shape 451"/>
          <p:cNvCxnSpPr/>
          <p:nvPr/>
        </p:nvCxnSpPr>
        <p:spPr>
          <a:xfrm flipH="1">
            <a:off x="1475436" y="4916796"/>
            <a:ext cx="749761" cy="680163"/>
          </a:xfrm>
          <a:prstGeom prst="straightConnector1">
            <a:avLst/>
          </a:prstGeom>
          <a:solidFill>
            <a:srgbClr val="FFF2CC"/>
          </a:solidFill>
          <a:ln w="9525" cap="flat" cmpd="sng">
            <a:solidFill>
              <a:schemeClr val="lt1"/>
            </a:solidFill>
            <a:prstDash val="solid"/>
            <a:round/>
            <a:headEnd type="none" w="med" len="med"/>
            <a:tailEnd type="none" w="med" len="med"/>
          </a:ln>
        </p:spPr>
      </p:cxnSp>
      <p:cxnSp>
        <p:nvCxnSpPr>
          <p:cNvPr id="34" name="Shape 452"/>
          <p:cNvCxnSpPr/>
          <p:nvPr/>
        </p:nvCxnSpPr>
        <p:spPr>
          <a:xfrm flipH="1">
            <a:off x="945870" y="4243798"/>
            <a:ext cx="924097" cy="189833"/>
          </a:xfrm>
          <a:prstGeom prst="straightConnector1">
            <a:avLst/>
          </a:prstGeom>
          <a:solidFill>
            <a:srgbClr val="FFF2CC"/>
          </a:solidFill>
          <a:ln w="9525" cap="flat" cmpd="sng">
            <a:solidFill>
              <a:schemeClr val="lt1"/>
            </a:solidFill>
            <a:prstDash val="solid"/>
            <a:round/>
            <a:headEnd type="none" w="med" len="med"/>
            <a:tailEnd type="none" w="med" len="med"/>
          </a:ln>
        </p:spPr>
      </p:cxnSp>
      <p:cxnSp>
        <p:nvCxnSpPr>
          <p:cNvPr id="35" name="Shape 453"/>
          <p:cNvCxnSpPr>
            <a:stCxn id="6" idx="5"/>
            <a:endCxn id="5" idx="5"/>
          </p:cNvCxnSpPr>
          <p:nvPr/>
        </p:nvCxnSpPr>
        <p:spPr>
          <a:xfrm>
            <a:off x="3871979" y="4887860"/>
            <a:ext cx="713568" cy="646479"/>
          </a:xfrm>
          <a:prstGeom prst="straightConnector1">
            <a:avLst/>
          </a:prstGeom>
          <a:solidFill>
            <a:srgbClr val="FFF2CC"/>
          </a:solidFill>
          <a:ln w="9525" cap="flat" cmpd="sng">
            <a:solidFill>
              <a:schemeClr val="lt1"/>
            </a:solidFill>
            <a:prstDash val="solid"/>
            <a:round/>
            <a:headEnd type="none" w="med" len="med"/>
            <a:tailEnd type="none" w="med" len="med"/>
          </a:ln>
        </p:spPr>
      </p:cxnSp>
      <p:cxnSp>
        <p:nvCxnSpPr>
          <p:cNvPr id="36" name="Shape 454"/>
          <p:cNvCxnSpPr/>
          <p:nvPr/>
        </p:nvCxnSpPr>
        <p:spPr>
          <a:xfrm>
            <a:off x="4188376" y="4300119"/>
            <a:ext cx="1063356" cy="14355"/>
          </a:xfrm>
          <a:prstGeom prst="straightConnector1">
            <a:avLst/>
          </a:prstGeom>
          <a:solidFill>
            <a:srgbClr val="FFF2CC"/>
          </a:solidFill>
          <a:ln w="9525" cap="flat" cmpd="sng">
            <a:solidFill>
              <a:schemeClr val="lt1"/>
            </a:solidFill>
            <a:prstDash val="solid"/>
            <a:round/>
            <a:headEnd type="none" w="med" len="med"/>
            <a:tailEnd type="none" w="med" len="med"/>
          </a:ln>
        </p:spPr>
      </p:cxnSp>
      <p:sp>
        <p:nvSpPr>
          <p:cNvPr id="37" name="Shape 455"/>
          <p:cNvSpPr/>
          <p:nvPr/>
        </p:nvSpPr>
        <p:spPr>
          <a:xfrm rot="7426417">
            <a:off x="4866875" y="5030610"/>
            <a:ext cx="451405" cy="61555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zh-TW" sz="2800" b="1" dirty="0">
                <a:solidFill>
                  <a:srgbClr val="3F3F3F"/>
                </a:solidFill>
                <a:latin typeface="Microsoft JhengHei" charset="-120"/>
                <a:ea typeface="Microsoft JhengHei" charset="-120"/>
                <a:cs typeface="Microsoft JhengHei" charset="-120"/>
                <a:sym typeface="Arial"/>
              </a:rPr>
              <a:t>情</a:t>
            </a:r>
          </a:p>
        </p:txBody>
      </p:sp>
      <p:sp>
        <p:nvSpPr>
          <p:cNvPr id="38" name="Shape 456"/>
          <p:cNvSpPr/>
          <p:nvPr/>
        </p:nvSpPr>
        <p:spPr>
          <a:xfrm rot="7794182">
            <a:off x="4496915" y="5468567"/>
            <a:ext cx="523219" cy="61555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zh-TW" sz="2800" b="1">
                <a:solidFill>
                  <a:srgbClr val="3F3F3F"/>
                </a:solidFill>
                <a:latin typeface="Microsoft JhengHei" charset="-120"/>
                <a:ea typeface="Microsoft JhengHei" charset="-120"/>
                <a:cs typeface="Microsoft JhengHei" charset="-120"/>
                <a:sym typeface="Arial"/>
              </a:rPr>
              <a:t>境</a:t>
            </a:r>
          </a:p>
        </p:txBody>
      </p:sp>
      <p:sp>
        <p:nvSpPr>
          <p:cNvPr id="39" name="Shape 457"/>
          <p:cNvSpPr/>
          <p:nvPr/>
        </p:nvSpPr>
        <p:spPr>
          <a:xfrm rot="7030470">
            <a:off x="5067777" y="4613424"/>
            <a:ext cx="523220" cy="61555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zh-TW" sz="2800" b="1">
                <a:solidFill>
                  <a:srgbClr val="3F3F3F"/>
                </a:solidFill>
                <a:latin typeface="Microsoft JhengHei" charset="-120"/>
                <a:ea typeface="Microsoft JhengHei" charset="-120"/>
                <a:cs typeface="Microsoft JhengHei" charset="-120"/>
                <a:sym typeface="Arial"/>
              </a:rPr>
              <a:t>活</a:t>
            </a:r>
          </a:p>
        </p:txBody>
      </p:sp>
      <p:sp>
        <p:nvSpPr>
          <p:cNvPr id="3" name="投影片編號版面配置區 2"/>
          <p:cNvSpPr>
            <a:spLocks noGrp="1"/>
          </p:cNvSpPr>
          <p:nvPr>
            <p:ph type="sldNum" sz="quarter" idx="12"/>
          </p:nvPr>
        </p:nvSpPr>
        <p:spPr/>
        <p:txBody>
          <a:bodyPr/>
          <a:lstStyle/>
          <a:p>
            <a:fld id="{B721EAF4-66BA-4DDF-97E8-9A1AB1215C2F}" type="slidenum">
              <a:rPr lang="zh-TW" altLang="en-US" smtClean="0"/>
              <a:t>118</a:t>
            </a:fld>
            <a:endParaRPr lang="zh-TW" altLang="en-US"/>
          </a:p>
        </p:txBody>
      </p:sp>
    </p:spTree>
    <p:extLst>
      <p:ext uri="{BB962C8B-B14F-4D97-AF65-F5344CB8AC3E}">
        <p14:creationId xmlns:p14="http://schemas.microsoft.com/office/powerpoint/2010/main" val="324215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二、具備家政服務業專業實作之能力，面對問題時能以創新的思維、推理判斷及反思，並涵育人文關懷的品德，尊重與關照顧客之需求，展現寛厚與良善的服務心。</a:t>
            </a:r>
          </a:p>
          <a:p>
            <a:r>
              <a:rPr lang="zh-TW" altLang="en-US" dirty="0" smtClean="0"/>
              <a:t>三、具備家政產業服務與管理專業之能力，透過系統思考、分析與探索，發揮團隊合作 精神，解決專業上的問題，並培養良好品德與社會責任感。 </a:t>
            </a:r>
            <a:endParaRPr lang="en-US" altLang="zh-TW" dirty="0" smtClean="0"/>
          </a:p>
          <a:p>
            <a:r>
              <a:rPr lang="zh-TW" altLang="en-US" dirty="0" smtClean="0"/>
              <a:t>四、具備藝術感知、創作與鑑賞的能力，涵養生活與藝術美學，並能賞析、分享與溝通 美感的設計與思維。 </a:t>
            </a:r>
            <a:endParaRPr lang="en-US" altLang="zh-TW" dirty="0" smtClean="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119</a:t>
            </a:fld>
            <a:endParaRPr lang="zh-TW" altLang="en-US"/>
          </a:p>
        </p:txBody>
      </p:sp>
    </p:spTree>
    <p:extLst>
      <p:ext uri="{BB962C8B-B14F-4D97-AF65-F5344CB8AC3E}">
        <p14:creationId xmlns:p14="http://schemas.microsoft.com/office/powerpoint/2010/main" val="304034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807720"/>
            <a:ext cx="8229600" cy="609918"/>
          </a:xfrm>
        </p:spPr>
        <p:txBody>
          <a:bodyPr>
            <a:noAutofit/>
          </a:bodyPr>
          <a:lstStyle/>
          <a:p>
            <a:r>
              <a:rPr lang="zh-TW" altLang="en-US" sz="4000" dirty="0" smtClean="0"/>
              <a:t>學校</a:t>
            </a:r>
            <a:r>
              <a:rPr lang="zh-TW" altLang="en-US" sz="4000" dirty="0"/>
              <a:t>本位課程發展</a:t>
            </a:r>
            <a:r>
              <a:rPr lang="zh-TW" altLang="en-US" sz="4000" dirty="0" smtClean="0"/>
              <a:t>的影響因素</a:t>
            </a:r>
            <a:endParaRPr lang="zh-TW" altLang="en-US" sz="4000"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18891927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資料庫圖表 5"/>
          <p:cNvGraphicFramePr/>
          <p:nvPr>
            <p:extLst>
              <p:ext uri="{D42A27DB-BD31-4B8C-83A1-F6EECF244321}">
                <p14:modId xmlns:p14="http://schemas.microsoft.com/office/powerpoint/2010/main" val="252387783"/>
              </p:ext>
            </p:extLst>
          </p:nvPr>
        </p:nvGraphicFramePr>
        <p:xfrm>
          <a:off x="1989668" y="2192867"/>
          <a:ext cx="4504266" cy="248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文字方塊 6"/>
          <p:cNvSpPr txBox="1"/>
          <p:nvPr/>
        </p:nvSpPr>
        <p:spPr>
          <a:xfrm>
            <a:off x="972856" y="1877423"/>
            <a:ext cx="2423994" cy="400110"/>
          </a:xfrm>
          <a:prstGeom prst="rect">
            <a:avLst/>
          </a:prstGeom>
          <a:noFill/>
        </p:spPr>
        <p:txBody>
          <a:bodyPr wrap="square" rtlCol="0">
            <a:spAutoFit/>
          </a:bodyPr>
          <a:lstStyle/>
          <a:p>
            <a:r>
              <a:rPr lang="zh-TW" altLang="en-US" sz="2000" dirty="0" smtClean="0"/>
              <a:t>活動的類型與規模</a:t>
            </a:r>
            <a:endParaRPr lang="zh-TW" altLang="en-US" sz="2000" dirty="0"/>
          </a:p>
        </p:txBody>
      </p:sp>
      <p:sp>
        <p:nvSpPr>
          <p:cNvPr id="8" name="文字方塊 7"/>
          <p:cNvSpPr txBox="1"/>
          <p:nvPr/>
        </p:nvSpPr>
        <p:spPr>
          <a:xfrm>
            <a:off x="3666067" y="1525600"/>
            <a:ext cx="1345062" cy="400110"/>
          </a:xfrm>
          <a:prstGeom prst="rect">
            <a:avLst/>
          </a:prstGeom>
          <a:noFill/>
        </p:spPr>
        <p:txBody>
          <a:bodyPr wrap="square" rtlCol="0">
            <a:spAutoFit/>
          </a:bodyPr>
          <a:lstStyle/>
          <a:p>
            <a:r>
              <a:rPr lang="zh-TW" altLang="en-US" sz="2000" dirty="0" smtClean="0"/>
              <a:t>學校氣氛</a:t>
            </a:r>
            <a:endParaRPr lang="zh-TW" altLang="en-US" sz="2000" dirty="0"/>
          </a:p>
        </p:txBody>
      </p:sp>
      <p:sp>
        <p:nvSpPr>
          <p:cNvPr id="9" name="文字方塊 8"/>
          <p:cNvSpPr txBox="1"/>
          <p:nvPr/>
        </p:nvSpPr>
        <p:spPr>
          <a:xfrm>
            <a:off x="5952067" y="1693276"/>
            <a:ext cx="1467068" cy="400110"/>
          </a:xfrm>
          <a:prstGeom prst="rect">
            <a:avLst/>
          </a:prstGeom>
          <a:noFill/>
        </p:spPr>
        <p:txBody>
          <a:bodyPr wrap="none" rtlCol="0">
            <a:spAutoFit/>
          </a:bodyPr>
          <a:lstStyle/>
          <a:p>
            <a:r>
              <a:rPr lang="zh-TW" altLang="en-US" sz="2000" dirty="0" smtClean="0"/>
              <a:t>人員的參與</a:t>
            </a:r>
            <a:endParaRPr lang="zh-TW" altLang="en-US" sz="2000" dirty="0"/>
          </a:p>
        </p:txBody>
      </p:sp>
      <p:sp>
        <p:nvSpPr>
          <p:cNvPr id="10" name="文字方塊 9"/>
          <p:cNvSpPr txBox="1"/>
          <p:nvPr/>
        </p:nvSpPr>
        <p:spPr>
          <a:xfrm>
            <a:off x="2206439" y="5126054"/>
            <a:ext cx="697627" cy="400110"/>
          </a:xfrm>
          <a:prstGeom prst="rect">
            <a:avLst/>
          </a:prstGeom>
          <a:noFill/>
        </p:spPr>
        <p:txBody>
          <a:bodyPr wrap="none" rtlCol="0">
            <a:spAutoFit/>
          </a:bodyPr>
          <a:lstStyle/>
          <a:p>
            <a:r>
              <a:rPr lang="zh-TW" altLang="en-US" sz="2000" dirty="0" smtClean="0"/>
              <a:t>時間</a:t>
            </a:r>
            <a:endParaRPr lang="zh-TW" altLang="en-US" sz="2000" dirty="0"/>
          </a:p>
        </p:txBody>
      </p:sp>
      <p:sp>
        <p:nvSpPr>
          <p:cNvPr id="11" name="文字方塊 10"/>
          <p:cNvSpPr txBox="1"/>
          <p:nvPr/>
        </p:nvSpPr>
        <p:spPr>
          <a:xfrm>
            <a:off x="3989784" y="5326109"/>
            <a:ext cx="697627" cy="400110"/>
          </a:xfrm>
          <a:prstGeom prst="rect">
            <a:avLst/>
          </a:prstGeom>
          <a:noFill/>
        </p:spPr>
        <p:txBody>
          <a:bodyPr wrap="none" rtlCol="0">
            <a:spAutoFit/>
          </a:bodyPr>
          <a:lstStyle/>
          <a:p>
            <a:r>
              <a:rPr lang="zh-TW" altLang="en-US" sz="2000" dirty="0" smtClean="0"/>
              <a:t>資源</a:t>
            </a:r>
            <a:endParaRPr lang="zh-TW" altLang="en-US" sz="2000" dirty="0"/>
          </a:p>
        </p:txBody>
      </p:sp>
      <p:sp>
        <p:nvSpPr>
          <p:cNvPr id="12" name="文字方塊 11"/>
          <p:cNvSpPr txBox="1"/>
          <p:nvPr/>
        </p:nvSpPr>
        <p:spPr>
          <a:xfrm>
            <a:off x="5567346" y="5147676"/>
            <a:ext cx="2236510" cy="400110"/>
          </a:xfrm>
          <a:prstGeom prst="rect">
            <a:avLst/>
          </a:prstGeom>
          <a:noFill/>
        </p:spPr>
        <p:txBody>
          <a:bodyPr wrap="none" rtlCol="0">
            <a:spAutoFit/>
          </a:bodyPr>
          <a:lstStyle/>
          <a:p>
            <a:r>
              <a:rPr lang="zh-TW" altLang="en-US" sz="2000" dirty="0" smtClean="0"/>
              <a:t>外部的倡議和支持</a:t>
            </a:r>
            <a:endParaRPr lang="zh-TW" altLang="en-US" sz="2000" dirty="0"/>
          </a:p>
        </p:txBody>
      </p:sp>
      <p:cxnSp>
        <p:nvCxnSpPr>
          <p:cNvPr id="14" name="直線單箭頭接點 13"/>
          <p:cNvCxnSpPr/>
          <p:nvPr/>
        </p:nvCxnSpPr>
        <p:spPr>
          <a:xfrm>
            <a:off x="2338401" y="2277533"/>
            <a:ext cx="734999" cy="4741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4338598" y="1925710"/>
            <a:ext cx="0" cy="35182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H="1">
            <a:off x="5469467" y="2277533"/>
            <a:ext cx="1134533"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749950" y="4682066"/>
            <a:ext cx="646900" cy="28941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6" idx="2"/>
          </p:cNvCxnSpPr>
          <p:nvPr/>
        </p:nvCxnSpPr>
        <p:spPr>
          <a:xfrm flipH="1" flipV="1">
            <a:off x="4241801" y="4682067"/>
            <a:ext cx="5836" cy="6217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5469467" y="4301067"/>
            <a:ext cx="8382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972856" y="5741459"/>
            <a:ext cx="6806451" cy="707886"/>
          </a:xfrm>
          <a:prstGeom prst="rect">
            <a:avLst/>
          </a:prstGeom>
          <a:noFill/>
        </p:spPr>
        <p:txBody>
          <a:bodyPr wrap="square" rtlCol="0">
            <a:spAutoFit/>
          </a:bodyPr>
          <a:lstStyle/>
          <a:p>
            <a:pPr algn="ctr"/>
            <a:r>
              <a:rPr lang="zh-TW" altLang="en-US" sz="2000" dirty="0"/>
              <a:t>學校本位課程發展的概念圖（</a:t>
            </a:r>
            <a:r>
              <a:rPr lang="en-US" altLang="zh-TW" sz="2000" dirty="0"/>
              <a:t>Marsh et al., 1990</a:t>
            </a:r>
            <a:r>
              <a:rPr lang="zh-TW" altLang="en-US" sz="2000" dirty="0"/>
              <a:t>：</a:t>
            </a:r>
            <a:r>
              <a:rPr lang="en-US" altLang="zh-TW" sz="2000" dirty="0"/>
              <a:t>176</a:t>
            </a:r>
            <a:r>
              <a:rPr lang="zh-TW" altLang="en-US" sz="2000" dirty="0"/>
              <a:t>） </a:t>
            </a:r>
            <a:endParaRPr lang="en-US" altLang="zh-TW" sz="2000" dirty="0" smtClean="0"/>
          </a:p>
          <a:p>
            <a:pPr algn="ctr"/>
            <a:r>
              <a:rPr lang="zh-TW" altLang="en-US" sz="2000" dirty="0"/>
              <a:t>引自：學校本位課程發展現況之研究</a:t>
            </a:r>
            <a:r>
              <a:rPr lang="en-US" altLang="zh-TW" sz="2000" dirty="0"/>
              <a:t>—</a:t>
            </a:r>
            <a:r>
              <a:rPr lang="zh-TW" altLang="en-US" sz="2000" dirty="0"/>
              <a:t>以中部三所學校為例</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12</a:t>
            </a:fld>
            <a:endParaRPr lang="zh-TW" altLang="en-US"/>
          </a:p>
        </p:txBody>
      </p:sp>
    </p:spTree>
    <p:extLst>
      <p:ext uri="{BB962C8B-B14F-4D97-AF65-F5344CB8AC3E}">
        <p14:creationId xmlns:p14="http://schemas.microsoft.com/office/powerpoint/2010/main" val="31101649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五、具備對工作職業安全及衛生知識的理解與實踐，探究職業倫理與環保的基礎素養，發展個人潛能，從而肯定自我價值，有效規劃生涯。 </a:t>
            </a:r>
            <a:endParaRPr lang="en-US" altLang="zh-TW" dirty="0" smtClean="0"/>
          </a:p>
          <a:p>
            <a:r>
              <a:rPr lang="zh-TW" altLang="en-US" dirty="0" smtClean="0"/>
              <a:t>六、具備對專業、勞動法令規章與相關議題的思辨與對話素養，培養公民意識與社會責任。</a:t>
            </a:r>
            <a:endParaRPr lang="en-US" altLang="zh-TW" dirty="0" smtClean="0"/>
          </a:p>
          <a:p>
            <a:r>
              <a:rPr lang="zh-TW" altLang="en-US" dirty="0" smtClean="0"/>
              <a:t> </a:t>
            </a:r>
            <a:endParaRPr lang="en-US" altLang="zh-TW" dirty="0" smtClean="0"/>
          </a:p>
          <a:p>
            <a:endParaRPr lang="en-US" altLang="zh-TW" dirty="0" smtClean="0"/>
          </a:p>
          <a:p>
            <a:endParaRPr lang="en-US" altLang="zh-TW" dirty="0" smtClean="0"/>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120</a:t>
            </a:fld>
            <a:endParaRPr lang="zh-TW" altLang="en-US"/>
          </a:p>
        </p:txBody>
      </p:sp>
    </p:spTree>
    <p:extLst>
      <p:ext uri="{BB962C8B-B14F-4D97-AF65-F5344CB8AC3E}">
        <p14:creationId xmlns:p14="http://schemas.microsoft.com/office/powerpoint/2010/main" val="25175687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發展科專業能力</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solidFill>
                  <a:srgbClr val="FF0000"/>
                </a:solidFill>
              </a:rPr>
              <a:t>各校應參照本群核心素養、科教育目標、專業屬性與職場發展趨勢等，研訂</a:t>
            </a:r>
            <a:r>
              <a:rPr lang="zh-TW" altLang="en-US" b="1" dirty="0">
                <a:solidFill>
                  <a:srgbClr val="FF0000"/>
                </a:solidFill>
                <a:effectLst>
                  <a:outerShdw blurRad="38100" dist="38100" dir="2700000" algn="tl">
                    <a:srgbClr val="000000">
                      <a:alpha val="43137"/>
                    </a:srgbClr>
                  </a:outerShdw>
                </a:effectLst>
              </a:rPr>
              <a:t>科專業能力</a:t>
            </a:r>
            <a:r>
              <a:rPr lang="zh-TW" altLang="en-US" dirty="0">
                <a:solidFill>
                  <a:srgbClr val="FF0000"/>
                </a:solidFill>
              </a:rPr>
              <a:t>。 </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121</a:t>
            </a:fld>
            <a:endParaRPr lang="zh-TW" altLang="en-US"/>
          </a:p>
        </p:txBody>
      </p:sp>
    </p:spTree>
    <p:extLst>
      <p:ext uri="{BB962C8B-B14F-4D97-AF65-F5344CB8AC3E}">
        <p14:creationId xmlns:p14="http://schemas.microsoft.com/office/powerpoint/2010/main" val="157971099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ctrTitle"/>
          </p:nvPr>
        </p:nvSpPr>
        <p:spPr/>
        <p:txBody>
          <a:bodyPr>
            <a:normAutofit/>
          </a:bodyPr>
          <a:lstStyle/>
          <a:p>
            <a:r>
              <a:rPr lang="zh-TW" altLang="en-US" sz="5400" dirty="0"/>
              <a:t>課程結構</a:t>
            </a:r>
          </a:p>
        </p:txBody>
      </p:sp>
      <p:sp>
        <p:nvSpPr>
          <p:cNvPr id="2" name="副標題 1"/>
          <p:cNvSpPr>
            <a:spLocks noGrp="1"/>
          </p:cNvSpPr>
          <p:nvPr>
            <p:ph type="subTitle" idx="1"/>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B721EAF4-66BA-4DDF-97E8-9A1AB1215C2F}" type="slidenum">
              <a:rPr lang="zh-TW" altLang="en-US" smtClean="0"/>
              <a:t>122</a:t>
            </a:fld>
            <a:endParaRPr lang="zh-TW" altLang="en-US"/>
          </a:p>
        </p:txBody>
      </p:sp>
    </p:spTree>
    <p:extLst>
      <p:ext uri="{BB962C8B-B14F-4D97-AF65-F5344CB8AC3E}">
        <p14:creationId xmlns:p14="http://schemas.microsoft.com/office/powerpoint/2010/main" val="18435942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21</a:t>
            </a:r>
            <a:endParaRPr sz="900">
              <a:latin typeface="Arial"/>
              <a:cs typeface="Arial"/>
            </a:endParaRPr>
          </a:p>
        </p:txBody>
      </p:sp>
      <p:sp>
        <p:nvSpPr>
          <p:cNvPr id="13" name="object 13"/>
          <p:cNvSpPr/>
          <p:nvPr/>
        </p:nvSpPr>
        <p:spPr>
          <a:xfrm>
            <a:off x="685800" y="1143000"/>
            <a:ext cx="7848600" cy="762000"/>
          </a:xfrm>
          <a:custGeom>
            <a:avLst/>
            <a:gdLst/>
            <a:ahLst/>
            <a:cxnLst/>
            <a:rect l="l" t="t" r="r" b="b"/>
            <a:pathLst>
              <a:path w="7848600" h="762000">
                <a:moveTo>
                  <a:pt x="7721600" y="0"/>
                </a:moveTo>
                <a:lnTo>
                  <a:pt x="127000" y="0"/>
                </a:lnTo>
                <a:lnTo>
                  <a:pt x="77565" y="9985"/>
                </a:lnTo>
                <a:lnTo>
                  <a:pt x="37196" y="37211"/>
                </a:lnTo>
                <a:lnTo>
                  <a:pt x="9980" y="77581"/>
                </a:lnTo>
                <a:lnTo>
                  <a:pt x="0" y="127000"/>
                </a:lnTo>
                <a:lnTo>
                  <a:pt x="0" y="635000"/>
                </a:lnTo>
                <a:lnTo>
                  <a:pt x="9980" y="684418"/>
                </a:lnTo>
                <a:lnTo>
                  <a:pt x="37196" y="724788"/>
                </a:lnTo>
                <a:lnTo>
                  <a:pt x="77565" y="752014"/>
                </a:lnTo>
                <a:lnTo>
                  <a:pt x="127000" y="762000"/>
                </a:lnTo>
                <a:lnTo>
                  <a:pt x="7721600" y="762000"/>
                </a:lnTo>
                <a:lnTo>
                  <a:pt x="7771018" y="752014"/>
                </a:lnTo>
                <a:lnTo>
                  <a:pt x="7811389" y="724788"/>
                </a:lnTo>
                <a:lnTo>
                  <a:pt x="7838614" y="684418"/>
                </a:lnTo>
                <a:lnTo>
                  <a:pt x="7848600" y="635000"/>
                </a:lnTo>
                <a:lnTo>
                  <a:pt x="7848600" y="127000"/>
                </a:lnTo>
                <a:lnTo>
                  <a:pt x="7838614" y="77581"/>
                </a:lnTo>
                <a:lnTo>
                  <a:pt x="7811389" y="37211"/>
                </a:lnTo>
                <a:lnTo>
                  <a:pt x="7771018" y="9985"/>
                </a:lnTo>
                <a:lnTo>
                  <a:pt x="7721600" y="0"/>
                </a:lnTo>
                <a:close/>
              </a:path>
            </a:pathLst>
          </a:custGeom>
          <a:solidFill>
            <a:srgbClr val="A2CEEC"/>
          </a:solidFill>
        </p:spPr>
        <p:txBody>
          <a:bodyPr wrap="square" lIns="0" tIns="0" rIns="0" bIns="0" rtlCol="0"/>
          <a:lstStyle/>
          <a:p>
            <a:endParaRPr/>
          </a:p>
        </p:txBody>
      </p:sp>
      <p:sp>
        <p:nvSpPr>
          <p:cNvPr id="14" name="object 14"/>
          <p:cNvSpPr/>
          <p:nvPr/>
        </p:nvSpPr>
        <p:spPr>
          <a:xfrm>
            <a:off x="685800" y="1143000"/>
            <a:ext cx="7848600" cy="762000"/>
          </a:xfrm>
          <a:custGeom>
            <a:avLst/>
            <a:gdLst/>
            <a:ahLst/>
            <a:cxnLst/>
            <a:rect l="l" t="t" r="r" b="b"/>
            <a:pathLst>
              <a:path w="7848600" h="762000">
                <a:moveTo>
                  <a:pt x="0" y="127000"/>
                </a:moveTo>
                <a:lnTo>
                  <a:pt x="9980" y="77581"/>
                </a:lnTo>
                <a:lnTo>
                  <a:pt x="37196" y="37211"/>
                </a:lnTo>
                <a:lnTo>
                  <a:pt x="77565" y="9985"/>
                </a:lnTo>
                <a:lnTo>
                  <a:pt x="127000" y="0"/>
                </a:lnTo>
                <a:lnTo>
                  <a:pt x="7721600" y="0"/>
                </a:lnTo>
                <a:lnTo>
                  <a:pt x="7771018" y="9985"/>
                </a:lnTo>
                <a:lnTo>
                  <a:pt x="7811389" y="37211"/>
                </a:lnTo>
                <a:lnTo>
                  <a:pt x="7838614" y="77581"/>
                </a:lnTo>
                <a:lnTo>
                  <a:pt x="7848600" y="127000"/>
                </a:lnTo>
                <a:lnTo>
                  <a:pt x="7848600" y="635000"/>
                </a:lnTo>
                <a:lnTo>
                  <a:pt x="7838614" y="684418"/>
                </a:lnTo>
                <a:lnTo>
                  <a:pt x="7811389" y="724788"/>
                </a:lnTo>
                <a:lnTo>
                  <a:pt x="7771018" y="752014"/>
                </a:lnTo>
                <a:lnTo>
                  <a:pt x="7721600" y="762000"/>
                </a:lnTo>
                <a:lnTo>
                  <a:pt x="127000" y="762000"/>
                </a:lnTo>
                <a:lnTo>
                  <a:pt x="77565" y="752014"/>
                </a:lnTo>
                <a:lnTo>
                  <a:pt x="37196" y="724788"/>
                </a:lnTo>
                <a:lnTo>
                  <a:pt x="9980" y="684418"/>
                </a:lnTo>
                <a:lnTo>
                  <a:pt x="0" y="635000"/>
                </a:lnTo>
                <a:lnTo>
                  <a:pt x="0" y="127000"/>
                </a:lnTo>
                <a:close/>
              </a:path>
            </a:pathLst>
          </a:custGeom>
          <a:ln w="19050">
            <a:solidFill>
              <a:srgbClr val="117DA7"/>
            </a:solidFill>
          </a:ln>
        </p:spPr>
        <p:txBody>
          <a:bodyPr wrap="square" lIns="0" tIns="0" rIns="0" bIns="0" rtlCol="0"/>
          <a:lstStyle/>
          <a:p>
            <a:endParaRPr/>
          </a:p>
        </p:txBody>
      </p:sp>
      <p:sp>
        <p:nvSpPr>
          <p:cNvPr id="15" name="object 15"/>
          <p:cNvSpPr txBox="1"/>
          <p:nvPr/>
        </p:nvSpPr>
        <p:spPr>
          <a:xfrm>
            <a:off x="802030" y="1319529"/>
            <a:ext cx="635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軟正黑體"/>
                <a:cs typeface="微軟正黑體"/>
              </a:rPr>
              <a:t>學制</a:t>
            </a:r>
            <a:endParaRPr sz="2400">
              <a:latin typeface="微軟正黑體"/>
              <a:cs typeface="微軟正黑體"/>
            </a:endParaRPr>
          </a:p>
        </p:txBody>
      </p:sp>
      <p:sp>
        <p:nvSpPr>
          <p:cNvPr id="16" name="object 16"/>
          <p:cNvSpPr txBox="1">
            <a:spLocks noGrp="1"/>
          </p:cNvSpPr>
          <p:nvPr>
            <p:ph type="title"/>
          </p:nvPr>
        </p:nvSpPr>
        <p:spPr>
          <a:xfrm>
            <a:off x="2819399" y="1260208"/>
            <a:ext cx="4318001" cy="527709"/>
          </a:xfrm>
          <a:prstGeom prst="rect">
            <a:avLst/>
          </a:prstGeom>
          <a:solidFill>
            <a:srgbClr val="64757C"/>
          </a:solidFill>
        </p:spPr>
        <p:txBody>
          <a:bodyPr vert="horz" wrap="square" lIns="0" tIns="34925" rIns="0" bIns="0" rtlCol="0">
            <a:spAutoFit/>
          </a:bodyPr>
          <a:lstStyle/>
          <a:p>
            <a:pPr marL="269240">
              <a:lnSpc>
                <a:spcPct val="100000"/>
              </a:lnSpc>
              <a:spcBef>
                <a:spcPts val="275"/>
              </a:spcBef>
            </a:pPr>
            <a:r>
              <a:rPr sz="3200" spc="-5" dirty="0" err="1" smtClean="0">
                <a:solidFill>
                  <a:srgbClr val="FFFF00"/>
                </a:solidFill>
              </a:rPr>
              <a:t>技術型高級中等學校</a:t>
            </a:r>
            <a:endParaRPr sz="3200" dirty="0">
              <a:solidFill>
                <a:srgbClr val="FFFF00"/>
              </a:solidFill>
            </a:endParaRPr>
          </a:p>
        </p:txBody>
      </p:sp>
      <p:sp>
        <p:nvSpPr>
          <p:cNvPr id="17" name="object 17"/>
          <p:cNvSpPr/>
          <p:nvPr/>
        </p:nvSpPr>
        <p:spPr>
          <a:xfrm>
            <a:off x="685800" y="2057400"/>
            <a:ext cx="7848600" cy="1219200"/>
          </a:xfrm>
          <a:custGeom>
            <a:avLst/>
            <a:gdLst/>
            <a:ahLst/>
            <a:cxnLst/>
            <a:rect l="l" t="t" r="r" b="b"/>
            <a:pathLst>
              <a:path w="7848600" h="1219200">
                <a:moveTo>
                  <a:pt x="7645400" y="0"/>
                </a:moveTo>
                <a:lnTo>
                  <a:pt x="203200" y="0"/>
                </a:lnTo>
                <a:lnTo>
                  <a:pt x="156610" y="5364"/>
                </a:lnTo>
                <a:lnTo>
                  <a:pt x="113840" y="20645"/>
                </a:lnTo>
                <a:lnTo>
                  <a:pt x="76111" y="44626"/>
                </a:lnTo>
                <a:lnTo>
                  <a:pt x="44642" y="76090"/>
                </a:lnTo>
                <a:lnTo>
                  <a:pt x="20654" y="113818"/>
                </a:lnTo>
                <a:lnTo>
                  <a:pt x="5367" y="156594"/>
                </a:lnTo>
                <a:lnTo>
                  <a:pt x="0" y="203200"/>
                </a:lnTo>
                <a:lnTo>
                  <a:pt x="0" y="1016000"/>
                </a:lnTo>
                <a:lnTo>
                  <a:pt x="5367" y="1062605"/>
                </a:lnTo>
                <a:lnTo>
                  <a:pt x="20654" y="1105381"/>
                </a:lnTo>
                <a:lnTo>
                  <a:pt x="44642" y="1143109"/>
                </a:lnTo>
                <a:lnTo>
                  <a:pt x="76111" y="1174573"/>
                </a:lnTo>
                <a:lnTo>
                  <a:pt x="113840" y="1198554"/>
                </a:lnTo>
                <a:lnTo>
                  <a:pt x="156610" y="1213835"/>
                </a:lnTo>
                <a:lnTo>
                  <a:pt x="203200" y="1219200"/>
                </a:lnTo>
                <a:lnTo>
                  <a:pt x="7645400" y="1219200"/>
                </a:lnTo>
                <a:lnTo>
                  <a:pt x="7692005" y="1213835"/>
                </a:lnTo>
                <a:lnTo>
                  <a:pt x="7734781" y="1198554"/>
                </a:lnTo>
                <a:lnTo>
                  <a:pt x="7772509" y="1174573"/>
                </a:lnTo>
                <a:lnTo>
                  <a:pt x="7803973" y="1143109"/>
                </a:lnTo>
                <a:lnTo>
                  <a:pt x="7827954" y="1105381"/>
                </a:lnTo>
                <a:lnTo>
                  <a:pt x="7843235" y="1062605"/>
                </a:lnTo>
                <a:lnTo>
                  <a:pt x="7848600" y="1016000"/>
                </a:lnTo>
                <a:lnTo>
                  <a:pt x="7848600" y="203200"/>
                </a:lnTo>
                <a:lnTo>
                  <a:pt x="7843235" y="156594"/>
                </a:lnTo>
                <a:lnTo>
                  <a:pt x="7827954" y="113818"/>
                </a:lnTo>
                <a:lnTo>
                  <a:pt x="7803973" y="76090"/>
                </a:lnTo>
                <a:lnTo>
                  <a:pt x="7772509" y="44626"/>
                </a:lnTo>
                <a:lnTo>
                  <a:pt x="7734781" y="20645"/>
                </a:lnTo>
                <a:lnTo>
                  <a:pt x="7692005" y="5364"/>
                </a:lnTo>
                <a:lnTo>
                  <a:pt x="7645400" y="0"/>
                </a:lnTo>
                <a:close/>
              </a:path>
            </a:pathLst>
          </a:custGeom>
          <a:solidFill>
            <a:srgbClr val="A2CEEC"/>
          </a:solidFill>
        </p:spPr>
        <p:txBody>
          <a:bodyPr wrap="square" lIns="0" tIns="0" rIns="0" bIns="0" rtlCol="0"/>
          <a:lstStyle/>
          <a:p>
            <a:endParaRPr/>
          </a:p>
        </p:txBody>
      </p:sp>
      <p:sp>
        <p:nvSpPr>
          <p:cNvPr id="18" name="object 18"/>
          <p:cNvSpPr/>
          <p:nvPr/>
        </p:nvSpPr>
        <p:spPr>
          <a:xfrm>
            <a:off x="685800" y="2057400"/>
            <a:ext cx="7848600" cy="1219200"/>
          </a:xfrm>
          <a:custGeom>
            <a:avLst/>
            <a:gdLst/>
            <a:ahLst/>
            <a:cxnLst/>
            <a:rect l="l" t="t" r="r" b="b"/>
            <a:pathLst>
              <a:path w="7848600" h="1219200">
                <a:moveTo>
                  <a:pt x="0" y="203200"/>
                </a:moveTo>
                <a:lnTo>
                  <a:pt x="5367" y="156594"/>
                </a:lnTo>
                <a:lnTo>
                  <a:pt x="20654" y="113818"/>
                </a:lnTo>
                <a:lnTo>
                  <a:pt x="44642" y="76090"/>
                </a:lnTo>
                <a:lnTo>
                  <a:pt x="76111" y="44626"/>
                </a:lnTo>
                <a:lnTo>
                  <a:pt x="113840" y="20645"/>
                </a:lnTo>
                <a:lnTo>
                  <a:pt x="156610" y="5364"/>
                </a:lnTo>
                <a:lnTo>
                  <a:pt x="203200" y="0"/>
                </a:lnTo>
                <a:lnTo>
                  <a:pt x="7645400" y="0"/>
                </a:lnTo>
                <a:lnTo>
                  <a:pt x="7692005" y="5364"/>
                </a:lnTo>
                <a:lnTo>
                  <a:pt x="7734781" y="20645"/>
                </a:lnTo>
                <a:lnTo>
                  <a:pt x="7772509" y="44626"/>
                </a:lnTo>
                <a:lnTo>
                  <a:pt x="7803973" y="76090"/>
                </a:lnTo>
                <a:lnTo>
                  <a:pt x="7827954" y="113818"/>
                </a:lnTo>
                <a:lnTo>
                  <a:pt x="7843235" y="156594"/>
                </a:lnTo>
                <a:lnTo>
                  <a:pt x="7848600" y="203200"/>
                </a:lnTo>
                <a:lnTo>
                  <a:pt x="7848600" y="1016000"/>
                </a:lnTo>
                <a:lnTo>
                  <a:pt x="7843235" y="1062605"/>
                </a:lnTo>
                <a:lnTo>
                  <a:pt x="7827954" y="1105381"/>
                </a:lnTo>
                <a:lnTo>
                  <a:pt x="7803973" y="1143109"/>
                </a:lnTo>
                <a:lnTo>
                  <a:pt x="7772509" y="1174573"/>
                </a:lnTo>
                <a:lnTo>
                  <a:pt x="7734781" y="1198554"/>
                </a:lnTo>
                <a:lnTo>
                  <a:pt x="7692005" y="1213835"/>
                </a:lnTo>
                <a:lnTo>
                  <a:pt x="7645400" y="1219200"/>
                </a:lnTo>
                <a:lnTo>
                  <a:pt x="203200" y="1219200"/>
                </a:lnTo>
                <a:lnTo>
                  <a:pt x="156610" y="1213835"/>
                </a:lnTo>
                <a:lnTo>
                  <a:pt x="113840" y="1198554"/>
                </a:lnTo>
                <a:lnTo>
                  <a:pt x="76111" y="1174573"/>
                </a:lnTo>
                <a:lnTo>
                  <a:pt x="44642" y="1143109"/>
                </a:lnTo>
                <a:lnTo>
                  <a:pt x="20654" y="1105381"/>
                </a:lnTo>
                <a:lnTo>
                  <a:pt x="5367" y="1062605"/>
                </a:lnTo>
                <a:lnTo>
                  <a:pt x="0" y="1016000"/>
                </a:lnTo>
                <a:lnTo>
                  <a:pt x="0" y="203200"/>
                </a:lnTo>
                <a:close/>
              </a:path>
            </a:pathLst>
          </a:custGeom>
          <a:ln w="19050">
            <a:solidFill>
              <a:srgbClr val="117DA7"/>
            </a:solidFill>
          </a:ln>
        </p:spPr>
        <p:txBody>
          <a:bodyPr wrap="square" lIns="0" tIns="0" rIns="0" bIns="0" rtlCol="0"/>
          <a:lstStyle/>
          <a:p>
            <a:endParaRPr/>
          </a:p>
        </p:txBody>
      </p:sp>
      <p:sp>
        <p:nvSpPr>
          <p:cNvPr id="19" name="object 19"/>
          <p:cNvSpPr txBox="1"/>
          <p:nvPr/>
        </p:nvSpPr>
        <p:spPr>
          <a:xfrm>
            <a:off x="824280" y="2280030"/>
            <a:ext cx="635000" cy="756920"/>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微軟正黑體"/>
                <a:cs typeface="微軟正黑體"/>
              </a:rPr>
              <a:t>課程 類別</a:t>
            </a:r>
            <a:endParaRPr sz="2400">
              <a:latin typeface="微軟正黑體"/>
              <a:cs typeface="微軟正黑體"/>
            </a:endParaRPr>
          </a:p>
        </p:txBody>
      </p:sp>
      <p:sp>
        <p:nvSpPr>
          <p:cNvPr id="20" name="object 20"/>
          <p:cNvSpPr/>
          <p:nvPr/>
        </p:nvSpPr>
        <p:spPr>
          <a:xfrm>
            <a:off x="2419350" y="2414651"/>
            <a:ext cx="1447800" cy="685800"/>
          </a:xfrm>
          <a:custGeom>
            <a:avLst/>
            <a:gdLst/>
            <a:ahLst/>
            <a:cxnLst/>
            <a:rect l="l" t="t" r="r" b="b"/>
            <a:pathLst>
              <a:path w="1447800" h="685800">
                <a:moveTo>
                  <a:pt x="1333500" y="0"/>
                </a:moveTo>
                <a:lnTo>
                  <a:pt x="114300" y="0"/>
                </a:lnTo>
                <a:lnTo>
                  <a:pt x="69812" y="8965"/>
                </a:lnTo>
                <a:lnTo>
                  <a:pt x="33480" y="33432"/>
                </a:lnTo>
                <a:lnTo>
                  <a:pt x="8983" y="69758"/>
                </a:lnTo>
                <a:lnTo>
                  <a:pt x="0" y="114300"/>
                </a:lnTo>
                <a:lnTo>
                  <a:pt x="0" y="571373"/>
                </a:lnTo>
                <a:lnTo>
                  <a:pt x="8983" y="615934"/>
                </a:lnTo>
                <a:lnTo>
                  <a:pt x="33480" y="652303"/>
                </a:lnTo>
                <a:lnTo>
                  <a:pt x="69812" y="676814"/>
                </a:lnTo>
                <a:lnTo>
                  <a:pt x="114300" y="685800"/>
                </a:lnTo>
                <a:lnTo>
                  <a:pt x="1333500" y="685800"/>
                </a:lnTo>
                <a:lnTo>
                  <a:pt x="1377987" y="676814"/>
                </a:lnTo>
                <a:lnTo>
                  <a:pt x="1414319" y="652303"/>
                </a:lnTo>
                <a:lnTo>
                  <a:pt x="1438816" y="615934"/>
                </a:lnTo>
                <a:lnTo>
                  <a:pt x="1447800" y="571373"/>
                </a:lnTo>
                <a:lnTo>
                  <a:pt x="1447800" y="114300"/>
                </a:lnTo>
                <a:lnTo>
                  <a:pt x="1438816" y="69758"/>
                </a:lnTo>
                <a:lnTo>
                  <a:pt x="1414319" y="33432"/>
                </a:lnTo>
                <a:lnTo>
                  <a:pt x="1377987" y="8965"/>
                </a:lnTo>
                <a:lnTo>
                  <a:pt x="1333500" y="0"/>
                </a:lnTo>
                <a:close/>
              </a:path>
            </a:pathLst>
          </a:custGeom>
          <a:solidFill>
            <a:srgbClr val="FF0000"/>
          </a:solidFill>
        </p:spPr>
        <p:txBody>
          <a:bodyPr wrap="square" lIns="0" tIns="0" rIns="0" bIns="0" rtlCol="0"/>
          <a:lstStyle/>
          <a:p>
            <a:endParaRPr/>
          </a:p>
        </p:txBody>
      </p:sp>
      <p:sp>
        <p:nvSpPr>
          <p:cNvPr id="21" name="object 21"/>
          <p:cNvSpPr/>
          <p:nvPr/>
        </p:nvSpPr>
        <p:spPr>
          <a:xfrm>
            <a:off x="2419350" y="2414651"/>
            <a:ext cx="1447800" cy="685800"/>
          </a:xfrm>
          <a:custGeom>
            <a:avLst/>
            <a:gdLst/>
            <a:ahLst/>
            <a:cxnLst/>
            <a:rect l="l" t="t" r="r" b="b"/>
            <a:pathLst>
              <a:path w="1447800" h="685800">
                <a:moveTo>
                  <a:pt x="0" y="114300"/>
                </a:moveTo>
                <a:lnTo>
                  <a:pt x="8983" y="69758"/>
                </a:lnTo>
                <a:lnTo>
                  <a:pt x="33480" y="33432"/>
                </a:lnTo>
                <a:lnTo>
                  <a:pt x="69812" y="8965"/>
                </a:lnTo>
                <a:lnTo>
                  <a:pt x="114300" y="0"/>
                </a:lnTo>
                <a:lnTo>
                  <a:pt x="1333500" y="0"/>
                </a:lnTo>
                <a:lnTo>
                  <a:pt x="1377987" y="8965"/>
                </a:lnTo>
                <a:lnTo>
                  <a:pt x="1414319" y="33432"/>
                </a:lnTo>
                <a:lnTo>
                  <a:pt x="1438816" y="69758"/>
                </a:lnTo>
                <a:lnTo>
                  <a:pt x="1447800" y="114300"/>
                </a:lnTo>
                <a:lnTo>
                  <a:pt x="1447800" y="571373"/>
                </a:lnTo>
                <a:lnTo>
                  <a:pt x="1438816" y="615934"/>
                </a:lnTo>
                <a:lnTo>
                  <a:pt x="1414319" y="652303"/>
                </a:lnTo>
                <a:lnTo>
                  <a:pt x="1377987" y="676814"/>
                </a:lnTo>
                <a:lnTo>
                  <a:pt x="1333500" y="685800"/>
                </a:lnTo>
                <a:lnTo>
                  <a:pt x="114300" y="685800"/>
                </a:lnTo>
                <a:lnTo>
                  <a:pt x="69812" y="676814"/>
                </a:lnTo>
                <a:lnTo>
                  <a:pt x="33480" y="652303"/>
                </a:lnTo>
                <a:lnTo>
                  <a:pt x="8983" y="615934"/>
                </a:lnTo>
                <a:lnTo>
                  <a:pt x="0" y="571373"/>
                </a:lnTo>
                <a:lnTo>
                  <a:pt x="0" y="114300"/>
                </a:lnTo>
                <a:close/>
              </a:path>
            </a:pathLst>
          </a:custGeom>
          <a:ln w="19050">
            <a:solidFill>
              <a:srgbClr val="117DA7"/>
            </a:solidFill>
          </a:ln>
        </p:spPr>
        <p:txBody>
          <a:bodyPr wrap="square" lIns="0" tIns="0" rIns="0" bIns="0" rtlCol="0"/>
          <a:lstStyle/>
          <a:p>
            <a:endParaRPr/>
          </a:p>
        </p:txBody>
      </p:sp>
      <p:sp>
        <p:nvSpPr>
          <p:cNvPr id="22" name="object 22"/>
          <p:cNvSpPr/>
          <p:nvPr/>
        </p:nvSpPr>
        <p:spPr>
          <a:xfrm>
            <a:off x="5721350" y="2413000"/>
            <a:ext cx="1447800" cy="685800"/>
          </a:xfrm>
          <a:custGeom>
            <a:avLst/>
            <a:gdLst/>
            <a:ahLst/>
            <a:cxnLst/>
            <a:rect l="l" t="t" r="r" b="b"/>
            <a:pathLst>
              <a:path w="1447800" h="685800">
                <a:moveTo>
                  <a:pt x="13335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333500" y="685800"/>
                </a:lnTo>
                <a:lnTo>
                  <a:pt x="1377987" y="676816"/>
                </a:lnTo>
                <a:lnTo>
                  <a:pt x="1414319" y="652319"/>
                </a:lnTo>
                <a:lnTo>
                  <a:pt x="1438816" y="615987"/>
                </a:lnTo>
                <a:lnTo>
                  <a:pt x="1447800" y="571500"/>
                </a:lnTo>
                <a:lnTo>
                  <a:pt x="1447800" y="114300"/>
                </a:lnTo>
                <a:lnTo>
                  <a:pt x="1438816" y="69812"/>
                </a:lnTo>
                <a:lnTo>
                  <a:pt x="1414319" y="33480"/>
                </a:lnTo>
                <a:lnTo>
                  <a:pt x="1377987" y="8983"/>
                </a:lnTo>
                <a:lnTo>
                  <a:pt x="1333500" y="0"/>
                </a:lnTo>
                <a:close/>
              </a:path>
            </a:pathLst>
          </a:custGeom>
          <a:solidFill>
            <a:srgbClr val="1D9BA0"/>
          </a:solidFill>
        </p:spPr>
        <p:txBody>
          <a:bodyPr wrap="square" lIns="0" tIns="0" rIns="0" bIns="0" rtlCol="0"/>
          <a:lstStyle/>
          <a:p>
            <a:endParaRPr/>
          </a:p>
        </p:txBody>
      </p:sp>
      <p:sp>
        <p:nvSpPr>
          <p:cNvPr id="23" name="object 23"/>
          <p:cNvSpPr/>
          <p:nvPr/>
        </p:nvSpPr>
        <p:spPr>
          <a:xfrm>
            <a:off x="5721350" y="2413000"/>
            <a:ext cx="1447800" cy="685800"/>
          </a:xfrm>
          <a:custGeom>
            <a:avLst/>
            <a:gdLst/>
            <a:ahLst/>
            <a:cxnLst/>
            <a:rect l="l" t="t" r="r" b="b"/>
            <a:pathLst>
              <a:path w="1447800" h="685800">
                <a:moveTo>
                  <a:pt x="0" y="114300"/>
                </a:moveTo>
                <a:lnTo>
                  <a:pt x="8983" y="69812"/>
                </a:lnTo>
                <a:lnTo>
                  <a:pt x="33480" y="33480"/>
                </a:lnTo>
                <a:lnTo>
                  <a:pt x="69812" y="8983"/>
                </a:lnTo>
                <a:lnTo>
                  <a:pt x="114300" y="0"/>
                </a:lnTo>
                <a:lnTo>
                  <a:pt x="1333500" y="0"/>
                </a:lnTo>
                <a:lnTo>
                  <a:pt x="1377987" y="8983"/>
                </a:lnTo>
                <a:lnTo>
                  <a:pt x="1414319" y="33480"/>
                </a:lnTo>
                <a:lnTo>
                  <a:pt x="1438816" y="69812"/>
                </a:lnTo>
                <a:lnTo>
                  <a:pt x="1447800" y="114300"/>
                </a:lnTo>
                <a:lnTo>
                  <a:pt x="1447800" y="571500"/>
                </a:lnTo>
                <a:lnTo>
                  <a:pt x="1438816" y="615987"/>
                </a:lnTo>
                <a:lnTo>
                  <a:pt x="1414319" y="652319"/>
                </a:lnTo>
                <a:lnTo>
                  <a:pt x="1377987" y="676816"/>
                </a:lnTo>
                <a:lnTo>
                  <a:pt x="1333500" y="685800"/>
                </a:lnTo>
                <a:lnTo>
                  <a:pt x="114300" y="685800"/>
                </a:lnTo>
                <a:lnTo>
                  <a:pt x="69812" y="676816"/>
                </a:lnTo>
                <a:lnTo>
                  <a:pt x="33480" y="652319"/>
                </a:lnTo>
                <a:lnTo>
                  <a:pt x="8983" y="615987"/>
                </a:lnTo>
                <a:lnTo>
                  <a:pt x="0" y="571500"/>
                </a:lnTo>
                <a:lnTo>
                  <a:pt x="0" y="114300"/>
                </a:lnTo>
                <a:close/>
              </a:path>
            </a:pathLst>
          </a:custGeom>
          <a:ln w="19050">
            <a:solidFill>
              <a:srgbClr val="117DA7"/>
            </a:solidFill>
          </a:ln>
        </p:spPr>
        <p:txBody>
          <a:bodyPr wrap="square" lIns="0" tIns="0" rIns="0" bIns="0" rtlCol="0"/>
          <a:lstStyle/>
          <a:p>
            <a:endParaRPr/>
          </a:p>
        </p:txBody>
      </p:sp>
      <p:sp>
        <p:nvSpPr>
          <p:cNvPr id="24" name="object 24"/>
          <p:cNvSpPr txBox="1"/>
          <p:nvPr/>
        </p:nvSpPr>
        <p:spPr>
          <a:xfrm>
            <a:off x="2722879" y="2489454"/>
            <a:ext cx="4142740" cy="513715"/>
          </a:xfrm>
          <a:prstGeom prst="rect">
            <a:avLst/>
          </a:prstGeom>
        </p:spPr>
        <p:txBody>
          <a:bodyPr vert="horz" wrap="square" lIns="0" tIns="13335" rIns="0" bIns="0" rtlCol="0">
            <a:spAutoFit/>
          </a:bodyPr>
          <a:lstStyle/>
          <a:p>
            <a:pPr marL="12700">
              <a:lnSpc>
                <a:spcPct val="100000"/>
              </a:lnSpc>
              <a:spcBef>
                <a:spcPts val="105"/>
              </a:spcBef>
              <a:tabLst>
                <a:tab pos="3315335" algn="l"/>
              </a:tabLst>
            </a:pPr>
            <a:r>
              <a:rPr sz="3200" dirty="0">
                <a:solidFill>
                  <a:srgbClr val="FFFFFF"/>
                </a:solidFill>
                <a:latin typeface="微軟正黑體"/>
                <a:cs typeface="微軟正黑體"/>
              </a:rPr>
              <a:t>部定	校訂</a:t>
            </a:r>
            <a:endParaRPr sz="3200">
              <a:latin typeface="微軟正黑體"/>
              <a:cs typeface="微軟正黑體"/>
            </a:endParaRPr>
          </a:p>
        </p:txBody>
      </p:sp>
      <p:sp>
        <p:nvSpPr>
          <p:cNvPr id="25" name="object 25"/>
          <p:cNvSpPr/>
          <p:nvPr/>
        </p:nvSpPr>
        <p:spPr>
          <a:xfrm>
            <a:off x="661987" y="3429000"/>
            <a:ext cx="7849234" cy="2805430"/>
          </a:xfrm>
          <a:custGeom>
            <a:avLst/>
            <a:gdLst/>
            <a:ahLst/>
            <a:cxnLst/>
            <a:rect l="l" t="t" r="r" b="b"/>
            <a:pathLst>
              <a:path w="7849234" h="2805429">
                <a:moveTo>
                  <a:pt x="7381049" y="0"/>
                </a:moveTo>
                <a:lnTo>
                  <a:pt x="467525" y="0"/>
                </a:lnTo>
                <a:lnTo>
                  <a:pt x="419723" y="2413"/>
                </a:lnTo>
                <a:lnTo>
                  <a:pt x="373303" y="9497"/>
                </a:lnTo>
                <a:lnTo>
                  <a:pt x="328498" y="21016"/>
                </a:lnTo>
                <a:lnTo>
                  <a:pt x="285544" y="36736"/>
                </a:lnTo>
                <a:lnTo>
                  <a:pt x="244676" y="56422"/>
                </a:lnTo>
                <a:lnTo>
                  <a:pt x="206128" y="79838"/>
                </a:lnTo>
                <a:lnTo>
                  <a:pt x="170137" y="106749"/>
                </a:lnTo>
                <a:lnTo>
                  <a:pt x="136936" y="136921"/>
                </a:lnTo>
                <a:lnTo>
                  <a:pt x="106761" y="170119"/>
                </a:lnTo>
                <a:lnTo>
                  <a:pt x="79846" y="206108"/>
                </a:lnTo>
                <a:lnTo>
                  <a:pt x="56428" y="244652"/>
                </a:lnTo>
                <a:lnTo>
                  <a:pt x="36740" y="285517"/>
                </a:lnTo>
                <a:lnTo>
                  <a:pt x="21019" y="328468"/>
                </a:lnTo>
                <a:lnTo>
                  <a:pt x="9498" y="373270"/>
                </a:lnTo>
                <a:lnTo>
                  <a:pt x="2413" y="419688"/>
                </a:lnTo>
                <a:lnTo>
                  <a:pt x="0" y="467487"/>
                </a:lnTo>
                <a:lnTo>
                  <a:pt x="0" y="2337587"/>
                </a:lnTo>
                <a:lnTo>
                  <a:pt x="2413" y="2385388"/>
                </a:lnTo>
                <a:lnTo>
                  <a:pt x="9498" y="2431809"/>
                </a:lnTo>
                <a:lnTo>
                  <a:pt x="21019" y="2476613"/>
                </a:lnTo>
                <a:lnTo>
                  <a:pt x="36740" y="2519567"/>
                </a:lnTo>
                <a:lnTo>
                  <a:pt x="56428" y="2560436"/>
                </a:lnTo>
                <a:lnTo>
                  <a:pt x="79846" y="2598983"/>
                </a:lnTo>
                <a:lnTo>
                  <a:pt x="106761" y="2634975"/>
                </a:lnTo>
                <a:lnTo>
                  <a:pt x="136936" y="2668176"/>
                </a:lnTo>
                <a:lnTo>
                  <a:pt x="170137" y="2698351"/>
                </a:lnTo>
                <a:lnTo>
                  <a:pt x="206128" y="2725265"/>
                </a:lnTo>
                <a:lnTo>
                  <a:pt x="244676" y="2748684"/>
                </a:lnTo>
                <a:lnTo>
                  <a:pt x="285544" y="2768371"/>
                </a:lnTo>
                <a:lnTo>
                  <a:pt x="328498" y="2784093"/>
                </a:lnTo>
                <a:lnTo>
                  <a:pt x="373303" y="2795613"/>
                </a:lnTo>
                <a:lnTo>
                  <a:pt x="419723" y="2802698"/>
                </a:lnTo>
                <a:lnTo>
                  <a:pt x="467525" y="2805112"/>
                </a:lnTo>
                <a:lnTo>
                  <a:pt x="7381049" y="2805112"/>
                </a:lnTo>
                <a:lnTo>
                  <a:pt x="7428849" y="2802698"/>
                </a:lnTo>
                <a:lnTo>
                  <a:pt x="7475271" y="2795613"/>
                </a:lnTo>
                <a:lnTo>
                  <a:pt x="7520079" y="2784093"/>
                </a:lnTo>
                <a:lnTo>
                  <a:pt x="7563038" y="2768371"/>
                </a:lnTo>
                <a:lnTo>
                  <a:pt x="7603913" y="2748684"/>
                </a:lnTo>
                <a:lnTo>
                  <a:pt x="7642468" y="2725265"/>
                </a:lnTo>
                <a:lnTo>
                  <a:pt x="7678468" y="2698351"/>
                </a:lnTo>
                <a:lnTo>
                  <a:pt x="7711678" y="2668176"/>
                </a:lnTo>
                <a:lnTo>
                  <a:pt x="7741862" y="2634975"/>
                </a:lnTo>
                <a:lnTo>
                  <a:pt x="7768785" y="2598983"/>
                </a:lnTo>
                <a:lnTo>
                  <a:pt x="7792211" y="2560436"/>
                </a:lnTo>
                <a:lnTo>
                  <a:pt x="7811906" y="2519567"/>
                </a:lnTo>
                <a:lnTo>
                  <a:pt x="7827634" y="2476613"/>
                </a:lnTo>
                <a:lnTo>
                  <a:pt x="7839160" y="2431809"/>
                </a:lnTo>
                <a:lnTo>
                  <a:pt x="7846248" y="2385388"/>
                </a:lnTo>
                <a:lnTo>
                  <a:pt x="7848663" y="2337587"/>
                </a:lnTo>
                <a:lnTo>
                  <a:pt x="7848663" y="467487"/>
                </a:lnTo>
                <a:lnTo>
                  <a:pt x="7846248" y="419688"/>
                </a:lnTo>
                <a:lnTo>
                  <a:pt x="7839160" y="373270"/>
                </a:lnTo>
                <a:lnTo>
                  <a:pt x="7827634" y="328468"/>
                </a:lnTo>
                <a:lnTo>
                  <a:pt x="7811906" y="285517"/>
                </a:lnTo>
                <a:lnTo>
                  <a:pt x="7792211" y="244652"/>
                </a:lnTo>
                <a:lnTo>
                  <a:pt x="7768785" y="206108"/>
                </a:lnTo>
                <a:lnTo>
                  <a:pt x="7741862" y="170119"/>
                </a:lnTo>
                <a:lnTo>
                  <a:pt x="7711678" y="136921"/>
                </a:lnTo>
                <a:lnTo>
                  <a:pt x="7678468" y="106749"/>
                </a:lnTo>
                <a:lnTo>
                  <a:pt x="7642468" y="79838"/>
                </a:lnTo>
                <a:lnTo>
                  <a:pt x="7603913" y="56422"/>
                </a:lnTo>
                <a:lnTo>
                  <a:pt x="7563038" y="36736"/>
                </a:lnTo>
                <a:lnTo>
                  <a:pt x="7520079" y="21016"/>
                </a:lnTo>
                <a:lnTo>
                  <a:pt x="7475271" y="9497"/>
                </a:lnTo>
                <a:lnTo>
                  <a:pt x="7428849" y="2413"/>
                </a:lnTo>
                <a:lnTo>
                  <a:pt x="7381049" y="0"/>
                </a:lnTo>
                <a:close/>
              </a:path>
            </a:pathLst>
          </a:custGeom>
          <a:solidFill>
            <a:srgbClr val="A2CEEC"/>
          </a:solidFill>
        </p:spPr>
        <p:txBody>
          <a:bodyPr wrap="square" lIns="0" tIns="0" rIns="0" bIns="0" rtlCol="0"/>
          <a:lstStyle/>
          <a:p>
            <a:endParaRPr/>
          </a:p>
        </p:txBody>
      </p:sp>
      <p:sp>
        <p:nvSpPr>
          <p:cNvPr id="26" name="object 26"/>
          <p:cNvSpPr/>
          <p:nvPr/>
        </p:nvSpPr>
        <p:spPr>
          <a:xfrm>
            <a:off x="661987" y="3429000"/>
            <a:ext cx="7849234" cy="2805430"/>
          </a:xfrm>
          <a:custGeom>
            <a:avLst/>
            <a:gdLst/>
            <a:ahLst/>
            <a:cxnLst/>
            <a:rect l="l" t="t" r="r" b="b"/>
            <a:pathLst>
              <a:path w="7849234" h="2805429">
                <a:moveTo>
                  <a:pt x="0" y="467487"/>
                </a:moveTo>
                <a:lnTo>
                  <a:pt x="2413" y="419688"/>
                </a:lnTo>
                <a:lnTo>
                  <a:pt x="9498" y="373270"/>
                </a:lnTo>
                <a:lnTo>
                  <a:pt x="21019" y="328468"/>
                </a:lnTo>
                <a:lnTo>
                  <a:pt x="36740" y="285517"/>
                </a:lnTo>
                <a:lnTo>
                  <a:pt x="56428" y="244652"/>
                </a:lnTo>
                <a:lnTo>
                  <a:pt x="79846" y="206108"/>
                </a:lnTo>
                <a:lnTo>
                  <a:pt x="106761" y="170119"/>
                </a:lnTo>
                <a:lnTo>
                  <a:pt x="136936" y="136921"/>
                </a:lnTo>
                <a:lnTo>
                  <a:pt x="170137" y="106749"/>
                </a:lnTo>
                <a:lnTo>
                  <a:pt x="206128" y="79838"/>
                </a:lnTo>
                <a:lnTo>
                  <a:pt x="244676" y="56422"/>
                </a:lnTo>
                <a:lnTo>
                  <a:pt x="285544" y="36736"/>
                </a:lnTo>
                <a:lnTo>
                  <a:pt x="328498" y="21016"/>
                </a:lnTo>
                <a:lnTo>
                  <a:pt x="373303" y="9497"/>
                </a:lnTo>
                <a:lnTo>
                  <a:pt x="419723" y="2413"/>
                </a:lnTo>
                <a:lnTo>
                  <a:pt x="467525" y="0"/>
                </a:lnTo>
                <a:lnTo>
                  <a:pt x="7381049" y="0"/>
                </a:lnTo>
                <a:lnTo>
                  <a:pt x="7428849" y="2413"/>
                </a:lnTo>
                <a:lnTo>
                  <a:pt x="7475271" y="9497"/>
                </a:lnTo>
                <a:lnTo>
                  <a:pt x="7520079" y="21016"/>
                </a:lnTo>
                <a:lnTo>
                  <a:pt x="7563038" y="36736"/>
                </a:lnTo>
                <a:lnTo>
                  <a:pt x="7603913" y="56422"/>
                </a:lnTo>
                <a:lnTo>
                  <a:pt x="7642468" y="79838"/>
                </a:lnTo>
                <a:lnTo>
                  <a:pt x="7678468" y="106749"/>
                </a:lnTo>
                <a:lnTo>
                  <a:pt x="7711678" y="136921"/>
                </a:lnTo>
                <a:lnTo>
                  <a:pt x="7741862" y="170119"/>
                </a:lnTo>
                <a:lnTo>
                  <a:pt x="7768785" y="206108"/>
                </a:lnTo>
                <a:lnTo>
                  <a:pt x="7792211" y="244652"/>
                </a:lnTo>
                <a:lnTo>
                  <a:pt x="7811906" y="285517"/>
                </a:lnTo>
                <a:lnTo>
                  <a:pt x="7827634" y="328468"/>
                </a:lnTo>
                <a:lnTo>
                  <a:pt x="7839160" y="373270"/>
                </a:lnTo>
                <a:lnTo>
                  <a:pt x="7846248" y="419688"/>
                </a:lnTo>
                <a:lnTo>
                  <a:pt x="7848663" y="467487"/>
                </a:lnTo>
                <a:lnTo>
                  <a:pt x="7848663" y="2337587"/>
                </a:lnTo>
                <a:lnTo>
                  <a:pt x="7846248" y="2385388"/>
                </a:lnTo>
                <a:lnTo>
                  <a:pt x="7839160" y="2431809"/>
                </a:lnTo>
                <a:lnTo>
                  <a:pt x="7827634" y="2476613"/>
                </a:lnTo>
                <a:lnTo>
                  <a:pt x="7811906" y="2519567"/>
                </a:lnTo>
                <a:lnTo>
                  <a:pt x="7792211" y="2560436"/>
                </a:lnTo>
                <a:lnTo>
                  <a:pt x="7768785" y="2598983"/>
                </a:lnTo>
                <a:lnTo>
                  <a:pt x="7741862" y="2634975"/>
                </a:lnTo>
                <a:lnTo>
                  <a:pt x="7711678" y="2668176"/>
                </a:lnTo>
                <a:lnTo>
                  <a:pt x="7678468" y="2698351"/>
                </a:lnTo>
                <a:lnTo>
                  <a:pt x="7642468" y="2725265"/>
                </a:lnTo>
                <a:lnTo>
                  <a:pt x="7603913" y="2748684"/>
                </a:lnTo>
                <a:lnTo>
                  <a:pt x="7563038" y="2768371"/>
                </a:lnTo>
                <a:lnTo>
                  <a:pt x="7520079" y="2784093"/>
                </a:lnTo>
                <a:lnTo>
                  <a:pt x="7475271" y="2795613"/>
                </a:lnTo>
                <a:lnTo>
                  <a:pt x="7428849" y="2802698"/>
                </a:lnTo>
                <a:lnTo>
                  <a:pt x="7381049" y="2805112"/>
                </a:lnTo>
                <a:lnTo>
                  <a:pt x="467525" y="2805112"/>
                </a:lnTo>
                <a:lnTo>
                  <a:pt x="419723" y="2802698"/>
                </a:lnTo>
                <a:lnTo>
                  <a:pt x="373303" y="2795613"/>
                </a:lnTo>
                <a:lnTo>
                  <a:pt x="328498" y="2784093"/>
                </a:lnTo>
                <a:lnTo>
                  <a:pt x="285544" y="2768371"/>
                </a:lnTo>
                <a:lnTo>
                  <a:pt x="244676" y="2748684"/>
                </a:lnTo>
                <a:lnTo>
                  <a:pt x="206128" y="2725265"/>
                </a:lnTo>
                <a:lnTo>
                  <a:pt x="170137" y="2698351"/>
                </a:lnTo>
                <a:lnTo>
                  <a:pt x="136936" y="2668176"/>
                </a:lnTo>
                <a:lnTo>
                  <a:pt x="106761" y="2634975"/>
                </a:lnTo>
                <a:lnTo>
                  <a:pt x="79846" y="2598983"/>
                </a:lnTo>
                <a:lnTo>
                  <a:pt x="56428" y="2560436"/>
                </a:lnTo>
                <a:lnTo>
                  <a:pt x="36740" y="2519567"/>
                </a:lnTo>
                <a:lnTo>
                  <a:pt x="21019" y="2476613"/>
                </a:lnTo>
                <a:lnTo>
                  <a:pt x="9498" y="2431809"/>
                </a:lnTo>
                <a:lnTo>
                  <a:pt x="2413" y="2385388"/>
                </a:lnTo>
                <a:lnTo>
                  <a:pt x="0" y="2337587"/>
                </a:lnTo>
                <a:lnTo>
                  <a:pt x="0" y="467487"/>
                </a:lnTo>
                <a:close/>
              </a:path>
            </a:pathLst>
          </a:custGeom>
          <a:ln w="19050">
            <a:solidFill>
              <a:srgbClr val="117DA7"/>
            </a:solidFill>
          </a:ln>
        </p:spPr>
        <p:txBody>
          <a:bodyPr wrap="square" lIns="0" tIns="0" rIns="0" bIns="0" rtlCol="0"/>
          <a:lstStyle/>
          <a:p>
            <a:endParaRPr/>
          </a:p>
        </p:txBody>
      </p:sp>
      <p:sp>
        <p:nvSpPr>
          <p:cNvPr id="27" name="object 27"/>
          <p:cNvSpPr txBox="1"/>
          <p:nvPr/>
        </p:nvSpPr>
        <p:spPr>
          <a:xfrm>
            <a:off x="877925" y="4445000"/>
            <a:ext cx="635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軟正黑體"/>
                <a:cs typeface="微軟正黑體"/>
              </a:rPr>
              <a:t>類別</a:t>
            </a:r>
            <a:endParaRPr sz="2400">
              <a:latin typeface="微軟正黑體"/>
              <a:cs typeface="微軟正黑體"/>
            </a:endParaRPr>
          </a:p>
        </p:txBody>
      </p:sp>
      <p:sp>
        <p:nvSpPr>
          <p:cNvPr id="28" name="object 28"/>
          <p:cNvSpPr/>
          <p:nvPr/>
        </p:nvSpPr>
        <p:spPr>
          <a:xfrm>
            <a:off x="1595500" y="4038600"/>
            <a:ext cx="895350" cy="2057400"/>
          </a:xfrm>
          <a:custGeom>
            <a:avLst/>
            <a:gdLst/>
            <a:ahLst/>
            <a:cxnLst/>
            <a:rect l="l" t="t" r="r" b="b"/>
            <a:pathLst>
              <a:path w="895350" h="2057400">
                <a:moveTo>
                  <a:pt x="745998" y="0"/>
                </a:moveTo>
                <a:lnTo>
                  <a:pt x="149225" y="0"/>
                </a:lnTo>
                <a:lnTo>
                  <a:pt x="102055" y="7606"/>
                </a:lnTo>
                <a:lnTo>
                  <a:pt x="61091" y="28789"/>
                </a:lnTo>
                <a:lnTo>
                  <a:pt x="28789" y="61091"/>
                </a:lnTo>
                <a:lnTo>
                  <a:pt x="7606" y="102055"/>
                </a:lnTo>
                <a:lnTo>
                  <a:pt x="0" y="149225"/>
                </a:lnTo>
                <a:lnTo>
                  <a:pt x="0" y="1908175"/>
                </a:lnTo>
                <a:lnTo>
                  <a:pt x="7606" y="1955339"/>
                </a:lnTo>
                <a:lnTo>
                  <a:pt x="28789" y="1996303"/>
                </a:lnTo>
                <a:lnTo>
                  <a:pt x="61091" y="2028606"/>
                </a:lnTo>
                <a:lnTo>
                  <a:pt x="102055" y="2049791"/>
                </a:lnTo>
                <a:lnTo>
                  <a:pt x="149225" y="2057400"/>
                </a:lnTo>
                <a:lnTo>
                  <a:pt x="745998" y="2057400"/>
                </a:lnTo>
                <a:lnTo>
                  <a:pt x="793181" y="2049791"/>
                </a:lnTo>
                <a:lnTo>
                  <a:pt x="834176" y="2028606"/>
                </a:lnTo>
                <a:lnTo>
                  <a:pt x="866515" y="1996303"/>
                </a:lnTo>
                <a:lnTo>
                  <a:pt x="887730" y="1955339"/>
                </a:lnTo>
                <a:lnTo>
                  <a:pt x="895350" y="1908175"/>
                </a:lnTo>
                <a:lnTo>
                  <a:pt x="895350" y="149225"/>
                </a:lnTo>
                <a:lnTo>
                  <a:pt x="887730" y="102055"/>
                </a:lnTo>
                <a:lnTo>
                  <a:pt x="866515" y="61091"/>
                </a:lnTo>
                <a:lnTo>
                  <a:pt x="834176" y="28789"/>
                </a:lnTo>
                <a:lnTo>
                  <a:pt x="793181" y="7606"/>
                </a:lnTo>
                <a:lnTo>
                  <a:pt x="745998" y="0"/>
                </a:lnTo>
                <a:close/>
              </a:path>
            </a:pathLst>
          </a:custGeom>
          <a:solidFill>
            <a:srgbClr val="FF3300"/>
          </a:solidFill>
        </p:spPr>
        <p:txBody>
          <a:bodyPr wrap="square" lIns="0" tIns="0" rIns="0" bIns="0" rtlCol="0"/>
          <a:lstStyle/>
          <a:p>
            <a:endParaRPr/>
          </a:p>
        </p:txBody>
      </p:sp>
      <p:sp>
        <p:nvSpPr>
          <p:cNvPr id="29" name="object 29"/>
          <p:cNvSpPr/>
          <p:nvPr/>
        </p:nvSpPr>
        <p:spPr>
          <a:xfrm>
            <a:off x="1595500" y="4038600"/>
            <a:ext cx="895350" cy="2057400"/>
          </a:xfrm>
          <a:custGeom>
            <a:avLst/>
            <a:gdLst/>
            <a:ahLst/>
            <a:cxnLst/>
            <a:rect l="l" t="t" r="r" b="b"/>
            <a:pathLst>
              <a:path w="895350" h="2057400">
                <a:moveTo>
                  <a:pt x="0" y="149225"/>
                </a:moveTo>
                <a:lnTo>
                  <a:pt x="7606" y="102055"/>
                </a:lnTo>
                <a:lnTo>
                  <a:pt x="28789" y="61091"/>
                </a:lnTo>
                <a:lnTo>
                  <a:pt x="61091" y="28789"/>
                </a:lnTo>
                <a:lnTo>
                  <a:pt x="102055" y="7606"/>
                </a:lnTo>
                <a:lnTo>
                  <a:pt x="149225" y="0"/>
                </a:lnTo>
                <a:lnTo>
                  <a:pt x="745998" y="0"/>
                </a:lnTo>
                <a:lnTo>
                  <a:pt x="793181" y="7606"/>
                </a:lnTo>
                <a:lnTo>
                  <a:pt x="834176" y="28789"/>
                </a:lnTo>
                <a:lnTo>
                  <a:pt x="866515" y="61091"/>
                </a:lnTo>
                <a:lnTo>
                  <a:pt x="887730" y="102055"/>
                </a:lnTo>
                <a:lnTo>
                  <a:pt x="895350" y="149225"/>
                </a:lnTo>
                <a:lnTo>
                  <a:pt x="895350" y="1908175"/>
                </a:lnTo>
                <a:lnTo>
                  <a:pt x="887730" y="1955339"/>
                </a:lnTo>
                <a:lnTo>
                  <a:pt x="866515" y="1996303"/>
                </a:lnTo>
                <a:lnTo>
                  <a:pt x="834176" y="2028606"/>
                </a:lnTo>
                <a:lnTo>
                  <a:pt x="793181" y="2049791"/>
                </a:lnTo>
                <a:lnTo>
                  <a:pt x="745998" y="2057400"/>
                </a:lnTo>
                <a:lnTo>
                  <a:pt x="149225" y="2057400"/>
                </a:lnTo>
                <a:lnTo>
                  <a:pt x="102055" y="2049791"/>
                </a:lnTo>
                <a:lnTo>
                  <a:pt x="61091" y="2028606"/>
                </a:lnTo>
                <a:lnTo>
                  <a:pt x="28789" y="1996303"/>
                </a:lnTo>
                <a:lnTo>
                  <a:pt x="7606" y="1955339"/>
                </a:lnTo>
                <a:lnTo>
                  <a:pt x="0" y="1908175"/>
                </a:lnTo>
                <a:lnTo>
                  <a:pt x="0" y="149225"/>
                </a:lnTo>
                <a:close/>
              </a:path>
            </a:pathLst>
          </a:custGeom>
          <a:ln w="19050">
            <a:solidFill>
              <a:srgbClr val="117DA7"/>
            </a:solidFill>
          </a:ln>
        </p:spPr>
        <p:txBody>
          <a:bodyPr wrap="square" lIns="0" tIns="0" rIns="0" bIns="0" rtlCol="0"/>
          <a:lstStyle/>
          <a:p>
            <a:endParaRPr/>
          </a:p>
        </p:txBody>
      </p:sp>
      <p:sp>
        <p:nvSpPr>
          <p:cNvPr id="30" name="object 30"/>
          <p:cNvSpPr txBox="1"/>
          <p:nvPr/>
        </p:nvSpPr>
        <p:spPr>
          <a:xfrm>
            <a:off x="877925" y="4498085"/>
            <a:ext cx="1483360" cy="704215"/>
          </a:xfrm>
          <a:prstGeom prst="rect">
            <a:avLst/>
          </a:prstGeom>
        </p:spPr>
        <p:txBody>
          <a:bodyPr vert="horz" wrap="square" lIns="0" tIns="12700" rIns="0" bIns="0" rtlCol="0">
            <a:spAutoFit/>
          </a:bodyPr>
          <a:lstStyle/>
          <a:p>
            <a:pPr marL="860425">
              <a:lnSpc>
                <a:spcPts val="2670"/>
              </a:lnSpc>
              <a:spcBef>
                <a:spcPts val="100"/>
              </a:spcBef>
            </a:pPr>
            <a:r>
              <a:rPr sz="2400" dirty="0">
                <a:solidFill>
                  <a:srgbClr val="FFFFFF"/>
                </a:solidFill>
                <a:latin typeface="微軟正黑體"/>
                <a:cs typeface="微軟正黑體"/>
              </a:rPr>
              <a:t>部定</a:t>
            </a:r>
            <a:endParaRPr sz="2400">
              <a:latin typeface="微軟正黑體"/>
              <a:cs typeface="微軟正黑體"/>
            </a:endParaRPr>
          </a:p>
          <a:p>
            <a:pPr marL="12700">
              <a:lnSpc>
                <a:spcPts val="2670"/>
              </a:lnSpc>
            </a:pPr>
            <a:r>
              <a:rPr sz="2400" b="1" spc="-5" dirty="0">
                <a:latin typeface="微軟正黑體"/>
                <a:cs typeface="微軟正黑體"/>
              </a:rPr>
              <a:t>項目</a:t>
            </a:r>
            <a:endParaRPr sz="2400">
              <a:latin typeface="微軟正黑體"/>
              <a:cs typeface="微軟正黑體"/>
            </a:endParaRPr>
          </a:p>
        </p:txBody>
      </p:sp>
      <p:sp>
        <p:nvSpPr>
          <p:cNvPr id="31" name="object 31"/>
          <p:cNvSpPr txBox="1"/>
          <p:nvPr/>
        </p:nvSpPr>
        <p:spPr>
          <a:xfrm>
            <a:off x="1726183" y="4863845"/>
            <a:ext cx="635000" cy="75755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微軟正黑體"/>
                <a:cs typeface="微軟正黑體"/>
              </a:rPr>
              <a:t>一般</a:t>
            </a:r>
            <a:endParaRPr sz="2400">
              <a:latin typeface="微軟正黑體"/>
              <a:cs typeface="微軟正黑體"/>
            </a:endParaRPr>
          </a:p>
          <a:p>
            <a:pPr marL="12700">
              <a:lnSpc>
                <a:spcPct val="100000"/>
              </a:lnSpc>
            </a:pPr>
            <a:r>
              <a:rPr sz="2400" spc="-5" dirty="0">
                <a:solidFill>
                  <a:srgbClr val="FFFFFF"/>
                </a:solidFill>
                <a:latin typeface="微軟正黑體"/>
                <a:cs typeface="微軟正黑體"/>
              </a:rPr>
              <a:t>科目</a:t>
            </a:r>
            <a:endParaRPr sz="2400">
              <a:latin typeface="微軟正黑體"/>
              <a:cs typeface="微軟正黑體"/>
            </a:endParaRPr>
          </a:p>
        </p:txBody>
      </p:sp>
      <p:sp>
        <p:nvSpPr>
          <p:cNvPr id="32" name="object 32"/>
          <p:cNvSpPr/>
          <p:nvPr/>
        </p:nvSpPr>
        <p:spPr>
          <a:xfrm>
            <a:off x="2643251" y="4038600"/>
            <a:ext cx="895350" cy="2057400"/>
          </a:xfrm>
          <a:custGeom>
            <a:avLst/>
            <a:gdLst/>
            <a:ahLst/>
            <a:cxnLst/>
            <a:rect l="l" t="t" r="r" b="b"/>
            <a:pathLst>
              <a:path w="895350" h="2057400">
                <a:moveTo>
                  <a:pt x="745998" y="0"/>
                </a:moveTo>
                <a:lnTo>
                  <a:pt x="149225" y="0"/>
                </a:lnTo>
                <a:lnTo>
                  <a:pt x="102055" y="7606"/>
                </a:lnTo>
                <a:lnTo>
                  <a:pt x="61091" y="28789"/>
                </a:lnTo>
                <a:lnTo>
                  <a:pt x="28789" y="61091"/>
                </a:lnTo>
                <a:lnTo>
                  <a:pt x="7606" y="102055"/>
                </a:lnTo>
                <a:lnTo>
                  <a:pt x="0" y="149225"/>
                </a:lnTo>
                <a:lnTo>
                  <a:pt x="0" y="1908175"/>
                </a:lnTo>
                <a:lnTo>
                  <a:pt x="7606" y="1955339"/>
                </a:lnTo>
                <a:lnTo>
                  <a:pt x="28789" y="1996303"/>
                </a:lnTo>
                <a:lnTo>
                  <a:pt x="61091" y="2028606"/>
                </a:lnTo>
                <a:lnTo>
                  <a:pt x="102055" y="2049791"/>
                </a:lnTo>
                <a:lnTo>
                  <a:pt x="149225" y="2057400"/>
                </a:lnTo>
                <a:lnTo>
                  <a:pt x="745998" y="2057400"/>
                </a:lnTo>
                <a:lnTo>
                  <a:pt x="793181" y="2049791"/>
                </a:lnTo>
                <a:lnTo>
                  <a:pt x="834176" y="2028606"/>
                </a:lnTo>
                <a:lnTo>
                  <a:pt x="866515" y="1996303"/>
                </a:lnTo>
                <a:lnTo>
                  <a:pt x="887729" y="1955339"/>
                </a:lnTo>
                <a:lnTo>
                  <a:pt x="895350" y="1908175"/>
                </a:lnTo>
                <a:lnTo>
                  <a:pt x="895350" y="149225"/>
                </a:lnTo>
                <a:lnTo>
                  <a:pt x="887729" y="102055"/>
                </a:lnTo>
                <a:lnTo>
                  <a:pt x="866515" y="61091"/>
                </a:lnTo>
                <a:lnTo>
                  <a:pt x="834176" y="28789"/>
                </a:lnTo>
                <a:lnTo>
                  <a:pt x="793181" y="7606"/>
                </a:lnTo>
                <a:lnTo>
                  <a:pt x="745998" y="0"/>
                </a:lnTo>
                <a:close/>
              </a:path>
            </a:pathLst>
          </a:custGeom>
          <a:solidFill>
            <a:srgbClr val="00AF50"/>
          </a:solidFill>
        </p:spPr>
        <p:txBody>
          <a:bodyPr wrap="square" lIns="0" tIns="0" rIns="0" bIns="0" rtlCol="0"/>
          <a:lstStyle/>
          <a:p>
            <a:endParaRPr/>
          </a:p>
        </p:txBody>
      </p:sp>
      <p:sp>
        <p:nvSpPr>
          <p:cNvPr id="33" name="object 33"/>
          <p:cNvSpPr/>
          <p:nvPr/>
        </p:nvSpPr>
        <p:spPr>
          <a:xfrm>
            <a:off x="2643251" y="4038600"/>
            <a:ext cx="895350" cy="2057400"/>
          </a:xfrm>
          <a:custGeom>
            <a:avLst/>
            <a:gdLst/>
            <a:ahLst/>
            <a:cxnLst/>
            <a:rect l="l" t="t" r="r" b="b"/>
            <a:pathLst>
              <a:path w="895350" h="2057400">
                <a:moveTo>
                  <a:pt x="0" y="149225"/>
                </a:moveTo>
                <a:lnTo>
                  <a:pt x="7606" y="102055"/>
                </a:lnTo>
                <a:lnTo>
                  <a:pt x="28789" y="61091"/>
                </a:lnTo>
                <a:lnTo>
                  <a:pt x="61091" y="28789"/>
                </a:lnTo>
                <a:lnTo>
                  <a:pt x="102055" y="7606"/>
                </a:lnTo>
                <a:lnTo>
                  <a:pt x="149225" y="0"/>
                </a:lnTo>
                <a:lnTo>
                  <a:pt x="745998" y="0"/>
                </a:lnTo>
                <a:lnTo>
                  <a:pt x="793181" y="7606"/>
                </a:lnTo>
                <a:lnTo>
                  <a:pt x="834176" y="28789"/>
                </a:lnTo>
                <a:lnTo>
                  <a:pt x="866515" y="61091"/>
                </a:lnTo>
                <a:lnTo>
                  <a:pt x="887729" y="102055"/>
                </a:lnTo>
                <a:lnTo>
                  <a:pt x="895350" y="149225"/>
                </a:lnTo>
                <a:lnTo>
                  <a:pt x="895350" y="1908175"/>
                </a:lnTo>
                <a:lnTo>
                  <a:pt x="887729" y="1955339"/>
                </a:lnTo>
                <a:lnTo>
                  <a:pt x="866515" y="1996303"/>
                </a:lnTo>
                <a:lnTo>
                  <a:pt x="834176" y="2028606"/>
                </a:lnTo>
                <a:lnTo>
                  <a:pt x="793181" y="2049791"/>
                </a:lnTo>
                <a:lnTo>
                  <a:pt x="745998" y="2057400"/>
                </a:lnTo>
                <a:lnTo>
                  <a:pt x="149225" y="2057400"/>
                </a:lnTo>
                <a:lnTo>
                  <a:pt x="102055" y="2049791"/>
                </a:lnTo>
                <a:lnTo>
                  <a:pt x="61091" y="2028606"/>
                </a:lnTo>
                <a:lnTo>
                  <a:pt x="28789" y="1996303"/>
                </a:lnTo>
                <a:lnTo>
                  <a:pt x="7606" y="1955339"/>
                </a:lnTo>
                <a:lnTo>
                  <a:pt x="0" y="1908175"/>
                </a:lnTo>
                <a:lnTo>
                  <a:pt x="0" y="149225"/>
                </a:lnTo>
                <a:close/>
              </a:path>
            </a:pathLst>
          </a:custGeom>
          <a:ln w="19050">
            <a:solidFill>
              <a:srgbClr val="117DA7"/>
            </a:solidFill>
          </a:ln>
        </p:spPr>
        <p:txBody>
          <a:bodyPr wrap="square" lIns="0" tIns="0" rIns="0" bIns="0" rtlCol="0"/>
          <a:lstStyle/>
          <a:p>
            <a:endParaRPr/>
          </a:p>
        </p:txBody>
      </p:sp>
      <p:sp>
        <p:nvSpPr>
          <p:cNvPr id="34" name="object 34"/>
          <p:cNvSpPr txBox="1"/>
          <p:nvPr/>
        </p:nvSpPr>
        <p:spPr>
          <a:xfrm>
            <a:off x="2774060" y="4315205"/>
            <a:ext cx="63500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FFFFFF"/>
                </a:solidFill>
                <a:latin typeface="微軟正黑體"/>
                <a:cs typeface="微軟正黑體"/>
              </a:rPr>
              <a:t>部定 技能 領域 </a:t>
            </a:r>
            <a:r>
              <a:rPr sz="2400" spc="-5" dirty="0">
                <a:solidFill>
                  <a:srgbClr val="FFFFFF"/>
                </a:solidFill>
                <a:latin typeface="微軟正黑體"/>
                <a:cs typeface="微軟正黑體"/>
              </a:rPr>
              <a:t>科目</a:t>
            </a:r>
            <a:endParaRPr sz="2400">
              <a:latin typeface="微軟正黑體"/>
              <a:cs typeface="微軟正黑體"/>
            </a:endParaRPr>
          </a:p>
        </p:txBody>
      </p:sp>
      <p:sp>
        <p:nvSpPr>
          <p:cNvPr id="35" name="object 35"/>
          <p:cNvSpPr/>
          <p:nvPr/>
        </p:nvSpPr>
        <p:spPr>
          <a:xfrm>
            <a:off x="3691001" y="4038600"/>
            <a:ext cx="895350" cy="2047875"/>
          </a:xfrm>
          <a:custGeom>
            <a:avLst/>
            <a:gdLst/>
            <a:ahLst/>
            <a:cxnLst/>
            <a:rect l="l" t="t" r="r" b="b"/>
            <a:pathLst>
              <a:path w="895350" h="2047875">
                <a:moveTo>
                  <a:pt x="745998" y="0"/>
                </a:moveTo>
                <a:lnTo>
                  <a:pt x="149225" y="0"/>
                </a:lnTo>
                <a:lnTo>
                  <a:pt x="102055" y="7606"/>
                </a:lnTo>
                <a:lnTo>
                  <a:pt x="61091" y="28789"/>
                </a:lnTo>
                <a:lnTo>
                  <a:pt x="28789" y="61091"/>
                </a:lnTo>
                <a:lnTo>
                  <a:pt x="7606" y="102055"/>
                </a:lnTo>
                <a:lnTo>
                  <a:pt x="0" y="149225"/>
                </a:lnTo>
                <a:lnTo>
                  <a:pt x="0" y="1898650"/>
                </a:lnTo>
                <a:lnTo>
                  <a:pt x="7606" y="1945814"/>
                </a:lnTo>
                <a:lnTo>
                  <a:pt x="28789" y="1986778"/>
                </a:lnTo>
                <a:lnTo>
                  <a:pt x="61091" y="2019081"/>
                </a:lnTo>
                <a:lnTo>
                  <a:pt x="102055" y="2040266"/>
                </a:lnTo>
                <a:lnTo>
                  <a:pt x="149225" y="2047875"/>
                </a:lnTo>
                <a:lnTo>
                  <a:pt x="745998" y="2047875"/>
                </a:lnTo>
                <a:lnTo>
                  <a:pt x="793181" y="2040266"/>
                </a:lnTo>
                <a:lnTo>
                  <a:pt x="834176" y="2019081"/>
                </a:lnTo>
                <a:lnTo>
                  <a:pt x="866515" y="1986778"/>
                </a:lnTo>
                <a:lnTo>
                  <a:pt x="887729" y="1945814"/>
                </a:lnTo>
                <a:lnTo>
                  <a:pt x="895350" y="1898650"/>
                </a:lnTo>
                <a:lnTo>
                  <a:pt x="895350" y="149225"/>
                </a:lnTo>
                <a:lnTo>
                  <a:pt x="887729" y="102055"/>
                </a:lnTo>
                <a:lnTo>
                  <a:pt x="866515" y="61091"/>
                </a:lnTo>
                <a:lnTo>
                  <a:pt x="834176" y="28789"/>
                </a:lnTo>
                <a:lnTo>
                  <a:pt x="793181" y="7606"/>
                </a:lnTo>
                <a:lnTo>
                  <a:pt x="745998" y="0"/>
                </a:lnTo>
                <a:close/>
              </a:path>
            </a:pathLst>
          </a:custGeom>
          <a:solidFill>
            <a:srgbClr val="00AF50"/>
          </a:solidFill>
        </p:spPr>
        <p:txBody>
          <a:bodyPr wrap="square" lIns="0" tIns="0" rIns="0" bIns="0" rtlCol="0"/>
          <a:lstStyle/>
          <a:p>
            <a:endParaRPr/>
          </a:p>
        </p:txBody>
      </p:sp>
      <p:sp>
        <p:nvSpPr>
          <p:cNvPr id="36" name="object 36"/>
          <p:cNvSpPr/>
          <p:nvPr/>
        </p:nvSpPr>
        <p:spPr>
          <a:xfrm>
            <a:off x="3691001" y="4038600"/>
            <a:ext cx="895350" cy="2047875"/>
          </a:xfrm>
          <a:custGeom>
            <a:avLst/>
            <a:gdLst/>
            <a:ahLst/>
            <a:cxnLst/>
            <a:rect l="l" t="t" r="r" b="b"/>
            <a:pathLst>
              <a:path w="895350" h="2047875">
                <a:moveTo>
                  <a:pt x="0" y="149225"/>
                </a:moveTo>
                <a:lnTo>
                  <a:pt x="7606" y="102055"/>
                </a:lnTo>
                <a:lnTo>
                  <a:pt x="28789" y="61091"/>
                </a:lnTo>
                <a:lnTo>
                  <a:pt x="61091" y="28789"/>
                </a:lnTo>
                <a:lnTo>
                  <a:pt x="102055" y="7606"/>
                </a:lnTo>
                <a:lnTo>
                  <a:pt x="149225" y="0"/>
                </a:lnTo>
                <a:lnTo>
                  <a:pt x="745998" y="0"/>
                </a:lnTo>
                <a:lnTo>
                  <a:pt x="793181" y="7606"/>
                </a:lnTo>
                <a:lnTo>
                  <a:pt x="834176" y="28789"/>
                </a:lnTo>
                <a:lnTo>
                  <a:pt x="866515" y="61091"/>
                </a:lnTo>
                <a:lnTo>
                  <a:pt x="887729" y="102055"/>
                </a:lnTo>
                <a:lnTo>
                  <a:pt x="895350" y="149225"/>
                </a:lnTo>
                <a:lnTo>
                  <a:pt x="895350" y="1898650"/>
                </a:lnTo>
                <a:lnTo>
                  <a:pt x="887729" y="1945814"/>
                </a:lnTo>
                <a:lnTo>
                  <a:pt x="866515" y="1986778"/>
                </a:lnTo>
                <a:lnTo>
                  <a:pt x="834176" y="2019081"/>
                </a:lnTo>
                <a:lnTo>
                  <a:pt x="793181" y="2040266"/>
                </a:lnTo>
                <a:lnTo>
                  <a:pt x="745998" y="2047875"/>
                </a:lnTo>
                <a:lnTo>
                  <a:pt x="149225" y="2047875"/>
                </a:lnTo>
                <a:lnTo>
                  <a:pt x="102055" y="2040266"/>
                </a:lnTo>
                <a:lnTo>
                  <a:pt x="61091" y="2019081"/>
                </a:lnTo>
                <a:lnTo>
                  <a:pt x="28789" y="1986778"/>
                </a:lnTo>
                <a:lnTo>
                  <a:pt x="7606" y="1945814"/>
                </a:lnTo>
                <a:lnTo>
                  <a:pt x="0" y="1898650"/>
                </a:lnTo>
                <a:lnTo>
                  <a:pt x="0" y="149225"/>
                </a:lnTo>
                <a:close/>
              </a:path>
            </a:pathLst>
          </a:custGeom>
          <a:ln w="19050">
            <a:solidFill>
              <a:srgbClr val="117DA7"/>
            </a:solidFill>
          </a:ln>
        </p:spPr>
        <p:txBody>
          <a:bodyPr wrap="square" lIns="0" tIns="0" rIns="0" bIns="0" rtlCol="0"/>
          <a:lstStyle/>
          <a:p>
            <a:endParaRPr/>
          </a:p>
        </p:txBody>
      </p:sp>
      <p:sp>
        <p:nvSpPr>
          <p:cNvPr id="37" name="object 37"/>
          <p:cNvSpPr txBox="1"/>
          <p:nvPr/>
        </p:nvSpPr>
        <p:spPr>
          <a:xfrm>
            <a:off x="3821938" y="4127372"/>
            <a:ext cx="635000" cy="185483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FFFFFF"/>
                </a:solidFill>
                <a:latin typeface="微軟正黑體"/>
                <a:cs typeface="微軟正黑體"/>
              </a:rPr>
              <a:t>部定 群專 </a:t>
            </a:r>
            <a:r>
              <a:rPr sz="2400" spc="-5" dirty="0">
                <a:solidFill>
                  <a:srgbClr val="FFFFFF"/>
                </a:solidFill>
                <a:latin typeface="微軟正黑體"/>
                <a:cs typeface="微軟正黑體"/>
              </a:rPr>
              <a:t>業及 </a:t>
            </a:r>
            <a:r>
              <a:rPr sz="2400" dirty="0">
                <a:solidFill>
                  <a:srgbClr val="FFFFFF"/>
                </a:solidFill>
                <a:latin typeface="微軟正黑體"/>
                <a:cs typeface="微軟正黑體"/>
              </a:rPr>
              <a:t>實習 科目</a:t>
            </a:r>
            <a:endParaRPr sz="2400">
              <a:latin typeface="微軟正黑體"/>
              <a:cs typeface="微軟正黑體"/>
            </a:endParaRPr>
          </a:p>
        </p:txBody>
      </p:sp>
      <p:sp>
        <p:nvSpPr>
          <p:cNvPr id="38" name="object 38"/>
          <p:cNvSpPr/>
          <p:nvPr/>
        </p:nvSpPr>
        <p:spPr>
          <a:xfrm>
            <a:off x="5013325" y="4038600"/>
            <a:ext cx="1230630" cy="2057400"/>
          </a:xfrm>
          <a:custGeom>
            <a:avLst/>
            <a:gdLst/>
            <a:ahLst/>
            <a:cxnLst/>
            <a:rect l="l" t="t" r="r" b="b"/>
            <a:pathLst>
              <a:path w="1230629" h="2057400">
                <a:moveTo>
                  <a:pt x="1025271" y="0"/>
                </a:moveTo>
                <a:lnTo>
                  <a:pt x="205104" y="0"/>
                </a:lnTo>
                <a:lnTo>
                  <a:pt x="158073" y="5416"/>
                </a:lnTo>
                <a:lnTo>
                  <a:pt x="114901" y="20845"/>
                </a:lnTo>
                <a:lnTo>
                  <a:pt x="76819" y="45056"/>
                </a:lnTo>
                <a:lnTo>
                  <a:pt x="45056" y="76819"/>
                </a:lnTo>
                <a:lnTo>
                  <a:pt x="20845" y="114901"/>
                </a:lnTo>
                <a:lnTo>
                  <a:pt x="5416" y="158073"/>
                </a:lnTo>
                <a:lnTo>
                  <a:pt x="0" y="205104"/>
                </a:lnTo>
                <a:lnTo>
                  <a:pt x="0" y="1852345"/>
                </a:lnTo>
                <a:lnTo>
                  <a:pt x="5416" y="1899362"/>
                </a:lnTo>
                <a:lnTo>
                  <a:pt x="20845" y="1942522"/>
                </a:lnTo>
                <a:lnTo>
                  <a:pt x="45056" y="1980595"/>
                </a:lnTo>
                <a:lnTo>
                  <a:pt x="76819" y="2012351"/>
                </a:lnTo>
                <a:lnTo>
                  <a:pt x="114901" y="2036557"/>
                </a:lnTo>
                <a:lnTo>
                  <a:pt x="158073" y="2051984"/>
                </a:lnTo>
                <a:lnTo>
                  <a:pt x="205104" y="2057400"/>
                </a:lnTo>
                <a:lnTo>
                  <a:pt x="1025271" y="2057400"/>
                </a:lnTo>
                <a:lnTo>
                  <a:pt x="1072302" y="2051984"/>
                </a:lnTo>
                <a:lnTo>
                  <a:pt x="1115474" y="2036557"/>
                </a:lnTo>
                <a:lnTo>
                  <a:pt x="1153556" y="2012351"/>
                </a:lnTo>
                <a:lnTo>
                  <a:pt x="1185319" y="1980595"/>
                </a:lnTo>
                <a:lnTo>
                  <a:pt x="1209530" y="1942522"/>
                </a:lnTo>
                <a:lnTo>
                  <a:pt x="1224959" y="1899362"/>
                </a:lnTo>
                <a:lnTo>
                  <a:pt x="1230376" y="1852345"/>
                </a:lnTo>
                <a:lnTo>
                  <a:pt x="1230376" y="205105"/>
                </a:lnTo>
                <a:lnTo>
                  <a:pt x="1224959" y="158073"/>
                </a:lnTo>
                <a:lnTo>
                  <a:pt x="1209530" y="114901"/>
                </a:lnTo>
                <a:lnTo>
                  <a:pt x="1185319" y="76819"/>
                </a:lnTo>
                <a:lnTo>
                  <a:pt x="1153556" y="45056"/>
                </a:lnTo>
                <a:lnTo>
                  <a:pt x="1115474" y="20845"/>
                </a:lnTo>
                <a:lnTo>
                  <a:pt x="1072302" y="5416"/>
                </a:lnTo>
                <a:lnTo>
                  <a:pt x="1025271" y="0"/>
                </a:lnTo>
                <a:close/>
              </a:path>
            </a:pathLst>
          </a:custGeom>
          <a:solidFill>
            <a:srgbClr val="FF0066"/>
          </a:solidFill>
        </p:spPr>
        <p:txBody>
          <a:bodyPr wrap="square" lIns="0" tIns="0" rIns="0" bIns="0" rtlCol="0"/>
          <a:lstStyle/>
          <a:p>
            <a:endParaRPr/>
          </a:p>
        </p:txBody>
      </p:sp>
      <p:sp>
        <p:nvSpPr>
          <p:cNvPr id="39" name="object 39"/>
          <p:cNvSpPr/>
          <p:nvPr/>
        </p:nvSpPr>
        <p:spPr>
          <a:xfrm>
            <a:off x="5013325" y="4038600"/>
            <a:ext cx="1230630" cy="2057400"/>
          </a:xfrm>
          <a:custGeom>
            <a:avLst/>
            <a:gdLst/>
            <a:ahLst/>
            <a:cxnLst/>
            <a:rect l="l" t="t" r="r" b="b"/>
            <a:pathLst>
              <a:path w="1230629" h="2057400">
                <a:moveTo>
                  <a:pt x="0" y="205105"/>
                </a:moveTo>
                <a:lnTo>
                  <a:pt x="5416" y="158073"/>
                </a:lnTo>
                <a:lnTo>
                  <a:pt x="20845" y="114901"/>
                </a:lnTo>
                <a:lnTo>
                  <a:pt x="45056" y="76819"/>
                </a:lnTo>
                <a:lnTo>
                  <a:pt x="76819" y="45056"/>
                </a:lnTo>
                <a:lnTo>
                  <a:pt x="114901" y="20845"/>
                </a:lnTo>
                <a:lnTo>
                  <a:pt x="158073" y="5416"/>
                </a:lnTo>
                <a:lnTo>
                  <a:pt x="205104" y="0"/>
                </a:lnTo>
                <a:lnTo>
                  <a:pt x="1025271" y="0"/>
                </a:lnTo>
                <a:lnTo>
                  <a:pt x="1072302" y="5416"/>
                </a:lnTo>
                <a:lnTo>
                  <a:pt x="1115474" y="20845"/>
                </a:lnTo>
                <a:lnTo>
                  <a:pt x="1153556" y="45056"/>
                </a:lnTo>
                <a:lnTo>
                  <a:pt x="1185319" y="76819"/>
                </a:lnTo>
                <a:lnTo>
                  <a:pt x="1209530" y="114901"/>
                </a:lnTo>
                <a:lnTo>
                  <a:pt x="1224959" y="158073"/>
                </a:lnTo>
                <a:lnTo>
                  <a:pt x="1230376" y="205105"/>
                </a:lnTo>
                <a:lnTo>
                  <a:pt x="1230376" y="1852345"/>
                </a:lnTo>
                <a:lnTo>
                  <a:pt x="1224959" y="1899362"/>
                </a:lnTo>
                <a:lnTo>
                  <a:pt x="1209530" y="1942522"/>
                </a:lnTo>
                <a:lnTo>
                  <a:pt x="1185319" y="1980595"/>
                </a:lnTo>
                <a:lnTo>
                  <a:pt x="1153556" y="2012351"/>
                </a:lnTo>
                <a:lnTo>
                  <a:pt x="1115474" y="2036557"/>
                </a:lnTo>
                <a:lnTo>
                  <a:pt x="1072302" y="2051984"/>
                </a:lnTo>
                <a:lnTo>
                  <a:pt x="1025271" y="2057400"/>
                </a:lnTo>
                <a:lnTo>
                  <a:pt x="205104" y="2057400"/>
                </a:lnTo>
                <a:lnTo>
                  <a:pt x="158073" y="2051984"/>
                </a:lnTo>
                <a:lnTo>
                  <a:pt x="114901" y="2036557"/>
                </a:lnTo>
                <a:lnTo>
                  <a:pt x="76819" y="2012351"/>
                </a:lnTo>
                <a:lnTo>
                  <a:pt x="45056" y="1980595"/>
                </a:lnTo>
                <a:lnTo>
                  <a:pt x="20845" y="1942522"/>
                </a:lnTo>
                <a:lnTo>
                  <a:pt x="5416" y="1899362"/>
                </a:lnTo>
                <a:lnTo>
                  <a:pt x="0" y="1852345"/>
                </a:lnTo>
                <a:lnTo>
                  <a:pt x="0" y="205105"/>
                </a:lnTo>
                <a:close/>
              </a:path>
            </a:pathLst>
          </a:custGeom>
          <a:ln w="19050">
            <a:solidFill>
              <a:srgbClr val="117DA7"/>
            </a:solidFill>
          </a:ln>
        </p:spPr>
        <p:txBody>
          <a:bodyPr wrap="square" lIns="0" tIns="0" rIns="0" bIns="0" rtlCol="0"/>
          <a:lstStyle/>
          <a:p>
            <a:endParaRPr/>
          </a:p>
        </p:txBody>
      </p:sp>
      <p:sp>
        <p:nvSpPr>
          <p:cNvPr id="40" name="object 40"/>
          <p:cNvSpPr txBox="1"/>
          <p:nvPr/>
        </p:nvSpPr>
        <p:spPr>
          <a:xfrm>
            <a:off x="5159121" y="4315205"/>
            <a:ext cx="93980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FFFFFF"/>
                </a:solidFill>
                <a:latin typeface="微軟正黑體"/>
                <a:cs typeface="微軟正黑體"/>
              </a:rPr>
              <a:t>校訂必 修、選 修一般 </a:t>
            </a:r>
            <a:r>
              <a:rPr sz="2400" spc="-5" dirty="0">
                <a:solidFill>
                  <a:srgbClr val="FFFFFF"/>
                </a:solidFill>
                <a:latin typeface="微軟正黑體"/>
                <a:cs typeface="微軟正黑體"/>
              </a:rPr>
              <a:t>科目</a:t>
            </a:r>
            <a:endParaRPr sz="2400">
              <a:latin typeface="微軟正黑體"/>
              <a:cs typeface="微軟正黑體"/>
            </a:endParaRPr>
          </a:p>
        </p:txBody>
      </p:sp>
      <p:sp>
        <p:nvSpPr>
          <p:cNvPr id="41" name="object 41"/>
          <p:cNvSpPr/>
          <p:nvPr/>
        </p:nvSpPr>
        <p:spPr>
          <a:xfrm>
            <a:off x="6624701" y="4038600"/>
            <a:ext cx="1231900" cy="2057400"/>
          </a:xfrm>
          <a:custGeom>
            <a:avLst/>
            <a:gdLst/>
            <a:ahLst/>
            <a:cxnLst/>
            <a:rect l="l" t="t" r="r" b="b"/>
            <a:pathLst>
              <a:path w="1231900" h="2057400">
                <a:moveTo>
                  <a:pt x="1026541" y="0"/>
                </a:moveTo>
                <a:lnTo>
                  <a:pt x="205231" y="0"/>
                </a:lnTo>
                <a:lnTo>
                  <a:pt x="158153" y="5423"/>
                </a:lnTo>
                <a:lnTo>
                  <a:pt x="114947" y="20873"/>
                </a:lnTo>
                <a:lnTo>
                  <a:pt x="76842" y="45116"/>
                </a:lnTo>
                <a:lnTo>
                  <a:pt x="45066" y="76919"/>
                </a:lnTo>
                <a:lnTo>
                  <a:pt x="20848" y="115049"/>
                </a:lnTo>
                <a:lnTo>
                  <a:pt x="5416" y="158273"/>
                </a:lnTo>
                <a:lnTo>
                  <a:pt x="0" y="205358"/>
                </a:lnTo>
                <a:lnTo>
                  <a:pt x="0" y="1852079"/>
                </a:lnTo>
                <a:lnTo>
                  <a:pt x="5416" y="1899158"/>
                </a:lnTo>
                <a:lnTo>
                  <a:pt x="20848" y="1942375"/>
                </a:lnTo>
                <a:lnTo>
                  <a:pt x="45066" y="1980497"/>
                </a:lnTo>
                <a:lnTo>
                  <a:pt x="76842" y="2012294"/>
                </a:lnTo>
                <a:lnTo>
                  <a:pt x="114947" y="2036531"/>
                </a:lnTo>
                <a:lnTo>
                  <a:pt x="158153" y="2051977"/>
                </a:lnTo>
                <a:lnTo>
                  <a:pt x="205231" y="2057400"/>
                </a:lnTo>
                <a:lnTo>
                  <a:pt x="1026541" y="2057400"/>
                </a:lnTo>
                <a:lnTo>
                  <a:pt x="1073626" y="2051977"/>
                </a:lnTo>
                <a:lnTo>
                  <a:pt x="1116850" y="2036531"/>
                </a:lnTo>
                <a:lnTo>
                  <a:pt x="1154980" y="2012294"/>
                </a:lnTo>
                <a:lnTo>
                  <a:pt x="1186783" y="1980497"/>
                </a:lnTo>
                <a:lnTo>
                  <a:pt x="1211026" y="1942375"/>
                </a:lnTo>
                <a:lnTo>
                  <a:pt x="1226476" y="1899158"/>
                </a:lnTo>
                <a:lnTo>
                  <a:pt x="1231900" y="1852079"/>
                </a:lnTo>
                <a:lnTo>
                  <a:pt x="1231900" y="205358"/>
                </a:lnTo>
                <a:lnTo>
                  <a:pt x="1226476" y="158273"/>
                </a:lnTo>
                <a:lnTo>
                  <a:pt x="1211026" y="115049"/>
                </a:lnTo>
                <a:lnTo>
                  <a:pt x="1186783" y="76919"/>
                </a:lnTo>
                <a:lnTo>
                  <a:pt x="1154980" y="45116"/>
                </a:lnTo>
                <a:lnTo>
                  <a:pt x="1116850" y="20873"/>
                </a:lnTo>
                <a:lnTo>
                  <a:pt x="1073626" y="5423"/>
                </a:lnTo>
                <a:lnTo>
                  <a:pt x="1026541" y="0"/>
                </a:lnTo>
                <a:close/>
              </a:path>
            </a:pathLst>
          </a:custGeom>
          <a:solidFill>
            <a:srgbClr val="12676C"/>
          </a:solidFill>
        </p:spPr>
        <p:txBody>
          <a:bodyPr wrap="square" lIns="0" tIns="0" rIns="0" bIns="0" rtlCol="0"/>
          <a:lstStyle/>
          <a:p>
            <a:endParaRPr/>
          </a:p>
        </p:txBody>
      </p:sp>
      <p:sp>
        <p:nvSpPr>
          <p:cNvPr id="42" name="object 42"/>
          <p:cNvSpPr/>
          <p:nvPr/>
        </p:nvSpPr>
        <p:spPr>
          <a:xfrm>
            <a:off x="6624701" y="4038600"/>
            <a:ext cx="1231900" cy="2057400"/>
          </a:xfrm>
          <a:custGeom>
            <a:avLst/>
            <a:gdLst/>
            <a:ahLst/>
            <a:cxnLst/>
            <a:rect l="l" t="t" r="r" b="b"/>
            <a:pathLst>
              <a:path w="1231900" h="2057400">
                <a:moveTo>
                  <a:pt x="0" y="205358"/>
                </a:moveTo>
                <a:lnTo>
                  <a:pt x="5416" y="158273"/>
                </a:lnTo>
                <a:lnTo>
                  <a:pt x="20848" y="115049"/>
                </a:lnTo>
                <a:lnTo>
                  <a:pt x="45066" y="76919"/>
                </a:lnTo>
                <a:lnTo>
                  <a:pt x="76842" y="45116"/>
                </a:lnTo>
                <a:lnTo>
                  <a:pt x="114947" y="20873"/>
                </a:lnTo>
                <a:lnTo>
                  <a:pt x="158153" y="5423"/>
                </a:lnTo>
                <a:lnTo>
                  <a:pt x="205231" y="0"/>
                </a:lnTo>
                <a:lnTo>
                  <a:pt x="1026541" y="0"/>
                </a:lnTo>
                <a:lnTo>
                  <a:pt x="1073626" y="5423"/>
                </a:lnTo>
                <a:lnTo>
                  <a:pt x="1116850" y="20873"/>
                </a:lnTo>
                <a:lnTo>
                  <a:pt x="1154980" y="45116"/>
                </a:lnTo>
                <a:lnTo>
                  <a:pt x="1186783" y="76919"/>
                </a:lnTo>
                <a:lnTo>
                  <a:pt x="1211026" y="115049"/>
                </a:lnTo>
                <a:lnTo>
                  <a:pt x="1226476" y="158273"/>
                </a:lnTo>
                <a:lnTo>
                  <a:pt x="1231900" y="205358"/>
                </a:lnTo>
                <a:lnTo>
                  <a:pt x="1231900" y="1852079"/>
                </a:lnTo>
                <a:lnTo>
                  <a:pt x="1226476" y="1899158"/>
                </a:lnTo>
                <a:lnTo>
                  <a:pt x="1211026" y="1942375"/>
                </a:lnTo>
                <a:lnTo>
                  <a:pt x="1186783" y="1980497"/>
                </a:lnTo>
                <a:lnTo>
                  <a:pt x="1154980" y="2012294"/>
                </a:lnTo>
                <a:lnTo>
                  <a:pt x="1116850" y="2036531"/>
                </a:lnTo>
                <a:lnTo>
                  <a:pt x="1073626" y="2051977"/>
                </a:lnTo>
                <a:lnTo>
                  <a:pt x="1026541" y="2057400"/>
                </a:lnTo>
                <a:lnTo>
                  <a:pt x="205231" y="2057400"/>
                </a:lnTo>
                <a:lnTo>
                  <a:pt x="158153" y="2051977"/>
                </a:lnTo>
                <a:lnTo>
                  <a:pt x="114947" y="2036531"/>
                </a:lnTo>
                <a:lnTo>
                  <a:pt x="76842" y="2012294"/>
                </a:lnTo>
                <a:lnTo>
                  <a:pt x="45066" y="1980497"/>
                </a:lnTo>
                <a:lnTo>
                  <a:pt x="20848" y="1942375"/>
                </a:lnTo>
                <a:lnTo>
                  <a:pt x="5416" y="1899158"/>
                </a:lnTo>
                <a:lnTo>
                  <a:pt x="0" y="1852079"/>
                </a:lnTo>
                <a:lnTo>
                  <a:pt x="0" y="205358"/>
                </a:lnTo>
                <a:close/>
              </a:path>
            </a:pathLst>
          </a:custGeom>
          <a:ln w="19050">
            <a:solidFill>
              <a:srgbClr val="117DA7"/>
            </a:solidFill>
          </a:ln>
        </p:spPr>
        <p:txBody>
          <a:bodyPr wrap="square" lIns="0" tIns="0" rIns="0" bIns="0" rtlCol="0"/>
          <a:lstStyle/>
          <a:p>
            <a:endParaRPr/>
          </a:p>
        </p:txBody>
      </p:sp>
      <p:sp>
        <p:nvSpPr>
          <p:cNvPr id="43" name="object 43"/>
          <p:cNvSpPr txBox="1"/>
          <p:nvPr/>
        </p:nvSpPr>
        <p:spPr>
          <a:xfrm>
            <a:off x="6772147" y="4132021"/>
            <a:ext cx="939800" cy="185483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solidFill>
                  <a:srgbClr val="FFFFFF"/>
                </a:solidFill>
                <a:latin typeface="微軟正黑體"/>
                <a:cs typeface="微軟正黑體"/>
              </a:rPr>
              <a:t>校訂必 </a:t>
            </a:r>
            <a:r>
              <a:rPr sz="2400" dirty="0">
                <a:solidFill>
                  <a:srgbClr val="FFFFFF"/>
                </a:solidFill>
                <a:latin typeface="微軟正黑體"/>
                <a:cs typeface="微軟正黑體"/>
              </a:rPr>
              <a:t>修、選 修專業 </a:t>
            </a:r>
            <a:r>
              <a:rPr sz="2400" spc="-5" dirty="0">
                <a:solidFill>
                  <a:srgbClr val="FFFFFF"/>
                </a:solidFill>
                <a:latin typeface="微軟正黑體"/>
                <a:cs typeface="微軟正黑體"/>
              </a:rPr>
              <a:t>及實習 </a:t>
            </a:r>
            <a:r>
              <a:rPr sz="2400" dirty="0">
                <a:solidFill>
                  <a:srgbClr val="FFFFFF"/>
                </a:solidFill>
                <a:latin typeface="微軟正黑體"/>
                <a:cs typeface="微軟正黑體"/>
              </a:rPr>
              <a:t>科目</a:t>
            </a:r>
            <a:endParaRPr sz="2400">
              <a:latin typeface="微軟正黑體"/>
              <a:cs typeface="微軟正黑體"/>
            </a:endParaRPr>
          </a:p>
        </p:txBody>
      </p:sp>
      <p:sp>
        <p:nvSpPr>
          <p:cNvPr id="44" name="object 44"/>
          <p:cNvSpPr/>
          <p:nvPr/>
        </p:nvSpPr>
        <p:spPr>
          <a:xfrm>
            <a:off x="7240651" y="3665601"/>
            <a:ext cx="0" cy="377825"/>
          </a:xfrm>
          <a:custGeom>
            <a:avLst/>
            <a:gdLst/>
            <a:ahLst/>
            <a:cxnLst/>
            <a:rect l="l" t="t" r="r" b="b"/>
            <a:pathLst>
              <a:path h="377825">
                <a:moveTo>
                  <a:pt x="0" y="0"/>
                </a:moveTo>
                <a:lnTo>
                  <a:pt x="0" y="377825"/>
                </a:lnTo>
              </a:path>
            </a:pathLst>
          </a:custGeom>
          <a:ln w="28575">
            <a:solidFill>
              <a:srgbClr val="182D39"/>
            </a:solidFill>
          </a:ln>
        </p:spPr>
        <p:txBody>
          <a:bodyPr wrap="square" lIns="0" tIns="0" rIns="0" bIns="0" rtlCol="0"/>
          <a:lstStyle/>
          <a:p>
            <a:endParaRPr/>
          </a:p>
        </p:txBody>
      </p:sp>
      <p:sp>
        <p:nvSpPr>
          <p:cNvPr id="45" name="object 45"/>
          <p:cNvSpPr/>
          <p:nvPr/>
        </p:nvSpPr>
        <p:spPr>
          <a:xfrm>
            <a:off x="3019425" y="2217673"/>
            <a:ext cx="3425825" cy="635"/>
          </a:xfrm>
          <a:custGeom>
            <a:avLst/>
            <a:gdLst/>
            <a:ahLst/>
            <a:cxnLst/>
            <a:rect l="l" t="t" r="r" b="b"/>
            <a:pathLst>
              <a:path w="3425825" h="635">
                <a:moveTo>
                  <a:pt x="3425825" y="0"/>
                </a:moveTo>
                <a:lnTo>
                  <a:pt x="0" y="126"/>
                </a:lnTo>
              </a:path>
            </a:pathLst>
          </a:custGeom>
          <a:ln w="28575">
            <a:solidFill>
              <a:srgbClr val="182D39"/>
            </a:solidFill>
          </a:ln>
        </p:spPr>
        <p:txBody>
          <a:bodyPr wrap="square" lIns="0" tIns="0" rIns="0" bIns="0" rtlCol="0"/>
          <a:lstStyle/>
          <a:p>
            <a:endParaRPr/>
          </a:p>
        </p:txBody>
      </p:sp>
      <p:sp>
        <p:nvSpPr>
          <p:cNvPr id="46" name="object 46"/>
          <p:cNvSpPr/>
          <p:nvPr/>
        </p:nvSpPr>
        <p:spPr>
          <a:xfrm>
            <a:off x="4686300" y="1762125"/>
            <a:ext cx="0" cy="447675"/>
          </a:xfrm>
          <a:custGeom>
            <a:avLst/>
            <a:gdLst/>
            <a:ahLst/>
            <a:cxnLst/>
            <a:rect l="l" t="t" r="r" b="b"/>
            <a:pathLst>
              <a:path h="447675">
                <a:moveTo>
                  <a:pt x="0" y="0"/>
                </a:moveTo>
                <a:lnTo>
                  <a:pt x="0" y="447675"/>
                </a:lnTo>
              </a:path>
            </a:pathLst>
          </a:custGeom>
          <a:ln w="28575">
            <a:solidFill>
              <a:srgbClr val="182D39"/>
            </a:solidFill>
          </a:ln>
        </p:spPr>
        <p:txBody>
          <a:bodyPr wrap="square" lIns="0" tIns="0" rIns="0" bIns="0" rtlCol="0"/>
          <a:lstStyle/>
          <a:p>
            <a:endParaRPr/>
          </a:p>
        </p:txBody>
      </p:sp>
      <p:sp>
        <p:nvSpPr>
          <p:cNvPr id="47" name="object 47"/>
          <p:cNvSpPr/>
          <p:nvPr/>
        </p:nvSpPr>
        <p:spPr>
          <a:xfrm>
            <a:off x="3087751" y="3098800"/>
            <a:ext cx="0" cy="558800"/>
          </a:xfrm>
          <a:custGeom>
            <a:avLst/>
            <a:gdLst/>
            <a:ahLst/>
            <a:cxnLst/>
            <a:rect l="l" t="t" r="r" b="b"/>
            <a:pathLst>
              <a:path h="558800">
                <a:moveTo>
                  <a:pt x="0" y="0"/>
                </a:moveTo>
                <a:lnTo>
                  <a:pt x="0" y="558800"/>
                </a:lnTo>
              </a:path>
            </a:pathLst>
          </a:custGeom>
          <a:ln w="28575">
            <a:solidFill>
              <a:srgbClr val="182D39"/>
            </a:solidFill>
          </a:ln>
        </p:spPr>
        <p:txBody>
          <a:bodyPr wrap="square" lIns="0" tIns="0" rIns="0" bIns="0" rtlCol="0"/>
          <a:lstStyle/>
          <a:p>
            <a:endParaRPr/>
          </a:p>
        </p:txBody>
      </p:sp>
      <p:sp>
        <p:nvSpPr>
          <p:cNvPr id="48" name="object 48"/>
          <p:cNvSpPr/>
          <p:nvPr/>
        </p:nvSpPr>
        <p:spPr>
          <a:xfrm>
            <a:off x="2027301" y="3665601"/>
            <a:ext cx="2095500" cy="0"/>
          </a:xfrm>
          <a:custGeom>
            <a:avLst/>
            <a:gdLst/>
            <a:ahLst/>
            <a:cxnLst/>
            <a:rect l="l" t="t" r="r" b="b"/>
            <a:pathLst>
              <a:path w="2095500">
                <a:moveTo>
                  <a:pt x="2095500" y="0"/>
                </a:moveTo>
                <a:lnTo>
                  <a:pt x="0" y="0"/>
                </a:lnTo>
              </a:path>
            </a:pathLst>
          </a:custGeom>
          <a:ln w="28575">
            <a:solidFill>
              <a:srgbClr val="182D39"/>
            </a:solidFill>
          </a:ln>
        </p:spPr>
        <p:txBody>
          <a:bodyPr wrap="square" lIns="0" tIns="0" rIns="0" bIns="0" rtlCol="0"/>
          <a:lstStyle/>
          <a:p>
            <a:endParaRPr/>
          </a:p>
        </p:txBody>
      </p:sp>
      <p:sp>
        <p:nvSpPr>
          <p:cNvPr id="49" name="object 49"/>
          <p:cNvSpPr/>
          <p:nvPr/>
        </p:nvSpPr>
        <p:spPr>
          <a:xfrm>
            <a:off x="3033776" y="2209800"/>
            <a:ext cx="0" cy="215900"/>
          </a:xfrm>
          <a:custGeom>
            <a:avLst/>
            <a:gdLst/>
            <a:ahLst/>
            <a:cxnLst/>
            <a:rect l="l" t="t" r="r" b="b"/>
            <a:pathLst>
              <a:path h="215900">
                <a:moveTo>
                  <a:pt x="0" y="0"/>
                </a:moveTo>
                <a:lnTo>
                  <a:pt x="0" y="215900"/>
                </a:lnTo>
              </a:path>
            </a:pathLst>
          </a:custGeom>
          <a:ln w="28575">
            <a:solidFill>
              <a:srgbClr val="182D39"/>
            </a:solidFill>
          </a:ln>
        </p:spPr>
        <p:txBody>
          <a:bodyPr wrap="square" lIns="0" tIns="0" rIns="0" bIns="0" rtlCol="0"/>
          <a:lstStyle/>
          <a:p>
            <a:endParaRPr/>
          </a:p>
        </p:txBody>
      </p:sp>
      <p:sp>
        <p:nvSpPr>
          <p:cNvPr id="50" name="object 50"/>
          <p:cNvSpPr/>
          <p:nvPr/>
        </p:nvSpPr>
        <p:spPr>
          <a:xfrm>
            <a:off x="6435725" y="2208148"/>
            <a:ext cx="0" cy="215900"/>
          </a:xfrm>
          <a:custGeom>
            <a:avLst/>
            <a:gdLst/>
            <a:ahLst/>
            <a:cxnLst/>
            <a:rect l="l" t="t" r="r" b="b"/>
            <a:pathLst>
              <a:path h="215900">
                <a:moveTo>
                  <a:pt x="0" y="0"/>
                </a:moveTo>
                <a:lnTo>
                  <a:pt x="0" y="215900"/>
                </a:lnTo>
              </a:path>
            </a:pathLst>
          </a:custGeom>
          <a:ln w="28575">
            <a:solidFill>
              <a:srgbClr val="182D39"/>
            </a:solidFill>
          </a:ln>
        </p:spPr>
        <p:txBody>
          <a:bodyPr wrap="square" lIns="0" tIns="0" rIns="0" bIns="0" rtlCol="0"/>
          <a:lstStyle/>
          <a:p>
            <a:endParaRPr/>
          </a:p>
        </p:txBody>
      </p:sp>
      <p:sp>
        <p:nvSpPr>
          <p:cNvPr id="51" name="object 51"/>
          <p:cNvSpPr/>
          <p:nvPr/>
        </p:nvSpPr>
        <p:spPr>
          <a:xfrm>
            <a:off x="5638800" y="3671823"/>
            <a:ext cx="0" cy="377825"/>
          </a:xfrm>
          <a:custGeom>
            <a:avLst/>
            <a:gdLst/>
            <a:ahLst/>
            <a:cxnLst/>
            <a:rect l="l" t="t" r="r" b="b"/>
            <a:pathLst>
              <a:path h="377825">
                <a:moveTo>
                  <a:pt x="0" y="0"/>
                </a:moveTo>
                <a:lnTo>
                  <a:pt x="0" y="377825"/>
                </a:lnTo>
              </a:path>
            </a:pathLst>
          </a:custGeom>
          <a:ln w="28575">
            <a:solidFill>
              <a:srgbClr val="182D39"/>
            </a:solidFill>
          </a:ln>
        </p:spPr>
        <p:txBody>
          <a:bodyPr wrap="square" lIns="0" tIns="0" rIns="0" bIns="0" rtlCol="0"/>
          <a:lstStyle/>
          <a:p>
            <a:endParaRPr/>
          </a:p>
        </p:txBody>
      </p:sp>
      <p:sp>
        <p:nvSpPr>
          <p:cNvPr id="52" name="object 52"/>
          <p:cNvSpPr/>
          <p:nvPr/>
        </p:nvSpPr>
        <p:spPr>
          <a:xfrm>
            <a:off x="6445250" y="3106801"/>
            <a:ext cx="0" cy="558800"/>
          </a:xfrm>
          <a:custGeom>
            <a:avLst/>
            <a:gdLst/>
            <a:ahLst/>
            <a:cxnLst/>
            <a:rect l="l" t="t" r="r" b="b"/>
            <a:pathLst>
              <a:path h="558800">
                <a:moveTo>
                  <a:pt x="0" y="0"/>
                </a:moveTo>
                <a:lnTo>
                  <a:pt x="0" y="558800"/>
                </a:lnTo>
              </a:path>
            </a:pathLst>
          </a:custGeom>
          <a:ln w="28575">
            <a:solidFill>
              <a:srgbClr val="182D39"/>
            </a:solidFill>
          </a:ln>
        </p:spPr>
        <p:txBody>
          <a:bodyPr wrap="square" lIns="0" tIns="0" rIns="0" bIns="0" rtlCol="0"/>
          <a:lstStyle/>
          <a:p>
            <a:endParaRPr/>
          </a:p>
        </p:txBody>
      </p:sp>
      <p:sp>
        <p:nvSpPr>
          <p:cNvPr id="53" name="object 53"/>
          <p:cNvSpPr/>
          <p:nvPr/>
        </p:nvSpPr>
        <p:spPr>
          <a:xfrm>
            <a:off x="2040001" y="3665601"/>
            <a:ext cx="0" cy="377825"/>
          </a:xfrm>
          <a:custGeom>
            <a:avLst/>
            <a:gdLst/>
            <a:ahLst/>
            <a:cxnLst/>
            <a:rect l="l" t="t" r="r" b="b"/>
            <a:pathLst>
              <a:path h="377825">
                <a:moveTo>
                  <a:pt x="0" y="0"/>
                </a:moveTo>
                <a:lnTo>
                  <a:pt x="0" y="377825"/>
                </a:lnTo>
              </a:path>
            </a:pathLst>
          </a:custGeom>
          <a:ln w="28575">
            <a:solidFill>
              <a:srgbClr val="182D39"/>
            </a:solidFill>
          </a:ln>
        </p:spPr>
        <p:txBody>
          <a:bodyPr wrap="square" lIns="0" tIns="0" rIns="0" bIns="0" rtlCol="0"/>
          <a:lstStyle/>
          <a:p>
            <a:endParaRPr/>
          </a:p>
        </p:txBody>
      </p:sp>
      <p:sp>
        <p:nvSpPr>
          <p:cNvPr id="54" name="object 54"/>
          <p:cNvSpPr/>
          <p:nvPr/>
        </p:nvSpPr>
        <p:spPr>
          <a:xfrm>
            <a:off x="3086100" y="3657600"/>
            <a:ext cx="0" cy="377825"/>
          </a:xfrm>
          <a:custGeom>
            <a:avLst/>
            <a:gdLst/>
            <a:ahLst/>
            <a:cxnLst/>
            <a:rect l="l" t="t" r="r" b="b"/>
            <a:pathLst>
              <a:path h="377825">
                <a:moveTo>
                  <a:pt x="0" y="0"/>
                </a:moveTo>
                <a:lnTo>
                  <a:pt x="0" y="377825"/>
                </a:lnTo>
              </a:path>
            </a:pathLst>
          </a:custGeom>
          <a:ln w="28575">
            <a:solidFill>
              <a:srgbClr val="182D39"/>
            </a:solidFill>
          </a:ln>
        </p:spPr>
        <p:txBody>
          <a:bodyPr wrap="square" lIns="0" tIns="0" rIns="0" bIns="0" rtlCol="0"/>
          <a:lstStyle/>
          <a:p>
            <a:endParaRPr/>
          </a:p>
        </p:txBody>
      </p:sp>
      <p:sp>
        <p:nvSpPr>
          <p:cNvPr id="55" name="object 55"/>
          <p:cNvSpPr/>
          <p:nvPr/>
        </p:nvSpPr>
        <p:spPr>
          <a:xfrm>
            <a:off x="4108450" y="3657600"/>
            <a:ext cx="0" cy="377825"/>
          </a:xfrm>
          <a:custGeom>
            <a:avLst/>
            <a:gdLst/>
            <a:ahLst/>
            <a:cxnLst/>
            <a:rect l="l" t="t" r="r" b="b"/>
            <a:pathLst>
              <a:path h="377825">
                <a:moveTo>
                  <a:pt x="0" y="0"/>
                </a:moveTo>
                <a:lnTo>
                  <a:pt x="0" y="377825"/>
                </a:lnTo>
              </a:path>
            </a:pathLst>
          </a:custGeom>
          <a:ln w="28575">
            <a:solidFill>
              <a:srgbClr val="182D39"/>
            </a:solidFill>
          </a:ln>
        </p:spPr>
        <p:txBody>
          <a:bodyPr wrap="square" lIns="0" tIns="0" rIns="0" bIns="0" rtlCol="0"/>
          <a:lstStyle/>
          <a:p>
            <a:endParaRPr/>
          </a:p>
        </p:txBody>
      </p:sp>
      <p:sp>
        <p:nvSpPr>
          <p:cNvPr id="56" name="object 56"/>
          <p:cNvSpPr/>
          <p:nvPr/>
        </p:nvSpPr>
        <p:spPr>
          <a:xfrm>
            <a:off x="5635625" y="3662298"/>
            <a:ext cx="1619250" cy="19050"/>
          </a:xfrm>
          <a:custGeom>
            <a:avLst/>
            <a:gdLst/>
            <a:ahLst/>
            <a:cxnLst/>
            <a:rect l="l" t="t" r="r" b="b"/>
            <a:pathLst>
              <a:path w="1619250" h="19050">
                <a:moveTo>
                  <a:pt x="1619250" y="0"/>
                </a:moveTo>
                <a:lnTo>
                  <a:pt x="0" y="19050"/>
                </a:lnTo>
              </a:path>
            </a:pathLst>
          </a:custGeom>
          <a:ln w="28575">
            <a:solidFill>
              <a:srgbClr val="182D39"/>
            </a:solidFill>
          </a:ln>
        </p:spPr>
        <p:txBody>
          <a:bodyPr wrap="square" lIns="0" tIns="0" rIns="0" bIns="0" rtlCol="0"/>
          <a:lstStyle/>
          <a:p>
            <a:endParaRPr/>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123</a:t>
            </a:fld>
            <a:endParaRPr lang="zh-TW" altLang="en-US"/>
          </a:p>
        </p:txBody>
      </p:sp>
    </p:spTree>
    <p:extLst>
      <p:ext uri="{BB962C8B-B14F-4D97-AF65-F5344CB8AC3E}">
        <p14:creationId xmlns:p14="http://schemas.microsoft.com/office/powerpoint/2010/main" val="365653371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22</a:t>
            </a:r>
            <a:endParaRPr sz="900">
              <a:latin typeface="Arial"/>
              <a:cs typeface="Arial"/>
            </a:endParaRPr>
          </a:p>
        </p:txBody>
      </p:sp>
      <p:sp>
        <p:nvSpPr>
          <p:cNvPr id="3" name="object 3"/>
          <p:cNvSpPr/>
          <p:nvPr/>
        </p:nvSpPr>
        <p:spPr>
          <a:xfrm>
            <a:off x="588962" y="1143000"/>
            <a:ext cx="7849234" cy="2362200"/>
          </a:xfrm>
          <a:custGeom>
            <a:avLst/>
            <a:gdLst/>
            <a:ahLst/>
            <a:cxnLst/>
            <a:rect l="l" t="t" r="r" b="b"/>
            <a:pathLst>
              <a:path w="7849234" h="2362200">
                <a:moveTo>
                  <a:pt x="7454836" y="0"/>
                </a:moveTo>
                <a:lnTo>
                  <a:pt x="393712" y="0"/>
                </a:lnTo>
                <a:lnTo>
                  <a:pt x="344324" y="3067"/>
                </a:lnTo>
                <a:lnTo>
                  <a:pt x="296767" y="12024"/>
                </a:lnTo>
                <a:lnTo>
                  <a:pt x="251410" y="26501"/>
                </a:lnTo>
                <a:lnTo>
                  <a:pt x="208622" y="46130"/>
                </a:lnTo>
                <a:lnTo>
                  <a:pt x="168772" y="70540"/>
                </a:lnTo>
                <a:lnTo>
                  <a:pt x="132229" y="99364"/>
                </a:lnTo>
                <a:lnTo>
                  <a:pt x="99361" y="132232"/>
                </a:lnTo>
                <a:lnTo>
                  <a:pt x="70538" y="168775"/>
                </a:lnTo>
                <a:lnTo>
                  <a:pt x="46128" y="208624"/>
                </a:lnTo>
                <a:lnTo>
                  <a:pt x="26500" y="251410"/>
                </a:lnTo>
                <a:lnTo>
                  <a:pt x="12023" y="296764"/>
                </a:lnTo>
                <a:lnTo>
                  <a:pt x="3067" y="344317"/>
                </a:lnTo>
                <a:lnTo>
                  <a:pt x="0" y="393700"/>
                </a:lnTo>
                <a:lnTo>
                  <a:pt x="0" y="1968500"/>
                </a:lnTo>
                <a:lnTo>
                  <a:pt x="3067" y="2017882"/>
                </a:lnTo>
                <a:lnTo>
                  <a:pt x="12023" y="2065435"/>
                </a:lnTo>
                <a:lnTo>
                  <a:pt x="26500" y="2110789"/>
                </a:lnTo>
                <a:lnTo>
                  <a:pt x="46128" y="2153575"/>
                </a:lnTo>
                <a:lnTo>
                  <a:pt x="70538" y="2193424"/>
                </a:lnTo>
                <a:lnTo>
                  <a:pt x="99361" y="2229967"/>
                </a:lnTo>
                <a:lnTo>
                  <a:pt x="132229" y="2262835"/>
                </a:lnTo>
                <a:lnTo>
                  <a:pt x="168772" y="2291659"/>
                </a:lnTo>
                <a:lnTo>
                  <a:pt x="208622" y="2316069"/>
                </a:lnTo>
                <a:lnTo>
                  <a:pt x="251410" y="2335698"/>
                </a:lnTo>
                <a:lnTo>
                  <a:pt x="296767" y="2350175"/>
                </a:lnTo>
                <a:lnTo>
                  <a:pt x="344324" y="2359132"/>
                </a:lnTo>
                <a:lnTo>
                  <a:pt x="393712" y="2362200"/>
                </a:lnTo>
                <a:lnTo>
                  <a:pt x="7454836" y="2362200"/>
                </a:lnTo>
                <a:lnTo>
                  <a:pt x="7504246" y="2359132"/>
                </a:lnTo>
                <a:lnTo>
                  <a:pt x="7551822" y="2350175"/>
                </a:lnTo>
                <a:lnTo>
                  <a:pt x="7597195" y="2335698"/>
                </a:lnTo>
                <a:lnTo>
                  <a:pt x="7639997" y="2316069"/>
                </a:lnTo>
                <a:lnTo>
                  <a:pt x="7679858" y="2291659"/>
                </a:lnTo>
                <a:lnTo>
                  <a:pt x="7716411" y="2262835"/>
                </a:lnTo>
                <a:lnTo>
                  <a:pt x="7749286" y="2229967"/>
                </a:lnTo>
                <a:lnTo>
                  <a:pt x="7778115" y="2193424"/>
                </a:lnTo>
                <a:lnTo>
                  <a:pt x="7802529" y="2153575"/>
                </a:lnTo>
                <a:lnTo>
                  <a:pt x="7822160" y="2110789"/>
                </a:lnTo>
                <a:lnTo>
                  <a:pt x="7836638" y="2065435"/>
                </a:lnTo>
                <a:lnTo>
                  <a:pt x="7845595" y="2017882"/>
                </a:lnTo>
                <a:lnTo>
                  <a:pt x="7848663" y="1968500"/>
                </a:lnTo>
                <a:lnTo>
                  <a:pt x="7848663" y="393700"/>
                </a:lnTo>
                <a:lnTo>
                  <a:pt x="7845595" y="344317"/>
                </a:lnTo>
                <a:lnTo>
                  <a:pt x="7836638" y="296764"/>
                </a:lnTo>
                <a:lnTo>
                  <a:pt x="7822160" y="251410"/>
                </a:lnTo>
                <a:lnTo>
                  <a:pt x="7802529" y="208624"/>
                </a:lnTo>
                <a:lnTo>
                  <a:pt x="7778115" y="168775"/>
                </a:lnTo>
                <a:lnTo>
                  <a:pt x="7749286" y="132232"/>
                </a:lnTo>
                <a:lnTo>
                  <a:pt x="7716411" y="99364"/>
                </a:lnTo>
                <a:lnTo>
                  <a:pt x="7679858" y="70540"/>
                </a:lnTo>
                <a:lnTo>
                  <a:pt x="7639997" y="46130"/>
                </a:lnTo>
                <a:lnTo>
                  <a:pt x="7597195" y="26501"/>
                </a:lnTo>
                <a:lnTo>
                  <a:pt x="7551822" y="12024"/>
                </a:lnTo>
                <a:lnTo>
                  <a:pt x="7504246" y="3067"/>
                </a:lnTo>
                <a:lnTo>
                  <a:pt x="7454836" y="0"/>
                </a:lnTo>
                <a:close/>
              </a:path>
            </a:pathLst>
          </a:custGeom>
          <a:solidFill>
            <a:srgbClr val="A2CEEC"/>
          </a:solidFill>
        </p:spPr>
        <p:txBody>
          <a:bodyPr wrap="square" lIns="0" tIns="0" rIns="0" bIns="0" rtlCol="0"/>
          <a:lstStyle/>
          <a:p>
            <a:endParaRPr/>
          </a:p>
        </p:txBody>
      </p:sp>
      <p:sp>
        <p:nvSpPr>
          <p:cNvPr id="4" name="object 4"/>
          <p:cNvSpPr/>
          <p:nvPr/>
        </p:nvSpPr>
        <p:spPr>
          <a:xfrm>
            <a:off x="588962" y="1143000"/>
            <a:ext cx="7849234" cy="2362200"/>
          </a:xfrm>
          <a:custGeom>
            <a:avLst/>
            <a:gdLst/>
            <a:ahLst/>
            <a:cxnLst/>
            <a:rect l="l" t="t" r="r" b="b"/>
            <a:pathLst>
              <a:path w="7849234" h="2362200">
                <a:moveTo>
                  <a:pt x="0" y="393700"/>
                </a:moveTo>
                <a:lnTo>
                  <a:pt x="3067" y="344317"/>
                </a:lnTo>
                <a:lnTo>
                  <a:pt x="12023" y="296764"/>
                </a:lnTo>
                <a:lnTo>
                  <a:pt x="26500" y="251410"/>
                </a:lnTo>
                <a:lnTo>
                  <a:pt x="46128" y="208624"/>
                </a:lnTo>
                <a:lnTo>
                  <a:pt x="70538" y="168775"/>
                </a:lnTo>
                <a:lnTo>
                  <a:pt x="99361" y="132232"/>
                </a:lnTo>
                <a:lnTo>
                  <a:pt x="132229" y="99364"/>
                </a:lnTo>
                <a:lnTo>
                  <a:pt x="168772" y="70540"/>
                </a:lnTo>
                <a:lnTo>
                  <a:pt x="208622" y="46130"/>
                </a:lnTo>
                <a:lnTo>
                  <a:pt x="251410" y="26501"/>
                </a:lnTo>
                <a:lnTo>
                  <a:pt x="296767" y="12024"/>
                </a:lnTo>
                <a:lnTo>
                  <a:pt x="344324" y="3067"/>
                </a:lnTo>
                <a:lnTo>
                  <a:pt x="393712" y="0"/>
                </a:lnTo>
                <a:lnTo>
                  <a:pt x="7454836" y="0"/>
                </a:lnTo>
                <a:lnTo>
                  <a:pt x="7504246" y="3067"/>
                </a:lnTo>
                <a:lnTo>
                  <a:pt x="7551822" y="12024"/>
                </a:lnTo>
                <a:lnTo>
                  <a:pt x="7597195" y="26501"/>
                </a:lnTo>
                <a:lnTo>
                  <a:pt x="7639997" y="46130"/>
                </a:lnTo>
                <a:lnTo>
                  <a:pt x="7679858" y="70540"/>
                </a:lnTo>
                <a:lnTo>
                  <a:pt x="7716411" y="99364"/>
                </a:lnTo>
                <a:lnTo>
                  <a:pt x="7749286" y="132232"/>
                </a:lnTo>
                <a:lnTo>
                  <a:pt x="7778115" y="168775"/>
                </a:lnTo>
                <a:lnTo>
                  <a:pt x="7802529" y="208624"/>
                </a:lnTo>
                <a:lnTo>
                  <a:pt x="7822160" y="251410"/>
                </a:lnTo>
                <a:lnTo>
                  <a:pt x="7836638" y="296764"/>
                </a:lnTo>
                <a:lnTo>
                  <a:pt x="7845595" y="344317"/>
                </a:lnTo>
                <a:lnTo>
                  <a:pt x="7848663" y="393700"/>
                </a:lnTo>
                <a:lnTo>
                  <a:pt x="7848663" y="1968500"/>
                </a:lnTo>
                <a:lnTo>
                  <a:pt x="7845595" y="2017882"/>
                </a:lnTo>
                <a:lnTo>
                  <a:pt x="7836638" y="2065435"/>
                </a:lnTo>
                <a:lnTo>
                  <a:pt x="7822160" y="2110789"/>
                </a:lnTo>
                <a:lnTo>
                  <a:pt x="7802529" y="2153575"/>
                </a:lnTo>
                <a:lnTo>
                  <a:pt x="7778115" y="2193424"/>
                </a:lnTo>
                <a:lnTo>
                  <a:pt x="7749286" y="2229967"/>
                </a:lnTo>
                <a:lnTo>
                  <a:pt x="7716411" y="2262835"/>
                </a:lnTo>
                <a:lnTo>
                  <a:pt x="7679858" y="2291659"/>
                </a:lnTo>
                <a:lnTo>
                  <a:pt x="7639997" y="2316069"/>
                </a:lnTo>
                <a:lnTo>
                  <a:pt x="7597195" y="2335698"/>
                </a:lnTo>
                <a:lnTo>
                  <a:pt x="7551822" y="2350175"/>
                </a:lnTo>
                <a:lnTo>
                  <a:pt x="7504246" y="2359132"/>
                </a:lnTo>
                <a:lnTo>
                  <a:pt x="7454836" y="2362200"/>
                </a:lnTo>
                <a:lnTo>
                  <a:pt x="393712" y="2362200"/>
                </a:lnTo>
                <a:lnTo>
                  <a:pt x="344324" y="2359132"/>
                </a:lnTo>
                <a:lnTo>
                  <a:pt x="296767" y="2350175"/>
                </a:lnTo>
                <a:lnTo>
                  <a:pt x="251410" y="2335698"/>
                </a:lnTo>
                <a:lnTo>
                  <a:pt x="208622" y="2316069"/>
                </a:lnTo>
                <a:lnTo>
                  <a:pt x="168772" y="2291659"/>
                </a:lnTo>
                <a:lnTo>
                  <a:pt x="132229" y="2262835"/>
                </a:lnTo>
                <a:lnTo>
                  <a:pt x="99361" y="2229967"/>
                </a:lnTo>
                <a:lnTo>
                  <a:pt x="70538" y="2193424"/>
                </a:lnTo>
                <a:lnTo>
                  <a:pt x="46128" y="2153575"/>
                </a:lnTo>
                <a:lnTo>
                  <a:pt x="26500" y="2110789"/>
                </a:lnTo>
                <a:lnTo>
                  <a:pt x="12023" y="2065435"/>
                </a:lnTo>
                <a:lnTo>
                  <a:pt x="3067" y="2017882"/>
                </a:lnTo>
                <a:lnTo>
                  <a:pt x="0" y="1968500"/>
                </a:lnTo>
                <a:lnTo>
                  <a:pt x="0" y="393700"/>
                </a:lnTo>
                <a:close/>
              </a:path>
            </a:pathLst>
          </a:custGeom>
          <a:ln w="19050">
            <a:solidFill>
              <a:srgbClr val="117DA7"/>
            </a:solidFill>
          </a:ln>
        </p:spPr>
        <p:txBody>
          <a:bodyPr wrap="square" lIns="0" tIns="0" rIns="0" bIns="0" rtlCol="0"/>
          <a:lstStyle/>
          <a:p>
            <a:endParaRPr/>
          </a:p>
        </p:txBody>
      </p:sp>
      <p:sp>
        <p:nvSpPr>
          <p:cNvPr id="5" name="object 5"/>
          <p:cNvSpPr txBox="1"/>
          <p:nvPr/>
        </p:nvSpPr>
        <p:spPr>
          <a:xfrm>
            <a:off x="783132" y="1937130"/>
            <a:ext cx="635000" cy="756920"/>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微軟正黑體"/>
                <a:cs typeface="微軟正黑體"/>
              </a:rPr>
              <a:t>類別 項目</a:t>
            </a:r>
            <a:endParaRPr sz="2400">
              <a:latin typeface="微軟正黑體"/>
              <a:cs typeface="微軟正黑體"/>
            </a:endParaRPr>
          </a:p>
        </p:txBody>
      </p:sp>
      <p:sp>
        <p:nvSpPr>
          <p:cNvPr id="6" name="object 6"/>
          <p:cNvSpPr/>
          <p:nvPr/>
        </p:nvSpPr>
        <p:spPr>
          <a:xfrm>
            <a:off x="1568450" y="1311275"/>
            <a:ext cx="895350" cy="2057400"/>
          </a:xfrm>
          <a:custGeom>
            <a:avLst/>
            <a:gdLst/>
            <a:ahLst/>
            <a:cxnLst/>
            <a:rect l="l" t="t" r="r" b="b"/>
            <a:pathLst>
              <a:path w="895350" h="2057400">
                <a:moveTo>
                  <a:pt x="746125" y="0"/>
                </a:moveTo>
                <a:lnTo>
                  <a:pt x="149225" y="0"/>
                </a:lnTo>
                <a:lnTo>
                  <a:pt x="102055" y="7606"/>
                </a:lnTo>
                <a:lnTo>
                  <a:pt x="61091" y="28789"/>
                </a:lnTo>
                <a:lnTo>
                  <a:pt x="28789" y="61091"/>
                </a:lnTo>
                <a:lnTo>
                  <a:pt x="7606" y="102055"/>
                </a:lnTo>
                <a:lnTo>
                  <a:pt x="0" y="149225"/>
                </a:lnTo>
                <a:lnTo>
                  <a:pt x="0" y="1908175"/>
                </a:lnTo>
                <a:lnTo>
                  <a:pt x="7606" y="1955344"/>
                </a:lnTo>
                <a:lnTo>
                  <a:pt x="28789" y="1996308"/>
                </a:lnTo>
                <a:lnTo>
                  <a:pt x="61091" y="2028610"/>
                </a:lnTo>
                <a:lnTo>
                  <a:pt x="102055" y="2049793"/>
                </a:lnTo>
                <a:lnTo>
                  <a:pt x="149225" y="2057400"/>
                </a:lnTo>
                <a:lnTo>
                  <a:pt x="746125" y="2057400"/>
                </a:lnTo>
                <a:lnTo>
                  <a:pt x="793294" y="2049793"/>
                </a:lnTo>
                <a:lnTo>
                  <a:pt x="834258" y="2028610"/>
                </a:lnTo>
                <a:lnTo>
                  <a:pt x="866560" y="1996308"/>
                </a:lnTo>
                <a:lnTo>
                  <a:pt x="887743" y="1955344"/>
                </a:lnTo>
                <a:lnTo>
                  <a:pt x="895350" y="1908175"/>
                </a:lnTo>
                <a:lnTo>
                  <a:pt x="895350" y="149225"/>
                </a:lnTo>
                <a:lnTo>
                  <a:pt x="887743" y="102055"/>
                </a:lnTo>
                <a:lnTo>
                  <a:pt x="866560" y="61091"/>
                </a:lnTo>
                <a:lnTo>
                  <a:pt x="834258" y="28789"/>
                </a:lnTo>
                <a:lnTo>
                  <a:pt x="793294" y="7606"/>
                </a:lnTo>
                <a:lnTo>
                  <a:pt x="746125" y="0"/>
                </a:lnTo>
                <a:close/>
              </a:path>
            </a:pathLst>
          </a:custGeom>
          <a:solidFill>
            <a:srgbClr val="FF3300"/>
          </a:solidFill>
        </p:spPr>
        <p:txBody>
          <a:bodyPr wrap="square" lIns="0" tIns="0" rIns="0" bIns="0" rtlCol="0"/>
          <a:lstStyle/>
          <a:p>
            <a:endParaRPr/>
          </a:p>
        </p:txBody>
      </p:sp>
      <p:sp>
        <p:nvSpPr>
          <p:cNvPr id="7" name="object 7"/>
          <p:cNvSpPr/>
          <p:nvPr/>
        </p:nvSpPr>
        <p:spPr>
          <a:xfrm>
            <a:off x="1568450" y="1311275"/>
            <a:ext cx="895350" cy="2057400"/>
          </a:xfrm>
          <a:custGeom>
            <a:avLst/>
            <a:gdLst/>
            <a:ahLst/>
            <a:cxnLst/>
            <a:rect l="l" t="t" r="r" b="b"/>
            <a:pathLst>
              <a:path w="895350" h="2057400">
                <a:moveTo>
                  <a:pt x="0" y="149225"/>
                </a:moveTo>
                <a:lnTo>
                  <a:pt x="7606" y="102055"/>
                </a:lnTo>
                <a:lnTo>
                  <a:pt x="28789" y="61091"/>
                </a:lnTo>
                <a:lnTo>
                  <a:pt x="61091" y="28789"/>
                </a:lnTo>
                <a:lnTo>
                  <a:pt x="102055" y="7606"/>
                </a:lnTo>
                <a:lnTo>
                  <a:pt x="149225" y="0"/>
                </a:lnTo>
                <a:lnTo>
                  <a:pt x="746125" y="0"/>
                </a:lnTo>
                <a:lnTo>
                  <a:pt x="793294" y="7606"/>
                </a:lnTo>
                <a:lnTo>
                  <a:pt x="834258" y="28789"/>
                </a:lnTo>
                <a:lnTo>
                  <a:pt x="866560" y="61091"/>
                </a:lnTo>
                <a:lnTo>
                  <a:pt x="887743" y="102055"/>
                </a:lnTo>
                <a:lnTo>
                  <a:pt x="895350" y="149225"/>
                </a:lnTo>
                <a:lnTo>
                  <a:pt x="895350" y="1908175"/>
                </a:lnTo>
                <a:lnTo>
                  <a:pt x="887743" y="1955344"/>
                </a:lnTo>
                <a:lnTo>
                  <a:pt x="866560" y="1996308"/>
                </a:lnTo>
                <a:lnTo>
                  <a:pt x="834258" y="2028610"/>
                </a:lnTo>
                <a:lnTo>
                  <a:pt x="793294" y="2049793"/>
                </a:lnTo>
                <a:lnTo>
                  <a:pt x="746125" y="2057400"/>
                </a:lnTo>
                <a:lnTo>
                  <a:pt x="149225" y="2057400"/>
                </a:lnTo>
                <a:lnTo>
                  <a:pt x="102055" y="2049793"/>
                </a:lnTo>
                <a:lnTo>
                  <a:pt x="61091" y="2028610"/>
                </a:lnTo>
                <a:lnTo>
                  <a:pt x="28789" y="1996308"/>
                </a:lnTo>
                <a:lnTo>
                  <a:pt x="7606" y="1955344"/>
                </a:lnTo>
                <a:lnTo>
                  <a:pt x="0" y="1908175"/>
                </a:lnTo>
                <a:lnTo>
                  <a:pt x="0" y="149225"/>
                </a:lnTo>
                <a:close/>
              </a:path>
            </a:pathLst>
          </a:custGeom>
          <a:ln w="19050">
            <a:solidFill>
              <a:srgbClr val="117DA7"/>
            </a:solidFill>
          </a:ln>
        </p:spPr>
        <p:txBody>
          <a:bodyPr wrap="square" lIns="0" tIns="0" rIns="0" bIns="0" rtlCol="0"/>
          <a:lstStyle/>
          <a:p>
            <a:endParaRPr/>
          </a:p>
        </p:txBody>
      </p:sp>
      <p:sp>
        <p:nvSpPr>
          <p:cNvPr id="8" name="object 8"/>
          <p:cNvSpPr/>
          <p:nvPr/>
        </p:nvSpPr>
        <p:spPr>
          <a:xfrm>
            <a:off x="3695700" y="1327150"/>
            <a:ext cx="895350" cy="2057400"/>
          </a:xfrm>
          <a:custGeom>
            <a:avLst/>
            <a:gdLst/>
            <a:ahLst/>
            <a:cxnLst/>
            <a:rect l="l" t="t" r="r" b="b"/>
            <a:pathLst>
              <a:path w="895350" h="2057400">
                <a:moveTo>
                  <a:pt x="746125" y="0"/>
                </a:moveTo>
                <a:lnTo>
                  <a:pt x="149225" y="0"/>
                </a:lnTo>
                <a:lnTo>
                  <a:pt x="102055" y="7606"/>
                </a:lnTo>
                <a:lnTo>
                  <a:pt x="61091" y="28789"/>
                </a:lnTo>
                <a:lnTo>
                  <a:pt x="28789" y="61091"/>
                </a:lnTo>
                <a:lnTo>
                  <a:pt x="7606" y="102055"/>
                </a:lnTo>
                <a:lnTo>
                  <a:pt x="0" y="149225"/>
                </a:lnTo>
                <a:lnTo>
                  <a:pt x="0" y="1908175"/>
                </a:lnTo>
                <a:lnTo>
                  <a:pt x="7606" y="1955344"/>
                </a:lnTo>
                <a:lnTo>
                  <a:pt x="28789" y="1996308"/>
                </a:lnTo>
                <a:lnTo>
                  <a:pt x="61091" y="2028610"/>
                </a:lnTo>
                <a:lnTo>
                  <a:pt x="102055" y="2049793"/>
                </a:lnTo>
                <a:lnTo>
                  <a:pt x="149225" y="2057400"/>
                </a:lnTo>
                <a:lnTo>
                  <a:pt x="746125" y="2057400"/>
                </a:lnTo>
                <a:lnTo>
                  <a:pt x="793294" y="2049793"/>
                </a:lnTo>
                <a:lnTo>
                  <a:pt x="834258" y="2028610"/>
                </a:lnTo>
                <a:lnTo>
                  <a:pt x="866560" y="1996308"/>
                </a:lnTo>
                <a:lnTo>
                  <a:pt x="887743" y="1955344"/>
                </a:lnTo>
                <a:lnTo>
                  <a:pt x="895350" y="1908175"/>
                </a:lnTo>
                <a:lnTo>
                  <a:pt x="895350" y="149225"/>
                </a:lnTo>
                <a:lnTo>
                  <a:pt x="887743" y="102055"/>
                </a:lnTo>
                <a:lnTo>
                  <a:pt x="866560" y="61091"/>
                </a:lnTo>
                <a:lnTo>
                  <a:pt x="834258" y="28789"/>
                </a:lnTo>
                <a:lnTo>
                  <a:pt x="793294" y="7606"/>
                </a:lnTo>
                <a:lnTo>
                  <a:pt x="746125" y="0"/>
                </a:lnTo>
                <a:close/>
              </a:path>
            </a:pathLst>
          </a:custGeom>
          <a:solidFill>
            <a:srgbClr val="00AF50"/>
          </a:solidFill>
        </p:spPr>
        <p:txBody>
          <a:bodyPr wrap="square" lIns="0" tIns="0" rIns="0" bIns="0" rtlCol="0"/>
          <a:lstStyle/>
          <a:p>
            <a:endParaRPr/>
          </a:p>
        </p:txBody>
      </p:sp>
      <p:sp>
        <p:nvSpPr>
          <p:cNvPr id="9" name="object 9"/>
          <p:cNvSpPr/>
          <p:nvPr/>
        </p:nvSpPr>
        <p:spPr>
          <a:xfrm>
            <a:off x="3695700" y="1327150"/>
            <a:ext cx="895350" cy="2057400"/>
          </a:xfrm>
          <a:custGeom>
            <a:avLst/>
            <a:gdLst/>
            <a:ahLst/>
            <a:cxnLst/>
            <a:rect l="l" t="t" r="r" b="b"/>
            <a:pathLst>
              <a:path w="895350" h="2057400">
                <a:moveTo>
                  <a:pt x="0" y="149225"/>
                </a:moveTo>
                <a:lnTo>
                  <a:pt x="7606" y="102055"/>
                </a:lnTo>
                <a:lnTo>
                  <a:pt x="28789" y="61091"/>
                </a:lnTo>
                <a:lnTo>
                  <a:pt x="61091" y="28789"/>
                </a:lnTo>
                <a:lnTo>
                  <a:pt x="102055" y="7606"/>
                </a:lnTo>
                <a:lnTo>
                  <a:pt x="149225" y="0"/>
                </a:lnTo>
                <a:lnTo>
                  <a:pt x="746125" y="0"/>
                </a:lnTo>
                <a:lnTo>
                  <a:pt x="793294" y="7606"/>
                </a:lnTo>
                <a:lnTo>
                  <a:pt x="834258" y="28789"/>
                </a:lnTo>
                <a:lnTo>
                  <a:pt x="866560" y="61091"/>
                </a:lnTo>
                <a:lnTo>
                  <a:pt x="887743" y="102055"/>
                </a:lnTo>
                <a:lnTo>
                  <a:pt x="895350" y="149225"/>
                </a:lnTo>
                <a:lnTo>
                  <a:pt x="895350" y="1908175"/>
                </a:lnTo>
                <a:lnTo>
                  <a:pt x="887743" y="1955344"/>
                </a:lnTo>
                <a:lnTo>
                  <a:pt x="866560" y="1996308"/>
                </a:lnTo>
                <a:lnTo>
                  <a:pt x="834258" y="2028610"/>
                </a:lnTo>
                <a:lnTo>
                  <a:pt x="793294" y="2049793"/>
                </a:lnTo>
                <a:lnTo>
                  <a:pt x="746125" y="2057400"/>
                </a:lnTo>
                <a:lnTo>
                  <a:pt x="149225" y="2057400"/>
                </a:lnTo>
                <a:lnTo>
                  <a:pt x="102055" y="2049793"/>
                </a:lnTo>
                <a:lnTo>
                  <a:pt x="61091" y="2028610"/>
                </a:lnTo>
                <a:lnTo>
                  <a:pt x="28789" y="1996308"/>
                </a:lnTo>
                <a:lnTo>
                  <a:pt x="7606" y="1955344"/>
                </a:lnTo>
                <a:lnTo>
                  <a:pt x="0" y="1908175"/>
                </a:lnTo>
                <a:lnTo>
                  <a:pt x="0" y="149225"/>
                </a:lnTo>
                <a:close/>
              </a:path>
            </a:pathLst>
          </a:custGeom>
          <a:ln w="19050">
            <a:solidFill>
              <a:srgbClr val="117DA7"/>
            </a:solidFill>
          </a:ln>
        </p:spPr>
        <p:txBody>
          <a:bodyPr wrap="square" lIns="0" tIns="0" rIns="0" bIns="0" rtlCol="0"/>
          <a:lstStyle/>
          <a:p>
            <a:endParaRPr/>
          </a:p>
        </p:txBody>
      </p:sp>
      <p:sp>
        <p:nvSpPr>
          <p:cNvPr id="10" name="object 10"/>
          <p:cNvSpPr txBox="1"/>
          <p:nvPr/>
        </p:nvSpPr>
        <p:spPr>
          <a:xfrm>
            <a:off x="3826890" y="1602994"/>
            <a:ext cx="63500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dirty="0">
                <a:solidFill>
                  <a:srgbClr val="FFFFFF"/>
                </a:solidFill>
                <a:latin typeface="微軟正黑體"/>
                <a:cs typeface="微軟正黑體"/>
              </a:rPr>
              <a:t>部定 技能 領域 </a:t>
            </a:r>
            <a:r>
              <a:rPr sz="2400" spc="-5" dirty="0">
                <a:solidFill>
                  <a:srgbClr val="FFFFFF"/>
                </a:solidFill>
                <a:latin typeface="微軟正黑體"/>
                <a:cs typeface="微軟正黑體"/>
              </a:rPr>
              <a:t>科目</a:t>
            </a:r>
            <a:endParaRPr sz="2400">
              <a:latin typeface="微軟正黑體"/>
              <a:cs typeface="微軟正黑體"/>
            </a:endParaRPr>
          </a:p>
        </p:txBody>
      </p:sp>
      <p:sp>
        <p:nvSpPr>
          <p:cNvPr id="11" name="object 11"/>
          <p:cNvSpPr/>
          <p:nvPr/>
        </p:nvSpPr>
        <p:spPr>
          <a:xfrm>
            <a:off x="2600325" y="1311275"/>
            <a:ext cx="894080" cy="2047875"/>
          </a:xfrm>
          <a:custGeom>
            <a:avLst/>
            <a:gdLst/>
            <a:ahLst/>
            <a:cxnLst/>
            <a:rect l="l" t="t" r="r" b="b"/>
            <a:pathLst>
              <a:path w="894079" h="2047875">
                <a:moveTo>
                  <a:pt x="744854" y="0"/>
                </a:moveTo>
                <a:lnTo>
                  <a:pt x="148970" y="0"/>
                </a:lnTo>
                <a:lnTo>
                  <a:pt x="101876" y="7592"/>
                </a:lnTo>
                <a:lnTo>
                  <a:pt x="60981" y="28736"/>
                </a:lnTo>
                <a:lnTo>
                  <a:pt x="28736" y="60981"/>
                </a:lnTo>
                <a:lnTo>
                  <a:pt x="7592" y="101876"/>
                </a:lnTo>
                <a:lnTo>
                  <a:pt x="0" y="148971"/>
                </a:lnTo>
                <a:lnTo>
                  <a:pt x="0" y="1898903"/>
                </a:lnTo>
                <a:lnTo>
                  <a:pt x="7592" y="1945998"/>
                </a:lnTo>
                <a:lnTo>
                  <a:pt x="28736" y="1986893"/>
                </a:lnTo>
                <a:lnTo>
                  <a:pt x="60981" y="2019138"/>
                </a:lnTo>
                <a:lnTo>
                  <a:pt x="101876" y="2040282"/>
                </a:lnTo>
                <a:lnTo>
                  <a:pt x="148970" y="2047875"/>
                </a:lnTo>
                <a:lnTo>
                  <a:pt x="744854" y="2047875"/>
                </a:lnTo>
                <a:lnTo>
                  <a:pt x="791900" y="2040282"/>
                </a:lnTo>
                <a:lnTo>
                  <a:pt x="832789" y="2019138"/>
                </a:lnTo>
                <a:lnTo>
                  <a:pt x="865052" y="1986893"/>
                </a:lnTo>
                <a:lnTo>
                  <a:pt x="886221" y="1945998"/>
                </a:lnTo>
                <a:lnTo>
                  <a:pt x="893826" y="1898903"/>
                </a:lnTo>
                <a:lnTo>
                  <a:pt x="893826" y="148971"/>
                </a:lnTo>
                <a:lnTo>
                  <a:pt x="886221" y="101876"/>
                </a:lnTo>
                <a:lnTo>
                  <a:pt x="865052" y="60981"/>
                </a:lnTo>
                <a:lnTo>
                  <a:pt x="832789" y="28736"/>
                </a:lnTo>
                <a:lnTo>
                  <a:pt x="791900" y="7592"/>
                </a:lnTo>
                <a:lnTo>
                  <a:pt x="744854" y="0"/>
                </a:lnTo>
                <a:close/>
              </a:path>
            </a:pathLst>
          </a:custGeom>
          <a:solidFill>
            <a:srgbClr val="00AF50"/>
          </a:solidFill>
        </p:spPr>
        <p:txBody>
          <a:bodyPr wrap="square" lIns="0" tIns="0" rIns="0" bIns="0" rtlCol="0"/>
          <a:lstStyle/>
          <a:p>
            <a:endParaRPr/>
          </a:p>
        </p:txBody>
      </p:sp>
      <p:sp>
        <p:nvSpPr>
          <p:cNvPr id="12" name="object 12"/>
          <p:cNvSpPr/>
          <p:nvPr/>
        </p:nvSpPr>
        <p:spPr>
          <a:xfrm>
            <a:off x="2600325" y="1311275"/>
            <a:ext cx="894080" cy="2047875"/>
          </a:xfrm>
          <a:custGeom>
            <a:avLst/>
            <a:gdLst/>
            <a:ahLst/>
            <a:cxnLst/>
            <a:rect l="l" t="t" r="r" b="b"/>
            <a:pathLst>
              <a:path w="894079" h="2047875">
                <a:moveTo>
                  <a:pt x="0" y="148971"/>
                </a:moveTo>
                <a:lnTo>
                  <a:pt x="7592" y="101876"/>
                </a:lnTo>
                <a:lnTo>
                  <a:pt x="28736" y="60981"/>
                </a:lnTo>
                <a:lnTo>
                  <a:pt x="60981" y="28736"/>
                </a:lnTo>
                <a:lnTo>
                  <a:pt x="101876" y="7592"/>
                </a:lnTo>
                <a:lnTo>
                  <a:pt x="148970" y="0"/>
                </a:lnTo>
                <a:lnTo>
                  <a:pt x="744854" y="0"/>
                </a:lnTo>
                <a:lnTo>
                  <a:pt x="791900" y="7592"/>
                </a:lnTo>
                <a:lnTo>
                  <a:pt x="832789" y="28736"/>
                </a:lnTo>
                <a:lnTo>
                  <a:pt x="865052" y="60981"/>
                </a:lnTo>
                <a:lnTo>
                  <a:pt x="886221" y="101876"/>
                </a:lnTo>
                <a:lnTo>
                  <a:pt x="893826" y="148971"/>
                </a:lnTo>
                <a:lnTo>
                  <a:pt x="893826" y="1898903"/>
                </a:lnTo>
                <a:lnTo>
                  <a:pt x="886221" y="1945998"/>
                </a:lnTo>
                <a:lnTo>
                  <a:pt x="865052" y="1986893"/>
                </a:lnTo>
                <a:lnTo>
                  <a:pt x="832789" y="2019138"/>
                </a:lnTo>
                <a:lnTo>
                  <a:pt x="791900" y="2040282"/>
                </a:lnTo>
                <a:lnTo>
                  <a:pt x="744854" y="2047875"/>
                </a:lnTo>
                <a:lnTo>
                  <a:pt x="148970" y="2047875"/>
                </a:lnTo>
                <a:lnTo>
                  <a:pt x="101876" y="2040282"/>
                </a:lnTo>
                <a:lnTo>
                  <a:pt x="60981" y="2019138"/>
                </a:lnTo>
                <a:lnTo>
                  <a:pt x="28736" y="1986893"/>
                </a:lnTo>
                <a:lnTo>
                  <a:pt x="7592" y="1945998"/>
                </a:lnTo>
                <a:lnTo>
                  <a:pt x="0" y="1898903"/>
                </a:lnTo>
                <a:lnTo>
                  <a:pt x="0" y="148971"/>
                </a:lnTo>
                <a:close/>
              </a:path>
            </a:pathLst>
          </a:custGeom>
          <a:ln w="19050">
            <a:solidFill>
              <a:srgbClr val="117DA7"/>
            </a:solidFill>
          </a:ln>
        </p:spPr>
        <p:txBody>
          <a:bodyPr wrap="square" lIns="0" tIns="0" rIns="0" bIns="0" rtlCol="0"/>
          <a:lstStyle/>
          <a:p>
            <a:endParaRPr/>
          </a:p>
        </p:txBody>
      </p:sp>
      <p:sp>
        <p:nvSpPr>
          <p:cNvPr id="13" name="object 13"/>
          <p:cNvSpPr txBox="1"/>
          <p:nvPr/>
        </p:nvSpPr>
        <p:spPr>
          <a:xfrm>
            <a:off x="1699386" y="1399413"/>
            <a:ext cx="1665605" cy="1854835"/>
          </a:xfrm>
          <a:prstGeom prst="rect">
            <a:avLst/>
          </a:prstGeom>
        </p:spPr>
        <p:txBody>
          <a:bodyPr vert="horz" wrap="square" lIns="0" tIns="12700" rIns="0" bIns="0" rtlCol="0">
            <a:spAutoFit/>
          </a:bodyPr>
          <a:lstStyle/>
          <a:p>
            <a:pPr marL="1042669">
              <a:lnSpc>
                <a:spcPct val="100000"/>
              </a:lnSpc>
              <a:spcBef>
                <a:spcPts val="100"/>
              </a:spcBef>
            </a:pPr>
            <a:r>
              <a:rPr sz="2400" dirty="0">
                <a:solidFill>
                  <a:srgbClr val="FFFFFF"/>
                </a:solidFill>
                <a:latin typeface="微軟正黑體"/>
                <a:cs typeface="微軟正黑體"/>
              </a:rPr>
              <a:t>部定</a:t>
            </a:r>
            <a:endParaRPr sz="2400">
              <a:latin typeface="微軟正黑體"/>
              <a:cs typeface="微軟正黑體"/>
            </a:endParaRPr>
          </a:p>
          <a:p>
            <a:pPr marL="12700">
              <a:lnSpc>
                <a:spcPct val="100000"/>
              </a:lnSpc>
              <a:spcBef>
                <a:spcPts val="40"/>
              </a:spcBef>
              <a:tabLst>
                <a:tab pos="1042669" algn="l"/>
              </a:tabLst>
            </a:pPr>
            <a:r>
              <a:rPr sz="2400" dirty="0">
                <a:solidFill>
                  <a:srgbClr val="FFFFFF"/>
                </a:solidFill>
                <a:latin typeface="微軟正黑體"/>
                <a:cs typeface="微軟正黑體"/>
              </a:rPr>
              <a:t>部定	</a:t>
            </a:r>
            <a:r>
              <a:rPr sz="3600" baseline="1157" dirty="0">
                <a:solidFill>
                  <a:srgbClr val="FFFFFF"/>
                </a:solidFill>
                <a:latin typeface="微軟正黑體"/>
                <a:cs typeface="微軟正黑體"/>
              </a:rPr>
              <a:t>群專</a:t>
            </a:r>
            <a:endParaRPr sz="3600" baseline="1157">
              <a:latin typeface="微軟正黑體"/>
              <a:cs typeface="微軟正黑體"/>
            </a:endParaRPr>
          </a:p>
          <a:p>
            <a:pPr marL="12700">
              <a:lnSpc>
                <a:spcPct val="100000"/>
              </a:lnSpc>
              <a:tabLst>
                <a:tab pos="1042669" algn="l"/>
              </a:tabLst>
            </a:pPr>
            <a:r>
              <a:rPr sz="2400" dirty="0">
                <a:solidFill>
                  <a:srgbClr val="FFFFFF"/>
                </a:solidFill>
                <a:latin typeface="微軟正黑體"/>
                <a:cs typeface="微軟正黑體"/>
              </a:rPr>
              <a:t>一般	</a:t>
            </a:r>
            <a:r>
              <a:rPr sz="3600" baseline="1157" dirty="0">
                <a:solidFill>
                  <a:srgbClr val="FFFFFF"/>
                </a:solidFill>
                <a:latin typeface="微軟正黑體"/>
                <a:cs typeface="微軟正黑體"/>
              </a:rPr>
              <a:t>業及</a:t>
            </a:r>
            <a:endParaRPr sz="3600" baseline="1157">
              <a:latin typeface="微軟正黑體"/>
              <a:cs typeface="微軟正黑體"/>
            </a:endParaRPr>
          </a:p>
          <a:p>
            <a:pPr marL="1042669" marR="5080" indent="-1030605">
              <a:lnSpc>
                <a:spcPts val="2840"/>
              </a:lnSpc>
              <a:spcBef>
                <a:spcPts val="125"/>
              </a:spcBef>
              <a:tabLst>
                <a:tab pos="1042669" algn="l"/>
              </a:tabLst>
            </a:pPr>
            <a:r>
              <a:rPr sz="2400" dirty="0">
                <a:solidFill>
                  <a:srgbClr val="FFFFFF"/>
                </a:solidFill>
                <a:latin typeface="微軟正黑體"/>
                <a:cs typeface="微軟正黑體"/>
              </a:rPr>
              <a:t>科目	</a:t>
            </a:r>
            <a:r>
              <a:rPr sz="3600" baseline="1157" dirty="0">
                <a:solidFill>
                  <a:srgbClr val="FFFFFF"/>
                </a:solidFill>
                <a:latin typeface="微軟正黑體"/>
                <a:cs typeface="微軟正黑體"/>
              </a:rPr>
              <a:t>實習 </a:t>
            </a:r>
            <a:r>
              <a:rPr sz="2400" dirty="0">
                <a:solidFill>
                  <a:srgbClr val="FFFFFF"/>
                </a:solidFill>
                <a:latin typeface="微軟正黑體"/>
                <a:cs typeface="微軟正黑體"/>
              </a:rPr>
              <a:t>科目</a:t>
            </a:r>
            <a:endParaRPr sz="2400">
              <a:latin typeface="微軟正黑體"/>
              <a:cs typeface="微軟正黑體"/>
            </a:endParaRPr>
          </a:p>
        </p:txBody>
      </p:sp>
      <p:sp>
        <p:nvSpPr>
          <p:cNvPr id="14" name="object 14"/>
          <p:cNvSpPr/>
          <p:nvPr/>
        </p:nvSpPr>
        <p:spPr>
          <a:xfrm>
            <a:off x="4984750" y="1311275"/>
            <a:ext cx="1231900" cy="2057400"/>
          </a:xfrm>
          <a:custGeom>
            <a:avLst/>
            <a:gdLst/>
            <a:ahLst/>
            <a:cxnLst/>
            <a:rect l="l" t="t" r="r" b="b"/>
            <a:pathLst>
              <a:path w="1231900" h="2057400">
                <a:moveTo>
                  <a:pt x="1026540" y="0"/>
                </a:moveTo>
                <a:lnTo>
                  <a:pt x="205359" y="0"/>
                </a:lnTo>
                <a:lnTo>
                  <a:pt x="158273" y="5423"/>
                </a:lnTo>
                <a:lnTo>
                  <a:pt x="115049" y="20873"/>
                </a:lnTo>
                <a:lnTo>
                  <a:pt x="76919" y="45116"/>
                </a:lnTo>
                <a:lnTo>
                  <a:pt x="45116" y="76919"/>
                </a:lnTo>
                <a:lnTo>
                  <a:pt x="20873" y="115049"/>
                </a:lnTo>
                <a:lnTo>
                  <a:pt x="5423" y="158273"/>
                </a:lnTo>
                <a:lnTo>
                  <a:pt x="0" y="205359"/>
                </a:lnTo>
                <a:lnTo>
                  <a:pt x="0" y="1852040"/>
                </a:lnTo>
                <a:lnTo>
                  <a:pt x="5423" y="1899126"/>
                </a:lnTo>
                <a:lnTo>
                  <a:pt x="20873" y="1942350"/>
                </a:lnTo>
                <a:lnTo>
                  <a:pt x="45116" y="1980480"/>
                </a:lnTo>
                <a:lnTo>
                  <a:pt x="76919" y="2012283"/>
                </a:lnTo>
                <a:lnTo>
                  <a:pt x="115049" y="2036526"/>
                </a:lnTo>
                <a:lnTo>
                  <a:pt x="158273" y="2051976"/>
                </a:lnTo>
                <a:lnTo>
                  <a:pt x="205359" y="2057400"/>
                </a:lnTo>
                <a:lnTo>
                  <a:pt x="1026540" y="2057400"/>
                </a:lnTo>
                <a:lnTo>
                  <a:pt x="1073626" y="2051976"/>
                </a:lnTo>
                <a:lnTo>
                  <a:pt x="1116850" y="2036526"/>
                </a:lnTo>
                <a:lnTo>
                  <a:pt x="1154980" y="2012283"/>
                </a:lnTo>
                <a:lnTo>
                  <a:pt x="1186783" y="1980480"/>
                </a:lnTo>
                <a:lnTo>
                  <a:pt x="1211026" y="1942350"/>
                </a:lnTo>
                <a:lnTo>
                  <a:pt x="1226476" y="1899126"/>
                </a:lnTo>
                <a:lnTo>
                  <a:pt x="1231900" y="1852040"/>
                </a:lnTo>
                <a:lnTo>
                  <a:pt x="1231900" y="205359"/>
                </a:lnTo>
                <a:lnTo>
                  <a:pt x="1226476" y="158273"/>
                </a:lnTo>
                <a:lnTo>
                  <a:pt x="1211026" y="115049"/>
                </a:lnTo>
                <a:lnTo>
                  <a:pt x="1186783" y="76919"/>
                </a:lnTo>
                <a:lnTo>
                  <a:pt x="1154980" y="45116"/>
                </a:lnTo>
                <a:lnTo>
                  <a:pt x="1116850" y="20873"/>
                </a:lnTo>
                <a:lnTo>
                  <a:pt x="1073626" y="5423"/>
                </a:lnTo>
                <a:lnTo>
                  <a:pt x="1026540" y="0"/>
                </a:lnTo>
                <a:close/>
              </a:path>
            </a:pathLst>
          </a:custGeom>
          <a:solidFill>
            <a:srgbClr val="FF0066"/>
          </a:solidFill>
        </p:spPr>
        <p:txBody>
          <a:bodyPr wrap="square" lIns="0" tIns="0" rIns="0" bIns="0" rtlCol="0"/>
          <a:lstStyle/>
          <a:p>
            <a:endParaRPr/>
          </a:p>
        </p:txBody>
      </p:sp>
      <p:sp>
        <p:nvSpPr>
          <p:cNvPr id="15" name="object 15"/>
          <p:cNvSpPr/>
          <p:nvPr/>
        </p:nvSpPr>
        <p:spPr>
          <a:xfrm>
            <a:off x="4984750" y="1311275"/>
            <a:ext cx="1231900" cy="2057400"/>
          </a:xfrm>
          <a:custGeom>
            <a:avLst/>
            <a:gdLst/>
            <a:ahLst/>
            <a:cxnLst/>
            <a:rect l="l" t="t" r="r" b="b"/>
            <a:pathLst>
              <a:path w="1231900" h="2057400">
                <a:moveTo>
                  <a:pt x="0" y="205359"/>
                </a:moveTo>
                <a:lnTo>
                  <a:pt x="5423" y="158273"/>
                </a:lnTo>
                <a:lnTo>
                  <a:pt x="20873" y="115049"/>
                </a:lnTo>
                <a:lnTo>
                  <a:pt x="45116" y="76919"/>
                </a:lnTo>
                <a:lnTo>
                  <a:pt x="76919" y="45116"/>
                </a:lnTo>
                <a:lnTo>
                  <a:pt x="115049" y="20873"/>
                </a:lnTo>
                <a:lnTo>
                  <a:pt x="158273" y="5423"/>
                </a:lnTo>
                <a:lnTo>
                  <a:pt x="205359" y="0"/>
                </a:lnTo>
                <a:lnTo>
                  <a:pt x="1026540" y="0"/>
                </a:lnTo>
                <a:lnTo>
                  <a:pt x="1073626" y="5423"/>
                </a:lnTo>
                <a:lnTo>
                  <a:pt x="1116850" y="20873"/>
                </a:lnTo>
                <a:lnTo>
                  <a:pt x="1154980" y="45116"/>
                </a:lnTo>
                <a:lnTo>
                  <a:pt x="1186783" y="76919"/>
                </a:lnTo>
                <a:lnTo>
                  <a:pt x="1211026" y="115049"/>
                </a:lnTo>
                <a:lnTo>
                  <a:pt x="1226476" y="158273"/>
                </a:lnTo>
                <a:lnTo>
                  <a:pt x="1231900" y="205359"/>
                </a:lnTo>
                <a:lnTo>
                  <a:pt x="1231900" y="1852040"/>
                </a:lnTo>
                <a:lnTo>
                  <a:pt x="1226476" y="1899126"/>
                </a:lnTo>
                <a:lnTo>
                  <a:pt x="1211026" y="1942350"/>
                </a:lnTo>
                <a:lnTo>
                  <a:pt x="1186783" y="1980480"/>
                </a:lnTo>
                <a:lnTo>
                  <a:pt x="1154980" y="2012283"/>
                </a:lnTo>
                <a:lnTo>
                  <a:pt x="1116850" y="2036526"/>
                </a:lnTo>
                <a:lnTo>
                  <a:pt x="1073626" y="2051976"/>
                </a:lnTo>
                <a:lnTo>
                  <a:pt x="1026540" y="2057400"/>
                </a:lnTo>
                <a:lnTo>
                  <a:pt x="205359" y="2057400"/>
                </a:lnTo>
                <a:lnTo>
                  <a:pt x="158273" y="2051976"/>
                </a:lnTo>
                <a:lnTo>
                  <a:pt x="115049" y="2036526"/>
                </a:lnTo>
                <a:lnTo>
                  <a:pt x="76919" y="2012283"/>
                </a:lnTo>
                <a:lnTo>
                  <a:pt x="45116" y="1980480"/>
                </a:lnTo>
                <a:lnTo>
                  <a:pt x="20873" y="1942350"/>
                </a:lnTo>
                <a:lnTo>
                  <a:pt x="5423" y="1899126"/>
                </a:lnTo>
                <a:lnTo>
                  <a:pt x="0" y="1852040"/>
                </a:lnTo>
                <a:lnTo>
                  <a:pt x="0" y="205359"/>
                </a:lnTo>
                <a:close/>
              </a:path>
            </a:pathLst>
          </a:custGeom>
          <a:ln w="19050">
            <a:solidFill>
              <a:srgbClr val="117DA7"/>
            </a:solidFill>
          </a:ln>
        </p:spPr>
        <p:txBody>
          <a:bodyPr wrap="square" lIns="0" tIns="0" rIns="0" bIns="0" rtlCol="0"/>
          <a:lstStyle/>
          <a:p>
            <a:endParaRPr/>
          </a:p>
        </p:txBody>
      </p:sp>
      <p:sp>
        <p:nvSpPr>
          <p:cNvPr id="16" name="object 16"/>
          <p:cNvSpPr txBox="1"/>
          <p:nvPr/>
        </p:nvSpPr>
        <p:spPr>
          <a:xfrm>
            <a:off x="5132070" y="1586941"/>
            <a:ext cx="93980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solidFill>
                  <a:srgbClr val="FFFFFF"/>
                </a:solidFill>
                <a:latin typeface="微軟正黑體"/>
                <a:cs typeface="微軟正黑體"/>
              </a:rPr>
              <a:t>校訂必 </a:t>
            </a:r>
            <a:r>
              <a:rPr sz="2400" dirty="0">
                <a:solidFill>
                  <a:srgbClr val="FFFFFF"/>
                </a:solidFill>
                <a:latin typeface="微軟正黑體"/>
                <a:cs typeface="微軟正黑體"/>
              </a:rPr>
              <a:t>修、選 修一般 </a:t>
            </a:r>
            <a:r>
              <a:rPr sz="2400" spc="-5" dirty="0">
                <a:solidFill>
                  <a:srgbClr val="FFFFFF"/>
                </a:solidFill>
                <a:latin typeface="微軟正黑體"/>
                <a:cs typeface="微軟正黑體"/>
              </a:rPr>
              <a:t>科目</a:t>
            </a:r>
            <a:endParaRPr sz="2400">
              <a:latin typeface="微軟正黑體"/>
              <a:cs typeface="微軟正黑體"/>
            </a:endParaRPr>
          </a:p>
        </p:txBody>
      </p:sp>
      <p:sp>
        <p:nvSpPr>
          <p:cNvPr id="17" name="object 17"/>
          <p:cNvSpPr/>
          <p:nvPr/>
        </p:nvSpPr>
        <p:spPr>
          <a:xfrm>
            <a:off x="6597650" y="1327150"/>
            <a:ext cx="1231900" cy="2057400"/>
          </a:xfrm>
          <a:custGeom>
            <a:avLst/>
            <a:gdLst/>
            <a:ahLst/>
            <a:cxnLst/>
            <a:rect l="l" t="t" r="r" b="b"/>
            <a:pathLst>
              <a:path w="1231900" h="2057400">
                <a:moveTo>
                  <a:pt x="1026541" y="0"/>
                </a:moveTo>
                <a:lnTo>
                  <a:pt x="205358" y="0"/>
                </a:lnTo>
                <a:lnTo>
                  <a:pt x="158273" y="5423"/>
                </a:lnTo>
                <a:lnTo>
                  <a:pt x="115049" y="20873"/>
                </a:lnTo>
                <a:lnTo>
                  <a:pt x="76919" y="45116"/>
                </a:lnTo>
                <a:lnTo>
                  <a:pt x="45116" y="76919"/>
                </a:lnTo>
                <a:lnTo>
                  <a:pt x="20873" y="115049"/>
                </a:lnTo>
                <a:lnTo>
                  <a:pt x="5423" y="158273"/>
                </a:lnTo>
                <a:lnTo>
                  <a:pt x="0" y="205359"/>
                </a:lnTo>
                <a:lnTo>
                  <a:pt x="0" y="1852040"/>
                </a:lnTo>
                <a:lnTo>
                  <a:pt x="5423" y="1899126"/>
                </a:lnTo>
                <a:lnTo>
                  <a:pt x="20873" y="1942350"/>
                </a:lnTo>
                <a:lnTo>
                  <a:pt x="45116" y="1980480"/>
                </a:lnTo>
                <a:lnTo>
                  <a:pt x="76919" y="2012283"/>
                </a:lnTo>
                <a:lnTo>
                  <a:pt x="115049" y="2036526"/>
                </a:lnTo>
                <a:lnTo>
                  <a:pt x="158273" y="2051976"/>
                </a:lnTo>
                <a:lnTo>
                  <a:pt x="205358" y="2057400"/>
                </a:lnTo>
                <a:lnTo>
                  <a:pt x="1026541" y="2057400"/>
                </a:lnTo>
                <a:lnTo>
                  <a:pt x="1073626" y="2051976"/>
                </a:lnTo>
                <a:lnTo>
                  <a:pt x="1116850" y="2036526"/>
                </a:lnTo>
                <a:lnTo>
                  <a:pt x="1154980" y="2012283"/>
                </a:lnTo>
                <a:lnTo>
                  <a:pt x="1186783" y="1980480"/>
                </a:lnTo>
                <a:lnTo>
                  <a:pt x="1211026" y="1942350"/>
                </a:lnTo>
                <a:lnTo>
                  <a:pt x="1226476" y="1899126"/>
                </a:lnTo>
                <a:lnTo>
                  <a:pt x="1231900" y="1852040"/>
                </a:lnTo>
                <a:lnTo>
                  <a:pt x="1231900" y="205359"/>
                </a:lnTo>
                <a:lnTo>
                  <a:pt x="1226476" y="158273"/>
                </a:lnTo>
                <a:lnTo>
                  <a:pt x="1211026" y="115049"/>
                </a:lnTo>
                <a:lnTo>
                  <a:pt x="1186783" y="76919"/>
                </a:lnTo>
                <a:lnTo>
                  <a:pt x="1154980" y="45116"/>
                </a:lnTo>
                <a:lnTo>
                  <a:pt x="1116850" y="20873"/>
                </a:lnTo>
                <a:lnTo>
                  <a:pt x="1073626" y="5423"/>
                </a:lnTo>
                <a:lnTo>
                  <a:pt x="1026541" y="0"/>
                </a:lnTo>
                <a:close/>
              </a:path>
            </a:pathLst>
          </a:custGeom>
          <a:solidFill>
            <a:srgbClr val="12676C"/>
          </a:solidFill>
        </p:spPr>
        <p:txBody>
          <a:bodyPr wrap="square" lIns="0" tIns="0" rIns="0" bIns="0" rtlCol="0"/>
          <a:lstStyle/>
          <a:p>
            <a:endParaRPr/>
          </a:p>
        </p:txBody>
      </p:sp>
      <p:sp>
        <p:nvSpPr>
          <p:cNvPr id="18" name="object 18"/>
          <p:cNvSpPr/>
          <p:nvPr/>
        </p:nvSpPr>
        <p:spPr>
          <a:xfrm>
            <a:off x="6597650" y="1327150"/>
            <a:ext cx="1231900" cy="2057400"/>
          </a:xfrm>
          <a:custGeom>
            <a:avLst/>
            <a:gdLst/>
            <a:ahLst/>
            <a:cxnLst/>
            <a:rect l="l" t="t" r="r" b="b"/>
            <a:pathLst>
              <a:path w="1231900" h="2057400">
                <a:moveTo>
                  <a:pt x="0" y="205359"/>
                </a:moveTo>
                <a:lnTo>
                  <a:pt x="5423" y="158273"/>
                </a:lnTo>
                <a:lnTo>
                  <a:pt x="20873" y="115049"/>
                </a:lnTo>
                <a:lnTo>
                  <a:pt x="45116" y="76919"/>
                </a:lnTo>
                <a:lnTo>
                  <a:pt x="76919" y="45116"/>
                </a:lnTo>
                <a:lnTo>
                  <a:pt x="115049" y="20873"/>
                </a:lnTo>
                <a:lnTo>
                  <a:pt x="158273" y="5423"/>
                </a:lnTo>
                <a:lnTo>
                  <a:pt x="205358" y="0"/>
                </a:lnTo>
                <a:lnTo>
                  <a:pt x="1026541" y="0"/>
                </a:lnTo>
                <a:lnTo>
                  <a:pt x="1073626" y="5423"/>
                </a:lnTo>
                <a:lnTo>
                  <a:pt x="1116850" y="20873"/>
                </a:lnTo>
                <a:lnTo>
                  <a:pt x="1154980" y="45116"/>
                </a:lnTo>
                <a:lnTo>
                  <a:pt x="1186783" y="76919"/>
                </a:lnTo>
                <a:lnTo>
                  <a:pt x="1211026" y="115049"/>
                </a:lnTo>
                <a:lnTo>
                  <a:pt x="1226476" y="158273"/>
                </a:lnTo>
                <a:lnTo>
                  <a:pt x="1231900" y="205359"/>
                </a:lnTo>
                <a:lnTo>
                  <a:pt x="1231900" y="1852040"/>
                </a:lnTo>
                <a:lnTo>
                  <a:pt x="1226476" y="1899126"/>
                </a:lnTo>
                <a:lnTo>
                  <a:pt x="1211026" y="1942350"/>
                </a:lnTo>
                <a:lnTo>
                  <a:pt x="1186783" y="1980480"/>
                </a:lnTo>
                <a:lnTo>
                  <a:pt x="1154980" y="2012283"/>
                </a:lnTo>
                <a:lnTo>
                  <a:pt x="1116850" y="2036526"/>
                </a:lnTo>
                <a:lnTo>
                  <a:pt x="1073626" y="2051976"/>
                </a:lnTo>
                <a:lnTo>
                  <a:pt x="1026541" y="2057400"/>
                </a:lnTo>
                <a:lnTo>
                  <a:pt x="205358" y="2057400"/>
                </a:lnTo>
                <a:lnTo>
                  <a:pt x="158273" y="2051976"/>
                </a:lnTo>
                <a:lnTo>
                  <a:pt x="115049" y="2036526"/>
                </a:lnTo>
                <a:lnTo>
                  <a:pt x="76919" y="2012283"/>
                </a:lnTo>
                <a:lnTo>
                  <a:pt x="45116" y="1980480"/>
                </a:lnTo>
                <a:lnTo>
                  <a:pt x="20873" y="1942350"/>
                </a:lnTo>
                <a:lnTo>
                  <a:pt x="5423" y="1899126"/>
                </a:lnTo>
                <a:lnTo>
                  <a:pt x="0" y="1852040"/>
                </a:lnTo>
                <a:lnTo>
                  <a:pt x="0" y="205359"/>
                </a:lnTo>
                <a:close/>
              </a:path>
            </a:pathLst>
          </a:custGeom>
          <a:ln w="19050">
            <a:solidFill>
              <a:srgbClr val="117DA7"/>
            </a:solidFill>
          </a:ln>
        </p:spPr>
        <p:txBody>
          <a:bodyPr wrap="square" lIns="0" tIns="0" rIns="0" bIns="0" rtlCol="0"/>
          <a:lstStyle/>
          <a:p>
            <a:endParaRPr/>
          </a:p>
        </p:txBody>
      </p:sp>
      <p:sp>
        <p:nvSpPr>
          <p:cNvPr id="19" name="object 19"/>
          <p:cNvSpPr txBox="1">
            <a:spLocks noGrp="1"/>
          </p:cNvSpPr>
          <p:nvPr>
            <p:ph type="title"/>
          </p:nvPr>
        </p:nvSpPr>
        <p:spPr>
          <a:xfrm>
            <a:off x="6744969" y="1419809"/>
            <a:ext cx="941069" cy="1855470"/>
          </a:xfrm>
          <a:prstGeom prst="rect">
            <a:avLst/>
          </a:prstGeom>
        </p:spPr>
        <p:txBody>
          <a:bodyPr vert="horz" wrap="square" lIns="0" tIns="12700" rIns="0" bIns="0" rtlCol="0">
            <a:spAutoFit/>
          </a:bodyPr>
          <a:lstStyle/>
          <a:p>
            <a:pPr marL="12700" marR="5080" algn="just">
              <a:lnSpc>
                <a:spcPct val="100000"/>
              </a:lnSpc>
              <a:spcBef>
                <a:spcPts val="100"/>
              </a:spcBef>
            </a:pPr>
            <a:r>
              <a:rPr sz="2400" b="0" dirty="0">
                <a:latin typeface="微軟正黑體"/>
                <a:cs typeface="微軟正黑體"/>
              </a:rPr>
              <a:t>校訂必 修、選 修專業 及實習 科目</a:t>
            </a:r>
            <a:endParaRPr sz="2400" dirty="0">
              <a:latin typeface="微軟正黑體"/>
              <a:cs typeface="微軟正黑體"/>
            </a:endParaRPr>
          </a:p>
        </p:txBody>
      </p:sp>
      <p:sp>
        <p:nvSpPr>
          <p:cNvPr id="20" name="object 20"/>
          <p:cNvSpPr/>
          <p:nvPr/>
        </p:nvSpPr>
        <p:spPr>
          <a:xfrm>
            <a:off x="128587" y="3173095"/>
            <a:ext cx="2737485" cy="2985135"/>
          </a:xfrm>
          <a:custGeom>
            <a:avLst/>
            <a:gdLst/>
            <a:ahLst/>
            <a:cxnLst/>
            <a:rect l="l" t="t" r="r" b="b"/>
            <a:pathLst>
              <a:path w="2737485" h="2985135">
                <a:moveTo>
                  <a:pt x="2322766" y="500379"/>
                </a:moveTo>
                <a:lnTo>
                  <a:pt x="414083" y="500379"/>
                </a:lnTo>
                <a:lnTo>
                  <a:pt x="365793" y="503166"/>
                </a:lnTo>
                <a:lnTo>
                  <a:pt x="319138" y="511317"/>
                </a:lnTo>
                <a:lnTo>
                  <a:pt x="274431" y="524522"/>
                </a:lnTo>
                <a:lnTo>
                  <a:pt x="231981" y="542471"/>
                </a:lnTo>
                <a:lnTo>
                  <a:pt x="192099" y="564851"/>
                </a:lnTo>
                <a:lnTo>
                  <a:pt x="155096" y="591353"/>
                </a:lnTo>
                <a:lnTo>
                  <a:pt x="121283" y="621664"/>
                </a:lnTo>
                <a:lnTo>
                  <a:pt x="90970" y="655475"/>
                </a:lnTo>
                <a:lnTo>
                  <a:pt x="64468" y="692473"/>
                </a:lnTo>
                <a:lnTo>
                  <a:pt x="42088" y="732349"/>
                </a:lnTo>
                <a:lnTo>
                  <a:pt x="24140" y="774790"/>
                </a:lnTo>
                <a:lnTo>
                  <a:pt x="10936" y="819486"/>
                </a:lnTo>
                <a:lnTo>
                  <a:pt x="2785" y="866127"/>
                </a:lnTo>
                <a:lnTo>
                  <a:pt x="0" y="914399"/>
                </a:lnTo>
                <a:lnTo>
                  <a:pt x="0" y="2570733"/>
                </a:lnTo>
                <a:lnTo>
                  <a:pt x="2785" y="2619024"/>
                </a:lnTo>
                <a:lnTo>
                  <a:pt x="10936" y="2665678"/>
                </a:lnTo>
                <a:lnTo>
                  <a:pt x="24140" y="2710386"/>
                </a:lnTo>
                <a:lnTo>
                  <a:pt x="42088" y="2752836"/>
                </a:lnTo>
                <a:lnTo>
                  <a:pt x="64468" y="2792717"/>
                </a:lnTo>
                <a:lnTo>
                  <a:pt x="90970" y="2829720"/>
                </a:lnTo>
                <a:lnTo>
                  <a:pt x="121283" y="2863534"/>
                </a:lnTo>
                <a:lnTo>
                  <a:pt x="155096" y="2893847"/>
                </a:lnTo>
                <a:lnTo>
                  <a:pt x="192099" y="2920348"/>
                </a:lnTo>
                <a:lnTo>
                  <a:pt x="231981" y="2942729"/>
                </a:lnTo>
                <a:lnTo>
                  <a:pt x="274431" y="2960676"/>
                </a:lnTo>
                <a:lnTo>
                  <a:pt x="319138" y="2973881"/>
                </a:lnTo>
                <a:lnTo>
                  <a:pt x="365793" y="2982031"/>
                </a:lnTo>
                <a:lnTo>
                  <a:pt x="414083" y="2984817"/>
                </a:lnTo>
                <a:lnTo>
                  <a:pt x="2322766" y="2984817"/>
                </a:lnTo>
                <a:lnTo>
                  <a:pt x="2371064" y="2982031"/>
                </a:lnTo>
                <a:lnTo>
                  <a:pt x="2417726" y="2973881"/>
                </a:lnTo>
                <a:lnTo>
                  <a:pt x="2462441" y="2960676"/>
                </a:lnTo>
                <a:lnTo>
                  <a:pt x="2504897" y="2942729"/>
                </a:lnTo>
                <a:lnTo>
                  <a:pt x="2544785" y="2920348"/>
                </a:lnTo>
                <a:lnTo>
                  <a:pt x="2581794" y="2893847"/>
                </a:lnTo>
                <a:lnTo>
                  <a:pt x="2615612" y="2863534"/>
                </a:lnTo>
                <a:lnTo>
                  <a:pt x="2645930" y="2829720"/>
                </a:lnTo>
                <a:lnTo>
                  <a:pt x="2672435" y="2792717"/>
                </a:lnTo>
                <a:lnTo>
                  <a:pt x="2694819" y="2752836"/>
                </a:lnTo>
                <a:lnTo>
                  <a:pt x="2712769" y="2710386"/>
                </a:lnTo>
                <a:lnTo>
                  <a:pt x="2725975" y="2665678"/>
                </a:lnTo>
                <a:lnTo>
                  <a:pt x="2734127" y="2619024"/>
                </a:lnTo>
                <a:lnTo>
                  <a:pt x="2736913" y="2570733"/>
                </a:lnTo>
                <a:lnTo>
                  <a:pt x="2736913" y="914399"/>
                </a:lnTo>
                <a:lnTo>
                  <a:pt x="2734127" y="866127"/>
                </a:lnTo>
                <a:lnTo>
                  <a:pt x="2725975" y="819486"/>
                </a:lnTo>
                <a:lnTo>
                  <a:pt x="2712769" y="774790"/>
                </a:lnTo>
                <a:lnTo>
                  <a:pt x="2694819" y="732349"/>
                </a:lnTo>
                <a:lnTo>
                  <a:pt x="2672435" y="692473"/>
                </a:lnTo>
                <a:lnTo>
                  <a:pt x="2645930" y="655475"/>
                </a:lnTo>
                <a:lnTo>
                  <a:pt x="2615612" y="621664"/>
                </a:lnTo>
                <a:lnTo>
                  <a:pt x="2581794" y="591353"/>
                </a:lnTo>
                <a:lnTo>
                  <a:pt x="2544785" y="564851"/>
                </a:lnTo>
                <a:lnTo>
                  <a:pt x="2504897" y="542471"/>
                </a:lnTo>
                <a:lnTo>
                  <a:pt x="2462441" y="524522"/>
                </a:lnTo>
                <a:lnTo>
                  <a:pt x="2417726" y="511317"/>
                </a:lnTo>
                <a:lnTo>
                  <a:pt x="2371064" y="503166"/>
                </a:lnTo>
                <a:lnTo>
                  <a:pt x="2322766" y="500379"/>
                </a:lnTo>
                <a:close/>
              </a:path>
              <a:path w="2737485" h="2985135">
                <a:moveTo>
                  <a:pt x="2106231" y="0"/>
                </a:moveTo>
                <a:lnTo>
                  <a:pt x="1596453" y="500379"/>
                </a:lnTo>
                <a:lnTo>
                  <a:pt x="2280729" y="500379"/>
                </a:lnTo>
                <a:lnTo>
                  <a:pt x="2106231" y="0"/>
                </a:lnTo>
                <a:close/>
              </a:path>
            </a:pathLst>
          </a:custGeom>
          <a:solidFill>
            <a:srgbClr val="FFFFFF"/>
          </a:solidFill>
        </p:spPr>
        <p:txBody>
          <a:bodyPr wrap="square" lIns="0" tIns="0" rIns="0" bIns="0" rtlCol="0"/>
          <a:lstStyle/>
          <a:p>
            <a:endParaRPr/>
          </a:p>
        </p:txBody>
      </p:sp>
      <p:sp>
        <p:nvSpPr>
          <p:cNvPr id="21" name="object 21"/>
          <p:cNvSpPr/>
          <p:nvPr/>
        </p:nvSpPr>
        <p:spPr>
          <a:xfrm>
            <a:off x="128587" y="3173095"/>
            <a:ext cx="2737485" cy="2985135"/>
          </a:xfrm>
          <a:custGeom>
            <a:avLst/>
            <a:gdLst/>
            <a:ahLst/>
            <a:cxnLst/>
            <a:rect l="l" t="t" r="r" b="b"/>
            <a:pathLst>
              <a:path w="2737485" h="2985135">
                <a:moveTo>
                  <a:pt x="0" y="914399"/>
                </a:moveTo>
                <a:lnTo>
                  <a:pt x="2785" y="866127"/>
                </a:lnTo>
                <a:lnTo>
                  <a:pt x="10936" y="819486"/>
                </a:lnTo>
                <a:lnTo>
                  <a:pt x="24140" y="774790"/>
                </a:lnTo>
                <a:lnTo>
                  <a:pt x="42088" y="732349"/>
                </a:lnTo>
                <a:lnTo>
                  <a:pt x="64468" y="692473"/>
                </a:lnTo>
                <a:lnTo>
                  <a:pt x="90970" y="655475"/>
                </a:lnTo>
                <a:lnTo>
                  <a:pt x="121283" y="621664"/>
                </a:lnTo>
                <a:lnTo>
                  <a:pt x="155096" y="591353"/>
                </a:lnTo>
                <a:lnTo>
                  <a:pt x="192099" y="564851"/>
                </a:lnTo>
                <a:lnTo>
                  <a:pt x="231981" y="542471"/>
                </a:lnTo>
                <a:lnTo>
                  <a:pt x="274431" y="524522"/>
                </a:lnTo>
                <a:lnTo>
                  <a:pt x="319138" y="511317"/>
                </a:lnTo>
                <a:lnTo>
                  <a:pt x="365793" y="503166"/>
                </a:lnTo>
                <a:lnTo>
                  <a:pt x="414083" y="500379"/>
                </a:lnTo>
                <a:lnTo>
                  <a:pt x="1596453" y="500379"/>
                </a:lnTo>
                <a:lnTo>
                  <a:pt x="2106231" y="0"/>
                </a:lnTo>
                <a:lnTo>
                  <a:pt x="2280729" y="500379"/>
                </a:lnTo>
                <a:lnTo>
                  <a:pt x="2322766" y="500379"/>
                </a:lnTo>
                <a:lnTo>
                  <a:pt x="2371064" y="503166"/>
                </a:lnTo>
                <a:lnTo>
                  <a:pt x="2417726" y="511317"/>
                </a:lnTo>
                <a:lnTo>
                  <a:pt x="2462441" y="524522"/>
                </a:lnTo>
                <a:lnTo>
                  <a:pt x="2504897" y="542471"/>
                </a:lnTo>
                <a:lnTo>
                  <a:pt x="2544785" y="564851"/>
                </a:lnTo>
                <a:lnTo>
                  <a:pt x="2581794" y="591353"/>
                </a:lnTo>
                <a:lnTo>
                  <a:pt x="2615612" y="621664"/>
                </a:lnTo>
                <a:lnTo>
                  <a:pt x="2645930" y="655475"/>
                </a:lnTo>
                <a:lnTo>
                  <a:pt x="2672435" y="692473"/>
                </a:lnTo>
                <a:lnTo>
                  <a:pt x="2694819" y="732349"/>
                </a:lnTo>
                <a:lnTo>
                  <a:pt x="2712769" y="774790"/>
                </a:lnTo>
                <a:lnTo>
                  <a:pt x="2725975" y="819486"/>
                </a:lnTo>
                <a:lnTo>
                  <a:pt x="2734127" y="866127"/>
                </a:lnTo>
                <a:lnTo>
                  <a:pt x="2736913" y="914399"/>
                </a:lnTo>
                <a:lnTo>
                  <a:pt x="2736913" y="1535556"/>
                </a:lnTo>
                <a:lnTo>
                  <a:pt x="2736913" y="2570733"/>
                </a:lnTo>
                <a:lnTo>
                  <a:pt x="2734127" y="2619024"/>
                </a:lnTo>
                <a:lnTo>
                  <a:pt x="2725975" y="2665678"/>
                </a:lnTo>
                <a:lnTo>
                  <a:pt x="2712769" y="2710386"/>
                </a:lnTo>
                <a:lnTo>
                  <a:pt x="2694819" y="2752836"/>
                </a:lnTo>
                <a:lnTo>
                  <a:pt x="2672435" y="2792717"/>
                </a:lnTo>
                <a:lnTo>
                  <a:pt x="2645930" y="2829720"/>
                </a:lnTo>
                <a:lnTo>
                  <a:pt x="2615612" y="2863534"/>
                </a:lnTo>
                <a:lnTo>
                  <a:pt x="2581794" y="2893847"/>
                </a:lnTo>
                <a:lnTo>
                  <a:pt x="2544785" y="2920348"/>
                </a:lnTo>
                <a:lnTo>
                  <a:pt x="2504897" y="2942729"/>
                </a:lnTo>
                <a:lnTo>
                  <a:pt x="2462441" y="2960676"/>
                </a:lnTo>
                <a:lnTo>
                  <a:pt x="2417726" y="2973881"/>
                </a:lnTo>
                <a:lnTo>
                  <a:pt x="2371064" y="2982031"/>
                </a:lnTo>
                <a:lnTo>
                  <a:pt x="2322766" y="2984817"/>
                </a:lnTo>
                <a:lnTo>
                  <a:pt x="2280729" y="2984817"/>
                </a:lnTo>
                <a:lnTo>
                  <a:pt x="1596453" y="2984817"/>
                </a:lnTo>
                <a:lnTo>
                  <a:pt x="414083" y="2984817"/>
                </a:lnTo>
                <a:lnTo>
                  <a:pt x="365793" y="2982031"/>
                </a:lnTo>
                <a:lnTo>
                  <a:pt x="319138" y="2973881"/>
                </a:lnTo>
                <a:lnTo>
                  <a:pt x="274431" y="2960676"/>
                </a:lnTo>
                <a:lnTo>
                  <a:pt x="231981" y="2942729"/>
                </a:lnTo>
                <a:lnTo>
                  <a:pt x="192099" y="2920348"/>
                </a:lnTo>
                <a:lnTo>
                  <a:pt x="155096" y="2893847"/>
                </a:lnTo>
                <a:lnTo>
                  <a:pt x="121283" y="2863534"/>
                </a:lnTo>
                <a:lnTo>
                  <a:pt x="90970" y="2829720"/>
                </a:lnTo>
                <a:lnTo>
                  <a:pt x="64468" y="2792717"/>
                </a:lnTo>
                <a:lnTo>
                  <a:pt x="42088" y="2752836"/>
                </a:lnTo>
                <a:lnTo>
                  <a:pt x="24140" y="2710386"/>
                </a:lnTo>
                <a:lnTo>
                  <a:pt x="10936" y="2665678"/>
                </a:lnTo>
                <a:lnTo>
                  <a:pt x="2785" y="2619024"/>
                </a:lnTo>
                <a:lnTo>
                  <a:pt x="0" y="2570733"/>
                </a:lnTo>
                <a:lnTo>
                  <a:pt x="0" y="1535556"/>
                </a:lnTo>
                <a:lnTo>
                  <a:pt x="0" y="914399"/>
                </a:lnTo>
                <a:close/>
              </a:path>
            </a:pathLst>
          </a:custGeom>
          <a:ln w="19050">
            <a:solidFill>
              <a:srgbClr val="61A29F"/>
            </a:solidFill>
          </a:ln>
        </p:spPr>
        <p:txBody>
          <a:bodyPr wrap="square" lIns="0" tIns="0" rIns="0" bIns="0" rtlCol="0"/>
          <a:lstStyle/>
          <a:p>
            <a:endParaRPr/>
          </a:p>
        </p:txBody>
      </p:sp>
      <p:sp>
        <p:nvSpPr>
          <p:cNvPr id="22" name="object 22"/>
          <p:cNvSpPr txBox="1"/>
          <p:nvPr/>
        </p:nvSpPr>
        <p:spPr>
          <a:xfrm>
            <a:off x="328675" y="3822572"/>
            <a:ext cx="2313305" cy="2220595"/>
          </a:xfrm>
          <a:prstGeom prst="rect">
            <a:avLst/>
          </a:prstGeom>
        </p:spPr>
        <p:txBody>
          <a:bodyPr vert="horz" wrap="square" lIns="0" tIns="12700" rIns="0" bIns="0" rtlCol="0">
            <a:spAutoFit/>
          </a:bodyPr>
          <a:lstStyle/>
          <a:p>
            <a:pPr marL="242570" marR="5080" indent="-229870" algn="just">
              <a:lnSpc>
                <a:spcPct val="100000"/>
              </a:lnSpc>
              <a:spcBef>
                <a:spcPts val="100"/>
              </a:spcBef>
              <a:buSzPct val="94444"/>
              <a:buChar char="●"/>
              <a:tabLst>
                <a:tab pos="241935" algn="l"/>
              </a:tabLst>
            </a:pPr>
            <a:r>
              <a:rPr sz="1800" dirty="0">
                <a:latin typeface="微軟正黑體"/>
                <a:cs typeface="微軟正黑體"/>
              </a:rPr>
              <a:t>學力，落實全人教育 </a:t>
            </a:r>
            <a:r>
              <a:rPr sz="1800" spc="-5" dirty="0">
                <a:latin typeface="微軟正黑體"/>
                <a:cs typeface="微軟正黑體"/>
              </a:rPr>
              <a:t>培養核心素養，鞏固 </a:t>
            </a:r>
            <a:r>
              <a:rPr sz="1800" dirty="0">
                <a:latin typeface="微軟正黑體"/>
                <a:cs typeface="微軟正黑體"/>
              </a:rPr>
              <a:t>基本</a:t>
            </a:r>
            <a:endParaRPr sz="1800">
              <a:latin typeface="微軟正黑體"/>
              <a:cs typeface="微軟正黑體"/>
            </a:endParaRPr>
          </a:p>
          <a:p>
            <a:pPr marL="242570" marR="5080" indent="-229870" algn="just">
              <a:lnSpc>
                <a:spcPct val="100000"/>
              </a:lnSpc>
              <a:buSzPct val="94444"/>
              <a:buChar char="●"/>
              <a:tabLst>
                <a:tab pos="241935" algn="l"/>
              </a:tabLst>
            </a:pPr>
            <a:r>
              <a:rPr sz="1800" dirty="0">
                <a:latin typeface="微軟正黑體"/>
                <a:cs typeface="微軟正黑體"/>
              </a:rPr>
              <a:t>社會、自然科學與藝 術領域必修課程</a:t>
            </a:r>
            <a:r>
              <a:rPr sz="1800" b="1" dirty="0">
                <a:solidFill>
                  <a:srgbClr val="DF05C5"/>
                </a:solidFill>
                <a:latin typeface="微軟正黑體"/>
                <a:cs typeface="微軟正黑體"/>
              </a:rPr>
              <a:t>可研 擬領域內跨科之統整 </a:t>
            </a:r>
            <a:r>
              <a:rPr sz="1800" b="1" spc="-5" dirty="0">
                <a:solidFill>
                  <a:srgbClr val="DF05C5"/>
                </a:solidFill>
                <a:latin typeface="微軟正黑體"/>
                <a:cs typeface="微軟正黑體"/>
              </a:rPr>
              <a:t>型、探究型或實作型 </a:t>
            </a:r>
            <a:r>
              <a:rPr sz="1800" b="1" dirty="0">
                <a:solidFill>
                  <a:srgbClr val="DF05C5"/>
                </a:solidFill>
                <a:latin typeface="微軟正黑體"/>
                <a:cs typeface="微軟正黑體"/>
              </a:rPr>
              <a:t>課程內容</a:t>
            </a:r>
            <a:endParaRPr sz="1800">
              <a:latin typeface="微軟正黑體"/>
              <a:cs typeface="微軟正黑體"/>
            </a:endParaRPr>
          </a:p>
        </p:txBody>
      </p:sp>
      <p:sp>
        <p:nvSpPr>
          <p:cNvPr id="23" name="object 23"/>
          <p:cNvSpPr/>
          <p:nvPr/>
        </p:nvSpPr>
        <p:spPr>
          <a:xfrm>
            <a:off x="2936875" y="3292347"/>
            <a:ext cx="1738630" cy="2865755"/>
          </a:xfrm>
          <a:custGeom>
            <a:avLst/>
            <a:gdLst/>
            <a:ahLst/>
            <a:cxnLst/>
            <a:rect l="l" t="t" r="r" b="b"/>
            <a:pathLst>
              <a:path w="1738629" h="2865754">
                <a:moveTo>
                  <a:pt x="1245742" y="0"/>
                </a:moveTo>
                <a:lnTo>
                  <a:pt x="1013967" y="381126"/>
                </a:lnTo>
                <a:lnTo>
                  <a:pt x="289687" y="381126"/>
                </a:lnTo>
                <a:lnTo>
                  <a:pt x="242690" y="384917"/>
                </a:lnTo>
                <a:lnTo>
                  <a:pt x="198111" y="395892"/>
                </a:lnTo>
                <a:lnTo>
                  <a:pt x="156545" y="413455"/>
                </a:lnTo>
                <a:lnTo>
                  <a:pt x="118588" y="437011"/>
                </a:lnTo>
                <a:lnTo>
                  <a:pt x="84835" y="465963"/>
                </a:lnTo>
                <a:lnTo>
                  <a:pt x="55884" y="499715"/>
                </a:lnTo>
                <a:lnTo>
                  <a:pt x="32328" y="537672"/>
                </a:lnTo>
                <a:lnTo>
                  <a:pt x="14765" y="579238"/>
                </a:lnTo>
                <a:lnTo>
                  <a:pt x="3790" y="623817"/>
                </a:lnTo>
                <a:lnTo>
                  <a:pt x="0" y="670813"/>
                </a:lnTo>
                <a:lnTo>
                  <a:pt x="0" y="2575839"/>
                </a:lnTo>
                <a:lnTo>
                  <a:pt x="3790" y="2622833"/>
                </a:lnTo>
                <a:lnTo>
                  <a:pt x="14765" y="2667413"/>
                </a:lnTo>
                <a:lnTo>
                  <a:pt x="32328" y="2708983"/>
                </a:lnTo>
                <a:lnTo>
                  <a:pt x="55884" y="2746945"/>
                </a:lnTo>
                <a:lnTo>
                  <a:pt x="84836" y="2780704"/>
                </a:lnTo>
                <a:lnTo>
                  <a:pt x="118588" y="2809663"/>
                </a:lnTo>
                <a:lnTo>
                  <a:pt x="156545" y="2833225"/>
                </a:lnTo>
                <a:lnTo>
                  <a:pt x="198111" y="2850793"/>
                </a:lnTo>
                <a:lnTo>
                  <a:pt x="242690" y="2861772"/>
                </a:lnTo>
                <a:lnTo>
                  <a:pt x="289687" y="2865564"/>
                </a:lnTo>
                <a:lnTo>
                  <a:pt x="1448562" y="2865564"/>
                </a:lnTo>
                <a:lnTo>
                  <a:pt x="1495561" y="2861772"/>
                </a:lnTo>
                <a:lnTo>
                  <a:pt x="1540150" y="2850793"/>
                </a:lnTo>
                <a:lnTo>
                  <a:pt x="1581730" y="2833225"/>
                </a:lnTo>
                <a:lnTo>
                  <a:pt x="1619705" y="2809663"/>
                </a:lnTo>
                <a:lnTo>
                  <a:pt x="1653476" y="2780704"/>
                </a:lnTo>
                <a:lnTo>
                  <a:pt x="1682447" y="2746945"/>
                </a:lnTo>
                <a:lnTo>
                  <a:pt x="1706019" y="2708983"/>
                </a:lnTo>
                <a:lnTo>
                  <a:pt x="1723597" y="2667413"/>
                </a:lnTo>
                <a:lnTo>
                  <a:pt x="1734581" y="2622833"/>
                </a:lnTo>
                <a:lnTo>
                  <a:pt x="1738376" y="2575839"/>
                </a:lnTo>
                <a:lnTo>
                  <a:pt x="1738376" y="670813"/>
                </a:lnTo>
                <a:lnTo>
                  <a:pt x="1734581" y="623817"/>
                </a:lnTo>
                <a:lnTo>
                  <a:pt x="1723597" y="579238"/>
                </a:lnTo>
                <a:lnTo>
                  <a:pt x="1706019" y="537672"/>
                </a:lnTo>
                <a:lnTo>
                  <a:pt x="1682447" y="499715"/>
                </a:lnTo>
                <a:lnTo>
                  <a:pt x="1653476" y="465963"/>
                </a:lnTo>
                <a:lnTo>
                  <a:pt x="1619705" y="437011"/>
                </a:lnTo>
                <a:lnTo>
                  <a:pt x="1581730" y="413455"/>
                </a:lnTo>
                <a:lnTo>
                  <a:pt x="1540150" y="395892"/>
                </a:lnTo>
                <a:lnTo>
                  <a:pt x="1495561" y="384917"/>
                </a:lnTo>
                <a:lnTo>
                  <a:pt x="1448562" y="381126"/>
                </a:lnTo>
                <a:lnTo>
                  <a:pt x="1245742" y="0"/>
                </a:lnTo>
                <a:close/>
              </a:path>
            </a:pathLst>
          </a:custGeom>
          <a:solidFill>
            <a:srgbClr val="FFFFFF"/>
          </a:solidFill>
        </p:spPr>
        <p:txBody>
          <a:bodyPr wrap="square" lIns="0" tIns="0" rIns="0" bIns="0" rtlCol="0"/>
          <a:lstStyle/>
          <a:p>
            <a:endParaRPr/>
          </a:p>
        </p:txBody>
      </p:sp>
      <p:sp>
        <p:nvSpPr>
          <p:cNvPr id="24" name="object 24"/>
          <p:cNvSpPr/>
          <p:nvPr/>
        </p:nvSpPr>
        <p:spPr>
          <a:xfrm>
            <a:off x="2936875" y="3292347"/>
            <a:ext cx="1738630" cy="2865755"/>
          </a:xfrm>
          <a:custGeom>
            <a:avLst/>
            <a:gdLst/>
            <a:ahLst/>
            <a:cxnLst/>
            <a:rect l="l" t="t" r="r" b="b"/>
            <a:pathLst>
              <a:path w="1738629" h="2865754">
                <a:moveTo>
                  <a:pt x="0" y="670813"/>
                </a:moveTo>
                <a:lnTo>
                  <a:pt x="3790" y="623817"/>
                </a:lnTo>
                <a:lnTo>
                  <a:pt x="14765" y="579238"/>
                </a:lnTo>
                <a:lnTo>
                  <a:pt x="32328" y="537672"/>
                </a:lnTo>
                <a:lnTo>
                  <a:pt x="55884" y="499715"/>
                </a:lnTo>
                <a:lnTo>
                  <a:pt x="84836" y="465962"/>
                </a:lnTo>
                <a:lnTo>
                  <a:pt x="118588" y="437011"/>
                </a:lnTo>
                <a:lnTo>
                  <a:pt x="156545" y="413455"/>
                </a:lnTo>
                <a:lnTo>
                  <a:pt x="198111" y="395892"/>
                </a:lnTo>
                <a:lnTo>
                  <a:pt x="242690" y="384917"/>
                </a:lnTo>
                <a:lnTo>
                  <a:pt x="289687" y="381126"/>
                </a:lnTo>
                <a:lnTo>
                  <a:pt x="1013967" y="381126"/>
                </a:lnTo>
                <a:lnTo>
                  <a:pt x="1245742" y="0"/>
                </a:lnTo>
                <a:lnTo>
                  <a:pt x="1448562" y="381126"/>
                </a:lnTo>
                <a:lnTo>
                  <a:pt x="1495561" y="384917"/>
                </a:lnTo>
                <a:lnTo>
                  <a:pt x="1540150" y="395892"/>
                </a:lnTo>
                <a:lnTo>
                  <a:pt x="1581730" y="413455"/>
                </a:lnTo>
                <a:lnTo>
                  <a:pt x="1619705" y="437011"/>
                </a:lnTo>
                <a:lnTo>
                  <a:pt x="1653476" y="465963"/>
                </a:lnTo>
                <a:lnTo>
                  <a:pt x="1682447" y="499715"/>
                </a:lnTo>
                <a:lnTo>
                  <a:pt x="1706019" y="537672"/>
                </a:lnTo>
                <a:lnTo>
                  <a:pt x="1723597" y="579238"/>
                </a:lnTo>
                <a:lnTo>
                  <a:pt x="1734581" y="623817"/>
                </a:lnTo>
                <a:lnTo>
                  <a:pt x="1738376" y="670813"/>
                </a:lnTo>
                <a:lnTo>
                  <a:pt x="1738376" y="795146"/>
                </a:lnTo>
                <a:lnTo>
                  <a:pt x="1738376" y="1416303"/>
                </a:lnTo>
                <a:lnTo>
                  <a:pt x="1738376" y="2575839"/>
                </a:lnTo>
                <a:lnTo>
                  <a:pt x="1734581" y="2622833"/>
                </a:lnTo>
                <a:lnTo>
                  <a:pt x="1723597" y="2667413"/>
                </a:lnTo>
                <a:lnTo>
                  <a:pt x="1706019" y="2708983"/>
                </a:lnTo>
                <a:lnTo>
                  <a:pt x="1682447" y="2746945"/>
                </a:lnTo>
                <a:lnTo>
                  <a:pt x="1653476" y="2780704"/>
                </a:lnTo>
                <a:lnTo>
                  <a:pt x="1619705" y="2809663"/>
                </a:lnTo>
                <a:lnTo>
                  <a:pt x="1581730" y="2833225"/>
                </a:lnTo>
                <a:lnTo>
                  <a:pt x="1540150" y="2850793"/>
                </a:lnTo>
                <a:lnTo>
                  <a:pt x="1495561" y="2861772"/>
                </a:lnTo>
                <a:lnTo>
                  <a:pt x="1448562" y="2865564"/>
                </a:lnTo>
                <a:lnTo>
                  <a:pt x="1013967" y="2865564"/>
                </a:lnTo>
                <a:lnTo>
                  <a:pt x="289687" y="2865564"/>
                </a:lnTo>
                <a:lnTo>
                  <a:pt x="242690" y="2861772"/>
                </a:lnTo>
                <a:lnTo>
                  <a:pt x="198111" y="2850793"/>
                </a:lnTo>
                <a:lnTo>
                  <a:pt x="156545" y="2833225"/>
                </a:lnTo>
                <a:lnTo>
                  <a:pt x="118588" y="2809663"/>
                </a:lnTo>
                <a:lnTo>
                  <a:pt x="84835" y="2780704"/>
                </a:lnTo>
                <a:lnTo>
                  <a:pt x="55884" y="2746945"/>
                </a:lnTo>
                <a:lnTo>
                  <a:pt x="32328" y="2708983"/>
                </a:lnTo>
                <a:lnTo>
                  <a:pt x="14765" y="2667413"/>
                </a:lnTo>
                <a:lnTo>
                  <a:pt x="3790" y="2622833"/>
                </a:lnTo>
                <a:lnTo>
                  <a:pt x="0" y="2575839"/>
                </a:lnTo>
                <a:lnTo>
                  <a:pt x="0" y="1416303"/>
                </a:lnTo>
                <a:lnTo>
                  <a:pt x="0" y="795146"/>
                </a:lnTo>
                <a:lnTo>
                  <a:pt x="0" y="670813"/>
                </a:lnTo>
                <a:close/>
              </a:path>
            </a:pathLst>
          </a:custGeom>
          <a:ln w="19050">
            <a:solidFill>
              <a:srgbClr val="61A29F"/>
            </a:solidFill>
          </a:ln>
        </p:spPr>
        <p:txBody>
          <a:bodyPr wrap="square" lIns="0" tIns="0" rIns="0" bIns="0" rtlCol="0"/>
          <a:lstStyle/>
          <a:p>
            <a:endParaRPr/>
          </a:p>
        </p:txBody>
      </p:sp>
      <p:sp>
        <p:nvSpPr>
          <p:cNvPr id="25" name="object 25"/>
          <p:cNvSpPr txBox="1"/>
          <p:nvPr/>
        </p:nvSpPr>
        <p:spPr>
          <a:xfrm>
            <a:off x="3101085" y="3786378"/>
            <a:ext cx="1398905" cy="2220595"/>
          </a:xfrm>
          <a:prstGeom prst="rect">
            <a:avLst/>
          </a:prstGeom>
        </p:spPr>
        <p:txBody>
          <a:bodyPr vert="horz" wrap="square" lIns="0" tIns="12700" rIns="0" bIns="0" rtlCol="0">
            <a:spAutoFit/>
          </a:bodyPr>
          <a:lstStyle/>
          <a:p>
            <a:pPr marL="242570" marR="5080" indent="-229870" algn="just">
              <a:lnSpc>
                <a:spcPct val="100000"/>
              </a:lnSpc>
              <a:spcBef>
                <a:spcPts val="100"/>
              </a:spcBef>
              <a:buClr>
                <a:srgbClr val="000000"/>
              </a:buClr>
              <a:buSzPct val="94444"/>
              <a:buFont typeface=""/>
              <a:buChar char="●"/>
              <a:tabLst>
                <a:tab pos="241935" algn="l"/>
              </a:tabLst>
            </a:pPr>
            <a:r>
              <a:rPr sz="1800" b="1" dirty="0">
                <a:solidFill>
                  <a:srgbClr val="DF05C5"/>
                </a:solidFill>
                <a:latin typeface="微軟正黑體"/>
                <a:cs typeface="微軟正黑體"/>
              </a:rPr>
              <a:t>新增技能領 域</a:t>
            </a:r>
            <a:r>
              <a:rPr sz="1800" dirty="0">
                <a:latin typeface="微軟正黑體"/>
                <a:cs typeface="微軟正黑體"/>
              </a:rPr>
              <a:t>，擷取群 中數科共通 基礎技能， </a:t>
            </a:r>
            <a:r>
              <a:rPr sz="1800" spc="-5" dirty="0">
                <a:latin typeface="微軟正黑體"/>
                <a:cs typeface="微軟正黑體"/>
              </a:rPr>
              <a:t>培育學生跨 </a:t>
            </a:r>
            <a:r>
              <a:rPr sz="1800" dirty="0">
                <a:latin typeface="微軟正黑體"/>
                <a:cs typeface="微軟正黑體"/>
              </a:rPr>
              <a:t>科別之共通 基礎技術能 力</a:t>
            </a:r>
            <a:endParaRPr sz="1800">
              <a:latin typeface="微軟正黑體"/>
              <a:cs typeface="微軟正黑體"/>
            </a:endParaRPr>
          </a:p>
        </p:txBody>
      </p:sp>
      <p:sp>
        <p:nvSpPr>
          <p:cNvPr id="26" name="object 26"/>
          <p:cNvSpPr/>
          <p:nvPr/>
        </p:nvSpPr>
        <p:spPr>
          <a:xfrm>
            <a:off x="4748276" y="3214116"/>
            <a:ext cx="1729105" cy="2943860"/>
          </a:xfrm>
          <a:custGeom>
            <a:avLst/>
            <a:gdLst/>
            <a:ahLst/>
            <a:cxnLst/>
            <a:rect l="l" t="t" r="r" b="b"/>
            <a:pathLst>
              <a:path w="1729104" h="2943860">
                <a:moveTo>
                  <a:pt x="916432" y="0"/>
                </a:moveTo>
                <a:lnTo>
                  <a:pt x="1008379" y="459359"/>
                </a:lnTo>
                <a:lnTo>
                  <a:pt x="288036" y="459359"/>
                </a:lnTo>
                <a:lnTo>
                  <a:pt x="241302" y="463131"/>
                </a:lnTo>
                <a:lnTo>
                  <a:pt x="196973" y="474051"/>
                </a:lnTo>
                <a:lnTo>
                  <a:pt x="155643" y="491526"/>
                </a:lnTo>
                <a:lnTo>
                  <a:pt x="117902" y="514962"/>
                </a:lnTo>
                <a:lnTo>
                  <a:pt x="84343" y="543766"/>
                </a:lnTo>
                <a:lnTo>
                  <a:pt x="55558" y="577344"/>
                </a:lnTo>
                <a:lnTo>
                  <a:pt x="32140" y="615102"/>
                </a:lnTo>
                <a:lnTo>
                  <a:pt x="14679" y="656446"/>
                </a:lnTo>
                <a:lnTo>
                  <a:pt x="3768" y="700784"/>
                </a:lnTo>
                <a:lnTo>
                  <a:pt x="0" y="747522"/>
                </a:lnTo>
                <a:lnTo>
                  <a:pt x="0" y="2655658"/>
                </a:lnTo>
                <a:lnTo>
                  <a:pt x="3768" y="2702395"/>
                </a:lnTo>
                <a:lnTo>
                  <a:pt x="14679" y="2746731"/>
                </a:lnTo>
                <a:lnTo>
                  <a:pt x="32140" y="2788073"/>
                </a:lnTo>
                <a:lnTo>
                  <a:pt x="55558" y="2825827"/>
                </a:lnTo>
                <a:lnTo>
                  <a:pt x="84343" y="2859401"/>
                </a:lnTo>
                <a:lnTo>
                  <a:pt x="117902" y="2888201"/>
                </a:lnTo>
                <a:lnTo>
                  <a:pt x="155643" y="2911634"/>
                </a:lnTo>
                <a:lnTo>
                  <a:pt x="196973" y="2929106"/>
                </a:lnTo>
                <a:lnTo>
                  <a:pt x="241302" y="2940025"/>
                </a:lnTo>
                <a:lnTo>
                  <a:pt x="288036" y="2943796"/>
                </a:lnTo>
                <a:lnTo>
                  <a:pt x="1440561" y="2943796"/>
                </a:lnTo>
                <a:lnTo>
                  <a:pt x="1487298" y="2940025"/>
                </a:lnTo>
                <a:lnTo>
                  <a:pt x="1531636" y="2929106"/>
                </a:lnTo>
                <a:lnTo>
                  <a:pt x="1572980" y="2911634"/>
                </a:lnTo>
                <a:lnTo>
                  <a:pt x="1610738" y="2888201"/>
                </a:lnTo>
                <a:lnTo>
                  <a:pt x="1644316" y="2859401"/>
                </a:lnTo>
                <a:lnTo>
                  <a:pt x="1673120" y="2825827"/>
                </a:lnTo>
                <a:lnTo>
                  <a:pt x="1696556" y="2788073"/>
                </a:lnTo>
                <a:lnTo>
                  <a:pt x="1714031" y="2746731"/>
                </a:lnTo>
                <a:lnTo>
                  <a:pt x="1724951" y="2702395"/>
                </a:lnTo>
                <a:lnTo>
                  <a:pt x="1728724" y="2655658"/>
                </a:lnTo>
                <a:lnTo>
                  <a:pt x="1728724" y="747522"/>
                </a:lnTo>
                <a:lnTo>
                  <a:pt x="1724951" y="700784"/>
                </a:lnTo>
                <a:lnTo>
                  <a:pt x="1714031" y="656446"/>
                </a:lnTo>
                <a:lnTo>
                  <a:pt x="1696556" y="615102"/>
                </a:lnTo>
                <a:lnTo>
                  <a:pt x="1673120" y="577344"/>
                </a:lnTo>
                <a:lnTo>
                  <a:pt x="1644316" y="543766"/>
                </a:lnTo>
                <a:lnTo>
                  <a:pt x="1610738" y="514962"/>
                </a:lnTo>
                <a:lnTo>
                  <a:pt x="1572980" y="491526"/>
                </a:lnTo>
                <a:lnTo>
                  <a:pt x="1531636" y="474051"/>
                </a:lnTo>
                <a:lnTo>
                  <a:pt x="1487298" y="463131"/>
                </a:lnTo>
                <a:lnTo>
                  <a:pt x="1440561" y="459359"/>
                </a:lnTo>
                <a:lnTo>
                  <a:pt x="916432" y="0"/>
                </a:lnTo>
                <a:close/>
              </a:path>
            </a:pathLst>
          </a:custGeom>
          <a:solidFill>
            <a:srgbClr val="FFFFFF"/>
          </a:solidFill>
        </p:spPr>
        <p:txBody>
          <a:bodyPr wrap="square" lIns="0" tIns="0" rIns="0" bIns="0" rtlCol="0"/>
          <a:lstStyle/>
          <a:p>
            <a:endParaRPr/>
          </a:p>
        </p:txBody>
      </p:sp>
      <p:sp>
        <p:nvSpPr>
          <p:cNvPr id="27" name="object 27"/>
          <p:cNvSpPr/>
          <p:nvPr/>
        </p:nvSpPr>
        <p:spPr>
          <a:xfrm>
            <a:off x="4748276" y="3214116"/>
            <a:ext cx="1729105" cy="2943860"/>
          </a:xfrm>
          <a:custGeom>
            <a:avLst/>
            <a:gdLst/>
            <a:ahLst/>
            <a:cxnLst/>
            <a:rect l="l" t="t" r="r" b="b"/>
            <a:pathLst>
              <a:path w="1729104" h="2943860">
                <a:moveTo>
                  <a:pt x="0" y="747522"/>
                </a:moveTo>
                <a:lnTo>
                  <a:pt x="3768" y="700784"/>
                </a:lnTo>
                <a:lnTo>
                  <a:pt x="14679" y="656446"/>
                </a:lnTo>
                <a:lnTo>
                  <a:pt x="32140" y="615102"/>
                </a:lnTo>
                <a:lnTo>
                  <a:pt x="55558" y="577344"/>
                </a:lnTo>
                <a:lnTo>
                  <a:pt x="84343" y="543766"/>
                </a:lnTo>
                <a:lnTo>
                  <a:pt x="117902" y="514962"/>
                </a:lnTo>
                <a:lnTo>
                  <a:pt x="155643" y="491526"/>
                </a:lnTo>
                <a:lnTo>
                  <a:pt x="196973" y="474051"/>
                </a:lnTo>
                <a:lnTo>
                  <a:pt x="241302" y="463131"/>
                </a:lnTo>
                <a:lnTo>
                  <a:pt x="288036" y="459359"/>
                </a:lnTo>
                <a:lnTo>
                  <a:pt x="1008379" y="459359"/>
                </a:lnTo>
                <a:lnTo>
                  <a:pt x="916432" y="0"/>
                </a:lnTo>
                <a:lnTo>
                  <a:pt x="1440561" y="459359"/>
                </a:lnTo>
                <a:lnTo>
                  <a:pt x="1487298" y="463131"/>
                </a:lnTo>
                <a:lnTo>
                  <a:pt x="1531636" y="474051"/>
                </a:lnTo>
                <a:lnTo>
                  <a:pt x="1572980" y="491526"/>
                </a:lnTo>
                <a:lnTo>
                  <a:pt x="1610738" y="514962"/>
                </a:lnTo>
                <a:lnTo>
                  <a:pt x="1644316" y="543766"/>
                </a:lnTo>
                <a:lnTo>
                  <a:pt x="1673120" y="577344"/>
                </a:lnTo>
                <a:lnTo>
                  <a:pt x="1696556" y="615102"/>
                </a:lnTo>
                <a:lnTo>
                  <a:pt x="1714031" y="656446"/>
                </a:lnTo>
                <a:lnTo>
                  <a:pt x="1724951" y="700784"/>
                </a:lnTo>
                <a:lnTo>
                  <a:pt x="1728724" y="747522"/>
                </a:lnTo>
                <a:lnTo>
                  <a:pt x="1728724" y="873379"/>
                </a:lnTo>
                <a:lnTo>
                  <a:pt x="1728724" y="1494536"/>
                </a:lnTo>
                <a:lnTo>
                  <a:pt x="1728724" y="2655658"/>
                </a:lnTo>
                <a:lnTo>
                  <a:pt x="1724951" y="2702395"/>
                </a:lnTo>
                <a:lnTo>
                  <a:pt x="1714031" y="2746731"/>
                </a:lnTo>
                <a:lnTo>
                  <a:pt x="1696556" y="2788073"/>
                </a:lnTo>
                <a:lnTo>
                  <a:pt x="1673120" y="2825827"/>
                </a:lnTo>
                <a:lnTo>
                  <a:pt x="1644316" y="2859401"/>
                </a:lnTo>
                <a:lnTo>
                  <a:pt x="1610738" y="2888201"/>
                </a:lnTo>
                <a:lnTo>
                  <a:pt x="1572980" y="2911634"/>
                </a:lnTo>
                <a:lnTo>
                  <a:pt x="1531636" y="2929106"/>
                </a:lnTo>
                <a:lnTo>
                  <a:pt x="1487298" y="2940025"/>
                </a:lnTo>
                <a:lnTo>
                  <a:pt x="1440561" y="2943796"/>
                </a:lnTo>
                <a:lnTo>
                  <a:pt x="1008379" y="2943796"/>
                </a:lnTo>
                <a:lnTo>
                  <a:pt x="288036" y="2943796"/>
                </a:lnTo>
                <a:lnTo>
                  <a:pt x="241302" y="2940025"/>
                </a:lnTo>
                <a:lnTo>
                  <a:pt x="196973" y="2929106"/>
                </a:lnTo>
                <a:lnTo>
                  <a:pt x="155643" y="2911634"/>
                </a:lnTo>
                <a:lnTo>
                  <a:pt x="117902" y="2888201"/>
                </a:lnTo>
                <a:lnTo>
                  <a:pt x="84343" y="2859401"/>
                </a:lnTo>
                <a:lnTo>
                  <a:pt x="55558" y="2825827"/>
                </a:lnTo>
                <a:lnTo>
                  <a:pt x="32140" y="2788073"/>
                </a:lnTo>
                <a:lnTo>
                  <a:pt x="14679" y="2746731"/>
                </a:lnTo>
                <a:lnTo>
                  <a:pt x="3768" y="2702395"/>
                </a:lnTo>
                <a:lnTo>
                  <a:pt x="0" y="2655658"/>
                </a:lnTo>
                <a:lnTo>
                  <a:pt x="0" y="1494536"/>
                </a:lnTo>
                <a:lnTo>
                  <a:pt x="0" y="873379"/>
                </a:lnTo>
                <a:lnTo>
                  <a:pt x="0" y="747522"/>
                </a:lnTo>
                <a:close/>
              </a:path>
            </a:pathLst>
          </a:custGeom>
          <a:ln w="19050">
            <a:solidFill>
              <a:srgbClr val="61A29F"/>
            </a:solidFill>
          </a:ln>
        </p:spPr>
        <p:txBody>
          <a:bodyPr wrap="square" lIns="0" tIns="0" rIns="0" bIns="0" rtlCol="0"/>
          <a:lstStyle/>
          <a:p>
            <a:endParaRPr/>
          </a:p>
        </p:txBody>
      </p:sp>
      <p:sp>
        <p:nvSpPr>
          <p:cNvPr id="28" name="object 28"/>
          <p:cNvSpPr txBox="1"/>
          <p:nvPr/>
        </p:nvSpPr>
        <p:spPr>
          <a:xfrm>
            <a:off x="4800601" y="3785742"/>
            <a:ext cx="1510538" cy="1946910"/>
          </a:xfrm>
          <a:prstGeom prst="rect">
            <a:avLst/>
          </a:prstGeom>
        </p:spPr>
        <p:txBody>
          <a:bodyPr vert="horz" wrap="square" lIns="0" tIns="12700" rIns="0" bIns="0" rtlCol="0">
            <a:spAutoFit/>
          </a:bodyPr>
          <a:lstStyle/>
          <a:p>
            <a:pPr marL="242570" marR="5080" indent="-229870" algn="just">
              <a:lnSpc>
                <a:spcPct val="100000"/>
              </a:lnSpc>
              <a:spcBef>
                <a:spcPts val="100"/>
              </a:spcBef>
              <a:buSzPct val="94444"/>
              <a:buChar char="●"/>
              <a:tabLst>
                <a:tab pos="241935" algn="l"/>
              </a:tabLst>
            </a:pPr>
            <a:r>
              <a:rPr sz="1800" dirty="0">
                <a:latin typeface="微軟正黑體"/>
                <a:cs typeface="微軟正黑體"/>
              </a:rPr>
              <a:t>重視群科專 業差異，</a:t>
            </a:r>
            <a:r>
              <a:rPr sz="1800" b="1" dirty="0">
                <a:solidFill>
                  <a:srgbClr val="DF05C5"/>
                </a:solidFill>
                <a:latin typeface="微軟正黑體"/>
                <a:cs typeface="微軟正黑體"/>
              </a:rPr>
              <a:t>賡 </a:t>
            </a:r>
            <a:r>
              <a:rPr sz="1800" b="1" spc="-5" dirty="0">
                <a:solidFill>
                  <a:srgbClr val="DF05C5"/>
                </a:solidFill>
                <a:latin typeface="微軟正黑體"/>
                <a:cs typeface="微軟正黑體"/>
              </a:rPr>
              <a:t>續現有一般 </a:t>
            </a:r>
            <a:r>
              <a:rPr sz="1800" b="1" dirty="0">
                <a:solidFill>
                  <a:srgbClr val="DF05C5"/>
                </a:solidFill>
                <a:latin typeface="微軟正黑體"/>
                <a:cs typeface="微軟正黑體"/>
              </a:rPr>
              <a:t>科目分版之 特色</a:t>
            </a:r>
            <a:r>
              <a:rPr sz="1800" dirty="0">
                <a:latin typeface="微軟正黑體"/>
                <a:cs typeface="微軟正黑體"/>
              </a:rPr>
              <a:t>，賦予 各校彈性規 </a:t>
            </a:r>
            <a:r>
              <a:rPr sz="1800" spc="-5" dirty="0">
                <a:latin typeface="微軟正黑體"/>
                <a:cs typeface="微軟正黑體"/>
              </a:rPr>
              <a:t>劃之自主權</a:t>
            </a:r>
            <a:endParaRPr sz="1800" dirty="0">
              <a:latin typeface="微軟正黑體"/>
              <a:cs typeface="微軟正黑體"/>
            </a:endParaRPr>
          </a:p>
        </p:txBody>
      </p:sp>
      <p:sp>
        <p:nvSpPr>
          <p:cNvPr id="29" name="object 29"/>
          <p:cNvSpPr/>
          <p:nvPr/>
        </p:nvSpPr>
        <p:spPr>
          <a:xfrm>
            <a:off x="6548501" y="3214116"/>
            <a:ext cx="2447925" cy="2943860"/>
          </a:xfrm>
          <a:custGeom>
            <a:avLst/>
            <a:gdLst/>
            <a:ahLst/>
            <a:cxnLst/>
            <a:rect l="l" t="t" r="r" b="b"/>
            <a:pathLst>
              <a:path w="2447925" h="2943860">
                <a:moveTo>
                  <a:pt x="687451" y="0"/>
                </a:moveTo>
                <a:lnTo>
                  <a:pt x="407924" y="459359"/>
                </a:lnTo>
                <a:lnTo>
                  <a:pt x="360350" y="462103"/>
                </a:lnTo>
                <a:lnTo>
                  <a:pt x="314388" y="470132"/>
                </a:lnTo>
                <a:lnTo>
                  <a:pt x="270344" y="483140"/>
                </a:lnTo>
                <a:lnTo>
                  <a:pt x="228525" y="500822"/>
                </a:lnTo>
                <a:lnTo>
                  <a:pt x="189237" y="522871"/>
                </a:lnTo>
                <a:lnTo>
                  <a:pt x="152785" y="548982"/>
                </a:lnTo>
                <a:lnTo>
                  <a:pt x="119475" y="578850"/>
                </a:lnTo>
                <a:lnTo>
                  <a:pt x="89613" y="612167"/>
                </a:lnTo>
                <a:lnTo>
                  <a:pt x="63506" y="648630"/>
                </a:lnTo>
                <a:lnTo>
                  <a:pt x="41460" y="687931"/>
                </a:lnTo>
                <a:lnTo>
                  <a:pt x="23780" y="729765"/>
                </a:lnTo>
                <a:lnTo>
                  <a:pt x="10773" y="773827"/>
                </a:lnTo>
                <a:lnTo>
                  <a:pt x="2744" y="819810"/>
                </a:lnTo>
                <a:lnTo>
                  <a:pt x="0" y="867410"/>
                </a:lnTo>
                <a:lnTo>
                  <a:pt x="0" y="2535796"/>
                </a:lnTo>
                <a:lnTo>
                  <a:pt x="2744" y="2583378"/>
                </a:lnTo>
                <a:lnTo>
                  <a:pt x="10773" y="2629348"/>
                </a:lnTo>
                <a:lnTo>
                  <a:pt x="23780" y="2673399"/>
                </a:lnTo>
                <a:lnTo>
                  <a:pt x="41460" y="2715226"/>
                </a:lnTo>
                <a:lnTo>
                  <a:pt x="63506" y="2754522"/>
                </a:lnTo>
                <a:lnTo>
                  <a:pt x="89613" y="2790981"/>
                </a:lnTo>
                <a:lnTo>
                  <a:pt x="119475" y="2824297"/>
                </a:lnTo>
                <a:lnTo>
                  <a:pt x="152785" y="2854164"/>
                </a:lnTo>
                <a:lnTo>
                  <a:pt x="189237" y="2880276"/>
                </a:lnTo>
                <a:lnTo>
                  <a:pt x="228525" y="2902327"/>
                </a:lnTo>
                <a:lnTo>
                  <a:pt x="270344" y="2920011"/>
                </a:lnTo>
                <a:lnTo>
                  <a:pt x="314388" y="2933021"/>
                </a:lnTo>
                <a:lnTo>
                  <a:pt x="360350" y="2941051"/>
                </a:lnTo>
                <a:lnTo>
                  <a:pt x="407924" y="2943796"/>
                </a:lnTo>
                <a:lnTo>
                  <a:pt x="2039874" y="2943796"/>
                </a:lnTo>
                <a:lnTo>
                  <a:pt x="2087449" y="2941051"/>
                </a:lnTo>
                <a:lnTo>
                  <a:pt x="2133416" y="2933021"/>
                </a:lnTo>
                <a:lnTo>
                  <a:pt x="2177468" y="2920011"/>
                </a:lnTo>
                <a:lnTo>
                  <a:pt x="2219297" y="2902327"/>
                </a:lnTo>
                <a:lnTo>
                  <a:pt x="2258597" y="2880276"/>
                </a:lnTo>
                <a:lnTo>
                  <a:pt x="2295062" y="2854164"/>
                </a:lnTo>
                <a:lnTo>
                  <a:pt x="2328386" y="2824297"/>
                </a:lnTo>
                <a:lnTo>
                  <a:pt x="2358261" y="2790981"/>
                </a:lnTo>
                <a:lnTo>
                  <a:pt x="2384381" y="2754522"/>
                </a:lnTo>
                <a:lnTo>
                  <a:pt x="2406439" y="2715226"/>
                </a:lnTo>
                <a:lnTo>
                  <a:pt x="2424129" y="2673399"/>
                </a:lnTo>
                <a:lnTo>
                  <a:pt x="2437144" y="2629348"/>
                </a:lnTo>
                <a:lnTo>
                  <a:pt x="2445178" y="2583378"/>
                </a:lnTo>
                <a:lnTo>
                  <a:pt x="2447925" y="2535796"/>
                </a:lnTo>
                <a:lnTo>
                  <a:pt x="2447925" y="867410"/>
                </a:lnTo>
                <a:lnTo>
                  <a:pt x="2445178" y="819810"/>
                </a:lnTo>
                <a:lnTo>
                  <a:pt x="2437144" y="773827"/>
                </a:lnTo>
                <a:lnTo>
                  <a:pt x="2424129" y="729765"/>
                </a:lnTo>
                <a:lnTo>
                  <a:pt x="2406439" y="687931"/>
                </a:lnTo>
                <a:lnTo>
                  <a:pt x="2384381" y="648630"/>
                </a:lnTo>
                <a:lnTo>
                  <a:pt x="2358261" y="612167"/>
                </a:lnTo>
                <a:lnTo>
                  <a:pt x="2328386" y="578850"/>
                </a:lnTo>
                <a:lnTo>
                  <a:pt x="2295062" y="548982"/>
                </a:lnTo>
                <a:lnTo>
                  <a:pt x="2258597" y="522871"/>
                </a:lnTo>
                <a:lnTo>
                  <a:pt x="2219297" y="500822"/>
                </a:lnTo>
                <a:lnTo>
                  <a:pt x="2177468" y="483140"/>
                </a:lnTo>
                <a:lnTo>
                  <a:pt x="2133416" y="470132"/>
                </a:lnTo>
                <a:lnTo>
                  <a:pt x="2087449" y="462103"/>
                </a:lnTo>
                <a:lnTo>
                  <a:pt x="2039874" y="459359"/>
                </a:lnTo>
                <a:lnTo>
                  <a:pt x="1019937" y="459359"/>
                </a:lnTo>
                <a:lnTo>
                  <a:pt x="687451" y="0"/>
                </a:lnTo>
                <a:close/>
              </a:path>
            </a:pathLst>
          </a:custGeom>
          <a:solidFill>
            <a:srgbClr val="FFFFFF"/>
          </a:solidFill>
        </p:spPr>
        <p:txBody>
          <a:bodyPr wrap="square" lIns="0" tIns="0" rIns="0" bIns="0" rtlCol="0"/>
          <a:lstStyle/>
          <a:p>
            <a:endParaRPr/>
          </a:p>
        </p:txBody>
      </p:sp>
      <p:sp>
        <p:nvSpPr>
          <p:cNvPr id="30" name="object 30"/>
          <p:cNvSpPr/>
          <p:nvPr/>
        </p:nvSpPr>
        <p:spPr>
          <a:xfrm>
            <a:off x="6548501" y="3214116"/>
            <a:ext cx="2447925" cy="2943860"/>
          </a:xfrm>
          <a:custGeom>
            <a:avLst/>
            <a:gdLst/>
            <a:ahLst/>
            <a:cxnLst/>
            <a:rect l="l" t="t" r="r" b="b"/>
            <a:pathLst>
              <a:path w="2447925" h="2943860">
                <a:moveTo>
                  <a:pt x="0" y="867410"/>
                </a:moveTo>
                <a:lnTo>
                  <a:pt x="2744" y="819810"/>
                </a:lnTo>
                <a:lnTo>
                  <a:pt x="10773" y="773827"/>
                </a:lnTo>
                <a:lnTo>
                  <a:pt x="23780" y="729765"/>
                </a:lnTo>
                <a:lnTo>
                  <a:pt x="41460" y="687931"/>
                </a:lnTo>
                <a:lnTo>
                  <a:pt x="63506" y="648630"/>
                </a:lnTo>
                <a:lnTo>
                  <a:pt x="89613" y="612167"/>
                </a:lnTo>
                <a:lnTo>
                  <a:pt x="119475" y="578850"/>
                </a:lnTo>
                <a:lnTo>
                  <a:pt x="152785" y="548982"/>
                </a:lnTo>
                <a:lnTo>
                  <a:pt x="189237" y="522871"/>
                </a:lnTo>
                <a:lnTo>
                  <a:pt x="228525" y="500822"/>
                </a:lnTo>
                <a:lnTo>
                  <a:pt x="270344" y="483140"/>
                </a:lnTo>
                <a:lnTo>
                  <a:pt x="314388" y="470132"/>
                </a:lnTo>
                <a:lnTo>
                  <a:pt x="360350" y="462103"/>
                </a:lnTo>
                <a:lnTo>
                  <a:pt x="407924" y="459359"/>
                </a:lnTo>
                <a:lnTo>
                  <a:pt x="687451" y="0"/>
                </a:lnTo>
                <a:lnTo>
                  <a:pt x="1019937" y="459359"/>
                </a:lnTo>
                <a:lnTo>
                  <a:pt x="2039874" y="459359"/>
                </a:lnTo>
                <a:lnTo>
                  <a:pt x="2087449" y="462103"/>
                </a:lnTo>
                <a:lnTo>
                  <a:pt x="2133416" y="470132"/>
                </a:lnTo>
                <a:lnTo>
                  <a:pt x="2177468" y="483140"/>
                </a:lnTo>
                <a:lnTo>
                  <a:pt x="2219297" y="500822"/>
                </a:lnTo>
                <a:lnTo>
                  <a:pt x="2258597" y="522871"/>
                </a:lnTo>
                <a:lnTo>
                  <a:pt x="2295062" y="548982"/>
                </a:lnTo>
                <a:lnTo>
                  <a:pt x="2328386" y="578850"/>
                </a:lnTo>
                <a:lnTo>
                  <a:pt x="2358261" y="612167"/>
                </a:lnTo>
                <a:lnTo>
                  <a:pt x="2384381" y="648630"/>
                </a:lnTo>
                <a:lnTo>
                  <a:pt x="2406439" y="687931"/>
                </a:lnTo>
                <a:lnTo>
                  <a:pt x="2424129" y="729765"/>
                </a:lnTo>
                <a:lnTo>
                  <a:pt x="2437144" y="773827"/>
                </a:lnTo>
                <a:lnTo>
                  <a:pt x="2445178" y="819810"/>
                </a:lnTo>
                <a:lnTo>
                  <a:pt x="2447925" y="867410"/>
                </a:lnTo>
                <a:lnTo>
                  <a:pt x="2447925" y="873379"/>
                </a:lnTo>
                <a:lnTo>
                  <a:pt x="2447925" y="1494536"/>
                </a:lnTo>
                <a:lnTo>
                  <a:pt x="2447925" y="2535796"/>
                </a:lnTo>
                <a:lnTo>
                  <a:pt x="2445178" y="2583378"/>
                </a:lnTo>
                <a:lnTo>
                  <a:pt x="2437144" y="2629348"/>
                </a:lnTo>
                <a:lnTo>
                  <a:pt x="2424129" y="2673399"/>
                </a:lnTo>
                <a:lnTo>
                  <a:pt x="2406439" y="2715226"/>
                </a:lnTo>
                <a:lnTo>
                  <a:pt x="2384381" y="2754522"/>
                </a:lnTo>
                <a:lnTo>
                  <a:pt x="2358261" y="2790981"/>
                </a:lnTo>
                <a:lnTo>
                  <a:pt x="2328386" y="2824297"/>
                </a:lnTo>
                <a:lnTo>
                  <a:pt x="2295062" y="2854164"/>
                </a:lnTo>
                <a:lnTo>
                  <a:pt x="2258597" y="2880276"/>
                </a:lnTo>
                <a:lnTo>
                  <a:pt x="2219297" y="2902327"/>
                </a:lnTo>
                <a:lnTo>
                  <a:pt x="2177468" y="2920011"/>
                </a:lnTo>
                <a:lnTo>
                  <a:pt x="2133416" y="2933021"/>
                </a:lnTo>
                <a:lnTo>
                  <a:pt x="2087449" y="2941051"/>
                </a:lnTo>
                <a:lnTo>
                  <a:pt x="2039874" y="2943796"/>
                </a:lnTo>
                <a:lnTo>
                  <a:pt x="1019937" y="2943796"/>
                </a:lnTo>
                <a:lnTo>
                  <a:pt x="407924" y="2943796"/>
                </a:lnTo>
                <a:lnTo>
                  <a:pt x="360350" y="2941051"/>
                </a:lnTo>
                <a:lnTo>
                  <a:pt x="314388" y="2933021"/>
                </a:lnTo>
                <a:lnTo>
                  <a:pt x="270344" y="2920011"/>
                </a:lnTo>
                <a:lnTo>
                  <a:pt x="228525" y="2902327"/>
                </a:lnTo>
                <a:lnTo>
                  <a:pt x="189237" y="2880276"/>
                </a:lnTo>
                <a:lnTo>
                  <a:pt x="152785" y="2854164"/>
                </a:lnTo>
                <a:lnTo>
                  <a:pt x="119475" y="2824297"/>
                </a:lnTo>
                <a:lnTo>
                  <a:pt x="89613" y="2790981"/>
                </a:lnTo>
                <a:lnTo>
                  <a:pt x="63506" y="2754522"/>
                </a:lnTo>
                <a:lnTo>
                  <a:pt x="41460" y="2715226"/>
                </a:lnTo>
                <a:lnTo>
                  <a:pt x="23780" y="2673399"/>
                </a:lnTo>
                <a:lnTo>
                  <a:pt x="10773" y="2629348"/>
                </a:lnTo>
                <a:lnTo>
                  <a:pt x="2744" y="2583378"/>
                </a:lnTo>
                <a:lnTo>
                  <a:pt x="0" y="2535796"/>
                </a:lnTo>
                <a:lnTo>
                  <a:pt x="0" y="1494536"/>
                </a:lnTo>
                <a:lnTo>
                  <a:pt x="0" y="873379"/>
                </a:lnTo>
                <a:lnTo>
                  <a:pt x="0" y="867410"/>
                </a:lnTo>
                <a:close/>
              </a:path>
            </a:pathLst>
          </a:custGeom>
          <a:ln w="19050">
            <a:solidFill>
              <a:srgbClr val="61A29F"/>
            </a:solidFill>
          </a:ln>
        </p:spPr>
        <p:txBody>
          <a:bodyPr wrap="square" lIns="0" tIns="0" rIns="0" bIns="0" rtlCol="0"/>
          <a:lstStyle/>
          <a:p>
            <a:endParaRPr/>
          </a:p>
        </p:txBody>
      </p:sp>
      <p:sp>
        <p:nvSpPr>
          <p:cNvPr id="31" name="object 31"/>
          <p:cNvSpPr txBox="1"/>
          <p:nvPr/>
        </p:nvSpPr>
        <p:spPr>
          <a:xfrm>
            <a:off x="6597650" y="3820795"/>
            <a:ext cx="2201164" cy="2228815"/>
          </a:xfrm>
          <a:prstGeom prst="rect">
            <a:avLst/>
          </a:prstGeom>
        </p:spPr>
        <p:txBody>
          <a:bodyPr vert="horz" wrap="square" lIns="0" tIns="12700" rIns="0" bIns="0" rtlCol="0">
            <a:spAutoFit/>
          </a:bodyPr>
          <a:lstStyle/>
          <a:p>
            <a:pPr marL="242570" marR="5080" indent="-229870" algn="just">
              <a:lnSpc>
                <a:spcPct val="100000"/>
              </a:lnSpc>
              <a:spcBef>
                <a:spcPts val="100"/>
              </a:spcBef>
              <a:buChar char="●"/>
              <a:tabLst>
                <a:tab pos="269240" algn="l"/>
              </a:tabLst>
            </a:pPr>
            <a:r>
              <a:rPr sz="1800" spc="204" dirty="0">
                <a:latin typeface="微軟正黑體"/>
                <a:cs typeface="微軟正黑體"/>
              </a:rPr>
              <a:t>強</a:t>
            </a:r>
            <a:r>
              <a:rPr sz="1800" spc="225" dirty="0">
                <a:latin typeface="微軟正黑體"/>
                <a:cs typeface="微軟正黑體"/>
              </a:rPr>
              <a:t>化</a:t>
            </a:r>
            <a:r>
              <a:rPr sz="1800" spc="204" dirty="0">
                <a:latin typeface="微軟正黑體"/>
                <a:cs typeface="微軟正黑體"/>
              </a:rPr>
              <a:t>學</a:t>
            </a:r>
            <a:r>
              <a:rPr sz="1800" spc="225" dirty="0">
                <a:latin typeface="微軟正黑體"/>
                <a:cs typeface="微軟正黑體"/>
              </a:rPr>
              <a:t>校與</a:t>
            </a:r>
            <a:r>
              <a:rPr sz="1800" spc="204" dirty="0">
                <a:latin typeface="微軟正黑體"/>
                <a:cs typeface="微軟正黑體"/>
              </a:rPr>
              <a:t>產</a:t>
            </a:r>
            <a:r>
              <a:rPr sz="1800" dirty="0">
                <a:latin typeface="微軟正黑體"/>
                <a:cs typeface="微軟正黑體"/>
              </a:rPr>
              <a:t>業 </a:t>
            </a:r>
            <a:r>
              <a:rPr sz="1800" spc="250" dirty="0" err="1">
                <a:latin typeface="微軟正黑體"/>
                <a:cs typeface="微軟正黑體"/>
              </a:rPr>
              <a:t>鏈</a:t>
            </a:r>
            <a:r>
              <a:rPr sz="1800" spc="235" dirty="0" err="1">
                <a:latin typeface="微軟正黑體"/>
                <a:cs typeface="微軟正黑體"/>
              </a:rPr>
              <a:t>結</a:t>
            </a:r>
            <a:r>
              <a:rPr sz="1800" dirty="0" err="1" smtClean="0">
                <a:latin typeface="微軟正黑體"/>
                <a:cs typeface="微軟正黑體"/>
              </a:rPr>
              <a:t>，</a:t>
            </a:r>
            <a:r>
              <a:rPr sz="1800" spc="250" dirty="0" err="1" smtClean="0">
                <a:latin typeface="微軟正黑體"/>
                <a:cs typeface="微軟正黑體"/>
              </a:rPr>
              <a:t>培養</a:t>
            </a:r>
            <a:r>
              <a:rPr sz="1800" spc="235" dirty="0" err="1" smtClean="0">
                <a:latin typeface="微軟正黑體"/>
                <a:cs typeface="微軟正黑體"/>
              </a:rPr>
              <a:t>學</a:t>
            </a:r>
            <a:r>
              <a:rPr sz="1800" dirty="0" err="1" smtClean="0">
                <a:latin typeface="微軟正黑體"/>
                <a:cs typeface="微軟正黑體"/>
              </a:rPr>
              <a:t>生</a:t>
            </a:r>
            <a:r>
              <a:rPr sz="1800" dirty="0" smtClean="0">
                <a:latin typeface="微軟正黑體"/>
                <a:cs typeface="微軟正黑體"/>
              </a:rPr>
              <a:t> </a:t>
            </a:r>
            <a:r>
              <a:rPr sz="1800" dirty="0">
                <a:latin typeface="微軟正黑體"/>
                <a:cs typeface="微軟正黑體"/>
              </a:rPr>
              <a:t>專業實務技能</a:t>
            </a:r>
          </a:p>
          <a:p>
            <a:pPr marL="242570" marR="5080" indent="-229870" algn="just">
              <a:lnSpc>
                <a:spcPct val="100000"/>
              </a:lnSpc>
              <a:buChar char="●"/>
              <a:tabLst>
                <a:tab pos="269240" algn="l"/>
              </a:tabLst>
            </a:pPr>
            <a:r>
              <a:rPr sz="1800" spc="210" dirty="0">
                <a:latin typeface="微軟正黑體"/>
                <a:cs typeface="微軟正黑體"/>
              </a:rPr>
              <a:t>將</a:t>
            </a:r>
            <a:r>
              <a:rPr sz="1800" b="1" spc="225" dirty="0">
                <a:solidFill>
                  <a:srgbClr val="DF05C5"/>
                </a:solidFill>
                <a:latin typeface="微軟正黑體"/>
                <a:cs typeface="微軟正黑體"/>
              </a:rPr>
              <a:t>「</a:t>
            </a:r>
            <a:r>
              <a:rPr sz="1800" b="1" spc="204" dirty="0">
                <a:solidFill>
                  <a:srgbClr val="DF05C5"/>
                </a:solidFill>
                <a:latin typeface="微軟正黑體"/>
                <a:cs typeface="微軟正黑體"/>
              </a:rPr>
              <a:t>專</a:t>
            </a:r>
            <a:r>
              <a:rPr sz="1800" b="1" spc="225" dirty="0">
                <a:solidFill>
                  <a:srgbClr val="DF05C5"/>
                </a:solidFill>
                <a:latin typeface="微軟正黑體"/>
                <a:cs typeface="微軟正黑體"/>
              </a:rPr>
              <a:t>題實</a:t>
            </a:r>
            <a:r>
              <a:rPr sz="1800" b="1" spc="215" dirty="0">
                <a:solidFill>
                  <a:srgbClr val="DF05C5"/>
                </a:solidFill>
                <a:latin typeface="微軟正黑體"/>
                <a:cs typeface="微軟正黑體"/>
              </a:rPr>
              <a:t>作</a:t>
            </a:r>
            <a:r>
              <a:rPr sz="1800" b="1" dirty="0">
                <a:solidFill>
                  <a:srgbClr val="DF05C5"/>
                </a:solidFill>
                <a:latin typeface="微軟正黑體"/>
                <a:cs typeface="微軟正黑體"/>
              </a:rPr>
              <a:t>」 </a:t>
            </a:r>
            <a:r>
              <a:rPr sz="1800" b="1" spc="250" dirty="0">
                <a:solidFill>
                  <a:srgbClr val="DF05C5"/>
                </a:solidFill>
                <a:latin typeface="微軟正黑體"/>
                <a:cs typeface="微軟正黑體"/>
              </a:rPr>
              <a:t>列為校</a:t>
            </a:r>
            <a:r>
              <a:rPr sz="1800" b="1" spc="254" dirty="0">
                <a:solidFill>
                  <a:srgbClr val="DF05C5"/>
                </a:solidFill>
                <a:latin typeface="微軟正黑體"/>
                <a:cs typeface="微軟正黑體"/>
              </a:rPr>
              <a:t>訂必修</a:t>
            </a:r>
            <a:r>
              <a:rPr sz="1800" dirty="0">
                <a:latin typeface="微軟正黑體"/>
                <a:cs typeface="微軟正黑體"/>
              </a:rPr>
              <a:t>， </a:t>
            </a:r>
            <a:r>
              <a:rPr sz="1800" spc="240" dirty="0" err="1" smtClean="0">
                <a:latin typeface="微軟正黑體"/>
                <a:cs typeface="微軟正黑體"/>
              </a:rPr>
              <a:t>並另訂</a:t>
            </a:r>
            <a:r>
              <a:rPr sz="1800" spc="250" dirty="0" err="1" smtClean="0">
                <a:latin typeface="微軟正黑體"/>
                <a:cs typeface="微軟正黑體"/>
              </a:rPr>
              <a:t>教學</a:t>
            </a:r>
            <a:r>
              <a:rPr sz="1800" spc="240" dirty="0" err="1" smtClean="0">
                <a:latin typeface="微軟正黑體"/>
                <a:cs typeface="微軟正黑體"/>
              </a:rPr>
              <a:t>指</a:t>
            </a:r>
            <a:r>
              <a:rPr sz="1800" dirty="0" err="1" smtClean="0">
                <a:latin typeface="微軟正黑體"/>
                <a:cs typeface="微軟正黑體"/>
              </a:rPr>
              <a:t>引，</a:t>
            </a:r>
            <a:r>
              <a:rPr sz="1800" spc="250" dirty="0" err="1" smtClean="0">
                <a:latin typeface="微軟正黑體"/>
                <a:cs typeface="微軟正黑體"/>
              </a:rPr>
              <a:t>提升專題實</a:t>
            </a:r>
            <a:r>
              <a:rPr sz="1800" dirty="0" err="1" smtClean="0">
                <a:latin typeface="微軟正黑體"/>
                <a:cs typeface="微軟正黑體"/>
              </a:rPr>
              <a:t>作課程之實施品質</a:t>
            </a:r>
            <a:endParaRPr sz="1800" dirty="0">
              <a:latin typeface="微軟正黑體"/>
              <a:cs typeface="微軟正黑體"/>
            </a:endParaRPr>
          </a:p>
        </p:txBody>
      </p:sp>
      <p:sp>
        <p:nvSpPr>
          <p:cNvPr id="32" name="投影片編號版面配置區 31"/>
          <p:cNvSpPr>
            <a:spLocks noGrp="1"/>
          </p:cNvSpPr>
          <p:nvPr>
            <p:ph type="sldNum" sz="quarter" idx="7"/>
          </p:nvPr>
        </p:nvSpPr>
        <p:spPr/>
        <p:txBody>
          <a:bodyPr/>
          <a:lstStyle/>
          <a:p>
            <a:fld id="{B6F15528-21DE-4FAA-801E-634DDDAF4B2B}" type="slidenum">
              <a:rPr lang="en-US" altLang="zh-TW" smtClean="0"/>
              <a:t>124</a:t>
            </a:fld>
            <a:endParaRPr lang="zh-TW" altLang="en-US"/>
          </a:p>
        </p:txBody>
      </p:sp>
    </p:spTree>
    <p:extLst>
      <p:ext uri="{BB962C8B-B14F-4D97-AF65-F5344CB8AC3E}">
        <p14:creationId xmlns:p14="http://schemas.microsoft.com/office/powerpoint/2010/main" val="22684044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25432" y="6524098"/>
            <a:ext cx="128270" cy="128270"/>
          </a:xfrm>
          <a:prstGeom prst="rect">
            <a:avLst/>
          </a:prstGeom>
        </p:spPr>
        <p:txBody>
          <a:bodyPr vert="horz" wrap="square" lIns="0" tIns="0" rIns="0" bIns="0" rtlCol="0">
            <a:spAutoFit/>
          </a:bodyPr>
          <a:lstStyle/>
          <a:p>
            <a:pPr>
              <a:lnSpc>
                <a:spcPts val="994"/>
              </a:lnSpc>
            </a:pPr>
            <a:r>
              <a:rPr sz="900" spc="-5" dirty="0">
                <a:solidFill>
                  <a:srgbClr val="FFFFFF"/>
                </a:solidFill>
                <a:latin typeface="Arial"/>
                <a:cs typeface="Arial"/>
              </a:rPr>
              <a:t>23</a:t>
            </a:r>
            <a:endParaRPr sz="900">
              <a:latin typeface="Arial"/>
              <a:cs typeface="Arial"/>
            </a:endParaRPr>
          </a:p>
        </p:txBody>
      </p:sp>
      <p:sp>
        <p:nvSpPr>
          <p:cNvPr id="13" name="object 13"/>
          <p:cNvSpPr/>
          <p:nvPr/>
        </p:nvSpPr>
        <p:spPr>
          <a:xfrm>
            <a:off x="106362" y="188974"/>
            <a:ext cx="8961374" cy="65610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92676" y="836675"/>
            <a:ext cx="1548130" cy="5767705"/>
          </a:xfrm>
          <a:custGeom>
            <a:avLst/>
            <a:gdLst/>
            <a:ahLst/>
            <a:cxnLst/>
            <a:rect l="l" t="t" r="r" b="b"/>
            <a:pathLst>
              <a:path w="1548129" h="5767705">
                <a:moveTo>
                  <a:pt x="0" y="257937"/>
                </a:moveTo>
                <a:lnTo>
                  <a:pt x="4154" y="211562"/>
                </a:lnTo>
                <a:lnTo>
                  <a:pt x="16132" y="167918"/>
                </a:lnTo>
                <a:lnTo>
                  <a:pt x="35207" y="127733"/>
                </a:lnTo>
                <a:lnTo>
                  <a:pt x="60650" y="91735"/>
                </a:lnTo>
                <a:lnTo>
                  <a:pt x="91735" y="60650"/>
                </a:lnTo>
                <a:lnTo>
                  <a:pt x="127733" y="35207"/>
                </a:lnTo>
                <a:lnTo>
                  <a:pt x="167918" y="16132"/>
                </a:lnTo>
                <a:lnTo>
                  <a:pt x="211562" y="4154"/>
                </a:lnTo>
                <a:lnTo>
                  <a:pt x="257937" y="0"/>
                </a:lnTo>
                <a:lnTo>
                  <a:pt x="1289812" y="0"/>
                </a:lnTo>
                <a:lnTo>
                  <a:pt x="1336186" y="4154"/>
                </a:lnTo>
                <a:lnTo>
                  <a:pt x="1379830" y="16132"/>
                </a:lnTo>
                <a:lnTo>
                  <a:pt x="1420015" y="35207"/>
                </a:lnTo>
                <a:lnTo>
                  <a:pt x="1456013" y="60650"/>
                </a:lnTo>
                <a:lnTo>
                  <a:pt x="1487098" y="91735"/>
                </a:lnTo>
                <a:lnTo>
                  <a:pt x="1512541" y="127733"/>
                </a:lnTo>
                <a:lnTo>
                  <a:pt x="1531616" y="167918"/>
                </a:lnTo>
                <a:lnTo>
                  <a:pt x="1543594" y="211562"/>
                </a:lnTo>
                <a:lnTo>
                  <a:pt x="1547749" y="257937"/>
                </a:lnTo>
                <a:lnTo>
                  <a:pt x="1547749" y="5509348"/>
                </a:lnTo>
                <a:lnTo>
                  <a:pt x="1543594" y="5555721"/>
                </a:lnTo>
                <a:lnTo>
                  <a:pt x="1531616" y="5599367"/>
                </a:lnTo>
                <a:lnTo>
                  <a:pt x="1512541" y="5639556"/>
                </a:lnTo>
                <a:lnTo>
                  <a:pt x="1487098" y="5675561"/>
                </a:lnTo>
                <a:lnTo>
                  <a:pt x="1456013" y="5706653"/>
                </a:lnTo>
                <a:lnTo>
                  <a:pt x="1420015" y="5732104"/>
                </a:lnTo>
                <a:lnTo>
                  <a:pt x="1379830" y="5751185"/>
                </a:lnTo>
                <a:lnTo>
                  <a:pt x="1336186" y="5763167"/>
                </a:lnTo>
                <a:lnTo>
                  <a:pt x="1289812" y="5767324"/>
                </a:lnTo>
                <a:lnTo>
                  <a:pt x="257937" y="5767324"/>
                </a:lnTo>
                <a:lnTo>
                  <a:pt x="211562" y="5763167"/>
                </a:lnTo>
                <a:lnTo>
                  <a:pt x="167918" y="5751185"/>
                </a:lnTo>
                <a:lnTo>
                  <a:pt x="127733" y="5732104"/>
                </a:lnTo>
                <a:lnTo>
                  <a:pt x="91735" y="5706653"/>
                </a:lnTo>
                <a:lnTo>
                  <a:pt x="60650" y="5675561"/>
                </a:lnTo>
                <a:lnTo>
                  <a:pt x="35207" y="5639556"/>
                </a:lnTo>
                <a:lnTo>
                  <a:pt x="16132" y="5599367"/>
                </a:lnTo>
                <a:lnTo>
                  <a:pt x="4154" y="5555721"/>
                </a:lnTo>
                <a:lnTo>
                  <a:pt x="0" y="5509348"/>
                </a:lnTo>
                <a:lnTo>
                  <a:pt x="0" y="257937"/>
                </a:lnTo>
                <a:close/>
              </a:path>
            </a:pathLst>
          </a:custGeom>
          <a:ln w="38099">
            <a:solidFill>
              <a:srgbClr val="FF0000"/>
            </a:solidFill>
          </a:ln>
        </p:spPr>
        <p:txBody>
          <a:bodyPr wrap="square" lIns="0" tIns="0" rIns="0" bIns="0" rtlCol="0"/>
          <a:lstStyle/>
          <a:p>
            <a:endParaRP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125</a:t>
            </a:fld>
            <a:endParaRPr lang="zh-TW" altLang="en-US"/>
          </a:p>
        </p:txBody>
      </p:sp>
    </p:spTree>
    <p:extLst>
      <p:ext uri="{BB962C8B-B14F-4D97-AF65-F5344CB8AC3E}">
        <p14:creationId xmlns:p14="http://schemas.microsoft.com/office/powerpoint/2010/main" val="42402545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3"/>
          <p:cNvGraphicFramePr>
            <a:graphicFrameLocks/>
          </p:cNvGraphicFramePr>
          <p:nvPr>
            <p:extLst>
              <p:ext uri="{D42A27DB-BD31-4B8C-83A1-F6EECF244321}">
                <p14:modId xmlns:p14="http://schemas.microsoft.com/office/powerpoint/2010/main" val="844371707"/>
              </p:ext>
            </p:extLst>
          </p:nvPr>
        </p:nvGraphicFramePr>
        <p:xfrm>
          <a:off x="304800" y="457200"/>
          <a:ext cx="8534401" cy="6019802"/>
        </p:xfrm>
        <a:graphic>
          <a:graphicData uri="http://schemas.openxmlformats.org/drawingml/2006/table">
            <a:tbl>
              <a:tblPr firstRow="1" bandRow="1"/>
              <a:tblGrid>
                <a:gridCol w="468171">
                  <a:extLst>
                    <a:ext uri="{9D8B030D-6E8A-4147-A177-3AD203B41FA5}">
                      <a16:colId xmlns:a16="http://schemas.microsoft.com/office/drawing/2014/main" xmlns="" val="20000"/>
                    </a:ext>
                  </a:extLst>
                </a:gridCol>
                <a:gridCol w="1871906">
                  <a:extLst>
                    <a:ext uri="{9D8B030D-6E8A-4147-A177-3AD203B41FA5}">
                      <a16:colId xmlns:a16="http://schemas.microsoft.com/office/drawing/2014/main" xmlns="" val="20001"/>
                    </a:ext>
                  </a:extLst>
                </a:gridCol>
                <a:gridCol w="3089100">
                  <a:extLst>
                    <a:ext uri="{9D8B030D-6E8A-4147-A177-3AD203B41FA5}">
                      <a16:colId xmlns:a16="http://schemas.microsoft.com/office/drawing/2014/main" xmlns="" val="20002"/>
                    </a:ext>
                  </a:extLst>
                </a:gridCol>
                <a:gridCol w="3105224">
                  <a:extLst>
                    <a:ext uri="{9D8B030D-6E8A-4147-A177-3AD203B41FA5}">
                      <a16:colId xmlns:a16="http://schemas.microsoft.com/office/drawing/2014/main" xmlns="" val="20003"/>
                    </a:ext>
                  </a:extLst>
                </a:gridCol>
              </a:tblGrid>
              <a:tr h="443177">
                <a:tc gridSpan="2">
                  <a:txBody>
                    <a:bodyPr/>
                    <a:lstStyle>
                      <a:lvl1pPr marL="0" algn="l" defTabSz="914400" rtl="0" eaLnBrk="1" latinLnBrk="0" hangingPunct="1">
                        <a:defRPr sz="1800" b="1" kern="1200">
                          <a:solidFill>
                            <a:schemeClr val="lt1"/>
                          </a:solidFill>
                          <a:latin typeface="Calibri"/>
                          <a:ea typeface="標楷體"/>
                        </a:defRPr>
                      </a:lvl1pPr>
                      <a:lvl2pPr marL="457200" algn="l" defTabSz="914400" rtl="0" eaLnBrk="1" latinLnBrk="0" hangingPunct="1">
                        <a:defRPr sz="1800" b="1" kern="1200">
                          <a:solidFill>
                            <a:schemeClr val="lt1"/>
                          </a:solidFill>
                          <a:latin typeface="Calibri"/>
                          <a:ea typeface="標楷體"/>
                        </a:defRPr>
                      </a:lvl2pPr>
                      <a:lvl3pPr marL="914400" algn="l" defTabSz="914400" rtl="0" eaLnBrk="1" latinLnBrk="0" hangingPunct="1">
                        <a:defRPr sz="1800" b="1" kern="1200">
                          <a:solidFill>
                            <a:schemeClr val="lt1"/>
                          </a:solidFill>
                          <a:latin typeface="Calibri"/>
                          <a:ea typeface="標楷體"/>
                        </a:defRPr>
                      </a:lvl3pPr>
                      <a:lvl4pPr marL="1371600" algn="l" defTabSz="914400" rtl="0" eaLnBrk="1" latinLnBrk="0" hangingPunct="1">
                        <a:defRPr sz="1800" b="1" kern="1200">
                          <a:solidFill>
                            <a:schemeClr val="lt1"/>
                          </a:solidFill>
                          <a:latin typeface="Calibri"/>
                          <a:ea typeface="標楷體"/>
                        </a:defRPr>
                      </a:lvl4pPr>
                      <a:lvl5pPr marL="1828800" algn="l" defTabSz="914400" rtl="0" eaLnBrk="1" latinLnBrk="0" hangingPunct="1">
                        <a:defRPr sz="1800" b="1" kern="1200">
                          <a:solidFill>
                            <a:schemeClr val="lt1"/>
                          </a:solidFill>
                          <a:latin typeface="Calibri"/>
                          <a:ea typeface="標楷體"/>
                        </a:defRPr>
                      </a:lvl5pPr>
                      <a:lvl6pPr marL="2286000" algn="l" defTabSz="914400" rtl="0" eaLnBrk="1" latinLnBrk="0" hangingPunct="1">
                        <a:defRPr sz="1800" b="1" kern="1200">
                          <a:solidFill>
                            <a:schemeClr val="lt1"/>
                          </a:solidFill>
                          <a:latin typeface="Calibri"/>
                          <a:ea typeface="標楷體"/>
                        </a:defRPr>
                      </a:lvl6pPr>
                      <a:lvl7pPr marL="2743200" algn="l" defTabSz="914400" rtl="0" eaLnBrk="1" latinLnBrk="0" hangingPunct="1">
                        <a:defRPr sz="1800" b="1" kern="1200">
                          <a:solidFill>
                            <a:schemeClr val="lt1"/>
                          </a:solidFill>
                          <a:latin typeface="Calibri"/>
                          <a:ea typeface="標楷體"/>
                        </a:defRPr>
                      </a:lvl7pPr>
                      <a:lvl8pPr marL="3200400" algn="l" defTabSz="914400" rtl="0" eaLnBrk="1" latinLnBrk="0" hangingPunct="1">
                        <a:defRPr sz="1800" b="1" kern="1200">
                          <a:solidFill>
                            <a:schemeClr val="lt1"/>
                          </a:solidFill>
                          <a:latin typeface="Calibri"/>
                          <a:ea typeface="標楷體"/>
                        </a:defRPr>
                      </a:lvl8pPr>
                      <a:lvl9pPr marL="3657600" algn="l" defTabSz="914400" rtl="0" eaLnBrk="1" latinLnBrk="0" hangingPunct="1">
                        <a:defRPr sz="1800" b="1" kern="1200">
                          <a:solidFill>
                            <a:schemeClr val="lt1"/>
                          </a:solidFill>
                          <a:latin typeface="Calibri"/>
                          <a:ea typeface="標楷體"/>
                        </a:defRPr>
                      </a:lvl9pPr>
                    </a:lstStyle>
                    <a:p>
                      <a:pPr algn="ctr"/>
                      <a:r>
                        <a:rPr lang="en-US" altLang="zh-TW" sz="1800" dirty="0" smtClean="0">
                          <a:latin typeface="微軟正黑體" panose="020B0604030504040204" pitchFamily="34" charset="-120"/>
                          <a:ea typeface="微軟正黑體" panose="020B0604030504040204" pitchFamily="34" charset="-120"/>
                          <a:cs typeface="Times New Roman" pitchFamily="18" charset="0"/>
                        </a:rPr>
                        <a:t>            </a:t>
                      </a:r>
                      <a:endParaRPr lang="zh-TW" altLang="en-US" sz="18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algn="ctr"/>
                      <a:endParaRPr lang="zh-TW"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Calibri"/>
                          <a:ea typeface="標楷體"/>
                        </a:defRPr>
                      </a:lvl1pPr>
                      <a:lvl2pPr marL="457200" algn="l" defTabSz="914400" rtl="0" eaLnBrk="1" latinLnBrk="0" hangingPunct="1">
                        <a:defRPr sz="1800" b="1" kern="1200">
                          <a:solidFill>
                            <a:schemeClr val="lt1"/>
                          </a:solidFill>
                          <a:latin typeface="Calibri"/>
                          <a:ea typeface="標楷體"/>
                        </a:defRPr>
                      </a:lvl2pPr>
                      <a:lvl3pPr marL="914400" algn="l" defTabSz="914400" rtl="0" eaLnBrk="1" latinLnBrk="0" hangingPunct="1">
                        <a:defRPr sz="1800" b="1" kern="1200">
                          <a:solidFill>
                            <a:schemeClr val="lt1"/>
                          </a:solidFill>
                          <a:latin typeface="Calibri"/>
                          <a:ea typeface="標楷體"/>
                        </a:defRPr>
                      </a:lvl3pPr>
                      <a:lvl4pPr marL="1371600" algn="l" defTabSz="914400" rtl="0" eaLnBrk="1" latinLnBrk="0" hangingPunct="1">
                        <a:defRPr sz="1800" b="1" kern="1200">
                          <a:solidFill>
                            <a:schemeClr val="lt1"/>
                          </a:solidFill>
                          <a:latin typeface="Calibri"/>
                          <a:ea typeface="標楷體"/>
                        </a:defRPr>
                      </a:lvl4pPr>
                      <a:lvl5pPr marL="1828800" algn="l" defTabSz="914400" rtl="0" eaLnBrk="1" latinLnBrk="0" hangingPunct="1">
                        <a:defRPr sz="1800" b="1" kern="1200">
                          <a:solidFill>
                            <a:schemeClr val="lt1"/>
                          </a:solidFill>
                          <a:latin typeface="Calibri"/>
                          <a:ea typeface="標楷體"/>
                        </a:defRPr>
                      </a:lvl5pPr>
                      <a:lvl6pPr marL="2286000" algn="l" defTabSz="914400" rtl="0" eaLnBrk="1" latinLnBrk="0" hangingPunct="1">
                        <a:defRPr sz="1800" b="1" kern="1200">
                          <a:solidFill>
                            <a:schemeClr val="lt1"/>
                          </a:solidFill>
                          <a:latin typeface="Calibri"/>
                          <a:ea typeface="標楷體"/>
                        </a:defRPr>
                      </a:lvl6pPr>
                      <a:lvl7pPr marL="2743200" algn="l" defTabSz="914400" rtl="0" eaLnBrk="1" latinLnBrk="0" hangingPunct="1">
                        <a:defRPr sz="1800" b="1" kern="1200">
                          <a:solidFill>
                            <a:schemeClr val="lt1"/>
                          </a:solidFill>
                          <a:latin typeface="Calibri"/>
                          <a:ea typeface="標楷體"/>
                        </a:defRPr>
                      </a:lvl7pPr>
                      <a:lvl8pPr marL="3200400" algn="l" defTabSz="914400" rtl="0" eaLnBrk="1" latinLnBrk="0" hangingPunct="1">
                        <a:defRPr sz="1800" b="1" kern="1200">
                          <a:solidFill>
                            <a:schemeClr val="lt1"/>
                          </a:solidFill>
                          <a:latin typeface="Calibri"/>
                          <a:ea typeface="標楷體"/>
                        </a:defRPr>
                      </a:lvl8pPr>
                      <a:lvl9pPr marL="3657600" algn="l" defTabSz="914400" rtl="0" eaLnBrk="1" latinLnBrk="0" hangingPunct="1">
                        <a:defRPr sz="1800" b="1" kern="1200">
                          <a:solidFill>
                            <a:schemeClr val="lt1"/>
                          </a:solidFill>
                          <a:latin typeface="Calibri"/>
                          <a:ea typeface="標楷體"/>
                        </a:defRPr>
                      </a:lvl9pPr>
                    </a:lstStyle>
                    <a:p>
                      <a:pPr algn="ctr"/>
                      <a:r>
                        <a:rPr lang="zh-TW" altLang="en-US" sz="1600" dirty="0" smtClean="0">
                          <a:latin typeface="微軟正黑體" panose="020B0604030504040204" pitchFamily="34" charset="-120"/>
                          <a:ea typeface="微軟正黑體" panose="020B0604030504040204" pitchFamily="34" charset="-120"/>
                          <a:cs typeface="Times New Roman" pitchFamily="18" charset="0"/>
                        </a:rPr>
                        <a:t>新課綱</a:t>
                      </a:r>
                      <a:endParaRPr lang="zh-TW" altLang="en-US" sz="16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Calibri"/>
                          <a:ea typeface="標楷體"/>
                        </a:defRPr>
                      </a:lvl1pPr>
                      <a:lvl2pPr marL="457200" algn="l" defTabSz="914400" rtl="0" eaLnBrk="1" latinLnBrk="0" hangingPunct="1">
                        <a:defRPr sz="1800" b="1" kern="1200">
                          <a:solidFill>
                            <a:schemeClr val="lt1"/>
                          </a:solidFill>
                          <a:latin typeface="Calibri"/>
                          <a:ea typeface="標楷體"/>
                        </a:defRPr>
                      </a:lvl2pPr>
                      <a:lvl3pPr marL="914400" algn="l" defTabSz="914400" rtl="0" eaLnBrk="1" latinLnBrk="0" hangingPunct="1">
                        <a:defRPr sz="1800" b="1" kern="1200">
                          <a:solidFill>
                            <a:schemeClr val="lt1"/>
                          </a:solidFill>
                          <a:latin typeface="Calibri"/>
                          <a:ea typeface="標楷體"/>
                        </a:defRPr>
                      </a:lvl3pPr>
                      <a:lvl4pPr marL="1371600" algn="l" defTabSz="914400" rtl="0" eaLnBrk="1" latinLnBrk="0" hangingPunct="1">
                        <a:defRPr sz="1800" b="1" kern="1200">
                          <a:solidFill>
                            <a:schemeClr val="lt1"/>
                          </a:solidFill>
                          <a:latin typeface="Calibri"/>
                          <a:ea typeface="標楷體"/>
                        </a:defRPr>
                      </a:lvl4pPr>
                      <a:lvl5pPr marL="1828800" algn="l" defTabSz="914400" rtl="0" eaLnBrk="1" latinLnBrk="0" hangingPunct="1">
                        <a:defRPr sz="1800" b="1" kern="1200">
                          <a:solidFill>
                            <a:schemeClr val="lt1"/>
                          </a:solidFill>
                          <a:latin typeface="Calibri"/>
                          <a:ea typeface="標楷體"/>
                        </a:defRPr>
                      </a:lvl5pPr>
                      <a:lvl6pPr marL="2286000" algn="l" defTabSz="914400" rtl="0" eaLnBrk="1" latinLnBrk="0" hangingPunct="1">
                        <a:defRPr sz="1800" b="1" kern="1200">
                          <a:solidFill>
                            <a:schemeClr val="lt1"/>
                          </a:solidFill>
                          <a:latin typeface="Calibri"/>
                          <a:ea typeface="標楷體"/>
                        </a:defRPr>
                      </a:lvl6pPr>
                      <a:lvl7pPr marL="2743200" algn="l" defTabSz="914400" rtl="0" eaLnBrk="1" latinLnBrk="0" hangingPunct="1">
                        <a:defRPr sz="1800" b="1" kern="1200">
                          <a:solidFill>
                            <a:schemeClr val="lt1"/>
                          </a:solidFill>
                          <a:latin typeface="Calibri"/>
                          <a:ea typeface="標楷體"/>
                        </a:defRPr>
                      </a:lvl7pPr>
                      <a:lvl8pPr marL="3200400" algn="l" defTabSz="914400" rtl="0" eaLnBrk="1" latinLnBrk="0" hangingPunct="1">
                        <a:defRPr sz="1800" b="1" kern="1200">
                          <a:solidFill>
                            <a:schemeClr val="lt1"/>
                          </a:solidFill>
                          <a:latin typeface="Calibri"/>
                          <a:ea typeface="標楷體"/>
                        </a:defRPr>
                      </a:lvl8pPr>
                      <a:lvl9pPr marL="3657600" algn="l" defTabSz="914400" rtl="0" eaLnBrk="1" latinLnBrk="0" hangingPunct="1">
                        <a:defRPr sz="1800" b="1" kern="1200">
                          <a:solidFill>
                            <a:schemeClr val="lt1"/>
                          </a:solidFill>
                          <a:latin typeface="Calibri"/>
                          <a:ea typeface="標楷體"/>
                        </a:defRPr>
                      </a:lvl9pPr>
                    </a:lstStyle>
                    <a:p>
                      <a:pPr algn="ctr"/>
                      <a:r>
                        <a:rPr lang="en-US" altLang="zh-TW" sz="1600" dirty="0" smtClean="0">
                          <a:latin typeface="微軟正黑體" panose="020B0604030504040204" pitchFamily="34" charset="-120"/>
                          <a:ea typeface="微軟正黑體" panose="020B0604030504040204" pitchFamily="34" charset="-120"/>
                          <a:cs typeface="Times New Roman" pitchFamily="18" charset="0"/>
                        </a:rPr>
                        <a:t>99</a:t>
                      </a:r>
                      <a:r>
                        <a:rPr lang="zh-TW" altLang="en-US" sz="1600" dirty="0" smtClean="0">
                          <a:latin typeface="微軟正黑體" panose="020B0604030504040204" pitchFamily="34" charset="-120"/>
                          <a:ea typeface="微軟正黑體" panose="020B0604030504040204" pitchFamily="34" charset="-120"/>
                          <a:cs typeface="Times New Roman" pitchFamily="18" charset="0"/>
                        </a:rPr>
                        <a:t>課綱</a:t>
                      </a:r>
                      <a:endParaRPr lang="zh-TW" altLang="en-US" sz="16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r h="443177">
                <a:tc rowSpan="5">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部定科目</a:t>
                      </a:r>
                      <a:r>
                        <a:rPr lang="en-US" altLang="zh-TW" sz="1400" dirty="0" smtClean="0">
                          <a:latin typeface="微軟正黑體" panose="020B0604030504040204" pitchFamily="34" charset="-120"/>
                          <a:ea typeface="微軟正黑體" panose="020B0604030504040204" pitchFamily="34" charset="-120"/>
                          <a:cs typeface="Times New Roman" pitchFamily="18" charset="0"/>
                        </a:rPr>
                        <a:t>(A)</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一般科目小計</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66-76</a:t>
                      </a:r>
                      <a:r>
                        <a:rPr lang="zh-TW" altLang="en-US" sz="14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5725" marB="45725"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1"/>
                  </a:ext>
                </a:extLst>
              </a:tr>
              <a:tr h="443177">
                <a:tc v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群專業及實習科目</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15-30</a:t>
                      </a:r>
                      <a:r>
                        <a:rPr lang="zh-TW" altLang="en-US"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15-30</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2"/>
                  </a:ext>
                </a:extLst>
              </a:tr>
              <a:tr h="443177">
                <a:tc vMerge="1">
                  <a:txBody>
                    <a:bodyPr/>
                    <a:lstStyle/>
                    <a:p>
                      <a:endParaRPr lang="zh-TW" altLang="en-US"/>
                    </a:p>
                  </a:txBody>
                  <a:tcPr/>
                </a:tc>
                <a:tc>
                  <a:txBody>
                    <a:body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技能領域科目</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15-30</a:t>
                      </a:r>
                      <a:r>
                        <a:rPr lang="zh-TW" altLang="en-US"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endParaRPr lang="en-US" altLang="zh-TW"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3"/>
                  </a:ext>
                </a:extLst>
              </a:tr>
              <a:tr h="443177">
                <a:tc vMerge="1">
                  <a:txBody>
                    <a:bodyPr/>
                    <a:lstStyle/>
                    <a:p>
                      <a:endParaRPr lang="zh-TW" altLang="en-US"/>
                    </a:p>
                  </a:txBody>
                  <a:tcPr/>
                </a:tc>
                <a:tc>
                  <a:txBody>
                    <a:body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專業及實習科目小計</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45-60</a:t>
                      </a:r>
                      <a:r>
                        <a:rPr lang="zh-TW" altLang="en-US" sz="18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4"/>
                  </a:ext>
                </a:extLst>
              </a:tr>
              <a:tr h="443177">
                <a:tc v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合計</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111-136</a:t>
                      </a:r>
                      <a:r>
                        <a:rPr lang="zh-TW" altLang="en-US" sz="14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81-106</a:t>
                      </a: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5"/>
                  </a:ext>
                </a:extLst>
              </a:tr>
              <a:tr h="443177">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校訂科目合計</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44-81</a:t>
                      </a:r>
                      <a:r>
                        <a:rPr lang="zh-TW" altLang="en-US"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r>
                        <a:rPr lang="en-US" altLang="zh-TW"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a:t>
                      </a:r>
                      <a:r>
                        <a:rPr lang="zh-TW" altLang="en-US"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含專題實作</a:t>
                      </a:r>
                      <a:r>
                        <a:rPr lang="en-US" altLang="zh-TW"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2-6</a:t>
                      </a:r>
                      <a:r>
                        <a:rPr lang="zh-TW" altLang="en-US"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r>
                        <a:rPr lang="en-US" altLang="zh-TW" sz="11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a:t>
                      </a:r>
                      <a:endParaRPr lang="zh-TW" altLang="en-US" sz="1100" dirty="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86-111</a:t>
                      </a:r>
                      <a:r>
                        <a:rPr lang="en-US" altLang="zh-TW" sz="11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a:t>
                      </a:r>
                      <a:r>
                        <a:rPr lang="zh-TW" altLang="en-US" sz="11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含專題製作</a:t>
                      </a:r>
                      <a:r>
                        <a:rPr lang="en-US" altLang="zh-TW" sz="11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2-6</a:t>
                      </a:r>
                      <a:r>
                        <a:rPr lang="zh-TW" altLang="en-US" sz="11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學分</a:t>
                      </a:r>
                      <a:r>
                        <a:rPr lang="en-US" altLang="zh-TW" sz="11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a:t>
                      </a:r>
                      <a:endParaRPr lang="zh-TW" altLang="en-US" sz="11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6"/>
                  </a:ext>
                </a:extLst>
              </a:tr>
              <a:tr h="443177">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總學分數</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180-192</a:t>
                      </a:r>
                      <a:r>
                        <a:rPr lang="zh-TW" altLang="en-US"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endParaRPr lang="zh-TW" altLang="en-US" sz="1800" dirty="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184-192</a:t>
                      </a: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7"/>
                  </a:ext>
                </a:extLst>
              </a:tr>
              <a:tr h="443177">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團體活動</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12-18</a:t>
                      </a:r>
                      <a:r>
                        <a:rPr lang="zh-TW" altLang="en-US"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節</a:t>
                      </a:r>
                      <a:endParaRPr lang="en-US" altLang="zh-TW"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18</a:t>
                      </a: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8"/>
                  </a:ext>
                </a:extLst>
              </a:tr>
              <a:tr h="443177">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彈性學習</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6-12</a:t>
                      </a:r>
                      <a:r>
                        <a:rPr lang="zh-TW" altLang="en-US"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節</a:t>
                      </a:r>
                      <a:r>
                        <a:rPr lang="en-US" altLang="zh-TW"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a:t>
                      </a:r>
                      <a:r>
                        <a:rPr lang="zh-TW" altLang="en-US" sz="1400" kern="12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a:t>
                      </a: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0-8</a:t>
                      </a:r>
                      <a:r>
                        <a:rPr lang="zh-TW" altLang="en-US"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（彈性教學時間）</a:t>
                      </a: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9"/>
                  </a:ext>
                </a:extLst>
              </a:tr>
              <a:tr h="443177">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solidFill>
                            <a:srgbClr val="0070C0"/>
                          </a:solidFill>
                          <a:latin typeface="微軟正黑體" panose="020B0604030504040204" pitchFamily="34" charset="-120"/>
                          <a:ea typeface="微軟正黑體" panose="020B0604030504040204" pitchFamily="34" charset="-120"/>
                          <a:cs typeface="Times New Roman" pitchFamily="18" charset="0"/>
                        </a:rPr>
                        <a:t>總上課節數</a:t>
                      </a:r>
                      <a:endParaRPr lang="zh-TW" altLang="en-US" sz="1400" dirty="0">
                        <a:solidFill>
                          <a:srgbClr val="0070C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210</a:t>
                      </a:r>
                      <a:r>
                        <a:rPr lang="zh-TW" altLang="en-US" sz="18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節</a:t>
                      </a:r>
                      <a:endParaRPr lang="zh-TW" altLang="en-US" sz="1800" dirty="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en-US" altLang="zh-TW" sz="18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202-210</a:t>
                      </a:r>
                      <a:endParaRPr lang="zh-TW" altLang="en-US" sz="18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0"/>
                  </a:ext>
                </a:extLst>
              </a:tr>
              <a:tr h="1144855">
                <a:tc gridSpan="2">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ctr"/>
                      <a:r>
                        <a:rPr lang="zh-TW" altLang="en-US" sz="1400" dirty="0" smtClean="0">
                          <a:latin typeface="微軟正黑體" panose="020B0604030504040204" pitchFamily="34" charset="-120"/>
                          <a:ea typeface="微軟正黑體" panose="020B0604030504040204" pitchFamily="34" charset="-120"/>
                          <a:cs typeface="Times New Roman" pitchFamily="18" charset="0"/>
                        </a:rPr>
                        <a:t>畢業條件：</a:t>
                      </a:r>
                      <a:endParaRPr lang="en-US" altLang="zh-TW" sz="1400" dirty="0" smtClean="0">
                        <a:latin typeface="微軟正黑體" panose="020B0604030504040204" pitchFamily="34" charset="-120"/>
                        <a:ea typeface="微軟正黑體" panose="020B0604030504040204" pitchFamily="34" charset="-120"/>
                        <a:cs typeface="Times New Roman" pitchFamily="18" charset="0"/>
                      </a:endParaRPr>
                    </a:p>
                    <a:p>
                      <a:pPr algn="l"/>
                      <a:r>
                        <a:rPr lang="zh-TW" altLang="en-US" sz="1400" dirty="0" smtClean="0">
                          <a:latin typeface="微軟正黑體" panose="020B0604030504040204" pitchFamily="34" charset="-120"/>
                          <a:ea typeface="微軟正黑體" panose="020B0604030504040204" pitchFamily="34" charset="-120"/>
                          <a:cs typeface="Times New Roman" pitchFamily="18" charset="0"/>
                        </a:rPr>
                        <a:t>及格學分數至少</a:t>
                      </a:r>
                      <a:r>
                        <a:rPr lang="en-US" altLang="zh-TW" sz="1400" dirty="0" smtClean="0">
                          <a:latin typeface="微軟正黑體" panose="020B0604030504040204" pitchFamily="34" charset="-120"/>
                          <a:ea typeface="微軟正黑體" panose="020B0604030504040204" pitchFamily="34" charset="-120"/>
                          <a:cs typeface="Times New Roman" pitchFamily="18" charset="0"/>
                        </a:rPr>
                        <a:t>160</a:t>
                      </a:r>
                      <a:r>
                        <a:rPr lang="zh-TW" altLang="en-US" sz="1400" dirty="0" smtClean="0">
                          <a:latin typeface="微軟正黑體" panose="020B0604030504040204" pitchFamily="34" charset="-120"/>
                          <a:ea typeface="微軟正黑體" panose="020B0604030504040204" pitchFamily="34" charset="-120"/>
                          <a:cs typeface="Times New Roman" pitchFamily="18" charset="0"/>
                        </a:rPr>
                        <a:t>學分。</a:t>
                      </a:r>
                      <a:endParaRPr lang="en-US" altLang="zh-TW" sz="1400" dirty="0" smtClean="0">
                        <a:latin typeface="微軟正黑體" panose="020B0604030504040204" pitchFamily="34" charset="-120"/>
                        <a:ea typeface="微軟正黑體" panose="020B0604030504040204" pitchFamily="34" charset="-120"/>
                        <a:cs typeface="Times New Roman" pitchFamily="18" charset="0"/>
                      </a:endParaRPr>
                    </a:p>
                    <a:p>
                      <a:pPr algn="l"/>
                      <a:r>
                        <a:rPr lang="zh-TW" altLang="en-US" sz="1400" dirty="0" smtClean="0">
                          <a:latin typeface="微軟正黑體" panose="020B0604030504040204" pitchFamily="34" charset="-120"/>
                          <a:ea typeface="微軟正黑體" panose="020B0604030504040204" pitchFamily="34" charset="-120"/>
                          <a:cs typeface="Times New Roman" pitchFamily="18" charset="0"/>
                        </a:rPr>
                        <a:t>部定必修均需修習，並至少</a:t>
                      </a:r>
                      <a:r>
                        <a:rPr lang="en-US" altLang="zh-TW" sz="1400" dirty="0" smtClean="0">
                          <a:latin typeface="微軟正黑體" panose="020B0604030504040204" pitchFamily="34" charset="-120"/>
                          <a:ea typeface="微軟正黑體" panose="020B0604030504040204" pitchFamily="34" charset="-120"/>
                          <a:cs typeface="Times New Roman" pitchFamily="18" charset="0"/>
                        </a:rPr>
                        <a:t>85﹪</a:t>
                      </a:r>
                      <a:r>
                        <a:rPr lang="zh-TW" altLang="en-US" sz="1400" dirty="0" smtClean="0">
                          <a:latin typeface="微軟正黑體" panose="020B0604030504040204" pitchFamily="34" charset="-120"/>
                          <a:ea typeface="微軟正黑體" panose="020B0604030504040204" pitchFamily="34" charset="-120"/>
                          <a:cs typeface="Times New Roman" pitchFamily="18" charset="0"/>
                        </a:rPr>
                        <a:t>及格</a:t>
                      </a:r>
                      <a:endParaRPr lang="zh-TW" altLang="en-US" sz="1400" dirty="0">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zh-TW" altLang="en-US" dirty="0"/>
                    </a:p>
                  </a:txBody>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l"/>
                      <a:r>
                        <a:rPr lang="zh-TW" altLang="en-US" sz="16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專業及實習科目至少需修習</a:t>
                      </a:r>
                      <a:r>
                        <a:rPr lang="en-US" altLang="zh-TW" sz="16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80</a:t>
                      </a:r>
                      <a:r>
                        <a:rPr lang="zh-TW" altLang="en-US" sz="16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學分以上，其中至少</a:t>
                      </a:r>
                      <a:r>
                        <a:rPr lang="en-US" altLang="zh-TW" sz="16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60</a:t>
                      </a:r>
                      <a:r>
                        <a:rPr lang="zh-TW" altLang="en-US" sz="1600"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學分及格，</a:t>
                      </a:r>
                      <a:r>
                        <a:rPr lang="zh-TW" altLang="en-US" sz="16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含實習科目至少</a:t>
                      </a:r>
                      <a:r>
                        <a:rPr lang="en-US" altLang="zh-TW" sz="16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45</a:t>
                      </a:r>
                      <a:r>
                        <a:rPr lang="zh-TW" altLang="en-US" sz="1600" b="1" dirty="0" smtClean="0">
                          <a:solidFill>
                            <a:srgbClr val="FF0000"/>
                          </a:solidFill>
                          <a:latin typeface="微軟正黑體" panose="020B0604030504040204" pitchFamily="34" charset="-120"/>
                          <a:ea typeface="微軟正黑體" panose="020B0604030504040204" pitchFamily="34" charset="-120"/>
                          <a:cs typeface="Times New Roman" pitchFamily="18" charset="0"/>
                        </a:rPr>
                        <a:t>學分以上及格。</a:t>
                      </a:r>
                      <a:endParaRPr lang="zh-TW" altLang="en-US" sz="1600" b="1" dirty="0">
                        <a:solidFill>
                          <a:srgbClr val="FF000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ea typeface="標楷體"/>
                        </a:defRPr>
                      </a:lvl1pPr>
                      <a:lvl2pPr marL="457200" algn="l" defTabSz="914400" rtl="0" eaLnBrk="1" latinLnBrk="0" hangingPunct="1">
                        <a:defRPr sz="1800" kern="1200">
                          <a:solidFill>
                            <a:schemeClr val="dk1"/>
                          </a:solidFill>
                          <a:latin typeface="Calibri"/>
                          <a:ea typeface="標楷體"/>
                        </a:defRPr>
                      </a:lvl2pPr>
                      <a:lvl3pPr marL="914400" algn="l" defTabSz="914400" rtl="0" eaLnBrk="1" latinLnBrk="0" hangingPunct="1">
                        <a:defRPr sz="1800" kern="1200">
                          <a:solidFill>
                            <a:schemeClr val="dk1"/>
                          </a:solidFill>
                          <a:latin typeface="Calibri"/>
                          <a:ea typeface="標楷體"/>
                        </a:defRPr>
                      </a:lvl3pPr>
                      <a:lvl4pPr marL="1371600" algn="l" defTabSz="914400" rtl="0" eaLnBrk="1" latinLnBrk="0" hangingPunct="1">
                        <a:defRPr sz="1800" kern="1200">
                          <a:solidFill>
                            <a:schemeClr val="dk1"/>
                          </a:solidFill>
                          <a:latin typeface="Calibri"/>
                          <a:ea typeface="標楷體"/>
                        </a:defRPr>
                      </a:lvl4pPr>
                      <a:lvl5pPr marL="1828800" algn="l" defTabSz="914400" rtl="0" eaLnBrk="1" latinLnBrk="0" hangingPunct="1">
                        <a:defRPr sz="1800" kern="1200">
                          <a:solidFill>
                            <a:schemeClr val="dk1"/>
                          </a:solidFill>
                          <a:latin typeface="Calibri"/>
                          <a:ea typeface="標楷體"/>
                        </a:defRPr>
                      </a:lvl5pPr>
                      <a:lvl6pPr marL="2286000" algn="l" defTabSz="914400" rtl="0" eaLnBrk="1" latinLnBrk="0" hangingPunct="1">
                        <a:defRPr sz="1800" kern="1200">
                          <a:solidFill>
                            <a:schemeClr val="dk1"/>
                          </a:solidFill>
                          <a:latin typeface="Calibri"/>
                          <a:ea typeface="標楷體"/>
                        </a:defRPr>
                      </a:lvl6pPr>
                      <a:lvl7pPr marL="2743200" algn="l" defTabSz="914400" rtl="0" eaLnBrk="1" latinLnBrk="0" hangingPunct="1">
                        <a:defRPr sz="1800" kern="1200">
                          <a:solidFill>
                            <a:schemeClr val="dk1"/>
                          </a:solidFill>
                          <a:latin typeface="Calibri"/>
                          <a:ea typeface="標楷體"/>
                        </a:defRPr>
                      </a:lvl7pPr>
                      <a:lvl8pPr marL="3200400" algn="l" defTabSz="914400" rtl="0" eaLnBrk="1" latinLnBrk="0" hangingPunct="1">
                        <a:defRPr sz="1800" kern="1200">
                          <a:solidFill>
                            <a:schemeClr val="dk1"/>
                          </a:solidFill>
                          <a:latin typeface="Calibri"/>
                          <a:ea typeface="標楷體"/>
                        </a:defRPr>
                      </a:lvl8pPr>
                      <a:lvl9pPr marL="3657600" algn="l" defTabSz="914400" rtl="0" eaLnBrk="1" latinLnBrk="0" hangingPunct="1">
                        <a:defRPr sz="1800" kern="1200">
                          <a:solidFill>
                            <a:schemeClr val="dk1"/>
                          </a:solidFill>
                          <a:latin typeface="Calibri"/>
                          <a:ea typeface="標楷體"/>
                        </a:defRPr>
                      </a:lvl9pPr>
                    </a:lstStyle>
                    <a:p>
                      <a:pPr algn="l"/>
                      <a:r>
                        <a:rPr lang="zh-TW" altLang="en-US"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專業及實習科目至少需修習</a:t>
                      </a:r>
                      <a:r>
                        <a:rPr lang="en-US" altLang="zh-TW"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80</a:t>
                      </a:r>
                      <a:r>
                        <a:rPr lang="zh-TW" altLang="en-US"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學分以上，其中至少</a:t>
                      </a:r>
                      <a:r>
                        <a:rPr lang="en-US" altLang="zh-TW"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60</a:t>
                      </a:r>
                      <a:r>
                        <a:rPr lang="zh-TW" altLang="en-US"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學分及格，含實習科目至少</a:t>
                      </a:r>
                      <a:r>
                        <a:rPr lang="en-US" altLang="zh-TW"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30</a:t>
                      </a:r>
                      <a:r>
                        <a:rPr lang="zh-TW" altLang="en-US" sz="1600" dirty="0" smtClean="0">
                          <a:solidFill>
                            <a:srgbClr val="7030A0"/>
                          </a:solidFill>
                          <a:latin typeface="微軟正黑體" panose="020B0604030504040204" pitchFamily="34" charset="-120"/>
                          <a:ea typeface="微軟正黑體" panose="020B0604030504040204" pitchFamily="34" charset="-120"/>
                          <a:cs typeface="Times New Roman" pitchFamily="18" charset="0"/>
                        </a:rPr>
                        <a:t>學分以上及格</a:t>
                      </a:r>
                      <a:endParaRPr lang="zh-TW" altLang="en-US" sz="1600" dirty="0">
                        <a:solidFill>
                          <a:srgbClr val="7030A0"/>
                        </a:solidFill>
                        <a:latin typeface="微軟正黑體" panose="020B0604030504040204" pitchFamily="34" charset="-120"/>
                        <a:ea typeface="微軟正黑體" panose="020B0604030504040204" pitchFamily="34" charset="-120"/>
                        <a:cs typeface="Times New Roman" pitchFamily="18" charset="0"/>
                      </a:endParaRPr>
                    </a:p>
                  </a:txBody>
                  <a:tcPr marL="91455" marR="91455" marT="46439" marB="4643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1"/>
                  </a:ext>
                </a:extLst>
              </a:tr>
            </a:tbl>
          </a:graphicData>
        </a:graphic>
      </p:graphicFrame>
      <p:sp>
        <p:nvSpPr>
          <p:cNvPr id="2" name="投影片編號版面配置區 1"/>
          <p:cNvSpPr>
            <a:spLocks noGrp="1"/>
          </p:cNvSpPr>
          <p:nvPr>
            <p:ph type="sldNum" sz="quarter" idx="12"/>
          </p:nvPr>
        </p:nvSpPr>
        <p:spPr/>
        <p:txBody>
          <a:bodyPr/>
          <a:lstStyle/>
          <a:p>
            <a:fld id="{B721EAF4-66BA-4DDF-97E8-9A1AB1215C2F}" type="slidenum">
              <a:rPr lang="zh-TW" altLang="en-US" smtClean="0"/>
              <a:t>126</a:t>
            </a:fld>
            <a:endParaRPr lang="zh-TW" altLang="en-US"/>
          </a:p>
        </p:txBody>
      </p:sp>
    </p:spTree>
    <p:extLst>
      <p:ext uri="{BB962C8B-B14F-4D97-AF65-F5344CB8AC3E}">
        <p14:creationId xmlns:p14="http://schemas.microsoft.com/office/powerpoint/2010/main" val="236532614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09600" y="2133600"/>
            <a:ext cx="7772400" cy="1231106"/>
          </a:xfrm>
        </p:spPr>
        <p:txBody>
          <a:bodyPr>
            <a:normAutofit fontScale="90000"/>
          </a:bodyPr>
          <a:lstStyle/>
          <a:p>
            <a:r>
              <a:rPr lang="en-US" altLang="zh-TW" dirty="0" smtClean="0">
                <a:solidFill>
                  <a:schemeClr val="tx1"/>
                </a:solidFill>
              </a:rPr>
              <a:t>1.</a:t>
            </a:r>
            <a:r>
              <a:rPr lang="zh-TW" altLang="en-US" spc="-10" dirty="0" smtClean="0">
                <a:solidFill>
                  <a:schemeClr val="tx1"/>
                </a:solidFill>
              </a:rPr>
              <a:t>部</a:t>
            </a:r>
            <a:r>
              <a:rPr lang="zh-TW" altLang="en-US" spc="-10" dirty="0">
                <a:solidFill>
                  <a:schemeClr val="tx1"/>
                </a:solidFill>
              </a:rPr>
              <a:t>定一般科目課程</a:t>
            </a:r>
            <a:r>
              <a:rPr lang="zh-TW" altLang="en-US" dirty="0">
                <a:solidFill>
                  <a:schemeClr val="tx1"/>
                </a:solidFill>
              </a:rPr>
              <a:t/>
            </a:r>
            <a:br>
              <a:rPr lang="zh-TW" altLang="en-US" dirty="0">
                <a:solidFill>
                  <a:schemeClr val="tx1"/>
                </a:solidFill>
              </a:rPr>
            </a:br>
            <a:endParaRPr lang="zh-TW" altLang="en-US" dirty="0">
              <a:solidFill>
                <a:schemeClr val="tx1"/>
              </a:solidFill>
            </a:endParaRPr>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127</a:t>
            </a:fld>
            <a:endParaRPr lang="zh-TW" altLang="en-US"/>
          </a:p>
        </p:txBody>
      </p:sp>
    </p:spTree>
    <p:extLst>
      <p:ext uri="{BB962C8B-B14F-4D97-AF65-F5344CB8AC3E}">
        <p14:creationId xmlns:p14="http://schemas.microsoft.com/office/powerpoint/2010/main" val="12613090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30800" y="4181477"/>
            <a:ext cx="4013200" cy="2676525"/>
          </a:xfrm>
          <a:custGeom>
            <a:avLst/>
            <a:gdLst/>
            <a:ahLst/>
            <a:cxnLst/>
            <a:rect l="l" t="t" r="r" b="b"/>
            <a:pathLst>
              <a:path w="4013200" h="2676525">
                <a:moveTo>
                  <a:pt x="0" y="2676522"/>
                </a:moveTo>
                <a:lnTo>
                  <a:pt x="4013199" y="0"/>
                </a:lnTo>
              </a:path>
            </a:pathLst>
          </a:custGeom>
          <a:ln w="9525">
            <a:solidFill>
              <a:srgbClr val="D9D9D9"/>
            </a:solidFill>
          </a:ln>
        </p:spPr>
        <p:txBody>
          <a:bodyPr wrap="square" lIns="0" tIns="0" rIns="0" bIns="0" rtlCol="0"/>
          <a:lstStyle/>
          <a:p>
            <a:endParaRPr/>
          </a:p>
        </p:txBody>
      </p:sp>
      <p:sp>
        <p:nvSpPr>
          <p:cNvPr id="12" name="object 12"/>
          <p:cNvSpPr txBox="1"/>
          <p:nvPr/>
        </p:nvSpPr>
        <p:spPr>
          <a:xfrm>
            <a:off x="8925432" y="6524098"/>
            <a:ext cx="128270" cy="128270"/>
          </a:xfrm>
          <a:prstGeom prst="rect">
            <a:avLst/>
          </a:prstGeom>
        </p:spPr>
        <p:txBody>
          <a:bodyPr vert="horz" wrap="square" lIns="0" tIns="0" rIns="0" bIns="0" rtlCol="0">
            <a:spAutoFit/>
          </a:bodyPr>
          <a:lstStyle/>
          <a:p>
            <a:pPr>
              <a:lnSpc>
                <a:spcPts val="994"/>
              </a:lnSpc>
            </a:pPr>
            <a:r>
              <a:rPr sz="900" spc="-5" dirty="0">
                <a:solidFill>
                  <a:srgbClr val="FFFFFF"/>
                </a:solidFill>
                <a:latin typeface="Arial"/>
                <a:cs typeface="Arial"/>
              </a:rPr>
              <a:t>27</a:t>
            </a:r>
            <a:endParaRPr sz="900">
              <a:latin typeface="Arial"/>
              <a:cs typeface="Arial"/>
            </a:endParaRPr>
          </a:p>
        </p:txBody>
      </p:sp>
      <p:sp>
        <p:nvSpPr>
          <p:cNvPr id="13" name="object 13"/>
          <p:cNvSpPr/>
          <p:nvPr/>
        </p:nvSpPr>
        <p:spPr>
          <a:xfrm>
            <a:off x="106362" y="188974"/>
            <a:ext cx="8961374" cy="65610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92676" y="836675"/>
            <a:ext cx="1548130" cy="936625"/>
          </a:xfrm>
          <a:custGeom>
            <a:avLst/>
            <a:gdLst/>
            <a:ahLst/>
            <a:cxnLst/>
            <a:rect l="l" t="t" r="r" b="b"/>
            <a:pathLst>
              <a:path w="1548129" h="936625">
                <a:moveTo>
                  <a:pt x="0" y="156083"/>
                </a:moveTo>
                <a:lnTo>
                  <a:pt x="7954" y="106736"/>
                </a:lnTo>
                <a:lnTo>
                  <a:pt x="30106" y="63889"/>
                </a:lnTo>
                <a:lnTo>
                  <a:pt x="63889" y="30106"/>
                </a:lnTo>
                <a:lnTo>
                  <a:pt x="106736" y="7954"/>
                </a:lnTo>
                <a:lnTo>
                  <a:pt x="156083" y="0"/>
                </a:lnTo>
                <a:lnTo>
                  <a:pt x="1391665" y="0"/>
                </a:lnTo>
                <a:lnTo>
                  <a:pt x="1441012" y="7954"/>
                </a:lnTo>
                <a:lnTo>
                  <a:pt x="1483859" y="30106"/>
                </a:lnTo>
                <a:lnTo>
                  <a:pt x="1517642" y="63889"/>
                </a:lnTo>
                <a:lnTo>
                  <a:pt x="1539794" y="106736"/>
                </a:lnTo>
                <a:lnTo>
                  <a:pt x="1547749" y="156083"/>
                </a:lnTo>
                <a:lnTo>
                  <a:pt x="1547749" y="780414"/>
                </a:lnTo>
                <a:lnTo>
                  <a:pt x="1539794" y="829774"/>
                </a:lnTo>
                <a:lnTo>
                  <a:pt x="1517642" y="872653"/>
                </a:lnTo>
                <a:lnTo>
                  <a:pt x="1483859" y="906474"/>
                </a:lnTo>
                <a:lnTo>
                  <a:pt x="1441012" y="928657"/>
                </a:lnTo>
                <a:lnTo>
                  <a:pt x="1391665" y="936625"/>
                </a:lnTo>
                <a:lnTo>
                  <a:pt x="156083" y="936625"/>
                </a:lnTo>
                <a:lnTo>
                  <a:pt x="106736" y="928657"/>
                </a:lnTo>
                <a:lnTo>
                  <a:pt x="63889" y="906474"/>
                </a:lnTo>
                <a:lnTo>
                  <a:pt x="30106" y="872653"/>
                </a:lnTo>
                <a:lnTo>
                  <a:pt x="7954" y="829774"/>
                </a:lnTo>
                <a:lnTo>
                  <a:pt x="0" y="780414"/>
                </a:lnTo>
                <a:lnTo>
                  <a:pt x="0" y="156083"/>
                </a:lnTo>
                <a:close/>
              </a:path>
            </a:pathLst>
          </a:custGeom>
          <a:ln w="38100">
            <a:solidFill>
              <a:srgbClr val="FF0000"/>
            </a:solidFill>
          </a:ln>
        </p:spPr>
        <p:txBody>
          <a:bodyPr wrap="square" lIns="0" tIns="0" rIns="0" bIns="0" rtlCol="0"/>
          <a:lstStyle/>
          <a:p>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128</a:t>
            </a:fld>
            <a:endParaRPr lang="zh-TW" altLang="en-US"/>
          </a:p>
        </p:txBody>
      </p:sp>
    </p:spTree>
    <p:extLst>
      <p:ext uri="{BB962C8B-B14F-4D97-AF65-F5344CB8AC3E}">
        <p14:creationId xmlns:p14="http://schemas.microsoft.com/office/powerpoint/2010/main" val="140088246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4"/>
          <p:cNvGraphicFramePr>
            <a:graphicFrameLocks noGrp="1"/>
          </p:cNvGraphicFramePr>
          <p:nvPr/>
        </p:nvGraphicFramePr>
        <p:xfrm>
          <a:off x="222250" y="1090675"/>
          <a:ext cx="8780141" cy="5139047"/>
        </p:xfrm>
        <a:graphic>
          <a:graphicData uri="http://schemas.openxmlformats.org/drawingml/2006/table">
            <a:tbl>
              <a:tblPr firstRow="1" bandRow="1">
                <a:tableStyleId>{2D5ABB26-0587-4C30-8999-92F81FD0307C}</a:tableStyleId>
              </a:tblPr>
              <a:tblGrid>
                <a:gridCol w="984250">
                  <a:extLst>
                    <a:ext uri="{9D8B030D-6E8A-4147-A177-3AD203B41FA5}">
                      <a16:colId xmlns:a16="http://schemas.microsoft.com/office/drawing/2014/main" xmlns="" val="20000"/>
                    </a:ext>
                  </a:extLst>
                </a:gridCol>
                <a:gridCol w="1764664">
                  <a:extLst>
                    <a:ext uri="{9D8B030D-6E8A-4147-A177-3AD203B41FA5}">
                      <a16:colId xmlns:a16="http://schemas.microsoft.com/office/drawing/2014/main" xmlns="" val="20001"/>
                    </a:ext>
                  </a:extLst>
                </a:gridCol>
                <a:gridCol w="908050">
                  <a:extLst>
                    <a:ext uri="{9D8B030D-6E8A-4147-A177-3AD203B41FA5}">
                      <a16:colId xmlns:a16="http://schemas.microsoft.com/office/drawing/2014/main" xmlns="" val="20002"/>
                    </a:ext>
                  </a:extLst>
                </a:gridCol>
                <a:gridCol w="723264">
                  <a:extLst>
                    <a:ext uri="{9D8B030D-6E8A-4147-A177-3AD203B41FA5}">
                      <a16:colId xmlns:a16="http://schemas.microsoft.com/office/drawing/2014/main" xmlns="" val="20003"/>
                    </a:ext>
                  </a:extLst>
                </a:gridCol>
                <a:gridCol w="682625">
                  <a:extLst>
                    <a:ext uri="{9D8B030D-6E8A-4147-A177-3AD203B41FA5}">
                      <a16:colId xmlns:a16="http://schemas.microsoft.com/office/drawing/2014/main" xmlns="" val="20004"/>
                    </a:ext>
                  </a:extLst>
                </a:gridCol>
                <a:gridCol w="682625">
                  <a:extLst>
                    <a:ext uri="{9D8B030D-6E8A-4147-A177-3AD203B41FA5}">
                      <a16:colId xmlns:a16="http://schemas.microsoft.com/office/drawing/2014/main" xmlns="" val="20005"/>
                    </a:ext>
                  </a:extLst>
                </a:gridCol>
                <a:gridCol w="682625">
                  <a:extLst>
                    <a:ext uri="{9D8B030D-6E8A-4147-A177-3AD203B41FA5}">
                      <a16:colId xmlns:a16="http://schemas.microsoft.com/office/drawing/2014/main" xmlns="" val="20006"/>
                    </a:ext>
                  </a:extLst>
                </a:gridCol>
                <a:gridCol w="682625">
                  <a:extLst>
                    <a:ext uri="{9D8B030D-6E8A-4147-A177-3AD203B41FA5}">
                      <a16:colId xmlns:a16="http://schemas.microsoft.com/office/drawing/2014/main" xmlns="" val="20007"/>
                    </a:ext>
                  </a:extLst>
                </a:gridCol>
                <a:gridCol w="676909">
                  <a:extLst>
                    <a:ext uri="{9D8B030D-6E8A-4147-A177-3AD203B41FA5}">
                      <a16:colId xmlns:a16="http://schemas.microsoft.com/office/drawing/2014/main" xmlns="" val="20008"/>
                    </a:ext>
                  </a:extLst>
                </a:gridCol>
                <a:gridCol w="992504">
                  <a:extLst>
                    <a:ext uri="{9D8B030D-6E8A-4147-A177-3AD203B41FA5}">
                      <a16:colId xmlns:a16="http://schemas.microsoft.com/office/drawing/2014/main" xmlns="" val="20009"/>
                    </a:ext>
                  </a:extLst>
                </a:gridCol>
              </a:tblGrid>
              <a:tr h="531495">
                <a:tc>
                  <a:txBody>
                    <a:bodyPr/>
                    <a:lstStyle/>
                    <a:p>
                      <a:pPr marL="17780" algn="ctr">
                        <a:lnSpc>
                          <a:spcPct val="100000"/>
                        </a:lnSpc>
                        <a:spcBef>
                          <a:spcPts val="970"/>
                        </a:spcBef>
                      </a:pPr>
                      <a:r>
                        <a:rPr sz="1800" b="1" dirty="0">
                          <a:solidFill>
                            <a:srgbClr val="FFFFFF"/>
                          </a:solidFill>
                          <a:latin typeface="微軟正黑體"/>
                          <a:cs typeface="微軟正黑體"/>
                        </a:rPr>
                        <a:t>領域</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 algn="ctr">
                        <a:lnSpc>
                          <a:spcPct val="100000"/>
                        </a:lnSpc>
                        <a:spcBef>
                          <a:spcPts val="970"/>
                        </a:spcBef>
                      </a:pPr>
                      <a:r>
                        <a:rPr sz="1800" b="1" dirty="0">
                          <a:solidFill>
                            <a:srgbClr val="FFFFFF"/>
                          </a:solidFill>
                          <a:latin typeface="微軟正黑體"/>
                          <a:cs typeface="微軟正黑體"/>
                        </a:rPr>
                        <a:t>科目</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7620" algn="ctr">
                        <a:lnSpc>
                          <a:spcPct val="100000"/>
                        </a:lnSpc>
                        <a:spcBef>
                          <a:spcPts val="970"/>
                        </a:spcBef>
                      </a:pPr>
                      <a:r>
                        <a:rPr sz="1800" b="1" dirty="0">
                          <a:solidFill>
                            <a:srgbClr val="FFFFFF"/>
                          </a:solidFill>
                          <a:latin typeface="微軟正黑體"/>
                          <a:cs typeface="微軟正黑體"/>
                        </a:rPr>
                        <a:t>學分數</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5875" algn="ctr">
                        <a:lnSpc>
                          <a:spcPct val="100000"/>
                        </a:lnSpc>
                        <a:spcBef>
                          <a:spcPts val="970"/>
                        </a:spcBef>
                      </a:pPr>
                      <a:r>
                        <a:rPr sz="1800" b="1" dirty="0">
                          <a:solidFill>
                            <a:srgbClr val="FFFFFF"/>
                          </a:solidFill>
                          <a:latin typeface="微軟正黑體"/>
                          <a:cs typeface="微軟正黑體"/>
                        </a:rPr>
                        <a:t>一上</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7780" algn="ctr">
                        <a:lnSpc>
                          <a:spcPct val="100000"/>
                        </a:lnSpc>
                        <a:spcBef>
                          <a:spcPts val="970"/>
                        </a:spcBef>
                      </a:pPr>
                      <a:r>
                        <a:rPr sz="1800" b="1" dirty="0">
                          <a:solidFill>
                            <a:srgbClr val="FFFFFF"/>
                          </a:solidFill>
                          <a:latin typeface="微軟正黑體"/>
                          <a:cs typeface="微軟正黑體"/>
                        </a:rPr>
                        <a:t>一下</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9050" algn="ctr">
                        <a:lnSpc>
                          <a:spcPct val="100000"/>
                        </a:lnSpc>
                        <a:spcBef>
                          <a:spcPts val="970"/>
                        </a:spcBef>
                      </a:pPr>
                      <a:r>
                        <a:rPr sz="1800" b="1" dirty="0">
                          <a:solidFill>
                            <a:srgbClr val="FFFFFF"/>
                          </a:solidFill>
                          <a:latin typeface="微軟正黑體"/>
                          <a:cs typeface="微軟正黑體"/>
                        </a:rPr>
                        <a:t>二上</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20320" algn="ctr">
                        <a:lnSpc>
                          <a:spcPct val="100000"/>
                        </a:lnSpc>
                        <a:spcBef>
                          <a:spcPts val="970"/>
                        </a:spcBef>
                      </a:pPr>
                      <a:r>
                        <a:rPr sz="1800" b="1" dirty="0">
                          <a:solidFill>
                            <a:srgbClr val="FFFFFF"/>
                          </a:solidFill>
                          <a:latin typeface="微軟正黑體"/>
                          <a:cs typeface="微軟正黑體"/>
                        </a:rPr>
                        <a:t>二下</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22225" algn="ctr">
                        <a:lnSpc>
                          <a:spcPct val="100000"/>
                        </a:lnSpc>
                        <a:spcBef>
                          <a:spcPts val="970"/>
                        </a:spcBef>
                      </a:pPr>
                      <a:r>
                        <a:rPr sz="1800" b="1" dirty="0">
                          <a:solidFill>
                            <a:srgbClr val="FFFFFF"/>
                          </a:solidFill>
                          <a:latin typeface="微軟正黑體"/>
                          <a:cs typeface="微軟正黑體"/>
                        </a:rPr>
                        <a:t>三上</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29209" algn="ctr">
                        <a:lnSpc>
                          <a:spcPct val="100000"/>
                        </a:lnSpc>
                        <a:spcBef>
                          <a:spcPts val="970"/>
                        </a:spcBef>
                      </a:pPr>
                      <a:r>
                        <a:rPr sz="1800" b="1" dirty="0">
                          <a:solidFill>
                            <a:srgbClr val="FFFFFF"/>
                          </a:solidFill>
                          <a:latin typeface="微軟正黑體"/>
                          <a:cs typeface="微軟正黑體"/>
                        </a:rPr>
                        <a:t>三下</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29209" algn="ctr">
                        <a:lnSpc>
                          <a:spcPct val="100000"/>
                        </a:lnSpc>
                        <a:spcBef>
                          <a:spcPts val="970"/>
                        </a:spcBef>
                      </a:pPr>
                      <a:r>
                        <a:rPr sz="1800" b="1" dirty="0">
                          <a:solidFill>
                            <a:srgbClr val="FFFFFF"/>
                          </a:solidFill>
                          <a:latin typeface="微軟正黑體"/>
                          <a:cs typeface="微軟正黑體"/>
                        </a:rPr>
                        <a:t>備註</a:t>
                      </a:r>
                      <a:endParaRPr sz="1800">
                        <a:latin typeface="微軟正黑體"/>
                        <a:cs typeface="微軟正黑體"/>
                      </a:endParaRPr>
                    </a:p>
                  </a:txBody>
                  <a:tcPr marL="0" marR="0" marT="1231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extLst>
                  <a:ext uri="{0D108BD9-81ED-4DB2-BD59-A6C34878D82A}">
                    <a16:rowId xmlns:a16="http://schemas.microsoft.com/office/drawing/2014/main" xmlns="" val="10000"/>
                  </a:ext>
                </a:extLst>
              </a:tr>
              <a:tr h="495934">
                <a:tc rowSpan="2">
                  <a:txBody>
                    <a:bodyPr/>
                    <a:lstStyle/>
                    <a:p>
                      <a:pPr marL="195580">
                        <a:lnSpc>
                          <a:spcPct val="100000"/>
                        </a:lnSpc>
                        <a:spcBef>
                          <a:spcPts val="2400"/>
                        </a:spcBef>
                      </a:pPr>
                      <a:r>
                        <a:rPr sz="2400" dirty="0">
                          <a:latin typeface="微軟正黑體"/>
                          <a:cs typeface="微軟正黑體"/>
                        </a:rPr>
                        <a:t>語文</a:t>
                      </a:r>
                      <a:endParaRPr sz="2400">
                        <a:latin typeface="微軟正黑體"/>
                        <a:cs typeface="微軟正黑體"/>
                      </a:endParaRPr>
                    </a:p>
                  </a:txBody>
                  <a:tcPr marL="0" marR="0" marT="304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04139">
                        <a:lnSpc>
                          <a:spcPct val="100000"/>
                        </a:lnSpc>
                        <a:spcBef>
                          <a:spcPts val="445"/>
                        </a:spcBef>
                      </a:pPr>
                      <a:r>
                        <a:rPr sz="2400" dirty="0">
                          <a:latin typeface="微軟正黑體"/>
                          <a:cs typeface="微軟正黑體"/>
                        </a:rPr>
                        <a:t>國語文</a:t>
                      </a:r>
                      <a:endParaRPr sz="2400">
                        <a:latin typeface="微軟正黑體"/>
                        <a:cs typeface="微軟正黑體"/>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7620" algn="ctr">
                        <a:lnSpc>
                          <a:spcPct val="100000"/>
                        </a:lnSpc>
                        <a:spcBef>
                          <a:spcPts val="290"/>
                        </a:spcBef>
                      </a:pPr>
                      <a:r>
                        <a:rPr sz="2400" spc="-5" dirty="0">
                          <a:latin typeface="微軟正黑體"/>
                          <a:cs typeface="微軟正黑體"/>
                        </a:rPr>
                        <a:t>16</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5875" algn="ctr">
                        <a:lnSpc>
                          <a:spcPct val="100000"/>
                        </a:lnSpc>
                        <a:spcBef>
                          <a:spcPts val="290"/>
                        </a:spcBef>
                      </a:pPr>
                      <a:r>
                        <a:rPr sz="2400" dirty="0">
                          <a:latin typeface="微軟正黑體"/>
                          <a:cs typeface="微軟正黑體"/>
                        </a:rPr>
                        <a:t>3</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7780" algn="ctr">
                        <a:lnSpc>
                          <a:spcPct val="100000"/>
                        </a:lnSpc>
                        <a:spcBef>
                          <a:spcPts val="290"/>
                        </a:spcBef>
                      </a:pPr>
                      <a:r>
                        <a:rPr sz="2400" dirty="0">
                          <a:latin typeface="微軟正黑體"/>
                          <a:cs typeface="微軟正黑體"/>
                        </a:rPr>
                        <a:t>3</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9050" algn="ctr">
                        <a:lnSpc>
                          <a:spcPct val="100000"/>
                        </a:lnSpc>
                        <a:spcBef>
                          <a:spcPts val="290"/>
                        </a:spcBef>
                      </a:pPr>
                      <a:r>
                        <a:rPr sz="2400" dirty="0">
                          <a:latin typeface="微軟正黑體"/>
                          <a:cs typeface="微軟正黑體"/>
                        </a:rPr>
                        <a:t>3</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20320" algn="ctr">
                        <a:lnSpc>
                          <a:spcPct val="100000"/>
                        </a:lnSpc>
                        <a:spcBef>
                          <a:spcPts val="290"/>
                        </a:spcBef>
                      </a:pPr>
                      <a:r>
                        <a:rPr sz="2400" dirty="0">
                          <a:latin typeface="微軟正黑體"/>
                          <a:cs typeface="微軟正黑體"/>
                        </a:rPr>
                        <a:t>3</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22225"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29209"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29209" algn="ctr">
                        <a:lnSpc>
                          <a:spcPct val="100000"/>
                        </a:lnSpc>
                        <a:spcBef>
                          <a:spcPts val="830"/>
                        </a:spcBef>
                      </a:pPr>
                      <a:r>
                        <a:rPr sz="1800" dirty="0">
                          <a:solidFill>
                            <a:srgbClr val="FF0000"/>
                          </a:solidFill>
                          <a:latin typeface="微軟正黑體"/>
                          <a:cs typeface="微軟正黑體"/>
                        </a:rPr>
                        <a:t>不分版</a:t>
                      </a:r>
                      <a:endParaRPr sz="1800">
                        <a:latin typeface="微軟正黑體"/>
                        <a:cs typeface="微軟正黑體"/>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1"/>
                  </a:ext>
                </a:extLst>
              </a:tr>
              <a:tr h="495934">
                <a:tc vMerge="1">
                  <a:txBody>
                    <a:bodyPr/>
                    <a:lstStyle/>
                    <a:p>
                      <a:endParaRPr/>
                    </a:p>
                  </a:txBody>
                  <a:tcPr marL="0" marR="0" marT="304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04139">
                        <a:lnSpc>
                          <a:spcPct val="100000"/>
                        </a:lnSpc>
                        <a:spcBef>
                          <a:spcPts val="445"/>
                        </a:spcBef>
                      </a:pPr>
                      <a:r>
                        <a:rPr sz="2400" dirty="0">
                          <a:latin typeface="微軟正黑體"/>
                          <a:cs typeface="微軟正黑體"/>
                        </a:rPr>
                        <a:t>英語文</a:t>
                      </a:r>
                      <a:endParaRPr sz="2400">
                        <a:latin typeface="微軟正黑體"/>
                        <a:cs typeface="微軟正黑體"/>
                      </a:endParaRPr>
                    </a:p>
                  </a:txBody>
                  <a:tcPr marL="0" marR="0" marT="565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7620" algn="ctr">
                        <a:lnSpc>
                          <a:spcPct val="100000"/>
                        </a:lnSpc>
                        <a:spcBef>
                          <a:spcPts val="290"/>
                        </a:spcBef>
                      </a:pPr>
                      <a:r>
                        <a:rPr sz="2400" spc="-5" dirty="0">
                          <a:latin typeface="微軟正黑體"/>
                          <a:cs typeface="微軟正黑體"/>
                        </a:rPr>
                        <a:t>12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5875"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7780"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9050"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0320"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2225"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9209" algn="ctr">
                        <a:lnSpc>
                          <a:spcPct val="100000"/>
                        </a:lnSpc>
                        <a:spcBef>
                          <a:spcPts val="290"/>
                        </a:spcBef>
                      </a:pPr>
                      <a:r>
                        <a:rPr sz="2400" dirty="0">
                          <a:latin typeface="微軟正黑體"/>
                          <a:cs typeface="微軟正黑體"/>
                        </a:rPr>
                        <a:t>2</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9209" algn="ctr">
                        <a:lnSpc>
                          <a:spcPct val="100000"/>
                        </a:lnSpc>
                        <a:spcBef>
                          <a:spcPts val="830"/>
                        </a:spcBef>
                      </a:pPr>
                      <a:r>
                        <a:rPr sz="1800" dirty="0">
                          <a:solidFill>
                            <a:srgbClr val="FF0000"/>
                          </a:solidFill>
                          <a:latin typeface="微軟正黑體"/>
                          <a:cs typeface="微軟正黑體"/>
                        </a:rPr>
                        <a:t>不分版</a:t>
                      </a:r>
                      <a:endParaRPr sz="1800">
                        <a:latin typeface="微軟正黑體"/>
                        <a:cs typeface="微軟正黑體"/>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2"/>
                  </a:ext>
                </a:extLst>
              </a:tr>
              <a:tr h="640080">
                <a:tc>
                  <a:txBody>
                    <a:bodyPr/>
                    <a:lstStyle/>
                    <a:p>
                      <a:pPr marL="17780" algn="ctr">
                        <a:lnSpc>
                          <a:spcPct val="100000"/>
                        </a:lnSpc>
                        <a:spcBef>
                          <a:spcPts val="295"/>
                        </a:spcBef>
                      </a:pPr>
                      <a:r>
                        <a:rPr sz="2400" dirty="0">
                          <a:latin typeface="微軟正黑體"/>
                          <a:cs typeface="微軟正黑體"/>
                        </a:rPr>
                        <a:t>數學</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4139">
                        <a:lnSpc>
                          <a:spcPct val="100000"/>
                        </a:lnSpc>
                        <a:spcBef>
                          <a:spcPts val="1015"/>
                        </a:spcBef>
                      </a:pPr>
                      <a:r>
                        <a:rPr sz="2400" dirty="0">
                          <a:latin typeface="微軟正黑體"/>
                          <a:cs typeface="微軟正黑體"/>
                        </a:rPr>
                        <a:t>數學</a:t>
                      </a:r>
                      <a:endParaRPr sz="2400">
                        <a:latin typeface="微軟正黑體"/>
                        <a:cs typeface="微軟正黑體"/>
                      </a:endParaRPr>
                    </a:p>
                  </a:txBody>
                  <a:tcPr marL="0" marR="0" marT="128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6985" algn="ctr">
                        <a:lnSpc>
                          <a:spcPct val="100000"/>
                        </a:lnSpc>
                        <a:spcBef>
                          <a:spcPts val="295"/>
                        </a:spcBef>
                      </a:pPr>
                      <a:r>
                        <a:rPr sz="2400" spc="-5" dirty="0">
                          <a:latin typeface="微軟正黑體"/>
                          <a:cs typeface="微軟正黑體"/>
                        </a:rPr>
                        <a:t>4-8</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5875" algn="ctr">
                        <a:lnSpc>
                          <a:spcPct val="100000"/>
                        </a:lnSpc>
                        <a:spcBef>
                          <a:spcPts val="295"/>
                        </a:spcBef>
                      </a:pPr>
                      <a:r>
                        <a:rPr sz="2400" dirty="0">
                          <a:latin typeface="微軟正黑體"/>
                          <a:cs typeface="微軟正黑體"/>
                        </a:rPr>
                        <a:t>2</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7780" algn="ctr">
                        <a:lnSpc>
                          <a:spcPct val="100000"/>
                        </a:lnSpc>
                        <a:spcBef>
                          <a:spcPts val="295"/>
                        </a:spcBef>
                      </a:pPr>
                      <a:r>
                        <a:rPr sz="2400" dirty="0">
                          <a:latin typeface="微軟正黑體"/>
                          <a:cs typeface="微軟正黑體"/>
                        </a:rPr>
                        <a:t>2</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9050" algn="ctr">
                        <a:lnSpc>
                          <a:spcPct val="100000"/>
                        </a:lnSpc>
                        <a:spcBef>
                          <a:spcPts val="295"/>
                        </a:spcBef>
                      </a:pPr>
                      <a:r>
                        <a:rPr sz="2400" spc="-5" dirty="0">
                          <a:latin typeface="微軟正黑體"/>
                          <a:cs typeface="微軟正黑體"/>
                        </a:rPr>
                        <a:t>0-2</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20320" algn="ctr">
                        <a:lnSpc>
                          <a:spcPct val="100000"/>
                        </a:lnSpc>
                        <a:spcBef>
                          <a:spcPts val="295"/>
                        </a:spcBef>
                      </a:pPr>
                      <a:r>
                        <a:rPr sz="2400" spc="-5" dirty="0">
                          <a:latin typeface="微軟正黑體"/>
                          <a:cs typeface="微軟正黑體"/>
                        </a:rPr>
                        <a:t>0-2</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281940" marR="112395" indent="-132715">
                        <a:lnSpc>
                          <a:spcPct val="100000"/>
                        </a:lnSpc>
                        <a:spcBef>
                          <a:spcPts val="315"/>
                        </a:spcBef>
                      </a:pPr>
                      <a:r>
                        <a:rPr sz="1800" dirty="0">
                          <a:solidFill>
                            <a:srgbClr val="FF0000"/>
                          </a:solidFill>
                          <a:latin typeface="微軟正黑體"/>
                          <a:cs typeface="微軟正黑體"/>
                        </a:rPr>
                        <a:t>建議16 學分</a:t>
                      </a:r>
                      <a:endParaRPr sz="1800">
                        <a:latin typeface="微軟正黑體"/>
                        <a:cs typeface="微軟正黑體"/>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3"/>
                  </a:ext>
                </a:extLst>
              </a:tr>
              <a:tr h="495934">
                <a:tc rowSpan="3">
                  <a:txBody>
                    <a:bodyPr/>
                    <a:lstStyle/>
                    <a:p>
                      <a:pPr>
                        <a:lnSpc>
                          <a:spcPct val="100000"/>
                        </a:lnSpc>
                        <a:spcBef>
                          <a:spcPts val="45"/>
                        </a:spcBef>
                      </a:pPr>
                      <a:endParaRPr sz="3750">
                        <a:latin typeface="Times New Roman"/>
                        <a:cs typeface="Times New Roman"/>
                      </a:endParaRPr>
                    </a:p>
                    <a:p>
                      <a:pPr marL="195580">
                        <a:lnSpc>
                          <a:spcPct val="100000"/>
                        </a:lnSpc>
                      </a:pPr>
                      <a:r>
                        <a:rPr sz="2400" dirty="0">
                          <a:latin typeface="微軟正黑體"/>
                          <a:cs typeface="微軟正黑體"/>
                        </a:rPr>
                        <a:t>社會</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04139">
                        <a:lnSpc>
                          <a:spcPct val="100000"/>
                        </a:lnSpc>
                        <a:spcBef>
                          <a:spcPts val="450"/>
                        </a:spcBef>
                      </a:pPr>
                      <a:r>
                        <a:rPr sz="2400" dirty="0">
                          <a:latin typeface="微軟正黑體"/>
                          <a:cs typeface="微軟正黑體"/>
                        </a:rPr>
                        <a:t>歷史</a:t>
                      </a:r>
                      <a:endParaRPr sz="2400">
                        <a:latin typeface="微軟正黑體"/>
                        <a:cs typeface="微軟正黑體"/>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spcBef>
                          <a:spcPts val="45"/>
                        </a:spcBef>
                      </a:pPr>
                      <a:endParaRPr sz="3750">
                        <a:latin typeface="Times New Roman"/>
                        <a:cs typeface="Times New Roman"/>
                      </a:endParaRPr>
                    </a:p>
                    <a:p>
                      <a:pPr marL="127000">
                        <a:lnSpc>
                          <a:spcPct val="100000"/>
                        </a:lnSpc>
                      </a:pPr>
                      <a:r>
                        <a:rPr sz="2400" spc="-5" dirty="0">
                          <a:latin typeface="微軟正黑體"/>
                          <a:cs typeface="微軟正黑體"/>
                        </a:rPr>
                        <a:t>6-10</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spcBef>
                          <a:spcPts val="45"/>
                        </a:spcBef>
                      </a:pPr>
                      <a:endParaRPr sz="3750">
                        <a:latin typeface="Times New Roman"/>
                        <a:cs typeface="Times New Roman"/>
                      </a:endParaRPr>
                    </a:p>
                    <a:p>
                      <a:pPr marL="127000">
                        <a:lnSpc>
                          <a:spcPct val="100000"/>
                        </a:lnSpc>
                      </a:pPr>
                      <a:r>
                        <a:rPr sz="2400" spc="-5" dirty="0">
                          <a:latin typeface="微軟正黑體"/>
                          <a:cs typeface="微軟正黑體"/>
                        </a:rPr>
                        <a:t>2-4</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spcBef>
                          <a:spcPts val="45"/>
                        </a:spcBef>
                      </a:pPr>
                      <a:endParaRPr sz="3750">
                        <a:latin typeface="Times New Roman"/>
                        <a:cs typeface="Times New Roman"/>
                      </a:endParaRPr>
                    </a:p>
                    <a:p>
                      <a:pPr marL="107950">
                        <a:lnSpc>
                          <a:spcPct val="100000"/>
                        </a:lnSpc>
                      </a:pPr>
                      <a:r>
                        <a:rPr sz="2400" spc="-5" dirty="0">
                          <a:latin typeface="微軟正黑體"/>
                          <a:cs typeface="微軟正黑體"/>
                        </a:rPr>
                        <a:t>2-4</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spcBef>
                          <a:spcPts val="45"/>
                        </a:spcBef>
                      </a:pPr>
                      <a:endParaRPr sz="3750">
                        <a:latin typeface="Times New Roman"/>
                        <a:cs typeface="Times New Roman"/>
                      </a:endParaRPr>
                    </a:p>
                    <a:p>
                      <a:pPr marL="19050" algn="ctr">
                        <a:lnSpc>
                          <a:spcPct val="100000"/>
                        </a:lnSpc>
                      </a:pPr>
                      <a:r>
                        <a:rPr sz="2400" dirty="0">
                          <a:latin typeface="微軟正黑體"/>
                          <a:cs typeface="微軟正黑體"/>
                        </a:rPr>
                        <a:t>2</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9209" algn="ctr">
                        <a:lnSpc>
                          <a:spcPct val="100000"/>
                        </a:lnSpc>
                        <a:spcBef>
                          <a:spcPts val="830"/>
                        </a:spcBef>
                      </a:pPr>
                      <a:r>
                        <a:rPr sz="1800" dirty="0">
                          <a:solidFill>
                            <a:srgbClr val="FF0000"/>
                          </a:solidFill>
                          <a:latin typeface="微軟正黑體"/>
                          <a:cs typeface="微軟正黑體"/>
                        </a:rPr>
                        <a:t>不分版</a:t>
                      </a:r>
                      <a:endParaRPr sz="1800">
                        <a:latin typeface="微軟正黑體"/>
                        <a:cs typeface="微軟正黑體"/>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4"/>
                  </a:ext>
                </a:extLst>
              </a:tr>
              <a:tr h="495934">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04139">
                        <a:lnSpc>
                          <a:spcPct val="100000"/>
                        </a:lnSpc>
                        <a:spcBef>
                          <a:spcPts val="450"/>
                        </a:spcBef>
                      </a:pPr>
                      <a:r>
                        <a:rPr sz="2400" dirty="0">
                          <a:latin typeface="微軟正黑體"/>
                          <a:cs typeface="微軟正黑體"/>
                        </a:rPr>
                        <a:t>地理</a:t>
                      </a:r>
                      <a:endParaRPr sz="2400">
                        <a:latin typeface="微軟正黑體"/>
                        <a:cs typeface="微軟正黑體"/>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9209" algn="ctr">
                        <a:lnSpc>
                          <a:spcPct val="100000"/>
                        </a:lnSpc>
                        <a:spcBef>
                          <a:spcPts val="835"/>
                        </a:spcBef>
                      </a:pPr>
                      <a:r>
                        <a:rPr sz="1800" dirty="0">
                          <a:solidFill>
                            <a:srgbClr val="FF0000"/>
                          </a:solidFill>
                          <a:latin typeface="微軟正黑體"/>
                          <a:cs typeface="微軟正黑體"/>
                        </a:rPr>
                        <a:t>不分版</a:t>
                      </a:r>
                      <a:endParaRPr sz="1800">
                        <a:latin typeface="微軟正黑體"/>
                        <a:cs typeface="微軟正黑體"/>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5"/>
                  </a:ext>
                </a:extLst>
              </a:tr>
              <a:tr h="495934">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04139">
                        <a:lnSpc>
                          <a:spcPct val="100000"/>
                        </a:lnSpc>
                        <a:spcBef>
                          <a:spcPts val="450"/>
                        </a:spcBef>
                      </a:pPr>
                      <a:r>
                        <a:rPr sz="2400" dirty="0">
                          <a:latin typeface="微軟正黑體"/>
                          <a:cs typeface="微軟正黑體"/>
                        </a:rPr>
                        <a:t>公民與社會</a:t>
                      </a:r>
                      <a:endParaRPr sz="2400">
                        <a:latin typeface="微軟正黑體"/>
                        <a:cs typeface="微軟正黑體"/>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29209" algn="ctr">
                        <a:lnSpc>
                          <a:spcPct val="100000"/>
                        </a:lnSpc>
                        <a:spcBef>
                          <a:spcPts val="835"/>
                        </a:spcBef>
                      </a:pPr>
                      <a:r>
                        <a:rPr sz="1800" dirty="0">
                          <a:solidFill>
                            <a:srgbClr val="FF0000"/>
                          </a:solidFill>
                          <a:latin typeface="微軟正黑體"/>
                          <a:cs typeface="微軟正黑體"/>
                        </a:rPr>
                        <a:t>不分版</a:t>
                      </a:r>
                      <a:endParaRPr sz="1800">
                        <a:latin typeface="微軟正黑體"/>
                        <a:cs typeface="微軟正黑體"/>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6"/>
                  </a:ext>
                </a:extLst>
              </a:tr>
              <a:tr h="495934">
                <a:tc rowSpan="3">
                  <a:txBody>
                    <a:bodyPr/>
                    <a:lstStyle/>
                    <a:p>
                      <a:pPr>
                        <a:lnSpc>
                          <a:spcPct val="100000"/>
                        </a:lnSpc>
                        <a:spcBef>
                          <a:spcPts val="45"/>
                        </a:spcBef>
                      </a:pPr>
                      <a:endParaRPr sz="2500">
                        <a:latin typeface="Times New Roman"/>
                        <a:cs typeface="Times New Roman"/>
                      </a:endParaRPr>
                    </a:p>
                    <a:p>
                      <a:pPr marL="195580">
                        <a:lnSpc>
                          <a:spcPct val="100000"/>
                        </a:lnSpc>
                      </a:pPr>
                      <a:r>
                        <a:rPr sz="2400" dirty="0">
                          <a:solidFill>
                            <a:srgbClr val="FF0000"/>
                          </a:solidFill>
                          <a:latin typeface="微軟正黑體"/>
                          <a:cs typeface="微軟正黑體"/>
                        </a:rPr>
                        <a:t>自然</a:t>
                      </a:r>
                      <a:endParaRPr sz="2400">
                        <a:latin typeface="微軟正黑體"/>
                        <a:cs typeface="微軟正黑體"/>
                      </a:endParaRPr>
                    </a:p>
                    <a:p>
                      <a:pPr marL="195580">
                        <a:lnSpc>
                          <a:spcPct val="100000"/>
                        </a:lnSpc>
                      </a:pPr>
                      <a:r>
                        <a:rPr sz="2400" dirty="0">
                          <a:solidFill>
                            <a:srgbClr val="FF0000"/>
                          </a:solidFill>
                          <a:latin typeface="微軟正黑體"/>
                          <a:cs typeface="微軟正黑體"/>
                        </a:rPr>
                        <a:t>科學</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4139">
                        <a:lnSpc>
                          <a:spcPct val="100000"/>
                        </a:lnSpc>
                        <a:spcBef>
                          <a:spcPts val="450"/>
                        </a:spcBef>
                      </a:pPr>
                      <a:r>
                        <a:rPr sz="2400" dirty="0">
                          <a:latin typeface="微軟正黑體"/>
                          <a:cs typeface="微軟正黑體"/>
                        </a:rPr>
                        <a:t>物理</a:t>
                      </a:r>
                      <a:endParaRPr sz="2400">
                        <a:latin typeface="微軟正黑體"/>
                        <a:cs typeface="微軟正黑體"/>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rowSpan="3">
                  <a:txBody>
                    <a:bodyPr/>
                    <a:lstStyle/>
                    <a:p>
                      <a:pPr>
                        <a:lnSpc>
                          <a:spcPct val="100000"/>
                        </a:lnSpc>
                        <a:spcBef>
                          <a:spcPts val="45"/>
                        </a:spcBef>
                      </a:pPr>
                      <a:endParaRPr sz="3750">
                        <a:latin typeface="Times New Roman"/>
                        <a:cs typeface="Times New Roman"/>
                      </a:endParaRPr>
                    </a:p>
                    <a:p>
                      <a:pPr marL="215265">
                        <a:lnSpc>
                          <a:spcPct val="100000"/>
                        </a:lnSpc>
                      </a:pPr>
                      <a:r>
                        <a:rPr sz="2400" spc="-5" dirty="0">
                          <a:latin typeface="微軟正黑體"/>
                          <a:cs typeface="微軟正黑體"/>
                        </a:rPr>
                        <a:t>4-6</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rowSpan="3">
                  <a:txBody>
                    <a:bodyPr/>
                    <a:lstStyle/>
                    <a:p>
                      <a:pPr>
                        <a:lnSpc>
                          <a:spcPct val="100000"/>
                        </a:lnSpc>
                        <a:spcBef>
                          <a:spcPts val="45"/>
                        </a:spcBef>
                      </a:pPr>
                      <a:endParaRPr sz="3750">
                        <a:latin typeface="Times New Roman"/>
                        <a:cs typeface="Times New Roman"/>
                      </a:endParaRPr>
                    </a:p>
                    <a:p>
                      <a:pPr marL="127000">
                        <a:lnSpc>
                          <a:spcPct val="100000"/>
                        </a:lnSpc>
                      </a:pPr>
                      <a:r>
                        <a:rPr sz="2400" spc="-5" dirty="0">
                          <a:latin typeface="微軟正黑體"/>
                          <a:cs typeface="微軟正黑體"/>
                        </a:rPr>
                        <a:t>1-2</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spcBef>
                          <a:spcPts val="45"/>
                        </a:spcBef>
                      </a:pPr>
                      <a:endParaRPr sz="3750">
                        <a:latin typeface="Times New Roman"/>
                        <a:cs typeface="Times New Roman"/>
                      </a:endParaRPr>
                    </a:p>
                    <a:p>
                      <a:pPr marL="107950">
                        <a:lnSpc>
                          <a:spcPct val="100000"/>
                        </a:lnSpc>
                      </a:pPr>
                      <a:r>
                        <a:rPr sz="2400" spc="-5" dirty="0">
                          <a:latin typeface="微軟正黑體"/>
                          <a:cs typeface="微軟正黑體"/>
                        </a:rPr>
                        <a:t>1-2</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spcBef>
                          <a:spcPts val="45"/>
                        </a:spcBef>
                      </a:pPr>
                      <a:endParaRPr sz="3750">
                        <a:latin typeface="Times New Roman"/>
                        <a:cs typeface="Times New Roman"/>
                      </a:endParaRPr>
                    </a:p>
                    <a:p>
                      <a:pPr marL="19050" algn="ctr">
                        <a:lnSpc>
                          <a:spcPct val="100000"/>
                        </a:lnSpc>
                      </a:pPr>
                      <a:r>
                        <a:rPr sz="2400" dirty="0">
                          <a:latin typeface="微軟正黑體"/>
                          <a:cs typeface="微軟正黑體"/>
                        </a:rPr>
                        <a:t>2</a:t>
                      </a:r>
                      <a:endParaRPr sz="2400">
                        <a:latin typeface="微軟正黑體"/>
                        <a:cs typeface="微軟正黑體"/>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31115" algn="ctr">
                        <a:lnSpc>
                          <a:spcPct val="100000"/>
                        </a:lnSpc>
                        <a:spcBef>
                          <a:spcPts val="835"/>
                        </a:spcBef>
                      </a:pPr>
                      <a:r>
                        <a:rPr sz="1800" dirty="0">
                          <a:solidFill>
                            <a:srgbClr val="FF0000"/>
                          </a:solidFill>
                          <a:latin typeface="微軟正黑體"/>
                          <a:cs typeface="微軟正黑體"/>
                        </a:rPr>
                        <a:t>4學分</a:t>
                      </a:r>
                      <a:endParaRPr sz="1800">
                        <a:latin typeface="微軟正黑體"/>
                        <a:cs typeface="微軟正黑體"/>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7"/>
                  </a:ext>
                </a:extLst>
              </a:tr>
              <a:tr h="495934">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4139">
                        <a:lnSpc>
                          <a:spcPct val="100000"/>
                        </a:lnSpc>
                        <a:spcBef>
                          <a:spcPts val="450"/>
                        </a:spcBef>
                      </a:pPr>
                      <a:r>
                        <a:rPr sz="2400" dirty="0">
                          <a:latin typeface="微軟正黑體"/>
                          <a:cs typeface="微軟正黑體"/>
                        </a:rPr>
                        <a:t>化學</a:t>
                      </a:r>
                      <a:endParaRPr sz="2400">
                        <a:latin typeface="微軟正黑體"/>
                        <a:cs typeface="微軟正黑體"/>
                      </a:endParaRPr>
                    </a:p>
                  </a:txBody>
                  <a:tcPr marL="0" marR="0" marT="571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31115" algn="ctr">
                        <a:lnSpc>
                          <a:spcPct val="100000"/>
                        </a:lnSpc>
                        <a:spcBef>
                          <a:spcPts val="835"/>
                        </a:spcBef>
                      </a:pPr>
                      <a:r>
                        <a:rPr sz="1800" dirty="0">
                          <a:solidFill>
                            <a:srgbClr val="FF0000"/>
                          </a:solidFill>
                          <a:latin typeface="微軟正黑體"/>
                          <a:cs typeface="微軟正黑體"/>
                        </a:rPr>
                        <a:t>2學分</a:t>
                      </a:r>
                      <a:endParaRPr sz="1800">
                        <a:latin typeface="微軟正黑體"/>
                        <a:cs typeface="微軟正黑體"/>
                      </a:endParaRPr>
                    </a:p>
                  </a:txBody>
                  <a:tcPr marL="0" marR="0" marT="1060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xmlns="" val="10008"/>
                  </a:ext>
                </a:extLst>
              </a:tr>
              <a:tr h="495934">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04139">
                        <a:lnSpc>
                          <a:spcPct val="100000"/>
                        </a:lnSpc>
                        <a:spcBef>
                          <a:spcPts val="455"/>
                        </a:spcBef>
                      </a:pPr>
                      <a:r>
                        <a:rPr sz="2400" spc="-5" dirty="0">
                          <a:latin typeface="微軟正黑體"/>
                          <a:cs typeface="微軟正黑體"/>
                        </a:rPr>
                        <a:t>生物</a:t>
                      </a:r>
                      <a:endParaRPr sz="2400">
                        <a:latin typeface="微軟正黑體"/>
                        <a:cs typeface="微軟正黑體"/>
                      </a:endParaRPr>
                    </a:p>
                  </a:txBody>
                  <a:tcPr marL="0" marR="0" marT="577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31115" algn="ctr">
                        <a:lnSpc>
                          <a:spcPct val="100000"/>
                        </a:lnSpc>
                        <a:spcBef>
                          <a:spcPts val="840"/>
                        </a:spcBef>
                      </a:pPr>
                      <a:r>
                        <a:rPr sz="1800" spc="-5" dirty="0">
                          <a:solidFill>
                            <a:srgbClr val="FF0000"/>
                          </a:solidFill>
                          <a:latin typeface="微軟正黑體"/>
                          <a:cs typeface="微軟正黑體"/>
                        </a:rPr>
                        <a:t>分2</a:t>
                      </a:r>
                      <a:r>
                        <a:rPr sz="1800" dirty="0">
                          <a:solidFill>
                            <a:srgbClr val="FF0000"/>
                          </a:solidFill>
                          <a:latin typeface="微軟正黑體"/>
                          <a:cs typeface="微軟正黑體"/>
                        </a:rPr>
                        <a:t>版</a:t>
                      </a:r>
                      <a:endParaRPr sz="1800">
                        <a:latin typeface="微軟正黑體"/>
                        <a:cs typeface="微軟正黑體"/>
                      </a:endParaRPr>
                    </a:p>
                  </a:txBody>
                  <a:tcPr marL="0" marR="0" marT="1066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9"/>
                  </a:ext>
                </a:extLst>
              </a:tr>
            </a:tbl>
          </a:graphicData>
        </a:graphic>
      </p:graphicFrame>
      <p:sp>
        <p:nvSpPr>
          <p:cNvPr id="15" name="矩形 14"/>
          <p:cNvSpPr/>
          <p:nvPr/>
        </p:nvSpPr>
        <p:spPr>
          <a:xfrm>
            <a:off x="609600" y="533400"/>
            <a:ext cx="3048000" cy="461665"/>
          </a:xfrm>
          <a:prstGeom prst="rect">
            <a:avLst/>
          </a:prstGeom>
        </p:spPr>
        <p:txBody>
          <a:bodyPr wrap="square">
            <a:spAutoFit/>
          </a:bodyPr>
          <a:lstStyle/>
          <a:p>
            <a:r>
              <a:rPr lang="zh-TW" altLang="en-US" sz="2400" b="1" spc="-10" dirty="0"/>
              <a:t>部定一般科目課程</a:t>
            </a:r>
            <a:endParaRPr lang="zh-TW" altLang="en-US" sz="2400" b="1" dirty="0"/>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129</a:t>
            </a:fld>
            <a:endParaRPr lang="zh-TW" altLang="en-US"/>
          </a:p>
        </p:txBody>
      </p:sp>
    </p:spTree>
    <p:extLst>
      <p:ext uri="{BB962C8B-B14F-4D97-AF65-F5344CB8AC3E}">
        <p14:creationId xmlns:p14="http://schemas.microsoft.com/office/powerpoint/2010/main" val="2941363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學校</a:t>
            </a:r>
            <a:r>
              <a:rPr lang="zh-TW" altLang="en-US" dirty="0"/>
              <a:t>參與人員的動機 </a:t>
            </a:r>
            <a:endParaRPr lang="en-US" altLang="zh-TW" dirty="0" smtClean="0"/>
          </a:p>
          <a:p>
            <a:pPr lvl="1"/>
            <a:r>
              <a:rPr lang="zh-TW" altLang="en-US" dirty="0" smtClean="0"/>
              <a:t>改革</a:t>
            </a:r>
            <a:r>
              <a:rPr lang="zh-TW" altLang="en-US" dirty="0"/>
              <a:t>可能起於學校接受某項交辦計畫或希望跳脫以往固定而</a:t>
            </a:r>
            <a:r>
              <a:rPr lang="zh-TW" altLang="en-US" dirty="0" smtClean="0"/>
              <a:t>僵化的</a:t>
            </a:r>
            <a:r>
              <a:rPr lang="zh-TW" altLang="en-US" dirty="0"/>
              <a:t>課程發展</a:t>
            </a:r>
            <a:r>
              <a:rPr lang="zh-TW" altLang="en-US" dirty="0" smtClean="0"/>
              <a:t>模式。帶</a:t>
            </a:r>
            <a:r>
              <a:rPr lang="zh-TW" altLang="en-US" dirty="0"/>
              <a:t>領教師進行實際的革新行動，帶頭人物通常是校長、資深 </a:t>
            </a:r>
            <a:r>
              <a:rPr lang="zh-TW" altLang="en-US" dirty="0" smtClean="0"/>
              <a:t>教師。改革</a:t>
            </a:r>
            <a:r>
              <a:rPr lang="zh-TW" altLang="en-US" dirty="0"/>
              <a:t>的目的有可能是基於個人野心或為了校內人員長遠的發展目標。 </a:t>
            </a:r>
            <a:endParaRPr lang="en-US" altLang="zh-TW" dirty="0" smtClean="0"/>
          </a:p>
          <a:p>
            <a:r>
              <a:rPr lang="zh-TW" altLang="en-US" dirty="0" smtClean="0"/>
              <a:t>對</a:t>
            </a:r>
            <a:r>
              <a:rPr lang="zh-TW" altLang="en-US" dirty="0"/>
              <a:t>革新方法的興趣 </a:t>
            </a:r>
            <a:endParaRPr lang="en-US" altLang="zh-TW" dirty="0" smtClean="0"/>
          </a:p>
          <a:p>
            <a:pPr lvl="1"/>
            <a:r>
              <a:rPr lang="zh-TW" altLang="en-US" dirty="0" smtClean="0"/>
              <a:t>可能</a:t>
            </a:r>
            <a:r>
              <a:rPr lang="zh-TW" altLang="en-US" dirty="0"/>
              <a:t>是</a:t>
            </a:r>
            <a:r>
              <a:rPr lang="zh-TW" altLang="en-US" dirty="0" smtClean="0"/>
              <a:t>基於</a:t>
            </a:r>
            <a:r>
              <a:rPr lang="zh-TW" altLang="en-US" dirty="0"/>
              <a:t>對於當前狀況不甚</a:t>
            </a:r>
            <a:r>
              <a:rPr lang="zh-TW" altLang="en-US" dirty="0" smtClean="0"/>
              <a:t>滿意、內在</a:t>
            </a:r>
            <a:r>
              <a:rPr lang="zh-TW" altLang="en-US" dirty="0"/>
              <a:t>興趣，想對自己有所 提升。除內在的力量之外，外在壓力也會激起校內成員對於革新的興趣，如</a:t>
            </a:r>
            <a:r>
              <a:rPr lang="zh-TW" altLang="en-US" dirty="0" smtClean="0"/>
              <a:t>政府</a:t>
            </a:r>
            <a:r>
              <a:rPr lang="zh-TW" altLang="en-US" dirty="0"/>
              <a:t>政策或輿論的壓</a:t>
            </a:r>
            <a:r>
              <a:rPr lang="zh-TW" altLang="en-US" dirty="0" smtClean="0"/>
              <a:t>力。</a:t>
            </a:r>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13</a:t>
            </a:fld>
            <a:endParaRPr lang="zh-TW" altLang="en-US"/>
          </a:p>
        </p:txBody>
      </p:sp>
    </p:spTree>
    <p:extLst>
      <p:ext uri="{BB962C8B-B14F-4D97-AF65-F5344CB8AC3E}">
        <p14:creationId xmlns:p14="http://schemas.microsoft.com/office/powerpoint/2010/main" val="73333577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29</a:t>
            </a:r>
            <a:endParaRPr sz="900">
              <a:latin typeface="Arial"/>
              <a:cs typeface="Arial"/>
            </a:endParaRPr>
          </a:p>
        </p:txBody>
      </p:sp>
      <p:graphicFrame>
        <p:nvGraphicFramePr>
          <p:cNvPr id="14" name="object 14"/>
          <p:cNvGraphicFramePr>
            <a:graphicFrameLocks noGrp="1"/>
          </p:cNvGraphicFramePr>
          <p:nvPr/>
        </p:nvGraphicFramePr>
        <p:xfrm>
          <a:off x="187325" y="1090675"/>
          <a:ext cx="8764266" cy="4902834"/>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xmlns="" val="20000"/>
                    </a:ext>
                  </a:extLst>
                </a:gridCol>
                <a:gridCol w="2134235">
                  <a:extLst>
                    <a:ext uri="{9D8B030D-6E8A-4147-A177-3AD203B41FA5}">
                      <a16:colId xmlns:a16="http://schemas.microsoft.com/office/drawing/2014/main" xmlns="" val="20001"/>
                    </a:ext>
                  </a:extLst>
                </a:gridCol>
                <a:gridCol w="915035">
                  <a:extLst>
                    <a:ext uri="{9D8B030D-6E8A-4147-A177-3AD203B41FA5}">
                      <a16:colId xmlns:a16="http://schemas.microsoft.com/office/drawing/2014/main" xmlns="" val="20002"/>
                    </a:ext>
                  </a:extLst>
                </a:gridCol>
                <a:gridCol w="671195">
                  <a:extLst>
                    <a:ext uri="{9D8B030D-6E8A-4147-A177-3AD203B41FA5}">
                      <a16:colId xmlns:a16="http://schemas.microsoft.com/office/drawing/2014/main" xmlns="" val="20003"/>
                    </a:ext>
                  </a:extLst>
                </a:gridCol>
                <a:gridCol w="702310">
                  <a:extLst>
                    <a:ext uri="{9D8B030D-6E8A-4147-A177-3AD203B41FA5}">
                      <a16:colId xmlns:a16="http://schemas.microsoft.com/office/drawing/2014/main" xmlns="" val="20004"/>
                    </a:ext>
                  </a:extLst>
                </a:gridCol>
                <a:gridCol w="702310">
                  <a:extLst>
                    <a:ext uri="{9D8B030D-6E8A-4147-A177-3AD203B41FA5}">
                      <a16:colId xmlns:a16="http://schemas.microsoft.com/office/drawing/2014/main" xmlns="" val="20005"/>
                    </a:ext>
                  </a:extLst>
                </a:gridCol>
                <a:gridCol w="702309">
                  <a:extLst>
                    <a:ext uri="{9D8B030D-6E8A-4147-A177-3AD203B41FA5}">
                      <a16:colId xmlns:a16="http://schemas.microsoft.com/office/drawing/2014/main" xmlns="" val="20006"/>
                    </a:ext>
                  </a:extLst>
                </a:gridCol>
                <a:gridCol w="702309">
                  <a:extLst>
                    <a:ext uri="{9D8B030D-6E8A-4147-A177-3AD203B41FA5}">
                      <a16:colId xmlns:a16="http://schemas.microsoft.com/office/drawing/2014/main" xmlns="" val="20007"/>
                    </a:ext>
                  </a:extLst>
                </a:gridCol>
                <a:gridCol w="702309">
                  <a:extLst>
                    <a:ext uri="{9D8B030D-6E8A-4147-A177-3AD203B41FA5}">
                      <a16:colId xmlns:a16="http://schemas.microsoft.com/office/drawing/2014/main" xmlns="" val="20008"/>
                    </a:ext>
                  </a:extLst>
                </a:gridCol>
                <a:gridCol w="735329">
                  <a:extLst>
                    <a:ext uri="{9D8B030D-6E8A-4147-A177-3AD203B41FA5}">
                      <a16:colId xmlns:a16="http://schemas.microsoft.com/office/drawing/2014/main" xmlns="" val="20009"/>
                    </a:ext>
                  </a:extLst>
                </a:gridCol>
              </a:tblGrid>
              <a:tr h="514984">
                <a:tc>
                  <a:txBody>
                    <a:bodyPr/>
                    <a:lstStyle/>
                    <a:p>
                      <a:pPr marL="175895">
                        <a:lnSpc>
                          <a:spcPct val="100000"/>
                        </a:lnSpc>
                        <a:spcBef>
                          <a:spcPts val="900"/>
                        </a:spcBef>
                      </a:pPr>
                      <a:r>
                        <a:rPr sz="1800" b="1" dirty="0">
                          <a:solidFill>
                            <a:srgbClr val="FFFFFF"/>
                          </a:solidFill>
                          <a:latin typeface="微軟正黑體"/>
                          <a:cs typeface="微軟正黑體"/>
                        </a:rPr>
                        <a:t>領域</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0160" algn="ctr">
                        <a:lnSpc>
                          <a:spcPct val="100000"/>
                        </a:lnSpc>
                        <a:spcBef>
                          <a:spcPts val="900"/>
                        </a:spcBef>
                      </a:pPr>
                      <a:r>
                        <a:rPr sz="1800" b="1" dirty="0">
                          <a:solidFill>
                            <a:srgbClr val="FFFFFF"/>
                          </a:solidFill>
                          <a:latin typeface="微軟正黑體"/>
                          <a:cs typeface="微軟正黑體"/>
                        </a:rPr>
                        <a:t>科目</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18745">
                        <a:lnSpc>
                          <a:spcPct val="100000"/>
                        </a:lnSpc>
                        <a:spcBef>
                          <a:spcPts val="900"/>
                        </a:spcBef>
                      </a:pPr>
                      <a:r>
                        <a:rPr sz="1800" b="1" dirty="0">
                          <a:solidFill>
                            <a:srgbClr val="FFFFFF"/>
                          </a:solidFill>
                          <a:latin typeface="微軟正黑體"/>
                          <a:cs typeface="微軟正黑體"/>
                        </a:rPr>
                        <a:t>學分數</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11760">
                        <a:lnSpc>
                          <a:spcPct val="100000"/>
                        </a:lnSpc>
                        <a:spcBef>
                          <a:spcPts val="900"/>
                        </a:spcBef>
                      </a:pPr>
                      <a:r>
                        <a:rPr sz="1800" b="1" dirty="0">
                          <a:solidFill>
                            <a:srgbClr val="FFFFFF"/>
                          </a:solidFill>
                          <a:latin typeface="微軟正黑體"/>
                          <a:cs typeface="微軟正黑體"/>
                        </a:rPr>
                        <a:t>一上</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635">
                        <a:lnSpc>
                          <a:spcPct val="100000"/>
                        </a:lnSpc>
                        <a:spcBef>
                          <a:spcPts val="900"/>
                        </a:spcBef>
                      </a:pPr>
                      <a:r>
                        <a:rPr sz="1800" b="1" dirty="0">
                          <a:solidFill>
                            <a:srgbClr val="FFFFFF"/>
                          </a:solidFill>
                          <a:latin typeface="微軟正黑體"/>
                          <a:cs typeface="微軟正黑體"/>
                        </a:rPr>
                        <a:t>一下</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0">
                        <a:lnSpc>
                          <a:spcPct val="100000"/>
                        </a:lnSpc>
                        <a:spcBef>
                          <a:spcPts val="900"/>
                        </a:spcBef>
                      </a:pPr>
                      <a:r>
                        <a:rPr sz="1800" b="1" dirty="0">
                          <a:solidFill>
                            <a:srgbClr val="FFFFFF"/>
                          </a:solidFill>
                          <a:latin typeface="微軟正黑體"/>
                          <a:cs typeface="微軟正黑體"/>
                        </a:rPr>
                        <a:t>二上</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0">
                        <a:lnSpc>
                          <a:spcPct val="100000"/>
                        </a:lnSpc>
                        <a:spcBef>
                          <a:spcPts val="900"/>
                        </a:spcBef>
                      </a:pPr>
                      <a:r>
                        <a:rPr sz="1800" b="1" dirty="0">
                          <a:solidFill>
                            <a:srgbClr val="FFFFFF"/>
                          </a:solidFill>
                          <a:latin typeface="微軟正黑體"/>
                          <a:cs typeface="微軟正黑體"/>
                        </a:rPr>
                        <a:t>二下</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6364">
                        <a:lnSpc>
                          <a:spcPct val="100000"/>
                        </a:lnSpc>
                        <a:spcBef>
                          <a:spcPts val="900"/>
                        </a:spcBef>
                      </a:pPr>
                      <a:r>
                        <a:rPr sz="1800" b="1" dirty="0">
                          <a:solidFill>
                            <a:srgbClr val="FFFFFF"/>
                          </a:solidFill>
                          <a:latin typeface="微軟正黑體"/>
                          <a:cs typeface="微軟正黑體"/>
                        </a:rPr>
                        <a:t>三上</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6364">
                        <a:lnSpc>
                          <a:spcPct val="100000"/>
                        </a:lnSpc>
                        <a:spcBef>
                          <a:spcPts val="900"/>
                        </a:spcBef>
                      </a:pPr>
                      <a:r>
                        <a:rPr sz="1800" b="1" dirty="0">
                          <a:solidFill>
                            <a:srgbClr val="FFFFFF"/>
                          </a:solidFill>
                          <a:latin typeface="微軟正黑體"/>
                          <a:cs typeface="微軟正黑體"/>
                        </a:rPr>
                        <a:t>三下</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42875">
                        <a:lnSpc>
                          <a:spcPct val="100000"/>
                        </a:lnSpc>
                        <a:spcBef>
                          <a:spcPts val="900"/>
                        </a:spcBef>
                      </a:pPr>
                      <a:r>
                        <a:rPr sz="1800" b="1" dirty="0">
                          <a:solidFill>
                            <a:srgbClr val="FFFFFF"/>
                          </a:solidFill>
                          <a:latin typeface="微軟正黑體"/>
                          <a:cs typeface="微軟正黑體"/>
                        </a:rPr>
                        <a:t>備註</a:t>
                      </a:r>
                      <a:endParaRPr sz="1800">
                        <a:latin typeface="微軟正黑體"/>
                        <a:cs typeface="微軟正黑體"/>
                      </a:endParaRPr>
                    </a:p>
                  </a:txBody>
                  <a:tcPr marL="0" marR="0" marT="1143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extLst>
                  <a:ext uri="{0D108BD9-81ED-4DB2-BD59-A6C34878D82A}">
                    <a16:rowId xmlns:a16="http://schemas.microsoft.com/office/drawing/2014/main" xmlns="" val="10000"/>
                  </a:ext>
                </a:extLst>
              </a:tr>
              <a:tr h="427990">
                <a:tc rowSpan="3">
                  <a:txBody>
                    <a:bodyPr/>
                    <a:lstStyle/>
                    <a:p>
                      <a:pPr marL="314325" marR="169545">
                        <a:lnSpc>
                          <a:spcPct val="100000"/>
                        </a:lnSpc>
                        <a:spcBef>
                          <a:spcPts val="670"/>
                        </a:spcBef>
                      </a:pPr>
                      <a:r>
                        <a:rPr sz="2400" dirty="0">
                          <a:latin typeface="微軟正黑體"/>
                          <a:cs typeface="微軟正黑體"/>
                        </a:rPr>
                        <a:t>藝 術</a:t>
                      </a:r>
                      <a:endParaRPr sz="2400">
                        <a:latin typeface="微軟正黑體"/>
                        <a:cs typeface="微軟正黑體"/>
                      </a:endParaRPr>
                    </a:p>
                  </a:txBody>
                  <a:tcPr marL="0" marR="0" marT="850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97790">
                        <a:lnSpc>
                          <a:spcPct val="100000"/>
                        </a:lnSpc>
                        <a:spcBef>
                          <a:spcPts val="70"/>
                        </a:spcBef>
                      </a:pPr>
                      <a:r>
                        <a:rPr sz="2400" dirty="0">
                          <a:latin typeface="微軟正黑體"/>
                          <a:cs typeface="微軟正黑體"/>
                        </a:rPr>
                        <a:t>音樂</a:t>
                      </a:r>
                      <a:endParaRPr sz="2400">
                        <a:latin typeface="微軟正黑體"/>
                        <a:cs typeface="微軟正黑體"/>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spcBef>
                          <a:spcPts val="40"/>
                        </a:spcBef>
                      </a:pPr>
                      <a:endParaRPr sz="3050">
                        <a:latin typeface="Times New Roman"/>
                        <a:cs typeface="Times New Roman"/>
                      </a:endParaRPr>
                    </a:p>
                    <a:p>
                      <a:pPr marL="8890" algn="ctr">
                        <a:lnSpc>
                          <a:spcPct val="100000"/>
                        </a:lnSpc>
                        <a:spcBef>
                          <a:spcPts val="5"/>
                        </a:spcBef>
                      </a:pPr>
                      <a:r>
                        <a:rPr sz="2400" dirty="0">
                          <a:latin typeface="微軟正黑體"/>
                          <a:cs typeface="微軟正黑體"/>
                        </a:rPr>
                        <a:t>4</a:t>
                      </a:r>
                      <a:endParaRPr sz="2400">
                        <a:latin typeface="微軟正黑體"/>
                        <a:cs typeface="微軟正黑體"/>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spcBef>
                          <a:spcPts val="40"/>
                        </a:spcBef>
                      </a:pPr>
                      <a:endParaRPr sz="3050">
                        <a:latin typeface="Times New Roman"/>
                        <a:cs typeface="Times New Roman"/>
                      </a:endParaRPr>
                    </a:p>
                    <a:p>
                      <a:pPr marL="10160" algn="ctr">
                        <a:lnSpc>
                          <a:spcPct val="100000"/>
                        </a:lnSpc>
                        <a:spcBef>
                          <a:spcPts val="5"/>
                        </a:spcBef>
                      </a:pPr>
                      <a:r>
                        <a:rPr sz="2400" dirty="0">
                          <a:latin typeface="微軟正黑體"/>
                          <a:cs typeface="微軟正黑體"/>
                        </a:rPr>
                        <a:t>2</a:t>
                      </a:r>
                      <a:endParaRPr sz="2400">
                        <a:latin typeface="微軟正黑體"/>
                        <a:cs typeface="微軟正黑體"/>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spcBef>
                          <a:spcPts val="40"/>
                        </a:spcBef>
                      </a:pPr>
                      <a:endParaRPr sz="3050">
                        <a:latin typeface="Times New Roman"/>
                        <a:cs typeface="Times New Roman"/>
                      </a:endParaRPr>
                    </a:p>
                    <a:p>
                      <a:pPr marL="10160" algn="ctr">
                        <a:lnSpc>
                          <a:spcPct val="100000"/>
                        </a:lnSpc>
                        <a:spcBef>
                          <a:spcPts val="5"/>
                        </a:spcBef>
                      </a:pPr>
                      <a:r>
                        <a:rPr sz="2400" dirty="0">
                          <a:latin typeface="微軟正黑體"/>
                          <a:cs typeface="微軟正黑體"/>
                        </a:rPr>
                        <a:t>2</a:t>
                      </a:r>
                      <a:endParaRPr sz="2400">
                        <a:latin typeface="微軟正黑體"/>
                        <a:cs typeface="微軟正黑體"/>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rowSpan="3">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1"/>
                  </a:ext>
                </a:extLst>
              </a:tr>
              <a:tr h="427990">
                <a:tc vMerge="1">
                  <a:txBody>
                    <a:bodyPr/>
                    <a:lstStyle/>
                    <a:p>
                      <a:endParaRPr/>
                    </a:p>
                  </a:txBody>
                  <a:tcPr marL="0" marR="0" marT="850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97790">
                        <a:lnSpc>
                          <a:spcPct val="100000"/>
                        </a:lnSpc>
                        <a:spcBef>
                          <a:spcPts val="70"/>
                        </a:spcBef>
                      </a:pPr>
                      <a:r>
                        <a:rPr sz="2400" dirty="0">
                          <a:latin typeface="微軟正黑體"/>
                          <a:cs typeface="微軟正黑體"/>
                        </a:rPr>
                        <a:t>美術</a:t>
                      </a:r>
                      <a:endParaRPr sz="2400">
                        <a:latin typeface="微軟正黑體"/>
                        <a:cs typeface="微軟正黑體"/>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2"/>
                  </a:ext>
                </a:extLst>
              </a:tr>
              <a:tr h="427990">
                <a:tc vMerge="1">
                  <a:txBody>
                    <a:bodyPr/>
                    <a:lstStyle/>
                    <a:p>
                      <a:endParaRPr/>
                    </a:p>
                  </a:txBody>
                  <a:tcPr marL="0" marR="0" marT="850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97790">
                        <a:lnSpc>
                          <a:spcPct val="100000"/>
                        </a:lnSpc>
                        <a:spcBef>
                          <a:spcPts val="70"/>
                        </a:spcBef>
                      </a:pPr>
                      <a:r>
                        <a:rPr sz="2400" spc="-5" dirty="0">
                          <a:latin typeface="微軟正黑體"/>
                          <a:cs typeface="微軟正黑體"/>
                        </a:rPr>
                        <a:t>藝術生活</a:t>
                      </a:r>
                      <a:endParaRPr sz="2400">
                        <a:latin typeface="微軟正黑體"/>
                        <a:cs typeface="微軟正黑體"/>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3"/>
                  </a:ext>
                </a:extLst>
              </a:tr>
              <a:tr h="427990">
                <a:tc rowSpan="5">
                  <a:txBody>
                    <a:bodyPr/>
                    <a:lstStyle/>
                    <a:p>
                      <a:pPr>
                        <a:lnSpc>
                          <a:spcPct val="100000"/>
                        </a:lnSpc>
                      </a:pPr>
                      <a:endParaRPr sz="3200">
                        <a:latin typeface="Times New Roman"/>
                        <a:cs typeface="Times New Roman"/>
                      </a:endParaRPr>
                    </a:p>
                    <a:p>
                      <a:pPr marL="97790">
                        <a:lnSpc>
                          <a:spcPct val="100000"/>
                        </a:lnSpc>
                        <a:spcBef>
                          <a:spcPts val="2235"/>
                        </a:spcBef>
                      </a:pPr>
                      <a:r>
                        <a:rPr sz="2400" spc="-5" dirty="0">
                          <a:solidFill>
                            <a:srgbClr val="FF0000"/>
                          </a:solidFill>
                          <a:latin typeface="微軟正黑體"/>
                          <a:cs typeface="微軟正黑體"/>
                        </a:rPr>
                        <a:t>綜合</a:t>
                      </a:r>
                      <a:endParaRPr sz="2400">
                        <a:latin typeface="微軟正黑體"/>
                        <a:cs typeface="微軟正黑體"/>
                      </a:endParaRPr>
                    </a:p>
                    <a:p>
                      <a:pPr marL="97790">
                        <a:lnSpc>
                          <a:spcPct val="100000"/>
                        </a:lnSpc>
                      </a:pPr>
                      <a:r>
                        <a:rPr sz="2400" dirty="0">
                          <a:solidFill>
                            <a:srgbClr val="FF0000"/>
                          </a:solidFill>
                          <a:latin typeface="微軟正黑體"/>
                          <a:cs typeface="微軟正黑體"/>
                        </a:rPr>
                        <a:t>活動</a:t>
                      </a:r>
                      <a:endParaRPr sz="2400">
                        <a:latin typeface="微軟正黑體"/>
                        <a:cs typeface="微軟正黑體"/>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97790">
                        <a:lnSpc>
                          <a:spcPct val="100000"/>
                        </a:lnSpc>
                        <a:spcBef>
                          <a:spcPts val="70"/>
                        </a:spcBef>
                      </a:pPr>
                      <a:r>
                        <a:rPr sz="2400" dirty="0">
                          <a:solidFill>
                            <a:srgbClr val="FF0000"/>
                          </a:solidFill>
                          <a:latin typeface="微軟正黑體"/>
                          <a:cs typeface="微軟正黑體"/>
                        </a:rPr>
                        <a:t>生命教育</a:t>
                      </a:r>
                      <a:endParaRPr sz="2400">
                        <a:latin typeface="微軟正黑體"/>
                        <a:cs typeface="微軟正黑體"/>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3200">
                        <a:latin typeface="Times New Roman"/>
                        <a:cs typeface="Times New Roman"/>
                      </a:endParaRPr>
                    </a:p>
                    <a:p>
                      <a:pPr>
                        <a:lnSpc>
                          <a:spcPct val="100000"/>
                        </a:lnSpc>
                      </a:pPr>
                      <a:endParaRPr sz="3200">
                        <a:latin typeface="Times New Roman"/>
                        <a:cs typeface="Times New Roman"/>
                      </a:endParaRPr>
                    </a:p>
                    <a:p>
                      <a:pPr>
                        <a:lnSpc>
                          <a:spcPct val="100000"/>
                        </a:lnSpc>
                        <a:spcBef>
                          <a:spcPts val="30"/>
                        </a:spcBef>
                      </a:pPr>
                      <a:endParaRPr sz="2900">
                        <a:latin typeface="Times New Roman"/>
                        <a:cs typeface="Times New Roman"/>
                      </a:endParaRPr>
                    </a:p>
                    <a:p>
                      <a:pPr marL="8890" algn="ctr">
                        <a:lnSpc>
                          <a:spcPct val="100000"/>
                        </a:lnSpc>
                      </a:pPr>
                      <a:r>
                        <a:rPr sz="2400" dirty="0">
                          <a:latin typeface="微軟正黑體"/>
                          <a:cs typeface="微軟正黑體"/>
                        </a:rPr>
                        <a:t>4</a:t>
                      </a:r>
                      <a:endParaRPr sz="2400">
                        <a:latin typeface="微軟正黑體"/>
                        <a:cs typeface="微軟正黑體"/>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3200">
                        <a:latin typeface="Times New Roman"/>
                        <a:cs typeface="Times New Roman"/>
                      </a:endParaRPr>
                    </a:p>
                    <a:p>
                      <a:pPr>
                        <a:lnSpc>
                          <a:spcPct val="100000"/>
                        </a:lnSpc>
                      </a:pPr>
                      <a:endParaRPr sz="3200">
                        <a:latin typeface="Times New Roman"/>
                        <a:cs typeface="Times New Roman"/>
                      </a:endParaRPr>
                    </a:p>
                    <a:p>
                      <a:pPr>
                        <a:lnSpc>
                          <a:spcPct val="100000"/>
                        </a:lnSpc>
                        <a:spcBef>
                          <a:spcPts val="30"/>
                        </a:spcBef>
                      </a:pPr>
                      <a:endParaRPr sz="2900">
                        <a:latin typeface="Times New Roman"/>
                        <a:cs typeface="Times New Roman"/>
                      </a:endParaRPr>
                    </a:p>
                    <a:p>
                      <a:pPr marL="10160" algn="ctr">
                        <a:lnSpc>
                          <a:spcPct val="100000"/>
                        </a:lnSpc>
                      </a:pPr>
                      <a:r>
                        <a:rPr sz="2400" dirty="0">
                          <a:latin typeface="微軟正黑體"/>
                          <a:cs typeface="微軟正黑體"/>
                        </a:rPr>
                        <a:t>2</a:t>
                      </a:r>
                      <a:endParaRPr sz="2400">
                        <a:latin typeface="微軟正黑體"/>
                        <a:cs typeface="微軟正黑體"/>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3200">
                        <a:latin typeface="Times New Roman"/>
                        <a:cs typeface="Times New Roman"/>
                      </a:endParaRPr>
                    </a:p>
                    <a:p>
                      <a:pPr>
                        <a:lnSpc>
                          <a:spcPct val="100000"/>
                        </a:lnSpc>
                      </a:pPr>
                      <a:endParaRPr sz="3200">
                        <a:latin typeface="Times New Roman"/>
                        <a:cs typeface="Times New Roman"/>
                      </a:endParaRPr>
                    </a:p>
                    <a:p>
                      <a:pPr>
                        <a:lnSpc>
                          <a:spcPct val="100000"/>
                        </a:lnSpc>
                        <a:spcBef>
                          <a:spcPts val="30"/>
                        </a:spcBef>
                      </a:pPr>
                      <a:endParaRPr sz="2900">
                        <a:latin typeface="Times New Roman"/>
                        <a:cs typeface="Times New Roman"/>
                      </a:endParaRPr>
                    </a:p>
                    <a:p>
                      <a:pPr marL="10160" algn="ctr">
                        <a:lnSpc>
                          <a:spcPct val="100000"/>
                        </a:lnSpc>
                      </a:pPr>
                      <a:r>
                        <a:rPr sz="2400" dirty="0">
                          <a:latin typeface="微軟正黑體"/>
                          <a:cs typeface="微軟正黑體"/>
                        </a:rPr>
                        <a:t>2</a:t>
                      </a:r>
                      <a:endParaRPr sz="2400">
                        <a:latin typeface="微軟正黑體"/>
                        <a:cs typeface="微軟正黑體"/>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rowSpan="7">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4"/>
                  </a:ext>
                </a:extLst>
              </a:tr>
              <a:tr h="42799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97790">
                        <a:lnSpc>
                          <a:spcPct val="100000"/>
                        </a:lnSpc>
                        <a:spcBef>
                          <a:spcPts val="70"/>
                        </a:spcBef>
                      </a:pPr>
                      <a:r>
                        <a:rPr sz="2400" dirty="0">
                          <a:latin typeface="微軟正黑體"/>
                          <a:cs typeface="微軟正黑體"/>
                        </a:rPr>
                        <a:t>生涯規劃</a:t>
                      </a:r>
                      <a:endParaRPr sz="2400">
                        <a:latin typeface="微軟正黑體"/>
                        <a:cs typeface="微軟正黑體"/>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5"/>
                  </a:ext>
                </a:extLst>
              </a:tr>
              <a:tr h="42799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97790">
                        <a:lnSpc>
                          <a:spcPct val="100000"/>
                        </a:lnSpc>
                        <a:spcBef>
                          <a:spcPts val="75"/>
                        </a:spcBef>
                      </a:pPr>
                      <a:r>
                        <a:rPr sz="2400" dirty="0">
                          <a:latin typeface="微軟正黑體"/>
                          <a:cs typeface="微軟正黑體"/>
                        </a:rPr>
                        <a:t>家政</a:t>
                      </a:r>
                      <a:endParaRPr sz="2400">
                        <a:latin typeface="微軟正黑體"/>
                        <a:cs typeface="微軟正黑體"/>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6"/>
                  </a:ext>
                </a:extLst>
              </a:tr>
              <a:tr h="42799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97790">
                        <a:lnSpc>
                          <a:spcPct val="100000"/>
                        </a:lnSpc>
                        <a:spcBef>
                          <a:spcPts val="75"/>
                        </a:spcBef>
                      </a:pPr>
                      <a:r>
                        <a:rPr sz="2400" spc="-5" dirty="0">
                          <a:latin typeface="微軟正黑體"/>
                          <a:cs typeface="微軟正黑體"/>
                        </a:rPr>
                        <a:t>法律與生活</a:t>
                      </a:r>
                      <a:endParaRPr sz="2400">
                        <a:latin typeface="微軟正黑體"/>
                        <a:cs typeface="微軟正黑體"/>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7"/>
                  </a:ext>
                </a:extLst>
              </a:tr>
              <a:tr h="53594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97790">
                        <a:lnSpc>
                          <a:spcPct val="100000"/>
                        </a:lnSpc>
                        <a:spcBef>
                          <a:spcPts val="925"/>
                        </a:spcBef>
                      </a:pPr>
                      <a:r>
                        <a:rPr sz="2400" dirty="0">
                          <a:latin typeface="微軟正黑體"/>
                          <a:cs typeface="微軟正黑體"/>
                        </a:rPr>
                        <a:t>環境科學概論</a:t>
                      </a:r>
                      <a:endParaRPr sz="2400">
                        <a:latin typeface="微軟正黑體"/>
                        <a:cs typeface="微軟正黑體"/>
                      </a:endParaRPr>
                    </a:p>
                  </a:txBody>
                  <a:tcPr marL="0" marR="0" marT="1174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8"/>
                  </a:ext>
                </a:extLst>
              </a:tr>
              <a:tr h="427990">
                <a:tc rowSpan="2">
                  <a:txBody>
                    <a:bodyPr/>
                    <a:lstStyle/>
                    <a:p>
                      <a:pPr marL="97790">
                        <a:lnSpc>
                          <a:spcPct val="100000"/>
                        </a:lnSpc>
                        <a:spcBef>
                          <a:spcPts val="1870"/>
                        </a:spcBef>
                      </a:pPr>
                      <a:r>
                        <a:rPr sz="2400" dirty="0">
                          <a:solidFill>
                            <a:srgbClr val="FF0000"/>
                          </a:solidFill>
                          <a:latin typeface="微軟正黑體"/>
                          <a:cs typeface="微軟正黑體"/>
                        </a:rPr>
                        <a:t>科技</a:t>
                      </a:r>
                      <a:endParaRPr sz="2400">
                        <a:latin typeface="微軟正黑體"/>
                        <a:cs typeface="微軟正黑體"/>
                      </a:endParaRPr>
                    </a:p>
                  </a:txBody>
                  <a:tcPr marL="0" marR="0" marT="2374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97790">
                        <a:lnSpc>
                          <a:spcPct val="100000"/>
                        </a:lnSpc>
                        <a:spcBef>
                          <a:spcPts val="75"/>
                        </a:spcBef>
                      </a:pPr>
                      <a:r>
                        <a:rPr sz="2400" dirty="0">
                          <a:latin typeface="微軟正黑體"/>
                          <a:cs typeface="微軟正黑體"/>
                        </a:rPr>
                        <a:t>生活科技</a:t>
                      </a:r>
                      <a:endParaRPr sz="2400">
                        <a:latin typeface="微軟正黑體"/>
                        <a:cs typeface="微軟正黑體"/>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9"/>
                  </a:ext>
                </a:extLst>
              </a:tr>
              <a:tr h="427990">
                <a:tc vMerge="1">
                  <a:txBody>
                    <a:bodyPr/>
                    <a:lstStyle/>
                    <a:p>
                      <a:endParaRPr/>
                    </a:p>
                  </a:txBody>
                  <a:tcPr marL="0" marR="0" marT="2374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97790">
                        <a:lnSpc>
                          <a:spcPct val="100000"/>
                        </a:lnSpc>
                        <a:spcBef>
                          <a:spcPts val="75"/>
                        </a:spcBef>
                      </a:pPr>
                      <a:r>
                        <a:rPr sz="2400" spc="-5" dirty="0">
                          <a:latin typeface="微軟正黑體"/>
                          <a:cs typeface="微軟正黑體"/>
                        </a:rPr>
                        <a:t>資訊科技</a:t>
                      </a:r>
                      <a:endParaRPr sz="2400">
                        <a:latin typeface="微軟正黑體"/>
                        <a:cs typeface="微軟正黑體"/>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10"/>
                  </a:ext>
                </a:extLst>
              </a:tr>
            </a:tbl>
          </a:graphicData>
        </a:graphic>
      </p:graphicFrame>
      <p:sp>
        <p:nvSpPr>
          <p:cNvPr id="2" name="投影片編號版面配置區 1"/>
          <p:cNvSpPr>
            <a:spLocks noGrp="1"/>
          </p:cNvSpPr>
          <p:nvPr>
            <p:ph type="sldNum" sz="quarter" idx="7"/>
          </p:nvPr>
        </p:nvSpPr>
        <p:spPr/>
        <p:txBody>
          <a:bodyPr/>
          <a:lstStyle/>
          <a:p>
            <a:fld id="{B6F15528-21DE-4FAA-801E-634DDDAF4B2B}" type="slidenum">
              <a:rPr lang="en-US" altLang="zh-TW" smtClean="0"/>
              <a:t>130</a:t>
            </a:fld>
            <a:endParaRPr lang="zh-TW" altLang="en-US"/>
          </a:p>
        </p:txBody>
      </p:sp>
    </p:spTree>
    <p:extLst>
      <p:ext uri="{BB962C8B-B14F-4D97-AF65-F5344CB8AC3E}">
        <p14:creationId xmlns:p14="http://schemas.microsoft.com/office/powerpoint/2010/main" val="98628463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30800" y="4181477"/>
            <a:ext cx="4013200" cy="2676525"/>
          </a:xfrm>
          <a:custGeom>
            <a:avLst/>
            <a:gdLst/>
            <a:ahLst/>
            <a:cxnLst/>
            <a:rect l="l" t="t" r="r" b="b"/>
            <a:pathLst>
              <a:path w="4013200" h="2676525">
                <a:moveTo>
                  <a:pt x="0" y="2676522"/>
                </a:moveTo>
                <a:lnTo>
                  <a:pt x="4013199" y="0"/>
                </a:lnTo>
              </a:path>
            </a:pathLst>
          </a:custGeom>
          <a:ln w="9525">
            <a:solidFill>
              <a:srgbClr val="D9D9D9"/>
            </a:solidFill>
          </a:ln>
        </p:spPr>
        <p:txBody>
          <a:bodyPr wrap="square" lIns="0" tIns="0" rIns="0" bIns="0" rtlCol="0"/>
          <a:lstStyle/>
          <a:p>
            <a:endParaRPr/>
          </a:p>
        </p:txBody>
      </p:sp>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30</a:t>
            </a:r>
            <a:endParaRPr sz="900">
              <a:latin typeface="Arial"/>
              <a:cs typeface="Arial"/>
            </a:endParaRPr>
          </a:p>
        </p:txBody>
      </p:sp>
      <p:graphicFrame>
        <p:nvGraphicFramePr>
          <p:cNvPr id="14" name="object 14"/>
          <p:cNvGraphicFramePr>
            <a:graphicFrameLocks noGrp="1"/>
          </p:cNvGraphicFramePr>
          <p:nvPr/>
        </p:nvGraphicFramePr>
        <p:xfrm>
          <a:off x="146050" y="936625"/>
          <a:ext cx="8902063" cy="3018153"/>
        </p:xfrm>
        <a:graphic>
          <a:graphicData uri="http://schemas.openxmlformats.org/drawingml/2006/table">
            <a:tbl>
              <a:tblPr firstRow="1" bandRow="1">
                <a:tableStyleId>{2D5ABB26-0587-4C30-8999-92F81FD0307C}</a:tableStyleId>
              </a:tblPr>
              <a:tblGrid>
                <a:gridCol w="871219">
                  <a:extLst>
                    <a:ext uri="{9D8B030D-6E8A-4147-A177-3AD203B41FA5}">
                      <a16:colId xmlns:a16="http://schemas.microsoft.com/office/drawing/2014/main" xmlns="" val="20000"/>
                    </a:ext>
                  </a:extLst>
                </a:gridCol>
                <a:gridCol w="1755775">
                  <a:extLst>
                    <a:ext uri="{9D8B030D-6E8A-4147-A177-3AD203B41FA5}">
                      <a16:colId xmlns:a16="http://schemas.microsoft.com/office/drawing/2014/main" xmlns="" val="20001"/>
                    </a:ext>
                  </a:extLst>
                </a:gridCol>
                <a:gridCol w="1029969">
                  <a:extLst>
                    <a:ext uri="{9D8B030D-6E8A-4147-A177-3AD203B41FA5}">
                      <a16:colId xmlns:a16="http://schemas.microsoft.com/office/drawing/2014/main" xmlns="" val="20002"/>
                    </a:ext>
                  </a:extLst>
                </a:gridCol>
                <a:gridCol w="749300">
                  <a:extLst>
                    <a:ext uri="{9D8B030D-6E8A-4147-A177-3AD203B41FA5}">
                      <a16:colId xmlns:a16="http://schemas.microsoft.com/office/drawing/2014/main" xmlns="" val="20003"/>
                    </a:ext>
                  </a:extLst>
                </a:gridCol>
                <a:gridCol w="749300">
                  <a:extLst>
                    <a:ext uri="{9D8B030D-6E8A-4147-A177-3AD203B41FA5}">
                      <a16:colId xmlns:a16="http://schemas.microsoft.com/office/drawing/2014/main" xmlns="" val="20004"/>
                    </a:ext>
                  </a:extLst>
                </a:gridCol>
                <a:gridCol w="749300">
                  <a:extLst>
                    <a:ext uri="{9D8B030D-6E8A-4147-A177-3AD203B41FA5}">
                      <a16:colId xmlns:a16="http://schemas.microsoft.com/office/drawing/2014/main" xmlns="" val="20005"/>
                    </a:ext>
                  </a:extLst>
                </a:gridCol>
                <a:gridCol w="749300">
                  <a:extLst>
                    <a:ext uri="{9D8B030D-6E8A-4147-A177-3AD203B41FA5}">
                      <a16:colId xmlns:a16="http://schemas.microsoft.com/office/drawing/2014/main" xmlns="" val="20006"/>
                    </a:ext>
                  </a:extLst>
                </a:gridCol>
                <a:gridCol w="749300">
                  <a:extLst>
                    <a:ext uri="{9D8B030D-6E8A-4147-A177-3AD203B41FA5}">
                      <a16:colId xmlns:a16="http://schemas.microsoft.com/office/drawing/2014/main" xmlns="" val="20007"/>
                    </a:ext>
                  </a:extLst>
                </a:gridCol>
                <a:gridCol w="749300">
                  <a:extLst>
                    <a:ext uri="{9D8B030D-6E8A-4147-A177-3AD203B41FA5}">
                      <a16:colId xmlns:a16="http://schemas.microsoft.com/office/drawing/2014/main" xmlns="" val="20008"/>
                    </a:ext>
                  </a:extLst>
                </a:gridCol>
                <a:gridCol w="749300">
                  <a:extLst>
                    <a:ext uri="{9D8B030D-6E8A-4147-A177-3AD203B41FA5}">
                      <a16:colId xmlns:a16="http://schemas.microsoft.com/office/drawing/2014/main" xmlns="" val="20009"/>
                    </a:ext>
                  </a:extLst>
                </a:gridCol>
              </a:tblGrid>
              <a:tr h="539750">
                <a:tc>
                  <a:txBody>
                    <a:bodyPr/>
                    <a:lstStyle/>
                    <a:p>
                      <a:pPr marL="213360">
                        <a:lnSpc>
                          <a:spcPct val="100000"/>
                        </a:lnSpc>
                        <a:spcBef>
                          <a:spcPts val="994"/>
                        </a:spcBef>
                      </a:pPr>
                      <a:r>
                        <a:rPr sz="1800" b="1" dirty="0">
                          <a:solidFill>
                            <a:srgbClr val="FFFFFF"/>
                          </a:solidFill>
                          <a:latin typeface="微軟正黑體"/>
                          <a:cs typeface="微軟正黑體"/>
                        </a:rPr>
                        <a:t>領域</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3970" algn="ctr">
                        <a:lnSpc>
                          <a:spcPct val="100000"/>
                        </a:lnSpc>
                        <a:spcBef>
                          <a:spcPts val="994"/>
                        </a:spcBef>
                      </a:pPr>
                      <a:r>
                        <a:rPr sz="1800" b="1" dirty="0">
                          <a:solidFill>
                            <a:srgbClr val="FFFFFF"/>
                          </a:solidFill>
                          <a:latin typeface="微軟正黑體"/>
                          <a:cs typeface="微軟正黑體"/>
                        </a:rPr>
                        <a:t>科目</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 algn="ctr">
                        <a:lnSpc>
                          <a:spcPct val="100000"/>
                        </a:lnSpc>
                        <a:spcBef>
                          <a:spcPts val="1115"/>
                        </a:spcBef>
                      </a:pPr>
                      <a:r>
                        <a:rPr sz="1600" b="1" spc="-5" dirty="0">
                          <a:solidFill>
                            <a:srgbClr val="FFFFFF"/>
                          </a:solidFill>
                          <a:latin typeface="微軟正黑體"/>
                          <a:cs typeface="微軟正黑體"/>
                        </a:rPr>
                        <a:t>學分數</a:t>
                      </a:r>
                      <a:endParaRPr sz="1600">
                        <a:latin typeface="微軟正黑體"/>
                        <a:cs typeface="微軟正黑體"/>
                      </a:endParaRPr>
                    </a:p>
                  </a:txBody>
                  <a:tcPr marL="0" marR="0" marT="1416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 algn="ctr">
                        <a:lnSpc>
                          <a:spcPct val="100000"/>
                        </a:lnSpc>
                        <a:spcBef>
                          <a:spcPts val="994"/>
                        </a:spcBef>
                      </a:pPr>
                      <a:r>
                        <a:rPr sz="1800" b="1" dirty="0">
                          <a:solidFill>
                            <a:srgbClr val="FFFFFF"/>
                          </a:solidFill>
                          <a:latin typeface="微軟正黑體"/>
                          <a:cs typeface="微軟正黑體"/>
                        </a:rPr>
                        <a:t>一上</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065" algn="ctr">
                        <a:lnSpc>
                          <a:spcPct val="100000"/>
                        </a:lnSpc>
                        <a:spcBef>
                          <a:spcPts val="994"/>
                        </a:spcBef>
                      </a:pPr>
                      <a:r>
                        <a:rPr sz="1800" b="1" dirty="0">
                          <a:solidFill>
                            <a:srgbClr val="FFFFFF"/>
                          </a:solidFill>
                          <a:latin typeface="微軟正黑體"/>
                          <a:cs typeface="微軟正黑體"/>
                        </a:rPr>
                        <a:t>一下</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065" algn="ctr">
                        <a:lnSpc>
                          <a:spcPct val="100000"/>
                        </a:lnSpc>
                        <a:spcBef>
                          <a:spcPts val="994"/>
                        </a:spcBef>
                      </a:pPr>
                      <a:r>
                        <a:rPr sz="1800" b="1" dirty="0">
                          <a:solidFill>
                            <a:srgbClr val="FFFFFF"/>
                          </a:solidFill>
                          <a:latin typeface="微軟正黑體"/>
                          <a:cs typeface="微軟正黑體"/>
                        </a:rPr>
                        <a:t>二上</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700" algn="ctr">
                        <a:lnSpc>
                          <a:spcPct val="100000"/>
                        </a:lnSpc>
                        <a:spcBef>
                          <a:spcPts val="994"/>
                        </a:spcBef>
                      </a:pPr>
                      <a:r>
                        <a:rPr sz="1800" b="1" dirty="0">
                          <a:solidFill>
                            <a:srgbClr val="FFFFFF"/>
                          </a:solidFill>
                          <a:latin typeface="微軟正黑體"/>
                          <a:cs typeface="微軟正黑體"/>
                        </a:rPr>
                        <a:t>二下</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065" algn="ctr">
                        <a:lnSpc>
                          <a:spcPct val="100000"/>
                        </a:lnSpc>
                        <a:spcBef>
                          <a:spcPts val="994"/>
                        </a:spcBef>
                      </a:pPr>
                      <a:r>
                        <a:rPr sz="1800" b="1" dirty="0">
                          <a:solidFill>
                            <a:srgbClr val="FFFFFF"/>
                          </a:solidFill>
                          <a:latin typeface="微軟正黑體"/>
                          <a:cs typeface="微軟正黑體"/>
                        </a:rPr>
                        <a:t>三上</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2065" algn="ctr">
                        <a:lnSpc>
                          <a:spcPct val="100000"/>
                        </a:lnSpc>
                        <a:spcBef>
                          <a:spcPts val="994"/>
                        </a:spcBef>
                      </a:pPr>
                      <a:r>
                        <a:rPr sz="1800" b="1" dirty="0">
                          <a:solidFill>
                            <a:srgbClr val="FFFFFF"/>
                          </a:solidFill>
                          <a:latin typeface="微軟正黑體"/>
                          <a:cs typeface="微軟正黑體"/>
                        </a:rPr>
                        <a:t>三下</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tc>
                  <a:txBody>
                    <a:bodyPr/>
                    <a:lstStyle/>
                    <a:p>
                      <a:pPr marL="152400">
                        <a:lnSpc>
                          <a:spcPct val="100000"/>
                        </a:lnSpc>
                        <a:spcBef>
                          <a:spcPts val="994"/>
                        </a:spcBef>
                      </a:pPr>
                      <a:r>
                        <a:rPr sz="1800" b="1" dirty="0">
                          <a:solidFill>
                            <a:srgbClr val="FFFFFF"/>
                          </a:solidFill>
                          <a:latin typeface="微軟正黑體"/>
                          <a:cs typeface="微軟正黑體"/>
                        </a:rPr>
                        <a:t>備註</a:t>
                      </a:r>
                      <a:endParaRPr sz="1800">
                        <a:latin typeface="微軟正黑體"/>
                        <a:cs typeface="微軟正黑體"/>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D8752"/>
                    </a:solidFill>
                  </a:tcPr>
                </a:tc>
                <a:extLst>
                  <a:ext uri="{0D108BD9-81ED-4DB2-BD59-A6C34878D82A}">
                    <a16:rowId xmlns:a16="http://schemas.microsoft.com/office/drawing/2014/main" xmlns="" val="10000"/>
                  </a:ext>
                </a:extLst>
              </a:tr>
              <a:tr h="467359">
                <a:tc rowSpan="2">
                  <a:txBody>
                    <a:bodyPr/>
                    <a:lstStyle/>
                    <a:p>
                      <a:pPr marL="137160" marR="116205" algn="ctr">
                        <a:lnSpc>
                          <a:spcPct val="100000"/>
                        </a:lnSpc>
                        <a:spcBef>
                          <a:spcPts val="290"/>
                        </a:spcBef>
                      </a:pPr>
                      <a:r>
                        <a:rPr sz="2400" spc="-5" dirty="0">
                          <a:latin typeface="微軟正黑體"/>
                          <a:cs typeface="微軟正黑體"/>
                        </a:rPr>
                        <a:t>健康 </a:t>
                      </a:r>
                      <a:r>
                        <a:rPr sz="2400" dirty="0">
                          <a:latin typeface="微軟正黑體"/>
                          <a:cs typeface="微軟正黑體"/>
                        </a:rPr>
                        <a:t>與 體育</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00965">
                        <a:lnSpc>
                          <a:spcPct val="100000"/>
                        </a:lnSpc>
                        <a:spcBef>
                          <a:spcPts val="334"/>
                        </a:spcBef>
                      </a:pPr>
                      <a:r>
                        <a:rPr sz="2400" dirty="0">
                          <a:latin typeface="微軟正黑體"/>
                          <a:cs typeface="微軟正黑體"/>
                        </a:rPr>
                        <a:t>健康與護理</a:t>
                      </a:r>
                      <a:endParaRPr sz="2400">
                        <a:latin typeface="微軟正黑體"/>
                        <a:cs typeface="微軟正黑體"/>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0795" algn="ctr">
                        <a:lnSpc>
                          <a:spcPct val="100000"/>
                        </a:lnSpc>
                        <a:spcBef>
                          <a:spcPts val="334"/>
                        </a:spcBef>
                      </a:pPr>
                      <a:r>
                        <a:rPr sz="2400" dirty="0">
                          <a:latin typeface="微軟正黑體"/>
                          <a:cs typeface="微軟正黑體"/>
                        </a:rPr>
                        <a:t>2</a:t>
                      </a:r>
                      <a:endParaRPr sz="2400">
                        <a:latin typeface="微軟正黑體"/>
                        <a:cs typeface="微軟正黑體"/>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2065" algn="ctr">
                        <a:lnSpc>
                          <a:spcPct val="100000"/>
                        </a:lnSpc>
                        <a:spcBef>
                          <a:spcPts val="334"/>
                        </a:spcBef>
                      </a:pPr>
                      <a:r>
                        <a:rPr sz="2400" dirty="0">
                          <a:latin typeface="微軟正黑體"/>
                          <a:cs typeface="微軟正黑體"/>
                        </a:rPr>
                        <a:t>1</a:t>
                      </a:r>
                      <a:endParaRPr sz="2400">
                        <a:latin typeface="微軟正黑體"/>
                        <a:cs typeface="微軟正黑體"/>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2065" algn="ctr">
                        <a:lnSpc>
                          <a:spcPct val="100000"/>
                        </a:lnSpc>
                        <a:spcBef>
                          <a:spcPts val="334"/>
                        </a:spcBef>
                      </a:pPr>
                      <a:r>
                        <a:rPr sz="2400" dirty="0">
                          <a:latin typeface="微軟正黑體"/>
                          <a:cs typeface="微軟正黑體"/>
                        </a:rPr>
                        <a:t>1</a:t>
                      </a:r>
                      <a:endParaRPr sz="2400">
                        <a:latin typeface="微軟正黑體"/>
                        <a:cs typeface="微軟正黑體"/>
                      </a:endParaRPr>
                    </a:p>
                  </a:txBody>
                  <a:tcPr marL="0" marR="0" marT="425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1"/>
                  </a:ext>
                </a:extLst>
              </a:tr>
              <a:tr h="720725">
                <a:tc vMerge="1">
                  <a:txBody>
                    <a:bodyPr/>
                    <a:lstStyle/>
                    <a:p>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00965">
                        <a:lnSpc>
                          <a:spcPct val="100000"/>
                        </a:lnSpc>
                        <a:spcBef>
                          <a:spcPts val="1330"/>
                        </a:spcBef>
                      </a:pPr>
                      <a:r>
                        <a:rPr sz="2400" spc="-5" dirty="0">
                          <a:latin typeface="微軟正黑體"/>
                          <a:cs typeface="微軟正黑體"/>
                        </a:rPr>
                        <a:t>體育</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0795" algn="ctr">
                        <a:lnSpc>
                          <a:spcPct val="100000"/>
                        </a:lnSpc>
                        <a:spcBef>
                          <a:spcPts val="1330"/>
                        </a:spcBef>
                      </a:pPr>
                      <a:r>
                        <a:rPr sz="2400" spc="-5" dirty="0">
                          <a:latin typeface="微軟正黑體"/>
                          <a:cs typeface="微軟正黑體"/>
                        </a:rPr>
                        <a:t>12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700"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065"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700"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700"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065"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2700" algn="ctr">
                        <a:lnSpc>
                          <a:spcPct val="100000"/>
                        </a:lnSpc>
                        <a:spcBef>
                          <a:spcPts val="1330"/>
                        </a:spcBef>
                      </a:pPr>
                      <a:r>
                        <a:rPr sz="2400" dirty="0">
                          <a:latin typeface="微軟正黑體"/>
                          <a:cs typeface="微軟正黑體"/>
                        </a:rPr>
                        <a:t>2</a:t>
                      </a:r>
                      <a:endParaRPr sz="2400">
                        <a:latin typeface="微軟正黑體"/>
                        <a:cs typeface="微軟正黑體"/>
                      </a:endParaRPr>
                    </a:p>
                  </a:txBody>
                  <a:tcPr marL="0" marR="0" marT="168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2"/>
                  </a:ext>
                </a:extLst>
              </a:tr>
              <a:tr h="467359">
                <a:tc gridSpan="2">
                  <a:txBody>
                    <a:bodyPr/>
                    <a:lstStyle/>
                    <a:p>
                      <a:pPr marL="97155">
                        <a:lnSpc>
                          <a:spcPct val="100000"/>
                        </a:lnSpc>
                        <a:spcBef>
                          <a:spcPts val="335"/>
                        </a:spcBef>
                      </a:pPr>
                      <a:r>
                        <a:rPr sz="2400" dirty="0">
                          <a:latin typeface="微軟正黑體"/>
                          <a:cs typeface="微軟正黑體"/>
                        </a:rPr>
                        <a:t>全民國防教育</a:t>
                      </a:r>
                      <a:endParaRPr sz="2400">
                        <a:latin typeface="微軟正黑體"/>
                        <a:cs typeface="微軟正黑體"/>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hMerge="1">
                  <a:txBody>
                    <a:bodyPr/>
                    <a:lstStyle/>
                    <a:p>
                      <a:endParaRPr/>
                    </a:p>
                  </a:txBody>
                  <a:tcPr marL="0" marR="0" marT="0" marB="0"/>
                </a:tc>
                <a:tc>
                  <a:txBody>
                    <a:bodyPr/>
                    <a:lstStyle/>
                    <a:p>
                      <a:pPr marL="10795" algn="ctr">
                        <a:lnSpc>
                          <a:spcPct val="100000"/>
                        </a:lnSpc>
                        <a:spcBef>
                          <a:spcPts val="335"/>
                        </a:spcBef>
                      </a:pPr>
                      <a:r>
                        <a:rPr sz="2400" dirty="0">
                          <a:latin typeface="微軟正黑體"/>
                          <a:cs typeface="微軟正黑體"/>
                        </a:rPr>
                        <a:t>2</a:t>
                      </a:r>
                      <a:endParaRPr sz="2400">
                        <a:latin typeface="微軟正黑體"/>
                        <a:cs typeface="微軟正黑體"/>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2065" algn="ctr">
                        <a:lnSpc>
                          <a:spcPct val="100000"/>
                        </a:lnSpc>
                        <a:spcBef>
                          <a:spcPts val="335"/>
                        </a:spcBef>
                      </a:pPr>
                      <a:r>
                        <a:rPr sz="2400" dirty="0">
                          <a:latin typeface="微軟正黑體"/>
                          <a:cs typeface="微軟正黑體"/>
                        </a:rPr>
                        <a:t>1</a:t>
                      </a:r>
                      <a:endParaRPr sz="2400">
                        <a:latin typeface="微軟正黑體"/>
                        <a:cs typeface="微軟正黑體"/>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marL="12065" algn="ctr">
                        <a:lnSpc>
                          <a:spcPct val="100000"/>
                        </a:lnSpc>
                        <a:spcBef>
                          <a:spcPts val="335"/>
                        </a:spcBef>
                      </a:pPr>
                      <a:r>
                        <a:rPr sz="2400" dirty="0">
                          <a:latin typeface="微軟正黑體"/>
                          <a:cs typeface="微軟正黑體"/>
                        </a:rPr>
                        <a:t>1</a:t>
                      </a:r>
                      <a:endParaRPr sz="2400">
                        <a:latin typeface="微軟正黑體"/>
                        <a:cs typeface="微軟正黑體"/>
                      </a:endParaRPr>
                    </a:p>
                  </a:txBody>
                  <a:tcPr marL="0" marR="0" marT="425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tc>
                  <a:txBody>
                    <a:bodyPr/>
                    <a:lstStyle/>
                    <a:p>
                      <a:pPr>
                        <a:lnSpc>
                          <a:spcPct val="100000"/>
                        </a:lnSpc>
                      </a:pPr>
                      <a:endParaRPr sz="2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EDAD1"/>
                    </a:solidFill>
                  </a:tcPr>
                </a:tc>
                <a:extLst>
                  <a:ext uri="{0D108BD9-81ED-4DB2-BD59-A6C34878D82A}">
                    <a16:rowId xmlns:a16="http://schemas.microsoft.com/office/drawing/2014/main" xmlns="" val="10003"/>
                  </a:ext>
                </a:extLst>
              </a:tr>
              <a:tr h="822960">
                <a:tc gridSpan="2">
                  <a:txBody>
                    <a:bodyPr/>
                    <a:lstStyle/>
                    <a:p>
                      <a:pPr marL="861060">
                        <a:lnSpc>
                          <a:spcPct val="100000"/>
                        </a:lnSpc>
                        <a:spcBef>
                          <a:spcPts val="2115"/>
                        </a:spcBef>
                      </a:pPr>
                      <a:r>
                        <a:rPr sz="1800" dirty="0">
                          <a:latin typeface="微軟正黑體"/>
                          <a:cs typeface="微軟正黑體"/>
                        </a:rPr>
                        <a:t>小計</a:t>
                      </a:r>
                      <a:endParaRPr sz="1800">
                        <a:latin typeface="微軟正黑體"/>
                        <a:cs typeface="微軟正黑體"/>
                      </a:endParaRPr>
                    </a:p>
                  </a:txBody>
                  <a:tcPr marL="0" marR="0" marT="2686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hMerge="1">
                  <a:txBody>
                    <a:bodyPr/>
                    <a:lstStyle/>
                    <a:p>
                      <a:endParaRPr/>
                    </a:p>
                  </a:txBody>
                  <a:tcPr marL="0" marR="0" marT="0" marB="0"/>
                </a:tc>
                <a:tc>
                  <a:txBody>
                    <a:bodyPr/>
                    <a:lstStyle/>
                    <a:p>
                      <a:pPr marL="12700" algn="ctr">
                        <a:lnSpc>
                          <a:spcPct val="100000"/>
                        </a:lnSpc>
                        <a:spcBef>
                          <a:spcPts val="295"/>
                        </a:spcBef>
                      </a:pPr>
                      <a:r>
                        <a:rPr sz="2400" b="1" spc="-5" dirty="0">
                          <a:solidFill>
                            <a:srgbClr val="FF0000"/>
                          </a:solidFill>
                          <a:latin typeface="微軟正黑體"/>
                          <a:cs typeface="微軟正黑體"/>
                        </a:rPr>
                        <a:t>66-</a:t>
                      </a:r>
                      <a:endParaRPr sz="2400">
                        <a:latin typeface="微軟正黑體"/>
                        <a:cs typeface="微軟正黑體"/>
                      </a:endParaRPr>
                    </a:p>
                    <a:p>
                      <a:pPr marL="10795" algn="ctr">
                        <a:lnSpc>
                          <a:spcPct val="100000"/>
                        </a:lnSpc>
                      </a:pPr>
                      <a:r>
                        <a:rPr sz="2400" b="1" spc="-5" dirty="0">
                          <a:solidFill>
                            <a:srgbClr val="FF0000"/>
                          </a:solidFill>
                          <a:latin typeface="微軟正黑體"/>
                          <a:cs typeface="微軟正黑體"/>
                        </a:rPr>
                        <a:t>76</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335" algn="ctr">
                        <a:lnSpc>
                          <a:spcPct val="100000"/>
                        </a:lnSpc>
                        <a:spcBef>
                          <a:spcPts val="295"/>
                        </a:spcBef>
                      </a:pPr>
                      <a:r>
                        <a:rPr sz="2400" b="1" spc="-5" dirty="0">
                          <a:solidFill>
                            <a:srgbClr val="FF0000"/>
                          </a:solidFill>
                          <a:latin typeface="微軟正黑體"/>
                          <a:cs typeface="微軟正黑體"/>
                        </a:rPr>
                        <a:t>18-</a:t>
                      </a:r>
                      <a:endParaRPr sz="2400">
                        <a:latin typeface="微軟正黑體"/>
                        <a:cs typeface="微軟正黑體"/>
                      </a:endParaRPr>
                    </a:p>
                    <a:p>
                      <a:pPr marL="12700" algn="ctr">
                        <a:lnSpc>
                          <a:spcPct val="100000"/>
                        </a:lnSpc>
                      </a:pPr>
                      <a:r>
                        <a:rPr sz="2400" b="1" spc="-5" dirty="0">
                          <a:solidFill>
                            <a:srgbClr val="FF0000"/>
                          </a:solidFill>
                          <a:latin typeface="微軟正黑體"/>
                          <a:cs typeface="微軟正黑體"/>
                        </a:rPr>
                        <a:t>21</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335" algn="ctr">
                        <a:lnSpc>
                          <a:spcPct val="100000"/>
                        </a:lnSpc>
                        <a:spcBef>
                          <a:spcPts val="295"/>
                        </a:spcBef>
                      </a:pPr>
                      <a:r>
                        <a:rPr sz="2400" b="1" spc="-5" dirty="0">
                          <a:solidFill>
                            <a:srgbClr val="FF0000"/>
                          </a:solidFill>
                          <a:latin typeface="微軟正黑體"/>
                          <a:cs typeface="微軟正黑體"/>
                        </a:rPr>
                        <a:t>18-</a:t>
                      </a:r>
                      <a:endParaRPr sz="2400">
                        <a:latin typeface="微軟正黑體"/>
                        <a:cs typeface="微軟正黑體"/>
                      </a:endParaRPr>
                    </a:p>
                    <a:p>
                      <a:pPr marL="12065" algn="ctr">
                        <a:lnSpc>
                          <a:spcPct val="100000"/>
                        </a:lnSpc>
                      </a:pPr>
                      <a:r>
                        <a:rPr sz="2400" b="1" spc="-5" dirty="0">
                          <a:solidFill>
                            <a:srgbClr val="FF0000"/>
                          </a:solidFill>
                          <a:latin typeface="微軟正黑體"/>
                          <a:cs typeface="微軟正黑體"/>
                        </a:rPr>
                        <a:t>21</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335" algn="ctr">
                        <a:lnSpc>
                          <a:spcPct val="100000"/>
                        </a:lnSpc>
                        <a:spcBef>
                          <a:spcPts val="295"/>
                        </a:spcBef>
                      </a:pPr>
                      <a:r>
                        <a:rPr sz="2400" b="1" spc="-5" dirty="0">
                          <a:solidFill>
                            <a:srgbClr val="FF0000"/>
                          </a:solidFill>
                          <a:latin typeface="微軟正黑體"/>
                          <a:cs typeface="微軟正黑體"/>
                        </a:rPr>
                        <a:t>11-</a:t>
                      </a:r>
                      <a:endParaRPr sz="2400">
                        <a:latin typeface="微軟正黑體"/>
                        <a:cs typeface="微軟正黑體"/>
                      </a:endParaRPr>
                    </a:p>
                    <a:p>
                      <a:pPr marL="13335" algn="ctr">
                        <a:lnSpc>
                          <a:spcPct val="100000"/>
                        </a:lnSpc>
                      </a:pPr>
                      <a:r>
                        <a:rPr sz="2400" b="1" dirty="0">
                          <a:solidFill>
                            <a:srgbClr val="FF0000"/>
                          </a:solidFill>
                          <a:latin typeface="微軟正黑體"/>
                          <a:cs typeface="微軟正黑體"/>
                        </a:rPr>
                        <a:t>13</a:t>
                      </a:r>
                      <a:endParaRPr sz="240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970" algn="ctr">
                        <a:lnSpc>
                          <a:spcPct val="100000"/>
                        </a:lnSpc>
                        <a:spcBef>
                          <a:spcPts val="1735"/>
                        </a:spcBef>
                      </a:pPr>
                      <a:r>
                        <a:rPr sz="2400" b="1" spc="-5" dirty="0">
                          <a:solidFill>
                            <a:srgbClr val="FF0000"/>
                          </a:solidFill>
                          <a:latin typeface="微軟正黑體"/>
                          <a:cs typeface="微軟正黑體"/>
                        </a:rPr>
                        <a:t>7-9</a:t>
                      </a:r>
                      <a:endParaRPr sz="2400">
                        <a:latin typeface="微軟正黑體"/>
                        <a:cs typeface="微軟正黑體"/>
                      </a:endParaRPr>
                    </a:p>
                  </a:txBody>
                  <a:tcPr marL="0" marR="0" marT="220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970" algn="ctr">
                        <a:lnSpc>
                          <a:spcPct val="100000"/>
                        </a:lnSpc>
                        <a:spcBef>
                          <a:spcPts val="1735"/>
                        </a:spcBef>
                      </a:pPr>
                      <a:r>
                        <a:rPr sz="2400" b="1" dirty="0">
                          <a:solidFill>
                            <a:srgbClr val="FF0000"/>
                          </a:solidFill>
                          <a:latin typeface="微軟正黑體"/>
                          <a:cs typeface="微軟正黑體"/>
                        </a:rPr>
                        <a:t>6</a:t>
                      </a:r>
                      <a:endParaRPr sz="2400">
                        <a:latin typeface="微軟正黑體"/>
                        <a:cs typeface="微軟正黑體"/>
                      </a:endParaRPr>
                    </a:p>
                  </a:txBody>
                  <a:tcPr marL="0" marR="0" marT="220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marL="13335" algn="ctr">
                        <a:lnSpc>
                          <a:spcPct val="100000"/>
                        </a:lnSpc>
                        <a:spcBef>
                          <a:spcPts val="1735"/>
                        </a:spcBef>
                      </a:pPr>
                      <a:r>
                        <a:rPr sz="2400" b="1" dirty="0">
                          <a:solidFill>
                            <a:srgbClr val="FF0000"/>
                          </a:solidFill>
                          <a:latin typeface="微軟正黑體"/>
                          <a:cs typeface="微軟正黑體"/>
                        </a:rPr>
                        <a:t>6</a:t>
                      </a:r>
                      <a:endParaRPr sz="2400">
                        <a:latin typeface="微軟正黑體"/>
                        <a:cs typeface="微軟正黑體"/>
                      </a:endParaRPr>
                    </a:p>
                  </a:txBody>
                  <a:tcPr marL="0" marR="0" marT="220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tc>
                  <a:txBody>
                    <a:bodyPr/>
                    <a:lstStyle/>
                    <a:p>
                      <a:pPr>
                        <a:lnSpc>
                          <a:spcPct val="100000"/>
                        </a:lnSpc>
                      </a:pPr>
                      <a:endParaRPr sz="2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CE9"/>
                    </a:solidFill>
                  </a:tcPr>
                </a:tc>
                <a:extLst>
                  <a:ext uri="{0D108BD9-81ED-4DB2-BD59-A6C34878D82A}">
                    <a16:rowId xmlns:a16="http://schemas.microsoft.com/office/drawing/2014/main" xmlns="" val="10004"/>
                  </a:ext>
                </a:extLst>
              </a:tr>
            </a:tbl>
          </a:graphicData>
        </a:graphic>
      </p:graphicFrame>
      <p:sp>
        <p:nvSpPr>
          <p:cNvPr id="3" name="標題 2"/>
          <p:cNvSpPr>
            <a:spLocks noGrp="1"/>
          </p:cNvSpPr>
          <p:nvPr>
            <p:ph type="title"/>
          </p:nvPr>
        </p:nvSpPr>
        <p:spPr/>
        <p:txBody>
          <a:bodyPr/>
          <a:lstStyle/>
          <a:p>
            <a:endParaRPr lang="zh-TW" altLang="en-US" dirty="0"/>
          </a:p>
        </p:txBody>
      </p:sp>
      <p:sp>
        <p:nvSpPr>
          <p:cNvPr id="4" name="直排文字版面配置區 3"/>
          <p:cNvSpPr>
            <a:spLocks noGrp="1"/>
          </p:cNvSpPr>
          <p:nvPr>
            <p:ph type="body" orient="vert" idx="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B721EAF4-66BA-4DDF-97E8-9A1AB1215C2F}" type="slidenum">
              <a:rPr lang="zh-TW" altLang="en-US" smtClean="0"/>
              <a:t>131</a:t>
            </a:fld>
            <a:endParaRPr lang="zh-TW" altLang="en-US"/>
          </a:p>
        </p:txBody>
      </p:sp>
    </p:spTree>
    <p:extLst>
      <p:ext uri="{BB962C8B-B14F-4D97-AF65-F5344CB8AC3E}">
        <p14:creationId xmlns:p14="http://schemas.microsoft.com/office/powerpoint/2010/main" val="4706688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dirty="0"/>
          </a:p>
        </p:txBody>
      </p:sp>
      <p:sp>
        <p:nvSpPr>
          <p:cNvPr id="5" name="內容版面配置區 4"/>
          <p:cNvSpPr>
            <a:spLocks noGrp="1"/>
          </p:cNvSpPr>
          <p:nvPr>
            <p:ph idx="1"/>
          </p:nvPr>
        </p:nvSpPr>
        <p:spPr/>
        <p:txBody>
          <a:bodyPr/>
          <a:lstStyle/>
          <a:p>
            <a:r>
              <a:rPr lang="zh-TW" altLang="en-US" dirty="0" smtClean="0"/>
              <a:t>部定科目設置之學年、學期或學分數，得視實際需求酌予調整。</a:t>
            </a:r>
          </a:p>
          <a:p>
            <a:r>
              <a:rPr lang="zh-TW" altLang="en-US" dirty="0" smtClean="0"/>
              <a:t>部分領域名稱已調整：</a:t>
            </a:r>
          </a:p>
          <a:p>
            <a:pPr lvl="1"/>
            <a:r>
              <a:rPr lang="zh-TW" altLang="en-US" dirty="0" smtClean="0"/>
              <a:t>自然→自然科學。生活→綜合活動、科技。</a:t>
            </a:r>
            <a:endParaRPr lang="en-US" altLang="zh-TW" dirty="0" smtClean="0"/>
          </a:p>
          <a:p>
            <a:r>
              <a:rPr lang="zh-TW" altLang="en-US" dirty="0" smtClean="0"/>
              <a:t>部分</a:t>
            </a:r>
            <a:r>
              <a:rPr lang="zh-TW" altLang="en-US" dirty="0"/>
              <a:t>科目名稱已調整：</a:t>
            </a:r>
          </a:p>
          <a:p>
            <a:pPr lvl="1"/>
            <a:r>
              <a:rPr lang="zh-TW" altLang="en-US" dirty="0"/>
              <a:t>國文→國語文。英文→英語文。</a:t>
            </a:r>
          </a:p>
          <a:p>
            <a:pPr lvl="1"/>
            <a:r>
              <a:rPr lang="zh-TW" altLang="en-US" dirty="0"/>
              <a:t>計算機概論→資訊科技。</a:t>
            </a:r>
          </a:p>
          <a:p>
            <a:pPr lvl="1"/>
            <a:r>
              <a:rPr lang="zh-TW" altLang="en-US" dirty="0"/>
              <a:t>新增綜合活動之「生命教育」</a:t>
            </a:r>
            <a:r>
              <a:rPr lang="zh-TW" altLang="en-US" dirty="0" smtClean="0"/>
              <a:t>。</a:t>
            </a:r>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132</a:t>
            </a:fld>
            <a:endParaRPr lang="zh-TW" altLang="en-US"/>
          </a:p>
        </p:txBody>
      </p:sp>
    </p:spTree>
    <p:extLst>
      <p:ext uri="{BB962C8B-B14F-4D97-AF65-F5344CB8AC3E}">
        <p14:creationId xmlns:p14="http://schemas.microsoft.com/office/powerpoint/2010/main" val="1892035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不同群科之自然科學領域，修習科目組合及 其時間分配有差異，請參閱技術型高中自然 科學領域課程綱要。</a:t>
            </a:r>
          </a:p>
          <a:p>
            <a:r>
              <a:rPr lang="zh-TW" altLang="en-US" dirty="0" smtClean="0"/>
              <a:t>「社會領域」、「自然科學領域」可依群科 屬性、議題融入、學生生涯發展、學校發展 特色、師資調配等彈性開設，學生至少修習 二科以上</a:t>
            </a:r>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133</a:t>
            </a:fld>
            <a:endParaRPr lang="zh-TW" altLang="en-US"/>
          </a:p>
        </p:txBody>
      </p:sp>
    </p:spTree>
    <p:extLst>
      <p:ext uri="{BB962C8B-B14F-4D97-AF65-F5344CB8AC3E}">
        <p14:creationId xmlns:p14="http://schemas.microsoft.com/office/powerpoint/2010/main" val="392703486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solidFill>
                  <a:schemeClr val="tx1"/>
                </a:solidFill>
              </a:rPr>
              <a:t>2.</a:t>
            </a:r>
            <a:r>
              <a:rPr lang="zh-TW" altLang="en-US" dirty="0" smtClean="0">
                <a:solidFill>
                  <a:schemeClr val="tx1"/>
                </a:solidFill>
              </a:rPr>
              <a:t>部定專業科目、實習科目</a:t>
            </a:r>
            <a:r>
              <a:rPr lang="en-US" altLang="zh-TW" dirty="0" smtClean="0">
                <a:solidFill>
                  <a:schemeClr val="tx1"/>
                </a:solidFill>
              </a:rPr>
              <a:t/>
            </a:r>
            <a:br>
              <a:rPr lang="en-US" altLang="zh-TW" dirty="0" smtClean="0">
                <a:solidFill>
                  <a:schemeClr val="tx1"/>
                </a:solidFill>
              </a:rPr>
            </a:br>
            <a:r>
              <a:rPr lang="en-US" altLang="zh-TW" sz="2800" dirty="0"/>
              <a:t>(</a:t>
            </a:r>
            <a:r>
              <a:rPr lang="zh-TW" altLang="en-US" sz="2800" dirty="0" smtClean="0">
                <a:solidFill>
                  <a:schemeClr val="tx1"/>
                </a:solidFill>
              </a:rPr>
              <a:t>群專業、群實習、群技能</a:t>
            </a:r>
            <a:r>
              <a:rPr lang="en-US" altLang="zh-TW" sz="2800" dirty="0" smtClean="0">
                <a:solidFill>
                  <a:schemeClr val="tx1"/>
                </a:solidFill>
              </a:rPr>
              <a:t>)</a:t>
            </a:r>
            <a:endParaRPr lang="zh-TW" altLang="en-US" sz="2800" dirty="0">
              <a:solidFill>
                <a:schemeClr val="tx1"/>
              </a:solidFill>
            </a:endParaRPr>
          </a:p>
        </p:txBody>
      </p:sp>
      <p:sp>
        <p:nvSpPr>
          <p:cNvPr id="4" name="副標題 3"/>
          <p:cNvSpPr>
            <a:spLocks noGrp="1"/>
          </p:cNvSpPr>
          <p:nvPr>
            <p:ph type="subTitle" idx="1"/>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B721EAF4-66BA-4DDF-97E8-9A1AB1215C2F}" type="slidenum">
              <a:rPr lang="zh-TW" altLang="en-US" smtClean="0"/>
              <a:t>134</a:t>
            </a:fld>
            <a:endParaRPr lang="zh-TW" altLang="en-US"/>
          </a:p>
        </p:txBody>
      </p:sp>
    </p:spTree>
    <p:extLst>
      <p:ext uri="{BB962C8B-B14F-4D97-AF65-F5344CB8AC3E}">
        <p14:creationId xmlns:p14="http://schemas.microsoft.com/office/powerpoint/2010/main" val="8367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25432" y="6524098"/>
            <a:ext cx="128270" cy="128270"/>
          </a:xfrm>
          <a:prstGeom prst="rect">
            <a:avLst/>
          </a:prstGeom>
        </p:spPr>
        <p:txBody>
          <a:bodyPr vert="horz" wrap="square" lIns="0" tIns="0" rIns="0" bIns="0" rtlCol="0">
            <a:spAutoFit/>
          </a:bodyPr>
          <a:lstStyle/>
          <a:p>
            <a:pPr>
              <a:lnSpc>
                <a:spcPts val="994"/>
              </a:lnSpc>
            </a:pPr>
            <a:r>
              <a:rPr sz="900" spc="-5" dirty="0">
                <a:solidFill>
                  <a:srgbClr val="FFFFFF"/>
                </a:solidFill>
                <a:latin typeface="Arial"/>
                <a:cs typeface="Arial"/>
              </a:rPr>
              <a:t>32</a:t>
            </a:r>
            <a:endParaRPr sz="900">
              <a:latin typeface="Arial"/>
              <a:cs typeface="Arial"/>
            </a:endParaRPr>
          </a:p>
        </p:txBody>
      </p:sp>
      <p:sp>
        <p:nvSpPr>
          <p:cNvPr id="13" name="object 13"/>
          <p:cNvSpPr/>
          <p:nvPr/>
        </p:nvSpPr>
        <p:spPr>
          <a:xfrm>
            <a:off x="106362" y="188974"/>
            <a:ext cx="8961374" cy="65610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92676" y="1773301"/>
            <a:ext cx="1548130" cy="503555"/>
          </a:xfrm>
          <a:custGeom>
            <a:avLst/>
            <a:gdLst/>
            <a:ahLst/>
            <a:cxnLst/>
            <a:rect l="l" t="t" r="r" b="b"/>
            <a:pathLst>
              <a:path w="1548129" h="503555">
                <a:moveTo>
                  <a:pt x="0" y="83820"/>
                </a:moveTo>
                <a:lnTo>
                  <a:pt x="6578" y="51167"/>
                </a:lnTo>
                <a:lnTo>
                  <a:pt x="24526" y="24526"/>
                </a:lnTo>
                <a:lnTo>
                  <a:pt x="51167" y="6578"/>
                </a:lnTo>
                <a:lnTo>
                  <a:pt x="83820" y="0"/>
                </a:lnTo>
                <a:lnTo>
                  <a:pt x="1463928" y="0"/>
                </a:lnTo>
                <a:lnTo>
                  <a:pt x="1496528" y="6578"/>
                </a:lnTo>
                <a:lnTo>
                  <a:pt x="1523174" y="24526"/>
                </a:lnTo>
                <a:lnTo>
                  <a:pt x="1541152" y="51167"/>
                </a:lnTo>
                <a:lnTo>
                  <a:pt x="1547749" y="83820"/>
                </a:lnTo>
                <a:lnTo>
                  <a:pt x="1547749" y="419353"/>
                </a:lnTo>
                <a:lnTo>
                  <a:pt x="1541152" y="451953"/>
                </a:lnTo>
                <a:lnTo>
                  <a:pt x="1523174" y="478599"/>
                </a:lnTo>
                <a:lnTo>
                  <a:pt x="1496528" y="496577"/>
                </a:lnTo>
                <a:lnTo>
                  <a:pt x="1463928" y="503174"/>
                </a:lnTo>
                <a:lnTo>
                  <a:pt x="83820" y="503174"/>
                </a:lnTo>
                <a:lnTo>
                  <a:pt x="51167" y="496577"/>
                </a:lnTo>
                <a:lnTo>
                  <a:pt x="24526" y="478599"/>
                </a:lnTo>
                <a:lnTo>
                  <a:pt x="6578" y="451953"/>
                </a:lnTo>
                <a:lnTo>
                  <a:pt x="0" y="419353"/>
                </a:lnTo>
                <a:lnTo>
                  <a:pt x="0" y="83820"/>
                </a:lnTo>
                <a:close/>
              </a:path>
            </a:pathLst>
          </a:custGeom>
          <a:ln w="38100">
            <a:solidFill>
              <a:srgbClr val="FF0000"/>
            </a:solidFill>
          </a:ln>
        </p:spPr>
        <p:txBody>
          <a:bodyPr wrap="square" lIns="0" tIns="0" rIns="0" bIns="0" rtlCol="0"/>
          <a:lstStyle/>
          <a:p>
            <a:endParaRP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135</a:t>
            </a:fld>
            <a:endParaRPr lang="zh-TW" altLang="en-US"/>
          </a:p>
        </p:txBody>
      </p:sp>
    </p:spTree>
    <p:extLst>
      <p:ext uri="{BB962C8B-B14F-4D97-AF65-F5344CB8AC3E}">
        <p14:creationId xmlns:p14="http://schemas.microsoft.com/office/powerpoint/2010/main" val="38867693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7"/>
          <p:cNvSpPr>
            <a:spLocks noGrp="1"/>
          </p:cNvSpPr>
          <p:nvPr>
            <p:ph type="sldNum" sz="quarter" idx="12"/>
          </p:nvPr>
        </p:nvSpPr>
        <p:spPr bwMode="auto">
          <a:xfrm>
            <a:off x="8559800" y="6400800"/>
            <a:ext cx="58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67D38D6F-9862-4121-8FA4-D4DEBB162CEC}" type="slidenum">
              <a:rPr lang="en-US" altLang="zh-TW" sz="1800"/>
              <a:pPr eaLnBrk="1" hangingPunct="1">
                <a:spcBef>
                  <a:spcPct val="0"/>
                </a:spcBef>
                <a:buFontTx/>
                <a:buNone/>
              </a:pPr>
              <a:t>136</a:t>
            </a:fld>
            <a:endParaRPr lang="en-US" altLang="zh-TW" sz="1800"/>
          </a:p>
        </p:txBody>
      </p:sp>
      <p:sp>
        <p:nvSpPr>
          <p:cNvPr id="31747" name="矩形 2"/>
          <p:cNvSpPr>
            <a:spLocks noChangeArrowheads="1"/>
          </p:cNvSpPr>
          <p:nvPr/>
        </p:nvSpPr>
        <p:spPr bwMode="auto">
          <a:xfrm>
            <a:off x="36513" y="136525"/>
            <a:ext cx="8424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800"/>
              </a:spcBef>
              <a:buFontTx/>
              <a:buNone/>
            </a:pPr>
            <a:r>
              <a:rPr kumimoji="0" lang="zh-TW" altLang="en-US" sz="3600" b="1">
                <a:solidFill>
                  <a:srgbClr val="0000CC"/>
                </a:solidFill>
                <a:latin typeface="微軟正黑體" panose="020B0604030504040204" pitchFamily="34" charset="-120"/>
                <a:ea typeface="微軟正黑體" panose="020B0604030504040204" pitchFamily="34" charset="-120"/>
              </a:rPr>
              <a:t>●</a:t>
            </a:r>
            <a:r>
              <a:rPr kumimoji="0" lang="zh-TW" altLang="en-US" sz="3600" b="1">
                <a:solidFill>
                  <a:srgbClr val="C00000"/>
                </a:solidFill>
                <a:latin typeface="微軟正黑體" panose="020B0604030504040204" pitchFamily="34" charset="-120"/>
                <a:ea typeface="微軟正黑體" panose="020B0604030504040204" pitchFamily="34" charset="-120"/>
              </a:rPr>
              <a:t>群</a:t>
            </a:r>
            <a:r>
              <a:rPr kumimoji="0" lang="zh-TW" altLang="en-US" sz="3600" b="1">
                <a:latin typeface="微軟正黑體" panose="020B0604030504040204" pitchFamily="34" charset="-120"/>
                <a:ea typeface="微軟正黑體" panose="020B0604030504040204" pitchFamily="34" charset="-120"/>
              </a:rPr>
              <a:t>專業與實習科目</a:t>
            </a:r>
            <a:endParaRPr kumimoji="0" lang="en-US" altLang="zh-TW" sz="3600" b="1">
              <a:latin typeface="微軟正黑體" panose="020B0604030504040204" pitchFamily="34" charset="-120"/>
              <a:ea typeface="微軟正黑體" panose="020B0604030504040204" pitchFamily="34" charset="-120"/>
            </a:endParaRPr>
          </a:p>
        </p:txBody>
      </p:sp>
      <p:sp>
        <p:nvSpPr>
          <p:cNvPr id="31748" name="矩形 1"/>
          <p:cNvSpPr>
            <a:spLocks noChangeArrowheads="1"/>
          </p:cNvSpPr>
          <p:nvPr/>
        </p:nvSpPr>
        <p:spPr bwMode="auto">
          <a:xfrm>
            <a:off x="606425" y="762000"/>
            <a:ext cx="77755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sz="2800">
                <a:latin typeface="微軟正黑體" panose="020B0604030504040204" pitchFamily="34" charset="-120"/>
                <a:ea typeface="微軟正黑體" panose="020B0604030504040204" pitchFamily="34" charset="-120"/>
              </a:rPr>
              <a:t>群專業與實習科目：</a:t>
            </a:r>
            <a:r>
              <a:rPr kumimoji="0" lang="zh-TW" altLang="en-US" sz="2800" b="1">
                <a:latin typeface="微軟正黑體" panose="020B0604030504040204" pitchFamily="34" charset="-120"/>
                <a:ea typeface="微軟正黑體" panose="020B0604030504040204" pitchFamily="34" charset="-120"/>
              </a:rPr>
              <a:t>該群所屬之科別均應修習</a:t>
            </a:r>
            <a:r>
              <a:rPr kumimoji="0" lang="zh-TW" altLang="en-US" sz="2800">
                <a:latin typeface="微軟正黑體" panose="020B0604030504040204" pitchFamily="34" charset="-120"/>
                <a:ea typeface="微軟正黑體" panose="020B0604030504040204" pitchFamily="34" charset="-120"/>
              </a:rPr>
              <a:t>。→</a:t>
            </a:r>
            <a:r>
              <a:rPr kumimoji="0" lang="zh-TW" altLang="en-US" sz="2800">
                <a:solidFill>
                  <a:srgbClr val="FF0000"/>
                </a:solidFill>
                <a:latin typeface="微軟正黑體" panose="020B0604030504040204" pitchFamily="34" charset="-120"/>
                <a:ea typeface="微軟正黑體" panose="020B0604030504040204" pitchFamily="34" charset="-120"/>
              </a:rPr>
              <a:t>請詳閱各群領綱</a:t>
            </a:r>
            <a:r>
              <a:rPr kumimoji="0" lang="zh-TW" altLang="en-US" sz="2800">
                <a:latin typeface="微軟正黑體" panose="020B0604030504040204" pitchFamily="34" charset="-120"/>
                <a:ea typeface="微軟正黑體" panose="020B0604030504040204" pitchFamily="34" charset="-120"/>
              </a:rPr>
              <a:t>。</a:t>
            </a:r>
          </a:p>
        </p:txBody>
      </p:sp>
      <p:graphicFrame>
        <p:nvGraphicFramePr>
          <p:cNvPr id="5" name="內容版面配置區 3"/>
          <p:cNvGraphicFramePr>
            <a:graphicFrameLocks/>
          </p:cNvGraphicFramePr>
          <p:nvPr/>
        </p:nvGraphicFramePr>
        <p:xfrm>
          <a:off x="381000" y="2395538"/>
          <a:ext cx="8521701" cy="3548062"/>
        </p:xfrm>
        <a:graphic>
          <a:graphicData uri="http://schemas.openxmlformats.org/drawingml/2006/table">
            <a:tbl>
              <a:tblPr firstRow="1" bandRow="1">
                <a:tableStyleId>{7DF18680-E054-41AD-8BC1-D1AEF772440D}</a:tableStyleId>
              </a:tblPr>
              <a:tblGrid>
                <a:gridCol w="977879">
                  <a:extLst>
                    <a:ext uri="{9D8B030D-6E8A-4147-A177-3AD203B41FA5}">
                      <a16:colId xmlns:a16="http://schemas.microsoft.com/office/drawing/2014/main" xmlns="" val="20000"/>
                    </a:ext>
                  </a:extLst>
                </a:gridCol>
                <a:gridCol w="3594121">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gridCol w="2882901">
                  <a:extLst>
                    <a:ext uri="{9D8B030D-6E8A-4147-A177-3AD203B41FA5}">
                      <a16:colId xmlns:a16="http://schemas.microsoft.com/office/drawing/2014/main" xmlns="" val="20003"/>
                    </a:ext>
                  </a:extLst>
                </a:gridCol>
              </a:tblGrid>
              <a:tr h="516153">
                <a:tc>
                  <a:txBody>
                    <a:bodyPr/>
                    <a:lstStyle/>
                    <a:p>
                      <a:pPr algn="ctr"/>
                      <a:r>
                        <a:rPr lang="zh-TW" altLang="en-US" sz="2000" dirty="0" smtClean="0">
                          <a:latin typeface="微軟正黑體" panose="020B0604030504040204" pitchFamily="34" charset="-120"/>
                          <a:ea typeface="微軟正黑體" panose="020B0604030504040204" pitchFamily="34" charset="-120"/>
                        </a:rPr>
                        <a:t>類別</a:t>
                      </a:r>
                      <a:endParaRPr lang="zh-TW" altLang="en-US" sz="2000" dirty="0">
                        <a:latin typeface="微軟正黑體" pitchFamily="34" charset="-120"/>
                        <a:ea typeface="微軟正黑體" pitchFamily="34" charset="-120"/>
                      </a:endParaRPr>
                    </a:p>
                  </a:txBody>
                  <a:tcPr marL="91422" marR="91422" marT="48084" marB="48084"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科目</a:t>
                      </a:r>
                      <a:endParaRPr lang="zh-TW" altLang="en-US" sz="2000" dirty="0">
                        <a:latin typeface="微軟正黑體" pitchFamily="34" charset="-120"/>
                        <a:ea typeface="微軟正黑體" pitchFamily="34" charset="-120"/>
                      </a:endParaRPr>
                    </a:p>
                  </a:txBody>
                  <a:tcPr marL="91422" marR="91422" marT="48084" marB="48084"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學分數</a:t>
                      </a:r>
                      <a:endParaRPr lang="zh-TW" altLang="en-US" sz="2000" dirty="0">
                        <a:latin typeface="微軟正黑體" pitchFamily="34" charset="-120"/>
                        <a:ea typeface="微軟正黑體" pitchFamily="34" charset="-120"/>
                      </a:endParaRPr>
                    </a:p>
                  </a:txBody>
                  <a:tcPr marL="91422" marR="91422" marT="48084" marB="48084"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備註</a:t>
                      </a:r>
                      <a:endParaRPr lang="zh-TW" altLang="en-US" sz="2000" dirty="0">
                        <a:latin typeface="微軟正黑體" pitchFamily="34" charset="-120"/>
                        <a:ea typeface="微軟正黑體" pitchFamily="34" charset="-120"/>
                      </a:endParaRPr>
                    </a:p>
                  </a:txBody>
                  <a:tcPr marL="91422" marR="91422" marT="48084" marB="48084" anchor="ctr"/>
                </a:tc>
                <a:extLst>
                  <a:ext uri="{0D108BD9-81ED-4DB2-BD59-A6C34878D82A}">
                    <a16:rowId xmlns:a16="http://schemas.microsoft.com/office/drawing/2014/main" xmlns="" val="10000"/>
                  </a:ext>
                </a:extLst>
              </a:tr>
              <a:tr h="1355509">
                <a:tc>
                  <a:txBody>
                    <a:bodyPr/>
                    <a:lstStyle/>
                    <a:p>
                      <a:r>
                        <a:rPr lang="zh-TW" altLang="en-US" sz="2100" dirty="0" smtClean="0">
                          <a:latin typeface="微軟正黑體" panose="020B0604030504040204" pitchFamily="34" charset="-120"/>
                          <a:ea typeface="微軟正黑體" panose="020B0604030504040204" pitchFamily="34" charset="-120"/>
                        </a:rPr>
                        <a:t>群專業科目</a:t>
                      </a:r>
                      <a:endParaRPr lang="zh-TW" altLang="en-US" sz="2100" dirty="0">
                        <a:latin typeface="微軟正黑體" pitchFamily="34" charset="-120"/>
                        <a:ea typeface="微軟正黑體" pitchFamily="34" charset="-120"/>
                      </a:endParaRPr>
                    </a:p>
                  </a:txBody>
                  <a:tcPr marL="91422" marR="91422" marT="48084" marB="4808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2000" b="1" kern="1200" dirty="0" smtClean="0">
                          <a:solidFill>
                            <a:srgbClr val="FF0000"/>
                          </a:solidFill>
                          <a:latin typeface="微軟正黑體" panose="020B0604030504040204" pitchFamily="34" charset="-120"/>
                          <a:ea typeface="微軟正黑體" panose="020B0604030504040204" pitchFamily="34" charset="-120"/>
                        </a:rPr>
                        <a:t>設計概論</a:t>
                      </a:r>
                      <a:r>
                        <a:rPr lang="zh-TW" altLang="en-US" sz="2000" b="1" kern="1200" dirty="0" smtClean="0">
                          <a:solidFill>
                            <a:srgbClr val="FF0000"/>
                          </a:solidFill>
                          <a:latin typeface="微軟正黑體" panose="020B0604030504040204" pitchFamily="34" charset="-120"/>
                          <a:ea typeface="微軟正黑體" panose="020B0604030504040204" pitchFamily="34" charset="-120"/>
                        </a:rPr>
                        <a:t> </a:t>
                      </a:r>
                      <a:r>
                        <a:rPr lang="en-US" altLang="zh-TW" sz="2000" b="1" kern="1200" dirty="0" smtClean="0">
                          <a:solidFill>
                            <a:srgbClr val="FF0000"/>
                          </a:solidFill>
                          <a:latin typeface="微軟正黑體" panose="020B0604030504040204" pitchFamily="34" charset="-120"/>
                          <a:ea typeface="微軟正黑體" panose="020B0604030504040204" pitchFamily="34" charset="-120"/>
                        </a:rPr>
                        <a:t>(2)</a:t>
                      </a:r>
                      <a:r>
                        <a:rPr lang="zh-TW" altLang="zh-TW" sz="2000" b="1" kern="1200" dirty="0" smtClean="0">
                          <a:solidFill>
                            <a:srgbClr val="FF0000"/>
                          </a:solidFill>
                          <a:latin typeface="微軟正黑體" panose="020B0604030504040204" pitchFamily="34" charset="-120"/>
                          <a:ea typeface="微軟正黑體" panose="020B0604030504040204" pitchFamily="34" charset="-120"/>
                        </a:rPr>
                        <a:t>色彩原理</a:t>
                      </a:r>
                      <a:r>
                        <a:rPr lang="zh-TW" altLang="en-US" sz="2000" b="1" kern="1200" dirty="0" smtClean="0">
                          <a:solidFill>
                            <a:srgbClr val="FF0000"/>
                          </a:solidFill>
                          <a:latin typeface="微軟正黑體" panose="020B0604030504040204" pitchFamily="34" charset="-120"/>
                          <a:ea typeface="微軟正黑體" panose="020B0604030504040204" pitchFamily="34" charset="-120"/>
                        </a:rPr>
                        <a:t> </a:t>
                      </a:r>
                      <a:r>
                        <a:rPr lang="en-US" altLang="zh-TW" sz="2000" b="1" kern="1200" dirty="0" smtClean="0">
                          <a:solidFill>
                            <a:srgbClr val="FF0000"/>
                          </a:solidFill>
                          <a:latin typeface="微軟正黑體" panose="020B0604030504040204" pitchFamily="34" charset="-120"/>
                          <a:ea typeface="微軟正黑體" panose="020B0604030504040204" pitchFamily="34" charset="-120"/>
                        </a:rPr>
                        <a:t>(2)</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2000" b="1" kern="1200" dirty="0" smtClean="0">
                          <a:solidFill>
                            <a:srgbClr val="FF0000"/>
                          </a:solidFill>
                          <a:latin typeface="微軟正黑體" panose="020B0604030504040204" pitchFamily="34" charset="-120"/>
                          <a:ea typeface="微軟正黑體" panose="020B0604030504040204" pitchFamily="34" charset="-120"/>
                        </a:rPr>
                        <a:t>造形原理</a:t>
                      </a:r>
                      <a:r>
                        <a:rPr lang="zh-TW" altLang="en-US" sz="2000" b="1" kern="1200" dirty="0" smtClean="0">
                          <a:solidFill>
                            <a:srgbClr val="FF0000"/>
                          </a:solidFill>
                          <a:latin typeface="微軟正黑體" panose="020B0604030504040204" pitchFamily="34" charset="-120"/>
                          <a:ea typeface="微軟正黑體" panose="020B0604030504040204" pitchFamily="34" charset="-120"/>
                        </a:rPr>
                        <a:t> </a:t>
                      </a:r>
                      <a:r>
                        <a:rPr lang="en-US" altLang="zh-TW" sz="2000" b="1" kern="1200" dirty="0" smtClean="0">
                          <a:solidFill>
                            <a:srgbClr val="FF0000"/>
                          </a:solidFill>
                          <a:latin typeface="微軟正黑體" panose="020B0604030504040204" pitchFamily="34" charset="-120"/>
                          <a:ea typeface="微軟正黑體" panose="020B0604030504040204" pitchFamily="34" charset="-120"/>
                        </a:rPr>
                        <a:t>(2)</a:t>
                      </a:r>
                      <a:r>
                        <a:rPr lang="zh-TW" altLang="zh-TW" sz="2000" kern="1200" dirty="0" smtClean="0">
                          <a:latin typeface="微軟正黑體" panose="020B0604030504040204" pitchFamily="34" charset="-120"/>
                          <a:ea typeface="微軟正黑體" panose="020B0604030504040204" pitchFamily="34" charset="-120"/>
                        </a:rPr>
                        <a:t>創意潛能開發</a:t>
                      </a:r>
                      <a:r>
                        <a:rPr lang="zh-TW" altLang="en-US" sz="2000" kern="1200" dirty="0" smtClean="0">
                          <a:latin typeface="微軟正黑體" panose="020B0604030504040204" pitchFamily="34" charset="-120"/>
                          <a:ea typeface="微軟正黑體" panose="020B0604030504040204" pitchFamily="34" charset="-120"/>
                        </a:rPr>
                        <a:t> </a:t>
                      </a:r>
                      <a:r>
                        <a:rPr lang="en-US" altLang="zh-TW" sz="2000" kern="1200" dirty="0" smtClean="0">
                          <a:latin typeface="微軟正黑體" panose="020B0604030504040204" pitchFamily="34" charset="-120"/>
                          <a:ea typeface="微軟正黑體" panose="020B0604030504040204" pitchFamily="34" charset="-120"/>
                        </a:rPr>
                        <a:t>(2)</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2000" kern="1200" dirty="0" smtClean="0">
                          <a:latin typeface="微軟正黑體" panose="020B0604030504040204" pitchFamily="34" charset="-120"/>
                          <a:ea typeface="微軟正黑體" panose="020B0604030504040204" pitchFamily="34" charset="-120"/>
                        </a:rPr>
                        <a:t>設計與生活美學</a:t>
                      </a:r>
                      <a:r>
                        <a:rPr lang="zh-TW" altLang="en-US" sz="2000" kern="1200" dirty="0" smtClean="0">
                          <a:latin typeface="微軟正黑體" panose="020B0604030504040204" pitchFamily="34" charset="-120"/>
                          <a:ea typeface="微軟正黑體" panose="020B0604030504040204" pitchFamily="34" charset="-120"/>
                        </a:rPr>
                        <a:t> </a:t>
                      </a:r>
                      <a:r>
                        <a:rPr lang="en-US" altLang="zh-TW" sz="2000" kern="1200" dirty="0" smtClean="0">
                          <a:latin typeface="微軟正黑體" panose="020B0604030504040204" pitchFamily="34" charset="-120"/>
                          <a:ea typeface="微軟正黑體" panose="020B0604030504040204" pitchFamily="34" charset="-120"/>
                        </a:rPr>
                        <a:t>(2)</a:t>
                      </a:r>
                      <a:endParaRPr lang="en-US" altLang="zh-TW" sz="2000" kern="1200" dirty="0" smtClean="0">
                        <a:solidFill>
                          <a:schemeClr val="dk1"/>
                        </a:solidFill>
                        <a:latin typeface="微軟正黑體" pitchFamily="34" charset="-120"/>
                        <a:ea typeface="微軟正黑體" pitchFamily="34" charset="-120"/>
                        <a:cs typeface="+mn-cs"/>
                      </a:endParaRPr>
                    </a:p>
                  </a:txBody>
                  <a:tcPr marL="91422" marR="91422" marT="48084" marB="48084" anchor="ctr"/>
                </a:tc>
                <a:tc>
                  <a:txBody>
                    <a:bodyPr/>
                    <a:lstStyle/>
                    <a:p>
                      <a:pPr marL="0" algn="ctr" defTabSz="914400" rtl="0" eaLnBrk="1" latinLnBrk="0" hangingPunct="1"/>
                      <a:r>
                        <a:rPr lang="en-US" altLang="zh-TW" sz="2500" kern="1200" dirty="0" smtClean="0">
                          <a:solidFill>
                            <a:srgbClr val="FF0000"/>
                          </a:solidFill>
                          <a:latin typeface="微軟正黑體" panose="020B0604030504040204" pitchFamily="34" charset="-120"/>
                          <a:ea typeface="微軟正黑體" panose="020B0604030504040204" pitchFamily="34" charset="-120"/>
                        </a:rPr>
                        <a:t>6-8</a:t>
                      </a:r>
                      <a:endParaRPr lang="en-US" altLang="zh-TW" sz="2500" kern="1200" dirty="0" smtClean="0">
                        <a:solidFill>
                          <a:srgbClr val="FF0000"/>
                        </a:solidFill>
                        <a:latin typeface="微軟正黑體" pitchFamily="34" charset="-120"/>
                        <a:ea typeface="微軟正黑體" pitchFamily="34" charset="-120"/>
                        <a:cs typeface="+mn-cs"/>
                      </a:endParaRPr>
                    </a:p>
                  </a:txBody>
                  <a:tcPr marL="91422" marR="91422" marT="48084" marB="4808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2000" kern="1200" dirty="0" smtClean="0">
                          <a:latin typeface="微軟正黑體" panose="020B0604030504040204" pitchFamily="34" charset="-120"/>
                          <a:ea typeface="微軟正黑體" panose="020B0604030504040204" pitchFamily="34" charset="-120"/>
                        </a:rPr>
                        <a:t>創意潛能開發</a:t>
                      </a:r>
                      <a:r>
                        <a:rPr lang="zh-TW" altLang="en-US" sz="2000" kern="1200" dirty="0" smtClean="0">
                          <a:latin typeface="微軟正黑體" panose="020B0604030504040204" pitchFamily="34" charset="-120"/>
                          <a:ea typeface="微軟正黑體" panose="020B0604030504040204" pitchFamily="34" charset="-120"/>
                        </a:rPr>
                        <a:t>、</a:t>
                      </a:r>
                      <a:r>
                        <a:rPr lang="zh-TW" altLang="zh-TW" sz="2000" kern="1200" dirty="0" smtClean="0">
                          <a:latin typeface="微軟正黑體" panose="020B0604030504040204" pitchFamily="34" charset="-120"/>
                          <a:ea typeface="微軟正黑體" panose="020B0604030504040204" pitchFamily="34" charset="-120"/>
                        </a:rPr>
                        <a:t>設計與生活美學</a:t>
                      </a:r>
                      <a:r>
                        <a:rPr lang="zh-TW" altLang="en-US" sz="2000" kern="1200" dirty="0" smtClean="0">
                          <a:latin typeface="微軟正黑體" panose="020B0604030504040204" pitchFamily="34" charset="-120"/>
                          <a:ea typeface="微軟正黑體" panose="020B0604030504040204" pitchFamily="34" charset="-120"/>
                        </a:rPr>
                        <a:t>→擇一開設。</a:t>
                      </a:r>
                      <a:endParaRPr lang="en-US" altLang="zh-TW" sz="2000" kern="1200" dirty="0" smtClean="0">
                        <a:solidFill>
                          <a:schemeClr val="dk1"/>
                        </a:solidFill>
                        <a:latin typeface="微軟正黑體" pitchFamily="34" charset="-120"/>
                        <a:ea typeface="微軟正黑體" pitchFamily="34" charset="-12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kern="1200" dirty="0" smtClean="0">
                          <a:solidFill>
                            <a:schemeClr val="dk1"/>
                          </a:solidFill>
                          <a:latin typeface="微軟正黑體" panose="020B0604030504040204" pitchFamily="34" charset="-120"/>
                          <a:ea typeface="微軟正黑體" panose="020B0604030504040204" pitchFamily="34" charset="-120"/>
                          <a:cs typeface="+mn-cs"/>
                        </a:rPr>
                        <a:t>特殊稀有類科可自行選擇開設，不得低於</a:t>
                      </a:r>
                      <a:r>
                        <a:rPr lang="en-US" altLang="zh-TW" sz="2000" kern="1200" dirty="0" smtClean="0">
                          <a:solidFill>
                            <a:schemeClr val="dk1"/>
                          </a:solidFill>
                          <a:latin typeface="微軟正黑體" panose="020B0604030504040204" pitchFamily="34" charset="-120"/>
                          <a:ea typeface="微軟正黑體" panose="020B0604030504040204" pitchFamily="34" charset="-120"/>
                          <a:cs typeface="+mn-cs"/>
                        </a:rPr>
                        <a:t>6</a:t>
                      </a:r>
                      <a:r>
                        <a:rPr lang="zh-TW" altLang="en-US" sz="2000" kern="1200" dirty="0" smtClean="0">
                          <a:solidFill>
                            <a:schemeClr val="dk1"/>
                          </a:solidFill>
                          <a:latin typeface="微軟正黑體" panose="020B0604030504040204" pitchFamily="34" charset="-120"/>
                          <a:ea typeface="微軟正黑體" panose="020B0604030504040204" pitchFamily="34" charset="-120"/>
                          <a:cs typeface="+mn-cs"/>
                        </a:rPr>
                        <a:t>。</a:t>
                      </a:r>
                    </a:p>
                  </a:txBody>
                  <a:tcPr marL="91422" marR="91422" marT="48084" marB="48084" anchor="ctr"/>
                </a:tc>
                <a:extLst>
                  <a:ext uri="{0D108BD9-81ED-4DB2-BD59-A6C34878D82A}">
                    <a16:rowId xmlns:a16="http://schemas.microsoft.com/office/drawing/2014/main" xmlns="" val="10001"/>
                  </a:ext>
                </a:extLst>
              </a:tr>
              <a:tr h="1676400">
                <a:tc>
                  <a:txBody>
                    <a:bodyPr/>
                    <a:lstStyle/>
                    <a:p>
                      <a:r>
                        <a:rPr lang="zh-TW" altLang="en-US" sz="2100" dirty="0" smtClean="0">
                          <a:latin typeface="微軟正黑體" panose="020B0604030504040204" pitchFamily="34" charset="-120"/>
                          <a:ea typeface="微軟正黑體" panose="020B0604030504040204" pitchFamily="34" charset="-120"/>
                        </a:rPr>
                        <a:t>群實習科目</a:t>
                      </a:r>
                      <a:endParaRPr lang="zh-TW" altLang="en-US" sz="2100" dirty="0">
                        <a:latin typeface="微軟正黑體" pitchFamily="34" charset="-120"/>
                        <a:ea typeface="微軟正黑體" pitchFamily="34" charset="-120"/>
                      </a:endParaRPr>
                    </a:p>
                  </a:txBody>
                  <a:tcPr marL="91422" marR="91422" marT="48084" marB="48084" anchor="ctr"/>
                </a:tc>
                <a:tc>
                  <a:txBody>
                    <a:bodyPr/>
                    <a:lstStyle/>
                    <a:p>
                      <a:pPr marL="0" algn="l" defTabSz="914400" rtl="0" eaLnBrk="1" latinLnBrk="0" hangingPunct="1"/>
                      <a:r>
                        <a:rPr lang="zh-TW" altLang="en-US" sz="2000" kern="1200" dirty="0" smtClean="0">
                          <a:latin typeface="微軟正黑體" panose="020B0604030504040204" pitchFamily="34" charset="-120"/>
                          <a:ea typeface="微軟正黑體" panose="020B0604030504040204" pitchFamily="34" charset="-120"/>
                        </a:rPr>
                        <a:t>繪畫基礎實習</a:t>
                      </a:r>
                      <a:r>
                        <a:rPr lang="en-US" altLang="zh-TW" sz="2000" kern="1200" dirty="0" smtClean="0">
                          <a:latin typeface="微軟正黑體" panose="020B0604030504040204" pitchFamily="34" charset="-120"/>
                          <a:ea typeface="微軟正黑體" panose="020B0604030504040204" pitchFamily="34" charset="-120"/>
                        </a:rPr>
                        <a:t> (6)</a:t>
                      </a:r>
                      <a:r>
                        <a:rPr lang="zh-TW" altLang="en-US" sz="2000" kern="1200" dirty="0" smtClean="0">
                          <a:latin typeface="微軟正黑體" panose="020B0604030504040204" pitchFamily="34" charset="-120"/>
                          <a:ea typeface="微軟正黑體" panose="020B0604030504040204" pitchFamily="34" charset="-120"/>
                        </a:rPr>
                        <a:t>表現技法實習 </a:t>
                      </a:r>
                      <a:r>
                        <a:rPr lang="en-US" altLang="zh-TW" sz="2000" kern="1200" dirty="0" smtClean="0">
                          <a:latin typeface="微軟正黑體" panose="020B0604030504040204" pitchFamily="34" charset="-120"/>
                          <a:ea typeface="微軟正黑體" panose="020B0604030504040204" pitchFamily="34" charset="-120"/>
                        </a:rPr>
                        <a:t>(4) </a:t>
                      </a:r>
                      <a:r>
                        <a:rPr lang="zh-TW" altLang="en-US" sz="2000" kern="1200" dirty="0" smtClean="0">
                          <a:latin typeface="微軟正黑體" panose="020B0604030504040204" pitchFamily="34" charset="-120"/>
                          <a:ea typeface="微軟正黑體" panose="020B0604030504040204" pitchFamily="34" charset="-120"/>
                        </a:rPr>
                        <a:t>基本設計實習 </a:t>
                      </a:r>
                      <a:r>
                        <a:rPr lang="en-US" altLang="zh-TW" sz="2000" kern="1200" dirty="0" smtClean="0">
                          <a:latin typeface="微軟正黑體" panose="020B0604030504040204" pitchFamily="34" charset="-120"/>
                          <a:ea typeface="微軟正黑體" panose="020B0604030504040204" pitchFamily="34" charset="-120"/>
                        </a:rPr>
                        <a:t>(6)</a:t>
                      </a:r>
                      <a:r>
                        <a:rPr lang="zh-TW" altLang="zh-TW" sz="2000" kern="1200" dirty="0" smtClean="0">
                          <a:latin typeface="微軟正黑體" panose="020B0604030504040204" pitchFamily="34" charset="-120"/>
                          <a:ea typeface="微軟正黑體" panose="020B0604030504040204" pitchFamily="34" charset="-120"/>
                        </a:rPr>
                        <a:t>基礎圖學實習</a:t>
                      </a:r>
                      <a:r>
                        <a:rPr lang="zh-TW" altLang="en-US" sz="2000" kern="1200" dirty="0" smtClean="0">
                          <a:latin typeface="微軟正黑體" panose="020B0604030504040204" pitchFamily="34" charset="-120"/>
                          <a:ea typeface="微軟正黑體" panose="020B0604030504040204" pitchFamily="34" charset="-120"/>
                        </a:rPr>
                        <a:t> </a:t>
                      </a:r>
                      <a:r>
                        <a:rPr lang="en-US" altLang="zh-TW" sz="2000" kern="1200" dirty="0" smtClean="0">
                          <a:latin typeface="微軟正黑體" panose="020B0604030504040204" pitchFamily="34" charset="-120"/>
                          <a:ea typeface="微軟正黑體" panose="020B0604030504040204" pitchFamily="34" charset="-120"/>
                        </a:rPr>
                        <a:t>(6) </a:t>
                      </a:r>
                      <a:r>
                        <a:rPr lang="zh-TW" altLang="zh-TW" sz="2000" kern="1200" dirty="0" smtClean="0">
                          <a:latin typeface="微軟正黑體" panose="020B0604030504040204" pitchFamily="34" charset="-120"/>
                          <a:ea typeface="微軟正黑體" panose="020B0604030504040204" pitchFamily="34" charset="-120"/>
                        </a:rPr>
                        <a:t>電腦</a:t>
                      </a:r>
                      <a:r>
                        <a:rPr lang="zh-TW" altLang="en-US" sz="2000" kern="1200" dirty="0" smtClean="0">
                          <a:latin typeface="微軟正黑體" panose="020B0604030504040204" pitchFamily="34" charset="-120"/>
                          <a:ea typeface="微軟正黑體" panose="020B0604030504040204" pitchFamily="34" charset="-120"/>
                        </a:rPr>
                        <a:t>向量</a:t>
                      </a:r>
                      <a:r>
                        <a:rPr lang="zh-TW" altLang="zh-TW" sz="2000" kern="1200" dirty="0" smtClean="0">
                          <a:latin typeface="微軟正黑體" panose="020B0604030504040204" pitchFamily="34" charset="-120"/>
                          <a:ea typeface="微軟正黑體" panose="020B0604030504040204" pitchFamily="34" charset="-120"/>
                        </a:rPr>
                        <a:t>繪圖實習</a:t>
                      </a:r>
                      <a:r>
                        <a:rPr lang="zh-TW" altLang="en-US" sz="2000" kern="1200" dirty="0" smtClean="0">
                          <a:latin typeface="微軟正黑體" panose="020B0604030504040204" pitchFamily="34" charset="-120"/>
                          <a:ea typeface="微軟正黑體" panose="020B0604030504040204" pitchFamily="34" charset="-120"/>
                        </a:rPr>
                        <a:t> </a:t>
                      </a:r>
                      <a:r>
                        <a:rPr lang="en-US" altLang="zh-TW" sz="2000" kern="1200" dirty="0" smtClean="0">
                          <a:latin typeface="微軟正黑體" panose="020B0604030504040204" pitchFamily="34" charset="-120"/>
                          <a:ea typeface="微軟正黑體" panose="020B0604030504040204" pitchFamily="34" charset="-120"/>
                        </a:rPr>
                        <a:t>(3)</a:t>
                      </a:r>
                      <a:r>
                        <a:rPr lang="zh-TW" altLang="zh-TW" sz="2000" kern="1200" dirty="0" smtClean="0">
                          <a:latin typeface="微軟正黑體" panose="020B0604030504040204" pitchFamily="34" charset="-120"/>
                          <a:ea typeface="微軟正黑體" panose="020B0604030504040204" pitchFamily="34" charset="-120"/>
                        </a:rPr>
                        <a:t>數位</a:t>
                      </a:r>
                      <a:r>
                        <a:rPr lang="zh-TW" altLang="en-US" sz="2000" kern="1200" dirty="0" smtClean="0">
                          <a:latin typeface="微軟正黑體" panose="020B0604030504040204" pitchFamily="34" charset="-120"/>
                          <a:ea typeface="微軟正黑體" panose="020B0604030504040204" pitchFamily="34" charset="-120"/>
                        </a:rPr>
                        <a:t>影像處理</a:t>
                      </a:r>
                      <a:r>
                        <a:rPr lang="zh-TW" altLang="zh-TW" sz="2000" kern="1200" dirty="0" smtClean="0">
                          <a:latin typeface="微軟正黑體" panose="020B0604030504040204" pitchFamily="34" charset="-120"/>
                          <a:ea typeface="微軟正黑體" panose="020B0604030504040204" pitchFamily="34" charset="-120"/>
                        </a:rPr>
                        <a:t>實習</a:t>
                      </a:r>
                      <a:r>
                        <a:rPr lang="zh-TW" altLang="en-US" sz="2000" kern="1200" dirty="0" smtClean="0">
                          <a:latin typeface="微軟正黑體" panose="020B0604030504040204" pitchFamily="34" charset="-120"/>
                          <a:ea typeface="微軟正黑體" panose="020B0604030504040204" pitchFamily="34" charset="-120"/>
                        </a:rPr>
                        <a:t> </a:t>
                      </a:r>
                      <a:r>
                        <a:rPr lang="en-US" altLang="zh-TW" sz="2000" kern="1200" dirty="0" smtClean="0">
                          <a:latin typeface="微軟正黑體" panose="020B0604030504040204" pitchFamily="34" charset="-120"/>
                          <a:ea typeface="微軟正黑體" panose="020B0604030504040204" pitchFamily="34" charset="-120"/>
                        </a:rPr>
                        <a:t>(3)</a:t>
                      </a:r>
                      <a:endParaRPr lang="en-US" altLang="zh-TW" sz="2000" kern="1200" dirty="0" smtClean="0">
                        <a:solidFill>
                          <a:schemeClr val="dk1"/>
                        </a:solidFill>
                        <a:latin typeface="微軟正黑體" pitchFamily="34" charset="-120"/>
                        <a:ea typeface="微軟正黑體" pitchFamily="34" charset="-120"/>
                        <a:cs typeface="+mn-cs"/>
                      </a:endParaRPr>
                    </a:p>
                  </a:txBody>
                  <a:tcPr marL="91422" marR="91422" marT="48084" marB="48084" anchor="ctr"/>
                </a:tc>
                <a:tc>
                  <a:txBody>
                    <a:bodyPr/>
                    <a:lstStyle/>
                    <a:p>
                      <a:pPr marL="0" algn="ctr" defTabSz="914400" rtl="0" eaLnBrk="1" latinLnBrk="0" hangingPunct="1"/>
                      <a:r>
                        <a:rPr lang="en-US" altLang="zh-TW" sz="2500" kern="1200" dirty="0" smtClean="0">
                          <a:solidFill>
                            <a:srgbClr val="FF0000"/>
                          </a:solidFill>
                          <a:latin typeface="微軟正黑體" panose="020B0604030504040204" pitchFamily="34" charset="-120"/>
                          <a:ea typeface="微軟正黑體" panose="020B0604030504040204" pitchFamily="34" charset="-120"/>
                        </a:rPr>
                        <a:t>22-28</a:t>
                      </a:r>
                      <a:endParaRPr lang="zh-TW" altLang="en-US" sz="2500" kern="1200" dirty="0">
                        <a:solidFill>
                          <a:srgbClr val="FF0000"/>
                        </a:solidFill>
                        <a:latin typeface="微軟正黑體" pitchFamily="34" charset="-120"/>
                        <a:ea typeface="微軟正黑體" pitchFamily="34" charset="-120"/>
                        <a:cs typeface="+mn-cs"/>
                      </a:endParaRPr>
                    </a:p>
                  </a:txBody>
                  <a:tcPr marL="91422" marR="91422" marT="48084" marB="4808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kern="1200" dirty="0" smtClean="0">
                          <a:solidFill>
                            <a:schemeClr val="dk1"/>
                          </a:solidFill>
                          <a:latin typeface="微軟正黑體" panose="020B0604030504040204" pitchFamily="34" charset="-120"/>
                          <a:ea typeface="微軟正黑體" panose="020B0604030504040204" pitchFamily="34" charset="-120"/>
                          <a:cs typeface="+mn-cs"/>
                        </a:rPr>
                        <a:t>特殊稀有類科之圖文傳播科可自行選擇適合群科特性之科目進行課程規劃開設，不得低於</a:t>
                      </a:r>
                      <a:r>
                        <a:rPr lang="en-US" altLang="zh-TW" sz="2000" kern="1200" dirty="0" smtClean="0">
                          <a:solidFill>
                            <a:schemeClr val="dk1"/>
                          </a:solidFill>
                          <a:latin typeface="微軟正黑體" panose="020B0604030504040204" pitchFamily="34" charset="-120"/>
                          <a:ea typeface="微軟正黑體" panose="020B0604030504040204" pitchFamily="34" charset="-120"/>
                          <a:cs typeface="+mn-cs"/>
                        </a:rPr>
                        <a:t>22</a:t>
                      </a:r>
                      <a:r>
                        <a:rPr lang="zh-TW" altLang="en-US" sz="2000" kern="1200" dirty="0" smtClean="0">
                          <a:solidFill>
                            <a:schemeClr val="dk1"/>
                          </a:solidFill>
                          <a:latin typeface="微軟正黑體" panose="020B0604030504040204" pitchFamily="34" charset="-120"/>
                          <a:ea typeface="微軟正黑體" panose="020B0604030504040204" pitchFamily="34" charset="-120"/>
                          <a:cs typeface="+mn-cs"/>
                        </a:rPr>
                        <a:t>。</a:t>
                      </a:r>
                      <a:endParaRPr lang="zh-TW" altLang="en-US" sz="2000" kern="1200" dirty="0">
                        <a:solidFill>
                          <a:schemeClr val="dk1"/>
                        </a:solidFill>
                        <a:latin typeface="微軟正黑體" panose="020B0604030504040204" pitchFamily="34" charset="-120"/>
                        <a:ea typeface="微軟正黑體" panose="020B0604030504040204" pitchFamily="34" charset="-120"/>
                        <a:cs typeface="+mn-cs"/>
                      </a:endParaRPr>
                    </a:p>
                  </a:txBody>
                  <a:tcPr marL="91422" marR="91422" marT="48084" marB="48084" anchor="ctr"/>
                </a:tc>
                <a:extLst>
                  <a:ext uri="{0D108BD9-81ED-4DB2-BD59-A6C34878D82A}">
                    <a16:rowId xmlns:a16="http://schemas.microsoft.com/office/drawing/2014/main" xmlns="" val="10002"/>
                  </a:ext>
                </a:extLst>
              </a:tr>
            </a:tbl>
          </a:graphicData>
        </a:graphic>
      </p:graphicFrame>
      <p:sp>
        <p:nvSpPr>
          <p:cNvPr id="31771" name="文字方塊 5"/>
          <p:cNvSpPr txBox="1">
            <a:spLocks noChangeArrowheads="1"/>
          </p:cNvSpPr>
          <p:nvPr/>
        </p:nvSpPr>
        <p:spPr bwMode="auto">
          <a:xfrm>
            <a:off x="533400" y="1871663"/>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kumimoji="0" lang="zh-TW" altLang="en-US" sz="2800" b="1">
                <a:solidFill>
                  <a:srgbClr val="990033"/>
                </a:solidFill>
                <a:latin typeface="微軟正黑體" panose="020B0604030504040204" pitchFamily="34" charset="-120"/>
                <a:ea typeface="微軟正黑體" panose="020B0604030504040204" pitchFamily="34" charset="-120"/>
              </a:rPr>
              <a:t>要特別注意：設計群</a:t>
            </a:r>
          </a:p>
        </p:txBody>
      </p:sp>
    </p:spTree>
    <p:extLst>
      <p:ext uri="{BB962C8B-B14F-4D97-AF65-F5344CB8AC3E}">
        <p14:creationId xmlns:p14="http://schemas.microsoft.com/office/powerpoint/2010/main" val="7717330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6"/>
          <p:cNvSpPr>
            <a:spLocks noChangeArrowheads="1"/>
          </p:cNvSpPr>
          <p:nvPr/>
        </p:nvSpPr>
        <p:spPr bwMode="auto">
          <a:xfrm>
            <a:off x="87313" y="152400"/>
            <a:ext cx="842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800"/>
              </a:spcBef>
              <a:buFontTx/>
              <a:buNone/>
            </a:pPr>
            <a:r>
              <a:rPr kumimoji="0" lang="zh-TW" altLang="en-US" sz="4000" b="1">
                <a:solidFill>
                  <a:srgbClr val="0000CC"/>
                </a:solidFill>
                <a:latin typeface="微軟正黑體" panose="020B0604030504040204" pitchFamily="34" charset="-120"/>
                <a:ea typeface="微軟正黑體" panose="020B0604030504040204" pitchFamily="34" charset="-120"/>
              </a:rPr>
              <a:t>●</a:t>
            </a:r>
            <a:r>
              <a:rPr kumimoji="0" lang="zh-TW" altLang="en-US" sz="4000" b="1">
                <a:latin typeface="微軟正黑體" panose="020B0604030504040204" pitchFamily="34" charset="-120"/>
                <a:ea typeface="微軟正黑體" panose="020B0604030504040204" pitchFamily="34" charset="-120"/>
              </a:rPr>
              <a:t>技能領域</a:t>
            </a:r>
            <a:endParaRPr kumimoji="0" lang="en-US" altLang="zh-TW" sz="4000" b="1">
              <a:latin typeface="微軟正黑體" panose="020B0604030504040204" pitchFamily="34" charset="-120"/>
              <a:ea typeface="微軟正黑體" panose="020B0604030504040204" pitchFamily="34" charset="-120"/>
            </a:endParaRPr>
          </a:p>
        </p:txBody>
      </p:sp>
      <p:sp>
        <p:nvSpPr>
          <p:cNvPr id="32772" name="矩形 8"/>
          <p:cNvSpPr>
            <a:spLocks noChangeArrowheads="1"/>
          </p:cNvSpPr>
          <p:nvPr/>
        </p:nvSpPr>
        <p:spPr bwMode="auto">
          <a:xfrm>
            <a:off x="665163" y="1219200"/>
            <a:ext cx="81867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b="1">
                <a:latin typeface="微軟正黑體" panose="020B0604030504040204" pitchFamily="34" charset="-120"/>
                <a:ea typeface="微軟正黑體" panose="020B0604030504040204" pitchFamily="34" charset="-120"/>
              </a:rPr>
              <a:t>技能領域科目以我國現行之職業分類典進行群內科別間之職能分析，尋求科與科之間所應培育之</a:t>
            </a:r>
            <a:r>
              <a:rPr kumimoji="0" lang="zh-TW" altLang="en-US" b="1">
                <a:solidFill>
                  <a:srgbClr val="FF0000"/>
                </a:solidFill>
                <a:latin typeface="微軟正黑體" panose="020B0604030504040204" pitchFamily="34" charset="-120"/>
                <a:ea typeface="微軟正黑體" panose="020B0604030504040204" pitchFamily="34" charset="-120"/>
              </a:rPr>
              <a:t>共通性基礎技能</a:t>
            </a:r>
            <a:r>
              <a:rPr kumimoji="0" lang="zh-TW" altLang="en-US" b="1">
                <a:latin typeface="微軟正黑體" panose="020B0604030504040204" pitchFamily="34" charset="-120"/>
                <a:ea typeface="微軟正黑體" panose="020B0604030504040204" pitchFamily="34" charset="-120"/>
              </a:rPr>
              <a:t>。</a:t>
            </a:r>
          </a:p>
        </p:txBody>
      </p:sp>
      <p:grpSp>
        <p:nvGrpSpPr>
          <p:cNvPr id="32773" name="群組 19"/>
          <p:cNvGrpSpPr>
            <a:grpSpLocks/>
          </p:cNvGrpSpPr>
          <p:nvPr/>
        </p:nvGrpSpPr>
        <p:grpSpPr bwMode="auto">
          <a:xfrm>
            <a:off x="1057275" y="3055114"/>
            <a:ext cx="7464963" cy="2521771"/>
            <a:chOff x="602463" y="1969098"/>
            <a:chExt cx="9116355" cy="3148913"/>
          </a:xfrm>
        </p:grpSpPr>
        <p:sp>
          <p:nvSpPr>
            <p:cNvPr id="32775" name="橢圓 3"/>
            <p:cNvSpPr>
              <a:spLocks noChangeArrowheads="1"/>
            </p:cNvSpPr>
            <p:nvPr/>
          </p:nvSpPr>
          <p:spPr bwMode="auto">
            <a:xfrm>
              <a:off x="1028974" y="2529134"/>
              <a:ext cx="2553249" cy="2519499"/>
            </a:xfrm>
            <a:prstGeom prst="ellipse">
              <a:avLst/>
            </a:prstGeom>
            <a:solidFill>
              <a:srgbClr val="FF99CC"/>
            </a:solidFill>
            <a:ln>
              <a:noFill/>
            </a:ln>
            <a:effectLst>
              <a:outerShdw dist="23000" dir="5400000" rotWithShape="0">
                <a:srgbClr val="000000">
                  <a:alpha val="34998"/>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indent="609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rPr>
                <a:t>      </a:t>
              </a: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a:p>
              <a:pPr algn="ctr" eaLnBrk="1" hangingPunct="1">
                <a:spcBef>
                  <a:spcPct val="0"/>
                </a:spcBef>
                <a:buFontTx/>
                <a:buNone/>
              </a:pPr>
              <a:endParaRPr kumimoji="0" lang="en-US" altLang="zh-TW" sz="1400" b="1">
                <a:solidFill>
                  <a:srgbClr val="000000"/>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12" name="文字方塊 17"/>
            <p:cNvSpPr txBox="1">
              <a:spLocks noChangeArrowheads="1"/>
            </p:cNvSpPr>
            <p:nvPr/>
          </p:nvSpPr>
          <p:spPr bwMode="auto">
            <a:xfrm>
              <a:off x="1981898" y="1969098"/>
              <a:ext cx="876286" cy="317168"/>
            </a:xfrm>
            <a:prstGeom prst="rect">
              <a:avLst/>
            </a:prstGeom>
            <a:ln/>
          </p:spPr>
          <p:style>
            <a:lnRef idx="3">
              <a:schemeClr val="lt1"/>
            </a:lnRef>
            <a:fillRef idx="1">
              <a:schemeClr val="accent2"/>
            </a:fillRef>
            <a:effectRef idx="1">
              <a:schemeClr val="accent2"/>
            </a:effectRef>
            <a:fontRef idx="minor">
              <a:schemeClr val="lt1"/>
            </a:fontRef>
          </p:style>
          <p:txBody>
            <a:bodyPr/>
            <a:lstStyle/>
            <a:p>
              <a:pPr algn="ctr" fontAlgn="auto">
                <a:spcBef>
                  <a:spcPts val="0"/>
                </a:spcBef>
                <a:spcAft>
                  <a:spcPts val="0"/>
                </a:spcAft>
                <a:defRPr/>
              </a:pPr>
              <a:r>
                <a:rPr kumimoji="0" 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科別</a:t>
              </a:r>
              <a:r>
                <a:rPr kumimoji="0" lang="en-US" alt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1</a:t>
              </a:r>
              <a:endParaRPr kumimoji="0" lang="en-US" altLang="zh-TW" sz="3200" b="1" dirty="0">
                <a:solidFill>
                  <a:schemeClr val="tx1"/>
                </a:solidFill>
                <a:latin typeface="微軟正黑體" panose="020B0604030504040204" pitchFamily="34" charset="-120"/>
                <a:ea typeface="微軟正黑體" panose="020B0604030504040204" pitchFamily="34" charset="-120"/>
                <a:cs typeface="Times New Roman" pitchFamily="18" charset="0"/>
              </a:endParaRPr>
            </a:p>
          </p:txBody>
        </p:sp>
        <p:cxnSp>
          <p:nvCxnSpPr>
            <p:cNvPr id="32777" name="直線單箭頭接點 10"/>
            <p:cNvCxnSpPr>
              <a:cxnSpLocks noChangeShapeType="1"/>
              <a:endCxn id="32778" idx="1"/>
            </p:cNvCxnSpPr>
            <p:nvPr/>
          </p:nvCxnSpPr>
          <p:spPr bwMode="auto">
            <a:xfrm flipV="1">
              <a:off x="2420041" y="2529270"/>
              <a:ext cx="1558663" cy="1259682"/>
            </a:xfrm>
            <a:prstGeom prst="straightConnector1">
              <a:avLst/>
            </a:prstGeom>
            <a:noFill/>
            <a:ln w="57150">
              <a:solidFill>
                <a:srgbClr val="C00000"/>
              </a:solidFill>
              <a:prstDash val="sysDot"/>
              <a:round/>
              <a:headEnd/>
              <a:tailEnd type="arrow" w="med" len="med"/>
            </a:ln>
            <a:extLst>
              <a:ext uri="{909E8E84-426E-40DD-AFC4-6F175D3DCCD1}">
                <a14:hiddenFill xmlns:a14="http://schemas.microsoft.com/office/drawing/2010/main">
                  <a:noFill/>
                </a14:hiddenFill>
              </a:ext>
            </a:extLst>
          </p:spPr>
        </p:cxnSp>
        <p:sp>
          <p:nvSpPr>
            <p:cNvPr id="32778" name="文字方塊 24"/>
            <p:cNvSpPr txBox="1">
              <a:spLocks noChangeArrowheads="1"/>
            </p:cNvSpPr>
            <p:nvPr/>
          </p:nvSpPr>
          <p:spPr bwMode="auto">
            <a:xfrm>
              <a:off x="3978704" y="2202532"/>
              <a:ext cx="5740114" cy="65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kumimoji="0" lang="zh-TW" altLang="zh-TW"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對應職業名稱</a:t>
              </a:r>
              <a:r>
                <a:rPr kumimoji="0" lang="en-US" altLang="zh-TW"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一至三個，三碼或四碼</a:t>
              </a:r>
              <a:r>
                <a:rPr kumimoji="0" lang="en-US" altLang="zh-TW" sz="28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4000">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32779" name="直線單箭頭接點 12"/>
            <p:cNvCxnSpPr>
              <a:cxnSpLocks noChangeShapeType="1"/>
            </p:cNvCxnSpPr>
            <p:nvPr/>
          </p:nvCxnSpPr>
          <p:spPr bwMode="auto">
            <a:xfrm>
              <a:off x="5349185" y="2856008"/>
              <a:ext cx="0" cy="520370"/>
            </a:xfrm>
            <a:prstGeom prst="straightConnector1">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cxnSp>
        <p:sp>
          <p:nvSpPr>
            <p:cNvPr id="32780" name="文字方塊 28"/>
            <p:cNvSpPr txBox="1">
              <a:spLocks noChangeArrowheads="1"/>
            </p:cNvSpPr>
            <p:nvPr/>
          </p:nvSpPr>
          <p:spPr bwMode="auto">
            <a:xfrm>
              <a:off x="3943409" y="3411023"/>
              <a:ext cx="474310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kumimoji="0" lang="zh-TW" altLang="zh-TW"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寫出每一職業的技能項目</a:t>
              </a:r>
              <a:r>
                <a:rPr kumimoji="0" lang="en-US" altLang="zh-TW"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2000" b="1">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由職業分類典之職業名稱項下</a:t>
              </a:r>
              <a:r>
                <a:rPr kumimoji="0" lang="zh-TW" altLang="en-US"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之一般性描述或工作內容</a:t>
              </a:r>
              <a:r>
                <a:rPr kumimoji="0" lang="zh-TW" altLang="en-US" sz="2000" b="1">
                  <a:latin typeface="微軟正黑體" panose="020B0604030504040204" pitchFamily="34" charset="-120"/>
                  <a:ea typeface="微軟正黑體" panose="020B0604030504040204" pitchFamily="34" charset="-120"/>
                  <a:cs typeface="Times New Roman" panose="02020603050405020304" pitchFamily="18" charset="0"/>
                </a:rPr>
                <a:t>中</a:t>
              </a:r>
              <a:r>
                <a:rPr kumimoji="0" lang="zh-TW" altLang="en-US"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擷取</a:t>
              </a:r>
              <a:r>
                <a:rPr kumimoji="0" lang="en-US" altLang="zh-TW"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2000" b="1">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，再取其交集。</a:t>
              </a:r>
              <a:endParaRPr kumimoji="0"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7" name="Text Box 4"/>
            <p:cNvSpPr txBox="1">
              <a:spLocks noChangeArrowheads="1"/>
            </p:cNvSpPr>
            <p:nvPr/>
          </p:nvSpPr>
          <p:spPr bwMode="auto">
            <a:xfrm>
              <a:off x="602463" y="4760802"/>
              <a:ext cx="853021" cy="340955"/>
            </a:xfrm>
            <a:prstGeom prst="rect">
              <a:avLst/>
            </a:prstGeom>
            <a:ln/>
          </p:spPr>
          <p:style>
            <a:lnRef idx="3">
              <a:schemeClr val="lt1"/>
            </a:lnRef>
            <a:fillRef idx="1">
              <a:schemeClr val="accent2"/>
            </a:fillRef>
            <a:effectRef idx="1">
              <a:schemeClr val="accent2"/>
            </a:effectRef>
            <a:fontRef idx="minor">
              <a:schemeClr val="lt1"/>
            </a:fontRef>
          </p:style>
          <p:txBody>
            <a:bodyPr/>
            <a:lstStyle/>
            <a:p>
              <a:pPr algn="ctr" fontAlgn="auto">
                <a:spcBef>
                  <a:spcPts val="0"/>
                </a:spcBef>
                <a:spcAft>
                  <a:spcPts val="0"/>
                </a:spcAft>
                <a:defRPr/>
              </a:pPr>
              <a:r>
                <a:rPr kumimoji="0" 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科別</a:t>
              </a:r>
              <a:r>
                <a:rPr kumimoji="0" lang="en-US" alt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2</a:t>
              </a:r>
              <a:endParaRPr kumimoji="0" lang="en-US" altLang="zh-TW" sz="3200" b="1" dirty="0">
                <a:solidFill>
                  <a:schemeClr val="tx1"/>
                </a:solidFill>
                <a:latin typeface="微軟正黑體" panose="020B0604030504040204" pitchFamily="34" charset="-120"/>
                <a:ea typeface="微軟正黑體" panose="020B0604030504040204" pitchFamily="34" charset="-120"/>
                <a:cs typeface="Times New Roman" pitchFamily="18" charset="0"/>
              </a:endParaRPr>
            </a:p>
          </p:txBody>
        </p:sp>
        <p:sp>
          <p:nvSpPr>
            <p:cNvPr id="18" name="Text Box 3"/>
            <p:cNvSpPr txBox="1">
              <a:spLocks noChangeArrowheads="1"/>
            </p:cNvSpPr>
            <p:nvPr/>
          </p:nvSpPr>
          <p:spPr bwMode="auto">
            <a:xfrm>
              <a:off x="2858184" y="4741375"/>
              <a:ext cx="988729" cy="376636"/>
            </a:xfrm>
            <a:prstGeom prst="rect">
              <a:avLst/>
            </a:prstGeom>
            <a:ln/>
          </p:spPr>
          <p:style>
            <a:lnRef idx="3">
              <a:schemeClr val="lt1"/>
            </a:lnRef>
            <a:fillRef idx="1">
              <a:schemeClr val="accent2"/>
            </a:fillRef>
            <a:effectRef idx="1">
              <a:schemeClr val="accent2"/>
            </a:effectRef>
            <a:fontRef idx="minor">
              <a:schemeClr val="lt1"/>
            </a:fontRef>
          </p:style>
          <p:txBody>
            <a:bodyPr/>
            <a:lstStyle/>
            <a:p>
              <a:pPr indent="90488" algn="ctr" fontAlgn="auto">
                <a:spcBef>
                  <a:spcPts val="0"/>
                </a:spcBef>
                <a:spcAft>
                  <a:spcPts val="0"/>
                </a:spcAft>
                <a:defRPr/>
              </a:pPr>
              <a:r>
                <a:rPr kumimoji="0" 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科別</a:t>
              </a:r>
              <a:r>
                <a:rPr kumimoji="0" lang="en-US" altLang="zh-TW" sz="2000" b="1" dirty="0">
                  <a:solidFill>
                    <a:srgbClr val="000000"/>
                  </a:solidFill>
                  <a:latin typeface="微軟正黑體" panose="020B0604030504040204" pitchFamily="34" charset="-120"/>
                  <a:ea typeface="微軟正黑體" panose="020B0604030504040204" pitchFamily="34" charset="-120"/>
                  <a:cs typeface="Times New Roman" pitchFamily="18" charset="0"/>
                </a:rPr>
                <a:t>3</a:t>
              </a:r>
              <a:endParaRPr kumimoji="0" lang="en-US" altLang="zh-TW" sz="3200" b="1" dirty="0">
                <a:solidFill>
                  <a:schemeClr val="tx1"/>
                </a:solidFill>
                <a:latin typeface="微軟正黑體" panose="020B0604030504040204" pitchFamily="34" charset="-120"/>
                <a:ea typeface="微軟正黑體" panose="020B0604030504040204" pitchFamily="34" charset="-120"/>
                <a:cs typeface="Times New Roman" pitchFamily="18" charset="0"/>
              </a:endParaRPr>
            </a:p>
          </p:txBody>
        </p:sp>
        <p:cxnSp>
          <p:nvCxnSpPr>
            <p:cNvPr id="32784" name="直線單箭頭接點 25"/>
            <p:cNvCxnSpPr>
              <a:cxnSpLocks noChangeShapeType="1"/>
            </p:cNvCxnSpPr>
            <p:nvPr/>
          </p:nvCxnSpPr>
          <p:spPr bwMode="auto">
            <a:xfrm flipH="1" flipV="1">
              <a:off x="2318014" y="3788953"/>
              <a:ext cx="1625394" cy="383323"/>
            </a:xfrm>
            <a:prstGeom prst="straightConnector1">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cxnSp>
      </p:grpSp>
      <p:pic>
        <p:nvPicPr>
          <p:cNvPr id="32774"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198" y="3468479"/>
            <a:ext cx="1977065" cy="191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137</a:t>
            </a:fld>
            <a:endParaRPr lang="zh-TW" altLang="en-US"/>
          </a:p>
        </p:txBody>
      </p:sp>
    </p:spTree>
    <p:extLst>
      <p:ext uri="{BB962C8B-B14F-4D97-AF65-F5344CB8AC3E}">
        <p14:creationId xmlns:p14="http://schemas.microsoft.com/office/powerpoint/2010/main" val="6763713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zh-TW" dirty="0" smtClean="0"/>
              <a:t>統合同群跨科</a:t>
            </a:r>
            <a:r>
              <a:rPr lang="zh-TW" altLang="en-US" dirty="0" smtClean="0"/>
              <a:t>的</a:t>
            </a:r>
            <a:r>
              <a:rPr lang="zh-TW" altLang="zh-TW" dirty="0" smtClean="0"/>
              <a:t>基礎技能：不同科修習相同技能領域，讓跨科學生學習共同基礎內涵，強調群科間之共通能力，</a:t>
            </a:r>
            <a:r>
              <a:rPr lang="zh-TW" altLang="en-US" dirty="0" smtClean="0"/>
              <a:t> </a:t>
            </a:r>
            <a:r>
              <a:rPr lang="zh-TW" altLang="zh-TW" dirty="0" smtClean="0"/>
              <a:t>彰顯異中存同群科歸屬關係。</a:t>
            </a:r>
          </a:p>
          <a:p>
            <a:r>
              <a:rPr lang="zh-TW" altLang="zh-TW" dirty="0" smtClean="0"/>
              <a:t>增進學生</a:t>
            </a:r>
            <a:r>
              <a:rPr lang="zh-TW" altLang="en-US" dirty="0" smtClean="0"/>
              <a:t>的</a:t>
            </a:r>
            <a:r>
              <a:rPr lang="zh-TW" altLang="zh-TW" dirty="0" smtClean="0"/>
              <a:t>實習操作能力：調增部定實習科目學分達</a:t>
            </a:r>
            <a:r>
              <a:rPr lang="en-US" altLang="zh-TW" dirty="0" smtClean="0"/>
              <a:t>15</a:t>
            </a:r>
            <a:r>
              <a:rPr lang="zh-TW" altLang="en-US" dirty="0" smtClean="0"/>
              <a:t> </a:t>
            </a:r>
            <a:r>
              <a:rPr lang="zh-TW" altLang="zh-TW" dirty="0" smtClean="0"/>
              <a:t>至</a:t>
            </a:r>
            <a:r>
              <a:rPr lang="en-US" altLang="zh-TW" dirty="0" smtClean="0"/>
              <a:t>30 </a:t>
            </a:r>
            <a:r>
              <a:rPr lang="zh-TW" altLang="zh-TW" dirty="0" smtClean="0"/>
              <a:t>學分，形成「技能領域」，著重實習實作技能，培養具備務實致用能力。</a:t>
            </a:r>
          </a:p>
          <a:p>
            <a:r>
              <a:rPr lang="zh-TW" altLang="en-US" dirty="0" smtClean="0"/>
              <a:t>培養</a:t>
            </a:r>
            <a:r>
              <a:rPr lang="zh-TW" altLang="zh-TW" dirty="0" smtClean="0"/>
              <a:t>就業</a:t>
            </a:r>
            <a:r>
              <a:rPr lang="zh-TW" altLang="en-US" dirty="0" smtClean="0"/>
              <a:t>能力</a:t>
            </a:r>
            <a:r>
              <a:rPr lang="zh-TW" altLang="zh-TW" dirty="0" smtClean="0"/>
              <a:t>的課程設計：符應產業實務操作能力之需求，縮短學用落差，提升就業能力。</a:t>
            </a:r>
            <a:endParaRPr lang="zh-TW" altLang="en-US" dirty="0" smtClean="0"/>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138</a:t>
            </a:fld>
            <a:endParaRPr lang="zh-TW" altLang="en-US"/>
          </a:p>
        </p:txBody>
      </p:sp>
    </p:spTree>
    <p:extLst>
      <p:ext uri="{BB962C8B-B14F-4D97-AF65-F5344CB8AC3E}">
        <p14:creationId xmlns:p14="http://schemas.microsoft.com/office/powerpoint/2010/main" val="20876157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a:latin typeface="微軟正黑體" pitchFamily="34" charset="-120"/>
                <a:ea typeface="微軟正黑體" pitchFamily="34" charset="-120"/>
              </a:rPr>
              <a:t>各群所屬科別應依建議適用科別開設必修技能領域之實習科目，其適用之技能領域科目</a:t>
            </a:r>
            <a:r>
              <a:rPr lang="zh-TW" altLang="en-US" dirty="0">
                <a:solidFill>
                  <a:srgbClr val="FF0000"/>
                </a:solidFill>
                <a:latin typeface="微軟正黑體" pitchFamily="34" charset="-120"/>
                <a:ea typeface="微軟正黑體" pitchFamily="34" charset="-120"/>
              </a:rPr>
              <a:t>均須開設</a:t>
            </a:r>
            <a:r>
              <a:rPr lang="zh-TW" altLang="en-US" dirty="0" smtClean="0">
                <a:latin typeface="微軟正黑體" pitchFamily="34" charset="-120"/>
                <a:ea typeface="微軟正黑體" pitchFamily="34" charset="-120"/>
              </a:rPr>
              <a:t>。</a:t>
            </a:r>
            <a:endParaRPr lang="en-US" altLang="zh-TW" dirty="0" smtClean="0">
              <a:latin typeface="微軟正黑體" pitchFamily="34" charset="-120"/>
              <a:ea typeface="微軟正黑體" pitchFamily="34" charset="-120"/>
            </a:endParaRPr>
          </a:p>
          <a:p>
            <a:r>
              <a:rPr lang="zh-TW" altLang="zh-TW" dirty="0">
                <a:latin typeface="微軟正黑體" pitchFamily="34" charset="-120"/>
                <a:ea typeface="微軟正黑體" pitchFamily="34" charset="-120"/>
              </a:rPr>
              <a:t>同一科別內班級，應於所屬技能領域修習相同課程</a:t>
            </a:r>
            <a:r>
              <a:rPr lang="zh-TW" altLang="zh-TW" dirty="0" smtClean="0">
                <a:latin typeface="微軟正黑體" pitchFamily="34" charset="-120"/>
                <a:ea typeface="微軟正黑體" pitchFamily="34" charset="-120"/>
              </a:rPr>
              <a:t>。</a:t>
            </a:r>
            <a:endParaRPr lang="en-US" altLang="zh-TW" dirty="0" smtClean="0">
              <a:latin typeface="微軟正黑體" pitchFamily="34" charset="-120"/>
              <a:ea typeface="微軟正黑體" pitchFamily="34" charset="-120"/>
            </a:endParaRPr>
          </a:p>
          <a:p>
            <a:r>
              <a:rPr lang="zh-TW" altLang="zh-TW" dirty="0">
                <a:latin typeface="微軟正黑體" pitchFamily="34" charset="-120"/>
                <a:ea typeface="微軟正黑體" pitchFamily="34" charset="-120"/>
              </a:rPr>
              <a:t>鼓勵引進業師協同教學，縮短學用落差。</a:t>
            </a:r>
            <a:endParaRPr lang="zh-TW" altLang="en-US" dirty="0">
              <a:latin typeface="微軟正黑體" pitchFamily="34" charset="-120"/>
              <a:ea typeface="微軟正黑體" pitchFamily="34" charset="-120"/>
            </a:endParaRPr>
          </a:p>
          <a:p>
            <a:endParaRPr lang="zh-TW" altLang="en-US" dirty="0">
              <a:latin typeface="微軟正黑體" pitchFamily="34" charset="-120"/>
              <a:ea typeface="微軟正黑體" pitchFamily="34" charset="-120"/>
            </a:endParaRPr>
          </a:p>
          <a:p>
            <a:endParaRPr lang="zh-TW" altLang="en-US" dirty="0">
              <a:latin typeface="微軟正黑體" pitchFamily="34" charset="-120"/>
              <a:ea typeface="微軟正黑體" pitchFamily="34" charset="-120"/>
            </a:endParaRP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139</a:t>
            </a:fld>
            <a:endParaRPr lang="zh-TW" altLang="en-US"/>
          </a:p>
        </p:txBody>
      </p:sp>
    </p:spTree>
    <p:extLst>
      <p:ext uri="{BB962C8B-B14F-4D97-AF65-F5344CB8AC3E}">
        <p14:creationId xmlns:p14="http://schemas.microsoft.com/office/powerpoint/2010/main" val="579735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smtClean="0"/>
              <a:t>控制</a:t>
            </a:r>
            <a:r>
              <a:rPr lang="zh-TW" altLang="en-US" dirty="0"/>
              <a:t>、責任和自主權 </a:t>
            </a:r>
            <a:endParaRPr lang="en-US" altLang="zh-TW" dirty="0" smtClean="0"/>
          </a:p>
          <a:p>
            <a:pPr lvl="1"/>
            <a:r>
              <a:rPr lang="zh-TW" altLang="en-US" dirty="0" smtClean="0"/>
              <a:t>讓</a:t>
            </a:r>
            <a:r>
              <a:rPr lang="zh-TW" altLang="en-US" dirty="0"/>
              <a:t>參與者</a:t>
            </a:r>
            <a:r>
              <a:rPr lang="zh-TW" altLang="en-US" dirty="0" smtClean="0"/>
              <a:t>感到</a:t>
            </a:r>
            <a:r>
              <a:rPr lang="zh-TW" altLang="en-US" dirty="0"/>
              <a:t>在整個歷程中，擁有控制和自主權是很重要的，若做不 到</a:t>
            </a:r>
            <a:r>
              <a:rPr lang="zh-TW" altLang="en-US" dirty="0" smtClean="0"/>
              <a:t>，會</a:t>
            </a:r>
            <a:r>
              <a:rPr lang="zh-TW" altLang="en-US" dirty="0"/>
              <a:t>造成只是對教師做另一型式 的「控制」（</a:t>
            </a:r>
            <a:r>
              <a:rPr lang="en-US" altLang="zh-TW" dirty="0"/>
              <a:t>control</a:t>
            </a:r>
            <a:r>
              <a:rPr lang="zh-TW" altLang="en-US" dirty="0"/>
              <a:t>），而非「賦與權力」（</a:t>
            </a:r>
            <a:r>
              <a:rPr lang="en-US" altLang="zh-TW" dirty="0"/>
              <a:t>empowerment</a:t>
            </a:r>
            <a:r>
              <a:rPr lang="zh-TW" altLang="en-US" dirty="0"/>
              <a:t>）。 </a:t>
            </a:r>
            <a:endParaRPr lang="en-US" altLang="zh-TW" dirty="0" smtClean="0"/>
          </a:p>
          <a:p>
            <a:r>
              <a:rPr lang="zh-TW" altLang="en-US" dirty="0" smtClean="0"/>
              <a:t>活動</a:t>
            </a:r>
            <a:r>
              <a:rPr lang="zh-TW" altLang="en-US" dirty="0"/>
              <a:t>的類型與規模 </a:t>
            </a:r>
            <a:endParaRPr lang="en-US" altLang="zh-TW" dirty="0" smtClean="0"/>
          </a:p>
          <a:p>
            <a:pPr lvl="1"/>
            <a:r>
              <a:rPr lang="zh-TW" altLang="en-US" dirty="0" smtClean="0"/>
              <a:t>活動</a:t>
            </a:r>
            <a:r>
              <a:rPr lang="zh-TW" altLang="en-US" dirty="0"/>
              <a:t>的類型視可行性、資金和教學目的而定，通常分類的方式可分為創新</a:t>
            </a:r>
            <a:r>
              <a:rPr lang="zh-TW" altLang="en-US" dirty="0" smtClean="0"/>
              <a:t>、選擇</a:t>
            </a:r>
            <a:r>
              <a:rPr lang="zh-TW" altLang="en-US" dirty="0"/>
              <a:t>或直接採用現行課程</a:t>
            </a:r>
            <a:r>
              <a:rPr lang="zh-TW" altLang="en-US" dirty="0" smtClean="0"/>
              <a:t>產品。前者比</a:t>
            </a:r>
            <a:r>
              <a:rPr lang="zh-TW" altLang="en-US" dirty="0"/>
              <a:t>後者來得耗時。</a:t>
            </a:r>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14</a:t>
            </a:fld>
            <a:endParaRPr lang="zh-TW" altLang="en-US"/>
          </a:p>
        </p:txBody>
      </p:sp>
    </p:spTree>
    <p:extLst>
      <p:ext uri="{BB962C8B-B14F-4D97-AF65-F5344CB8AC3E}">
        <p14:creationId xmlns:p14="http://schemas.microsoft.com/office/powerpoint/2010/main" val="59198940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zh-TW" dirty="0" smtClean="0"/>
              <a:t>「技能領域」與「群實習科目」均屬部定實習課程</a:t>
            </a:r>
            <a:endParaRPr lang="en-US" altLang="zh-TW" dirty="0" smtClean="0"/>
          </a:p>
          <a:p>
            <a:r>
              <a:rPr lang="zh-TW" altLang="zh-TW" dirty="0" smtClean="0"/>
              <a:t>「技能領域」係由群內適用該技能領域科目內容之不同兩科</a:t>
            </a:r>
            <a:r>
              <a:rPr lang="en-US" altLang="zh-TW" dirty="0" smtClean="0"/>
              <a:t>(</a:t>
            </a:r>
            <a:r>
              <a:rPr lang="zh-TW" altLang="zh-TW" dirty="0" smtClean="0"/>
              <a:t>含以上</a:t>
            </a:r>
            <a:r>
              <a:rPr lang="en-US" altLang="zh-TW" dirty="0" smtClean="0"/>
              <a:t>)</a:t>
            </a:r>
            <a:r>
              <a:rPr lang="zh-TW" altLang="zh-TW" dirty="0" smtClean="0"/>
              <a:t>共同修習</a:t>
            </a:r>
            <a:endParaRPr lang="en-US" altLang="zh-TW" dirty="0" smtClean="0"/>
          </a:p>
          <a:p>
            <a:r>
              <a:rPr lang="zh-TW" altLang="en-US" dirty="0" smtClean="0"/>
              <a:t>「</a:t>
            </a:r>
            <a:r>
              <a:rPr lang="zh-TW" altLang="zh-TW" dirty="0" smtClean="0"/>
              <a:t>群實習科目</a:t>
            </a:r>
            <a:r>
              <a:rPr lang="zh-TW" altLang="en-US" dirty="0" smtClean="0"/>
              <a:t>」</a:t>
            </a:r>
            <a:r>
              <a:rPr lang="zh-TW" altLang="zh-TW" dirty="0" smtClean="0"/>
              <a:t>則為該群所屬之科別均應修習。</a:t>
            </a:r>
            <a:endParaRPr lang="zh-TW" altLang="en-US" dirty="0" smtClean="0"/>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140</a:t>
            </a:fld>
            <a:endParaRPr lang="zh-TW" altLang="en-US"/>
          </a:p>
        </p:txBody>
      </p:sp>
    </p:spTree>
    <p:extLst>
      <p:ext uri="{BB962C8B-B14F-4D97-AF65-F5344CB8AC3E}">
        <p14:creationId xmlns:p14="http://schemas.microsoft.com/office/powerpoint/2010/main" val="13372329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349290494"/>
              </p:ext>
            </p:extLst>
          </p:nvPr>
        </p:nvGraphicFramePr>
        <p:xfrm>
          <a:off x="276225" y="1143001"/>
          <a:ext cx="8715374" cy="495300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609899">
                  <a:extLst>
                    <a:ext uri="{9D8B030D-6E8A-4147-A177-3AD203B41FA5}">
                      <a16:colId xmlns:a16="http://schemas.microsoft.com/office/drawing/2014/main" xmlns="" val="20002"/>
                    </a:ext>
                  </a:extLst>
                </a:gridCol>
                <a:gridCol w="1821494">
                  <a:extLst>
                    <a:ext uri="{9D8B030D-6E8A-4147-A177-3AD203B41FA5}">
                      <a16:colId xmlns:a16="http://schemas.microsoft.com/office/drawing/2014/main" xmlns="" val="20003"/>
                    </a:ext>
                  </a:extLst>
                </a:gridCol>
                <a:gridCol w="2597806">
                  <a:extLst>
                    <a:ext uri="{9D8B030D-6E8A-4147-A177-3AD203B41FA5}">
                      <a16:colId xmlns:a16="http://schemas.microsoft.com/office/drawing/2014/main" xmlns="" val="20004"/>
                    </a:ext>
                  </a:extLst>
                </a:gridCol>
              </a:tblGrid>
              <a:tr h="9713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i="0" u="none" strike="noStrike" kern="1200" baseline="0" dirty="0" smtClean="0">
                          <a:solidFill>
                            <a:schemeClr val="dk1"/>
                          </a:solidFill>
                          <a:latin typeface="微軟正黑體" pitchFamily="34" charset="-120"/>
                          <a:ea typeface="微軟正黑體" pitchFamily="34" charset="-120"/>
                          <a:cs typeface="+mn-cs"/>
                        </a:rPr>
                        <a:t>群專業及實習</a:t>
                      </a:r>
                      <a:endParaRPr lang="zh-TW" altLang="en-US" sz="18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0" i="0" u="none" strike="noStrike" kern="1200" baseline="0" dirty="0" smtClean="0">
                          <a:solidFill>
                            <a:schemeClr val="dk1"/>
                          </a:solidFill>
                          <a:latin typeface="微軟正黑體" pitchFamily="34" charset="-120"/>
                          <a:ea typeface="微軟正黑體" pitchFamily="34" charset="-120"/>
                          <a:cs typeface="+mn-cs"/>
                        </a:rPr>
                        <a:t>科別</a:t>
                      </a: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TW" altLang="en-US" sz="1800" b="0" i="0" u="none" strike="noStrike" kern="1200" baseline="0" dirty="0" smtClean="0">
                          <a:solidFill>
                            <a:schemeClr val="dk1"/>
                          </a:solidFill>
                          <a:latin typeface="微軟正黑體" pitchFamily="34" charset="-120"/>
                          <a:ea typeface="微軟正黑體" pitchFamily="34" charset="-120"/>
                          <a:cs typeface="+mn-cs"/>
                        </a:rPr>
                        <a:t>學分</a:t>
                      </a:r>
                      <a:endParaRPr lang="zh-TW" altLang="en-US" sz="18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zh-TW" altLang="en-US" sz="1800" b="0" i="0" u="none" strike="noStrike" kern="1200" baseline="0" dirty="0" smtClean="0">
                          <a:solidFill>
                            <a:schemeClr val="dk1"/>
                          </a:solidFill>
                          <a:latin typeface="微軟正黑體" pitchFamily="34" charset="-120"/>
                          <a:ea typeface="微軟正黑體" pitchFamily="34" charset="-120"/>
                          <a:cs typeface="+mn-cs"/>
                        </a:rPr>
                        <a:t>適用之技能領域</a:t>
                      </a:r>
                      <a:endParaRPr lang="zh-TW" altLang="en-US" sz="18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zh-TW" altLang="en-US" sz="1800" b="0" i="0" u="none" strike="noStrike" kern="1200" baseline="0" dirty="0" smtClean="0">
                          <a:solidFill>
                            <a:schemeClr val="dk1"/>
                          </a:solidFill>
                          <a:latin typeface="微軟正黑體" pitchFamily="34" charset="-120"/>
                          <a:ea typeface="微軟正黑體" pitchFamily="34" charset="-120"/>
                          <a:cs typeface="+mn-cs"/>
                        </a:rPr>
                        <a:t>科目</a:t>
                      </a:r>
                      <a:endParaRPr lang="zh-TW" altLang="en-US" sz="18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0"/>
                  </a:ext>
                </a:extLst>
              </a:tr>
              <a:tr h="1351357">
                <a:tc rowSpan="5">
                  <a:txBody>
                    <a:bodyPr/>
                    <a:lstStyle/>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機械製造</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機件原理</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機械力學</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機械材料</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機械基礎實習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基礎電學實習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機械製圖實習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6</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電腦輔助繪圖與實習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p>
                    <a:p>
                      <a:r>
                        <a:rPr lang="zh-TW" altLang="en-US" sz="1800" b="0" i="0" u="none" strike="noStrike" kern="1200" baseline="0" dirty="0" smtClean="0">
                          <a:solidFill>
                            <a:schemeClr val="dk1"/>
                          </a:solidFill>
                          <a:latin typeface="微軟正黑體" pitchFamily="34" charset="-120"/>
                          <a:ea typeface="微軟正黑體" pitchFamily="34" charset="-120"/>
                          <a:cs typeface="+mn-cs"/>
                        </a:rPr>
                        <a:t>機械加工實習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2">
                  <a:txBody>
                    <a:bodyPr/>
                    <a:lstStyle/>
                    <a:p>
                      <a:r>
                        <a:rPr lang="zh-TW" altLang="en-US" sz="2000" dirty="0" smtClean="0">
                          <a:latin typeface="微軟正黑體" pitchFamily="34" charset="-120"/>
                          <a:ea typeface="微軟正黑體" pitchFamily="34" charset="-120"/>
                        </a:rPr>
                        <a:t>機械科</a:t>
                      </a:r>
                      <a:endParaRPr lang="zh-TW" altLang="en-US" sz="2000" dirty="0">
                        <a:latin typeface="微軟正黑體" pitchFamily="34" charset="-120"/>
                        <a:ea typeface="微軟正黑體" pitchFamily="34" charset="-120"/>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algn="ctr"/>
                      <a:r>
                        <a:rPr lang="en-US" altLang="zh-TW" sz="2000" dirty="0" smtClean="0">
                          <a:latin typeface="微軟正黑體" pitchFamily="34" charset="-120"/>
                          <a:ea typeface="微軟正黑體" pitchFamily="34" charset="-120"/>
                        </a:rPr>
                        <a:t>12</a:t>
                      </a:r>
                      <a:endParaRPr lang="zh-TW" altLang="en-US" sz="2000" dirty="0">
                        <a:latin typeface="微軟正黑體" pitchFamily="34" charset="-120"/>
                        <a:ea typeface="微軟正黑體" pitchFamily="34" charset="-120"/>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i="0" u="none" strike="noStrike" kern="1200" baseline="0" dirty="0" smtClean="0">
                          <a:solidFill>
                            <a:schemeClr val="dk1"/>
                          </a:solidFill>
                          <a:latin typeface="微軟正黑體" pitchFamily="34" charset="-120"/>
                          <a:ea typeface="微軟正黑體" pitchFamily="34" charset="-120"/>
                          <a:cs typeface="+mn-cs"/>
                        </a:rPr>
                        <a:t>精密機械製造技能領域</a:t>
                      </a:r>
                      <a:r>
                        <a:rPr lang="en-US" altLang="zh-TW" sz="2000" b="0" i="0" u="none" strike="noStrike" kern="1200" baseline="0" dirty="0" smtClean="0">
                          <a:solidFill>
                            <a:schemeClr val="dk1"/>
                          </a:solidFill>
                          <a:latin typeface="微軟正黑體" pitchFamily="34" charset="-120"/>
                          <a:ea typeface="微軟正黑體" pitchFamily="34" charset="-120"/>
                          <a:cs typeface="+mn-cs"/>
                        </a:rPr>
                        <a:t>(6)</a:t>
                      </a: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altLang="zh-TW" sz="1800" b="0" i="0" u="none" strike="noStrike" kern="1200" baseline="0" dirty="0" smtClean="0">
                          <a:solidFill>
                            <a:schemeClr val="dk1"/>
                          </a:solidFill>
                          <a:latin typeface="微軟正黑體" pitchFamily="34" charset="-120"/>
                          <a:ea typeface="微軟正黑體" pitchFamily="34" charset="-120"/>
                          <a:cs typeface="+mn-cs"/>
                        </a:rPr>
                        <a:t>1.</a:t>
                      </a:r>
                      <a:r>
                        <a:rPr lang="zh-TW" altLang="en-US" sz="1800" b="0" i="0" u="none" strike="noStrike" kern="1200" baseline="0" dirty="0" smtClean="0">
                          <a:solidFill>
                            <a:schemeClr val="dk1"/>
                          </a:solidFill>
                          <a:latin typeface="微軟正黑體" pitchFamily="34" charset="-120"/>
                          <a:ea typeface="微軟正黑體" pitchFamily="34" charset="-120"/>
                          <a:cs typeface="+mn-cs"/>
                        </a:rPr>
                        <a:t>電腦輔助製造實習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p>
                      <a:r>
                        <a:rPr lang="en-US" altLang="zh-TW" sz="1800" b="0" i="0" u="none" strike="noStrike" kern="1200" baseline="0" dirty="0" smtClean="0">
                          <a:solidFill>
                            <a:schemeClr val="dk1"/>
                          </a:solidFill>
                          <a:latin typeface="微軟正黑體" pitchFamily="34" charset="-120"/>
                          <a:ea typeface="微軟正黑體" pitchFamily="34" charset="-120"/>
                          <a:cs typeface="+mn-cs"/>
                        </a:rPr>
                        <a:t>2.</a:t>
                      </a:r>
                      <a:r>
                        <a:rPr lang="zh-TW" altLang="en-US" sz="1800" b="0" i="0" u="none" strike="noStrike" kern="1200" baseline="0" dirty="0" smtClean="0">
                          <a:solidFill>
                            <a:schemeClr val="dk1"/>
                          </a:solidFill>
                          <a:latin typeface="微軟正黑體" pitchFamily="34" charset="-120"/>
                          <a:ea typeface="微軟正黑體" pitchFamily="34" charset="-120"/>
                          <a:cs typeface="+mn-cs"/>
                        </a:rPr>
                        <a:t>綜合機械加工實習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txBody>
                  <a:tcPr marL="91434" marR="91434"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2141">
                <a:tc vMerge="1">
                  <a:txBody>
                    <a:bodyPr/>
                    <a:lstStyle/>
                    <a:p>
                      <a:endParaRPr lang="zh-TW" altLang="en-US" dirty="0"/>
                    </a:p>
                  </a:txBody>
                  <a:tcPr>
                    <a:solidFill>
                      <a:srgbClr val="92D050"/>
                    </a:solidFill>
                  </a:tcPr>
                </a:tc>
                <a:tc vMerge="1">
                  <a:txBody>
                    <a:bodyPr/>
                    <a:lstStyle/>
                    <a:p>
                      <a:endParaRPr lang="zh-TW" altLang="en-US" dirty="0"/>
                    </a:p>
                  </a:txBody>
                  <a:tcPr/>
                </a:tc>
                <a:tc vMerge="1">
                  <a:txBody>
                    <a:bodyPr/>
                    <a:lstStyle/>
                    <a:p>
                      <a:endParaRPr lang="zh-TW" altLang="en-US" dirty="0"/>
                    </a:p>
                  </a:txBody>
                  <a:tcPr/>
                </a:tc>
                <a:tc rowSpan="2">
                  <a:txBody>
                    <a:bodyPr/>
                    <a:lstStyle/>
                    <a:p>
                      <a:r>
                        <a:rPr lang="zh-TW" altLang="en-US" sz="2000" b="0" i="0" u="none" strike="noStrike" kern="1200" baseline="0" dirty="0" smtClean="0">
                          <a:solidFill>
                            <a:schemeClr val="dk1"/>
                          </a:solidFill>
                          <a:latin typeface="微軟正黑體" pitchFamily="34" charset="-120"/>
                          <a:ea typeface="微軟正黑體" pitchFamily="34" charset="-120"/>
                          <a:cs typeface="+mn-cs"/>
                        </a:rPr>
                        <a:t>數值控制技能領域</a:t>
                      </a:r>
                      <a:r>
                        <a:rPr lang="en-US" altLang="zh-TW" sz="2000" b="0" i="0" u="none" strike="noStrike" kern="1200" baseline="0" dirty="0" smtClean="0">
                          <a:solidFill>
                            <a:schemeClr val="dk1"/>
                          </a:solidFill>
                          <a:latin typeface="微軟正黑體" pitchFamily="34" charset="-120"/>
                          <a:ea typeface="微軟正黑體" pitchFamily="34" charset="-120"/>
                          <a:cs typeface="+mn-cs"/>
                        </a:rPr>
                        <a:t>(6)</a:t>
                      </a: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2">
                  <a:txBody>
                    <a:bodyPr/>
                    <a:lstStyle/>
                    <a:p>
                      <a:r>
                        <a:rPr lang="en-US" altLang="zh-TW" sz="1800" b="0" i="0" u="none" strike="noStrike" kern="1200" baseline="0" dirty="0" smtClean="0">
                          <a:solidFill>
                            <a:schemeClr val="dk1"/>
                          </a:solidFill>
                          <a:latin typeface="微軟正黑體" pitchFamily="34" charset="-120"/>
                          <a:ea typeface="微軟正黑體" pitchFamily="34" charset="-120"/>
                          <a:cs typeface="+mn-cs"/>
                        </a:rPr>
                        <a:t>1.</a:t>
                      </a:r>
                      <a:r>
                        <a:rPr lang="zh-TW" altLang="en-US" sz="1800" b="0" i="0" u="none" strike="noStrike" kern="1200" baseline="0" dirty="0" smtClean="0">
                          <a:solidFill>
                            <a:schemeClr val="dk1"/>
                          </a:solidFill>
                          <a:latin typeface="微軟正黑體" pitchFamily="34" charset="-120"/>
                          <a:ea typeface="微軟正黑體" pitchFamily="34" charset="-120"/>
                          <a:cs typeface="+mn-cs"/>
                        </a:rPr>
                        <a:t>電腦輔助設計實習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p>
                      <a:r>
                        <a:rPr lang="en-US" altLang="zh-TW" sz="1800" b="0" i="0" u="none" strike="noStrike" kern="1200" baseline="0" dirty="0" smtClean="0">
                          <a:solidFill>
                            <a:schemeClr val="dk1"/>
                          </a:solidFill>
                          <a:latin typeface="微軟正黑體" pitchFamily="34" charset="-120"/>
                          <a:ea typeface="微軟正黑體" pitchFamily="34" charset="-120"/>
                          <a:cs typeface="+mn-cs"/>
                        </a:rPr>
                        <a:t>2.</a:t>
                      </a:r>
                      <a:r>
                        <a:rPr lang="zh-TW" altLang="en-US" sz="1800" b="0" i="0" u="none" strike="noStrike" kern="1200" baseline="0" dirty="0" smtClean="0">
                          <a:solidFill>
                            <a:schemeClr val="dk1"/>
                          </a:solidFill>
                          <a:latin typeface="微軟正黑體" pitchFamily="34" charset="-120"/>
                          <a:ea typeface="微軟正黑體" pitchFamily="34" charset="-120"/>
                          <a:cs typeface="+mn-cs"/>
                        </a:rPr>
                        <a:t>數值控制機械實習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dirty="0"/>
                    </a:p>
                  </a:txBody>
                  <a:tcPr marL="91434" marR="91434"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2"/>
                  </a:ext>
                </a:extLst>
              </a:tr>
              <a:tr h="606955">
                <a:tc vMerge="1">
                  <a:txBody>
                    <a:bodyPr/>
                    <a:lstStyle/>
                    <a:p>
                      <a:endParaRPr lang="zh-TW" altLang="en-US" dirty="0"/>
                    </a:p>
                  </a:txBody>
                  <a:tcPr anchor="ctr">
                    <a:lnR w="12700" cmpd="sng">
                      <a:noFill/>
                    </a:lnR>
                    <a:solidFill>
                      <a:srgbClr val="92D050"/>
                    </a:solidFill>
                  </a:tcPr>
                </a:tc>
                <a:tc rowSpan="2">
                  <a:txBody>
                    <a:bodyPr/>
                    <a:lstStyle/>
                    <a:p>
                      <a:r>
                        <a:rPr lang="zh-TW" altLang="en-US" sz="2000" b="0" i="0" u="none" strike="noStrike" kern="1200" baseline="0" dirty="0" smtClean="0">
                          <a:solidFill>
                            <a:schemeClr val="dk1"/>
                          </a:solidFill>
                          <a:latin typeface="微軟正黑體" pitchFamily="34" charset="-120"/>
                          <a:ea typeface="微軟正黑體" pitchFamily="34" charset="-120"/>
                          <a:cs typeface="+mn-cs"/>
                        </a:rPr>
                        <a:t>機電科</a:t>
                      </a:r>
                      <a:endParaRPr lang="zh-TW" altLang="en-US" sz="20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algn="ctr"/>
                      <a:r>
                        <a:rPr lang="en-US" altLang="zh-TW" sz="2000" dirty="0" smtClean="0"/>
                        <a:t>17</a:t>
                      </a:r>
                      <a:endParaRPr lang="zh-TW" altLang="en-US" sz="2000" dirty="0"/>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ltLang="zh-TW" sz="2000" b="0" i="0" u="none" strike="noStrike" kern="1200" baseline="0" dirty="0" smtClean="0">
                        <a:solidFill>
                          <a:schemeClr val="dk1"/>
                        </a:solidFill>
                        <a:latin typeface="微軟正黑體" pitchFamily="34" charset="-120"/>
                        <a:ea typeface="微軟正黑體" pitchFamily="34" charset="-120"/>
                        <a:cs typeface="+mn-cs"/>
                      </a:endParaRPr>
                    </a:p>
                  </a:txBody>
                  <a:tcPr>
                    <a:solidFill>
                      <a:srgbClr val="92D050"/>
                    </a:solidFill>
                  </a:tcPr>
                </a:tc>
                <a:tc vMerge="1">
                  <a:txBody>
                    <a:bodyPr/>
                    <a:lstStyle/>
                    <a:p>
                      <a:endParaRPr lang="zh-TW" altLang="en-US" sz="1800" dirty="0"/>
                    </a:p>
                  </a:txBody>
                  <a:tcPr>
                    <a:solidFill>
                      <a:srgbClr val="92D050"/>
                    </a:solidFill>
                  </a:tcPr>
                </a:tc>
                <a:extLst>
                  <a:ext uri="{0D108BD9-81ED-4DB2-BD59-A6C34878D82A}">
                    <a16:rowId xmlns:a16="http://schemas.microsoft.com/office/drawing/2014/main" xmlns="" val="10003"/>
                  </a:ext>
                </a:extLst>
              </a:tr>
              <a:tr h="472141">
                <a:tc vMerge="1">
                  <a:txBody>
                    <a:bodyPr/>
                    <a:lstStyle/>
                    <a:p>
                      <a:endParaRPr lang="zh-TW" altLang="en-US" dirty="0"/>
                    </a:p>
                  </a:txBody>
                  <a:tcPr>
                    <a:solidFill>
                      <a:srgbClr val="92D050"/>
                    </a:solidFill>
                  </a:tcPr>
                </a:tc>
                <a:tc vMerge="1">
                  <a:txBody>
                    <a:bodyPr/>
                    <a:lstStyle/>
                    <a:p>
                      <a:endParaRPr lang="zh-TW" altLang="en-US" dirty="0"/>
                    </a:p>
                  </a:txBody>
                  <a:tcPr/>
                </a:tc>
                <a:tc vMerge="1">
                  <a:txBody>
                    <a:bodyPr/>
                    <a:lstStyle/>
                    <a:p>
                      <a:endParaRPr lang="zh-TW" altLang="en-US" dirty="0"/>
                    </a:p>
                  </a:txBody>
                  <a:tcPr/>
                </a:tc>
                <a:tc rowSpan="2">
                  <a:txBody>
                    <a:bodyPr/>
                    <a:lstStyle/>
                    <a:p>
                      <a:r>
                        <a:rPr lang="zh-TW" altLang="en-US" sz="2000" b="0" i="0" u="none" strike="noStrike" kern="1200" baseline="0" dirty="0" smtClean="0">
                          <a:solidFill>
                            <a:schemeClr val="dk1"/>
                          </a:solidFill>
                          <a:latin typeface="微軟正黑體" pitchFamily="34" charset="-120"/>
                          <a:ea typeface="微軟正黑體" pitchFamily="34" charset="-120"/>
                          <a:cs typeface="+mn-cs"/>
                        </a:rPr>
                        <a:t>自動化整合技能領域</a:t>
                      </a:r>
                      <a:r>
                        <a:rPr lang="en-US" altLang="zh-TW" sz="2000" b="0" i="0" u="none" strike="noStrike" kern="1200" baseline="0" dirty="0" smtClean="0">
                          <a:solidFill>
                            <a:schemeClr val="dk1"/>
                          </a:solidFill>
                          <a:latin typeface="微軟正黑體" pitchFamily="34" charset="-120"/>
                          <a:ea typeface="微軟正黑體" pitchFamily="34" charset="-120"/>
                          <a:cs typeface="+mn-cs"/>
                        </a:rPr>
                        <a:t>(11)</a:t>
                      </a:r>
                      <a:endParaRPr lang="zh-TW" altLang="en-US" sz="20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rowSpan="2">
                  <a:txBody>
                    <a:bodyPr/>
                    <a:lstStyle/>
                    <a:p>
                      <a:r>
                        <a:rPr lang="en-US" altLang="zh-TW" sz="1800" b="0" i="0" u="none" strike="noStrike" kern="1200" baseline="0" dirty="0" smtClean="0">
                          <a:solidFill>
                            <a:schemeClr val="dk1"/>
                          </a:solidFill>
                          <a:latin typeface="微軟正黑體" pitchFamily="34" charset="-120"/>
                          <a:ea typeface="微軟正黑體" pitchFamily="34" charset="-120"/>
                          <a:cs typeface="+mn-cs"/>
                        </a:rPr>
                        <a:t>1.</a:t>
                      </a:r>
                      <a:r>
                        <a:rPr lang="zh-TW" altLang="en-US" sz="1800" b="0" i="0" u="none" strike="noStrike" kern="1200" baseline="0" dirty="0" smtClean="0">
                          <a:solidFill>
                            <a:schemeClr val="dk1"/>
                          </a:solidFill>
                          <a:latin typeface="微軟正黑體" pitchFamily="34" charset="-120"/>
                          <a:ea typeface="微軟正黑體" pitchFamily="34" charset="-120"/>
                          <a:cs typeface="+mn-cs"/>
                        </a:rPr>
                        <a:t>氣油壓控制實習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p>
                      <a:r>
                        <a:rPr lang="en-US" altLang="zh-TW" sz="1800" b="0" i="0" u="none" strike="noStrike" kern="1200" baseline="0" dirty="0" smtClean="0">
                          <a:solidFill>
                            <a:schemeClr val="dk1"/>
                          </a:solidFill>
                          <a:latin typeface="微軟正黑體" pitchFamily="34" charset="-120"/>
                          <a:ea typeface="微軟正黑體" pitchFamily="34" charset="-120"/>
                          <a:cs typeface="+mn-cs"/>
                        </a:rPr>
                        <a:t>2.</a:t>
                      </a:r>
                      <a:r>
                        <a:rPr lang="zh-TW" altLang="en-US" sz="1800" b="0" i="0" u="none" strike="noStrike" kern="1200" baseline="0" dirty="0" smtClean="0">
                          <a:solidFill>
                            <a:schemeClr val="dk1"/>
                          </a:solidFill>
                          <a:latin typeface="微軟正黑體" pitchFamily="34" charset="-120"/>
                          <a:ea typeface="微軟正黑體" pitchFamily="34" charset="-120"/>
                          <a:cs typeface="+mn-cs"/>
                        </a:rPr>
                        <a:t>機電實習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p>
                      <a:r>
                        <a:rPr lang="en-US" altLang="zh-TW" sz="1800" b="0" i="0" u="none" strike="noStrike" kern="1200" baseline="0" dirty="0" smtClean="0">
                          <a:solidFill>
                            <a:schemeClr val="dk1"/>
                          </a:solidFill>
                          <a:latin typeface="微軟正黑體" pitchFamily="34" charset="-120"/>
                          <a:ea typeface="微軟正黑體" pitchFamily="34" charset="-120"/>
                          <a:cs typeface="+mn-cs"/>
                        </a:rPr>
                        <a:t>3.</a:t>
                      </a:r>
                      <a:r>
                        <a:rPr lang="zh-TW" altLang="en-US" sz="1800" b="0" i="0" u="none" strike="noStrike" kern="1200" baseline="0" dirty="0" smtClean="0">
                          <a:solidFill>
                            <a:schemeClr val="dk1"/>
                          </a:solidFill>
                          <a:latin typeface="微軟正黑體" pitchFamily="34" charset="-120"/>
                          <a:ea typeface="微軟正黑體" pitchFamily="34" charset="-120"/>
                          <a:cs typeface="+mn-cs"/>
                        </a:rPr>
                        <a:t>機電整合實習</a:t>
                      </a:r>
                      <a:r>
                        <a:rPr lang="en-US" altLang="zh-TW" sz="1800" b="0" i="0" u="none" strike="noStrike" kern="1200" baseline="0" dirty="0" smtClean="0">
                          <a:solidFill>
                            <a:schemeClr val="dk1"/>
                          </a:solidFill>
                          <a:latin typeface="微軟正黑體" pitchFamily="34" charset="-120"/>
                          <a:ea typeface="微軟正黑體" pitchFamily="34" charset="-120"/>
                          <a:cs typeface="+mn-cs"/>
                        </a:rPr>
                        <a:t>-4</a:t>
                      </a:r>
                      <a:r>
                        <a:rPr lang="zh-TW" altLang="en-US" sz="1800" b="0" i="0" u="none" strike="noStrike" kern="1200" baseline="0" dirty="0" smtClean="0">
                          <a:solidFill>
                            <a:schemeClr val="dk1"/>
                          </a:solidFill>
                          <a:latin typeface="微軟正黑體" pitchFamily="34" charset="-120"/>
                          <a:ea typeface="微軟正黑體" pitchFamily="34" charset="-120"/>
                          <a:cs typeface="+mn-cs"/>
                        </a:rPr>
                        <a:t>	</a:t>
                      </a:r>
                    </a:p>
                  </a:txBody>
                  <a:tcPr marL="91434" marR="91434"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xmlns="" val="10004"/>
                  </a:ext>
                </a:extLst>
              </a:tr>
              <a:tr h="1079097">
                <a:tc vMerge="1">
                  <a:txBody>
                    <a:bodyPr/>
                    <a:lstStyle/>
                    <a:p>
                      <a:endParaRPr lang="zh-TW" altLang="en-US" dirty="0"/>
                    </a:p>
                  </a:txBody>
                  <a:tcPr>
                    <a:lnR w="12700" cmpd="sng">
                      <a:noFill/>
                    </a:lnR>
                    <a:solidFill>
                      <a:srgbClr val="92D050"/>
                    </a:solidFill>
                  </a:tcPr>
                </a:tc>
                <a:tc>
                  <a:txBody>
                    <a:bodyPr/>
                    <a:lstStyle/>
                    <a:p>
                      <a:r>
                        <a:rPr lang="zh-TW" altLang="en-US" sz="2000" b="0" i="0" u="none" strike="noStrike" kern="1200" baseline="0" dirty="0" smtClean="0">
                          <a:solidFill>
                            <a:schemeClr val="dk1"/>
                          </a:solidFill>
                          <a:latin typeface="微軟正黑體" pitchFamily="34" charset="-120"/>
                          <a:ea typeface="微軟正黑體" pitchFamily="34" charset="-120"/>
                          <a:cs typeface="+mn-cs"/>
                        </a:rPr>
                        <a:t>生物產業機電科</a:t>
                      </a:r>
                      <a:endParaRPr lang="zh-TW" altLang="en-US" sz="2000" b="0" i="0" u="none" strike="noStrike" kern="1200" baseline="0" dirty="0">
                        <a:solidFill>
                          <a:schemeClr val="dk1"/>
                        </a:solidFill>
                        <a:latin typeface="微軟正黑體" pitchFamily="34" charset="-120"/>
                        <a:ea typeface="微軟正黑體" pitchFamily="34" charset="-120"/>
                        <a:cs typeface="+mn-cs"/>
                      </a:endParaRPr>
                    </a:p>
                  </a:txBody>
                  <a:tcPr marL="91434" marR="91434"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914400" rtl="0" eaLnBrk="1" latinLnBrk="0" hangingPunct="1"/>
                      <a:r>
                        <a:rPr lang="en-US" altLang="zh-TW" sz="2000" kern="1200" dirty="0" smtClean="0">
                          <a:solidFill>
                            <a:schemeClr val="dk1"/>
                          </a:solidFill>
                          <a:latin typeface="+mn-lt"/>
                          <a:ea typeface="+mn-ea"/>
                          <a:cs typeface="+mn-cs"/>
                        </a:rPr>
                        <a:t>11</a:t>
                      </a:r>
                      <a:endParaRPr lang="zh-TW" altLang="en-US" sz="2000" kern="1200" dirty="0">
                        <a:solidFill>
                          <a:schemeClr val="dk1"/>
                        </a:solidFill>
                        <a:latin typeface="+mn-lt"/>
                        <a:ea typeface="+mn-ea"/>
                        <a:cs typeface="+mn-cs"/>
                      </a:endParaRPr>
                    </a:p>
                  </a:txBody>
                  <a:tcPr marL="91434" marR="91434"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ltLang="zh-TW" sz="2000" b="0" i="0" u="none" strike="noStrike" kern="1200" baseline="0" dirty="0" smtClean="0">
                        <a:solidFill>
                          <a:schemeClr val="dk1"/>
                        </a:solidFill>
                        <a:latin typeface="微軟正黑體" pitchFamily="34" charset="-120"/>
                        <a:ea typeface="微軟正黑體" pitchFamily="34" charset="-120"/>
                        <a:cs typeface="+mn-cs"/>
                      </a:endParaRPr>
                    </a:p>
                  </a:txBody>
                  <a:tcPr>
                    <a:solidFill>
                      <a:srgbClr val="92D050"/>
                    </a:solidFill>
                  </a:tcPr>
                </a:tc>
                <a:tc vMerge="1">
                  <a:txBody>
                    <a:bodyPr/>
                    <a:lstStyle/>
                    <a:p>
                      <a:endParaRPr lang="zh-TW" altLang="en-US" sz="1800" b="0" i="0" u="none" strike="noStrike" kern="1200" baseline="0" dirty="0" smtClean="0">
                        <a:solidFill>
                          <a:schemeClr val="dk1"/>
                        </a:solidFill>
                        <a:latin typeface="微軟正黑體" pitchFamily="34" charset="-120"/>
                        <a:ea typeface="微軟正黑體" pitchFamily="34" charset="-120"/>
                        <a:cs typeface="+mn-cs"/>
                      </a:endParaRPr>
                    </a:p>
                  </a:txBody>
                  <a:tcPr>
                    <a:solidFill>
                      <a:srgbClr val="92D050"/>
                    </a:solidFill>
                  </a:tcPr>
                </a:tc>
                <a:extLst>
                  <a:ext uri="{0D108BD9-81ED-4DB2-BD59-A6C34878D82A}">
                    <a16:rowId xmlns:a16="http://schemas.microsoft.com/office/drawing/2014/main" xmlns="" val="10005"/>
                  </a:ext>
                </a:extLst>
              </a:tr>
            </a:tbl>
          </a:graphicData>
        </a:graphic>
      </p:graphicFrame>
      <p:cxnSp>
        <p:nvCxnSpPr>
          <p:cNvPr id="3" name="直線接點 2"/>
          <p:cNvCxnSpPr/>
          <p:nvPr/>
        </p:nvCxnSpPr>
        <p:spPr>
          <a:xfrm>
            <a:off x="381000" y="46482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投影片編號版面配置區 1"/>
          <p:cNvSpPr>
            <a:spLocks noGrp="1"/>
          </p:cNvSpPr>
          <p:nvPr>
            <p:ph type="sldNum" sz="quarter" idx="12"/>
          </p:nvPr>
        </p:nvSpPr>
        <p:spPr/>
        <p:txBody>
          <a:bodyPr/>
          <a:lstStyle/>
          <a:p>
            <a:fld id="{B721EAF4-66BA-4DDF-97E8-9A1AB1215C2F}" type="slidenum">
              <a:rPr lang="zh-TW" altLang="en-US" smtClean="0"/>
              <a:t>141</a:t>
            </a:fld>
            <a:endParaRPr lang="zh-TW" altLang="en-US"/>
          </a:p>
        </p:txBody>
      </p:sp>
    </p:spTree>
    <p:extLst>
      <p:ext uri="{BB962C8B-B14F-4D97-AF65-F5344CB8AC3E}">
        <p14:creationId xmlns:p14="http://schemas.microsoft.com/office/powerpoint/2010/main" val="292367168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57200"/>
            <a:ext cx="3861410" cy="443070"/>
          </a:xfrm>
          <a:prstGeom prst="rect">
            <a:avLst/>
          </a:prstGeom>
        </p:spPr>
        <p:txBody>
          <a:bodyPr vert="horz" wrap="square" lIns="0" tIns="12065" rIns="0" bIns="0" rtlCol="0">
            <a:spAutoFit/>
          </a:bodyPr>
          <a:lstStyle/>
          <a:p>
            <a:pPr marL="12700">
              <a:lnSpc>
                <a:spcPct val="100000"/>
              </a:lnSpc>
              <a:spcBef>
                <a:spcPts val="95"/>
              </a:spcBef>
            </a:pPr>
            <a:r>
              <a:rPr lang="zh-TW" altLang="en-US" sz="2800" spc="-5" dirty="0" smtClean="0">
                <a:solidFill>
                  <a:srgbClr val="990033"/>
                </a:solidFill>
              </a:rPr>
              <a:t>例如</a:t>
            </a:r>
            <a:r>
              <a:rPr lang="zh-TW" altLang="en-US" sz="2800" spc="-5" dirty="0">
                <a:solidFill>
                  <a:srgbClr val="990033"/>
                </a:solidFill>
              </a:rPr>
              <a:t>：</a:t>
            </a:r>
            <a:r>
              <a:rPr sz="2800" spc="-5" dirty="0" err="1" smtClean="0">
                <a:solidFill>
                  <a:srgbClr val="990033"/>
                </a:solidFill>
              </a:rPr>
              <a:t>土木與建築群</a:t>
            </a:r>
            <a:endParaRPr sz="2800" dirty="0"/>
          </a:p>
        </p:txBody>
      </p:sp>
      <p:graphicFrame>
        <p:nvGraphicFramePr>
          <p:cNvPr id="3" name="object 3"/>
          <p:cNvGraphicFramePr>
            <a:graphicFrameLocks noGrp="1"/>
          </p:cNvGraphicFramePr>
          <p:nvPr>
            <p:extLst>
              <p:ext uri="{D42A27DB-BD31-4B8C-83A1-F6EECF244321}">
                <p14:modId xmlns:p14="http://schemas.microsoft.com/office/powerpoint/2010/main" val="3392440346"/>
              </p:ext>
            </p:extLst>
          </p:nvPr>
        </p:nvGraphicFramePr>
        <p:xfrm>
          <a:off x="609600" y="1676400"/>
          <a:ext cx="8159115" cy="3344014"/>
        </p:xfrm>
        <a:graphic>
          <a:graphicData uri="http://schemas.openxmlformats.org/drawingml/2006/table">
            <a:tbl>
              <a:tblPr firstRow="1" bandRow="1">
                <a:tableStyleId>{2D5ABB26-0587-4C30-8999-92F81FD0307C}</a:tableStyleId>
              </a:tblPr>
              <a:tblGrid>
                <a:gridCol w="2625090">
                  <a:extLst>
                    <a:ext uri="{9D8B030D-6E8A-4147-A177-3AD203B41FA5}">
                      <a16:colId xmlns:a16="http://schemas.microsoft.com/office/drawing/2014/main" xmlns="" val="20000"/>
                    </a:ext>
                  </a:extLst>
                </a:gridCol>
                <a:gridCol w="3809365">
                  <a:extLst>
                    <a:ext uri="{9D8B030D-6E8A-4147-A177-3AD203B41FA5}">
                      <a16:colId xmlns:a16="http://schemas.microsoft.com/office/drawing/2014/main" xmlns="" val="20001"/>
                    </a:ext>
                  </a:extLst>
                </a:gridCol>
                <a:gridCol w="1724660">
                  <a:extLst>
                    <a:ext uri="{9D8B030D-6E8A-4147-A177-3AD203B41FA5}">
                      <a16:colId xmlns:a16="http://schemas.microsoft.com/office/drawing/2014/main" xmlns="" val="20002"/>
                    </a:ext>
                  </a:extLst>
                </a:gridCol>
              </a:tblGrid>
              <a:tr h="497944">
                <a:tc>
                  <a:txBody>
                    <a:bodyPr/>
                    <a:lstStyle/>
                    <a:p>
                      <a:pPr marL="12700" algn="ctr">
                        <a:lnSpc>
                          <a:spcPct val="100000"/>
                        </a:lnSpc>
                        <a:spcBef>
                          <a:spcPts val="960"/>
                        </a:spcBef>
                      </a:pPr>
                      <a:r>
                        <a:rPr sz="2400" b="1" spc="-5" dirty="0">
                          <a:solidFill>
                            <a:srgbClr val="FFFFFF"/>
                          </a:solidFill>
                          <a:latin typeface="微軟正黑體"/>
                          <a:cs typeface="微軟正黑體"/>
                        </a:rPr>
                        <a:t>類別</a:t>
                      </a:r>
                      <a:endParaRPr sz="2400" dirty="0">
                        <a:latin typeface="微軟正黑體"/>
                        <a:cs typeface="微軟正黑體"/>
                      </a:endParaRPr>
                    </a:p>
                  </a:txBody>
                  <a:tcPr marL="0" marR="0" marT="1219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D8752"/>
                    </a:solidFill>
                  </a:tcPr>
                </a:tc>
                <a:tc>
                  <a:txBody>
                    <a:bodyPr/>
                    <a:lstStyle/>
                    <a:p>
                      <a:pPr marL="11430" algn="ctr">
                        <a:lnSpc>
                          <a:spcPct val="100000"/>
                        </a:lnSpc>
                        <a:spcBef>
                          <a:spcPts val="960"/>
                        </a:spcBef>
                      </a:pPr>
                      <a:r>
                        <a:rPr sz="2400" b="1" spc="-5" dirty="0">
                          <a:solidFill>
                            <a:srgbClr val="FFFFFF"/>
                          </a:solidFill>
                          <a:latin typeface="微軟正黑體"/>
                          <a:cs typeface="微軟正黑體"/>
                        </a:rPr>
                        <a:t>科目</a:t>
                      </a:r>
                      <a:endParaRPr sz="2400">
                        <a:latin typeface="微軟正黑體"/>
                        <a:cs typeface="微軟正黑體"/>
                      </a:endParaRPr>
                    </a:p>
                  </a:txBody>
                  <a:tcPr marL="0" marR="0" marT="1219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D8752"/>
                    </a:solidFill>
                  </a:tcPr>
                </a:tc>
                <a:tc>
                  <a:txBody>
                    <a:bodyPr/>
                    <a:lstStyle/>
                    <a:p>
                      <a:pPr marL="12700" algn="ctr">
                        <a:lnSpc>
                          <a:spcPct val="100000"/>
                        </a:lnSpc>
                        <a:spcBef>
                          <a:spcPts val="960"/>
                        </a:spcBef>
                      </a:pPr>
                      <a:r>
                        <a:rPr sz="2400" b="1" spc="-5" dirty="0">
                          <a:solidFill>
                            <a:srgbClr val="FFFFFF"/>
                          </a:solidFill>
                          <a:latin typeface="微軟正黑體"/>
                          <a:cs typeface="微軟正黑體"/>
                        </a:rPr>
                        <a:t>學分數</a:t>
                      </a:r>
                      <a:endParaRPr sz="2400">
                        <a:latin typeface="微軟正黑體"/>
                        <a:cs typeface="微軟正黑體"/>
                      </a:endParaRPr>
                    </a:p>
                  </a:txBody>
                  <a:tcPr marL="0" marR="0" marT="1219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D8752"/>
                    </a:solidFill>
                  </a:tcPr>
                </a:tc>
                <a:extLst>
                  <a:ext uri="{0D108BD9-81ED-4DB2-BD59-A6C34878D82A}">
                    <a16:rowId xmlns:a16="http://schemas.microsoft.com/office/drawing/2014/main" xmlns="" val="10000"/>
                  </a:ext>
                </a:extLst>
              </a:tr>
              <a:tr h="1026055">
                <a:tc>
                  <a:txBody>
                    <a:bodyPr/>
                    <a:lstStyle/>
                    <a:p>
                      <a:pPr marL="97790">
                        <a:lnSpc>
                          <a:spcPct val="100000"/>
                        </a:lnSpc>
                        <a:spcBef>
                          <a:spcPts val="2105"/>
                        </a:spcBef>
                      </a:pPr>
                      <a:r>
                        <a:rPr sz="2400" spc="-10" dirty="0" err="1" smtClean="0">
                          <a:latin typeface="微軟正黑體"/>
                          <a:cs typeface="微軟正黑體"/>
                        </a:rPr>
                        <a:t>群共同專業科目</a:t>
                      </a:r>
                      <a:endParaRPr sz="24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AD1"/>
                    </a:solidFill>
                  </a:tcPr>
                </a:tc>
                <a:tc>
                  <a:txBody>
                    <a:bodyPr/>
                    <a:lstStyle/>
                    <a:p>
                      <a:pPr marL="97790">
                        <a:lnSpc>
                          <a:spcPct val="100000"/>
                        </a:lnSpc>
                        <a:spcBef>
                          <a:spcPts val="5"/>
                        </a:spcBef>
                      </a:pPr>
                      <a:r>
                        <a:rPr sz="2400" spc="-5" dirty="0" err="1" smtClean="0">
                          <a:latin typeface="微軟正黑體"/>
                          <a:cs typeface="微軟正黑體"/>
                        </a:rPr>
                        <a:t>工程概論</a:t>
                      </a:r>
                      <a:r>
                        <a:rPr sz="2400" spc="5" dirty="0" smtClean="0">
                          <a:latin typeface="微軟正黑體"/>
                          <a:cs typeface="微軟正黑體"/>
                        </a:rPr>
                        <a:t> </a:t>
                      </a:r>
                      <a:r>
                        <a:rPr sz="2400" spc="-5" dirty="0">
                          <a:latin typeface="微軟正黑體"/>
                          <a:cs typeface="微軟正黑體"/>
                        </a:rPr>
                        <a:t>(2)</a:t>
                      </a:r>
                      <a:endParaRPr sz="2400" dirty="0">
                        <a:latin typeface="微軟正黑體"/>
                        <a:cs typeface="微軟正黑體"/>
                      </a:endParaRPr>
                    </a:p>
                    <a:p>
                      <a:pPr marL="97790">
                        <a:lnSpc>
                          <a:spcPct val="100000"/>
                        </a:lnSpc>
                      </a:pPr>
                      <a:r>
                        <a:rPr sz="2400" spc="-10" dirty="0">
                          <a:latin typeface="微軟正黑體"/>
                          <a:cs typeface="微軟正黑體"/>
                        </a:rPr>
                        <a:t>構造與施工</a:t>
                      </a:r>
                      <a:r>
                        <a:rPr sz="2400" spc="-5" dirty="0">
                          <a:latin typeface="微軟正黑體"/>
                          <a:cs typeface="微軟正黑體"/>
                        </a:rPr>
                        <a:t>法</a:t>
                      </a:r>
                      <a:r>
                        <a:rPr sz="2400" spc="15" dirty="0">
                          <a:latin typeface="微軟正黑體"/>
                          <a:cs typeface="微軟正黑體"/>
                        </a:rPr>
                        <a:t> </a:t>
                      </a:r>
                      <a:r>
                        <a:rPr sz="2400" spc="-5" dirty="0">
                          <a:latin typeface="微軟正黑體"/>
                          <a:cs typeface="微軟正黑體"/>
                        </a:rPr>
                        <a:t>(2)</a:t>
                      </a:r>
                      <a:endParaRPr sz="2400" dirty="0">
                        <a:latin typeface="微軟正黑體"/>
                        <a:cs typeface="微軟正黑體"/>
                      </a:endParaRPr>
                    </a:p>
                    <a:p>
                      <a:pPr marL="97790">
                        <a:lnSpc>
                          <a:spcPct val="100000"/>
                        </a:lnSpc>
                      </a:pPr>
                      <a:r>
                        <a:rPr sz="2400" spc="-5" dirty="0">
                          <a:latin typeface="微軟正黑體"/>
                          <a:cs typeface="微軟正黑體"/>
                        </a:rPr>
                        <a:t>工程力學</a:t>
                      </a:r>
                      <a:r>
                        <a:rPr sz="2400" spc="5" dirty="0">
                          <a:latin typeface="微軟正黑體"/>
                          <a:cs typeface="微軟正黑體"/>
                        </a:rPr>
                        <a:t> </a:t>
                      </a:r>
                      <a:r>
                        <a:rPr sz="2400" spc="-5" dirty="0">
                          <a:latin typeface="微軟正黑體"/>
                          <a:cs typeface="微軟正黑體"/>
                        </a:rPr>
                        <a:t>(6)</a:t>
                      </a:r>
                      <a:endParaRPr sz="2400" dirty="0">
                        <a:latin typeface="微軟正黑體"/>
                        <a:cs typeface="微軟正黑體"/>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AD1"/>
                    </a:solidFill>
                  </a:tcPr>
                </a:tc>
                <a:tc>
                  <a:txBody>
                    <a:bodyPr/>
                    <a:lstStyle/>
                    <a:p>
                      <a:pPr marL="12700" algn="ctr">
                        <a:lnSpc>
                          <a:spcPct val="100000"/>
                        </a:lnSpc>
                        <a:spcBef>
                          <a:spcPts val="2105"/>
                        </a:spcBef>
                      </a:pPr>
                      <a:r>
                        <a:rPr sz="2400" spc="-5" dirty="0" smtClean="0">
                          <a:latin typeface="微軟正黑體"/>
                          <a:cs typeface="微軟正黑體"/>
                        </a:rPr>
                        <a:t>10</a:t>
                      </a:r>
                      <a:endParaRPr sz="24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AD1"/>
                    </a:solidFill>
                  </a:tcPr>
                </a:tc>
                <a:extLst>
                  <a:ext uri="{0D108BD9-81ED-4DB2-BD59-A6C34878D82A}">
                    <a16:rowId xmlns:a16="http://schemas.microsoft.com/office/drawing/2014/main" xmlns="" val="10001"/>
                  </a:ext>
                </a:extLst>
              </a:tr>
              <a:tr h="1575470">
                <a:tc>
                  <a:txBody>
                    <a:bodyPr/>
                    <a:lstStyle/>
                    <a:p>
                      <a:pPr marL="97790">
                        <a:lnSpc>
                          <a:spcPct val="100000"/>
                        </a:lnSpc>
                      </a:pPr>
                      <a:r>
                        <a:rPr sz="2400" spc="-5" dirty="0" err="1" smtClean="0">
                          <a:latin typeface="微軟正黑體"/>
                          <a:cs typeface="微軟正黑體"/>
                        </a:rPr>
                        <a:t>群共同實習科目</a:t>
                      </a:r>
                      <a:endParaRPr sz="24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a:txBody>
                    <a:bodyPr/>
                    <a:lstStyle/>
                    <a:p>
                      <a:pPr marL="97790">
                        <a:lnSpc>
                          <a:spcPct val="100000"/>
                        </a:lnSpc>
                        <a:spcBef>
                          <a:spcPts val="2200"/>
                        </a:spcBef>
                      </a:pPr>
                      <a:r>
                        <a:rPr sz="2400" spc="-5" dirty="0" err="1" smtClean="0">
                          <a:latin typeface="微軟正黑體"/>
                          <a:cs typeface="微軟正黑體"/>
                        </a:rPr>
                        <a:t>測量實習</a:t>
                      </a:r>
                      <a:r>
                        <a:rPr sz="2400" spc="5" dirty="0" smtClean="0">
                          <a:latin typeface="微軟正黑體"/>
                          <a:cs typeface="微軟正黑體"/>
                        </a:rPr>
                        <a:t> </a:t>
                      </a:r>
                      <a:r>
                        <a:rPr sz="2400" spc="-5" dirty="0">
                          <a:latin typeface="微軟正黑體"/>
                          <a:cs typeface="微軟正黑體"/>
                        </a:rPr>
                        <a:t>(8)</a:t>
                      </a:r>
                      <a:endParaRPr sz="2400" dirty="0">
                        <a:latin typeface="微軟正黑體"/>
                        <a:cs typeface="微軟正黑體"/>
                      </a:endParaRPr>
                    </a:p>
                    <a:p>
                      <a:pPr marL="97790">
                        <a:lnSpc>
                          <a:spcPct val="100000"/>
                        </a:lnSpc>
                      </a:pPr>
                      <a:r>
                        <a:rPr sz="2400" spc="-5" dirty="0">
                          <a:latin typeface="微軟正黑體"/>
                          <a:cs typeface="微軟正黑體"/>
                        </a:rPr>
                        <a:t>設計與技術實習</a:t>
                      </a:r>
                      <a:r>
                        <a:rPr sz="2400" spc="25" dirty="0">
                          <a:latin typeface="微軟正黑體"/>
                          <a:cs typeface="微軟正黑體"/>
                        </a:rPr>
                        <a:t> </a:t>
                      </a:r>
                      <a:r>
                        <a:rPr sz="2400" spc="-5" dirty="0">
                          <a:latin typeface="微軟正黑體"/>
                          <a:cs typeface="微軟正黑體"/>
                        </a:rPr>
                        <a:t>(4)</a:t>
                      </a:r>
                      <a:endParaRPr sz="2400" dirty="0">
                        <a:latin typeface="微軟正黑體"/>
                        <a:cs typeface="微軟正黑體"/>
                      </a:endParaRPr>
                    </a:p>
                    <a:p>
                      <a:pPr marL="97790">
                        <a:lnSpc>
                          <a:spcPct val="100000"/>
                        </a:lnSpc>
                      </a:pPr>
                      <a:r>
                        <a:rPr sz="2400" spc="-5" dirty="0">
                          <a:latin typeface="微軟正黑體"/>
                          <a:cs typeface="微軟正黑體"/>
                        </a:rPr>
                        <a:t>營建工程實習</a:t>
                      </a:r>
                      <a:r>
                        <a:rPr sz="2400" spc="15" dirty="0">
                          <a:latin typeface="微軟正黑體"/>
                          <a:cs typeface="微軟正黑體"/>
                        </a:rPr>
                        <a:t> </a:t>
                      </a:r>
                      <a:r>
                        <a:rPr sz="2400" spc="-5" dirty="0">
                          <a:latin typeface="微軟正黑體"/>
                          <a:cs typeface="微軟正黑體"/>
                        </a:rPr>
                        <a:t>(6)</a:t>
                      </a:r>
                      <a:endParaRPr sz="2400" dirty="0">
                        <a:latin typeface="微軟正黑體"/>
                        <a:cs typeface="微軟正黑體"/>
                      </a:endParaRPr>
                    </a:p>
                    <a:p>
                      <a:pPr marL="97790">
                        <a:lnSpc>
                          <a:spcPct val="100000"/>
                        </a:lnSpc>
                      </a:pPr>
                      <a:r>
                        <a:rPr sz="2400" spc="-10" dirty="0">
                          <a:latin typeface="微軟正黑體"/>
                          <a:cs typeface="微軟正黑體"/>
                        </a:rPr>
                        <a:t>材料與試</a:t>
                      </a:r>
                      <a:r>
                        <a:rPr sz="2400" spc="-5" dirty="0">
                          <a:latin typeface="微軟正黑體"/>
                          <a:cs typeface="微軟正黑體"/>
                        </a:rPr>
                        <a:t>驗</a:t>
                      </a:r>
                      <a:r>
                        <a:rPr sz="2400" spc="0" dirty="0">
                          <a:latin typeface="微軟正黑體"/>
                          <a:cs typeface="微軟正黑體"/>
                        </a:rPr>
                        <a:t> </a:t>
                      </a:r>
                      <a:r>
                        <a:rPr sz="2400" spc="-5" dirty="0">
                          <a:latin typeface="微軟正黑體"/>
                          <a:cs typeface="微軟正黑體"/>
                        </a:rPr>
                        <a:t>(4</a:t>
                      </a:r>
                      <a:r>
                        <a:rPr sz="2400" spc="-5" dirty="0" smtClean="0">
                          <a:latin typeface="微軟正黑體"/>
                          <a:cs typeface="微軟正黑體"/>
                        </a:rPr>
                        <a:t>)</a:t>
                      </a:r>
                      <a:endParaRPr lang="en-US" sz="2400" spc="-5" dirty="0" smtClean="0">
                        <a:latin typeface="微軟正黑體"/>
                        <a:cs typeface="微軟正黑體"/>
                      </a:endParaRPr>
                    </a:p>
                  </a:txBody>
                  <a:tcPr marL="0" marR="0" marT="279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a:txBody>
                    <a:bodyPr/>
                    <a:lstStyle/>
                    <a:p>
                      <a:pPr>
                        <a:lnSpc>
                          <a:spcPct val="100000"/>
                        </a:lnSpc>
                      </a:pPr>
                      <a:endParaRPr sz="3200" dirty="0">
                        <a:latin typeface="Times New Roman"/>
                        <a:cs typeface="Times New Roman"/>
                      </a:endParaRPr>
                    </a:p>
                    <a:p>
                      <a:pPr>
                        <a:lnSpc>
                          <a:spcPct val="100000"/>
                        </a:lnSpc>
                        <a:spcBef>
                          <a:spcPts val="40"/>
                        </a:spcBef>
                      </a:pPr>
                      <a:endParaRPr sz="2800" dirty="0">
                        <a:latin typeface="Times New Roman"/>
                        <a:cs typeface="Times New Roman"/>
                      </a:endParaRPr>
                    </a:p>
                    <a:p>
                      <a:pPr marL="12700" algn="ctr">
                        <a:lnSpc>
                          <a:spcPct val="100000"/>
                        </a:lnSpc>
                      </a:pPr>
                      <a:r>
                        <a:rPr sz="2400" spc="-5" dirty="0">
                          <a:latin typeface="微軟正黑體"/>
                          <a:cs typeface="微軟正黑體"/>
                        </a:rPr>
                        <a:t>22</a:t>
                      </a:r>
                      <a:endParaRPr sz="24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extLst>
                  <a:ext uri="{0D108BD9-81ED-4DB2-BD59-A6C34878D82A}">
                    <a16:rowId xmlns:a16="http://schemas.microsoft.com/office/drawing/2014/main" xmlns="" val="10002"/>
                  </a:ext>
                </a:extLst>
              </a:tr>
            </a:tbl>
          </a:graphicData>
        </a:graphic>
      </p:graphicFrame>
      <p:sp>
        <p:nvSpPr>
          <p:cNvPr id="4" name="投影片編號版面配置區 3"/>
          <p:cNvSpPr>
            <a:spLocks noGrp="1"/>
          </p:cNvSpPr>
          <p:nvPr>
            <p:ph type="sldNum" sz="quarter" idx="12"/>
          </p:nvPr>
        </p:nvSpPr>
        <p:spPr/>
        <p:txBody>
          <a:bodyPr/>
          <a:lstStyle/>
          <a:p>
            <a:fld id="{B721EAF4-66BA-4DDF-97E8-9A1AB1215C2F}" type="slidenum">
              <a:rPr lang="zh-TW" altLang="en-US" smtClean="0"/>
              <a:t>142</a:t>
            </a:fld>
            <a:endParaRPr lang="zh-TW" altLang="en-US"/>
          </a:p>
        </p:txBody>
      </p:sp>
    </p:spTree>
    <p:extLst>
      <p:ext uri="{BB962C8B-B14F-4D97-AF65-F5344CB8AC3E}">
        <p14:creationId xmlns:p14="http://schemas.microsoft.com/office/powerpoint/2010/main" val="232186295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3089784622"/>
              </p:ext>
            </p:extLst>
          </p:nvPr>
        </p:nvGraphicFramePr>
        <p:xfrm>
          <a:off x="609600" y="1447800"/>
          <a:ext cx="8159116" cy="3932024"/>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4272916">
                  <a:extLst>
                    <a:ext uri="{9D8B030D-6E8A-4147-A177-3AD203B41FA5}">
                      <a16:colId xmlns:a16="http://schemas.microsoft.com/office/drawing/2014/main" xmlns="" val="20003"/>
                    </a:ext>
                  </a:extLst>
                </a:gridCol>
              </a:tblGrid>
              <a:tr h="497944">
                <a:tc>
                  <a:txBody>
                    <a:bodyPr/>
                    <a:lstStyle/>
                    <a:p>
                      <a:pPr marL="12700" algn="ctr">
                        <a:lnSpc>
                          <a:spcPct val="100000"/>
                        </a:lnSpc>
                        <a:spcBef>
                          <a:spcPts val="960"/>
                        </a:spcBef>
                      </a:pPr>
                      <a:r>
                        <a:rPr sz="1900" b="1" spc="-5" dirty="0">
                          <a:solidFill>
                            <a:srgbClr val="FFFFFF"/>
                          </a:solidFill>
                          <a:latin typeface="微軟正黑體"/>
                          <a:cs typeface="微軟正黑體"/>
                        </a:rPr>
                        <a:t>類別</a:t>
                      </a:r>
                      <a:endParaRPr sz="1900" dirty="0">
                        <a:latin typeface="微軟正黑體"/>
                        <a:cs typeface="微軟正黑體"/>
                      </a:endParaRPr>
                    </a:p>
                  </a:txBody>
                  <a:tcPr marL="0" marR="0" marT="1219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D8752"/>
                    </a:solidFill>
                  </a:tcPr>
                </a:tc>
                <a:tc>
                  <a:txBody>
                    <a:bodyPr/>
                    <a:lstStyle/>
                    <a:p>
                      <a:pPr marL="11430" algn="ctr">
                        <a:lnSpc>
                          <a:spcPct val="100000"/>
                        </a:lnSpc>
                        <a:spcBef>
                          <a:spcPts val="960"/>
                        </a:spcBef>
                      </a:pPr>
                      <a:r>
                        <a:rPr sz="1900" b="1" spc="-5" dirty="0">
                          <a:solidFill>
                            <a:srgbClr val="FFFFFF"/>
                          </a:solidFill>
                          <a:latin typeface="微軟正黑體"/>
                          <a:cs typeface="微軟正黑體"/>
                        </a:rPr>
                        <a:t>科目</a:t>
                      </a:r>
                      <a:endParaRPr sz="1900">
                        <a:latin typeface="微軟正黑體"/>
                        <a:cs typeface="微軟正黑體"/>
                      </a:endParaRPr>
                    </a:p>
                  </a:txBody>
                  <a:tcPr marL="0" marR="0" marT="1219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D8752"/>
                    </a:solidFill>
                  </a:tcPr>
                </a:tc>
                <a:tc>
                  <a:txBody>
                    <a:bodyPr/>
                    <a:lstStyle/>
                    <a:p>
                      <a:pPr marL="12700" algn="ctr">
                        <a:lnSpc>
                          <a:spcPct val="100000"/>
                        </a:lnSpc>
                        <a:spcBef>
                          <a:spcPts val="960"/>
                        </a:spcBef>
                      </a:pPr>
                      <a:r>
                        <a:rPr sz="1900" b="1" spc="-5" dirty="0" err="1" smtClean="0">
                          <a:solidFill>
                            <a:srgbClr val="FFFFFF"/>
                          </a:solidFill>
                          <a:latin typeface="微軟正黑體"/>
                          <a:cs typeface="微軟正黑體"/>
                        </a:rPr>
                        <a:t>學分</a:t>
                      </a:r>
                      <a:endParaRPr sz="1900" dirty="0">
                        <a:latin typeface="微軟正黑體"/>
                        <a:cs typeface="微軟正黑體"/>
                      </a:endParaRPr>
                    </a:p>
                  </a:txBody>
                  <a:tcPr marL="0" marR="0" marT="12192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3D8752"/>
                    </a:solidFill>
                  </a:tcPr>
                </a:tc>
                <a:tc>
                  <a:txBody>
                    <a:bodyPr/>
                    <a:lstStyle/>
                    <a:p>
                      <a:pPr marL="12700" algn="ctr">
                        <a:lnSpc>
                          <a:spcPct val="100000"/>
                        </a:lnSpc>
                        <a:spcBef>
                          <a:spcPts val="960"/>
                        </a:spcBef>
                      </a:pPr>
                      <a:endParaRPr sz="1900" dirty="0">
                        <a:latin typeface="微軟正黑體"/>
                        <a:cs typeface="微軟正黑體"/>
                      </a:endParaRPr>
                    </a:p>
                  </a:txBody>
                  <a:tcPr marL="0" marR="0" marT="12192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D8752"/>
                    </a:solidFill>
                  </a:tcPr>
                </a:tc>
                <a:extLst>
                  <a:ext uri="{0D108BD9-81ED-4DB2-BD59-A6C34878D82A}">
                    <a16:rowId xmlns:a16="http://schemas.microsoft.com/office/drawing/2014/main" xmlns="" val="10000"/>
                  </a:ext>
                </a:extLst>
              </a:tr>
              <a:tr h="2617349">
                <a:tc>
                  <a:txBody>
                    <a:bodyPr/>
                    <a:lstStyle/>
                    <a:p>
                      <a:pPr marL="97790">
                        <a:lnSpc>
                          <a:spcPct val="100000"/>
                        </a:lnSpc>
                        <a:spcBef>
                          <a:spcPts val="5"/>
                        </a:spcBef>
                      </a:pPr>
                      <a:r>
                        <a:rPr lang="zh-TW" altLang="en-US" sz="2400" dirty="0" smtClean="0">
                          <a:latin typeface="微軟正黑體"/>
                          <a:cs typeface="微軟正黑體"/>
                        </a:rPr>
                        <a:t>技能領域</a:t>
                      </a:r>
                    </a:p>
                    <a:p>
                      <a:pPr marL="97790">
                        <a:lnSpc>
                          <a:spcPct val="100000"/>
                        </a:lnSpc>
                      </a:pPr>
                      <a:r>
                        <a:rPr lang="en-US" altLang="zh-TW" sz="2400" dirty="0" smtClean="0">
                          <a:latin typeface="微軟正黑體"/>
                          <a:cs typeface="微軟正黑體"/>
                        </a:rPr>
                        <a:t>(</a:t>
                      </a:r>
                      <a:r>
                        <a:rPr lang="zh-TW" altLang="en-US" sz="2400" dirty="0" smtClean="0">
                          <a:latin typeface="微軟正黑體"/>
                          <a:cs typeface="微軟正黑體"/>
                        </a:rPr>
                        <a:t>科適用</a:t>
                      </a:r>
                      <a:r>
                        <a:rPr lang="en-US" altLang="zh-TW" sz="2400" dirty="0" smtClean="0">
                          <a:latin typeface="微軟正黑體"/>
                          <a:cs typeface="微軟正黑體"/>
                        </a:rPr>
                        <a:t>)</a:t>
                      </a:r>
                      <a:endParaRPr lang="en-US" altLang="zh-TW" sz="24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AD1"/>
                    </a:solidFill>
                  </a:tcPr>
                </a:tc>
                <a:tc>
                  <a:txBody>
                    <a:bodyPr/>
                    <a:lstStyle/>
                    <a:p>
                      <a:pPr marL="97790">
                        <a:lnSpc>
                          <a:spcPct val="100000"/>
                        </a:lnSpc>
                        <a:spcBef>
                          <a:spcPts val="5"/>
                        </a:spcBef>
                      </a:pPr>
                      <a:r>
                        <a:rPr lang="zh-TW" altLang="en-US" sz="2400" spc="-5" dirty="0" smtClean="0">
                          <a:latin typeface="微軟正黑體"/>
                          <a:cs typeface="微軟正黑體"/>
                        </a:rPr>
                        <a:t>基本製</a:t>
                      </a:r>
                      <a:r>
                        <a:rPr lang="zh-TW" altLang="en-US" sz="2400" dirty="0" smtClean="0">
                          <a:latin typeface="微軟正黑體"/>
                          <a:cs typeface="微軟正黑體"/>
                        </a:rPr>
                        <a:t>圖</a:t>
                      </a:r>
                      <a:r>
                        <a:rPr lang="zh-TW" altLang="en-US" sz="2400" spc="-5" dirty="0" smtClean="0">
                          <a:latin typeface="微軟正黑體"/>
                          <a:cs typeface="微軟正黑體"/>
                        </a:rPr>
                        <a:t>技能領域</a:t>
                      </a:r>
                      <a:r>
                        <a:rPr lang="zh-TW" altLang="en-US" sz="2400" spc="-40" dirty="0" smtClean="0">
                          <a:latin typeface="微軟正黑體"/>
                          <a:cs typeface="微軟正黑體"/>
                        </a:rPr>
                        <a:t> </a:t>
                      </a:r>
                      <a:r>
                        <a:rPr lang="en-US" altLang="zh-TW" sz="2400" spc="-5" dirty="0" smtClean="0">
                          <a:latin typeface="微軟正黑體"/>
                          <a:cs typeface="微軟正黑體"/>
                        </a:rPr>
                        <a:t>(14)</a:t>
                      </a:r>
                      <a:endParaRPr lang="zh-TW" altLang="en-US" sz="2400" dirty="0" smtClean="0">
                        <a:latin typeface="微軟正黑體"/>
                        <a:cs typeface="微軟正黑體"/>
                      </a:endParaRPr>
                    </a:p>
                    <a:p>
                      <a:pPr marL="97790">
                        <a:lnSpc>
                          <a:spcPct val="100000"/>
                        </a:lnSpc>
                      </a:pPr>
                      <a:r>
                        <a:rPr lang="zh-TW" altLang="en-US" sz="2400" spc="-5" dirty="0" smtClean="0">
                          <a:latin typeface="微軟正黑體"/>
                          <a:cs typeface="微軟正黑體"/>
                        </a:rPr>
                        <a:t>專業製圖技能領域</a:t>
                      </a:r>
                      <a:r>
                        <a:rPr lang="zh-TW" altLang="en-US" sz="2400" spc="0" dirty="0" smtClean="0">
                          <a:latin typeface="微軟正黑體"/>
                          <a:cs typeface="微軟正黑體"/>
                        </a:rPr>
                        <a:t> </a:t>
                      </a:r>
                      <a:r>
                        <a:rPr lang="en-US" altLang="zh-TW" sz="2400" spc="-5" dirty="0" smtClean="0">
                          <a:latin typeface="微軟正黑體"/>
                          <a:cs typeface="微軟正黑體"/>
                        </a:rPr>
                        <a:t>(6)</a:t>
                      </a:r>
                      <a:endParaRPr lang="zh-TW" altLang="en-US" sz="2400" dirty="0" smtClean="0">
                        <a:latin typeface="微軟正黑體"/>
                        <a:cs typeface="微軟正黑體"/>
                      </a:endParaRPr>
                    </a:p>
                    <a:p>
                      <a:pPr marL="97790">
                        <a:lnSpc>
                          <a:spcPct val="100000"/>
                        </a:lnSpc>
                      </a:pPr>
                      <a:r>
                        <a:rPr lang="zh-TW" altLang="en-US" sz="2400" spc="-5" dirty="0" smtClean="0">
                          <a:latin typeface="微軟正黑體"/>
                          <a:cs typeface="微軟正黑體"/>
                        </a:rPr>
                        <a:t>測量技能領域</a:t>
                      </a:r>
                      <a:r>
                        <a:rPr lang="zh-TW" altLang="en-US" sz="2400" spc="15" dirty="0" smtClean="0">
                          <a:latin typeface="微軟正黑體"/>
                          <a:cs typeface="微軟正黑體"/>
                        </a:rPr>
                        <a:t> </a:t>
                      </a:r>
                      <a:r>
                        <a:rPr lang="en-US" altLang="zh-TW" sz="2400" spc="-5" dirty="0" smtClean="0">
                          <a:latin typeface="微軟正黑體"/>
                          <a:cs typeface="微軟正黑體"/>
                        </a:rPr>
                        <a:t>(6)</a:t>
                      </a:r>
                      <a:endParaRPr lang="zh-TW" altLang="en-US" sz="2400" dirty="0" smtClean="0">
                        <a:latin typeface="微軟正黑體"/>
                        <a:cs typeface="微軟正黑體"/>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DAD1"/>
                    </a:solidFill>
                  </a:tcPr>
                </a:tc>
                <a:tc>
                  <a:txBody>
                    <a:bodyPr/>
                    <a:lstStyle/>
                    <a:p>
                      <a:pPr marL="12700" algn="ctr">
                        <a:lnSpc>
                          <a:spcPct val="100000"/>
                        </a:lnSpc>
                        <a:spcBef>
                          <a:spcPts val="2105"/>
                        </a:spcBef>
                      </a:pPr>
                      <a:r>
                        <a:rPr lang="en-US" sz="2400" dirty="0" smtClean="0">
                          <a:latin typeface="微軟正黑體"/>
                          <a:cs typeface="微軟正黑體"/>
                        </a:rPr>
                        <a:t>20</a:t>
                      </a:r>
                      <a:endParaRPr sz="2400" dirty="0">
                        <a:latin typeface="微軟正黑體"/>
                        <a:cs typeface="微軟正黑體"/>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EDAD1"/>
                    </a:solidFill>
                  </a:tcPr>
                </a:tc>
                <a:tc>
                  <a:txBody>
                    <a:bodyPr/>
                    <a:lstStyle/>
                    <a:p>
                      <a:pPr marL="12700" marR="0" indent="0" algn="l" defTabSz="914400" rtl="0" eaLnBrk="1" fontAlgn="auto" latinLnBrk="0" hangingPunct="1">
                        <a:lnSpc>
                          <a:spcPct val="100000"/>
                        </a:lnSpc>
                        <a:spcBef>
                          <a:spcPts val="2105"/>
                        </a:spcBef>
                        <a:spcAft>
                          <a:spcPts val="0"/>
                        </a:spcAft>
                        <a:buClrTx/>
                        <a:buSzTx/>
                        <a:buFontTx/>
                        <a:buNone/>
                        <a:tabLst/>
                        <a:defRPr/>
                      </a:pPr>
                      <a:r>
                        <a:rPr lang="zh-TW" altLang="en-US" sz="2400" dirty="0" smtClean="0">
                          <a:latin typeface="微軟正黑體"/>
                          <a:cs typeface="微軟正黑體"/>
                        </a:rPr>
                        <a:t>基本製圖技能領域包括</a:t>
                      </a:r>
                      <a:r>
                        <a:rPr lang="en-US" altLang="zh-TW" sz="2400" spc="0" dirty="0" smtClean="0">
                          <a:latin typeface="微軟正黑體"/>
                          <a:cs typeface="微軟正黑體"/>
                        </a:rPr>
                        <a:t>2</a:t>
                      </a:r>
                      <a:r>
                        <a:rPr lang="zh-TW" altLang="en-US" sz="2400" dirty="0" smtClean="0">
                          <a:latin typeface="微軟正黑體"/>
                          <a:cs typeface="微軟正黑體"/>
                        </a:rPr>
                        <a:t>科目</a:t>
                      </a:r>
                      <a:r>
                        <a:rPr lang="en-US" altLang="zh-TW" sz="2400" dirty="0" smtClean="0">
                          <a:latin typeface="微軟正黑體"/>
                          <a:cs typeface="微軟正黑體"/>
                        </a:rPr>
                        <a:t>(</a:t>
                      </a:r>
                      <a:r>
                        <a:rPr lang="zh-TW" altLang="en-US" sz="2400" dirty="0" smtClean="0">
                          <a:latin typeface="微軟正黑體"/>
                          <a:cs typeface="微軟正黑體"/>
                        </a:rPr>
                        <a:t>製圖實習</a:t>
                      </a:r>
                      <a:r>
                        <a:rPr lang="en-US" altLang="zh-TW" sz="2400" dirty="0" smtClean="0">
                          <a:latin typeface="微軟正黑體"/>
                          <a:cs typeface="微軟正黑體"/>
                        </a:rPr>
                        <a:t>8</a:t>
                      </a:r>
                      <a:r>
                        <a:rPr lang="zh-TW" altLang="en-US" sz="2400" dirty="0" smtClean="0">
                          <a:latin typeface="微軟正黑體"/>
                          <a:cs typeface="微軟正黑體"/>
                        </a:rPr>
                        <a:t>、電腦輔助製圖實習</a:t>
                      </a:r>
                      <a:r>
                        <a:rPr lang="en-US" altLang="zh-TW" sz="2400" dirty="0" smtClean="0">
                          <a:latin typeface="微軟正黑體"/>
                          <a:cs typeface="微軟正黑體"/>
                        </a:rPr>
                        <a:t>6)</a:t>
                      </a:r>
                    </a:p>
                    <a:p>
                      <a:pPr marL="12700" marR="0" indent="0" algn="l" defTabSz="914400" rtl="0" eaLnBrk="1" fontAlgn="auto" latinLnBrk="0" hangingPunct="1">
                        <a:lnSpc>
                          <a:spcPct val="100000"/>
                        </a:lnSpc>
                        <a:spcBef>
                          <a:spcPts val="2105"/>
                        </a:spcBef>
                        <a:spcAft>
                          <a:spcPts val="0"/>
                        </a:spcAft>
                        <a:buClrTx/>
                        <a:buSzTx/>
                        <a:buFontTx/>
                        <a:buNone/>
                        <a:tabLst/>
                        <a:defRPr/>
                      </a:pPr>
                      <a:r>
                        <a:rPr lang="zh-TW" altLang="en-US" sz="2400" dirty="0" smtClean="0">
                          <a:latin typeface="微軟正黑體"/>
                          <a:cs typeface="微軟正黑體"/>
                        </a:rPr>
                        <a:t>專業製圖技能領域包括</a:t>
                      </a:r>
                      <a:r>
                        <a:rPr lang="en-US" altLang="zh-TW" sz="2400" spc="0" dirty="0" smtClean="0">
                          <a:latin typeface="微軟正黑體"/>
                          <a:cs typeface="微軟正黑體"/>
                        </a:rPr>
                        <a:t>2</a:t>
                      </a:r>
                      <a:r>
                        <a:rPr lang="zh-TW" altLang="en-US" sz="2400" dirty="0" smtClean="0">
                          <a:latin typeface="微軟正黑體"/>
                          <a:cs typeface="微軟正黑體"/>
                        </a:rPr>
                        <a:t>科目</a:t>
                      </a:r>
                      <a:r>
                        <a:rPr lang="en-US" altLang="zh-TW" sz="2400" dirty="0" smtClean="0">
                          <a:latin typeface="微軟正黑體"/>
                          <a:cs typeface="微軟正黑體"/>
                        </a:rPr>
                        <a:t>(</a:t>
                      </a:r>
                      <a:r>
                        <a:rPr lang="zh-TW" altLang="en-US" sz="2400" dirty="0" smtClean="0">
                          <a:latin typeface="微軟正黑體"/>
                          <a:cs typeface="微軟正黑體"/>
                        </a:rPr>
                        <a:t>建築製圖實習</a:t>
                      </a:r>
                      <a:r>
                        <a:rPr lang="en-US" altLang="zh-TW" sz="2400" dirty="0" smtClean="0">
                          <a:latin typeface="微軟正黑體"/>
                          <a:cs typeface="微軟正黑體"/>
                        </a:rPr>
                        <a:t>3</a:t>
                      </a:r>
                      <a:r>
                        <a:rPr lang="zh-TW" altLang="en-US" sz="2400" dirty="0" smtClean="0">
                          <a:latin typeface="微軟正黑體"/>
                          <a:cs typeface="微軟正黑體"/>
                        </a:rPr>
                        <a:t>、施工圖實習</a:t>
                      </a:r>
                      <a:r>
                        <a:rPr lang="en-US" altLang="zh-TW" sz="2400" dirty="0" smtClean="0">
                          <a:latin typeface="微軟正黑體"/>
                          <a:cs typeface="微軟正黑體"/>
                        </a:rPr>
                        <a:t>3)</a:t>
                      </a:r>
                      <a:r>
                        <a:rPr lang="zh-TW" altLang="en-US" sz="2400" dirty="0" smtClean="0">
                          <a:latin typeface="微軟正黑體"/>
                          <a:cs typeface="微軟正黑體"/>
                        </a:rPr>
                        <a:t> </a:t>
                      </a:r>
                      <a:endParaRPr lang="en-US" altLang="zh-TW" sz="2400" dirty="0" smtClean="0">
                        <a:latin typeface="微軟正黑體"/>
                        <a:cs typeface="微軟正黑體"/>
                      </a:endParaRPr>
                    </a:p>
                    <a:p>
                      <a:pPr marL="12700" marR="0" indent="0" algn="l" defTabSz="914400" rtl="0" eaLnBrk="1" fontAlgn="auto" latinLnBrk="0" hangingPunct="1">
                        <a:lnSpc>
                          <a:spcPct val="100000"/>
                        </a:lnSpc>
                        <a:spcBef>
                          <a:spcPts val="2105"/>
                        </a:spcBef>
                        <a:spcAft>
                          <a:spcPts val="0"/>
                        </a:spcAft>
                        <a:buClrTx/>
                        <a:buSzTx/>
                        <a:buFontTx/>
                        <a:buNone/>
                        <a:tabLst/>
                        <a:defRPr/>
                      </a:pPr>
                      <a:r>
                        <a:rPr lang="zh-TW" altLang="en-US" sz="2400" spc="-5" dirty="0" smtClean="0">
                          <a:latin typeface="微軟正黑體"/>
                          <a:cs typeface="微軟正黑體"/>
                        </a:rPr>
                        <a:t>測量技能領域包括</a:t>
                      </a:r>
                      <a:r>
                        <a:rPr lang="en-US" altLang="zh-TW" sz="2400" spc="-5" dirty="0" smtClean="0">
                          <a:latin typeface="微軟正黑體"/>
                          <a:cs typeface="微軟正黑體"/>
                        </a:rPr>
                        <a:t>2</a:t>
                      </a:r>
                      <a:r>
                        <a:rPr lang="zh-TW" altLang="en-US" sz="2400" spc="-5" dirty="0" smtClean="0">
                          <a:latin typeface="微軟正黑體"/>
                          <a:cs typeface="微軟正黑體"/>
                        </a:rPr>
                        <a:t>科目</a:t>
                      </a:r>
                      <a:r>
                        <a:rPr lang="en-US" altLang="zh-TW" sz="2400" spc="-5" dirty="0" smtClean="0">
                          <a:latin typeface="微軟正黑體"/>
                          <a:cs typeface="微軟正黑體"/>
                        </a:rPr>
                        <a:t>(</a:t>
                      </a:r>
                      <a:r>
                        <a:rPr lang="zh-TW" altLang="en-US" sz="2400" spc="-5" dirty="0" smtClean="0">
                          <a:latin typeface="微軟正黑體"/>
                          <a:cs typeface="微軟正黑體"/>
                        </a:rPr>
                        <a:t>工程測量實習</a:t>
                      </a:r>
                      <a:r>
                        <a:rPr lang="en-US" altLang="zh-TW" sz="2400" spc="-5" dirty="0" smtClean="0">
                          <a:latin typeface="微軟正黑體"/>
                          <a:cs typeface="微軟正黑體"/>
                        </a:rPr>
                        <a:t>3</a:t>
                      </a:r>
                      <a:r>
                        <a:rPr lang="zh-TW" altLang="en-US" sz="2400" spc="-5" dirty="0" smtClean="0">
                          <a:latin typeface="微軟正黑體"/>
                          <a:cs typeface="微軟正黑體"/>
                        </a:rPr>
                        <a:t>、地形測量實習</a:t>
                      </a:r>
                      <a:r>
                        <a:rPr lang="en-US" altLang="zh-TW" sz="2400" spc="-5" dirty="0" smtClean="0">
                          <a:latin typeface="微軟正黑體"/>
                          <a:cs typeface="微軟正黑體"/>
                        </a:rPr>
                        <a:t>3)</a:t>
                      </a:r>
                      <a:endParaRPr sz="2400" dirty="0">
                        <a:latin typeface="微軟正黑體"/>
                        <a:cs typeface="微軟正黑體"/>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AD1"/>
                    </a:solidFill>
                  </a:tcPr>
                </a:tc>
                <a:extLst>
                  <a:ext uri="{0D108BD9-81ED-4DB2-BD59-A6C34878D82A}">
                    <a16:rowId xmlns:a16="http://schemas.microsoft.com/office/drawing/2014/main" xmlns="" val="10001"/>
                  </a:ext>
                </a:extLst>
              </a:tr>
              <a:tr h="598049">
                <a:tc>
                  <a:txBody>
                    <a:bodyPr/>
                    <a:lstStyle/>
                    <a:p>
                      <a:pPr marL="97790">
                        <a:lnSpc>
                          <a:spcPct val="100000"/>
                        </a:lnSpc>
                      </a:pPr>
                      <a:endParaRPr sz="1800" dirty="0">
                        <a:latin typeface="微軟正黑體"/>
                        <a:cs typeface="微軟正黑體"/>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a:txBody>
                    <a:bodyPr/>
                    <a:lstStyle/>
                    <a:p>
                      <a:pPr marL="97790">
                        <a:lnSpc>
                          <a:spcPct val="100000"/>
                        </a:lnSpc>
                        <a:spcBef>
                          <a:spcPts val="0"/>
                        </a:spcBef>
                      </a:pPr>
                      <a:r>
                        <a:rPr lang="zh-TW" altLang="en-US" sz="2800" spc="-5" dirty="0" smtClean="0">
                          <a:latin typeface="微軟正黑體"/>
                          <a:cs typeface="微軟正黑體"/>
                        </a:rPr>
                        <a:t>合計</a:t>
                      </a:r>
                      <a:endParaRPr lang="en-US" sz="2800" spc="-5" dirty="0" smtClean="0">
                        <a:latin typeface="微軟正黑體"/>
                        <a:cs typeface="微軟正黑體"/>
                      </a:endParaRPr>
                    </a:p>
                  </a:txBody>
                  <a:tcPr marL="0" marR="0" marT="279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a:txBody>
                    <a:bodyPr/>
                    <a:lstStyle/>
                    <a:p>
                      <a:pPr>
                        <a:lnSpc>
                          <a:spcPct val="100000"/>
                        </a:lnSpc>
                        <a:spcBef>
                          <a:spcPts val="0"/>
                        </a:spcBef>
                      </a:pPr>
                      <a:r>
                        <a:rPr lang="en-US" sz="2800" dirty="0" smtClean="0">
                          <a:latin typeface="微軟正黑體"/>
                          <a:cs typeface="微軟正黑體"/>
                        </a:rPr>
                        <a:t>52</a:t>
                      </a:r>
                      <a:endParaRPr sz="2800" dirty="0">
                        <a:latin typeface="微軟正黑體"/>
                        <a:cs typeface="微軟正黑體"/>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E8ECE9"/>
                    </a:solidFill>
                  </a:tcPr>
                </a:tc>
                <a:tc>
                  <a:txBody>
                    <a:bodyPr/>
                    <a:lstStyle/>
                    <a:p>
                      <a:pPr>
                        <a:lnSpc>
                          <a:spcPct val="100000"/>
                        </a:lnSpc>
                      </a:pPr>
                      <a:endParaRPr sz="1800" dirty="0">
                        <a:latin typeface="微軟正黑體"/>
                        <a:cs typeface="微軟正黑體"/>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E9"/>
                    </a:solidFill>
                  </a:tcPr>
                </a:tc>
                <a:extLst>
                  <a:ext uri="{0D108BD9-81ED-4DB2-BD59-A6C34878D82A}">
                    <a16:rowId xmlns:a16="http://schemas.microsoft.com/office/drawing/2014/main" xmlns="" val="10002"/>
                  </a:ext>
                </a:extLst>
              </a:tr>
            </a:tbl>
          </a:graphicData>
        </a:graphic>
      </p:graphicFrame>
      <p:sp>
        <p:nvSpPr>
          <p:cNvPr id="6" name="標題 5"/>
          <p:cNvSpPr>
            <a:spLocks noGrp="1"/>
          </p:cNvSpPr>
          <p:nvPr>
            <p:ph type="title"/>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143</a:t>
            </a:fld>
            <a:endParaRPr lang="zh-TW" altLang="en-US"/>
          </a:p>
        </p:txBody>
      </p:sp>
    </p:spTree>
    <p:extLst>
      <p:ext uri="{BB962C8B-B14F-4D97-AF65-F5344CB8AC3E}">
        <p14:creationId xmlns:p14="http://schemas.microsoft.com/office/powerpoint/2010/main" val="341513323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590" y="1474626"/>
            <a:ext cx="5233010" cy="443070"/>
          </a:xfrm>
          <a:prstGeom prst="rect">
            <a:avLst/>
          </a:prstGeom>
        </p:spPr>
        <p:txBody>
          <a:bodyPr vert="horz" wrap="square" lIns="0" tIns="12065" rIns="0" bIns="0" rtlCol="0">
            <a:spAutoFit/>
          </a:bodyPr>
          <a:lstStyle/>
          <a:p>
            <a:pPr marL="12700">
              <a:lnSpc>
                <a:spcPct val="100000"/>
              </a:lnSpc>
              <a:spcBef>
                <a:spcPts val="95"/>
              </a:spcBef>
            </a:pPr>
            <a:r>
              <a:rPr lang="zh-TW" altLang="en-US" sz="2800" spc="-10" dirty="0">
                <a:solidFill>
                  <a:srgbClr val="990033"/>
                </a:solidFill>
              </a:rPr>
              <a:t>本群各科之</a:t>
            </a:r>
            <a:r>
              <a:rPr lang="zh-TW" altLang="en-US" sz="2800" spc="-10" dirty="0" smtClean="0">
                <a:solidFill>
                  <a:srgbClr val="990033"/>
                </a:solidFill>
              </a:rPr>
              <a:t>技能領域適用</a:t>
            </a:r>
            <a:r>
              <a:rPr lang="zh-TW" altLang="en-US" sz="2800" spc="-10" dirty="0">
                <a:solidFill>
                  <a:srgbClr val="990033"/>
                </a:solidFill>
              </a:rPr>
              <a:t>對照表</a:t>
            </a:r>
            <a:endParaRPr sz="2800" dirty="0"/>
          </a:p>
        </p:txBody>
      </p:sp>
      <p:graphicFrame>
        <p:nvGraphicFramePr>
          <p:cNvPr id="3" name="object 3"/>
          <p:cNvGraphicFramePr>
            <a:graphicFrameLocks noGrp="1"/>
          </p:cNvGraphicFramePr>
          <p:nvPr>
            <p:extLst>
              <p:ext uri="{D42A27DB-BD31-4B8C-83A1-F6EECF244321}">
                <p14:modId xmlns:p14="http://schemas.microsoft.com/office/powerpoint/2010/main" val="3910724848"/>
              </p:ext>
            </p:extLst>
          </p:nvPr>
        </p:nvGraphicFramePr>
        <p:xfrm>
          <a:off x="484187" y="2284476"/>
          <a:ext cx="8354058" cy="3812539"/>
        </p:xfrm>
        <a:graphic>
          <a:graphicData uri="http://schemas.openxmlformats.org/drawingml/2006/table">
            <a:tbl>
              <a:tblPr firstRow="1" bandRow="1">
                <a:tableStyleId>{2D5ABB26-0587-4C30-8999-92F81FD0307C}</a:tableStyleId>
              </a:tblPr>
              <a:tblGrid>
                <a:gridCol w="98425">
                  <a:extLst>
                    <a:ext uri="{9D8B030D-6E8A-4147-A177-3AD203B41FA5}">
                      <a16:colId xmlns:a16="http://schemas.microsoft.com/office/drawing/2014/main" xmlns="" val="20000"/>
                    </a:ext>
                  </a:extLst>
                </a:gridCol>
                <a:gridCol w="2171700">
                  <a:extLst>
                    <a:ext uri="{9D8B030D-6E8A-4147-A177-3AD203B41FA5}">
                      <a16:colId xmlns:a16="http://schemas.microsoft.com/office/drawing/2014/main" xmlns="" val="20001"/>
                    </a:ext>
                  </a:extLst>
                </a:gridCol>
                <a:gridCol w="3877310">
                  <a:extLst>
                    <a:ext uri="{9D8B030D-6E8A-4147-A177-3AD203B41FA5}">
                      <a16:colId xmlns:a16="http://schemas.microsoft.com/office/drawing/2014/main" xmlns="" val="20002"/>
                    </a:ext>
                  </a:extLst>
                </a:gridCol>
                <a:gridCol w="1944369">
                  <a:extLst>
                    <a:ext uri="{9D8B030D-6E8A-4147-A177-3AD203B41FA5}">
                      <a16:colId xmlns:a16="http://schemas.microsoft.com/office/drawing/2014/main" xmlns="" val="20003"/>
                    </a:ext>
                  </a:extLst>
                </a:gridCol>
                <a:gridCol w="262254">
                  <a:extLst>
                    <a:ext uri="{9D8B030D-6E8A-4147-A177-3AD203B41FA5}">
                      <a16:colId xmlns:a16="http://schemas.microsoft.com/office/drawing/2014/main" xmlns="" val="20004"/>
                    </a:ext>
                  </a:extLst>
                </a:gridCol>
              </a:tblGrid>
              <a:tr h="706120">
                <a:tc>
                  <a:txBody>
                    <a:bodyPr/>
                    <a:lstStyle/>
                    <a:p>
                      <a:pPr>
                        <a:lnSpc>
                          <a:spcPct val="100000"/>
                        </a:lnSpc>
                      </a:pPr>
                      <a:endParaRPr sz="1800" dirty="0">
                        <a:latin typeface="Times New Roman"/>
                        <a:cs typeface="Times New Roman"/>
                      </a:endParaRPr>
                    </a:p>
                  </a:txBody>
                  <a:tcPr marL="0" marR="0" marT="0" marB="0">
                    <a:lnR w="12700">
                      <a:solidFill>
                        <a:srgbClr val="FFFFFF"/>
                      </a:solidFill>
                      <a:prstDash val="solid"/>
                    </a:lnR>
                    <a:lnB w="76200">
                      <a:solidFill>
                        <a:srgbClr val="0000CC"/>
                      </a:solidFill>
                      <a:prstDash val="solid"/>
                    </a:lnB>
                  </a:tcPr>
                </a:tc>
                <a:tc>
                  <a:txBody>
                    <a:bodyPr/>
                    <a:lstStyle/>
                    <a:p>
                      <a:pPr marL="56515" algn="ctr">
                        <a:lnSpc>
                          <a:spcPct val="100000"/>
                        </a:lnSpc>
                        <a:spcBef>
                          <a:spcPts val="1675"/>
                        </a:spcBef>
                      </a:pPr>
                      <a:r>
                        <a:rPr sz="1800" b="1" dirty="0">
                          <a:solidFill>
                            <a:srgbClr val="FFFFFF"/>
                          </a:solidFill>
                          <a:latin typeface="微軟正黑體"/>
                          <a:cs typeface="微軟正黑體"/>
                        </a:rPr>
                        <a:t>科別</a:t>
                      </a:r>
                      <a:endParaRPr sz="1800">
                        <a:latin typeface="微軟正黑體"/>
                        <a:cs typeface="微軟正黑體"/>
                      </a:endParaRPr>
                    </a:p>
                  </a:txBody>
                  <a:tcPr marL="0" marR="0" marT="212725" marB="0">
                    <a:lnL w="12700">
                      <a:solidFill>
                        <a:srgbClr val="FFFFFF"/>
                      </a:solidFill>
                      <a:prstDash val="solid"/>
                    </a:lnL>
                    <a:lnR w="12700">
                      <a:solidFill>
                        <a:srgbClr val="FFFFFF"/>
                      </a:solidFill>
                      <a:prstDash val="solid"/>
                    </a:lnR>
                    <a:lnT w="12700">
                      <a:solidFill>
                        <a:srgbClr val="FFFFFF"/>
                      </a:solidFill>
                      <a:prstDash val="solid"/>
                    </a:lnT>
                    <a:lnB w="76200">
                      <a:solidFill>
                        <a:srgbClr val="0000CC"/>
                      </a:solidFill>
                      <a:prstDash val="solid"/>
                    </a:lnB>
                    <a:solidFill>
                      <a:srgbClr val="3D8752"/>
                    </a:solidFill>
                  </a:tcPr>
                </a:tc>
                <a:tc>
                  <a:txBody>
                    <a:bodyPr/>
                    <a:lstStyle/>
                    <a:p>
                      <a:pPr marL="1280795">
                        <a:lnSpc>
                          <a:spcPct val="100000"/>
                        </a:lnSpc>
                        <a:spcBef>
                          <a:spcPts val="1675"/>
                        </a:spcBef>
                      </a:pPr>
                      <a:r>
                        <a:rPr sz="1800" b="1" dirty="0">
                          <a:solidFill>
                            <a:srgbClr val="FFFFFF"/>
                          </a:solidFill>
                          <a:latin typeface="微軟正黑體"/>
                          <a:cs typeface="微軟正黑體"/>
                        </a:rPr>
                        <a:t>適用技能領域</a:t>
                      </a:r>
                      <a:endParaRPr sz="1800" dirty="0">
                        <a:latin typeface="微軟正黑體"/>
                        <a:cs typeface="微軟正黑體"/>
                      </a:endParaRPr>
                    </a:p>
                  </a:txBody>
                  <a:tcPr marL="0" marR="0" marT="212725" marB="0">
                    <a:lnL w="12700">
                      <a:solidFill>
                        <a:srgbClr val="FFFFFF"/>
                      </a:solidFill>
                      <a:prstDash val="solid"/>
                    </a:lnL>
                    <a:lnR w="12700">
                      <a:solidFill>
                        <a:srgbClr val="FFFFFF"/>
                      </a:solidFill>
                      <a:prstDash val="solid"/>
                    </a:lnR>
                    <a:lnT w="12700">
                      <a:solidFill>
                        <a:srgbClr val="FFFFFF"/>
                      </a:solidFill>
                      <a:prstDash val="solid"/>
                    </a:lnT>
                    <a:lnB w="76200">
                      <a:solidFill>
                        <a:srgbClr val="0000CC"/>
                      </a:solidFill>
                      <a:prstDash val="solid"/>
                    </a:lnB>
                    <a:solidFill>
                      <a:srgbClr val="3D8752"/>
                    </a:solidFill>
                  </a:tcPr>
                </a:tc>
                <a:tc>
                  <a:txBody>
                    <a:bodyPr/>
                    <a:lstStyle/>
                    <a:p>
                      <a:pPr marL="56515" algn="ctr">
                        <a:lnSpc>
                          <a:spcPct val="100000"/>
                        </a:lnSpc>
                        <a:spcBef>
                          <a:spcPts val="1675"/>
                        </a:spcBef>
                      </a:pPr>
                      <a:r>
                        <a:rPr sz="1800" b="1" dirty="0">
                          <a:solidFill>
                            <a:srgbClr val="FFFFFF"/>
                          </a:solidFill>
                          <a:latin typeface="微軟正黑體"/>
                          <a:cs typeface="微軟正黑體"/>
                        </a:rPr>
                        <a:t>合計修習學分數</a:t>
                      </a:r>
                      <a:endParaRPr sz="1800">
                        <a:latin typeface="微軟正黑體"/>
                        <a:cs typeface="微軟正黑體"/>
                      </a:endParaRPr>
                    </a:p>
                  </a:txBody>
                  <a:tcPr marL="0" marR="0" marT="212725" marB="0">
                    <a:lnL w="12700">
                      <a:solidFill>
                        <a:srgbClr val="FFFFFF"/>
                      </a:solidFill>
                      <a:prstDash val="solid"/>
                    </a:lnL>
                    <a:lnR w="12700">
                      <a:solidFill>
                        <a:srgbClr val="FFFFFF"/>
                      </a:solidFill>
                      <a:prstDash val="solid"/>
                    </a:lnR>
                    <a:lnT w="12700">
                      <a:solidFill>
                        <a:srgbClr val="FFFFFF"/>
                      </a:solidFill>
                      <a:prstDash val="solid"/>
                    </a:lnT>
                    <a:lnB w="76200">
                      <a:solidFill>
                        <a:srgbClr val="0000CC"/>
                      </a:solidFill>
                      <a:prstDash val="solid"/>
                    </a:lnB>
                    <a:solidFill>
                      <a:srgbClr val="3D8752"/>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B w="76200">
                      <a:solidFill>
                        <a:srgbClr val="0000CC"/>
                      </a:solidFill>
                      <a:prstDash val="solid"/>
                    </a:lnB>
                  </a:tcPr>
                </a:tc>
                <a:extLst>
                  <a:ext uri="{0D108BD9-81ED-4DB2-BD59-A6C34878D82A}">
                    <a16:rowId xmlns:a16="http://schemas.microsoft.com/office/drawing/2014/main" xmlns="" val="10000"/>
                  </a:ext>
                </a:extLst>
              </a:tr>
              <a:tr h="738505">
                <a:tc>
                  <a:txBody>
                    <a:bodyPr/>
                    <a:lstStyle/>
                    <a:p>
                      <a:pPr>
                        <a:lnSpc>
                          <a:spcPct val="100000"/>
                        </a:lnSpc>
                      </a:pPr>
                      <a:endParaRPr sz="1800">
                        <a:latin typeface="Times New Roman"/>
                        <a:cs typeface="Times New Roman"/>
                      </a:endParaRPr>
                    </a:p>
                  </a:txBody>
                  <a:tcPr marL="0" marR="0" marT="0" marB="0">
                    <a:lnL w="76200">
                      <a:solidFill>
                        <a:srgbClr val="0000CC"/>
                      </a:solidFill>
                      <a:prstDash val="solid"/>
                    </a:lnL>
                    <a:lnR w="12700">
                      <a:solidFill>
                        <a:srgbClr val="FFFFFF"/>
                      </a:solidFill>
                      <a:prstDash val="solid"/>
                    </a:lnR>
                    <a:lnT w="76200">
                      <a:solidFill>
                        <a:srgbClr val="0000CC"/>
                      </a:solidFill>
                      <a:prstDash val="solid"/>
                    </a:lnT>
                    <a:lnB w="76200">
                      <a:solidFill>
                        <a:srgbClr val="0000CC"/>
                      </a:solidFill>
                      <a:prstDash val="solid"/>
                    </a:lnB>
                  </a:tcPr>
                </a:tc>
                <a:tc>
                  <a:txBody>
                    <a:bodyPr/>
                    <a:lstStyle/>
                    <a:p>
                      <a:pPr marL="56515" algn="ctr">
                        <a:lnSpc>
                          <a:spcPct val="100000"/>
                        </a:lnSpc>
                        <a:spcBef>
                          <a:spcPts val="1939"/>
                        </a:spcBef>
                      </a:pPr>
                      <a:r>
                        <a:rPr sz="1800" b="1" dirty="0">
                          <a:solidFill>
                            <a:srgbClr val="FFFFFF"/>
                          </a:solidFill>
                          <a:latin typeface="微軟正黑體"/>
                          <a:cs typeface="微軟正黑體"/>
                        </a:rPr>
                        <a:t>建築科</a:t>
                      </a:r>
                      <a:endParaRPr sz="1800">
                        <a:latin typeface="微軟正黑體"/>
                        <a:cs typeface="微軟正黑體"/>
                      </a:endParaRPr>
                    </a:p>
                  </a:txBody>
                  <a:tcPr marL="0" marR="0" marT="246379" marB="0">
                    <a:lnL w="12700">
                      <a:solidFill>
                        <a:srgbClr val="FFFFFF"/>
                      </a:solidFill>
                      <a:prstDash val="solid"/>
                    </a:lnL>
                    <a:lnR w="12700">
                      <a:solidFill>
                        <a:srgbClr val="FFFFFF"/>
                      </a:solidFill>
                      <a:prstDash val="solid"/>
                    </a:lnR>
                    <a:lnT w="76200">
                      <a:solidFill>
                        <a:srgbClr val="0000CC"/>
                      </a:solidFill>
                      <a:prstDash val="solid"/>
                    </a:lnT>
                    <a:lnB w="76200">
                      <a:solidFill>
                        <a:srgbClr val="0000CC"/>
                      </a:solidFill>
                      <a:prstDash val="solid"/>
                    </a:lnB>
                    <a:solidFill>
                      <a:srgbClr val="3D8752"/>
                    </a:solidFill>
                  </a:tcPr>
                </a:tc>
                <a:tc>
                  <a:txBody>
                    <a:bodyPr/>
                    <a:lstStyle/>
                    <a:p>
                      <a:pPr marL="56515" algn="ctr">
                        <a:lnSpc>
                          <a:spcPts val="2130"/>
                        </a:lnSpc>
                        <a:spcBef>
                          <a:spcPts val="890"/>
                        </a:spcBef>
                      </a:pPr>
                      <a:r>
                        <a:rPr sz="1800" spc="-5" dirty="0">
                          <a:latin typeface="微軟正黑體"/>
                          <a:cs typeface="微軟正黑體"/>
                        </a:rPr>
                        <a:t>基本製圖技能領</a:t>
                      </a:r>
                      <a:r>
                        <a:rPr sz="1800" dirty="0">
                          <a:latin typeface="微軟正黑體"/>
                          <a:cs typeface="微軟正黑體"/>
                        </a:rPr>
                        <a:t>域</a:t>
                      </a:r>
                      <a:r>
                        <a:rPr sz="1800" spc="-5" dirty="0">
                          <a:latin typeface="微軟正黑體"/>
                          <a:cs typeface="微軟正黑體"/>
                        </a:rPr>
                        <a:t> (14)</a:t>
                      </a:r>
                      <a:endParaRPr sz="1800" dirty="0">
                        <a:latin typeface="微軟正黑體"/>
                        <a:cs typeface="微軟正黑體"/>
                      </a:endParaRPr>
                    </a:p>
                    <a:p>
                      <a:pPr marL="57785" algn="ctr">
                        <a:lnSpc>
                          <a:spcPts val="2130"/>
                        </a:lnSpc>
                      </a:pPr>
                      <a:r>
                        <a:rPr sz="1800" dirty="0" err="1">
                          <a:latin typeface="微軟正黑體"/>
                          <a:cs typeface="微軟正黑體"/>
                        </a:rPr>
                        <a:t>專業製圖技能領域</a:t>
                      </a:r>
                      <a:r>
                        <a:rPr sz="1800" spc="-5" dirty="0">
                          <a:latin typeface="微軟正黑體"/>
                          <a:cs typeface="微軟正黑體"/>
                        </a:rPr>
                        <a:t> </a:t>
                      </a:r>
                      <a:r>
                        <a:rPr sz="1800" spc="-5" dirty="0" smtClean="0">
                          <a:latin typeface="微軟正黑體"/>
                          <a:cs typeface="微軟正黑體"/>
                        </a:rPr>
                        <a:t>(</a:t>
                      </a:r>
                      <a:r>
                        <a:rPr lang="en-US" sz="1800" spc="-5" dirty="0" smtClean="0">
                          <a:latin typeface="微軟正黑體"/>
                          <a:cs typeface="微軟正黑體"/>
                        </a:rPr>
                        <a:t>6</a:t>
                      </a:r>
                      <a:r>
                        <a:rPr sz="1800" spc="-5" dirty="0" smtClean="0">
                          <a:latin typeface="微軟正黑體"/>
                          <a:cs typeface="微軟正黑體"/>
                        </a:rPr>
                        <a:t>)</a:t>
                      </a:r>
                      <a:endParaRPr sz="1800" dirty="0">
                        <a:latin typeface="微軟正黑體"/>
                        <a:cs typeface="微軟正黑體"/>
                      </a:endParaRPr>
                    </a:p>
                  </a:txBody>
                  <a:tcPr marL="0" marR="0" marT="113030" marB="0">
                    <a:lnL w="12700">
                      <a:solidFill>
                        <a:srgbClr val="FFFFFF"/>
                      </a:solidFill>
                      <a:prstDash val="solid"/>
                    </a:lnL>
                    <a:lnR w="12700">
                      <a:solidFill>
                        <a:srgbClr val="FFFFFF"/>
                      </a:solidFill>
                      <a:prstDash val="solid"/>
                    </a:lnR>
                    <a:lnT w="76200">
                      <a:solidFill>
                        <a:srgbClr val="0000CC"/>
                      </a:solidFill>
                      <a:prstDash val="solid"/>
                    </a:lnT>
                    <a:lnB w="76200">
                      <a:solidFill>
                        <a:srgbClr val="0000CC"/>
                      </a:solidFill>
                      <a:prstDash val="solid"/>
                    </a:lnB>
                    <a:solidFill>
                      <a:srgbClr val="CEDAD1"/>
                    </a:solidFill>
                  </a:tcPr>
                </a:tc>
                <a:tc>
                  <a:txBody>
                    <a:bodyPr/>
                    <a:lstStyle/>
                    <a:p>
                      <a:pPr marL="56515" algn="ctr">
                        <a:lnSpc>
                          <a:spcPct val="100000"/>
                        </a:lnSpc>
                        <a:spcBef>
                          <a:spcPts val="1939"/>
                        </a:spcBef>
                      </a:pPr>
                      <a:r>
                        <a:rPr sz="1800" dirty="0" smtClean="0">
                          <a:latin typeface="微軟正黑體"/>
                          <a:cs typeface="微軟正黑體"/>
                        </a:rPr>
                        <a:t>2</a:t>
                      </a:r>
                      <a:r>
                        <a:rPr lang="en-US" sz="1800" dirty="0" smtClean="0">
                          <a:latin typeface="微軟正黑體"/>
                          <a:cs typeface="微軟正黑體"/>
                        </a:rPr>
                        <a:t>0</a:t>
                      </a:r>
                      <a:endParaRPr sz="1800" dirty="0">
                        <a:latin typeface="微軟正黑體"/>
                        <a:cs typeface="微軟正黑體"/>
                      </a:endParaRPr>
                    </a:p>
                  </a:txBody>
                  <a:tcPr marL="0" marR="0" marT="246379" marB="0">
                    <a:lnL w="12700">
                      <a:solidFill>
                        <a:srgbClr val="FFFFFF"/>
                      </a:solidFill>
                      <a:prstDash val="solid"/>
                    </a:lnL>
                    <a:lnR w="12700">
                      <a:solidFill>
                        <a:srgbClr val="FFFFFF"/>
                      </a:solidFill>
                      <a:prstDash val="solid"/>
                    </a:lnR>
                    <a:lnT w="76200">
                      <a:solidFill>
                        <a:srgbClr val="0000CC"/>
                      </a:solidFill>
                      <a:prstDash val="solid"/>
                    </a:lnT>
                    <a:lnB w="76200">
                      <a:solidFill>
                        <a:srgbClr val="0000CC"/>
                      </a:solidFill>
                      <a:prstDash val="solid"/>
                    </a:lnB>
                    <a:solidFill>
                      <a:srgbClr val="CEDAD1"/>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76200">
                      <a:solidFill>
                        <a:srgbClr val="0000CC"/>
                      </a:solidFill>
                      <a:prstDash val="solid"/>
                    </a:lnR>
                    <a:lnT w="76200">
                      <a:solidFill>
                        <a:srgbClr val="0000CC"/>
                      </a:solidFill>
                      <a:prstDash val="solid"/>
                    </a:lnT>
                    <a:lnB w="76200">
                      <a:solidFill>
                        <a:srgbClr val="0000CC"/>
                      </a:solidFill>
                      <a:prstDash val="solid"/>
                    </a:lnB>
                  </a:tcPr>
                </a:tc>
                <a:extLst>
                  <a:ext uri="{0D108BD9-81ED-4DB2-BD59-A6C34878D82A}">
                    <a16:rowId xmlns:a16="http://schemas.microsoft.com/office/drawing/2014/main" xmlns="" val="10001"/>
                  </a:ext>
                </a:extLst>
              </a:tr>
              <a:tr h="817244">
                <a:tc>
                  <a:txBody>
                    <a:bodyPr/>
                    <a:lstStyle/>
                    <a:p>
                      <a:pPr>
                        <a:lnSpc>
                          <a:spcPct val="100000"/>
                        </a:lnSpc>
                      </a:pPr>
                      <a:endParaRPr sz="1800">
                        <a:latin typeface="Times New Roman"/>
                        <a:cs typeface="Times New Roman"/>
                      </a:endParaRPr>
                    </a:p>
                  </a:txBody>
                  <a:tcPr marL="0" marR="0" marT="0" marB="0">
                    <a:lnR w="12700">
                      <a:solidFill>
                        <a:srgbClr val="FFFFFF"/>
                      </a:solidFill>
                      <a:prstDash val="solid"/>
                    </a:lnR>
                    <a:lnT w="76200">
                      <a:solidFill>
                        <a:srgbClr val="0000CC"/>
                      </a:solidFill>
                      <a:prstDash val="solid"/>
                    </a:lnT>
                  </a:tcPr>
                </a:tc>
                <a:tc>
                  <a:txBody>
                    <a:bodyPr/>
                    <a:lstStyle/>
                    <a:p>
                      <a:pPr>
                        <a:lnSpc>
                          <a:spcPct val="100000"/>
                        </a:lnSpc>
                        <a:spcBef>
                          <a:spcPts val="50"/>
                        </a:spcBef>
                      </a:pPr>
                      <a:endParaRPr sz="1900">
                        <a:latin typeface="Times New Roman"/>
                        <a:cs typeface="Times New Roman"/>
                      </a:endParaRPr>
                    </a:p>
                    <a:p>
                      <a:pPr marL="56515" algn="ctr">
                        <a:lnSpc>
                          <a:spcPct val="100000"/>
                        </a:lnSpc>
                      </a:pPr>
                      <a:r>
                        <a:rPr sz="1800" b="1" dirty="0">
                          <a:solidFill>
                            <a:srgbClr val="FFFFFF"/>
                          </a:solidFill>
                          <a:latin typeface="微軟正黑體"/>
                          <a:cs typeface="微軟正黑體"/>
                        </a:rPr>
                        <a:t>土木科</a:t>
                      </a:r>
                      <a:endParaRPr sz="1800">
                        <a:latin typeface="微軟正黑體"/>
                        <a:cs typeface="微軟正黑體"/>
                      </a:endParaRPr>
                    </a:p>
                  </a:txBody>
                  <a:tcPr marL="0" marR="0" marT="6350" marB="0">
                    <a:lnL w="12700">
                      <a:solidFill>
                        <a:srgbClr val="FFFFFF"/>
                      </a:solidFill>
                      <a:prstDash val="solid"/>
                    </a:lnL>
                    <a:lnR w="12700">
                      <a:solidFill>
                        <a:srgbClr val="FFFFFF"/>
                      </a:solidFill>
                      <a:prstDash val="solid"/>
                    </a:lnR>
                    <a:lnT w="76200">
                      <a:solidFill>
                        <a:srgbClr val="0000CC"/>
                      </a:solidFill>
                      <a:prstDash val="solid"/>
                    </a:lnT>
                    <a:lnB w="12700">
                      <a:solidFill>
                        <a:srgbClr val="FFFFFF"/>
                      </a:solidFill>
                      <a:prstDash val="solid"/>
                    </a:lnB>
                    <a:solidFill>
                      <a:srgbClr val="3D8752"/>
                    </a:solidFill>
                  </a:tcPr>
                </a:tc>
                <a:tc>
                  <a:txBody>
                    <a:bodyPr/>
                    <a:lstStyle/>
                    <a:p>
                      <a:pPr marL="56515" algn="ctr">
                        <a:lnSpc>
                          <a:spcPts val="2130"/>
                        </a:lnSpc>
                        <a:spcBef>
                          <a:spcPts val="1180"/>
                        </a:spcBef>
                      </a:pPr>
                      <a:r>
                        <a:rPr sz="1800" dirty="0">
                          <a:latin typeface="微軟正黑體"/>
                          <a:cs typeface="微軟正黑體"/>
                        </a:rPr>
                        <a:t>基本製圖技能領域</a:t>
                      </a:r>
                      <a:r>
                        <a:rPr sz="1800" spc="-5" dirty="0">
                          <a:latin typeface="微軟正黑體"/>
                          <a:cs typeface="微軟正黑體"/>
                        </a:rPr>
                        <a:t> (14)</a:t>
                      </a:r>
                      <a:endParaRPr sz="1800" dirty="0">
                        <a:latin typeface="微軟正黑體"/>
                        <a:cs typeface="微軟正黑體"/>
                      </a:endParaRPr>
                    </a:p>
                    <a:p>
                      <a:pPr marL="56515" algn="ctr">
                        <a:lnSpc>
                          <a:spcPts val="2130"/>
                        </a:lnSpc>
                      </a:pPr>
                      <a:r>
                        <a:rPr sz="1800" dirty="0" err="1">
                          <a:latin typeface="微軟正黑體"/>
                          <a:cs typeface="微軟正黑體"/>
                        </a:rPr>
                        <a:t>測量技能領域</a:t>
                      </a:r>
                      <a:r>
                        <a:rPr sz="1800" spc="-10" dirty="0">
                          <a:latin typeface="微軟正黑體"/>
                          <a:cs typeface="微軟正黑體"/>
                        </a:rPr>
                        <a:t> </a:t>
                      </a:r>
                      <a:r>
                        <a:rPr sz="1800" spc="-5" dirty="0" smtClean="0">
                          <a:latin typeface="微軟正黑體"/>
                          <a:cs typeface="微軟正黑體"/>
                        </a:rPr>
                        <a:t>(</a:t>
                      </a:r>
                      <a:r>
                        <a:rPr lang="en-US" sz="1800" spc="-5" dirty="0" smtClean="0">
                          <a:latin typeface="微軟正黑體"/>
                          <a:cs typeface="微軟正黑體"/>
                        </a:rPr>
                        <a:t>6</a:t>
                      </a:r>
                      <a:r>
                        <a:rPr sz="1800" spc="-5" dirty="0" smtClean="0">
                          <a:latin typeface="微軟正黑體"/>
                          <a:cs typeface="微軟正黑體"/>
                        </a:rPr>
                        <a:t>)</a:t>
                      </a:r>
                      <a:endParaRPr sz="1800" dirty="0">
                        <a:latin typeface="微軟正黑體"/>
                        <a:cs typeface="微軟正黑體"/>
                      </a:endParaRPr>
                    </a:p>
                  </a:txBody>
                  <a:tcPr marL="0" marR="0" marT="149860" marB="0">
                    <a:lnL w="12700">
                      <a:solidFill>
                        <a:srgbClr val="FFFFFF"/>
                      </a:solidFill>
                      <a:prstDash val="solid"/>
                    </a:lnL>
                    <a:lnR w="12700">
                      <a:solidFill>
                        <a:srgbClr val="FFFFFF"/>
                      </a:solidFill>
                      <a:prstDash val="solid"/>
                    </a:lnR>
                    <a:lnT w="76200">
                      <a:solidFill>
                        <a:srgbClr val="0000CC"/>
                      </a:solidFill>
                      <a:prstDash val="solid"/>
                    </a:lnT>
                    <a:lnB w="12700">
                      <a:solidFill>
                        <a:srgbClr val="FFFFFF"/>
                      </a:solidFill>
                      <a:prstDash val="solid"/>
                    </a:lnB>
                    <a:solidFill>
                      <a:srgbClr val="E8ECE9"/>
                    </a:solidFill>
                  </a:tcPr>
                </a:tc>
                <a:tc>
                  <a:txBody>
                    <a:bodyPr/>
                    <a:lstStyle/>
                    <a:p>
                      <a:pPr>
                        <a:lnSpc>
                          <a:spcPct val="100000"/>
                        </a:lnSpc>
                        <a:spcBef>
                          <a:spcPts val="50"/>
                        </a:spcBef>
                      </a:pPr>
                      <a:endParaRPr sz="1900" dirty="0">
                        <a:latin typeface="Times New Roman"/>
                        <a:cs typeface="Times New Roman"/>
                      </a:endParaRPr>
                    </a:p>
                    <a:p>
                      <a:pPr marL="56515" algn="ctr">
                        <a:lnSpc>
                          <a:spcPct val="100000"/>
                        </a:lnSpc>
                      </a:pPr>
                      <a:r>
                        <a:rPr sz="1800" dirty="0" smtClean="0">
                          <a:latin typeface="微軟正黑體"/>
                          <a:cs typeface="微軟正黑體"/>
                        </a:rPr>
                        <a:t>2</a:t>
                      </a:r>
                      <a:r>
                        <a:rPr lang="en-US" sz="1800" dirty="0" smtClean="0">
                          <a:latin typeface="微軟正黑體"/>
                          <a:cs typeface="微軟正黑體"/>
                        </a:rPr>
                        <a:t>0</a:t>
                      </a:r>
                      <a:endParaRPr sz="1800" dirty="0">
                        <a:latin typeface="微軟正黑體"/>
                        <a:cs typeface="微軟正黑體"/>
                      </a:endParaRPr>
                    </a:p>
                  </a:txBody>
                  <a:tcPr marL="0" marR="0" marT="6350" marB="0">
                    <a:lnL w="12700">
                      <a:solidFill>
                        <a:srgbClr val="FFFFFF"/>
                      </a:solidFill>
                      <a:prstDash val="solid"/>
                    </a:lnL>
                    <a:lnR w="12700">
                      <a:solidFill>
                        <a:srgbClr val="FFFFFF"/>
                      </a:solidFill>
                      <a:prstDash val="solid"/>
                    </a:lnR>
                    <a:lnT w="76200">
                      <a:solidFill>
                        <a:srgbClr val="0000CC"/>
                      </a:solidFill>
                      <a:prstDash val="solid"/>
                    </a:lnT>
                    <a:lnB w="12700">
                      <a:solidFill>
                        <a:srgbClr val="FFFFFF"/>
                      </a:solidFill>
                      <a:prstDash val="solid"/>
                    </a:lnB>
                    <a:solidFill>
                      <a:srgbClr val="E8ECE9"/>
                    </a:solidFill>
                  </a:tcPr>
                </a:tc>
                <a:tc rowSpan="3">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T w="76200">
                      <a:solidFill>
                        <a:srgbClr val="0000CC"/>
                      </a:solidFill>
                      <a:prstDash val="solid"/>
                    </a:lnT>
                  </a:tcPr>
                </a:tc>
                <a:extLst>
                  <a:ext uri="{0D108BD9-81ED-4DB2-BD59-A6C34878D82A}">
                    <a16:rowId xmlns:a16="http://schemas.microsoft.com/office/drawing/2014/main" xmlns="" val="10002"/>
                  </a:ext>
                </a:extLst>
              </a:tr>
              <a:tr h="775335">
                <a:tc>
                  <a:txBody>
                    <a:bodyPr/>
                    <a:lstStyle/>
                    <a:p>
                      <a:pPr>
                        <a:lnSpc>
                          <a:spcPct val="100000"/>
                        </a:lnSpc>
                      </a:pPr>
                      <a:endParaRPr sz="1800">
                        <a:latin typeface="Times New Roman"/>
                        <a:cs typeface="Times New Roman"/>
                      </a:endParaRPr>
                    </a:p>
                  </a:txBody>
                  <a:tcPr marL="0" marR="0" marT="0" marB="0">
                    <a:lnR w="12700">
                      <a:solidFill>
                        <a:srgbClr val="FFFFFF"/>
                      </a:solidFill>
                      <a:prstDash val="solid"/>
                    </a:lnR>
                  </a:tcPr>
                </a:tc>
                <a:tc>
                  <a:txBody>
                    <a:bodyPr/>
                    <a:lstStyle/>
                    <a:p>
                      <a:pPr marL="56515" algn="ctr">
                        <a:lnSpc>
                          <a:spcPct val="100000"/>
                        </a:lnSpc>
                        <a:spcBef>
                          <a:spcPts val="1905"/>
                        </a:spcBef>
                      </a:pPr>
                      <a:r>
                        <a:rPr sz="1800" b="1" dirty="0">
                          <a:solidFill>
                            <a:srgbClr val="FFFFFF"/>
                          </a:solidFill>
                          <a:latin typeface="微軟正黑體"/>
                          <a:cs typeface="微軟正黑體"/>
                        </a:rPr>
                        <a:t>消防工程科</a:t>
                      </a:r>
                      <a:endParaRPr sz="1800">
                        <a:latin typeface="微軟正黑體"/>
                        <a:cs typeface="微軟正黑體"/>
                      </a:endParaRPr>
                    </a:p>
                  </a:txBody>
                  <a:tcPr marL="0" marR="0" marT="2419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D8752"/>
                    </a:solidFill>
                  </a:tcPr>
                </a:tc>
                <a:tc>
                  <a:txBody>
                    <a:bodyPr/>
                    <a:lstStyle/>
                    <a:p>
                      <a:pPr marL="56515" algn="ctr">
                        <a:lnSpc>
                          <a:spcPts val="2130"/>
                        </a:lnSpc>
                        <a:spcBef>
                          <a:spcPts val="855"/>
                        </a:spcBef>
                      </a:pPr>
                      <a:r>
                        <a:rPr sz="1800" dirty="0">
                          <a:latin typeface="微軟正黑體"/>
                          <a:cs typeface="微軟正黑體"/>
                        </a:rPr>
                        <a:t>基本製圖技能領域</a:t>
                      </a:r>
                      <a:r>
                        <a:rPr sz="1800" spc="-5" dirty="0">
                          <a:latin typeface="微軟正黑體"/>
                          <a:cs typeface="微軟正黑體"/>
                        </a:rPr>
                        <a:t> (14)</a:t>
                      </a:r>
                      <a:endParaRPr sz="1800" dirty="0">
                        <a:latin typeface="微軟正黑體"/>
                        <a:cs typeface="微軟正黑體"/>
                      </a:endParaRPr>
                    </a:p>
                    <a:p>
                      <a:pPr marL="57785" algn="ctr">
                        <a:lnSpc>
                          <a:spcPts val="2130"/>
                        </a:lnSpc>
                      </a:pPr>
                      <a:r>
                        <a:rPr sz="1800" spc="-5" dirty="0" err="1">
                          <a:latin typeface="微軟正黑體"/>
                          <a:cs typeface="微軟正黑體"/>
                        </a:rPr>
                        <a:t>專業製圖技能領</a:t>
                      </a:r>
                      <a:r>
                        <a:rPr sz="1800" dirty="0" err="1">
                          <a:latin typeface="微軟正黑體"/>
                          <a:cs typeface="微軟正黑體"/>
                        </a:rPr>
                        <a:t>域</a:t>
                      </a:r>
                      <a:r>
                        <a:rPr sz="1800" spc="-5" dirty="0">
                          <a:latin typeface="微軟正黑體"/>
                          <a:cs typeface="微軟正黑體"/>
                        </a:rPr>
                        <a:t> </a:t>
                      </a:r>
                      <a:r>
                        <a:rPr sz="1800" spc="-5" dirty="0" smtClean="0">
                          <a:latin typeface="微軟正黑體"/>
                          <a:cs typeface="微軟正黑體"/>
                        </a:rPr>
                        <a:t>(</a:t>
                      </a:r>
                      <a:r>
                        <a:rPr lang="en-US" sz="1800" spc="-5" dirty="0" smtClean="0">
                          <a:latin typeface="微軟正黑體"/>
                          <a:cs typeface="微軟正黑體"/>
                        </a:rPr>
                        <a:t>6</a:t>
                      </a:r>
                      <a:r>
                        <a:rPr sz="1800" spc="-5" dirty="0" smtClean="0">
                          <a:latin typeface="微軟正黑體"/>
                          <a:cs typeface="微軟正黑體"/>
                        </a:rPr>
                        <a:t>)</a:t>
                      </a:r>
                      <a:endParaRPr sz="1800" dirty="0">
                        <a:latin typeface="微軟正黑體"/>
                        <a:cs typeface="微軟正黑體"/>
                      </a:endParaRPr>
                    </a:p>
                  </a:txBody>
                  <a:tcPr marL="0" marR="0" marT="1085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AD1"/>
                    </a:solidFill>
                  </a:tcPr>
                </a:tc>
                <a:tc>
                  <a:txBody>
                    <a:bodyPr/>
                    <a:lstStyle/>
                    <a:p>
                      <a:pPr marL="56515" algn="ctr">
                        <a:lnSpc>
                          <a:spcPct val="100000"/>
                        </a:lnSpc>
                        <a:spcBef>
                          <a:spcPts val="1905"/>
                        </a:spcBef>
                      </a:pPr>
                      <a:r>
                        <a:rPr sz="1800" dirty="0" smtClean="0">
                          <a:latin typeface="微軟正黑體"/>
                          <a:cs typeface="微軟正黑體"/>
                        </a:rPr>
                        <a:t>2</a:t>
                      </a:r>
                      <a:r>
                        <a:rPr lang="en-US" sz="1800" dirty="0" smtClean="0">
                          <a:latin typeface="微軟正黑體"/>
                          <a:cs typeface="微軟正黑體"/>
                        </a:rPr>
                        <a:t>0</a:t>
                      </a:r>
                      <a:endParaRPr sz="1800" dirty="0">
                        <a:latin typeface="微軟正黑體"/>
                        <a:cs typeface="微軟正黑體"/>
                      </a:endParaRPr>
                    </a:p>
                  </a:txBody>
                  <a:tcPr marL="0" marR="0" marT="2419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DAD1"/>
                    </a:solidFill>
                  </a:tcPr>
                </a:tc>
                <a:tc vMerge="1">
                  <a:txBody>
                    <a:bodyPr/>
                    <a:lstStyle/>
                    <a:p>
                      <a:endParaRPr/>
                    </a:p>
                  </a:txBody>
                  <a:tcPr marL="0" marR="0" marT="0" marB="0">
                    <a:lnL w="12700">
                      <a:solidFill>
                        <a:srgbClr val="FFFFFF"/>
                      </a:solidFill>
                      <a:prstDash val="solid"/>
                    </a:lnL>
                    <a:lnT w="76200">
                      <a:solidFill>
                        <a:srgbClr val="0000CC"/>
                      </a:solidFill>
                      <a:prstDash val="solid"/>
                    </a:lnT>
                  </a:tcPr>
                </a:tc>
                <a:extLst>
                  <a:ext uri="{0D108BD9-81ED-4DB2-BD59-A6C34878D82A}">
                    <a16:rowId xmlns:a16="http://schemas.microsoft.com/office/drawing/2014/main" xmlns="" val="10003"/>
                  </a:ext>
                </a:extLst>
              </a:tr>
              <a:tr h="775335">
                <a:tc>
                  <a:txBody>
                    <a:bodyPr/>
                    <a:lstStyle/>
                    <a:p>
                      <a:pPr>
                        <a:lnSpc>
                          <a:spcPct val="100000"/>
                        </a:lnSpc>
                      </a:pPr>
                      <a:endParaRPr sz="1800">
                        <a:latin typeface="Times New Roman"/>
                        <a:cs typeface="Times New Roman"/>
                      </a:endParaRPr>
                    </a:p>
                  </a:txBody>
                  <a:tcPr marL="0" marR="0" marT="0" marB="0">
                    <a:lnR w="12700">
                      <a:solidFill>
                        <a:srgbClr val="FFFFFF"/>
                      </a:solidFill>
                      <a:prstDash val="solid"/>
                    </a:lnR>
                  </a:tcPr>
                </a:tc>
                <a:tc>
                  <a:txBody>
                    <a:bodyPr/>
                    <a:lstStyle/>
                    <a:p>
                      <a:pPr marL="56515" algn="ctr">
                        <a:lnSpc>
                          <a:spcPct val="100000"/>
                        </a:lnSpc>
                        <a:spcBef>
                          <a:spcPts val="1905"/>
                        </a:spcBef>
                      </a:pPr>
                      <a:r>
                        <a:rPr sz="1800" b="1" dirty="0">
                          <a:solidFill>
                            <a:srgbClr val="FFFFFF"/>
                          </a:solidFill>
                          <a:latin typeface="微軟正黑體"/>
                          <a:cs typeface="微軟正黑體"/>
                        </a:rPr>
                        <a:t>空間測繪科</a:t>
                      </a:r>
                      <a:endParaRPr sz="1800">
                        <a:latin typeface="微軟正黑體"/>
                        <a:cs typeface="微軟正黑體"/>
                      </a:endParaRPr>
                    </a:p>
                  </a:txBody>
                  <a:tcPr marL="0" marR="0" marT="2419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3D8752"/>
                    </a:solidFill>
                  </a:tcPr>
                </a:tc>
                <a:tc>
                  <a:txBody>
                    <a:bodyPr/>
                    <a:lstStyle/>
                    <a:p>
                      <a:pPr marL="56515" algn="ctr">
                        <a:lnSpc>
                          <a:spcPts val="2130"/>
                        </a:lnSpc>
                        <a:spcBef>
                          <a:spcPts val="855"/>
                        </a:spcBef>
                      </a:pPr>
                      <a:r>
                        <a:rPr sz="1800" dirty="0">
                          <a:latin typeface="微軟正黑體"/>
                          <a:cs typeface="微軟正黑體"/>
                        </a:rPr>
                        <a:t>基本製圖技能領域</a:t>
                      </a:r>
                      <a:r>
                        <a:rPr sz="1800" spc="-5" dirty="0">
                          <a:latin typeface="微軟正黑體"/>
                          <a:cs typeface="微軟正黑體"/>
                        </a:rPr>
                        <a:t> (14)</a:t>
                      </a:r>
                      <a:endParaRPr sz="1800" dirty="0">
                        <a:latin typeface="微軟正黑體"/>
                        <a:cs typeface="微軟正黑體"/>
                      </a:endParaRPr>
                    </a:p>
                    <a:p>
                      <a:pPr marL="56515" algn="ctr">
                        <a:lnSpc>
                          <a:spcPts val="2130"/>
                        </a:lnSpc>
                      </a:pPr>
                      <a:r>
                        <a:rPr sz="1800" dirty="0" err="1">
                          <a:latin typeface="微軟正黑體"/>
                          <a:cs typeface="微軟正黑體"/>
                        </a:rPr>
                        <a:t>測量技能領域</a:t>
                      </a:r>
                      <a:r>
                        <a:rPr sz="1800" spc="-10" dirty="0">
                          <a:latin typeface="微軟正黑體"/>
                          <a:cs typeface="微軟正黑體"/>
                        </a:rPr>
                        <a:t> </a:t>
                      </a:r>
                      <a:r>
                        <a:rPr sz="1800" spc="-5" dirty="0" smtClean="0">
                          <a:latin typeface="微軟正黑體"/>
                          <a:cs typeface="微軟正黑體"/>
                        </a:rPr>
                        <a:t>(</a:t>
                      </a:r>
                      <a:r>
                        <a:rPr lang="en-US" sz="1800" spc="-5" dirty="0" smtClean="0">
                          <a:latin typeface="微軟正黑體"/>
                          <a:cs typeface="微軟正黑體"/>
                        </a:rPr>
                        <a:t>6</a:t>
                      </a:r>
                      <a:r>
                        <a:rPr sz="1800" spc="-5" dirty="0" smtClean="0">
                          <a:latin typeface="微軟正黑體"/>
                          <a:cs typeface="微軟正黑體"/>
                        </a:rPr>
                        <a:t>)</a:t>
                      </a:r>
                      <a:endParaRPr sz="1800" dirty="0">
                        <a:latin typeface="微軟正黑體"/>
                        <a:cs typeface="微軟正黑體"/>
                      </a:endParaRPr>
                    </a:p>
                  </a:txBody>
                  <a:tcPr marL="0" marR="0" marT="1085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a:txBody>
                    <a:bodyPr/>
                    <a:lstStyle/>
                    <a:p>
                      <a:pPr marL="56515" algn="ctr">
                        <a:lnSpc>
                          <a:spcPct val="100000"/>
                        </a:lnSpc>
                        <a:spcBef>
                          <a:spcPts val="1905"/>
                        </a:spcBef>
                      </a:pPr>
                      <a:r>
                        <a:rPr sz="1800" dirty="0" smtClean="0">
                          <a:latin typeface="微軟正黑體"/>
                          <a:cs typeface="微軟正黑體"/>
                        </a:rPr>
                        <a:t>2</a:t>
                      </a:r>
                      <a:r>
                        <a:rPr lang="en-US" sz="1800" dirty="0" smtClean="0">
                          <a:latin typeface="微軟正黑體"/>
                          <a:cs typeface="微軟正黑體"/>
                        </a:rPr>
                        <a:t>0</a:t>
                      </a:r>
                      <a:endParaRPr sz="1800" dirty="0">
                        <a:latin typeface="微軟正黑體"/>
                        <a:cs typeface="微軟正黑體"/>
                      </a:endParaRPr>
                    </a:p>
                  </a:txBody>
                  <a:tcPr marL="0" marR="0" marT="2419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CE9"/>
                    </a:solidFill>
                  </a:tcPr>
                </a:tc>
                <a:tc vMerge="1">
                  <a:txBody>
                    <a:bodyPr/>
                    <a:lstStyle/>
                    <a:p>
                      <a:endParaRPr/>
                    </a:p>
                  </a:txBody>
                  <a:tcPr marL="0" marR="0" marT="0" marB="0">
                    <a:lnL w="12700">
                      <a:solidFill>
                        <a:srgbClr val="FFFFFF"/>
                      </a:solidFill>
                      <a:prstDash val="solid"/>
                    </a:lnL>
                    <a:lnT w="76200">
                      <a:solidFill>
                        <a:srgbClr val="0000CC"/>
                      </a:solidFill>
                      <a:prstDash val="solid"/>
                    </a:lnT>
                  </a:tcPr>
                </a:tc>
                <a:extLst>
                  <a:ext uri="{0D108BD9-81ED-4DB2-BD59-A6C34878D82A}">
                    <a16:rowId xmlns:a16="http://schemas.microsoft.com/office/drawing/2014/main" xmlns="" val="10004"/>
                  </a:ext>
                </a:extLst>
              </a:tr>
            </a:tbl>
          </a:graphicData>
        </a:graphic>
      </p:graphicFrame>
      <p:sp>
        <p:nvSpPr>
          <p:cNvPr id="4" name="投影片編號版面配置區 3"/>
          <p:cNvSpPr>
            <a:spLocks noGrp="1"/>
          </p:cNvSpPr>
          <p:nvPr>
            <p:ph type="sldNum" sz="quarter" idx="12"/>
          </p:nvPr>
        </p:nvSpPr>
        <p:spPr/>
        <p:txBody>
          <a:bodyPr/>
          <a:lstStyle/>
          <a:p>
            <a:fld id="{B721EAF4-66BA-4DDF-97E8-9A1AB1215C2F}" type="slidenum">
              <a:rPr lang="zh-TW" altLang="en-US" smtClean="0"/>
              <a:t>144</a:t>
            </a:fld>
            <a:endParaRPr lang="zh-TW" altLang="en-US"/>
          </a:p>
        </p:txBody>
      </p:sp>
    </p:spTree>
    <p:extLst>
      <p:ext uri="{BB962C8B-B14F-4D97-AF65-F5344CB8AC3E}">
        <p14:creationId xmlns:p14="http://schemas.microsoft.com/office/powerpoint/2010/main" val="88309300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mtClean="0"/>
              <a:t>3.</a:t>
            </a:r>
            <a:r>
              <a:rPr lang="zh-TW" altLang="en-US" smtClean="0"/>
              <a:t>校定課程</a:t>
            </a:r>
            <a:endParaRPr lang="zh-TW" altLang="en-US" dirty="0"/>
          </a:p>
        </p:txBody>
      </p:sp>
      <p:sp>
        <p:nvSpPr>
          <p:cNvPr id="8" name="副標題 7"/>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pPr/>
              <a:t>145</a:t>
            </a:fld>
            <a:endParaRPr lang="zh-TW" altLang="en-US"/>
          </a:p>
        </p:txBody>
      </p:sp>
    </p:spTree>
    <p:extLst>
      <p:ext uri="{BB962C8B-B14F-4D97-AF65-F5344CB8AC3E}">
        <p14:creationId xmlns:p14="http://schemas.microsoft.com/office/powerpoint/2010/main" val="250594561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25432" y="6524098"/>
            <a:ext cx="128270" cy="128270"/>
          </a:xfrm>
          <a:prstGeom prst="rect">
            <a:avLst/>
          </a:prstGeom>
        </p:spPr>
        <p:txBody>
          <a:bodyPr vert="horz" wrap="square" lIns="0" tIns="0" rIns="0" bIns="0" rtlCol="0">
            <a:spAutoFit/>
          </a:bodyPr>
          <a:lstStyle/>
          <a:p>
            <a:pPr>
              <a:lnSpc>
                <a:spcPts val="994"/>
              </a:lnSpc>
            </a:pPr>
            <a:r>
              <a:rPr sz="900" spc="-5" dirty="0">
                <a:solidFill>
                  <a:srgbClr val="FFFFFF"/>
                </a:solidFill>
                <a:latin typeface="Arial"/>
                <a:cs typeface="Arial"/>
              </a:rPr>
              <a:t>38</a:t>
            </a:r>
            <a:endParaRPr sz="900">
              <a:latin typeface="Arial"/>
              <a:cs typeface="Arial"/>
            </a:endParaRPr>
          </a:p>
        </p:txBody>
      </p:sp>
      <p:sp>
        <p:nvSpPr>
          <p:cNvPr id="13" name="object 13"/>
          <p:cNvSpPr/>
          <p:nvPr/>
        </p:nvSpPr>
        <p:spPr>
          <a:xfrm>
            <a:off x="106362" y="188974"/>
            <a:ext cx="8961374" cy="65610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56100" y="2636773"/>
            <a:ext cx="1548130" cy="1584325"/>
          </a:xfrm>
          <a:custGeom>
            <a:avLst/>
            <a:gdLst/>
            <a:ahLst/>
            <a:cxnLst/>
            <a:rect l="l" t="t" r="r" b="b"/>
            <a:pathLst>
              <a:path w="1548129" h="1584325">
                <a:moveTo>
                  <a:pt x="0" y="258063"/>
                </a:moveTo>
                <a:lnTo>
                  <a:pt x="4154" y="211684"/>
                </a:lnTo>
                <a:lnTo>
                  <a:pt x="16132" y="168029"/>
                </a:lnTo>
                <a:lnTo>
                  <a:pt x="35207" y="127827"/>
                </a:lnTo>
                <a:lnTo>
                  <a:pt x="60650" y="91809"/>
                </a:lnTo>
                <a:lnTo>
                  <a:pt x="91735" y="60703"/>
                </a:lnTo>
                <a:lnTo>
                  <a:pt x="127733" y="35240"/>
                </a:lnTo>
                <a:lnTo>
                  <a:pt x="167918" y="16148"/>
                </a:lnTo>
                <a:lnTo>
                  <a:pt x="211562" y="4158"/>
                </a:lnTo>
                <a:lnTo>
                  <a:pt x="257937" y="0"/>
                </a:lnTo>
                <a:lnTo>
                  <a:pt x="1289812" y="0"/>
                </a:lnTo>
                <a:lnTo>
                  <a:pt x="1336191" y="4158"/>
                </a:lnTo>
                <a:lnTo>
                  <a:pt x="1379846" y="16148"/>
                </a:lnTo>
                <a:lnTo>
                  <a:pt x="1420048" y="35240"/>
                </a:lnTo>
                <a:lnTo>
                  <a:pt x="1456066" y="60703"/>
                </a:lnTo>
                <a:lnTo>
                  <a:pt x="1487172" y="91809"/>
                </a:lnTo>
                <a:lnTo>
                  <a:pt x="1512635" y="127827"/>
                </a:lnTo>
                <a:lnTo>
                  <a:pt x="1531727" y="168029"/>
                </a:lnTo>
                <a:lnTo>
                  <a:pt x="1543717" y="211684"/>
                </a:lnTo>
                <a:lnTo>
                  <a:pt x="1547876" y="258063"/>
                </a:lnTo>
                <a:lnTo>
                  <a:pt x="1547876" y="1326388"/>
                </a:lnTo>
                <a:lnTo>
                  <a:pt x="1543717" y="1372762"/>
                </a:lnTo>
                <a:lnTo>
                  <a:pt x="1531727" y="1416406"/>
                </a:lnTo>
                <a:lnTo>
                  <a:pt x="1512635" y="1456591"/>
                </a:lnTo>
                <a:lnTo>
                  <a:pt x="1487172" y="1492589"/>
                </a:lnTo>
                <a:lnTo>
                  <a:pt x="1456066" y="1523674"/>
                </a:lnTo>
                <a:lnTo>
                  <a:pt x="1420048" y="1549117"/>
                </a:lnTo>
                <a:lnTo>
                  <a:pt x="1379846" y="1568192"/>
                </a:lnTo>
                <a:lnTo>
                  <a:pt x="1336191" y="1580170"/>
                </a:lnTo>
                <a:lnTo>
                  <a:pt x="1289812" y="1584325"/>
                </a:lnTo>
                <a:lnTo>
                  <a:pt x="257937" y="1584325"/>
                </a:lnTo>
                <a:lnTo>
                  <a:pt x="211562" y="1580170"/>
                </a:lnTo>
                <a:lnTo>
                  <a:pt x="167918" y="1568192"/>
                </a:lnTo>
                <a:lnTo>
                  <a:pt x="127733" y="1549117"/>
                </a:lnTo>
                <a:lnTo>
                  <a:pt x="91735" y="1523674"/>
                </a:lnTo>
                <a:lnTo>
                  <a:pt x="60650" y="1492589"/>
                </a:lnTo>
                <a:lnTo>
                  <a:pt x="35207" y="1456591"/>
                </a:lnTo>
                <a:lnTo>
                  <a:pt x="16132" y="1416406"/>
                </a:lnTo>
                <a:lnTo>
                  <a:pt x="4154" y="1372762"/>
                </a:lnTo>
                <a:lnTo>
                  <a:pt x="0" y="1326388"/>
                </a:lnTo>
                <a:lnTo>
                  <a:pt x="0" y="258063"/>
                </a:lnTo>
                <a:close/>
              </a:path>
            </a:pathLst>
          </a:custGeom>
          <a:ln w="38100">
            <a:solidFill>
              <a:srgbClr val="FF0000"/>
            </a:solidFill>
          </a:ln>
        </p:spPr>
        <p:txBody>
          <a:bodyPr wrap="square" lIns="0" tIns="0" rIns="0" bIns="0" rtlCol="0"/>
          <a:lstStyle/>
          <a:p>
            <a:endParaRPr/>
          </a:p>
        </p:txBody>
      </p:sp>
      <p:sp>
        <p:nvSpPr>
          <p:cNvPr id="15" name="object 15"/>
          <p:cNvSpPr/>
          <p:nvPr/>
        </p:nvSpPr>
        <p:spPr>
          <a:xfrm>
            <a:off x="155575" y="4292536"/>
            <a:ext cx="8839149" cy="2224151"/>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186891" y="4286250"/>
            <a:ext cx="0" cy="2237105"/>
          </a:xfrm>
          <a:custGeom>
            <a:avLst/>
            <a:gdLst/>
            <a:ahLst/>
            <a:cxnLst/>
            <a:rect l="l" t="t" r="r" b="b"/>
            <a:pathLst>
              <a:path h="2237104">
                <a:moveTo>
                  <a:pt x="0" y="0"/>
                </a:moveTo>
                <a:lnTo>
                  <a:pt x="0" y="2236787"/>
                </a:lnTo>
              </a:path>
            </a:pathLst>
          </a:custGeom>
          <a:ln w="12700">
            <a:solidFill>
              <a:srgbClr val="000000"/>
            </a:solidFill>
          </a:ln>
        </p:spPr>
        <p:txBody>
          <a:bodyPr wrap="square" lIns="0" tIns="0" rIns="0" bIns="0" rtlCol="0"/>
          <a:lstStyle/>
          <a:p>
            <a:endParaRPr/>
          </a:p>
        </p:txBody>
      </p:sp>
      <p:sp>
        <p:nvSpPr>
          <p:cNvPr id="17" name="object 17"/>
          <p:cNvSpPr/>
          <p:nvPr/>
        </p:nvSpPr>
        <p:spPr>
          <a:xfrm>
            <a:off x="155575" y="4286250"/>
            <a:ext cx="0" cy="2237105"/>
          </a:xfrm>
          <a:custGeom>
            <a:avLst/>
            <a:gdLst/>
            <a:ahLst/>
            <a:cxnLst/>
            <a:rect l="l" t="t" r="r" b="b"/>
            <a:pathLst>
              <a:path h="2237104">
                <a:moveTo>
                  <a:pt x="0" y="0"/>
                </a:moveTo>
                <a:lnTo>
                  <a:pt x="0" y="2236787"/>
                </a:lnTo>
              </a:path>
            </a:pathLst>
          </a:custGeom>
          <a:ln w="12700">
            <a:solidFill>
              <a:srgbClr val="000000"/>
            </a:solidFill>
          </a:ln>
        </p:spPr>
        <p:txBody>
          <a:bodyPr wrap="square" lIns="0" tIns="0" rIns="0" bIns="0" rtlCol="0"/>
          <a:lstStyle/>
          <a:p>
            <a:endParaRPr/>
          </a:p>
        </p:txBody>
      </p:sp>
      <p:sp>
        <p:nvSpPr>
          <p:cNvPr id="18" name="object 18"/>
          <p:cNvSpPr/>
          <p:nvPr/>
        </p:nvSpPr>
        <p:spPr>
          <a:xfrm>
            <a:off x="8994775" y="4286250"/>
            <a:ext cx="0" cy="2237105"/>
          </a:xfrm>
          <a:custGeom>
            <a:avLst/>
            <a:gdLst/>
            <a:ahLst/>
            <a:cxnLst/>
            <a:rect l="l" t="t" r="r" b="b"/>
            <a:pathLst>
              <a:path h="2237104">
                <a:moveTo>
                  <a:pt x="0" y="0"/>
                </a:moveTo>
                <a:lnTo>
                  <a:pt x="0" y="2236787"/>
                </a:lnTo>
              </a:path>
            </a:pathLst>
          </a:custGeom>
          <a:ln w="12700">
            <a:solidFill>
              <a:srgbClr val="000000"/>
            </a:solidFill>
          </a:ln>
        </p:spPr>
        <p:txBody>
          <a:bodyPr wrap="square" lIns="0" tIns="0" rIns="0" bIns="0" rtlCol="0"/>
          <a:lstStyle/>
          <a:p>
            <a:endParaRPr/>
          </a:p>
        </p:txBody>
      </p:sp>
      <p:sp>
        <p:nvSpPr>
          <p:cNvPr id="19" name="object 19"/>
          <p:cNvSpPr/>
          <p:nvPr/>
        </p:nvSpPr>
        <p:spPr>
          <a:xfrm>
            <a:off x="149225" y="4292600"/>
            <a:ext cx="8851900" cy="0"/>
          </a:xfrm>
          <a:custGeom>
            <a:avLst/>
            <a:gdLst/>
            <a:ahLst/>
            <a:cxnLst/>
            <a:rect l="l" t="t" r="r" b="b"/>
            <a:pathLst>
              <a:path w="8851900">
                <a:moveTo>
                  <a:pt x="0" y="0"/>
                </a:moveTo>
                <a:lnTo>
                  <a:pt x="8851900" y="0"/>
                </a:lnTo>
              </a:path>
            </a:pathLst>
          </a:custGeom>
          <a:ln w="12700">
            <a:solidFill>
              <a:srgbClr val="000000"/>
            </a:solidFill>
          </a:ln>
        </p:spPr>
        <p:txBody>
          <a:bodyPr wrap="square" lIns="0" tIns="0" rIns="0" bIns="0" rtlCol="0"/>
          <a:lstStyle/>
          <a:p>
            <a:endParaRPr/>
          </a:p>
        </p:txBody>
      </p:sp>
      <p:sp>
        <p:nvSpPr>
          <p:cNvPr id="20" name="object 20"/>
          <p:cNvSpPr/>
          <p:nvPr/>
        </p:nvSpPr>
        <p:spPr>
          <a:xfrm>
            <a:off x="149225" y="6516687"/>
            <a:ext cx="8851900" cy="0"/>
          </a:xfrm>
          <a:custGeom>
            <a:avLst/>
            <a:gdLst/>
            <a:ahLst/>
            <a:cxnLst/>
            <a:rect l="l" t="t" r="r" b="b"/>
            <a:pathLst>
              <a:path w="8851900">
                <a:moveTo>
                  <a:pt x="0" y="0"/>
                </a:moveTo>
                <a:lnTo>
                  <a:pt x="8851900" y="0"/>
                </a:lnTo>
              </a:path>
            </a:pathLst>
          </a:custGeom>
          <a:ln w="12700">
            <a:solidFill>
              <a:srgbClr val="000000"/>
            </a:solidFill>
          </a:ln>
        </p:spPr>
        <p:txBody>
          <a:bodyPr wrap="square" lIns="0" tIns="0" rIns="0" bIns="0" rtlCol="0"/>
          <a:lstStyle/>
          <a:p>
            <a:endParaRPr/>
          </a:p>
        </p:txBody>
      </p:sp>
      <p:sp>
        <p:nvSpPr>
          <p:cNvPr id="21" name="object 21"/>
          <p:cNvSpPr txBox="1"/>
          <p:nvPr/>
        </p:nvSpPr>
        <p:spPr>
          <a:xfrm>
            <a:off x="365861" y="5033517"/>
            <a:ext cx="610870" cy="727710"/>
          </a:xfrm>
          <a:prstGeom prst="rect">
            <a:avLst/>
          </a:prstGeom>
        </p:spPr>
        <p:txBody>
          <a:bodyPr vert="horz" wrap="square" lIns="0" tIns="12700" rIns="0" bIns="0" rtlCol="0">
            <a:spAutoFit/>
          </a:bodyPr>
          <a:lstStyle/>
          <a:p>
            <a:pPr marL="12700" marR="5080">
              <a:lnSpc>
                <a:spcPct val="100000"/>
              </a:lnSpc>
              <a:spcBef>
                <a:spcPts val="100"/>
              </a:spcBef>
            </a:pPr>
            <a:r>
              <a:rPr sz="2300" b="1" dirty="0">
                <a:solidFill>
                  <a:srgbClr val="6F2F9F"/>
                </a:solidFill>
                <a:latin typeface="微軟正黑體"/>
                <a:cs typeface="微軟正黑體"/>
              </a:rPr>
              <a:t>校訂 科目</a:t>
            </a:r>
            <a:endParaRPr sz="2300">
              <a:latin typeface="微軟正黑體"/>
              <a:cs typeface="微軟正黑體"/>
            </a:endParaRPr>
          </a:p>
        </p:txBody>
      </p:sp>
      <p:sp>
        <p:nvSpPr>
          <p:cNvPr id="22" name="object 22"/>
          <p:cNvSpPr txBox="1"/>
          <p:nvPr/>
        </p:nvSpPr>
        <p:spPr>
          <a:xfrm>
            <a:off x="1265936" y="4317619"/>
            <a:ext cx="6802120" cy="2129790"/>
          </a:xfrm>
          <a:prstGeom prst="rect">
            <a:avLst/>
          </a:prstGeom>
        </p:spPr>
        <p:txBody>
          <a:bodyPr vert="horz" wrap="square" lIns="0" tIns="12700" rIns="0" bIns="0" rtlCol="0">
            <a:spAutoFit/>
          </a:bodyPr>
          <a:lstStyle/>
          <a:p>
            <a:pPr marL="12700">
              <a:lnSpc>
                <a:spcPct val="100000"/>
              </a:lnSpc>
              <a:spcBef>
                <a:spcPts val="100"/>
              </a:spcBef>
            </a:pPr>
            <a:r>
              <a:rPr sz="2300" b="1" spc="-5" dirty="0">
                <a:latin typeface="微軟正黑體"/>
                <a:cs typeface="微軟正黑體"/>
              </a:rPr>
              <a:t>1.</a:t>
            </a:r>
            <a:r>
              <a:rPr sz="2300" b="1" dirty="0">
                <a:latin typeface="微軟正黑體"/>
                <a:cs typeface="微軟正黑體"/>
              </a:rPr>
              <a:t>開設選修科目應達應修習選</a:t>
            </a:r>
            <a:r>
              <a:rPr sz="2300" b="1" spc="-15" dirty="0">
                <a:latin typeface="微軟正黑體"/>
                <a:cs typeface="微軟正黑體"/>
              </a:rPr>
              <a:t>修</a:t>
            </a:r>
            <a:r>
              <a:rPr sz="2300" b="1" dirty="0">
                <a:latin typeface="微軟正黑體"/>
                <a:cs typeface="微軟正黑體"/>
              </a:rPr>
              <a:t>學分</a:t>
            </a:r>
            <a:r>
              <a:rPr sz="2300" b="1" spc="-15" dirty="0">
                <a:latin typeface="微軟正黑體"/>
                <a:cs typeface="微軟正黑體"/>
              </a:rPr>
              <a:t>數</a:t>
            </a:r>
            <a:r>
              <a:rPr sz="2300" b="1" dirty="0">
                <a:latin typeface="微軟正黑體"/>
                <a:cs typeface="微軟正黑體"/>
              </a:rPr>
              <a:t>之</a:t>
            </a:r>
            <a:r>
              <a:rPr sz="2300" b="1" spc="-5" dirty="0">
                <a:latin typeface="微軟正黑體"/>
                <a:cs typeface="微軟正黑體"/>
              </a:rPr>
              <a:t>1.2-1.5</a:t>
            </a:r>
            <a:r>
              <a:rPr sz="2300" b="1" dirty="0">
                <a:latin typeface="微軟正黑體"/>
                <a:cs typeface="微軟正黑體"/>
              </a:rPr>
              <a:t>倍。</a:t>
            </a:r>
            <a:endParaRPr sz="2300">
              <a:latin typeface="微軟正黑體"/>
              <a:cs typeface="微軟正黑體"/>
            </a:endParaRPr>
          </a:p>
          <a:p>
            <a:pPr marL="12700">
              <a:lnSpc>
                <a:spcPct val="100000"/>
              </a:lnSpc>
              <a:spcBef>
                <a:spcPts val="5"/>
              </a:spcBef>
            </a:pPr>
            <a:r>
              <a:rPr sz="2300" b="1" spc="-5" dirty="0">
                <a:latin typeface="微軟正黑體"/>
                <a:cs typeface="微軟正黑體"/>
              </a:rPr>
              <a:t>2.</a:t>
            </a:r>
            <a:r>
              <a:rPr sz="2300" b="1" dirty="0">
                <a:solidFill>
                  <a:srgbClr val="FF0000"/>
                </a:solidFill>
                <a:latin typeface="微軟正黑體"/>
                <a:cs typeface="微軟正黑體"/>
              </a:rPr>
              <a:t>選修科目每班開班人數最低</a:t>
            </a:r>
            <a:r>
              <a:rPr sz="2300" b="1" spc="-10" dirty="0">
                <a:solidFill>
                  <a:srgbClr val="FF0000"/>
                </a:solidFill>
                <a:latin typeface="微軟正黑體"/>
                <a:cs typeface="微軟正黑體"/>
              </a:rPr>
              <a:t>以</a:t>
            </a:r>
            <a:r>
              <a:rPr sz="2300" b="1" spc="-5" dirty="0">
                <a:solidFill>
                  <a:srgbClr val="FF0000"/>
                </a:solidFill>
                <a:latin typeface="微軟正黑體"/>
                <a:cs typeface="微軟正黑體"/>
              </a:rPr>
              <a:t>12</a:t>
            </a:r>
            <a:r>
              <a:rPr sz="2300" b="1" dirty="0">
                <a:solidFill>
                  <a:srgbClr val="FF0000"/>
                </a:solidFill>
                <a:latin typeface="微軟正黑體"/>
                <a:cs typeface="微軟正黑體"/>
              </a:rPr>
              <a:t>人為原則</a:t>
            </a:r>
            <a:r>
              <a:rPr sz="2300" b="1" dirty="0">
                <a:latin typeface="微軟正黑體"/>
                <a:cs typeface="微軟正黑體"/>
              </a:rPr>
              <a:t>。</a:t>
            </a:r>
            <a:endParaRPr sz="2300">
              <a:latin typeface="微軟正黑體"/>
              <a:cs typeface="微軟正黑體"/>
            </a:endParaRPr>
          </a:p>
          <a:p>
            <a:pPr marL="12700">
              <a:lnSpc>
                <a:spcPct val="100000"/>
              </a:lnSpc>
            </a:pPr>
            <a:r>
              <a:rPr sz="2300" b="1" spc="-5" dirty="0">
                <a:latin typeface="微軟正黑體"/>
                <a:cs typeface="微軟正黑體"/>
              </a:rPr>
              <a:t>3.</a:t>
            </a:r>
            <a:r>
              <a:rPr sz="2300" b="1" dirty="0">
                <a:latin typeface="微軟正黑體"/>
                <a:cs typeface="微軟正黑體"/>
              </a:rPr>
              <a:t>得辦理跨校選修</a:t>
            </a:r>
            <a:r>
              <a:rPr sz="2300" b="1" spc="0" dirty="0">
                <a:latin typeface="微軟正黑體"/>
                <a:cs typeface="微軟正黑體"/>
              </a:rPr>
              <a:t>。</a:t>
            </a:r>
            <a:endParaRPr sz="2300">
              <a:latin typeface="微軟正黑體"/>
              <a:cs typeface="微軟正黑體"/>
            </a:endParaRPr>
          </a:p>
          <a:p>
            <a:pPr marL="449580" marR="1315720" indent="-437515">
              <a:lnSpc>
                <a:spcPct val="100000"/>
              </a:lnSpc>
            </a:pPr>
            <a:r>
              <a:rPr sz="2300" b="1" dirty="0">
                <a:solidFill>
                  <a:srgbClr val="0000CC"/>
                </a:solidFill>
                <a:latin typeface="微軟正黑體"/>
                <a:cs typeface="微軟正黑體"/>
              </a:rPr>
              <a:t>※部定必修+校訂必修</a:t>
            </a:r>
            <a:r>
              <a:rPr sz="2300" b="1" spc="-15" dirty="0">
                <a:solidFill>
                  <a:srgbClr val="0000CC"/>
                </a:solidFill>
                <a:latin typeface="微軟正黑體"/>
                <a:cs typeface="微軟正黑體"/>
              </a:rPr>
              <a:t>，</a:t>
            </a:r>
            <a:r>
              <a:rPr sz="2300" b="1" dirty="0">
                <a:solidFill>
                  <a:srgbClr val="0000CC"/>
                </a:solidFill>
                <a:latin typeface="微軟正黑體"/>
                <a:cs typeface="微軟正黑體"/>
              </a:rPr>
              <a:t>不得</a:t>
            </a:r>
            <a:r>
              <a:rPr sz="2300" b="1" spc="-15" dirty="0">
                <a:solidFill>
                  <a:srgbClr val="0000CC"/>
                </a:solidFill>
                <a:latin typeface="微軟正黑體"/>
                <a:cs typeface="微軟正黑體"/>
              </a:rPr>
              <a:t>超</a:t>
            </a:r>
            <a:r>
              <a:rPr sz="2300" b="1" dirty="0">
                <a:solidFill>
                  <a:srgbClr val="0000CC"/>
                </a:solidFill>
                <a:latin typeface="微軟正黑體"/>
                <a:cs typeface="微軟正黑體"/>
              </a:rPr>
              <a:t>過</a:t>
            </a:r>
            <a:r>
              <a:rPr sz="2300" b="1" spc="-5" dirty="0">
                <a:solidFill>
                  <a:srgbClr val="0000CC"/>
                </a:solidFill>
                <a:latin typeface="微軟正黑體"/>
                <a:cs typeface="微軟正黑體"/>
              </a:rPr>
              <a:t>160</a:t>
            </a:r>
            <a:r>
              <a:rPr sz="2300" b="1" dirty="0">
                <a:solidFill>
                  <a:srgbClr val="0000CC"/>
                </a:solidFill>
                <a:latin typeface="微軟正黑體"/>
                <a:cs typeface="微軟正黑體"/>
              </a:rPr>
              <a:t>學分 那麼校訂選修就會是</a:t>
            </a:r>
            <a:r>
              <a:rPr sz="2300" b="1" spc="-5" dirty="0">
                <a:solidFill>
                  <a:srgbClr val="0000CC"/>
                </a:solidFill>
                <a:latin typeface="微軟正黑體"/>
                <a:cs typeface="微軟正黑體"/>
              </a:rPr>
              <a:t>192-160</a:t>
            </a:r>
            <a:r>
              <a:rPr sz="2300" b="1" dirty="0">
                <a:solidFill>
                  <a:srgbClr val="0000CC"/>
                </a:solidFill>
                <a:latin typeface="微軟正黑體"/>
                <a:cs typeface="微軟正黑體"/>
              </a:rPr>
              <a:t>＝</a:t>
            </a:r>
            <a:r>
              <a:rPr sz="2300" b="1" spc="-5" dirty="0">
                <a:solidFill>
                  <a:srgbClr val="0000CC"/>
                </a:solidFill>
                <a:latin typeface="微軟正黑體"/>
                <a:cs typeface="微軟正黑體"/>
              </a:rPr>
              <a:t>32</a:t>
            </a:r>
            <a:r>
              <a:rPr sz="2300" b="1" dirty="0">
                <a:solidFill>
                  <a:srgbClr val="0000CC"/>
                </a:solidFill>
                <a:latin typeface="微軟正黑體"/>
                <a:cs typeface="微軟正黑體"/>
              </a:rPr>
              <a:t>學分</a:t>
            </a:r>
            <a:endParaRPr sz="2300">
              <a:latin typeface="微軟正黑體"/>
              <a:cs typeface="微軟正黑體"/>
            </a:endParaRPr>
          </a:p>
          <a:p>
            <a:pPr marL="304800">
              <a:lnSpc>
                <a:spcPct val="100000"/>
              </a:lnSpc>
            </a:pPr>
            <a:r>
              <a:rPr sz="2300" b="1" dirty="0">
                <a:solidFill>
                  <a:srgbClr val="FF0000"/>
                </a:solidFill>
                <a:latin typeface="微軟正黑體"/>
                <a:cs typeface="微軟正黑體"/>
              </a:rPr>
              <a:t>開成</a:t>
            </a:r>
            <a:r>
              <a:rPr sz="2300" b="1" spc="-10" dirty="0">
                <a:solidFill>
                  <a:srgbClr val="FF0000"/>
                </a:solidFill>
                <a:latin typeface="微軟正黑體"/>
                <a:cs typeface="微軟正黑體"/>
              </a:rPr>
              <a:t>32</a:t>
            </a:r>
            <a:r>
              <a:rPr sz="2300" b="1" dirty="0">
                <a:solidFill>
                  <a:srgbClr val="FF0000"/>
                </a:solidFill>
                <a:latin typeface="微軟正黑體"/>
                <a:cs typeface="微軟正黑體"/>
              </a:rPr>
              <a:t>學分的</a:t>
            </a:r>
            <a:r>
              <a:rPr sz="2300" b="1" spc="-5" dirty="0">
                <a:solidFill>
                  <a:srgbClr val="FF0000"/>
                </a:solidFill>
                <a:latin typeface="微軟正黑體"/>
                <a:cs typeface="微軟正黑體"/>
              </a:rPr>
              <a:t>1.2-1.5</a:t>
            </a:r>
            <a:r>
              <a:rPr sz="2300" b="1" spc="0" dirty="0">
                <a:solidFill>
                  <a:srgbClr val="FF0000"/>
                </a:solidFill>
                <a:latin typeface="微軟正黑體"/>
                <a:cs typeface="微軟正黑體"/>
              </a:rPr>
              <a:t>倍</a:t>
            </a:r>
            <a:r>
              <a:rPr sz="2300" b="1" dirty="0">
                <a:solidFill>
                  <a:srgbClr val="FF0000"/>
                </a:solidFill>
                <a:latin typeface="微軟正黑體"/>
                <a:cs typeface="微軟正黑體"/>
              </a:rPr>
              <a:t>，便是多</a:t>
            </a:r>
            <a:r>
              <a:rPr sz="2300" b="1" spc="0" dirty="0">
                <a:solidFill>
                  <a:srgbClr val="FF0000"/>
                </a:solidFill>
                <a:latin typeface="微軟正黑體"/>
                <a:cs typeface="微軟正黑體"/>
              </a:rPr>
              <a:t>開</a:t>
            </a:r>
            <a:r>
              <a:rPr sz="2300" b="1" spc="-10" dirty="0">
                <a:solidFill>
                  <a:srgbClr val="FF0000"/>
                </a:solidFill>
                <a:latin typeface="微軟正黑體"/>
                <a:cs typeface="微軟正黑體"/>
              </a:rPr>
              <a:t> 7-15</a:t>
            </a:r>
            <a:r>
              <a:rPr sz="2300" b="1" dirty="0">
                <a:solidFill>
                  <a:srgbClr val="FF0000"/>
                </a:solidFill>
                <a:latin typeface="微軟正黑體"/>
                <a:cs typeface="微軟正黑體"/>
              </a:rPr>
              <a:t>學分</a:t>
            </a:r>
            <a:endParaRPr sz="2300">
              <a:latin typeface="微軟正黑體"/>
              <a:cs typeface="微軟正黑體"/>
            </a:endParaRP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146</a:t>
            </a:fld>
            <a:endParaRPr lang="zh-TW" altLang="en-US"/>
          </a:p>
        </p:txBody>
      </p:sp>
    </p:spTree>
    <p:extLst>
      <p:ext uri="{BB962C8B-B14F-4D97-AF65-F5344CB8AC3E}">
        <p14:creationId xmlns:p14="http://schemas.microsoft.com/office/powerpoint/2010/main" val="29896919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ChangeArrowheads="1"/>
          </p:cNvSpPr>
          <p:nvPr/>
        </p:nvSpPr>
        <p:spPr bwMode="auto">
          <a:xfrm>
            <a:off x="0" y="0"/>
            <a:ext cx="8424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800"/>
              </a:spcBef>
              <a:buFontTx/>
              <a:buNone/>
            </a:pPr>
            <a:r>
              <a:rPr kumimoji="0" lang="zh-TW" altLang="en-US" sz="4000" b="1">
                <a:solidFill>
                  <a:srgbClr val="0000CC"/>
                </a:solidFill>
                <a:latin typeface="微軟正黑體" panose="020B0604030504040204" pitchFamily="34" charset="-120"/>
                <a:ea typeface="微軟正黑體" panose="020B0604030504040204" pitchFamily="34" charset="-120"/>
              </a:rPr>
              <a:t>●</a:t>
            </a:r>
            <a:r>
              <a:rPr kumimoji="0" lang="zh-TW" altLang="en-US" sz="4000" b="1">
                <a:latin typeface="微軟正黑體" panose="020B0604030504040204" pitchFamily="34" charset="-120"/>
                <a:ea typeface="微軟正黑體" panose="020B0604030504040204" pitchFamily="34" charset="-120"/>
              </a:rPr>
              <a:t>校訂課程</a:t>
            </a:r>
            <a:endParaRPr kumimoji="0" lang="en-US" altLang="zh-TW" sz="4000" b="1">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4084791838"/>
              </p:ext>
            </p:extLst>
          </p:nvPr>
        </p:nvGraphicFramePr>
        <p:xfrm>
          <a:off x="228600" y="723900"/>
          <a:ext cx="8686800" cy="5543551"/>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7239000">
                  <a:extLst>
                    <a:ext uri="{9D8B030D-6E8A-4147-A177-3AD203B41FA5}">
                      <a16:colId xmlns:a16="http://schemas.microsoft.com/office/drawing/2014/main" xmlns="" val="20001"/>
                    </a:ext>
                  </a:extLst>
                </a:gridCol>
              </a:tblGrid>
              <a:tr h="1201033">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開設依據與目的</a:t>
                      </a:r>
                      <a:endParaRPr kumimoji="1" lang="zh-TW" altLang="en-US" sz="2400" b="1" kern="1200" dirty="0">
                        <a:solidFill>
                          <a:schemeClr val="dk1"/>
                        </a:solidFill>
                        <a:latin typeface="微軟正黑體" pitchFamily="34" charset="-120"/>
                        <a:ea typeface="微軟正黑體" pitchFamily="34" charset="-120"/>
                        <a:cs typeface="+mn-cs"/>
                      </a:endParaRPr>
                    </a:p>
                  </a:txBody>
                  <a:tcPr marT="51877" marB="51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r>
                        <a:rPr lang="zh-TW" altLang="zh-TW" sz="2400" b="0" kern="1200" dirty="0" smtClean="0">
                          <a:solidFill>
                            <a:schemeClr val="dk1"/>
                          </a:solidFill>
                          <a:latin typeface="微軟正黑體" pitchFamily="34" charset="-120"/>
                          <a:ea typeface="微軟正黑體" pitchFamily="34" charset="-120"/>
                          <a:cs typeface="+mn-cs"/>
                        </a:rPr>
                        <a:t>學校發展校訂科目時，須</a:t>
                      </a:r>
                      <a:r>
                        <a:rPr lang="zh-TW" altLang="zh-TW" sz="2400" b="0" kern="1200" dirty="0" smtClean="0">
                          <a:solidFill>
                            <a:srgbClr val="FF0000"/>
                          </a:solidFill>
                          <a:latin typeface="微軟正黑體" pitchFamily="34" charset="-120"/>
                          <a:ea typeface="微軟正黑體" pitchFamily="34" charset="-120"/>
                          <a:cs typeface="+mn-cs"/>
                        </a:rPr>
                        <a:t>以本群科課程綱要</a:t>
                      </a:r>
                      <a:r>
                        <a:rPr lang="zh-TW" altLang="en-US" sz="2400" b="0" kern="1200" dirty="0" smtClean="0">
                          <a:solidFill>
                            <a:srgbClr val="FF0000"/>
                          </a:solidFill>
                          <a:latin typeface="微軟正黑體" pitchFamily="34" charset="-120"/>
                          <a:ea typeface="微軟正黑體" pitchFamily="34" charset="-120"/>
                          <a:cs typeface="+mn-cs"/>
                        </a:rPr>
                        <a:t>暨</a:t>
                      </a:r>
                      <a:r>
                        <a:rPr lang="zh-TW" altLang="zh-TW" sz="2400" b="0" kern="1200" dirty="0" smtClean="0">
                          <a:solidFill>
                            <a:srgbClr val="FF0000"/>
                          </a:solidFill>
                          <a:latin typeface="微軟正黑體" pitchFamily="34" charset="-120"/>
                          <a:ea typeface="微軟正黑體" pitchFamily="34" charset="-120"/>
                          <a:cs typeface="+mn-cs"/>
                        </a:rPr>
                        <a:t>設備基準為依據</a:t>
                      </a:r>
                      <a:r>
                        <a:rPr lang="zh-TW" altLang="zh-TW" sz="2400" b="0" kern="1200" dirty="0" smtClean="0">
                          <a:solidFill>
                            <a:schemeClr val="dk1"/>
                          </a:solidFill>
                          <a:latin typeface="微軟正黑體" pitchFamily="34" charset="-120"/>
                          <a:ea typeface="微軟正黑體" pitchFamily="34" charset="-120"/>
                          <a:cs typeface="+mn-cs"/>
                        </a:rPr>
                        <a:t>，</a:t>
                      </a:r>
                      <a:r>
                        <a:rPr lang="zh-TW" altLang="zh-TW" sz="2400" b="0" kern="1200" dirty="0" smtClean="0">
                          <a:solidFill>
                            <a:srgbClr val="FF0000"/>
                          </a:solidFill>
                          <a:latin typeface="微軟正黑體" pitchFamily="34" charset="-120"/>
                          <a:ea typeface="微軟正黑體" pitchFamily="34" charset="-120"/>
                          <a:cs typeface="+mn-cs"/>
                        </a:rPr>
                        <a:t>以部定各群科必修科目為基礎</a:t>
                      </a:r>
                      <a:r>
                        <a:rPr lang="zh-TW" altLang="zh-TW" sz="2400" b="0" kern="1200" dirty="0" smtClean="0">
                          <a:solidFill>
                            <a:schemeClr val="dk1"/>
                          </a:solidFill>
                          <a:latin typeface="微軟正黑體" pitchFamily="34" charset="-120"/>
                          <a:ea typeface="微軟正黑體" pitchFamily="34" charset="-120"/>
                          <a:cs typeface="+mn-cs"/>
                        </a:rPr>
                        <a:t>，發展各科別之校訂必修及選修科目，以</a:t>
                      </a:r>
                      <a:r>
                        <a:rPr lang="zh-TW" altLang="zh-TW" sz="2400" b="0" kern="1200" dirty="0" smtClean="0">
                          <a:solidFill>
                            <a:srgbClr val="FF0000"/>
                          </a:solidFill>
                          <a:latin typeface="微軟正黑體" pitchFamily="34" charset="-120"/>
                          <a:ea typeface="微軟正黑體" pitchFamily="34" charset="-120"/>
                          <a:cs typeface="+mn-cs"/>
                        </a:rPr>
                        <a:t>建立學校辦學特色</a:t>
                      </a:r>
                      <a:r>
                        <a:rPr lang="zh-TW" altLang="zh-TW" sz="2400" b="0" kern="1200" dirty="0" smtClean="0">
                          <a:solidFill>
                            <a:schemeClr val="dk1"/>
                          </a:solidFill>
                          <a:latin typeface="微軟正黑體" pitchFamily="34" charset="-120"/>
                          <a:ea typeface="微軟正黑體" pitchFamily="34" charset="-120"/>
                          <a:cs typeface="+mn-cs"/>
                        </a:rPr>
                        <a:t>。</a:t>
                      </a:r>
                      <a:endParaRPr lang="zh-TW" altLang="en-US" sz="2400" b="0" kern="1200" dirty="0">
                        <a:solidFill>
                          <a:schemeClr val="dk1"/>
                        </a:solidFill>
                        <a:latin typeface="微軟正黑體" pitchFamily="34" charset="-120"/>
                        <a:ea typeface="微軟正黑體" pitchFamily="34" charset="-120"/>
                        <a:cs typeface="+mn-cs"/>
                      </a:endParaRPr>
                    </a:p>
                  </a:txBody>
                  <a:tcPr marT="51877" marB="518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408718">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實施原則</a:t>
                      </a:r>
                      <a:endParaRPr kumimoji="1" lang="zh-TW" altLang="en-US" sz="2400" b="1" kern="1200" dirty="0">
                        <a:solidFill>
                          <a:schemeClr val="dk1"/>
                        </a:solidFill>
                        <a:latin typeface="微軟正黑體" pitchFamily="34" charset="-120"/>
                        <a:ea typeface="微軟正黑體" pitchFamily="34" charset="-120"/>
                        <a:cs typeface="+mn-cs"/>
                      </a:endParaRPr>
                    </a:p>
                  </a:txBody>
                  <a:tcPr marT="51877" marB="51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r>
                        <a:rPr lang="zh-TW" altLang="en-US" sz="2400" b="0" kern="1200" dirty="0" smtClean="0">
                          <a:solidFill>
                            <a:schemeClr val="dk1"/>
                          </a:solidFill>
                          <a:latin typeface="微軟正黑體" pitchFamily="34" charset="-120"/>
                          <a:ea typeface="微軟正黑體" pitchFamily="34" charset="-120"/>
                          <a:cs typeface="+mn-cs"/>
                        </a:rPr>
                        <a:t>校訂科目每一科目規劃</a:t>
                      </a:r>
                      <a:r>
                        <a:rPr lang="zh-TW" altLang="en-US" sz="2400" b="0" kern="1200" dirty="0" smtClean="0">
                          <a:solidFill>
                            <a:srgbClr val="FF0000"/>
                          </a:solidFill>
                          <a:latin typeface="微軟正黑體" pitchFamily="34" charset="-120"/>
                          <a:ea typeface="微軟正黑體" pitchFamily="34" charset="-120"/>
                          <a:cs typeface="+mn-cs"/>
                        </a:rPr>
                        <a:t>以每學期</a:t>
                      </a:r>
                      <a:r>
                        <a:rPr lang="en-US" altLang="zh-TW" sz="2400" b="0" kern="1200" dirty="0" smtClean="0">
                          <a:solidFill>
                            <a:srgbClr val="FF0000"/>
                          </a:solidFill>
                          <a:latin typeface="微軟正黑體" pitchFamily="34" charset="-120"/>
                          <a:ea typeface="微軟正黑體" pitchFamily="34" charset="-120"/>
                          <a:cs typeface="+mn-cs"/>
                        </a:rPr>
                        <a:t>2-4 </a:t>
                      </a:r>
                      <a:r>
                        <a:rPr lang="zh-TW" altLang="en-US" sz="2400" b="0" kern="1200" dirty="0" smtClean="0">
                          <a:solidFill>
                            <a:srgbClr val="FF0000"/>
                          </a:solidFill>
                          <a:latin typeface="微軟正黑體" pitchFamily="34" charset="-120"/>
                          <a:ea typeface="微軟正黑體" pitchFamily="34" charset="-120"/>
                          <a:cs typeface="+mn-cs"/>
                        </a:rPr>
                        <a:t>學分為原則</a:t>
                      </a:r>
                      <a:r>
                        <a:rPr lang="zh-TW" altLang="en-US" sz="2400" b="0" kern="1200" dirty="0" smtClean="0">
                          <a:solidFill>
                            <a:schemeClr val="dk1"/>
                          </a:solidFill>
                          <a:latin typeface="微軟正黑體" pitchFamily="34" charset="-120"/>
                          <a:ea typeface="微軟正黑體" pitchFamily="34" charset="-120"/>
                          <a:cs typeface="+mn-cs"/>
                        </a:rPr>
                        <a:t>。</a:t>
                      </a:r>
                      <a:endParaRPr lang="en-US" altLang="zh-TW" sz="2400" b="0" kern="1200" dirty="0" smtClean="0">
                        <a:solidFill>
                          <a:schemeClr val="dk1"/>
                        </a:solidFill>
                        <a:latin typeface="微軟正黑體" pitchFamily="34" charset="-120"/>
                        <a:ea typeface="微軟正黑體" pitchFamily="34" charset="-120"/>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TW" altLang="en-US" sz="2400" b="0" kern="1200" dirty="0" smtClean="0">
                          <a:solidFill>
                            <a:srgbClr val="FF0000"/>
                          </a:solidFill>
                          <a:latin typeface="微軟正黑體" pitchFamily="34" charset="-120"/>
                          <a:ea typeface="微軟正黑體" pitchFamily="34" charset="-120"/>
                          <a:cs typeface="+mn-cs"/>
                        </a:rPr>
                        <a:t>校訂必修科目</a:t>
                      </a:r>
                      <a:r>
                        <a:rPr lang="zh-TW" altLang="en-US" sz="2400" b="0" kern="1200" dirty="0" smtClean="0">
                          <a:solidFill>
                            <a:schemeClr val="dk1"/>
                          </a:solidFill>
                          <a:latin typeface="微軟正黑體" pitchFamily="34" charset="-120"/>
                          <a:ea typeface="微軟正黑體" pitchFamily="34" charset="-120"/>
                          <a:cs typeface="+mn-cs"/>
                        </a:rPr>
                        <a:t>：</a:t>
                      </a:r>
                      <a:endParaRPr lang="en-US" altLang="zh-TW" sz="2400" b="0" kern="1200" dirty="0" smtClean="0">
                        <a:solidFill>
                          <a:schemeClr val="dk1"/>
                        </a:solidFill>
                        <a:latin typeface="微軟正黑體" pitchFamily="34" charset="-120"/>
                        <a:ea typeface="微軟正黑體" pitchFamily="34" charset="-120"/>
                        <a:cs typeface="+mn-cs"/>
                      </a:endParaRPr>
                    </a:p>
                    <a:p>
                      <a:pPr algn="just"/>
                      <a:r>
                        <a:rPr lang="zh-TW" altLang="en-US" sz="2400" b="0" kern="1200" dirty="0" smtClean="0">
                          <a:solidFill>
                            <a:schemeClr val="dk1"/>
                          </a:solidFill>
                          <a:latin typeface="微軟正黑體" pitchFamily="34" charset="-120"/>
                          <a:ea typeface="微軟正黑體" pitchFamily="34" charset="-120"/>
                          <a:cs typeface="+mn-cs"/>
                        </a:rPr>
                        <a:t>須規劃於高二下或高三開設「專題實作」至少</a:t>
                      </a:r>
                      <a:r>
                        <a:rPr lang="en-US" altLang="zh-TW" sz="2400" b="0" kern="1200" dirty="0" smtClean="0">
                          <a:solidFill>
                            <a:schemeClr val="dk1"/>
                          </a:solidFill>
                          <a:latin typeface="微軟正黑體" pitchFamily="34" charset="-120"/>
                          <a:ea typeface="微軟正黑體" pitchFamily="34" charset="-120"/>
                          <a:cs typeface="+mn-cs"/>
                        </a:rPr>
                        <a:t>2</a:t>
                      </a:r>
                      <a:r>
                        <a:rPr lang="zh-TW" altLang="en-US" sz="2400" b="0" kern="1200" dirty="0" smtClean="0">
                          <a:solidFill>
                            <a:schemeClr val="dk1"/>
                          </a:solidFill>
                          <a:latin typeface="微軟正黑體" pitchFamily="34" charset="-120"/>
                          <a:ea typeface="微軟正黑體" pitchFamily="34" charset="-120"/>
                          <a:cs typeface="+mn-cs"/>
                        </a:rPr>
                        <a:t>學分。</a:t>
                      </a:r>
                      <a:endParaRPr lang="en-US" altLang="zh-TW" sz="2400" b="0" kern="1200" dirty="0" smtClean="0">
                        <a:solidFill>
                          <a:schemeClr val="dk1"/>
                        </a:solidFill>
                        <a:latin typeface="微軟正黑體" pitchFamily="34" charset="-120"/>
                        <a:ea typeface="微軟正黑體" pitchFamily="34" charset="-120"/>
                        <a:cs typeface="+mn-cs"/>
                      </a:endParaRPr>
                    </a:p>
                    <a:p>
                      <a:pPr algn="just"/>
                      <a:r>
                        <a:rPr lang="zh-TW" altLang="en-US" sz="2400" b="0" kern="1200" dirty="0" smtClean="0">
                          <a:solidFill>
                            <a:srgbClr val="FF0000"/>
                          </a:solidFill>
                          <a:latin typeface="微軟正黑體" pitchFamily="34" charset="-120"/>
                          <a:ea typeface="微軟正黑體" pitchFamily="34" charset="-120"/>
                          <a:cs typeface="+mn-cs"/>
                        </a:rPr>
                        <a:t>校訂選修科目</a:t>
                      </a:r>
                      <a:r>
                        <a:rPr lang="zh-TW" altLang="en-US" sz="2400" b="0" kern="1200" dirty="0" smtClean="0">
                          <a:solidFill>
                            <a:schemeClr val="dk1"/>
                          </a:solidFill>
                          <a:latin typeface="微軟正黑體" pitchFamily="34" charset="-120"/>
                          <a:ea typeface="微軟正黑體" pitchFamily="34" charset="-120"/>
                          <a:cs typeface="+mn-cs"/>
                        </a:rPr>
                        <a:t>：</a:t>
                      </a:r>
                      <a:endParaRPr lang="en-US" altLang="zh-TW" sz="2400" b="0" kern="1200" dirty="0" smtClean="0">
                        <a:solidFill>
                          <a:schemeClr val="dk1"/>
                        </a:solidFill>
                        <a:latin typeface="微軟正黑體" pitchFamily="34" charset="-120"/>
                        <a:ea typeface="微軟正黑體" pitchFamily="34" charset="-120"/>
                        <a:cs typeface="+mn-cs"/>
                      </a:endParaRPr>
                    </a:p>
                    <a:p>
                      <a:pPr algn="just"/>
                      <a:r>
                        <a:rPr lang="zh-TW" altLang="en-US" sz="2400" b="0" kern="1200" dirty="0" smtClean="0">
                          <a:solidFill>
                            <a:schemeClr val="dk1"/>
                          </a:solidFill>
                          <a:latin typeface="微軟正黑體" pitchFamily="34" charset="-120"/>
                          <a:ea typeface="微軟正黑體" pitchFamily="34" charset="-120"/>
                          <a:cs typeface="+mn-cs"/>
                        </a:rPr>
                        <a:t>各校</a:t>
                      </a:r>
                      <a:r>
                        <a:rPr lang="zh-TW" altLang="en-US" sz="2400" b="0" kern="1200" dirty="0" smtClean="0">
                          <a:solidFill>
                            <a:srgbClr val="FF0000"/>
                          </a:solidFill>
                          <a:latin typeface="微軟正黑體" pitchFamily="34" charset="-120"/>
                          <a:ea typeface="微軟正黑體" pitchFamily="34" charset="-120"/>
                          <a:cs typeface="+mn-cs"/>
                        </a:rPr>
                        <a:t>應</a:t>
                      </a:r>
                      <a:r>
                        <a:rPr lang="zh-TW" altLang="en-US" sz="2400" b="0" kern="1200" dirty="0" smtClean="0">
                          <a:solidFill>
                            <a:schemeClr val="dk1"/>
                          </a:solidFill>
                          <a:latin typeface="微軟正黑體" pitchFamily="34" charset="-120"/>
                          <a:ea typeface="微軟正黑體" pitchFamily="34" charset="-120"/>
                          <a:cs typeface="+mn-cs"/>
                        </a:rPr>
                        <a:t>提供學生</a:t>
                      </a:r>
                      <a:r>
                        <a:rPr lang="zh-TW" altLang="en-US" sz="2400" b="0" kern="1200" dirty="0" smtClean="0">
                          <a:solidFill>
                            <a:srgbClr val="FF0000"/>
                          </a:solidFill>
                          <a:latin typeface="微軟正黑體" pitchFamily="34" charset="-120"/>
                          <a:ea typeface="微軟正黑體" pitchFamily="34" charset="-120"/>
                          <a:cs typeface="+mn-cs"/>
                        </a:rPr>
                        <a:t>跨班自由選修</a:t>
                      </a:r>
                      <a:r>
                        <a:rPr lang="zh-TW" altLang="en-US" sz="2400" b="0" kern="1200" dirty="0" smtClean="0">
                          <a:solidFill>
                            <a:schemeClr val="dk1"/>
                          </a:solidFill>
                          <a:latin typeface="微軟正黑體" pitchFamily="34" charset="-120"/>
                          <a:ea typeface="微軟正黑體" pitchFamily="34" charset="-120"/>
                          <a:cs typeface="+mn-cs"/>
                        </a:rPr>
                        <a:t>課程，學校開設之</a:t>
                      </a:r>
                      <a:r>
                        <a:rPr lang="zh-TW" altLang="en-US" sz="2400" b="0" kern="1200" dirty="0" smtClean="0">
                          <a:solidFill>
                            <a:srgbClr val="FF0000"/>
                          </a:solidFill>
                          <a:latin typeface="微軟正黑體" pitchFamily="34" charset="-120"/>
                          <a:ea typeface="微軟正黑體" pitchFamily="34" charset="-120"/>
                          <a:cs typeface="+mn-cs"/>
                        </a:rPr>
                        <a:t>選修總學分數</a:t>
                      </a:r>
                      <a:r>
                        <a:rPr lang="zh-TW" altLang="en-US" sz="2400" b="0" kern="1200" dirty="0" smtClean="0">
                          <a:solidFill>
                            <a:schemeClr val="dk1"/>
                          </a:solidFill>
                          <a:latin typeface="微軟正黑體" pitchFamily="34" charset="-120"/>
                          <a:ea typeface="微軟正黑體" pitchFamily="34" charset="-120"/>
                          <a:cs typeface="+mn-cs"/>
                        </a:rPr>
                        <a:t>，</a:t>
                      </a:r>
                      <a:r>
                        <a:rPr lang="zh-TW" altLang="en-US" sz="2400" b="0" kern="1200" dirty="0" smtClean="0">
                          <a:solidFill>
                            <a:srgbClr val="FF0000"/>
                          </a:solidFill>
                          <a:latin typeface="微軟正黑體" pitchFamily="34" charset="-120"/>
                          <a:ea typeface="微軟正黑體" pitchFamily="34" charset="-120"/>
                          <a:cs typeface="+mn-cs"/>
                        </a:rPr>
                        <a:t>應</a:t>
                      </a:r>
                      <a:r>
                        <a:rPr lang="zh-TW" altLang="en-US" sz="2400" b="0" kern="1200" dirty="0" smtClean="0">
                          <a:solidFill>
                            <a:schemeClr val="dk1"/>
                          </a:solidFill>
                          <a:latin typeface="微軟正黑體" pitchFamily="34" charset="-120"/>
                          <a:ea typeface="微軟正黑體" pitchFamily="34" charset="-120"/>
                          <a:cs typeface="+mn-cs"/>
                        </a:rPr>
                        <a:t>達學生應修習選修學分數之</a:t>
                      </a:r>
                      <a:r>
                        <a:rPr lang="en-US" altLang="zh-TW" sz="2400" b="0" kern="1200" dirty="0" smtClean="0">
                          <a:solidFill>
                            <a:srgbClr val="FF0000"/>
                          </a:solidFill>
                          <a:latin typeface="微軟正黑體" pitchFamily="34" charset="-120"/>
                          <a:ea typeface="微軟正黑體" pitchFamily="34" charset="-120"/>
                          <a:cs typeface="+mn-cs"/>
                        </a:rPr>
                        <a:t>1.2-1.5</a:t>
                      </a:r>
                      <a:r>
                        <a:rPr lang="zh-TW" altLang="en-US" sz="2400" b="0" kern="1200" dirty="0" smtClean="0">
                          <a:solidFill>
                            <a:srgbClr val="FF0000"/>
                          </a:solidFill>
                          <a:latin typeface="微軟正黑體" pitchFamily="34" charset="-120"/>
                          <a:ea typeface="微軟正黑體" pitchFamily="34" charset="-120"/>
                          <a:cs typeface="+mn-cs"/>
                        </a:rPr>
                        <a:t>倍</a:t>
                      </a:r>
                      <a:r>
                        <a:rPr lang="zh-TW" altLang="en-US" sz="2400" b="0" kern="1200" dirty="0" smtClean="0">
                          <a:solidFill>
                            <a:schemeClr val="dk1"/>
                          </a:solidFill>
                          <a:latin typeface="微軟正黑體" pitchFamily="34" charset="-120"/>
                          <a:ea typeface="微軟正黑體" pitchFamily="34" charset="-120"/>
                          <a:cs typeface="+mn-cs"/>
                        </a:rPr>
                        <a:t>。</a:t>
                      </a:r>
                      <a:endParaRPr lang="en-US" altLang="zh-TW" sz="2400" b="0" kern="1200" dirty="0" smtClean="0">
                        <a:solidFill>
                          <a:schemeClr val="dk1"/>
                        </a:solidFill>
                        <a:latin typeface="微軟正黑體" pitchFamily="34" charset="-120"/>
                        <a:ea typeface="微軟正黑體" pitchFamily="34" charset="-120"/>
                        <a:cs typeface="+mn-cs"/>
                      </a:endParaRPr>
                    </a:p>
                    <a:p>
                      <a:pPr algn="just"/>
                      <a:r>
                        <a:rPr lang="zh-TW" altLang="en-US" sz="2400" b="0" kern="1200" dirty="0" smtClean="0">
                          <a:solidFill>
                            <a:schemeClr val="dk1"/>
                          </a:solidFill>
                          <a:latin typeface="微軟正黑體" pitchFamily="34" charset="-120"/>
                          <a:ea typeface="微軟正黑體" pitchFamily="34" charset="-120"/>
                          <a:cs typeface="+mn-cs"/>
                        </a:rPr>
                        <a:t>選修科目</a:t>
                      </a:r>
                      <a:r>
                        <a:rPr lang="zh-TW" altLang="en-US" sz="2400" b="0" kern="1200" dirty="0" smtClean="0">
                          <a:solidFill>
                            <a:srgbClr val="FF0000"/>
                          </a:solidFill>
                          <a:latin typeface="微軟正黑體" pitchFamily="34" charset="-120"/>
                          <a:ea typeface="微軟正黑體" pitchFamily="34" charset="-120"/>
                          <a:cs typeface="+mn-cs"/>
                        </a:rPr>
                        <a:t>每班開班人數最低以</a:t>
                      </a:r>
                      <a:r>
                        <a:rPr lang="en-US" altLang="zh-TW" sz="2400" b="0" kern="1200" dirty="0" smtClean="0">
                          <a:solidFill>
                            <a:srgbClr val="FF0000"/>
                          </a:solidFill>
                          <a:latin typeface="微軟正黑體" pitchFamily="34" charset="-120"/>
                          <a:ea typeface="微軟正黑體" pitchFamily="34" charset="-120"/>
                          <a:cs typeface="+mn-cs"/>
                        </a:rPr>
                        <a:t>12</a:t>
                      </a:r>
                      <a:r>
                        <a:rPr lang="zh-TW" altLang="en-US" sz="2400" b="0" kern="1200" dirty="0" smtClean="0">
                          <a:solidFill>
                            <a:srgbClr val="FF0000"/>
                          </a:solidFill>
                          <a:latin typeface="微軟正黑體" pitchFamily="34" charset="-120"/>
                          <a:ea typeface="微軟正黑體" pitchFamily="34" charset="-120"/>
                          <a:cs typeface="+mn-cs"/>
                        </a:rPr>
                        <a:t>人為原則</a:t>
                      </a:r>
                      <a:r>
                        <a:rPr lang="zh-TW" altLang="en-US" sz="2400" b="0" kern="1200" dirty="0" smtClean="0">
                          <a:solidFill>
                            <a:schemeClr val="dk1"/>
                          </a:solidFill>
                          <a:latin typeface="微軟正黑體" pitchFamily="34" charset="-120"/>
                          <a:ea typeface="微軟正黑體" pitchFamily="34" charset="-120"/>
                          <a:cs typeface="+mn-cs"/>
                        </a:rPr>
                        <a:t>，情形特殊或各校經費足以支應者，得降低下限至</a:t>
                      </a:r>
                      <a:r>
                        <a:rPr lang="en-US" altLang="zh-TW" sz="2400" b="0" kern="1200" dirty="0" smtClean="0">
                          <a:solidFill>
                            <a:schemeClr val="dk1"/>
                          </a:solidFill>
                          <a:latin typeface="微軟正黑體" pitchFamily="34" charset="-120"/>
                          <a:ea typeface="微軟正黑體" pitchFamily="34" charset="-120"/>
                          <a:cs typeface="+mn-cs"/>
                        </a:rPr>
                        <a:t>10</a:t>
                      </a:r>
                      <a:r>
                        <a:rPr lang="zh-TW" altLang="en-US" sz="2400" b="0" kern="1200" dirty="0" smtClean="0">
                          <a:solidFill>
                            <a:schemeClr val="dk1"/>
                          </a:solidFill>
                          <a:latin typeface="微軟正黑體" pitchFamily="34" charset="-120"/>
                          <a:ea typeface="微軟正黑體" pitchFamily="34" charset="-120"/>
                          <a:cs typeface="+mn-cs"/>
                        </a:rPr>
                        <a:t>人，並得辦理跨校選修。</a:t>
                      </a:r>
                    </a:p>
                  </a:txBody>
                  <a:tcPr marT="51877" marB="518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1"/>
                  </a:ext>
                </a:extLst>
              </a:tr>
              <a:tr h="933799">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專業英語文</a:t>
                      </a:r>
                      <a:endParaRPr kumimoji="1" lang="zh-TW" altLang="en-US" sz="2400" b="1" kern="1200" dirty="0">
                        <a:solidFill>
                          <a:schemeClr val="dk1"/>
                        </a:solidFill>
                        <a:latin typeface="微軟正黑體" pitchFamily="34" charset="-120"/>
                        <a:ea typeface="微軟正黑體" pitchFamily="34" charset="-120"/>
                        <a:cs typeface="+mn-cs"/>
                      </a:endParaRPr>
                    </a:p>
                  </a:txBody>
                  <a:tcPr marT="51877" marB="51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r>
                        <a:rPr lang="zh-TW" altLang="zh-TW" sz="2400" b="0" kern="1200" dirty="0" smtClean="0">
                          <a:solidFill>
                            <a:schemeClr val="dk1"/>
                          </a:solidFill>
                          <a:latin typeface="微軟正黑體" pitchFamily="34" charset="-120"/>
                          <a:ea typeface="微軟正黑體" pitchFamily="34" charset="-120"/>
                          <a:cs typeface="+mn-cs"/>
                        </a:rPr>
                        <a:t>校訂科目宜酌予規劃各群科專業英語文之開設，供學生修習，以提升學生之專業英語文能力。</a:t>
                      </a:r>
                      <a:endParaRPr lang="zh-TW" altLang="en-US" sz="2400" b="0" kern="1200" dirty="0">
                        <a:solidFill>
                          <a:schemeClr val="dk1"/>
                        </a:solidFill>
                        <a:latin typeface="微軟正黑體" pitchFamily="34" charset="-120"/>
                        <a:ea typeface="微軟正黑體" pitchFamily="34" charset="-120"/>
                        <a:cs typeface="+mn-cs"/>
                      </a:endParaRPr>
                    </a:p>
                  </a:txBody>
                  <a:tcPr marT="51877" marB="518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2"/>
                  </a:ext>
                </a:extLst>
              </a:tr>
            </a:tbl>
          </a:graphicData>
        </a:graphic>
      </p:graphicFrame>
      <p:sp>
        <p:nvSpPr>
          <p:cNvPr id="2" name="投影片編號版面配置區 1"/>
          <p:cNvSpPr>
            <a:spLocks noGrp="1"/>
          </p:cNvSpPr>
          <p:nvPr>
            <p:ph type="sldNum" sz="quarter" idx="12"/>
          </p:nvPr>
        </p:nvSpPr>
        <p:spPr/>
        <p:txBody>
          <a:bodyPr/>
          <a:lstStyle/>
          <a:p>
            <a:fld id="{B721EAF4-66BA-4DDF-97E8-9A1AB1215C2F}" type="slidenum">
              <a:rPr lang="zh-TW" altLang="en-US" smtClean="0"/>
              <a:t>147</a:t>
            </a:fld>
            <a:endParaRPr lang="zh-TW" altLang="en-US"/>
          </a:p>
        </p:txBody>
      </p:sp>
    </p:spTree>
    <p:extLst>
      <p:ext uri="{BB962C8B-B14F-4D97-AF65-F5344CB8AC3E}">
        <p14:creationId xmlns:p14="http://schemas.microsoft.com/office/powerpoint/2010/main" val="189226847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b="1" dirty="0">
                <a:solidFill>
                  <a:srgbClr val="0000CC"/>
                </a:solidFill>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校訂必修</a:t>
            </a:r>
            <a:r>
              <a:rPr lang="zh-TW" altLang="en-US" b="1" dirty="0" smtClean="0">
                <a:latin typeface="微軟正黑體" panose="020B0604030504040204" pitchFamily="34" charset="-120"/>
                <a:ea typeface="微軟正黑體" panose="020B0604030504040204" pitchFamily="34" charset="-120"/>
              </a:rPr>
              <a:t>課程</a:t>
            </a:r>
            <a:endParaRPr lang="zh-TW" altLang="en-US" dirty="0"/>
          </a:p>
        </p:txBody>
      </p:sp>
      <p:sp>
        <p:nvSpPr>
          <p:cNvPr id="3" name="內容版面配置區 2"/>
          <p:cNvSpPr>
            <a:spLocks noGrp="1"/>
          </p:cNvSpPr>
          <p:nvPr>
            <p:ph idx="1"/>
          </p:nvPr>
        </p:nvSpPr>
        <p:spPr/>
        <p:txBody>
          <a:bodyPr/>
          <a:lstStyle/>
          <a:p>
            <a:r>
              <a:rPr lang="zh-TW" altLang="en-US" smtClean="0"/>
              <a:t>用以發展學校特色</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pPr/>
              <a:t>148</a:t>
            </a:fld>
            <a:endParaRPr lang="zh-TW" altLang="en-US"/>
          </a:p>
        </p:txBody>
      </p:sp>
    </p:spTree>
    <p:extLst>
      <p:ext uri="{BB962C8B-B14F-4D97-AF65-F5344CB8AC3E}">
        <p14:creationId xmlns:p14="http://schemas.microsoft.com/office/powerpoint/2010/main" val="97243567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39</a:t>
            </a:r>
            <a:endParaRPr sz="900">
              <a:latin typeface="Arial"/>
              <a:cs typeface="Arial"/>
            </a:endParaRPr>
          </a:p>
        </p:txBody>
      </p:sp>
      <p:sp>
        <p:nvSpPr>
          <p:cNvPr id="13" name="object 13"/>
          <p:cNvSpPr txBox="1"/>
          <p:nvPr/>
        </p:nvSpPr>
        <p:spPr>
          <a:xfrm>
            <a:off x="78739" y="18999"/>
            <a:ext cx="4137661" cy="627736"/>
          </a:xfrm>
          <a:prstGeom prst="rect">
            <a:avLst/>
          </a:prstGeom>
        </p:spPr>
        <p:txBody>
          <a:bodyPr vert="horz" wrap="square" lIns="0" tIns="12065" rIns="0" bIns="0" rtlCol="0">
            <a:spAutoFit/>
          </a:bodyPr>
          <a:lstStyle/>
          <a:p>
            <a:pPr marL="520700" indent="-508000">
              <a:lnSpc>
                <a:spcPct val="100000"/>
              </a:lnSpc>
              <a:spcBef>
                <a:spcPts val="95"/>
              </a:spcBef>
              <a:buClr>
                <a:srgbClr val="0000CC"/>
              </a:buClr>
              <a:buSzPct val="97500"/>
              <a:buChar char="●"/>
              <a:tabLst>
                <a:tab pos="521334" algn="l"/>
              </a:tabLst>
            </a:pPr>
            <a:r>
              <a:rPr lang="en-US" altLang="zh-TW" sz="4000" b="1" spc="-10" dirty="0">
                <a:latin typeface="微軟正黑體"/>
                <a:cs typeface="微軟正黑體"/>
              </a:rPr>
              <a:t>2</a:t>
            </a:r>
            <a:r>
              <a:rPr lang="en-US" altLang="zh-TW" sz="4000" b="1" spc="-10" dirty="0" smtClean="0">
                <a:latin typeface="微軟正黑體"/>
                <a:cs typeface="微軟正黑體"/>
              </a:rPr>
              <a:t>.</a:t>
            </a:r>
            <a:r>
              <a:rPr sz="4000" b="1" spc="-10" dirty="0" smtClean="0">
                <a:latin typeface="微軟正黑體"/>
                <a:cs typeface="微軟正黑體"/>
              </a:rPr>
              <a:t>校訂選修課程</a:t>
            </a:r>
            <a:endParaRPr sz="4000" dirty="0">
              <a:latin typeface="微軟正黑體"/>
              <a:cs typeface="微軟正黑體"/>
            </a:endParaRPr>
          </a:p>
        </p:txBody>
      </p:sp>
      <p:sp>
        <p:nvSpPr>
          <p:cNvPr id="14" name="object 14"/>
          <p:cNvSpPr/>
          <p:nvPr/>
        </p:nvSpPr>
        <p:spPr>
          <a:xfrm>
            <a:off x="6854825" y="4659376"/>
            <a:ext cx="541655" cy="869950"/>
          </a:xfrm>
          <a:custGeom>
            <a:avLst/>
            <a:gdLst/>
            <a:ahLst/>
            <a:cxnLst/>
            <a:rect l="l" t="t" r="r" b="b"/>
            <a:pathLst>
              <a:path w="541654" h="869950">
                <a:moveTo>
                  <a:pt x="433070" y="270637"/>
                </a:moveTo>
                <a:lnTo>
                  <a:pt x="108330" y="270637"/>
                </a:lnTo>
                <a:lnTo>
                  <a:pt x="108330" y="869950"/>
                </a:lnTo>
                <a:lnTo>
                  <a:pt x="433070" y="869950"/>
                </a:lnTo>
                <a:lnTo>
                  <a:pt x="433070" y="270637"/>
                </a:lnTo>
                <a:close/>
              </a:path>
              <a:path w="541654" h="869950">
                <a:moveTo>
                  <a:pt x="270636" y="0"/>
                </a:moveTo>
                <a:lnTo>
                  <a:pt x="0" y="270637"/>
                </a:lnTo>
                <a:lnTo>
                  <a:pt x="541401" y="270637"/>
                </a:lnTo>
                <a:lnTo>
                  <a:pt x="270636" y="0"/>
                </a:lnTo>
                <a:close/>
              </a:path>
            </a:pathLst>
          </a:custGeom>
          <a:solidFill>
            <a:srgbClr val="D51C74"/>
          </a:solidFill>
        </p:spPr>
        <p:txBody>
          <a:bodyPr wrap="square" lIns="0" tIns="0" rIns="0" bIns="0" rtlCol="0"/>
          <a:lstStyle/>
          <a:p>
            <a:endParaRPr/>
          </a:p>
        </p:txBody>
      </p:sp>
      <p:sp>
        <p:nvSpPr>
          <p:cNvPr id="15" name="object 15"/>
          <p:cNvSpPr/>
          <p:nvPr/>
        </p:nvSpPr>
        <p:spPr>
          <a:xfrm>
            <a:off x="2579751" y="4659248"/>
            <a:ext cx="542925" cy="870585"/>
          </a:xfrm>
          <a:custGeom>
            <a:avLst/>
            <a:gdLst/>
            <a:ahLst/>
            <a:cxnLst/>
            <a:rect l="l" t="t" r="r" b="b"/>
            <a:pathLst>
              <a:path w="542925" h="870585">
                <a:moveTo>
                  <a:pt x="434340" y="271525"/>
                </a:moveTo>
                <a:lnTo>
                  <a:pt x="108585" y="271525"/>
                </a:lnTo>
                <a:lnTo>
                  <a:pt x="108585" y="870076"/>
                </a:lnTo>
                <a:lnTo>
                  <a:pt x="434340" y="870076"/>
                </a:lnTo>
                <a:lnTo>
                  <a:pt x="434340" y="271525"/>
                </a:lnTo>
                <a:close/>
              </a:path>
              <a:path w="542925" h="870585">
                <a:moveTo>
                  <a:pt x="271399" y="0"/>
                </a:moveTo>
                <a:lnTo>
                  <a:pt x="0" y="271525"/>
                </a:lnTo>
                <a:lnTo>
                  <a:pt x="542925" y="271525"/>
                </a:lnTo>
                <a:lnTo>
                  <a:pt x="271399" y="0"/>
                </a:lnTo>
                <a:close/>
              </a:path>
            </a:pathLst>
          </a:custGeom>
          <a:solidFill>
            <a:srgbClr val="D51C74"/>
          </a:solidFill>
        </p:spPr>
        <p:txBody>
          <a:bodyPr wrap="square" lIns="0" tIns="0" rIns="0" bIns="0" rtlCol="0"/>
          <a:lstStyle/>
          <a:p>
            <a:endParaRPr/>
          </a:p>
        </p:txBody>
      </p:sp>
      <p:sp>
        <p:nvSpPr>
          <p:cNvPr id="16" name="object 16"/>
          <p:cNvSpPr/>
          <p:nvPr/>
        </p:nvSpPr>
        <p:spPr>
          <a:xfrm>
            <a:off x="4708525" y="4659376"/>
            <a:ext cx="541655" cy="869950"/>
          </a:xfrm>
          <a:custGeom>
            <a:avLst/>
            <a:gdLst/>
            <a:ahLst/>
            <a:cxnLst/>
            <a:rect l="l" t="t" r="r" b="b"/>
            <a:pathLst>
              <a:path w="541654" h="869950">
                <a:moveTo>
                  <a:pt x="433070" y="270637"/>
                </a:moveTo>
                <a:lnTo>
                  <a:pt x="108203" y="270637"/>
                </a:lnTo>
                <a:lnTo>
                  <a:pt x="108203" y="869950"/>
                </a:lnTo>
                <a:lnTo>
                  <a:pt x="433070" y="869950"/>
                </a:lnTo>
                <a:lnTo>
                  <a:pt x="433070" y="270637"/>
                </a:lnTo>
                <a:close/>
              </a:path>
              <a:path w="541654" h="869950">
                <a:moveTo>
                  <a:pt x="270637" y="0"/>
                </a:moveTo>
                <a:lnTo>
                  <a:pt x="0" y="270637"/>
                </a:lnTo>
                <a:lnTo>
                  <a:pt x="541401" y="270637"/>
                </a:lnTo>
                <a:lnTo>
                  <a:pt x="270637" y="0"/>
                </a:lnTo>
                <a:close/>
              </a:path>
            </a:pathLst>
          </a:custGeom>
          <a:solidFill>
            <a:srgbClr val="D51C74"/>
          </a:solidFill>
        </p:spPr>
        <p:txBody>
          <a:bodyPr wrap="square" lIns="0" tIns="0" rIns="0" bIns="0" rtlCol="0"/>
          <a:lstStyle/>
          <a:p>
            <a:endParaRPr/>
          </a:p>
        </p:txBody>
      </p:sp>
      <p:sp>
        <p:nvSpPr>
          <p:cNvPr id="17" name="object 17"/>
          <p:cNvSpPr/>
          <p:nvPr/>
        </p:nvSpPr>
        <p:spPr>
          <a:xfrm>
            <a:off x="2309876" y="2178050"/>
            <a:ext cx="643255" cy="643255"/>
          </a:xfrm>
          <a:custGeom>
            <a:avLst/>
            <a:gdLst/>
            <a:ahLst/>
            <a:cxnLst/>
            <a:rect l="l" t="t" r="r" b="b"/>
            <a:pathLst>
              <a:path w="643255" h="643255">
                <a:moveTo>
                  <a:pt x="321437" y="0"/>
                </a:moveTo>
                <a:lnTo>
                  <a:pt x="273932" y="3484"/>
                </a:lnTo>
                <a:lnTo>
                  <a:pt x="228593" y="13607"/>
                </a:lnTo>
                <a:lnTo>
                  <a:pt x="185918" y="29871"/>
                </a:lnTo>
                <a:lnTo>
                  <a:pt x="146401" y="51780"/>
                </a:lnTo>
                <a:lnTo>
                  <a:pt x="110542" y="78835"/>
                </a:lnTo>
                <a:lnTo>
                  <a:pt x="78835" y="110542"/>
                </a:lnTo>
                <a:lnTo>
                  <a:pt x="51780" y="146401"/>
                </a:lnTo>
                <a:lnTo>
                  <a:pt x="29871" y="185918"/>
                </a:lnTo>
                <a:lnTo>
                  <a:pt x="13607" y="228593"/>
                </a:lnTo>
                <a:lnTo>
                  <a:pt x="3484" y="273932"/>
                </a:lnTo>
                <a:lnTo>
                  <a:pt x="0" y="321437"/>
                </a:lnTo>
                <a:lnTo>
                  <a:pt x="3484" y="368941"/>
                </a:lnTo>
                <a:lnTo>
                  <a:pt x="13607" y="414280"/>
                </a:lnTo>
                <a:lnTo>
                  <a:pt x="29871" y="456955"/>
                </a:lnTo>
                <a:lnTo>
                  <a:pt x="51780" y="496472"/>
                </a:lnTo>
                <a:lnTo>
                  <a:pt x="78835" y="532331"/>
                </a:lnTo>
                <a:lnTo>
                  <a:pt x="110542" y="564038"/>
                </a:lnTo>
                <a:lnTo>
                  <a:pt x="146401" y="591093"/>
                </a:lnTo>
                <a:lnTo>
                  <a:pt x="185918" y="613002"/>
                </a:lnTo>
                <a:lnTo>
                  <a:pt x="228593" y="629266"/>
                </a:lnTo>
                <a:lnTo>
                  <a:pt x="273932" y="639389"/>
                </a:lnTo>
                <a:lnTo>
                  <a:pt x="321437" y="642874"/>
                </a:lnTo>
                <a:lnTo>
                  <a:pt x="368941" y="639389"/>
                </a:lnTo>
                <a:lnTo>
                  <a:pt x="414280" y="629266"/>
                </a:lnTo>
                <a:lnTo>
                  <a:pt x="456955" y="613002"/>
                </a:lnTo>
                <a:lnTo>
                  <a:pt x="496472" y="591093"/>
                </a:lnTo>
                <a:lnTo>
                  <a:pt x="532331" y="564038"/>
                </a:lnTo>
                <a:lnTo>
                  <a:pt x="564038" y="532331"/>
                </a:lnTo>
                <a:lnTo>
                  <a:pt x="591093" y="496472"/>
                </a:lnTo>
                <a:lnTo>
                  <a:pt x="613002" y="456955"/>
                </a:lnTo>
                <a:lnTo>
                  <a:pt x="629266" y="414280"/>
                </a:lnTo>
                <a:lnTo>
                  <a:pt x="639389" y="368941"/>
                </a:lnTo>
                <a:lnTo>
                  <a:pt x="642874" y="321437"/>
                </a:lnTo>
                <a:lnTo>
                  <a:pt x="639389" y="273932"/>
                </a:lnTo>
                <a:lnTo>
                  <a:pt x="629266" y="228593"/>
                </a:lnTo>
                <a:lnTo>
                  <a:pt x="613002" y="185918"/>
                </a:lnTo>
                <a:lnTo>
                  <a:pt x="591093" y="146401"/>
                </a:lnTo>
                <a:lnTo>
                  <a:pt x="564038" y="110542"/>
                </a:lnTo>
                <a:lnTo>
                  <a:pt x="532331" y="78835"/>
                </a:lnTo>
                <a:lnTo>
                  <a:pt x="496472" y="51780"/>
                </a:lnTo>
                <a:lnTo>
                  <a:pt x="456955" y="29871"/>
                </a:lnTo>
                <a:lnTo>
                  <a:pt x="414280" y="13607"/>
                </a:lnTo>
                <a:lnTo>
                  <a:pt x="368941" y="3484"/>
                </a:lnTo>
                <a:lnTo>
                  <a:pt x="321437" y="0"/>
                </a:lnTo>
                <a:close/>
              </a:path>
            </a:pathLst>
          </a:custGeom>
          <a:solidFill>
            <a:srgbClr val="2D663D"/>
          </a:solidFill>
        </p:spPr>
        <p:txBody>
          <a:bodyPr wrap="square" lIns="0" tIns="0" rIns="0" bIns="0" rtlCol="0"/>
          <a:lstStyle/>
          <a:p>
            <a:endParaRPr/>
          </a:p>
        </p:txBody>
      </p:sp>
      <p:sp>
        <p:nvSpPr>
          <p:cNvPr id="18" name="object 18"/>
          <p:cNvSpPr/>
          <p:nvPr/>
        </p:nvSpPr>
        <p:spPr>
          <a:xfrm>
            <a:off x="4092575" y="2178050"/>
            <a:ext cx="643255" cy="643255"/>
          </a:xfrm>
          <a:custGeom>
            <a:avLst/>
            <a:gdLst/>
            <a:ahLst/>
            <a:cxnLst/>
            <a:rect l="l" t="t" r="r" b="b"/>
            <a:pathLst>
              <a:path w="643254" h="643255">
                <a:moveTo>
                  <a:pt x="321437" y="0"/>
                </a:moveTo>
                <a:lnTo>
                  <a:pt x="273932" y="3484"/>
                </a:lnTo>
                <a:lnTo>
                  <a:pt x="228593" y="13607"/>
                </a:lnTo>
                <a:lnTo>
                  <a:pt x="185918" y="29871"/>
                </a:lnTo>
                <a:lnTo>
                  <a:pt x="146401" y="51780"/>
                </a:lnTo>
                <a:lnTo>
                  <a:pt x="110542" y="78835"/>
                </a:lnTo>
                <a:lnTo>
                  <a:pt x="78835" y="110542"/>
                </a:lnTo>
                <a:lnTo>
                  <a:pt x="51780" y="146401"/>
                </a:lnTo>
                <a:lnTo>
                  <a:pt x="29871" y="185918"/>
                </a:lnTo>
                <a:lnTo>
                  <a:pt x="13607" y="228593"/>
                </a:lnTo>
                <a:lnTo>
                  <a:pt x="3484" y="273932"/>
                </a:lnTo>
                <a:lnTo>
                  <a:pt x="0" y="321437"/>
                </a:lnTo>
                <a:lnTo>
                  <a:pt x="3484" y="368941"/>
                </a:lnTo>
                <a:lnTo>
                  <a:pt x="13607" y="414280"/>
                </a:lnTo>
                <a:lnTo>
                  <a:pt x="29871" y="456955"/>
                </a:lnTo>
                <a:lnTo>
                  <a:pt x="51780" y="496472"/>
                </a:lnTo>
                <a:lnTo>
                  <a:pt x="78835" y="532331"/>
                </a:lnTo>
                <a:lnTo>
                  <a:pt x="110542" y="564038"/>
                </a:lnTo>
                <a:lnTo>
                  <a:pt x="146401" y="591093"/>
                </a:lnTo>
                <a:lnTo>
                  <a:pt x="185918" y="613002"/>
                </a:lnTo>
                <a:lnTo>
                  <a:pt x="228593" y="629266"/>
                </a:lnTo>
                <a:lnTo>
                  <a:pt x="273932" y="639389"/>
                </a:lnTo>
                <a:lnTo>
                  <a:pt x="321437" y="642874"/>
                </a:lnTo>
                <a:lnTo>
                  <a:pt x="368944" y="639389"/>
                </a:lnTo>
                <a:lnTo>
                  <a:pt x="414291" y="629266"/>
                </a:lnTo>
                <a:lnTo>
                  <a:pt x="456979" y="613002"/>
                </a:lnTo>
                <a:lnTo>
                  <a:pt x="496510" y="591093"/>
                </a:lnTo>
                <a:lnTo>
                  <a:pt x="532386" y="564038"/>
                </a:lnTo>
                <a:lnTo>
                  <a:pt x="564110" y="532331"/>
                </a:lnTo>
                <a:lnTo>
                  <a:pt x="591182" y="496472"/>
                </a:lnTo>
                <a:lnTo>
                  <a:pt x="613106" y="456955"/>
                </a:lnTo>
                <a:lnTo>
                  <a:pt x="629382" y="414280"/>
                </a:lnTo>
                <a:lnTo>
                  <a:pt x="639513" y="368941"/>
                </a:lnTo>
                <a:lnTo>
                  <a:pt x="643001" y="321437"/>
                </a:lnTo>
                <a:lnTo>
                  <a:pt x="639513" y="273932"/>
                </a:lnTo>
                <a:lnTo>
                  <a:pt x="629382" y="228593"/>
                </a:lnTo>
                <a:lnTo>
                  <a:pt x="613106" y="185918"/>
                </a:lnTo>
                <a:lnTo>
                  <a:pt x="591182" y="146401"/>
                </a:lnTo>
                <a:lnTo>
                  <a:pt x="564110" y="110542"/>
                </a:lnTo>
                <a:lnTo>
                  <a:pt x="532386" y="78835"/>
                </a:lnTo>
                <a:lnTo>
                  <a:pt x="496510" y="51780"/>
                </a:lnTo>
                <a:lnTo>
                  <a:pt x="456979" y="29871"/>
                </a:lnTo>
                <a:lnTo>
                  <a:pt x="414291" y="13607"/>
                </a:lnTo>
                <a:lnTo>
                  <a:pt x="368944" y="3484"/>
                </a:lnTo>
                <a:lnTo>
                  <a:pt x="321437" y="0"/>
                </a:lnTo>
                <a:close/>
              </a:path>
            </a:pathLst>
          </a:custGeom>
          <a:solidFill>
            <a:srgbClr val="CC0000"/>
          </a:solidFill>
        </p:spPr>
        <p:txBody>
          <a:bodyPr wrap="square" lIns="0" tIns="0" rIns="0" bIns="0" rtlCol="0"/>
          <a:lstStyle/>
          <a:p>
            <a:endParaRPr/>
          </a:p>
        </p:txBody>
      </p:sp>
      <p:sp>
        <p:nvSpPr>
          <p:cNvPr id="19" name="object 19"/>
          <p:cNvSpPr txBox="1"/>
          <p:nvPr/>
        </p:nvSpPr>
        <p:spPr>
          <a:xfrm>
            <a:off x="7560691" y="2747264"/>
            <a:ext cx="12446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微軟正黑體"/>
                <a:cs typeface="微軟正黑體"/>
              </a:rPr>
              <a:t>跨域能力</a:t>
            </a:r>
            <a:endParaRPr sz="2400">
              <a:latin typeface="微軟正黑體"/>
              <a:cs typeface="微軟正黑體"/>
            </a:endParaRPr>
          </a:p>
        </p:txBody>
      </p:sp>
      <p:sp>
        <p:nvSpPr>
          <p:cNvPr id="20" name="object 20"/>
          <p:cNvSpPr/>
          <p:nvPr/>
        </p:nvSpPr>
        <p:spPr>
          <a:xfrm>
            <a:off x="2011426" y="5016500"/>
            <a:ext cx="1681480" cy="1116330"/>
          </a:xfrm>
          <a:custGeom>
            <a:avLst/>
            <a:gdLst/>
            <a:ahLst/>
            <a:cxnLst/>
            <a:rect l="l" t="t" r="r" b="b"/>
            <a:pathLst>
              <a:path w="1681479" h="1116329">
                <a:moveTo>
                  <a:pt x="1569465" y="0"/>
                </a:moveTo>
                <a:lnTo>
                  <a:pt x="111506" y="0"/>
                </a:lnTo>
                <a:lnTo>
                  <a:pt x="68097" y="8763"/>
                </a:lnTo>
                <a:lnTo>
                  <a:pt x="32654" y="32670"/>
                </a:lnTo>
                <a:lnTo>
                  <a:pt x="8761" y="68151"/>
                </a:lnTo>
                <a:lnTo>
                  <a:pt x="0" y="111632"/>
                </a:lnTo>
                <a:lnTo>
                  <a:pt x="0" y="1004417"/>
                </a:lnTo>
                <a:lnTo>
                  <a:pt x="8761" y="1047855"/>
                </a:lnTo>
                <a:lnTo>
                  <a:pt x="32654" y="1083327"/>
                </a:lnTo>
                <a:lnTo>
                  <a:pt x="68097" y="1107242"/>
                </a:lnTo>
                <a:lnTo>
                  <a:pt x="111506" y="1116012"/>
                </a:lnTo>
                <a:lnTo>
                  <a:pt x="1569465" y="1116012"/>
                </a:lnTo>
                <a:lnTo>
                  <a:pt x="1612947" y="1107242"/>
                </a:lnTo>
                <a:lnTo>
                  <a:pt x="1648428" y="1083327"/>
                </a:lnTo>
                <a:lnTo>
                  <a:pt x="1672336" y="1047855"/>
                </a:lnTo>
                <a:lnTo>
                  <a:pt x="1681099" y="1004417"/>
                </a:lnTo>
                <a:lnTo>
                  <a:pt x="1681099" y="111632"/>
                </a:lnTo>
                <a:lnTo>
                  <a:pt x="1672335" y="68151"/>
                </a:lnTo>
                <a:lnTo>
                  <a:pt x="1648428" y="32670"/>
                </a:lnTo>
                <a:lnTo>
                  <a:pt x="1612947" y="8763"/>
                </a:lnTo>
                <a:lnTo>
                  <a:pt x="1569465" y="0"/>
                </a:lnTo>
                <a:close/>
              </a:path>
            </a:pathLst>
          </a:custGeom>
          <a:solidFill>
            <a:srgbClr val="D51C74"/>
          </a:solidFill>
        </p:spPr>
        <p:txBody>
          <a:bodyPr wrap="square" lIns="0" tIns="0" rIns="0" bIns="0" rtlCol="0"/>
          <a:lstStyle/>
          <a:p>
            <a:endParaRPr/>
          </a:p>
        </p:txBody>
      </p:sp>
      <p:sp>
        <p:nvSpPr>
          <p:cNvPr id="21" name="object 21"/>
          <p:cNvSpPr/>
          <p:nvPr/>
        </p:nvSpPr>
        <p:spPr>
          <a:xfrm>
            <a:off x="2011426" y="5016500"/>
            <a:ext cx="1681480" cy="1116330"/>
          </a:xfrm>
          <a:custGeom>
            <a:avLst/>
            <a:gdLst/>
            <a:ahLst/>
            <a:cxnLst/>
            <a:rect l="l" t="t" r="r" b="b"/>
            <a:pathLst>
              <a:path w="1681479" h="1116329">
                <a:moveTo>
                  <a:pt x="0" y="111632"/>
                </a:moveTo>
                <a:lnTo>
                  <a:pt x="8761" y="68151"/>
                </a:lnTo>
                <a:lnTo>
                  <a:pt x="32654" y="32670"/>
                </a:lnTo>
                <a:lnTo>
                  <a:pt x="68097" y="8763"/>
                </a:lnTo>
                <a:lnTo>
                  <a:pt x="111506" y="0"/>
                </a:lnTo>
                <a:lnTo>
                  <a:pt x="1569465" y="0"/>
                </a:lnTo>
                <a:lnTo>
                  <a:pt x="1612947" y="8762"/>
                </a:lnTo>
                <a:lnTo>
                  <a:pt x="1648428" y="32670"/>
                </a:lnTo>
                <a:lnTo>
                  <a:pt x="1672335" y="68151"/>
                </a:lnTo>
                <a:lnTo>
                  <a:pt x="1681099" y="111632"/>
                </a:lnTo>
                <a:lnTo>
                  <a:pt x="1681099" y="1004417"/>
                </a:lnTo>
                <a:lnTo>
                  <a:pt x="1672336" y="1047855"/>
                </a:lnTo>
                <a:lnTo>
                  <a:pt x="1648428" y="1083327"/>
                </a:lnTo>
                <a:lnTo>
                  <a:pt x="1612947" y="1107242"/>
                </a:lnTo>
                <a:lnTo>
                  <a:pt x="1569465" y="1116012"/>
                </a:lnTo>
                <a:lnTo>
                  <a:pt x="111506" y="1116012"/>
                </a:lnTo>
                <a:lnTo>
                  <a:pt x="68097" y="1107242"/>
                </a:lnTo>
                <a:lnTo>
                  <a:pt x="32654" y="1083327"/>
                </a:lnTo>
                <a:lnTo>
                  <a:pt x="8761" y="1047855"/>
                </a:lnTo>
                <a:lnTo>
                  <a:pt x="0" y="1004417"/>
                </a:lnTo>
                <a:lnTo>
                  <a:pt x="0" y="111632"/>
                </a:lnTo>
                <a:close/>
              </a:path>
            </a:pathLst>
          </a:custGeom>
          <a:ln w="19050">
            <a:solidFill>
              <a:srgbClr val="FFFFFF"/>
            </a:solidFill>
          </a:ln>
        </p:spPr>
        <p:txBody>
          <a:bodyPr wrap="square" lIns="0" tIns="0" rIns="0" bIns="0" rtlCol="0"/>
          <a:lstStyle/>
          <a:p>
            <a:endParaRPr/>
          </a:p>
        </p:txBody>
      </p:sp>
      <p:sp>
        <p:nvSpPr>
          <p:cNvPr id="22" name="object 22"/>
          <p:cNvSpPr txBox="1"/>
          <p:nvPr/>
        </p:nvSpPr>
        <p:spPr>
          <a:xfrm>
            <a:off x="2188845" y="5188966"/>
            <a:ext cx="1244600" cy="720725"/>
          </a:xfrm>
          <a:prstGeom prst="rect">
            <a:avLst/>
          </a:prstGeom>
        </p:spPr>
        <p:txBody>
          <a:bodyPr vert="horz" wrap="square" lIns="0" tIns="53975" rIns="0" bIns="0" rtlCol="0">
            <a:spAutoFit/>
          </a:bodyPr>
          <a:lstStyle/>
          <a:p>
            <a:pPr marL="12700" marR="5080">
              <a:lnSpc>
                <a:spcPts val="2590"/>
              </a:lnSpc>
              <a:spcBef>
                <a:spcPts val="425"/>
              </a:spcBef>
            </a:pPr>
            <a:r>
              <a:rPr sz="2400" dirty="0">
                <a:latin typeface="微軟正黑體"/>
                <a:cs typeface="微軟正黑體"/>
              </a:rPr>
              <a:t>強化學生 專精能力</a:t>
            </a:r>
            <a:endParaRPr sz="2400">
              <a:latin typeface="微軟正黑體"/>
              <a:cs typeface="微軟正黑體"/>
            </a:endParaRPr>
          </a:p>
        </p:txBody>
      </p:sp>
      <p:sp>
        <p:nvSpPr>
          <p:cNvPr id="23" name="object 23"/>
          <p:cNvSpPr/>
          <p:nvPr/>
        </p:nvSpPr>
        <p:spPr>
          <a:xfrm>
            <a:off x="4138676" y="5016500"/>
            <a:ext cx="1681480" cy="1116330"/>
          </a:xfrm>
          <a:custGeom>
            <a:avLst/>
            <a:gdLst/>
            <a:ahLst/>
            <a:cxnLst/>
            <a:rect l="l" t="t" r="r" b="b"/>
            <a:pathLst>
              <a:path w="1681479" h="1116329">
                <a:moveTo>
                  <a:pt x="1569465" y="0"/>
                </a:moveTo>
                <a:lnTo>
                  <a:pt x="111506" y="0"/>
                </a:lnTo>
                <a:lnTo>
                  <a:pt x="68097" y="8763"/>
                </a:lnTo>
                <a:lnTo>
                  <a:pt x="32654" y="32670"/>
                </a:lnTo>
                <a:lnTo>
                  <a:pt x="8761" y="68151"/>
                </a:lnTo>
                <a:lnTo>
                  <a:pt x="0" y="111632"/>
                </a:lnTo>
                <a:lnTo>
                  <a:pt x="0" y="1004417"/>
                </a:lnTo>
                <a:lnTo>
                  <a:pt x="8761" y="1047855"/>
                </a:lnTo>
                <a:lnTo>
                  <a:pt x="32654" y="1083327"/>
                </a:lnTo>
                <a:lnTo>
                  <a:pt x="68097" y="1107242"/>
                </a:lnTo>
                <a:lnTo>
                  <a:pt x="111506" y="1116012"/>
                </a:lnTo>
                <a:lnTo>
                  <a:pt x="1569465" y="1116012"/>
                </a:lnTo>
                <a:lnTo>
                  <a:pt x="1612947" y="1107242"/>
                </a:lnTo>
                <a:lnTo>
                  <a:pt x="1648428" y="1083327"/>
                </a:lnTo>
                <a:lnTo>
                  <a:pt x="1672336" y="1047855"/>
                </a:lnTo>
                <a:lnTo>
                  <a:pt x="1681099" y="1004417"/>
                </a:lnTo>
                <a:lnTo>
                  <a:pt x="1681099" y="111632"/>
                </a:lnTo>
                <a:lnTo>
                  <a:pt x="1672335" y="68151"/>
                </a:lnTo>
                <a:lnTo>
                  <a:pt x="1648428" y="32670"/>
                </a:lnTo>
                <a:lnTo>
                  <a:pt x="1612947" y="8763"/>
                </a:lnTo>
                <a:lnTo>
                  <a:pt x="1569465" y="0"/>
                </a:lnTo>
                <a:close/>
              </a:path>
            </a:pathLst>
          </a:custGeom>
          <a:solidFill>
            <a:srgbClr val="D51C74"/>
          </a:solidFill>
        </p:spPr>
        <p:txBody>
          <a:bodyPr wrap="square" lIns="0" tIns="0" rIns="0" bIns="0" rtlCol="0"/>
          <a:lstStyle/>
          <a:p>
            <a:endParaRPr/>
          </a:p>
        </p:txBody>
      </p:sp>
      <p:sp>
        <p:nvSpPr>
          <p:cNvPr id="24" name="object 24"/>
          <p:cNvSpPr/>
          <p:nvPr/>
        </p:nvSpPr>
        <p:spPr>
          <a:xfrm>
            <a:off x="4138676" y="5016500"/>
            <a:ext cx="1681480" cy="1116330"/>
          </a:xfrm>
          <a:custGeom>
            <a:avLst/>
            <a:gdLst/>
            <a:ahLst/>
            <a:cxnLst/>
            <a:rect l="l" t="t" r="r" b="b"/>
            <a:pathLst>
              <a:path w="1681479" h="1116329">
                <a:moveTo>
                  <a:pt x="0" y="111632"/>
                </a:moveTo>
                <a:lnTo>
                  <a:pt x="8761" y="68151"/>
                </a:lnTo>
                <a:lnTo>
                  <a:pt x="32654" y="32670"/>
                </a:lnTo>
                <a:lnTo>
                  <a:pt x="68097" y="8763"/>
                </a:lnTo>
                <a:lnTo>
                  <a:pt x="111506" y="0"/>
                </a:lnTo>
                <a:lnTo>
                  <a:pt x="1569465" y="0"/>
                </a:lnTo>
                <a:lnTo>
                  <a:pt x="1612947" y="8762"/>
                </a:lnTo>
                <a:lnTo>
                  <a:pt x="1648428" y="32670"/>
                </a:lnTo>
                <a:lnTo>
                  <a:pt x="1672335" y="68151"/>
                </a:lnTo>
                <a:lnTo>
                  <a:pt x="1681099" y="111632"/>
                </a:lnTo>
                <a:lnTo>
                  <a:pt x="1681099" y="1004417"/>
                </a:lnTo>
                <a:lnTo>
                  <a:pt x="1672336" y="1047855"/>
                </a:lnTo>
                <a:lnTo>
                  <a:pt x="1648428" y="1083327"/>
                </a:lnTo>
                <a:lnTo>
                  <a:pt x="1612947" y="1107242"/>
                </a:lnTo>
                <a:lnTo>
                  <a:pt x="1569465" y="1116012"/>
                </a:lnTo>
                <a:lnTo>
                  <a:pt x="111506" y="1116012"/>
                </a:lnTo>
                <a:lnTo>
                  <a:pt x="68097" y="1107242"/>
                </a:lnTo>
                <a:lnTo>
                  <a:pt x="32654" y="1083327"/>
                </a:lnTo>
                <a:lnTo>
                  <a:pt x="8761" y="1047855"/>
                </a:lnTo>
                <a:lnTo>
                  <a:pt x="0" y="1004417"/>
                </a:lnTo>
                <a:lnTo>
                  <a:pt x="0" y="111632"/>
                </a:lnTo>
                <a:close/>
              </a:path>
            </a:pathLst>
          </a:custGeom>
          <a:ln w="19050">
            <a:solidFill>
              <a:srgbClr val="FFFFFF"/>
            </a:solidFill>
          </a:ln>
        </p:spPr>
        <p:txBody>
          <a:bodyPr wrap="square" lIns="0" tIns="0" rIns="0" bIns="0" rtlCol="0"/>
          <a:lstStyle/>
          <a:p>
            <a:endParaRPr/>
          </a:p>
        </p:txBody>
      </p:sp>
      <p:sp>
        <p:nvSpPr>
          <p:cNvPr id="25" name="object 25"/>
          <p:cNvSpPr txBox="1"/>
          <p:nvPr/>
        </p:nvSpPr>
        <p:spPr>
          <a:xfrm>
            <a:off x="4357496" y="5188153"/>
            <a:ext cx="1245870" cy="720725"/>
          </a:xfrm>
          <a:prstGeom prst="rect">
            <a:avLst/>
          </a:prstGeom>
        </p:spPr>
        <p:txBody>
          <a:bodyPr vert="horz" wrap="square" lIns="0" tIns="12700" rIns="0" bIns="0" rtlCol="0">
            <a:spAutoFit/>
          </a:bodyPr>
          <a:lstStyle/>
          <a:p>
            <a:pPr marL="12700">
              <a:lnSpc>
                <a:spcPts val="2735"/>
              </a:lnSpc>
              <a:spcBef>
                <a:spcPts val="100"/>
              </a:spcBef>
            </a:pPr>
            <a:r>
              <a:rPr sz="2400" dirty="0">
                <a:latin typeface="微軟正黑體"/>
                <a:cs typeface="微軟正黑體"/>
              </a:rPr>
              <a:t>引導學生</a:t>
            </a:r>
            <a:endParaRPr sz="2400">
              <a:latin typeface="微軟正黑體"/>
              <a:cs typeface="微軟正黑體"/>
            </a:endParaRPr>
          </a:p>
          <a:p>
            <a:pPr marL="12700">
              <a:lnSpc>
                <a:spcPts val="2735"/>
              </a:lnSpc>
            </a:pPr>
            <a:r>
              <a:rPr sz="2400" dirty="0">
                <a:latin typeface="微軟正黑體"/>
                <a:cs typeface="微軟正黑體"/>
              </a:rPr>
              <a:t>多元發展</a:t>
            </a:r>
            <a:endParaRPr sz="2400">
              <a:latin typeface="微軟正黑體"/>
              <a:cs typeface="微軟正黑體"/>
            </a:endParaRPr>
          </a:p>
        </p:txBody>
      </p:sp>
      <p:sp>
        <p:nvSpPr>
          <p:cNvPr id="26" name="object 26"/>
          <p:cNvSpPr/>
          <p:nvPr/>
        </p:nvSpPr>
        <p:spPr>
          <a:xfrm>
            <a:off x="6251575" y="5016500"/>
            <a:ext cx="1681480" cy="1079500"/>
          </a:xfrm>
          <a:custGeom>
            <a:avLst/>
            <a:gdLst/>
            <a:ahLst/>
            <a:cxnLst/>
            <a:rect l="l" t="t" r="r" b="b"/>
            <a:pathLst>
              <a:path w="1681479" h="1079500">
                <a:moveTo>
                  <a:pt x="1573276" y="0"/>
                </a:moveTo>
                <a:lnTo>
                  <a:pt x="107950" y="0"/>
                </a:lnTo>
                <a:lnTo>
                  <a:pt x="65954" y="8491"/>
                </a:lnTo>
                <a:lnTo>
                  <a:pt x="31638" y="31638"/>
                </a:lnTo>
                <a:lnTo>
                  <a:pt x="8491" y="65954"/>
                </a:lnTo>
                <a:lnTo>
                  <a:pt x="0" y="107950"/>
                </a:lnTo>
                <a:lnTo>
                  <a:pt x="0" y="971550"/>
                </a:lnTo>
                <a:lnTo>
                  <a:pt x="8491" y="1013566"/>
                </a:lnTo>
                <a:lnTo>
                  <a:pt x="31638" y="1047880"/>
                </a:lnTo>
                <a:lnTo>
                  <a:pt x="65954" y="1071016"/>
                </a:lnTo>
                <a:lnTo>
                  <a:pt x="107950" y="1079500"/>
                </a:lnTo>
                <a:lnTo>
                  <a:pt x="1573276" y="1079500"/>
                </a:lnTo>
                <a:lnTo>
                  <a:pt x="1615271" y="1071016"/>
                </a:lnTo>
                <a:lnTo>
                  <a:pt x="1649587" y="1047880"/>
                </a:lnTo>
                <a:lnTo>
                  <a:pt x="1672734" y="1013566"/>
                </a:lnTo>
                <a:lnTo>
                  <a:pt x="1681226" y="971550"/>
                </a:lnTo>
                <a:lnTo>
                  <a:pt x="1681226" y="107950"/>
                </a:lnTo>
                <a:lnTo>
                  <a:pt x="1672734" y="65954"/>
                </a:lnTo>
                <a:lnTo>
                  <a:pt x="1649587" y="31638"/>
                </a:lnTo>
                <a:lnTo>
                  <a:pt x="1615271" y="8491"/>
                </a:lnTo>
                <a:lnTo>
                  <a:pt x="1573276" y="0"/>
                </a:lnTo>
                <a:close/>
              </a:path>
            </a:pathLst>
          </a:custGeom>
          <a:solidFill>
            <a:srgbClr val="D51C74"/>
          </a:solidFill>
        </p:spPr>
        <p:txBody>
          <a:bodyPr wrap="square" lIns="0" tIns="0" rIns="0" bIns="0" rtlCol="0"/>
          <a:lstStyle/>
          <a:p>
            <a:endParaRPr/>
          </a:p>
        </p:txBody>
      </p:sp>
      <p:sp>
        <p:nvSpPr>
          <p:cNvPr id="27" name="object 27"/>
          <p:cNvSpPr/>
          <p:nvPr/>
        </p:nvSpPr>
        <p:spPr>
          <a:xfrm>
            <a:off x="6251575" y="5016500"/>
            <a:ext cx="1681480" cy="1079500"/>
          </a:xfrm>
          <a:custGeom>
            <a:avLst/>
            <a:gdLst/>
            <a:ahLst/>
            <a:cxnLst/>
            <a:rect l="l" t="t" r="r" b="b"/>
            <a:pathLst>
              <a:path w="1681479" h="1079500">
                <a:moveTo>
                  <a:pt x="0" y="107950"/>
                </a:moveTo>
                <a:lnTo>
                  <a:pt x="8491" y="65954"/>
                </a:lnTo>
                <a:lnTo>
                  <a:pt x="31638" y="31638"/>
                </a:lnTo>
                <a:lnTo>
                  <a:pt x="65954" y="8491"/>
                </a:lnTo>
                <a:lnTo>
                  <a:pt x="107950" y="0"/>
                </a:lnTo>
                <a:lnTo>
                  <a:pt x="1573276" y="0"/>
                </a:lnTo>
                <a:lnTo>
                  <a:pt x="1615271" y="8491"/>
                </a:lnTo>
                <a:lnTo>
                  <a:pt x="1649587" y="31638"/>
                </a:lnTo>
                <a:lnTo>
                  <a:pt x="1672734" y="65954"/>
                </a:lnTo>
                <a:lnTo>
                  <a:pt x="1681226" y="107950"/>
                </a:lnTo>
                <a:lnTo>
                  <a:pt x="1681226" y="971550"/>
                </a:lnTo>
                <a:lnTo>
                  <a:pt x="1672734" y="1013566"/>
                </a:lnTo>
                <a:lnTo>
                  <a:pt x="1649587" y="1047880"/>
                </a:lnTo>
                <a:lnTo>
                  <a:pt x="1615271" y="1071016"/>
                </a:lnTo>
                <a:lnTo>
                  <a:pt x="1573276" y="1079500"/>
                </a:lnTo>
                <a:lnTo>
                  <a:pt x="107950" y="1079500"/>
                </a:lnTo>
                <a:lnTo>
                  <a:pt x="65954" y="1071016"/>
                </a:lnTo>
                <a:lnTo>
                  <a:pt x="31638" y="1047880"/>
                </a:lnTo>
                <a:lnTo>
                  <a:pt x="8491" y="1013566"/>
                </a:lnTo>
                <a:lnTo>
                  <a:pt x="0" y="971550"/>
                </a:lnTo>
                <a:lnTo>
                  <a:pt x="0" y="107950"/>
                </a:lnTo>
                <a:close/>
              </a:path>
            </a:pathLst>
          </a:custGeom>
          <a:ln w="19050">
            <a:solidFill>
              <a:srgbClr val="FFFFFF"/>
            </a:solidFill>
          </a:ln>
        </p:spPr>
        <p:txBody>
          <a:bodyPr wrap="square" lIns="0" tIns="0" rIns="0" bIns="0" rtlCol="0"/>
          <a:lstStyle/>
          <a:p>
            <a:endParaRPr/>
          </a:p>
        </p:txBody>
      </p:sp>
      <p:sp>
        <p:nvSpPr>
          <p:cNvPr id="28" name="object 28"/>
          <p:cNvSpPr/>
          <p:nvPr/>
        </p:nvSpPr>
        <p:spPr>
          <a:xfrm>
            <a:off x="5905500" y="2178050"/>
            <a:ext cx="641350" cy="643255"/>
          </a:xfrm>
          <a:custGeom>
            <a:avLst/>
            <a:gdLst/>
            <a:ahLst/>
            <a:cxnLst/>
            <a:rect l="l" t="t" r="r" b="b"/>
            <a:pathLst>
              <a:path w="641350" h="643255">
                <a:moveTo>
                  <a:pt x="320675" y="0"/>
                </a:moveTo>
                <a:lnTo>
                  <a:pt x="273274" y="3484"/>
                </a:lnTo>
                <a:lnTo>
                  <a:pt x="228037" y="13607"/>
                </a:lnTo>
                <a:lnTo>
                  <a:pt x="185460" y="29871"/>
                </a:lnTo>
                <a:lnTo>
                  <a:pt x="146037" y="51780"/>
                </a:lnTo>
                <a:lnTo>
                  <a:pt x="110263" y="78835"/>
                </a:lnTo>
                <a:lnTo>
                  <a:pt x="78635" y="110542"/>
                </a:lnTo>
                <a:lnTo>
                  <a:pt x="51647" y="146401"/>
                </a:lnTo>
                <a:lnTo>
                  <a:pt x="29794" y="185918"/>
                </a:lnTo>
                <a:lnTo>
                  <a:pt x="13572" y="228593"/>
                </a:lnTo>
                <a:lnTo>
                  <a:pt x="3475" y="273932"/>
                </a:lnTo>
                <a:lnTo>
                  <a:pt x="0" y="321437"/>
                </a:lnTo>
                <a:lnTo>
                  <a:pt x="3475" y="368941"/>
                </a:lnTo>
                <a:lnTo>
                  <a:pt x="13572" y="414280"/>
                </a:lnTo>
                <a:lnTo>
                  <a:pt x="29794" y="456955"/>
                </a:lnTo>
                <a:lnTo>
                  <a:pt x="51647" y="496472"/>
                </a:lnTo>
                <a:lnTo>
                  <a:pt x="78635" y="532331"/>
                </a:lnTo>
                <a:lnTo>
                  <a:pt x="110263" y="564038"/>
                </a:lnTo>
                <a:lnTo>
                  <a:pt x="146037" y="591093"/>
                </a:lnTo>
                <a:lnTo>
                  <a:pt x="185460" y="613002"/>
                </a:lnTo>
                <a:lnTo>
                  <a:pt x="228037" y="629266"/>
                </a:lnTo>
                <a:lnTo>
                  <a:pt x="273274" y="639389"/>
                </a:lnTo>
                <a:lnTo>
                  <a:pt x="320675" y="642874"/>
                </a:lnTo>
                <a:lnTo>
                  <a:pt x="368075" y="639389"/>
                </a:lnTo>
                <a:lnTo>
                  <a:pt x="413312" y="629266"/>
                </a:lnTo>
                <a:lnTo>
                  <a:pt x="455889" y="613002"/>
                </a:lnTo>
                <a:lnTo>
                  <a:pt x="495312" y="591093"/>
                </a:lnTo>
                <a:lnTo>
                  <a:pt x="531086" y="564038"/>
                </a:lnTo>
                <a:lnTo>
                  <a:pt x="562714" y="532331"/>
                </a:lnTo>
                <a:lnTo>
                  <a:pt x="589702" y="496472"/>
                </a:lnTo>
                <a:lnTo>
                  <a:pt x="611555" y="456955"/>
                </a:lnTo>
                <a:lnTo>
                  <a:pt x="627777" y="414280"/>
                </a:lnTo>
                <a:lnTo>
                  <a:pt x="637874" y="368941"/>
                </a:lnTo>
                <a:lnTo>
                  <a:pt x="641350" y="321437"/>
                </a:lnTo>
                <a:lnTo>
                  <a:pt x="637874" y="273932"/>
                </a:lnTo>
                <a:lnTo>
                  <a:pt x="627777" y="228593"/>
                </a:lnTo>
                <a:lnTo>
                  <a:pt x="611555" y="185918"/>
                </a:lnTo>
                <a:lnTo>
                  <a:pt x="589702" y="146401"/>
                </a:lnTo>
                <a:lnTo>
                  <a:pt x="562714" y="110542"/>
                </a:lnTo>
                <a:lnTo>
                  <a:pt x="531086" y="78835"/>
                </a:lnTo>
                <a:lnTo>
                  <a:pt x="495312" y="51780"/>
                </a:lnTo>
                <a:lnTo>
                  <a:pt x="455889" y="29871"/>
                </a:lnTo>
                <a:lnTo>
                  <a:pt x="413312" y="13607"/>
                </a:lnTo>
                <a:lnTo>
                  <a:pt x="368075" y="3484"/>
                </a:lnTo>
                <a:lnTo>
                  <a:pt x="320675" y="0"/>
                </a:lnTo>
                <a:close/>
              </a:path>
            </a:pathLst>
          </a:custGeom>
          <a:solidFill>
            <a:srgbClr val="12676C"/>
          </a:solidFill>
        </p:spPr>
        <p:txBody>
          <a:bodyPr wrap="square" lIns="0" tIns="0" rIns="0" bIns="0" rtlCol="0"/>
          <a:lstStyle/>
          <a:p>
            <a:endParaRPr/>
          </a:p>
        </p:txBody>
      </p:sp>
      <p:sp>
        <p:nvSpPr>
          <p:cNvPr id="29" name="object 29"/>
          <p:cNvSpPr txBox="1"/>
          <p:nvPr/>
        </p:nvSpPr>
        <p:spPr>
          <a:xfrm>
            <a:off x="1095552" y="2236469"/>
            <a:ext cx="2451100" cy="902335"/>
          </a:xfrm>
          <a:prstGeom prst="rect">
            <a:avLst/>
          </a:prstGeom>
        </p:spPr>
        <p:txBody>
          <a:bodyPr vert="horz" wrap="square" lIns="0" tIns="12700" rIns="0" bIns="0" rtlCol="0">
            <a:spAutoFit/>
          </a:bodyPr>
          <a:lstStyle/>
          <a:p>
            <a:pPr marL="12700" marR="5080" indent="1205865">
              <a:lnSpc>
                <a:spcPct val="119800"/>
              </a:lnSpc>
              <a:spcBef>
                <a:spcPts val="100"/>
              </a:spcBef>
            </a:pPr>
            <a:r>
              <a:rPr sz="2400" dirty="0">
                <a:solidFill>
                  <a:srgbClr val="FFFFFF"/>
                </a:solidFill>
                <a:latin typeface="微軟正黑體"/>
                <a:cs typeface="微軟正黑體"/>
              </a:rPr>
              <a:t>一般</a:t>
            </a:r>
            <a:r>
              <a:rPr sz="2400" dirty="0">
                <a:latin typeface="微軟正黑體"/>
                <a:cs typeface="微軟正黑體"/>
              </a:rPr>
              <a:t>科目 </a:t>
            </a:r>
            <a:r>
              <a:rPr sz="2400" dirty="0">
                <a:solidFill>
                  <a:srgbClr val="FF0000"/>
                </a:solidFill>
                <a:latin typeface="微軟正黑體"/>
                <a:cs typeface="微軟正黑體"/>
              </a:rPr>
              <a:t>專精能力</a:t>
            </a:r>
            <a:endParaRPr sz="2400">
              <a:latin typeface="微軟正黑體"/>
              <a:cs typeface="微軟正黑體"/>
            </a:endParaRPr>
          </a:p>
        </p:txBody>
      </p:sp>
      <p:sp>
        <p:nvSpPr>
          <p:cNvPr id="30" name="object 30"/>
          <p:cNvSpPr/>
          <p:nvPr/>
        </p:nvSpPr>
        <p:spPr>
          <a:xfrm>
            <a:off x="950480" y="762000"/>
            <a:ext cx="1365250" cy="939800"/>
          </a:xfrm>
          <a:custGeom>
            <a:avLst/>
            <a:gdLst/>
            <a:ahLst/>
            <a:cxnLst/>
            <a:rect l="l" t="t" r="r" b="b"/>
            <a:pathLst>
              <a:path w="1365250" h="939800">
                <a:moveTo>
                  <a:pt x="1271003" y="0"/>
                </a:moveTo>
                <a:lnTo>
                  <a:pt x="93980" y="0"/>
                </a:lnTo>
                <a:lnTo>
                  <a:pt x="57398" y="7379"/>
                </a:lnTo>
                <a:lnTo>
                  <a:pt x="27525" y="27511"/>
                </a:lnTo>
                <a:lnTo>
                  <a:pt x="7385" y="57382"/>
                </a:lnTo>
                <a:lnTo>
                  <a:pt x="0" y="93979"/>
                </a:lnTo>
                <a:lnTo>
                  <a:pt x="0" y="845820"/>
                </a:lnTo>
                <a:lnTo>
                  <a:pt x="7385" y="882417"/>
                </a:lnTo>
                <a:lnTo>
                  <a:pt x="27525" y="912288"/>
                </a:lnTo>
                <a:lnTo>
                  <a:pt x="57398" y="932420"/>
                </a:lnTo>
                <a:lnTo>
                  <a:pt x="93980" y="939800"/>
                </a:lnTo>
                <a:lnTo>
                  <a:pt x="1271003" y="939800"/>
                </a:lnTo>
                <a:lnTo>
                  <a:pt x="1307601" y="932420"/>
                </a:lnTo>
                <a:lnTo>
                  <a:pt x="1337471" y="912288"/>
                </a:lnTo>
                <a:lnTo>
                  <a:pt x="1357603" y="882417"/>
                </a:lnTo>
                <a:lnTo>
                  <a:pt x="1364983" y="845820"/>
                </a:lnTo>
                <a:lnTo>
                  <a:pt x="1364983" y="93979"/>
                </a:lnTo>
                <a:lnTo>
                  <a:pt x="1357603" y="57382"/>
                </a:lnTo>
                <a:lnTo>
                  <a:pt x="1337471" y="27511"/>
                </a:lnTo>
                <a:lnTo>
                  <a:pt x="1307601" y="7379"/>
                </a:lnTo>
                <a:lnTo>
                  <a:pt x="1271003" y="0"/>
                </a:lnTo>
                <a:close/>
              </a:path>
            </a:pathLst>
          </a:custGeom>
          <a:solidFill>
            <a:srgbClr val="A8EBEE"/>
          </a:solidFill>
        </p:spPr>
        <p:txBody>
          <a:bodyPr wrap="square" lIns="0" tIns="0" rIns="0" bIns="0" rtlCol="0"/>
          <a:lstStyle/>
          <a:p>
            <a:endParaRPr/>
          </a:p>
        </p:txBody>
      </p:sp>
      <p:sp>
        <p:nvSpPr>
          <p:cNvPr id="31" name="object 31"/>
          <p:cNvSpPr/>
          <p:nvPr/>
        </p:nvSpPr>
        <p:spPr>
          <a:xfrm>
            <a:off x="982459" y="789584"/>
            <a:ext cx="1301115" cy="885190"/>
          </a:xfrm>
          <a:custGeom>
            <a:avLst/>
            <a:gdLst/>
            <a:ahLst/>
            <a:cxnLst/>
            <a:rect l="l" t="t" r="r" b="b"/>
            <a:pathLst>
              <a:path w="1301114" h="885189">
                <a:moveTo>
                  <a:pt x="0" y="884783"/>
                </a:moveTo>
                <a:lnTo>
                  <a:pt x="1300987" y="884783"/>
                </a:lnTo>
                <a:lnTo>
                  <a:pt x="1300987" y="0"/>
                </a:lnTo>
                <a:lnTo>
                  <a:pt x="0" y="0"/>
                </a:lnTo>
                <a:lnTo>
                  <a:pt x="0" y="884783"/>
                </a:lnTo>
                <a:close/>
              </a:path>
            </a:pathLst>
          </a:custGeom>
          <a:solidFill>
            <a:srgbClr val="A8EBEE"/>
          </a:solidFill>
        </p:spPr>
        <p:txBody>
          <a:bodyPr wrap="square" lIns="0" tIns="0" rIns="0" bIns="0" rtlCol="0"/>
          <a:lstStyle/>
          <a:p>
            <a:endParaRPr/>
          </a:p>
        </p:txBody>
      </p:sp>
      <p:sp>
        <p:nvSpPr>
          <p:cNvPr id="32" name="object 32"/>
          <p:cNvSpPr txBox="1"/>
          <p:nvPr/>
        </p:nvSpPr>
        <p:spPr>
          <a:xfrm>
            <a:off x="1086103" y="891921"/>
            <a:ext cx="1092200" cy="633730"/>
          </a:xfrm>
          <a:prstGeom prst="rect">
            <a:avLst/>
          </a:prstGeom>
        </p:spPr>
        <p:txBody>
          <a:bodyPr vert="horz" wrap="square" lIns="0" tIns="48260" rIns="0" bIns="0" rtlCol="0">
            <a:spAutoFit/>
          </a:bodyPr>
          <a:lstStyle/>
          <a:p>
            <a:pPr marL="12700" marR="5080">
              <a:lnSpc>
                <a:spcPts val="2270"/>
              </a:lnSpc>
              <a:spcBef>
                <a:spcPts val="380"/>
              </a:spcBef>
            </a:pPr>
            <a:r>
              <a:rPr sz="2100" dirty="0">
                <a:latin typeface="微軟正黑體"/>
                <a:cs typeface="微軟正黑體"/>
              </a:rPr>
              <a:t>同科單班 選修科目</a:t>
            </a:r>
            <a:endParaRPr sz="2100">
              <a:latin typeface="微軟正黑體"/>
              <a:cs typeface="微軟正黑體"/>
            </a:endParaRPr>
          </a:p>
        </p:txBody>
      </p:sp>
      <p:sp>
        <p:nvSpPr>
          <p:cNvPr id="33" name="object 33"/>
          <p:cNvSpPr/>
          <p:nvPr/>
        </p:nvSpPr>
        <p:spPr>
          <a:xfrm>
            <a:off x="937260" y="1677923"/>
            <a:ext cx="7263383" cy="510539"/>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2592070" y="762000"/>
            <a:ext cx="1365250" cy="939800"/>
          </a:xfrm>
          <a:custGeom>
            <a:avLst/>
            <a:gdLst/>
            <a:ahLst/>
            <a:cxnLst/>
            <a:rect l="l" t="t" r="r" b="b"/>
            <a:pathLst>
              <a:path w="1365250" h="939800">
                <a:moveTo>
                  <a:pt x="1271016" y="0"/>
                </a:moveTo>
                <a:lnTo>
                  <a:pt x="93980" y="0"/>
                </a:lnTo>
                <a:lnTo>
                  <a:pt x="57382" y="7379"/>
                </a:lnTo>
                <a:lnTo>
                  <a:pt x="27511" y="27511"/>
                </a:lnTo>
                <a:lnTo>
                  <a:pt x="7379" y="57382"/>
                </a:lnTo>
                <a:lnTo>
                  <a:pt x="0" y="93979"/>
                </a:lnTo>
                <a:lnTo>
                  <a:pt x="0" y="845820"/>
                </a:lnTo>
                <a:lnTo>
                  <a:pt x="7379" y="882417"/>
                </a:lnTo>
                <a:lnTo>
                  <a:pt x="27511" y="912288"/>
                </a:lnTo>
                <a:lnTo>
                  <a:pt x="57382" y="932420"/>
                </a:lnTo>
                <a:lnTo>
                  <a:pt x="93980" y="939800"/>
                </a:lnTo>
                <a:lnTo>
                  <a:pt x="1271016" y="939800"/>
                </a:lnTo>
                <a:lnTo>
                  <a:pt x="1307560" y="932420"/>
                </a:lnTo>
                <a:lnTo>
                  <a:pt x="1337437" y="912288"/>
                </a:lnTo>
                <a:lnTo>
                  <a:pt x="1357598" y="882417"/>
                </a:lnTo>
                <a:lnTo>
                  <a:pt x="1364995" y="845820"/>
                </a:lnTo>
                <a:lnTo>
                  <a:pt x="1364995" y="93979"/>
                </a:lnTo>
                <a:lnTo>
                  <a:pt x="1357598" y="57382"/>
                </a:lnTo>
                <a:lnTo>
                  <a:pt x="1337437" y="27511"/>
                </a:lnTo>
                <a:lnTo>
                  <a:pt x="1307560" y="7379"/>
                </a:lnTo>
                <a:lnTo>
                  <a:pt x="1271016" y="0"/>
                </a:lnTo>
                <a:close/>
              </a:path>
            </a:pathLst>
          </a:custGeom>
          <a:solidFill>
            <a:srgbClr val="A8EBEE"/>
          </a:solidFill>
        </p:spPr>
        <p:txBody>
          <a:bodyPr wrap="square" lIns="0" tIns="0" rIns="0" bIns="0" rtlCol="0"/>
          <a:lstStyle/>
          <a:p>
            <a:endParaRPr/>
          </a:p>
        </p:txBody>
      </p:sp>
      <p:sp>
        <p:nvSpPr>
          <p:cNvPr id="35" name="object 35"/>
          <p:cNvSpPr/>
          <p:nvPr/>
        </p:nvSpPr>
        <p:spPr>
          <a:xfrm>
            <a:off x="2592070" y="762000"/>
            <a:ext cx="1365250" cy="939800"/>
          </a:xfrm>
          <a:custGeom>
            <a:avLst/>
            <a:gdLst/>
            <a:ahLst/>
            <a:cxnLst/>
            <a:rect l="l" t="t" r="r" b="b"/>
            <a:pathLst>
              <a:path w="1365250" h="939800">
                <a:moveTo>
                  <a:pt x="0" y="93979"/>
                </a:moveTo>
                <a:lnTo>
                  <a:pt x="7379" y="57382"/>
                </a:lnTo>
                <a:lnTo>
                  <a:pt x="27511" y="27511"/>
                </a:lnTo>
                <a:lnTo>
                  <a:pt x="57382" y="7379"/>
                </a:lnTo>
                <a:lnTo>
                  <a:pt x="93980" y="0"/>
                </a:lnTo>
                <a:lnTo>
                  <a:pt x="1271016" y="0"/>
                </a:lnTo>
                <a:lnTo>
                  <a:pt x="1307560" y="7379"/>
                </a:lnTo>
                <a:lnTo>
                  <a:pt x="1337437" y="27511"/>
                </a:lnTo>
                <a:lnTo>
                  <a:pt x="1357598" y="57382"/>
                </a:lnTo>
                <a:lnTo>
                  <a:pt x="1364995" y="93979"/>
                </a:lnTo>
                <a:lnTo>
                  <a:pt x="1364995" y="845820"/>
                </a:lnTo>
                <a:lnTo>
                  <a:pt x="1357598" y="882417"/>
                </a:lnTo>
                <a:lnTo>
                  <a:pt x="1337437" y="912288"/>
                </a:lnTo>
                <a:lnTo>
                  <a:pt x="1307560" y="932420"/>
                </a:lnTo>
                <a:lnTo>
                  <a:pt x="1271016" y="939800"/>
                </a:lnTo>
                <a:lnTo>
                  <a:pt x="93980" y="939800"/>
                </a:lnTo>
                <a:lnTo>
                  <a:pt x="57382" y="932420"/>
                </a:lnTo>
                <a:lnTo>
                  <a:pt x="27511" y="912288"/>
                </a:lnTo>
                <a:lnTo>
                  <a:pt x="7379" y="882417"/>
                </a:lnTo>
                <a:lnTo>
                  <a:pt x="0" y="845820"/>
                </a:lnTo>
                <a:lnTo>
                  <a:pt x="0" y="93979"/>
                </a:lnTo>
                <a:close/>
              </a:path>
            </a:pathLst>
          </a:custGeom>
          <a:ln w="19050">
            <a:solidFill>
              <a:srgbClr val="FFFFFF"/>
            </a:solidFill>
          </a:ln>
        </p:spPr>
        <p:txBody>
          <a:bodyPr wrap="square" lIns="0" tIns="0" rIns="0" bIns="0" rtlCol="0"/>
          <a:lstStyle/>
          <a:p>
            <a:endParaRPr/>
          </a:p>
        </p:txBody>
      </p:sp>
      <p:sp>
        <p:nvSpPr>
          <p:cNvPr id="36" name="object 36"/>
          <p:cNvSpPr/>
          <p:nvPr/>
        </p:nvSpPr>
        <p:spPr>
          <a:xfrm>
            <a:off x="2624073" y="789584"/>
            <a:ext cx="1301115" cy="885190"/>
          </a:xfrm>
          <a:custGeom>
            <a:avLst/>
            <a:gdLst/>
            <a:ahLst/>
            <a:cxnLst/>
            <a:rect l="l" t="t" r="r" b="b"/>
            <a:pathLst>
              <a:path w="1301114" h="885189">
                <a:moveTo>
                  <a:pt x="0" y="884783"/>
                </a:moveTo>
                <a:lnTo>
                  <a:pt x="1300988" y="884783"/>
                </a:lnTo>
                <a:lnTo>
                  <a:pt x="1300988" y="0"/>
                </a:lnTo>
                <a:lnTo>
                  <a:pt x="0" y="0"/>
                </a:lnTo>
                <a:lnTo>
                  <a:pt x="0" y="884783"/>
                </a:lnTo>
                <a:close/>
              </a:path>
            </a:pathLst>
          </a:custGeom>
          <a:solidFill>
            <a:srgbClr val="A8EBEE"/>
          </a:solidFill>
        </p:spPr>
        <p:txBody>
          <a:bodyPr wrap="square" lIns="0" tIns="0" rIns="0" bIns="0" rtlCol="0"/>
          <a:lstStyle/>
          <a:p>
            <a:endParaRPr/>
          </a:p>
        </p:txBody>
      </p:sp>
      <p:sp>
        <p:nvSpPr>
          <p:cNvPr id="37" name="object 37"/>
          <p:cNvSpPr txBox="1"/>
          <p:nvPr/>
        </p:nvSpPr>
        <p:spPr>
          <a:xfrm>
            <a:off x="2728086" y="891921"/>
            <a:ext cx="1092200" cy="633730"/>
          </a:xfrm>
          <a:prstGeom prst="rect">
            <a:avLst/>
          </a:prstGeom>
        </p:spPr>
        <p:txBody>
          <a:bodyPr vert="horz" wrap="square" lIns="0" tIns="48260" rIns="0" bIns="0" rtlCol="0">
            <a:spAutoFit/>
          </a:bodyPr>
          <a:lstStyle/>
          <a:p>
            <a:pPr marL="12700" marR="5080">
              <a:lnSpc>
                <a:spcPts val="2270"/>
              </a:lnSpc>
              <a:spcBef>
                <a:spcPts val="380"/>
              </a:spcBef>
            </a:pPr>
            <a:r>
              <a:rPr sz="2100" dirty="0">
                <a:latin typeface="微軟正黑體"/>
                <a:cs typeface="微軟正黑體"/>
              </a:rPr>
              <a:t>同科跨班 選修科目</a:t>
            </a:r>
            <a:endParaRPr sz="2100">
              <a:latin typeface="微軟正黑體"/>
              <a:cs typeface="微軟正黑體"/>
            </a:endParaRPr>
          </a:p>
        </p:txBody>
      </p:sp>
      <p:sp>
        <p:nvSpPr>
          <p:cNvPr id="38" name="object 38"/>
          <p:cNvSpPr/>
          <p:nvPr/>
        </p:nvSpPr>
        <p:spPr>
          <a:xfrm>
            <a:off x="4184396" y="762000"/>
            <a:ext cx="1365250" cy="939800"/>
          </a:xfrm>
          <a:custGeom>
            <a:avLst/>
            <a:gdLst/>
            <a:ahLst/>
            <a:cxnLst/>
            <a:rect l="l" t="t" r="r" b="b"/>
            <a:pathLst>
              <a:path w="1365250" h="939800">
                <a:moveTo>
                  <a:pt x="1271015" y="0"/>
                </a:moveTo>
                <a:lnTo>
                  <a:pt x="93979" y="0"/>
                </a:lnTo>
                <a:lnTo>
                  <a:pt x="57435" y="7379"/>
                </a:lnTo>
                <a:lnTo>
                  <a:pt x="27558" y="27511"/>
                </a:lnTo>
                <a:lnTo>
                  <a:pt x="7397" y="57382"/>
                </a:lnTo>
                <a:lnTo>
                  <a:pt x="0" y="93979"/>
                </a:lnTo>
                <a:lnTo>
                  <a:pt x="0" y="845820"/>
                </a:lnTo>
                <a:lnTo>
                  <a:pt x="7397" y="882417"/>
                </a:lnTo>
                <a:lnTo>
                  <a:pt x="27558" y="912288"/>
                </a:lnTo>
                <a:lnTo>
                  <a:pt x="57435" y="932420"/>
                </a:lnTo>
                <a:lnTo>
                  <a:pt x="93979" y="939800"/>
                </a:lnTo>
                <a:lnTo>
                  <a:pt x="1271015" y="939800"/>
                </a:lnTo>
                <a:lnTo>
                  <a:pt x="1307613" y="932420"/>
                </a:lnTo>
                <a:lnTo>
                  <a:pt x="1337484" y="912288"/>
                </a:lnTo>
                <a:lnTo>
                  <a:pt x="1357616" y="882417"/>
                </a:lnTo>
                <a:lnTo>
                  <a:pt x="1364995" y="845820"/>
                </a:lnTo>
                <a:lnTo>
                  <a:pt x="1364995" y="93979"/>
                </a:lnTo>
                <a:lnTo>
                  <a:pt x="1357616" y="57382"/>
                </a:lnTo>
                <a:lnTo>
                  <a:pt x="1337484" y="27511"/>
                </a:lnTo>
                <a:lnTo>
                  <a:pt x="1307613" y="7379"/>
                </a:lnTo>
                <a:lnTo>
                  <a:pt x="1271015" y="0"/>
                </a:lnTo>
                <a:close/>
              </a:path>
            </a:pathLst>
          </a:custGeom>
          <a:solidFill>
            <a:srgbClr val="12676C"/>
          </a:solidFill>
        </p:spPr>
        <p:txBody>
          <a:bodyPr wrap="square" lIns="0" tIns="0" rIns="0" bIns="0" rtlCol="0"/>
          <a:lstStyle/>
          <a:p>
            <a:endParaRPr/>
          </a:p>
        </p:txBody>
      </p:sp>
      <p:sp>
        <p:nvSpPr>
          <p:cNvPr id="39" name="object 39"/>
          <p:cNvSpPr/>
          <p:nvPr/>
        </p:nvSpPr>
        <p:spPr>
          <a:xfrm>
            <a:off x="4184396" y="762000"/>
            <a:ext cx="1365250" cy="939800"/>
          </a:xfrm>
          <a:custGeom>
            <a:avLst/>
            <a:gdLst/>
            <a:ahLst/>
            <a:cxnLst/>
            <a:rect l="l" t="t" r="r" b="b"/>
            <a:pathLst>
              <a:path w="1365250" h="939800">
                <a:moveTo>
                  <a:pt x="0" y="93979"/>
                </a:moveTo>
                <a:lnTo>
                  <a:pt x="7397" y="57382"/>
                </a:lnTo>
                <a:lnTo>
                  <a:pt x="27558" y="27511"/>
                </a:lnTo>
                <a:lnTo>
                  <a:pt x="57435" y="7379"/>
                </a:lnTo>
                <a:lnTo>
                  <a:pt x="93979" y="0"/>
                </a:lnTo>
                <a:lnTo>
                  <a:pt x="1271015" y="0"/>
                </a:lnTo>
                <a:lnTo>
                  <a:pt x="1307613" y="7379"/>
                </a:lnTo>
                <a:lnTo>
                  <a:pt x="1337484" y="27511"/>
                </a:lnTo>
                <a:lnTo>
                  <a:pt x="1357616" y="57382"/>
                </a:lnTo>
                <a:lnTo>
                  <a:pt x="1364995" y="93979"/>
                </a:lnTo>
                <a:lnTo>
                  <a:pt x="1364995" y="845820"/>
                </a:lnTo>
                <a:lnTo>
                  <a:pt x="1357616" y="882417"/>
                </a:lnTo>
                <a:lnTo>
                  <a:pt x="1337484" y="912288"/>
                </a:lnTo>
                <a:lnTo>
                  <a:pt x="1307613" y="932420"/>
                </a:lnTo>
                <a:lnTo>
                  <a:pt x="1271015" y="939800"/>
                </a:lnTo>
                <a:lnTo>
                  <a:pt x="93979" y="939800"/>
                </a:lnTo>
                <a:lnTo>
                  <a:pt x="57435" y="932420"/>
                </a:lnTo>
                <a:lnTo>
                  <a:pt x="27558" y="912288"/>
                </a:lnTo>
                <a:lnTo>
                  <a:pt x="7397" y="882417"/>
                </a:lnTo>
                <a:lnTo>
                  <a:pt x="0" y="845820"/>
                </a:lnTo>
                <a:lnTo>
                  <a:pt x="0" y="93979"/>
                </a:lnTo>
                <a:close/>
              </a:path>
            </a:pathLst>
          </a:custGeom>
          <a:ln w="19049">
            <a:solidFill>
              <a:srgbClr val="FFFFFF"/>
            </a:solidFill>
          </a:ln>
        </p:spPr>
        <p:txBody>
          <a:bodyPr wrap="square" lIns="0" tIns="0" rIns="0" bIns="0" rtlCol="0"/>
          <a:lstStyle/>
          <a:p>
            <a:endParaRPr/>
          </a:p>
        </p:txBody>
      </p:sp>
      <p:sp>
        <p:nvSpPr>
          <p:cNvPr id="40" name="object 40"/>
          <p:cNvSpPr/>
          <p:nvPr/>
        </p:nvSpPr>
        <p:spPr>
          <a:xfrm>
            <a:off x="4216400" y="789584"/>
            <a:ext cx="1301115" cy="885190"/>
          </a:xfrm>
          <a:custGeom>
            <a:avLst/>
            <a:gdLst/>
            <a:ahLst/>
            <a:cxnLst/>
            <a:rect l="l" t="t" r="r" b="b"/>
            <a:pathLst>
              <a:path w="1301114" h="885189">
                <a:moveTo>
                  <a:pt x="0" y="884783"/>
                </a:moveTo>
                <a:lnTo>
                  <a:pt x="1300988" y="884783"/>
                </a:lnTo>
                <a:lnTo>
                  <a:pt x="1300988" y="0"/>
                </a:lnTo>
                <a:lnTo>
                  <a:pt x="0" y="0"/>
                </a:lnTo>
                <a:lnTo>
                  <a:pt x="0" y="884783"/>
                </a:lnTo>
                <a:close/>
              </a:path>
            </a:pathLst>
          </a:custGeom>
          <a:solidFill>
            <a:srgbClr val="12676C"/>
          </a:solidFill>
        </p:spPr>
        <p:txBody>
          <a:bodyPr wrap="square" lIns="0" tIns="0" rIns="0" bIns="0" rtlCol="0"/>
          <a:lstStyle/>
          <a:p>
            <a:endParaRPr/>
          </a:p>
        </p:txBody>
      </p:sp>
      <p:sp>
        <p:nvSpPr>
          <p:cNvPr id="41" name="object 41"/>
          <p:cNvSpPr txBox="1"/>
          <p:nvPr/>
        </p:nvSpPr>
        <p:spPr>
          <a:xfrm>
            <a:off x="4320666" y="891921"/>
            <a:ext cx="1092200" cy="633730"/>
          </a:xfrm>
          <a:prstGeom prst="rect">
            <a:avLst/>
          </a:prstGeom>
        </p:spPr>
        <p:txBody>
          <a:bodyPr vert="horz" wrap="square" lIns="0" tIns="48260" rIns="0" bIns="0" rtlCol="0">
            <a:spAutoFit/>
          </a:bodyPr>
          <a:lstStyle/>
          <a:p>
            <a:pPr marL="12700" marR="5080">
              <a:lnSpc>
                <a:spcPts val="2270"/>
              </a:lnSpc>
              <a:spcBef>
                <a:spcPts val="380"/>
              </a:spcBef>
            </a:pPr>
            <a:r>
              <a:rPr sz="2100" dirty="0">
                <a:solidFill>
                  <a:srgbClr val="FFFFFF"/>
                </a:solidFill>
                <a:latin typeface="微軟正黑體"/>
                <a:cs typeface="微軟正黑體"/>
              </a:rPr>
              <a:t>同群跨科 選修科目</a:t>
            </a:r>
            <a:endParaRPr sz="2100">
              <a:latin typeface="微軟正黑體"/>
              <a:cs typeface="微軟正黑體"/>
            </a:endParaRPr>
          </a:p>
        </p:txBody>
      </p:sp>
      <p:sp>
        <p:nvSpPr>
          <p:cNvPr id="42" name="object 42"/>
          <p:cNvSpPr/>
          <p:nvPr/>
        </p:nvSpPr>
        <p:spPr>
          <a:xfrm>
            <a:off x="7308850" y="762000"/>
            <a:ext cx="1365250" cy="939800"/>
          </a:xfrm>
          <a:custGeom>
            <a:avLst/>
            <a:gdLst/>
            <a:ahLst/>
            <a:cxnLst/>
            <a:rect l="l" t="t" r="r" b="b"/>
            <a:pathLst>
              <a:path w="1365250" h="939800">
                <a:moveTo>
                  <a:pt x="1271270" y="0"/>
                </a:moveTo>
                <a:lnTo>
                  <a:pt x="93979" y="0"/>
                </a:lnTo>
                <a:lnTo>
                  <a:pt x="57382" y="7379"/>
                </a:lnTo>
                <a:lnTo>
                  <a:pt x="27511" y="27511"/>
                </a:lnTo>
                <a:lnTo>
                  <a:pt x="7379" y="57382"/>
                </a:lnTo>
                <a:lnTo>
                  <a:pt x="0" y="93979"/>
                </a:lnTo>
                <a:lnTo>
                  <a:pt x="0" y="845820"/>
                </a:lnTo>
                <a:lnTo>
                  <a:pt x="7379" y="882417"/>
                </a:lnTo>
                <a:lnTo>
                  <a:pt x="27511" y="912288"/>
                </a:lnTo>
                <a:lnTo>
                  <a:pt x="57382" y="932420"/>
                </a:lnTo>
                <a:lnTo>
                  <a:pt x="93979" y="939800"/>
                </a:lnTo>
                <a:lnTo>
                  <a:pt x="1271270" y="939800"/>
                </a:lnTo>
                <a:lnTo>
                  <a:pt x="1307867" y="932420"/>
                </a:lnTo>
                <a:lnTo>
                  <a:pt x="1337738" y="912288"/>
                </a:lnTo>
                <a:lnTo>
                  <a:pt x="1357870" y="882417"/>
                </a:lnTo>
                <a:lnTo>
                  <a:pt x="1365250" y="845820"/>
                </a:lnTo>
                <a:lnTo>
                  <a:pt x="1365250" y="93979"/>
                </a:lnTo>
                <a:lnTo>
                  <a:pt x="1357870" y="57382"/>
                </a:lnTo>
                <a:lnTo>
                  <a:pt x="1337738" y="27511"/>
                </a:lnTo>
                <a:lnTo>
                  <a:pt x="1307867" y="7379"/>
                </a:lnTo>
                <a:lnTo>
                  <a:pt x="1271270" y="0"/>
                </a:lnTo>
                <a:close/>
              </a:path>
            </a:pathLst>
          </a:custGeom>
          <a:solidFill>
            <a:srgbClr val="1D9BA0"/>
          </a:solidFill>
        </p:spPr>
        <p:txBody>
          <a:bodyPr wrap="square" lIns="0" tIns="0" rIns="0" bIns="0" rtlCol="0"/>
          <a:lstStyle/>
          <a:p>
            <a:endParaRPr/>
          </a:p>
        </p:txBody>
      </p:sp>
      <p:sp>
        <p:nvSpPr>
          <p:cNvPr id="43" name="object 43"/>
          <p:cNvSpPr/>
          <p:nvPr/>
        </p:nvSpPr>
        <p:spPr>
          <a:xfrm>
            <a:off x="7308850" y="762000"/>
            <a:ext cx="1365250" cy="939800"/>
          </a:xfrm>
          <a:custGeom>
            <a:avLst/>
            <a:gdLst/>
            <a:ahLst/>
            <a:cxnLst/>
            <a:rect l="l" t="t" r="r" b="b"/>
            <a:pathLst>
              <a:path w="1365250" h="939800">
                <a:moveTo>
                  <a:pt x="0" y="93979"/>
                </a:moveTo>
                <a:lnTo>
                  <a:pt x="7379" y="57382"/>
                </a:lnTo>
                <a:lnTo>
                  <a:pt x="27511" y="27511"/>
                </a:lnTo>
                <a:lnTo>
                  <a:pt x="57382" y="7379"/>
                </a:lnTo>
                <a:lnTo>
                  <a:pt x="93979" y="0"/>
                </a:lnTo>
                <a:lnTo>
                  <a:pt x="1271270" y="0"/>
                </a:lnTo>
                <a:lnTo>
                  <a:pt x="1307867" y="7379"/>
                </a:lnTo>
                <a:lnTo>
                  <a:pt x="1337738" y="27511"/>
                </a:lnTo>
                <a:lnTo>
                  <a:pt x="1357870" y="57382"/>
                </a:lnTo>
                <a:lnTo>
                  <a:pt x="1365250" y="93979"/>
                </a:lnTo>
                <a:lnTo>
                  <a:pt x="1365250" y="845820"/>
                </a:lnTo>
                <a:lnTo>
                  <a:pt x="1357870" y="882417"/>
                </a:lnTo>
                <a:lnTo>
                  <a:pt x="1337738" y="912288"/>
                </a:lnTo>
                <a:lnTo>
                  <a:pt x="1307867" y="932420"/>
                </a:lnTo>
                <a:lnTo>
                  <a:pt x="1271270" y="939800"/>
                </a:lnTo>
                <a:lnTo>
                  <a:pt x="93979" y="939800"/>
                </a:lnTo>
                <a:lnTo>
                  <a:pt x="57382" y="932420"/>
                </a:lnTo>
                <a:lnTo>
                  <a:pt x="27511" y="912288"/>
                </a:lnTo>
                <a:lnTo>
                  <a:pt x="7379" y="882417"/>
                </a:lnTo>
                <a:lnTo>
                  <a:pt x="0" y="845820"/>
                </a:lnTo>
                <a:lnTo>
                  <a:pt x="0" y="93979"/>
                </a:lnTo>
                <a:close/>
              </a:path>
            </a:pathLst>
          </a:custGeom>
          <a:ln w="19050">
            <a:solidFill>
              <a:srgbClr val="FFFFFF"/>
            </a:solidFill>
          </a:ln>
        </p:spPr>
        <p:txBody>
          <a:bodyPr wrap="square" lIns="0" tIns="0" rIns="0" bIns="0" rtlCol="0"/>
          <a:lstStyle/>
          <a:p>
            <a:endParaRPr/>
          </a:p>
        </p:txBody>
      </p:sp>
      <p:sp>
        <p:nvSpPr>
          <p:cNvPr id="44" name="object 44"/>
          <p:cNvSpPr txBox="1"/>
          <p:nvPr/>
        </p:nvSpPr>
        <p:spPr>
          <a:xfrm>
            <a:off x="7340600" y="781113"/>
            <a:ext cx="1301750" cy="884555"/>
          </a:xfrm>
          <a:prstGeom prst="rect">
            <a:avLst/>
          </a:prstGeom>
          <a:solidFill>
            <a:srgbClr val="12676C"/>
          </a:solidFill>
        </p:spPr>
        <p:txBody>
          <a:bodyPr vert="horz" wrap="square" lIns="0" tIns="58419" rIns="0" bIns="0" rtlCol="0">
            <a:spAutoFit/>
          </a:bodyPr>
          <a:lstStyle/>
          <a:p>
            <a:pPr marL="635" algn="ctr">
              <a:lnSpc>
                <a:spcPct val="100000"/>
              </a:lnSpc>
              <a:spcBef>
                <a:spcPts val="459"/>
              </a:spcBef>
            </a:pPr>
            <a:r>
              <a:rPr sz="2100" dirty="0">
                <a:solidFill>
                  <a:srgbClr val="FFFFFF"/>
                </a:solidFill>
                <a:latin typeface="微軟正黑體"/>
                <a:cs typeface="微軟正黑體"/>
              </a:rPr>
              <a:t>跨校</a:t>
            </a:r>
            <a:endParaRPr sz="2100">
              <a:latin typeface="微軟正黑體"/>
              <a:cs typeface="微軟正黑體"/>
            </a:endParaRPr>
          </a:p>
          <a:p>
            <a:pPr marL="635" algn="ctr">
              <a:lnSpc>
                <a:spcPct val="100000"/>
              </a:lnSpc>
              <a:spcBef>
                <a:spcPts val="625"/>
              </a:spcBef>
            </a:pPr>
            <a:r>
              <a:rPr sz="2100" spc="-5" dirty="0">
                <a:solidFill>
                  <a:srgbClr val="FFFFFF"/>
                </a:solidFill>
                <a:latin typeface="微軟正黑體"/>
                <a:cs typeface="微軟正黑體"/>
              </a:rPr>
              <a:t>選修科目</a:t>
            </a:r>
            <a:endParaRPr sz="2100">
              <a:latin typeface="微軟正黑體"/>
              <a:cs typeface="微軟正黑體"/>
            </a:endParaRPr>
          </a:p>
        </p:txBody>
      </p:sp>
      <p:sp>
        <p:nvSpPr>
          <p:cNvPr id="45" name="object 45"/>
          <p:cNvSpPr/>
          <p:nvPr/>
        </p:nvSpPr>
        <p:spPr>
          <a:xfrm>
            <a:off x="5751067" y="762000"/>
            <a:ext cx="1365250" cy="939800"/>
          </a:xfrm>
          <a:custGeom>
            <a:avLst/>
            <a:gdLst/>
            <a:ahLst/>
            <a:cxnLst/>
            <a:rect l="l" t="t" r="r" b="b"/>
            <a:pathLst>
              <a:path w="1365250" h="939800">
                <a:moveTo>
                  <a:pt x="1271015" y="0"/>
                </a:moveTo>
                <a:lnTo>
                  <a:pt x="93980" y="0"/>
                </a:lnTo>
                <a:lnTo>
                  <a:pt x="57435" y="7379"/>
                </a:lnTo>
                <a:lnTo>
                  <a:pt x="27559" y="27511"/>
                </a:lnTo>
                <a:lnTo>
                  <a:pt x="7397" y="57382"/>
                </a:lnTo>
                <a:lnTo>
                  <a:pt x="0" y="93979"/>
                </a:lnTo>
                <a:lnTo>
                  <a:pt x="0" y="845820"/>
                </a:lnTo>
                <a:lnTo>
                  <a:pt x="7397" y="882417"/>
                </a:lnTo>
                <a:lnTo>
                  <a:pt x="27559" y="912288"/>
                </a:lnTo>
                <a:lnTo>
                  <a:pt x="57435" y="932420"/>
                </a:lnTo>
                <a:lnTo>
                  <a:pt x="93980" y="939800"/>
                </a:lnTo>
                <a:lnTo>
                  <a:pt x="1271015" y="939800"/>
                </a:lnTo>
                <a:lnTo>
                  <a:pt x="1307613" y="932420"/>
                </a:lnTo>
                <a:lnTo>
                  <a:pt x="1337484" y="912288"/>
                </a:lnTo>
                <a:lnTo>
                  <a:pt x="1357616" y="882417"/>
                </a:lnTo>
                <a:lnTo>
                  <a:pt x="1364996" y="845820"/>
                </a:lnTo>
                <a:lnTo>
                  <a:pt x="1364996" y="93979"/>
                </a:lnTo>
                <a:lnTo>
                  <a:pt x="1357616" y="57382"/>
                </a:lnTo>
                <a:lnTo>
                  <a:pt x="1337484" y="27511"/>
                </a:lnTo>
                <a:lnTo>
                  <a:pt x="1307613" y="7379"/>
                </a:lnTo>
                <a:lnTo>
                  <a:pt x="1271015" y="0"/>
                </a:lnTo>
                <a:close/>
              </a:path>
            </a:pathLst>
          </a:custGeom>
          <a:solidFill>
            <a:srgbClr val="12676C"/>
          </a:solidFill>
        </p:spPr>
        <p:txBody>
          <a:bodyPr wrap="square" lIns="0" tIns="0" rIns="0" bIns="0" rtlCol="0"/>
          <a:lstStyle/>
          <a:p>
            <a:endParaRPr/>
          </a:p>
        </p:txBody>
      </p:sp>
      <p:sp>
        <p:nvSpPr>
          <p:cNvPr id="46" name="object 46"/>
          <p:cNvSpPr/>
          <p:nvPr/>
        </p:nvSpPr>
        <p:spPr>
          <a:xfrm>
            <a:off x="5751067" y="762000"/>
            <a:ext cx="1365250" cy="939800"/>
          </a:xfrm>
          <a:custGeom>
            <a:avLst/>
            <a:gdLst/>
            <a:ahLst/>
            <a:cxnLst/>
            <a:rect l="l" t="t" r="r" b="b"/>
            <a:pathLst>
              <a:path w="1365250" h="939800">
                <a:moveTo>
                  <a:pt x="0" y="93979"/>
                </a:moveTo>
                <a:lnTo>
                  <a:pt x="7397" y="57382"/>
                </a:lnTo>
                <a:lnTo>
                  <a:pt x="27559" y="27511"/>
                </a:lnTo>
                <a:lnTo>
                  <a:pt x="57435" y="7379"/>
                </a:lnTo>
                <a:lnTo>
                  <a:pt x="93980" y="0"/>
                </a:lnTo>
                <a:lnTo>
                  <a:pt x="1271015" y="0"/>
                </a:lnTo>
                <a:lnTo>
                  <a:pt x="1307613" y="7379"/>
                </a:lnTo>
                <a:lnTo>
                  <a:pt x="1337484" y="27511"/>
                </a:lnTo>
                <a:lnTo>
                  <a:pt x="1357616" y="57382"/>
                </a:lnTo>
                <a:lnTo>
                  <a:pt x="1364996" y="93979"/>
                </a:lnTo>
                <a:lnTo>
                  <a:pt x="1364996" y="845820"/>
                </a:lnTo>
                <a:lnTo>
                  <a:pt x="1357616" y="882417"/>
                </a:lnTo>
                <a:lnTo>
                  <a:pt x="1337484" y="912288"/>
                </a:lnTo>
                <a:lnTo>
                  <a:pt x="1307613" y="932420"/>
                </a:lnTo>
                <a:lnTo>
                  <a:pt x="1271015" y="939800"/>
                </a:lnTo>
                <a:lnTo>
                  <a:pt x="93980" y="939800"/>
                </a:lnTo>
                <a:lnTo>
                  <a:pt x="57435" y="932420"/>
                </a:lnTo>
                <a:lnTo>
                  <a:pt x="27559" y="912288"/>
                </a:lnTo>
                <a:lnTo>
                  <a:pt x="7397" y="882417"/>
                </a:lnTo>
                <a:lnTo>
                  <a:pt x="0" y="845820"/>
                </a:lnTo>
                <a:lnTo>
                  <a:pt x="0" y="93979"/>
                </a:lnTo>
                <a:close/>
              </a:path>
            </a:pathLst>
          </a:custGeom>
          <a:ln w="19050">
            <a:solidFill>
              <a:srgbClr val="FFFFFF"/>
            </a:solidFill>
          </a:ln>
        </p:spPr>
        <p:txBody>
          <a:bodyPr wrap="square" lIns="0" tIns="0" rIns="0" bIns="0" rtlCol="0"/>
          <a:lstStyle/>
          <a:p>
            <a:endParaRPr/>
          </a:p>
        </p:txBody>
      </p:sp>
      <p:sp>
        <p:nvSpPr>
          <p:cNvPr id="47" name="object 47"/>
          <p:cNvSpPr/>
          <p:nvPr/>
        </p:nvSpPr>
        <p:spPr>
          <a:xfrm>
            <a:off x="5783071" y="789584"/>
            <a:ext cx="1301115" cy="885190"/>
          </a:xfrm>
          <a:custGeom>
            <a:avLst/>
            <a:gdLst/>
            <a:ahLst/>
            <a:cxnLst/>
            <a:rect l="l" t="t" r="r" b="b"/>
            <a:pathLst>
              <a:path w="1301115" h="885189">
                <a:moveTo>
                  <a:pt x="0" y="884783"/>
                </a:moveTo>
                <a:lnTo>
                  <a:pt x="1300987" y="884783"/>
                </a:lnTo>
                <a:lnTo>
                  <a:pt x="1300987" y="0"/>
                </a:lnTo>
                <a:lnTo>
                  <a:pt x="0" y="0"/>
                </a:lnTo>
                <a:lnTo>
                  <a:pt x="0" y="884783"/>
                </a:lnTo>
                <a:close/>
              </a:path>
            </a:pathLst>
          </a:custGeom>
          <a:solidFill>
            <a:srgbClr val="12676C"/>
          </a:solidFill>
        </p:spPr>
        <p:txBody>
          <a:bodyPr wrap="square" lIns="0" tIns="0" rIns="0" bIns="0" rtlCol="0"/>
          <a:lstStyle/>
          <a:p>
            <a:endParaRPr/>
          </a:p>
        </p:txBody>
      </p:sp>
      <p:sp>
        <p:nvSpPr>
          <p:cNvPr id="48" name="object 48"/>
          <p:cNvSpPr txBox="1"/>
          <p:nvPr/>
        </p:nvSpPr>
        <p:spPr>
          <a:xfrm>
            <a:off x="5887592" y="891921"/>
            <a:ext cx="1092200" cy="633730"/>
          </a:xfrm>
          <a:prstGeom prst="rect">
            <a:avLst/>
          </a:prstGeom>
        </p:spPr>
        <p:txBody>
          <a:bodyPr vert="horz" wrap="square" lIns="0" tIns="48260" rIns="0" bIns="0" rtlCol="0">
            <a:spAutoFit/>
          </a:bodyPr>
          <a:lstStyle/>
          <a:p>
            <a:pPr marL="12700" marR="5080">
              <a:lnSpc>
                <a:spcPts val="2270"/>
              </a:lnSpc>
              <a:spcBef>
                <a:spcPts val="380"/>
              </a:spcBef>
            </a:pPr>
            <a:r>
              <a:rPr sz="2100" dirty="0">
                <a:solidFill>
                  <a:srgbClr val="FFFFFF"/>
                </a:solidFill>
                <a:latin typeface="微軟正黑體"/>
                <a:cs typeface="微軟正黑體"/>
              </a:rPr>
              <a:t>同校跨群 選修科目</a:t>
            </a:r>
            <a:endParaRPr sz="2100">
              <a:latin typeface="微軟正黑體"/>
              <a:cs typeface="微軟正黑體"/>
            </a:endParaRPr>
          </a:p>
        </p:txBody>
      </p:sp>
      <p:sp>
        <p:nvSpPr>
          <p:cNvPr id="49" name="object 49"/>
          <p:cNvSpPr txBox="1"/>
          <p:nvPr/>
        </p:nvSpPr>
        <p:spPr>
          <a:xfrm>
            <a:off x="152400" y="939863"/>
            <a:ext cx="682625" cy="646430"/>
          </a:xfrm>
          <a:prstGeom prst="rect">
            <a:avLst/>
          </a:prstGeom>
          <a:solidFill>
            <a:srgbClr val="9FC1D4"/>
          </a:solidFill>
          <a:ln w="3175">
            <a:solidFill>
              <a:srgbClr val="000000"/>
            </a:solidFill>
          </a:ln>
        </p:spPr>
        <p:txBody>
          <a:bodyPr vert="horz" wrap="square" lIns="0" tIns="39370" rIns="0" bIns="0" rtlCol="0">
            <a:spAutoFit/>
          </a:bodyPr>
          <a:lstStyle/>
          <a:p>
            <a:pPr marL="90805">
              <a:lnSpc>
                <a:spcPct val="100000"/>
              </a:lnSpc>
              <a:spcBef>
                <a:spcPts val="310"/>
              </a:spcBef>
            </a:pPr>
            <a:r>
              <a:rPr sz="1800" dirty="0">
                <a:latin typeface="微軟正黑體"/>
                <a:cs typeface="微軟正黑體"/>
              </a:rPr>
              <a:t>開設</a:t>
            </a:r>
            <a:endParaRPr sz="1800">
              <a:latin typeface="微軟正黑體"/>
              <a:cs typeface="微軟正黑體"/>
            </a:endParaRPr>
          </a:p>
          <a:p>
            <a:pPr marL="90805">
              <a:lnSpc>
                <a:spcPct val="100000"/>
              </a:lnSpc>
              <a:spcBef>
                <a:spcPts val="5"/>
              </a:spcBef>
            </a:pPr>
            <a:r>
              <a:rPr sz="1800" spc="-5" dirty="0">
                <a:latin typeface="微軟正黑體"/>
                <a:cs typeface="微軟正黑體"/>
              </a:rPr>
              <a:t>類型</a:t>
            </a:r>
            <a:endParaRPr sz="1800">
              <a:latin typeface="微軟正黑體"/>
              <a:cs typeface="微軟正黑體"/>
            </a:endParaRPr>
          </a:p>
        </p:txBody>
      </p:sp>
      <p:sp>
        <p:nvSpPr>
          <p:cNvPr id="50" name="object 50"/>
          <p:cNvSpPr/>
          <p:nvPr/>
        </p:nvSpPr>
        <p:spPr>
          <a:xfrm>
            <a:off x="152400" y="2224087"/>
            <a:ext cx="682625" cy="646430"/>
          </a:xfrm>
          <a:custGeom>
            <a:avLst/>
            <a:gdLst/>
            <a:ahLst/>
            <a:cxnLst/>
            <a:rect l="l" t="t" r="r" b="b"/>
            <a:pathLst>
              <a:path w="682625" h="646430">
                <a:moveTo>
                  <a:pt x="0" y="646112"/>
                </a:moveTo>
                <a:lnTo>
                  <a:pt x="682625" y="646112"/>
                </a:lnTo>
                <a:lnTo>
                  <a:pt x="682625" y="0"/>
                </a:lnTo>
                <a:lnTo>
                  <a:pt x="0" y="0"/>
                </a:lnTo>
                <a:lnTo>
                  <a:pt x="0" y="646112"/>
                </a:lnTo>
                <a:close/>
              </a:path>
            </a:pathLst>
          </a:custGeom>
          <a:solidFill>
            <a:srgbClr val="FFFF00"/>
          </a:solidFill>
        </p:spPr>
        <p:txBody>
          <a:bodyPr wrap="square" lIns="0" tIns="0" rIns="0" bIns="0" rtlCol="0"/>
          <a:lstStyle/>
          <a:p>
            <a:endParaRPr/>
          </a:p>
        </p:txBody>
      </p:sp>
      <p:sp>
        <p:nvSpPr>
          <p:cNvPr id="51" name="object 51"/>
          <p:cNvSpPr/>
          <p:nvPr/>
        </p:nvSpPr>
        <p:spPr>
          <a:xfrm>
            <a:off x="152400" y="2224087"/>
            <a:ext cx="682625" cy="646430"/>
          </a:xfrm>
          <a:custGeom>
            <a:avLst/>
            <a:gdLst/>
            <a:ahLst/>
            <a:cxnLst/>
            <a:rect l="l" t="t" r="r" b="b"/>
            <a:pathLst>
              <a:path w="682625" h="646430">
                <a:moveTo>
                  <a:pt x="0" y="646112"/>
                </a:moveTo>
                <a:lnTo>
                  <a:pt x="682625" y="646112"/>
                </a:lnTo>
                <a:lnTo>
                  <a:pt x="682625" y="0"/>
                </a:lnTo>
                <a:lnTo>
                  <a:pt x="0" y="0"/>
                </a:lnTo>
                <a:lnTo>
                  <a:pt x="0" y="646112"/>
                </a:lnTo>
                <a:close/>
              </a:path>
            </a:pathLst>
          </a:custGeom>
          <a:ln w="9525">
            <a:solidFill>
              <a:srgbClr val="1CACE3"/>
            </a:solidFill>
          </a:ln>
        </p:spPr>
        <p:txBody>
          <a:bodyPr wrap="square" lIns="0" tIns="0" rIns="0" bIns="0" rtlCol="0"/>
          <a:lstStyle/>
          <a:p>
            <a:endParaRPr/>
          </a:p>
        </p:txBody>
      </p:sp>
      <p:sp>
        <p:nvSpPr>
          <p:cNvPr id="52" name="object 52"/>
          <p:cNvSpPr txBox="1"/>
          <p:nvPr/>
        </p:nvSpPr>
        <p:spPr>
          <a:xfrm>
            <a:off x="152400" y="2251709"/>
            <a:ext cx="682625" cy="574040"/>
          </a:xfrm>
          <a:prstGeom prst="rect">
            <a:avLst/>
          </a:prstGeom>
        </p:spPr>
        <p:txBody>
          <a:bodyPr vert="horz" wrap="square" lIns="0" tIns="12700" rIns="0" bIns="0" rtlCol="0">
            <a:spAutoFit/>
          </a:bodyPr>
          <a:lstStyle/>
          <a:p>
            <a:pPr marL="90805" marR="127000">
              <a:lnSpc>
                <a:spcPct val="100000"/>
              </a:lnSpc>
              <a:spcBef>
                <a:spcPts val="100"/>
              </a:spcBef>
            </a:pPr>
            <a:r>
              <a:rPr sz="1800" dirty="0">
                <a:latin typeface="微軟正黑體"/>
                <a:cs typeface="微軟正黑體"/>
              </a:rPr>
              <a:t>開課 科目</a:t>
            </a:r>
            <a:endParaRPr sz="1800">
              <a:latin typeface="微軟正黑體"/>
              <a:cs typeface="微軟正黑體"/>
            </a:endParaRPr>
          </a:p>
        </p:txBody>
      </p:sp>
      <p:sp>
        <p:nvSpPr>
          <p:cNvPr id="53" name="object 53"/>
          <p:cNvSpPr/>
          <p:nvPr/>
        </p:nvSpPr>
        <p:spPr>
          <a:xfrm>
            <a:off x="152400" y="4883213"/>
            <a:ext cx="682625" cy="646430"/>
          </a:xfrm>
          <a:custGeom>
            <a:avLst/>
            <a:gdLst/>
            <a:ahLst/>
            <a:cxnLst/>
            <a:rect l="l" t="t" r="r" b="b"/>
            <a:pathLst>
              <a:path w="682625" h="646429">
                <a:moveTo>
                  <a:pt x="0" y="646112"/>
                </a:moveTo>
                <a:lnTo>
                  <a:pt x="682625" y="646112"/>
                </a:lnTo>
                <a:lnTo>
                  <a:pt x="682625" y="0"/>
                </a:lnTo>
                <a:lnTo>
                  <a:pt x="0" y="0"/>
                </a:lnTo>
                <a:lnTo>
                  <a:pt x="0" y="646112"/>
                </a:lnTo>
                <a:close/>
              </a:path>
            </a:pathLst>
          </a:custGeom>
          <a:solidFill>
            <a:srgbClr val="92D050"/>
          </a:solidFill>
        </p:spPr>
        <p:txBody>
          <a:bodyPr wrap="square" lIns="0" tIns="0" rIns="0" bIns="0" rtlCol="0"/>
          <a:lstStyle/>
          <a:p>
            <a:endParaRPr/>
          </a:p>
        </p:txBody>
      </p:sp>
      <p:sp>
        <p:nvSpPr>
          <p:cNvPr id="54" name="object 54"/>
          <p:cNvSpPr/>
          <p:nvPr/>
        </p:nvSpPr>
        <p:spPr>
          <a:xfrm>
            <a:off x="152400" y="4883213"/>
            <a:ext cx="682625" cy="646430"/>
          </a:xfrm>
          <a:custGeom>
            <a:avLst/>
            <a:gdLst/>
            <a:ahLst/>
            <a:cxnLst/>
            <a:rect l="l" t="t" r="r" b="b"/>
            <a:pathLst>
              <a:path w="682625" h="646429">
                <a:moveTo>
                  <a:pt x="0" y="646112"/>
                </a:moveTo>
                <a:lnTo>
                  <a:pt x="682625" y="646112"/>
                </a:lnTo>
                <a:lnTo>
                  <a:pt x="682625" y="0"/>
                </a:lnTo>
                <a:lnTo>
                  <a:pt x="0" y="0"/>
                </a:lnTo>
                <a:lnTo>
                  <a:pt x="0" y="646112"/>
                </a:lnTo>
                <a:close/>
              </a:path>
            </a:pathLst>
          </a:custGeom>
          <a:ln w="9525">
            <a:solidFill>
              <a:srgbClr val="1CACE3"/>
            </a:solidFill>
          </a:ln>
        </p:spPr>
        <p:txBody>
          <a:bodyPr wrap="square" lIns="0" tIns="0" rIns="0" bIns="0" rtlCol="0"/>
          <a:lstStyle/>
          <a:p>
            <a:endParaRPr/>
          </a:p>
        </p:txBody>
      </p:sp>
      <p:sp>
        <p:nvSpPr>
          <p:cNvPr id="55" name="object 55"/>
          <p:cNvSpPr txBox="1"/>
          <p:nvPr/>
        </p:nvSpPr>
        <p:spPr>
          <a:xfrm>
            <a:off x="152400" y="4911344"/>
            <a:ext cx="682625" cy="574040"/>
          </a:xfrm>
          <a:prstGeom prst="rect">
            <a:avLst/>
          </a:prstGeom>
        </p:spPr>
        <p:txBody>
          <a:bodyPr vert="horz" wrap="square" lIns="0" tIns="12700" rIns="0" bIns="0" rtlCol="0">
            <a:spAutoFit/>
          </a:bodyPr>
          <a:lstStyle/>
          <a:p>
            <a:pPr marL="90805" marR="127000">
              <a:lnSpc>
                <a:spcPct val="100000"/>
              </a:lnSpc>
              <a:spcBef>
                <a:spcPts val="100"/>
              </a:spcBef>
            </a:pPr>
            <a:r>
              <a:rPr sz="1800" dirty="0">
                <a:latin typeface="微軟正黑體"/>
                <a:cs typeface="微軟正黑體"/>
              </a:rPr>
              <a:t>規劃 脈絡</a:t>
            </a:r>
            <a:endParaRPr sz="1800">
              <a:latin typeface="微軟正黑體"/>
              <a:cs typeface="微軟正黑體"/>
            </a:endParaRPr>
          </a:p>
        </p:txBody>
      </p:sp>
      <p:sp>
        <p:nvSpPr>
          <p:cNvPr id="56" name="object 56"/>
          <p:cNvSpPr txBox="1"/>
          <p:nvPr/>
        </p:nvSpPr>
        <p:spPr>
          <a:xfrm>
            <a:off x="2392807" y="4144517"/>
            <a:ext cx="5207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微軟正黑體"/>
                <a:cs typeface="微軟正黑體"/>
              </a:rPr>
              <a:t>符合學生學習需求，提供學生適性選修</a:t>
            </a:r>
            <a:endParaRPr sz="2400">
              <a:latin typeface="微軟正黑體"/>
              <a:cs typeface="微軟正黑體"/>
            </a:endParaRPr>
          </a:p>
        </p:txBody>
      </p:sp>
      <p:sp>
        <p:nvSpPr>
          <p:cNvPr id="57" name="object 57"/>
          <p:cNvSpPr/>
          <p:nvPr/>
        </p:nvSpPr>
        <p:spPr>
          <a:xfrm>
            <a:off x="2098675" y="3413061"/>
            <a:ext cx="5822950" cy="576262"/>
          </a:xfrm>
          <a:prstGeom prst="rect">
            <a:avLst/>
          </a:prstGeom>
          <a:blipFill>
            <a:blip r:embed="rId3" cstate="print"/>
            <a:stretch>
              <a:fillRect/>
            </a:stretch>
          </a:blipFill>
        </p:spPr>
        <p:txBody>
          <a:bodyPr wrap="square" lIns="0" tIns="0" rIns="0" bIns="0" rtlCol="0"/>
          <a:lstStyle/>
          <a:p>
            <a:endParaRPr/>
          </a:p>
        </p:txBody>
      </p:sp>
      <p:sp>
        <p:nvSpPr>
          <p:cNvPr id="58" name="object 58"/>
          <p:cNvSpPr/>
          <p:nvPr/>
        </p:nvSpPr>
        <p:spPr>
          <a:xfrm>
            <a:off x="2098675" y="3413061"/>
            <a:ext cx="5822950" cy="576580"/>
          </a:xfrm>
          <a:custGeom>
            <a:avLst/>
            <a:gdLst/>
            <a:ahLst/>
            <a:cxnLst/>
            <a:rect l="l" t="t" r="r" b="b"/>
            <a:pathLst>
              <a:path w="5822950" h="576579">
                <a:moveTo>
                  <a:pt x="0" y="576262"/>
                </a:moveTo>
                <a:lnTo>
                  <a:pt x="5822950" y="576262"/>
                </a:lnTo>
                <a:lnTo>
                  <a:pt x="5822950" y="0"/>
                </a:lnTo>
                <a:lnTo>
                  <a:pt x="0" y="0"/>
                </a:lnTo>
                <a:lnTo>
                  <a:pt x="0" y="576262"/>
                </a:lnTo>
                <a:close/>
              </a:path>
            </a:pathLst>
          </a:custGeom>
          <a:ln w="19050">
            <a:solidFill>
              <a:srgbClr val="117DA7"/>
            </a:solidFill>
          </a:ln>
        </p:spPr>
        <p:txBody>
          <a:bodyPr wrap="square" lIns="0" tIns="0" rIns="0" bIns="0" rtlCol="0"/>
          <a:lstStyle/>
          <a:p>
            <a:endParaRPr/>
          </a:p>
        </p:txBody>
      </p:sp>
      <p:sp>
        <p:nvSpPr>
          <p:cNvPr id="59" name="object 59"/>
          <p:cNvSpPr/>
          <p:nvPr/>
        </p:nvSpPr>
        <p:spPr>
          <a:xfrm>
            <a:off x="998537" y="3113023"/>
            <a:ext cx="1238885" cy="1236980"/>
          </a:xfrm>
          <a:custGeom>
            <a:avLst/>
            <a:gdLst/>
            <a:ahLst/>
            <a:cxnLst/>
            <a:rect l="l" t="t" r="r" b="b"/>
            <a:pathLst>
              <a:path w="1238885" h="1236979">
                <a:moveTo>
                  <a:pt x="619188" y="0"/>
                </a:moveTo>
                <a:lnTo>
                  <a:pt x="570793" y="1860"/>
                </a:lnTo>
                <a:lnTo>
                  <a:pt x="523418" y="7350"/>
                </a:lnTo>
                <a:lnTo>
                  <a:pt x="477200" y="16331"/>
                </a:lnTo>
                <a:lnTo>
                  <a:pt x="432277" y="28667"/>
                </a:lnTo>
                <a:lnTo>
                  <a:pt x="388787" y="44220"/>
                </a:lnTo>
                <a:lnTo>
                  <a:pt x="346866" y="62852"/>
                </a:lnTo>
                <a:lnTo>
                  <a:pt x="306653" y="84426"/>
                </a:lnTo>
                <a:lnTo>
                  <a:pt x="268285" y="108805"/>
                </a:lnTo>
                <a:lnTo>
                  <a:pt x="231899" y="135850"/>
                </a:lnTo>
                <a:lnTo>
                  <a:pt x="197634" y="165425"/>
                </a:lnTo>
                <a:lnTo>
                  <a:pt x="165627" y="197391"/>
                </a:lnTo>
                <a:lnTo>
                  <a:pt x="136015" y="231612"/>
                </a:lnTo>
                <a:lnTo>
                  <a:pt x="108936" y="267950"/>
                </a:lnTo>
                <a:lnTo>
                  <a:pt x="84527" y="306267"/>
                </a:lnTo>
                <a:lnTo>
                  <a:pt x="62927" y="346426"/>
                </a:lnTo>
                <a:lnTo>
                  <a:pt x="44272" y="388290"/>
                </a:lnTo>
                <a:lnTo>
                  <a:pt x="28701" y="431720"/>
                </a:lnTo>
                <a:lnTo>
                  <a:pt x="16350" y="476581"/>
                </a:lnTo>
                <a:lnTo>
                  <a:pt x="7358" y="522733"/>
                </a:lnTo>
                <a:lnTo>
                  <a:pt x="1862" y="570039"/>
                </a:lnTo>
                <a:lnTo>
                  <a:pt x="0" y="618363"/>
                </a:lnTo>
                <a:lnTo>
                  <a:pt x="1862" y="666686"/>
                </a:lnTo>
                <a:lnTo>
                  <a:pt x="7358" y="713992"/>
                </a:lnTo>
                <a:lnTo>
                  <a:pt x="16350" y="760144"/>
                </a:lnTo>
                <a:lnTo>
                  <a:pt x="28701" y="805005"/>
                </a:lnTo>
                <a:lnTo>
                  <a:pt x="44272" y="848435"/>
                </a:lnTo>
                <a:lnTo>
                  <a:pt x="62927" y="890299"/>
                </a:lnTo>
                <a:lnTo>
                  <a:pt x="84527" y="930458"/>
                </a:lnTo>
                <a:lnTo>
                  <a:pt x="108936" y="968775"/>
                </a:lnTo>
                <a:lnTo>
                  <a:pt x="136015" y="1005113"/>
                </a:lnTo>
                <a:lnTo>
                  <a:pt x="165627" y="1039334"/>
                </a:lnTo>
                <a:lnTo>
                  <a:pt x="197634" y="1071300"/>
                </a:lnTo>
                <a:lnTo>
                  <a:pt x="231899" y="1100875"/>
                </a:lnTo>
                <a:lnTo>
                  <a:pt x="268285" y="1127920"/>
                </a:lnTo>
                <a:lnTo>
                  <a:pt x="306653" y="1152299"/>
                </a:lnTo>
                <a:lnTo>
                  <a:pt x="346866" y="1173873"/>
                </a:lnTo>
                <a:lnTo>
                  <a:pt x="388787" y="1192505"/>
                </a:lnTo>
                <a:lnTo>
                  <a:pt x="432277" y="1208058"/>
                </a:lnTo>
                <a:lnTo>
                  <a:pt x="477200" y="1220394"/>
                </a:lnTo>
                <a:lnTo>
                  <a:pt x="523418" y="1229375"/>
                </a:lnTo>
                <a:lnTo>
                  <a:pt x="570793" y="1234865"/>
                </a:lnTo>
                <a:lnTo>
                  <a:pt x="619188" y="1236726"/>
                </a:lnTo>
                <a:lnTo>
                  <a:pt x="667566" y="1234865"/>
                </a:lnTo>
                <a:lnTo>
                  <a:pt x="714926" y="1229375"/>
                </a:lnTo>
                <a:lnTo>
                  <a:pt x="761132" y="1220394"/>
                </a:lnTo>
                <a:lnTo>
                  <a:pt x="806045" y="1208058"/>
                </a:lnTo>
                <a:lnTo>
                  <a:pt x="849528" y="1192505"/>
                </a:lnTo>
                <a:lnTo>
                  <a:pt x="891442" y="1173873"/>
                </a:lnTo>
                <a:lnTo>
                  <a:pt x="931650" y="1152299"/>
                </a:lnTo>
                <a:lnTo>
                  <a:pt x="970015" y="1127920"/>
                </a:lnTo>
                <a:lnTo>
                  <a:pt x="1006398" y="1100875"/>
                </a:lnTo>
                <a:lnTo>
                  <a:pt x="1040663" y="1071300"/>
                </a:lnTo>
                <a:lnTo>
                  <a:pt x="1072670" y="1039334"/>
                </a:lnTo>
                <a:lnTo>
                  <a:pt x="1102283" y="1005113"/>
                </a:lnTo>
                <a:lnTo>
                  <a:pt x="1113951" y="989457"/>
                </a:lnTo>
                <a:lnTo>
                  <a:pt x="619188" y="989457"/>
                </a:lnTo>
                <a:lnTo>
                  <a:pt x="572545" y="986566"/>
                </a:lnTo>
                <a:lnTo>
                  <a:pt x="527631" y="978125"/>
                </a:lnTo>
                <a:lnTo>
                  <a:pt x="484794" y="964481"/>
                </a:lnTo>
                <a:lnTo>
                  <a:pt x="444382" y="945983"/>
                </a:lnTo>
                <a:lnTo>
                  <a:pt x="406744" y="922977"/>
                </a:lnTo>
                <a:lnTo>
                  <a:pt x="372228" y="895811"/>
                </a:lnTo>
                <a:lnTo>
                  <a:pt x="341184" y="864832"/>
                </a:lnTo>
                <a:lnTo>
                  <a:pt x="313959" y="830389"/>
                </a:lnTo>
                <a:lnTo>
                  <a:pt x="290903" y="792828"/>
                </a:lnTo>
                <a:lnTo>
                  <a:pt x="272364" y="752498"/>
                </a:lnTo>
                <a:lnTo>
                  <a:pt x="258690" y="709745"/>
                </a:lnTo>
                <a:lnTo>
                  <a:pt x="250229" y="664917"/>
                </a:lnTo>
                <a:lnTo>
                  <a:pt x="247332" y="618363"/>
                </a:lnTo>
                <a:lnTo>
                  <a:pt x="250229" y="571835"/>
                </a:lnTo>
                <a:lnTo>
                  <a:pt x="258690" y="527030"/>
                </a:lnTo>
                <a:lnTo>
                  <a:pt x="272364" y="484296"/>
                </a:lnTo>
                <a:lnTo>
                  <a:pt x="290903" y="443982"/>
                </a:lnTo>
                <a:lnTo>
                  <a:pt x="313959" y="406433"/>
                </a:lnTo>
                <a:lnTo>
                  <a:pt x="341184" y="372000"/>
                </a:lnTo>
                <a:lnTo>
                  <a:pt x="372228" y="341029"/>
                </a:lnTo>
                <a:lnTo>
                  <a:pt x="406744" y="313868"/>
                </a:lnTo>
                <a:lnTo>
                  <a:pt x="444382" y="290866"/>
                </a:lnTo>
                <a:lnTo>
                  <a:pt x="484794" y="272369"/>
                </a:lnTo>
                <a:lnTo>
                  <a:pt x="527631" y="258727"/>
                </a:lnTo>
                <a:lnTo>
                  <a:pt x="572545" y="250286"/>
                </a:lnTo>
                <a:lnTo>
                  <a:pt x="619188" y="247396"/>
                </a:lnTo>
                <a:lnTo>
                  <a:pt x="1114045" y="247396"/>
                </a:lnTo>
                <a:lnTo>
                  <a:pt x="1102283" y="231612"/>
                </a:lnTo>
                <a:lnTo>
                  <a:pt x="1072670" y="197391"/>
                </a:lnTo>
                <a:lnTo>
                  <a:pt x="1040663" y="165425"/>
                </a:lnTo>
                <a:lnTo>
                  <a:pt x="1006398" y="135850"/>
                </a:lnTo>
                <a:lnTo>
                  <a:pt x="970015" y="108805"/>
                </a:lnTo>
                <a:lnTo>
                  <a:pt x="931650" y="84426"/>
                </a:lnTo>
                <a:lnTo>
                  <a:pt x="891442" y="62852"/>
                </a:lnTo>
                <a:lnTo>
                  <a:pt x="849528" y="44220"/>
                </a:lnTo>
                <a:lnTo>
                  <a:pt x="806045" y="28667"/>
                </a:lnTo>
                <a:lnTo>
                  <a:pt x="761132" y="16331"/>
                </a:lnTo>
                <a:lnTo>
                  <a:pt x="714926" y="7350"/>
                </a:lnTo>
                <a:lnTo>
                  <a:pt x="667566" y="1860"/>
                </a:lnTo>
                <a:lnTo>
                  <a:pt x="619188" y="0"/>
                </a:lnTo>
                <a:close/>
              </a:path>
              <a:path w="1238885" h="1236979">
                <a:moveTo>
                  <a:pt x="1114045" y="247396"/>
                </a:moveTo>
                <a:lnTo>
                  <a:pt x="619188" y="247396"/>
                </a:lnTo>
                <a:lnTo>
                  <a:pt x="665803" y="250286"/>
                </a:lnTo>
                <a:lnTo>
                  <a:pt x="710695" y="258727"/>
                </a:lnTo>
                <a:lnTo>
                  <a:pt x="753513" y="272369"/>
                </a:lnTo>
                <a:lnTo>
                  <a:pt x="793909" y="290866"/>
                </a:lnTo>
                <a:lnTo>
                  <a:pt x="831535" y="313868"/>
                </a:lnTo>
                <a:lnTo>
                  <a:pt x="866041" y="341029"/>
                </a:lnTo>
                <a:lnTo>
                  <a:pt x="897078" y="372000"/>
                </a:lnTo>
                <a:lnTo>
                  <a:pt x="924297" y="406433"/>
                </a:lnTo>
                <a:lnTo>
                  <a:pt x="947350" y="443982"/>
                </a:lnTo>
                <a:lnTo>
                  <a:pt x="965887" y="484296"/>
                </a:lnTo>
                <a:lnTo>
                  <a:pt x="979560" y="527030"/>
                </a:lnTo>
                <a:lnTo>
                  <a:pt x="988020" y="571835"/>
                </a:lnTo>
                <a:lnTo>
                  <a:pt x="990917" y="618363"/>
                </a:lnTo>
                <a:lnTo>
                  <a:pt x="988020" y="664917"/>
                </a:lnTo>
                <a:lnTo>
                  <a:pt x="979560" y="709745"/>
                </a:lnTo>
                <a:lnTo>
                  <a:pt x="965887" y="752498"/>
                </a:lnTo>
                <a:lnTo>
                  <a:pt x="947350" y="792828"/>
                </a:lnTo>
                <a:lnTo>
                  <a:pt x="924297" y="830389"/>
                </a:lnTo>
                <a:lnTo>
                  <a:pt x="897078" y="864832"/>
                </a:lnTo>
                <a:lnTo>
                  <a:pt x="866041" y="895811"/>
                </a:lnTo>
                <a:lnTo>
                  <a:pt x="831535" y="922977"/>
                </a:lnTo>
                <a:lnTo>
                  <a:pt x="793909" y="945983"/>
                </a:lnTo>
                <a:lnTo>
                  <a:pt x="753513" y="964481"/>
                </a:lnTo>
                <a:lnTo>
                  <a:pt x="710695" y="978125"/>
                </a:lnTo>
                <a:lnTo>
                  <a:pt x="665803" y="986566"/>
                </a:lnTo>
                <a:lnTo>
                  <a:pt x="619188" y="989457"/>
                </a:lnTo>
                <a:lnTo>
                  <a:pt x="1113951" y="989457"/>
                </a:lnTo>
                <a:lnTo>
                  <a:pt x="1153773" y="930458"/>
                </a:lnTo>
                <a:lnTo>
                  <a:pt x="1175376" y="890299"/>
                </a:lnTo>
                <a:lnTo>
                  <a:pt x="1194033" y="848435"/>
                </a:lnTo>
                <a:lnTo>
                  <a:pt x="1209606" y="805005"/>
                </a:lnTo>
                <a:lnTo>
                  <a:pt x="1221959" y="760144"/>
                </a:lnTo>
                <a:lnTo>
                  <a:pt x="1230953" y="713992"/>
                </a:lnTo>
                <a:lnTo>
                  <a:pt x="1236450" y="666686"/>
                </a:lnTo>
                <a:lnTo>
                  <a:pt x="1238313" y="618363"/>
                </a:lnTo>
                <a:lnTo>
                  <a:pt x="1236450" y="570039"/>
                </a:lnTo>
                <a:lnTo>
                  <a:pt x="1230953" y="522733"/>
                </a:lnTo>
                <a:lnTo>
                  <a:pt x="1221959" y="476581"/>
                </a:lnTo>
                <a:lnTo>
                  <a:pt x="1209606" y="431720"/>
                </a:lnTo>
                <a:lnTo>
                  <a:pt x="1194033" y="388290"/>
                </a:lnTo>
                <a:lnTo>
                  <a:pt x="1175376" y="346426"/>
                </a:lnTo>
                <a:lnTo>
                  <a:pt x="1153773" y="306267"/>
                </a:lnTo>
                <a:lnTo>
                  <a:pt x="1129363" y="267950"/>
                </a:lnTo>
                <a:lnTo>
                  <a:pt x="1114045" y="247396"/>
                </a:lnTo>
                <a:close/>
              </a:path>
            </a:pathLst>
          </a:custGeom>
          <a:solidFill>
            <a:srgbClr val="FFC000"/>
          </a:solidFill>
        </p:spPr>
        <p:txBody>
          <a:bodyPr wrap="square" lIns="0" tIns="0" rIns="0" bIns="0" rtlCol="0"/>
          <a:lstStyle/>
          <a:p>
            <a:endParaRPr/>
          </a:p>
        </p:txBody>
      </p:sp>
      <p:sp>
        <p:nvSpPr>
          <p:cNvPr id="60" name="object 60"/>
          <p:cNvSpPr/>
          <p:nvPr/>
        </p:nvSpPr>
        <p:spPr>
          <a:xfrm>
            <a:off x="998537" y="3113023"/>
            <a:ext cx="1238885" cy="1236980"/>
          </a:xfrm>
          <a:custGeom>
            <a:avLst/>
            <a:gdLst/>
            <a:ahLst/>
            <a:cxnLst/>
            <a:rect l="l" t="t" r="r" b="b"/>
            <a:pathLst>
              <a:path w="1238885" h="1236979">
                <a:moveTo>
                  <a:pt x="0" y="618363"/>
                </a:moveTo>
                <a:lnTo>
                  <a:pt x="1862" y="570039"/>
                </a:lnTo>
                <a:lnTo>
                  <a:pt x="7358" y="522733"/>
                </a:lnTo>
                <a:lnTo>
                  <a:pt x="16350" y="476581"/>
                </a:lnTo>
                <a:lnTo>
                  <a:pt x="28701" y="431720"/>
                </a:lnTo>
                <a:lnTo>
                  <a:pt x="44272" y="388290"/>
                </a:lnTo>
                <a:lnTo>
                  <a:pt x="62927" y="346426"/>
                </a:lnTo>
                <a:lnTo>
                  <a:pt x="84527" y="306267"/>
                </a:lnTo>
                <a:lnTo>
                  <a:pt x="108936" y="267950"/>
                </a:lnTo>
                <a:lnTo>
                  <a:pt x="136015" y="231612"/>
                </a:lnTo>
                <a:lnTo>
                  <a:pt x="165627" y="197391"/>
                </a:lnTo>
                <a:lnTo>
                  <a:pt x="197634" y="165425"/>
                </a:lnTo>
                <a:lnTo>
                  <a:pt x="231899" y="135850"/>
                </a:lnTo>
                <a:lnTo>
                  <a:pt x="268285" y="108805"/>
                </a:lnTo>
                <a:lnTo>
                  <a:pt x="306653" y="84426"/>
                </a:lnTo>
                <a:lnTo>
                  <a:pt x="346866" y="62852"/>
                </a:lnTo>
                <a:lnTo>
                  <a:pt x="388787" y="44220"/>
                </a:lnTo>
                <a:lnTo>
                  <a:pt x="432277" y="28667"/>
                </a:lnTo>
                <a:lnTo>
                  <a:pt x="477200" y="16331"/>
                </a:lnTo>
                <a:lnTo>
                  <a:pt x="523418" y="7350"/>
                </a:lnTo>
                <a:lnTo>
                  <a:pt x="570793" y="1860"/>
                </a:lnTo>
                <a:lnTo>
                  <a:pt x="619188" y="0"/>
                </a:lnTo>
                <a:lnTo>
                  <a:pt x="667566" y="1860"/>
                </a:lnTo>
                <a:lnTo>
                  <a:pt x="714926" y="7350"/>
                </a:lnTo>
                <a:lnTo>
                  <a:pt x="761132" y="16331"/>
                </a:lnTo>
                <a:lnTo>
                  <a:pt x="806045" y="28667"/>
                </a:lnTo>
                <a:lnTo>
                  <a:pt x="849528" y="44220"/>
                </a:lnTo>
                <a:lnTo>
                  <a:pt x="891442" y="62852"/>
                </a:lnTo>
                <a:lnTo>
                  <a:pt x="931650" y="84426"/>
                </a:lnTo>
                <a:lnTo>
                  <a:pt x="970015" y="108805"/>
                </a:lnTo>
                <a:lnTo>
                  <a:pt x="1006398" y="135850"/>
                </a:lnTo>
                <a:lnTo>
                  <a:pt x="1040663" y="165425"/>
                </a:lnTo>
                <a:lnTo>
                  <a:pt x="1072670" y="197391"/>
                </a:lnTo>
                <a:lnTo>
                  <a:pt x="1102283" y="231612"/>
                </a:lnTo>
                <a:lnTo>
                  <a:pt x="1129363" y="267950"/>
                </a:lnTo>
                <a:lnTo>
                  <a:pt x="1153773" y="306267"/>
                </a:lnTo>
                <a:lnTo>
                  <a:pt x="1175376" y="346426"/>
                </a:lnTo>
                <a:lnTo>
                  <a:pt x="1194033" y="388290"/>
                </a:lnTo>
                <a:lnTo>
                  <a:pt x="1209606" y="431720"/>
                </a:lnTo>
                <a:lnTo>
                  <a:pt x="1221959" y="476581"/>
                </a:lnTo>
                <a:lnTo>
                  <a:pt x="1230953" y="522733"/>
                </a:lnTo>
                <a:lnTo>
                  <a:pt x="1236450" y="570039"/>
                </a:lnTo>
                <a:lnTo>
                  <a:pt x="1238313" y="618363"/>
                </a:lnTo>
                <a:lnTo>
                  <a:pt x="1236450" y="666686"/>
                </a:lnTo>
                <a:lnTo>
                  <a:pt x="1230953" y="713992"/>
                </a:lnTo>
                <a:lnTo>
                  <a:pt x="1221959" y="760144"/>
                </a:lnTo>
                <a:lnTo>
                  <a:pt x="1209606" y="805005"/>
                </a:lnTo>
                <a:lnTo>
                  <a:pt x="1194033" y="848435"/>
                </a:lnTo>
                <a:lnTo>
                  <a:pt x="1175376" y="890299"/>
                </a:lnTo>
                <a:lnTo>
                  <a:pt x="1153773" y="930458"/>
                </a:lnTo>
                <a:lnTo>
                  <a:pt x="1129363" y="968775"/>
                </a:lnTo>
                <a:lnTo>
                  <a:pt x="1102283" y="1005113"/>
                </a:lnTo>
                <a:lnTo>
                  <a:pt x="1072670" y="1039334"/>
                </a:lnTo>
                <a:lnTo>
                  <a:pt x="1040663" y="1071300"/>
                </a:lnTo>
                <a:lnTo>
                  <a:pt x="1006398" y="1100875"/>
                </a:lnTo>
                <a:lnTo>
                  <a:pt x="970015" y="1127920"/>
                </a:lnTo>
                <a:lnTo>
                  <a:pt x="931650" y="1152299"/>
                </a:lnTo>
                <a:lnTo>
                  <a:pt x="891442" y="1173873"/>
                </a:lnTo>
                <a:lnTo>
                  <a:pt x="849528" y="1192505"/>
                </a:lnTo>
                <a:lnTo>
                  <a:pt x="806045" y="1208058"/>
                </a:lnTo>
                <a:lnTo>
                  <a:pt x="761132" y="1220394"/>
                </a:lnTo>
                <a:lnTo>
                  <a:pt x="714926" y="1229375"/>
                </a:lnTo>
                <a:lnTo>
                  <a:pt x="667566" y="1234865"/>
                </a:lnTo>
                <a:lnTo>
                  <a:pt x="619188" y="1236726"/>
                </a:lnTo>
                <a:lnTo>
                  <a:pt x="570793" y="1234865"/>
                </a:lnTo>
                <a:lnTo>
                  <a:pt x="523418" y="1229375"/>
                </a:lnTo>
                <a:lnTo>
                  <a:pt x="477200" y="1220394"/>
                </a:lnTo>
                <a:lnTo>
                  <a:pt x="432277" y="1208058"/>
                </a:lnTo>
                <a:lnTo>
                  <a:pt x="388787" y="1192505"/>
                </a:lnTo>
                <a:lnTo>
                  <a:pt x="346866" y="1173873"/>
                </a:lnTo>
                <a:lnTo>
                  <a:pt x="306653" y="1152299"/>
                </a:lnTo>
                <a:lnTo>
                  <a:pt x="268285" y="1127920"/>
                </a:lnTo>
                <a:lnTo>
                  <a:pt x="231899" y="1100875"/>
                </a:lnTo>
                <a:lnTo>
                  <a:pt x="197634" y="1071300"/>
                </a:lnTo>
                <a:lnTo>
                  <a:pt x="165627" y="1039334"/>
                </a:lnTo>
                <a:lnTo>
                  <a:pt x="136015" y="1005113"/>
                </a:lnTo>
                <a:lnTo>
                  <a:pt x="108936" y="968775"/>
                </a:lnTo>
                <a:lnTo>
                  <a:pt x="84527" y="930458"/>
                </a:lnTo>
                <a:lnTo>
                  <a:pt x="62927" y="890299"/>
                </a:lnTo>
                <a:lnTo>
                  <a:pt x="44272" y="848435"/>
                </a:lnTo>
                <a:lnTo>
                  <a:pt x="28701" y="805005"/>
                </a:lnTo>
                <a:lnTo>
                  <a:pt x="16350" y="760144"/>
                </a:lnTo>
                <a:lnTo>
                  <a:pt x="7358" y="713992"/>
                </a:lnTo>
                <a:lnTo>
                  <a:pt x="1862" y="666686"/>
                </a:lnTo>
                <a:lnTo>
                  <a:pt x="0" y="618363"/>
                </a:lnTo>
                <a:close/>
              </a:path>
            </a:pathLst>
          </a:custGeom>
          <a:ln w="19050">
            <a:solidFill>
              <a:srgbClr val="FFFFFF"/>
            </a:solidFill>
          </a:ln>
        </p:spPr>
        <p:txBody>
          <a:bodyPr wrap="square" lIns="0" tIns="0" rIns="0" bIns="0" rtlCol="0"/>
          <a:lstStyle/>
          <a:p>
            <a:endParaRPr/>
          </a:p>
        </p:txBody>
      </p:sp>
      <p:sp>
        <p:nvSpPr>
          <p:cNvPr id="61" name="object 61"/>
          <p:cNvSpPr/>
          <p:nvPr/>
        </p:nvSpPr>
        <p:spPr>
          <a:xfrm>
            <a:off x="1245869" y="3360420"/>
            <a:ext cx="743585" cy="742315"/>
          </a:xfrm>
          <a:custGeom>
            <a:avLst/>
            <a:gdLst/>
            <a:ahLst/>
            <a:cxnLst/>
            <a:rect l="l" t="t" r="r" b="b"/>
            <a:pathLst>
              <a:path w="743585" h="742314">
                <a:moveTo>
                  <a:pt x="0" y="370966"/>
                </a:moveTo>
                <a:lnTo>
                  <a:pt x="2897" y="417521"/>
                </a:lnTo>
                <a:lnTo>
                  <a:pt x="11357" y="462349"/>
                </a:lnTo>
                <a:lnTo>
                  <a:pt x="25031" y="505102"/>
                </a:lnTo>
                <a:lnTo>
                  <a:pt x="43571" y="545432"/>
                </a:lnTo>
                <a:lnTo>
                  <a:pt x="66627" y="582993"/>
                </a:lnTo>
                <a:lnTo>
                  <a:pt x="93851" y="617436"/>
                </a:lnTo>
                <a:lnTo>
                  <a:pt x="124896" y="648415"/>
                </a:lnTo>
                <a:lnTo>
                  <a:pt x="159411" y="675581"/>
                </a:lnTo>
                <a:lnTo>
                  <a:pt x="197049" y="698587"/>
                </a:lnTo>
                <a:lnTo>
                  <a:pt x="237461" y="717085"/>
                </a:lnTo>
                <a:lnTo>
                  <a:pt x="280299" y="730729"/>
                </a:lnTo>
                <a:lnTo>
                  <a:pt x="325213" y="739170"/>
                </a:lnTo>
                <a:lnTo>
                  <a:pt x="371856" y="742060"/>
                </a:lnTo>
                <a:lnTo>
                  <a:pt x="418471" y="739170"/>
                </a:lnTo>
                <a:lnTo>
                  <a:pt x="463362" y="730729"/>
                </a:lnTo>
                <a:lnTo>
                  <a:pt x="506181" y="717085"/>
                </a:lnTo>
                <a:lnTo>
                  <a:pt x="546577" y="698587"/>
                </a:lnTo>
                <a:lnTo>
                  <a:pt x="584202" y="675581"/>
                </a:lnTo>
                <a:lnTo>
                  <a:pt x="618708" y="648415"/>
                </a:lnTo>
                <a:lnTo>
                  <a:pt x="649745" y="617436"/>
                </a:lnTo>
                <a:lnTo>
                  <a:pt x="676964" y="582993"/>
                </a:lnTo>
                <a:lnTo>
                  <a:pt x="700017" y="545432"/>
                </a:lnTo>
                <a:lnTo>
                  <a:pt x="718555" y="505102"/>
                </a:lnTo>
                <a:lnTo>
                  <a:pt x="732227" y="462349"/>
                </a:lnTo>
                <a:lnTo>
                  <a:pt x="740687" y="417521"/>
                </a:lnTo>
                <a:lnTo>
                  <a:pt x="743585" y="370966"/>
                </a:lnTo>
                <a:lnTo>
                  <a:pt x="740687" y="324439"/>
                </a:lnTo>
                <a:lnTo>
                  <a:pt x="732227" y="279634"/>
                </a:lnTo>
                <a:lnTo>
                  <a:pt x="718555" y="236900"/>
                </a:lnTo>
                <a:lnTo>
                  <a:pt x="700017" y="196586"/>
                </a:lnTo>
                <a:lnTo>
                  <a:pt x="676964" y="159037"/>
                </a:lnTo>
                <a:lnTo>
                  <a:pt x="649745" y="124604"/>
                </a:lnTo>
                <a:lnTo>
                  <a:pt x="618708" y="93633"/>
                </a:lnTo>
                <a:lnTo>
                  <a:pt x="584202" y="66472"/>
                </a:lnTo>
                <a:lnTo>
                  <a:pt x="546577" y="43470"/>
                </a:lnTo>
                <a:lnTo>
                  <a:pt x="506181" y="24973"/>
                </a:lnTo>
                <a:lnTo>
                  <a:pt x="463362" y="11331"/>
                </a:lnTo>
                <a:lnTo>
                  <a:pt x="418471" y="2890"/>
                </a:lnTo>
                <a:lnTo>
                  <a:pt x="371856" y="0"/>
                </a:lnTo>
                <a:lnTo>
                  <a:pt x="325213" y="2890"/>
                </a:lnTo>
                <a:lnTo>
                  <a:pt x="280299" y="11331"/>
                </a:lnTo>
                <a:lnTo>
                  <a:pt x="237461" y="24973"/>
                </a:lnTo>
                <a:lnTo>
                  <a:pt x="197049" y="43470"/>
                </a:lnTo>
                <a:lnTo>
                  <a:pt x="159411" y="66472"/>
                </a:lnTo>
                <a:lnTo>
                  <a:pt x="124896" y="93633"/>
                </a:lnTo>
                <a:lnTo>
                  <a:pt x="93851" y="124604"/>
                </a:lnTo>
                <a:lnTo>
                  <a:pt x="66627" y="159037"/>
                </a:lnTo>
                <a:lnTo>
                  <a:pt x="43571" y="196586"/>
                </a:lnTo>
                <a:lnTo>
                  <a:pt x="25031" y="236900"/>
                </a:lnTo>
                <a:lnTo>
                  <a:pt x="11357" y="279634"/>
                </a:lnTo>
                <a:lnTo>
                  <a:pt x="2897" y="324439"/>
                </a:lnTo>
                <a:lnTo>
                  <a:pt x="0" y="370966"/>
                </a:lnTo>
                <a:close/>
              </a:path>
            </a:pathLst>
          </a:custGeom>
          <a:ln w="19050">
            <a:solidFill>
              <a:srgbClr val="FFFFFF"/>
            </a:solidFill>
          </a:ln>
        </p:spPr>
        <p:txBody>
          <a:bodyPr wrap="square" lIns="0" tIns="0" rIns="0" bIns="0" rtlCol="0"/>
          <a:lstStyle/>
          <a:p>
            <a:endParaRPr/>
          </a:p>
        </p:txBody>
      </p:sp>
      <p:sp>
        <p:nvSpPr>
          <p:cNvPr id="62" name="object 62"/>
          <p:cNvSpPr/>
          <p:nvPr/>
        </p:nvSpPr>
        <p:spPr>
          <a:xfrm>
            <a:off x="152400" y="3398837"/>
            <a:ext cx="682625" cy="646430"/>
          </a:xfrm>
          <a:custGeom>
            <a:avLst/>
            <a:gdLst/>
            <a:ahLst/>
            <a:cxnLst/>
            <a:rect l="l" t="t" r="r" b="b"/>
            <a:pathLst>
              <a:path w="682625" h="646429">
                <a:moveTo>
                  <a:pt x="0" y="646112"/>
                </a:moveTo>
                <a:lnTo>
                  <a:pt x="682625" y="646112"/>
                </a:lnTo>
                <a:lnTo>
                  <a:pt x="682625" y="0"/>
                </a:lnTo>
                <a:lnTo>
                  <a:pt x="0" y="0"/>
                </a:lnTo>
                <a:lnTo>
                  <a:pt x="0" y="646112"/>
                </a:lnTo>
                <a:close/>
              </a:path>
            </a:pathLst>
          </a:custGeom>
          <a:solidFill>
            <a:srgbClr val="477A78"/>
          </a:solidFill>
        </p:spPr>
        <p:txBody>
          <a:bodyPr wrap="square" lIns="0" tIns="0" rIns="0" bIns="0" rtlCol="0"/>
          <a:lstStyle/>
          <a:p>
            <a:endParaRPr/>
          </a:p>
        </p:txBody>
      </p:sp>
      <p:sp>
        <p:nvSpPr>
          <p:cNvPr id="63" name="object 63"/>
          <p:cNvSpPr/>
          <p:nvPr/>
        </p:nvSpPr>
        <p:spPr>
          <a:xfrm>
            <a:off x="152400" y="3398837"/>
            <a:ext cx="682625" cy="646430"/>
          </a:xfrm>
          <a:custGeom>
            <a:avLst/>
            <a:gdLst/>
            <a:ahLst/>
            <a:cxnLst/>
            <a:rect l="l" t="t" r="r" b="b"/>
            <a:pathLst>
              <a:path w="682625" h="646429">
                <a:moveTo>
                  <a:pt x="0" y="646112"/>
                </a:moveTo>
                <a:lnTo>
                  <a:pt x="682625" y="646112"/>
                </a:lnTo>
                <a:lnTo>
                  <a:pt x="682625" y="0"/>
                </a:lnTo>
                <a:lnTo>
                  <a:pt x="0" y="0"/>
                </a:lnTo>
                <a:lnTo>
                  <a:pt x="0" y="646112"/>
                </a:lnTo>
                <a:close/>
              </a:path>
            </a:pathLst>
          </a:custGeom>
          <a:ln w="9525">
            <a:solidFill>
              <a:srgbClr val="1CACE3"/>
            </a:solidFill>
          </a:ln>
        </p:spPr>
        <p:txBody>
          <a:bodyPr wrap="square" lIns="0" tIns="0" rIns="0" bIns="0" rtlCol="0"/>
          <a:lstStyle/>
          <a:p>
            <a:endParaRPr/>
          </a:p>
        </p:txBody>
      </p:sp>
      <p:sp>
        <p:nvSpPr>
          <p:cNvPr id="64" name="object 64"/>
          <p:cNvSpPr txBox="1"/>
          <p:nvPr/>
        </p:nvSpPr>
        <p:spPr>
          <a:xfrm>
            <a:off x="152400" y="3426714"/>
            <a:ext cx="682625" cy="574040"/>
          </a:xfrm>
          <a:prstGeom prst="rect">
            <a:avLst/>
          </a:prstGeom>
        </p:spPr>
        <p:txBody>
          <a:bodyPr vert="horz" wrap="square" lIns="0" tIns="12700" rIns="0" bIns="0" rtlCol="0">
            <a:spAutoFit/>
          </a:bodyPr>
          <a:lstStyle/>
          <a:p>
            <a:pPr marL="90805" marR="127000">
              <a:lnSpc>
                <a:spcPct val="100000"/>
              </a:lnSpc>
              <a:spcBef>
                <a:spcPts val="100"/>
              </a:spcBef>
            </a:pPr>
            <a:r>
              <a:rPr sz="1800" dirty="0">
                <a:solidFill>
                  <a:srgbClr val="FFFFFF"/>
                </a:solidFill>
                <a:latin typeface="微軟正黑體"/>
                <a:cs typeface="微軟正黑體"/>
              </a:rPr>
              <a:t>開課 精神</a:t>
            </a:r>
            <a:endParaRPr sz="1800">
              <a:latin typeface="微軟正黑體"/>
              <a:cs typeface="微軟正黑體"/>
            </a:endParaRPr>
          </a:p>
        </p:txBody>
      </p:sp>
      <p:sp>
        <p:nvSpPr>
          <p:cNvPr id="65" name="object 65"/>
          <p:cNvSpPr/>
          <p:nvPr/>
        </p:nvSpPr>
        <p:spPr>
          <a:xfrm>
            <a:off x="7664450" y="3113023"/>
            <a:ext cx="1236980" cy="1236980"/>
          </a:xfrm>
          <a:custGeom>
            <a:avLst/>
            <a:gdLst/>
            <a:ahLst/>
            <a:cxnLst/>
            <a:rect l="l" t="t" r="r" b="b"/>
            <a:pathLst>
              <a:path w="1236979" h="1236979">
                <a:moveTo>
                  <a:pt x="618363" y="0"/>
                </a:moveTo>
                <a:lnTo>
                  <a:pt x="570039" y="1860"/>
                </a:lnTo>
                <a:lnTo>
                  <a:pt x="522733" y="7350"/>
                </a:lnTo>
                <a:lnTo>
                  <a:pt x="476581" y="16331"/>
                </a:lnTo>
                <a:lnTo>
                  <a:pt x="431720" y="28667"/>
                </a:lnTo>
                <a:lnTo>
                  <a:pt x="388290" y="44220"/>
                </a:lnTo>
                <a:lnTo>
                  <a:pt x="346426" y="62852"/>
                </a:lnTo>
                <a:lnTo>
                  <a:pt x="306267" y="84426"/>
                </a:lnTo>
                <a:lnTo>
                  <a:pt x="267950" y="108805"/>
                </a:lnTo>
                <a:lnTo>
                  <a:pt x="231612" y="135850"/>
                </a:lnTo>
                <a:lnTo>
                  <a:pt x="197391" y="165425"/>
                </a:lnTo>
                <a:lnTo>
                  <a:pt x="165425" y="197391"/>
                </a:lnTo>
                <a:lnTo>
                  <a:pt x="135850" y="231612"/>
                </a:lnTo>
                <a:lnTo>
                  <a:pt x="108805" y="267950"/>
                </a:lnTo>
                <a:lnTo>
                  <a:pt x="84426" y="306267"/>
                </a:lnTo>
                <a:lnTo>
                  <a:pt x="62852" y="346426"/>
                </a:lnTo>
                <a:lnTo>
                  <a:pt x="44220" y="388290"/>
                </a:lnTo>
                <a:lnTo>
                  <a:pt x="28667" y="431720"/>
                </a:lnTo>
                <a:lnTo>
                  <a:pt x="16331" y="476581"/>
                </a:lnTo>
                <a:lnTo>
                  <a:pt x="7350" y="522733"/>
                </a:lnTo>
                <a:lnTo>
                  <a:pt x="1860" y="570039"/>
                </a:lnTo>
                <a:lnTo>
                  <a:pt x="0" y="618363"/>
                </a:lnTo>
                <a:lnTo>
                  <a:pt x="1860" y="666686"/>
                </a:lnTo>
                <a:lnTo>
                  <a:pt x="7350" y="713992"/>
                </a:lnTo>
                <a:lnTo>
                  <a:pt x="16331" y="760144"/>
                </a:lnTo>
                <a:lnTo>
                  <a:pt x="28667" y="805005"/>
                </a:lnTo>
                <a:lnTo>
                  <a:pt x="44220" y="848435"/>
                </a:lnTo>
                <a:lnTo>
                  <a:pt x="62852" y="890299"/>
                </a:lnTo>
                <a:lnTo>
                  <a:pt x="84426" y="930458"/>
                </a:lnTo>
                <a:lnTo>
                  <a:pt x="108805" y="968775"/>
                </a:lnTo>
                <a:lnTo>
                  <a:pt x="135850" y="1005113"/>
                </a:lnTo>
                <a:lnTo>
                  <a:pt x="165425" y="1039334"/>
                </a:lnTo>
                <a:lnTo>
                  <a:pt x="197391" y="1071300"/>
                </a:lnTo>
                <a:lnTo>
                  <a:pt x="231612" y="1100875"/>
                </a:lnTo>
                <a:lnTo>
                  <a:pt x="267950" y="1127920"/>
                </a:lnTo>
                <a:lnTo>
                  <a:pt x="306267" y="1152299"/>
                </a:lnTo>
                <a:lnTo>
                  <a:pt x="346426" y="1173873"/>
                </a:lnTo>
                <a:lnTo>
                  <a:pt x="388290" y="1192505"/>
                </a:lnTo>
                <a:lnTo>
                  <a:pt x="431720" y="1208058"/>
                </a:lnTo>
                <a:lnTo>
                  <a:pt x="476581" y="1220394"/>
                </a:lnTo>
                <a:lnTo>
                  <a:pt x="522733" y="1229375"/>
                </a:lnTo>
                <a:lnTo>
                  <a:pt x="570039" y="1234865"/>
                </a:lnTo>
                <a:lnTo>
                  <a:pt x="618363" y="1236726"/>
                </a:lnTo>
                <a:lnTo>
                  <a:pt x="666686" y="1234865"/>
                </a:lnTo>
                <a:lnTo>
                  <a:pt x="713992" y="1229375"/>
                </a:lnTo>
                <a:lnTo>
                  <a:pt x="760144" y="1220394"/>
                </a:lnTo>
                <a:lnTo>
                  <a:pt x="805005" y="1208058"/>
                </a:lnTo>
                <a:lnTo>
                  <a:pt x="848435" y="1192505"/>
                </a:lnTo>
                <a:lnTo>
                  <a:pt x="890299" y="1173873"/>
                </a:lnTo>
                <a:lnTo>
                  <a:pt x="930458" y="1152299"/>
                </a:lnTo>
                <a:lnTo>
                  <a:pt x="968775" y="1127920"/>
                </a:lnTo>
                <a:lnTo>
                  <a:pt x="1005113" y="1100875"/>
                </a:lnTo>
                <a:lnTo>
                  <a:pt x="1039334" y="1071300"/>
                </a:lnTo>
                <a:lnTo>
                  <a:pt x="1071300" y="1039334"/>
                </a:lnTo>
                <a:lnTo>
                  <a:pt x="1100875" y="1005113"/>
                </a:lnTo>
                <a:lnTo>
                  <a:pt x="1112528" y="989457"/>
                </a:lnTo>
                <a:lnTo>
                  <a:pt x="618363" y="989457"/>
                </a:lnTo>
                <a:lnTo>
                  <a:pt x="571808" y="986566"/>
                </a:lnTo>
                <a:lnTo>
                  <a:pt x="526980" y="978125"/>
                </a:lnTo>
                <a:lnTo>
                  <a:pt x="484227" y="964481"/>
                </a:lnTo>
                <a:lnTo>
                  <a:pt x="443897" y="945983"/>
                </a:lnTo>
                <a:lnTo>
                  <a:pt x="406336" y="922977"/>
                </a:lnTo>
                <a:lnTo>
                  <a:pt x="371893" y="895811"/>
                </a:lnTo>
                <a:lnTo>
                  <a:pt x="340914" y="864832"/>
                </a:lnTo>
                <a:lnTo>
                  <a:pt x="313748" y="830389"/>
                </a:lnTo>
                <a:lnTo>
                  <a:pt x="290742" y="792828"/>
                </a:lnTo>
                <a:lnTo>
                  <a:pt x="272244" y="752498"/>
                </a:lnTo>
                <a:lnTo>
                  <a:pt x="258600" y="709745"/>
                </a:lnTo>
                <a:lnTo>
                  <a:pt x="250159" y="664917"/>
                </a:lnTo>
                <a:lnTo>
                  <a:pt x="247269" y="618363"/>
                </a:lnTo>
                <a:lnTo>
                  <a:pt x="250159" y="571835"/>
                </a:lnTo>
                <a:lnTo>
                  <a:pt x="258600" y="527030"/>
                </a:lnTo>
                <a:lnTo>
                  <a:pt x="272244" y="484296"/>
                </a:lnTo>
                <a:lnTo>
                  <a:pt x="290742" y="443982"/>
                </a:lnTo>
                <a:lnTo>
                  <a:pt x="313748" y="406433"/>
                </a:lnTo>
                <a:lnTo>
                  <a:pt x="340914" y="372000"/>
                </a:lnTo>
                <a:lnTo>
                  <a:pt x="371893" y="341029"/>
                </a:lnTo>
                <a:lnTo>
                  <a:pt x="406336" y="313868"/>
                </a:lnTo>
                <a:lnTo>
                  <a:pt x="443897" y="290866"/>
                </a:lnTo>
                <a:lnTo>
                  <a:pt x="484227" y="272369"/>
                </a:lnTo>
                <a:lnTo>
                  <a:pt x="526980" y="258727"/>
                </a:lnTo>
                <a:lnTo>
                  <a:pt x="571808" y="250286"/>
                </a:lnTo>
                <a:lnTo>
                  <a:pt x="618363" y="247396"/>
                </a:lnTo>
                <a:lnTo>
                  <a:pt x="1112622" y="247396"/>
                </a:lnTo>
                <a:lnTo>
                  <a:pt x="1100875" y="231612"/>
                </a:lnTo>
                <a:lnTo>
                  <a:pt x="1071300" y="197391"/>
                </a:lnTo>
                <a:lnTo>
                  <a:pt x="1039334" y="165425"/>
                </a:lnTo>
                <a:lnTo>
                  <a:pt x="1005113" y="135850"/>
                </a:lnTo>
                <a:lnTo>
                  <a:pt x="968775" y="108805"/>
                </a:lnTo>
                <a:lnTo>
                  <a:pt x="930458" y="84426"/>
                </a:lnTo>
                <a:lnTo>
                  <a:pt x="890299" y="62852"/>
                </a:lnTo>
                <a:lnTo>
                  <a:pt x="848435" y="44220"/>
                </a:lnTo>
                <a:lnTo>
                  <a:pt x="805005" y="28667"/>
                </a:lnTo>
                <a:lnTo>
                  <a:pt x="760144" y="16331"/>
                </a:lnTo>
                <a:lnTo>
                  <a:pt x="713992" y="7350"/>
                </a:lnTo>
                <a:lnTo>
                  <a:pt x="666686" y="1860"/>
                </a:lnTo>
                <a:lnTo>
                  <a:pt x="618363" y="0"/>
                </a:lnTo>
                <a:close/>
              </a:path>
              <a:path w="1236979" h="1236979">
                <a:moveTo>
                  <a:pt x="1112622" y="247396"/>
                </a:moveTo>
                <a:lnTo>
                  <a:pt x="618363" y="247396"/>
                </a:lnTo>
                <a:lnTo>
                  <a:pt x="664890" y="250286"/>
                </a:lnTo>
                <a:lnTo>
                  <a:pt x="709695" y="258727"/>
                </a:lnTo>
                <a:lnTo>
                  <a:pt x="752429" y="272369"/>
                </a:lnTo>
                <a:lnTo>
                  <a:pt x="792743" y="290866"/>
                </a:lnTo>
                <a:lnTo>
                  <a:pt x="830292" y="313868"/>
                </a:lnTo>
                <a:lnTo>
                  <a:pt x="864725" y="341029"/>
                </a:lnTo>
                <a:lnTo>
                  <a:pt x="895696" y="372000"/>
                </a:lnTo>
                <a:lnTo>
                  <a:pt x="922857" y="406433"/>
                </a:lnTo>
                <a:lnTo>
                  <a:pt x="945859" y="443982"/>
                </a:lnTo>
                <a:lnTo>
                  <a:pt x="964356" y="484296"/>
                </a:lnTo>
                <a:lnTo>
                  <a:pt x="977998" y="527030"/>
                </a:lnTo>
                <a:lnTo>
                  <a:pt x="986439" y="571835"/>
                </a:lnTo>
                <a:lnTo>
                  <a:pt x="989329" y="618363"/>
                </a:lnTo>
                <a:lnTo>
                  <a:pt x="986439" y="664917"/>
                </a:lnTo>
                <a:lnTo>
                  <a:pt x="977998" y="709745"/>
                </a:lnTo>
                <a:lnTo>
                  <a:pt x="964356" y="752498"/>
                </a:lnTo>
                <a:lnTo>
                  <a:pt x="945859" y="792828"/>
                </a:lnTo>
                <a:lnTo>
                  <a:pt x="922857" y="830389"/>
                </a:lnTo>
                <a:lnTo>
                  <a:pt x="895696" y="864832"/>
                </a:lnTo>
                <a:lnTo>
                  <a:pt x="864725" y="895811"/>
                </a:lnTo>
                <a:lnTo>
                  <a:pt x="830292" y="922977"/>
                </a:lnTo>
                <a:lnTo>
                  <a:pt x="792743" y="945983"/>
                </a:lnTo>
                <a:lnTo>
                  <a:pt x="752429" y="964481"/>
                </a:lnTo>
                <a:lnTo>
                  <a:pt x="709695" y="978125"/>
                </a:lnTo>
                <a:lnTo>
                  <a:pt x="664890" y="986566"/>
                </a:lnTo>
                <a:lnTo>
                  <a:pt x="618363" y="989457"/>
                </a:lnTo>
                <a:lnTo>
                  <a:pt x="1112528" y="989457"/>
                </a:lnTo>
                <a:lnTo>
                  <a:pt x="1152299" y="930458"/>
                </a:lnTo>
                <a:lnTo>
                  <a:pt x="1173873" y="890299"/>
                </a:lnTo>
                <a:lnTo>
                  <a:pt x="1192505" y="848435"/>
                </a:lnTo>
                <a:lnTo>
                  <a:pt x="1208058" y="805005"/>
                </a:lnTo>
                <a:lnTo>
                  <a:pt x="1220394" y="760144"/>
                </a:lnTo>
                <a:lnTo>
                  <a:pt x="1229375" y="713992"/>
                </a:lnTo>
                <a:lnTo>
                  <a:pt x="1234865" y="666686"/>
                </a:lnTo>
                <a:lnTo>
                  <a:pt x="1236726" y="618363"/>
                </a:lnTo>
                <a:lnTo>
                  <a:pt x="1234865" y="570039"/>
                </a:lnTo>
                <a:lnTo>
                  <a:pt x="1229375" y="522733"/>
                </a:lnTo>
                <a:lnTo>
                  <a:pt x="1220394" y="476581"/>
                </a:lnTo>
                <a:lnTo>
                  <a:pt x="1208058" y="431720"/>
                </a:lnTo>
                <a:lnTo>
                  <a:pt x="1192505" y="388290"/>
                </a:lnTo>
                <a:lnTo>
                  <a:pt x="1173873" y="346426"/>
                </a:lnTo>
                <a:lnTo>
                  <a:pt x="1152299" y="306267"/>
                </a:lnTo>
                <a:lnTo>
                  <a:pt x="1127920" y="267950"/>
                </a:lnTo>
                <a:lnTo>
                  <a:pt x="1112622" y="247396"/>
                </a:lnTo>
                <a:close/>
              </a:path>
            </a:pathLst>
          </a:custGeom>
          <a:solidFill>
            <a:srgbClr val="92D050"/>
          </a:solidFill>
        </p:spPr>
        <p:txBody>
          <a:bodyPr wrap="square" lIns="0" tIns="0" rIns="0" bIns="0" rtlCol="0"/>
          <a:lstStyle/>
          <a:p>
            <a:endParaRPr/>
          </a:p>
        </p:txBody>
      </p:sp>
      <p:sp>
        <p:nvSpPr>
          <p:cNvPr id="66" name="object 66"/>
          <p:cNvSpPr/>
          <p:nvPr/>
        </p:nvSpPr>
        <p:spPr>
          <a:xfrm>
            <a:off x="7664450" y="3113023"/>
            <a:ext cx="1236980" cy="1236980"/>
          </a:xfrm>
          <a:custGeom>
            <a:avLst/>
            <a:gdLst/>
            <a:ahLst/>
            <a:cxnLst/>
            <a:rect l="l" t="t" r="r" b="b"/>
            <a:pathLst>
              <a:path w="1236979" h="1236979">
                <a:moveTo>
                  <a:pt x="0" y="618363"/>
                </a:moveTo>
                <a:lnTo>
                  <a:pt x="1860" y="570039"/>
                </a:lnTo>
                <a:lnTo>
                  <a:pt x="7350" y="522733"/>
                </a:lnTo>
                <a:lnTo>
                  <a:pt x="16331" y="476581"/>
                </a:lnTo>
                <a:lnTo>
                  <a:pt x="28667" y="431720"/>
                </a:lnTo>
                <a:lnTo>
                  <a:pt x="44220" y="388290"/>
                </a:lnTo>
                <a:lnTo>
                  <a:pt x="62852" y="346426"/>
                </a:lnTo>
                <a:lnTo>
                  <a:pt x="84426" y="306267"/>
                </a:lnTo>
                <a:lnTo>
                  <a:pt x="108805" y="267950"/>
                </a:lnTo>
                <a:lnTo>
                  <a:pt x="135850" y="231612"/>
                </a:lnTo>
                <a:lnTo>
                  <a:pt x="165425" y="197391"/>
                </a:lnTo>
                <a:lnTo>
                  <a:pt x="197391" y="165425"/>
                </a:lnTo>
                <a:lnTo>
                  <a:pt x="231612" y="135850"/>
                </a:lnTo>
                <a:lnTo>
                  <a:pt x="267950" y="108805"/>
                </a:lnTo>
                <a:lnTo>
                  <a:pt x="306267" y="84426"/>
                </a:lnTo>
                <a:lnTo>
                  <a:pt x="346426" y="62852"/>
                </a:lnTo>
                <a:lnTo>
                  <a:pt x="388290" y="44220"/>
                </a:lnTo>
                <a:lnTo>
                  <a:pt x="431720" y="28667"/>
                </a:lnTo>
                <a:lnTo>
                  <a:pt x="476581" y="16331"/>
                </a:lnTo>
                <a:lnTo>
                  <a:pt x="522733" y="7350"/>
                </a:lnTo>
                <a:lnTo>
                  <a:pt x="570039" y="1860"/>
                </a:lnTo>
                <a:lnTo>
                  <a:pt x="618363" y="0"/>
                </a:lnTo>
                <a:lnTo>
                  <a:pt x="666686" y="1860"/>
                </a:lnTo>
                <a:lnTo>
                  <a:pt x="713992" y="7350"/>
                </a:lnTo>
                <a:lnTo>
                  <a:pt x="760144" y="16331"/>
                </a:lnTo>
                <a:lnTo>
                  <a:pt x="805005" y="28667"/>
                </a:lnTo>
                <a:lnTo>
                  <a:pt x="848435" y="44220"/>
                </a:lnTo>
                <a:lnTo>
                  <a:pt x="890299" y="62852"/>
                </a:lnTo>
                <a:lnTo>
                  <a:pt x="930458" y="84426"/>
                </a:lnTo>
                <a:lnTo>
                  <a:pt x="968775" y="108805"/>
                </a:lnTo>
                <a:lnTo>
                  <a:pt x="1005113" y="135850"/>
                </a:lnTo>
                <a:lnTo>
                  <a:pt x="1039334" y="165425"/>
                </a:lnTo>
                <a:lnTo>
                  <a:pt x="1071300" y="197391"/>
                </a:lnTo>
                <a:lnTo>
                  <a:pt x="1100875" y="231612"/>
                </a:lnTo>
                <a:lnTo>
                  <a:pt x="1127920" y="267950"/>
                </a:lnTo>
                <a:lnTo>
                  <a:pt x="1152299" y="306267"/>
                </a:lnTo>
                <a:lnTo>
                  <a:pt x="1173873" y="346426"/>
                </a:lnTo>
                <a:lnTo>
                  <a:pt x="1192505" y="388290"/>
                </a:lnTo>
                <a:lnTo>
                  <a:pt x="1208058" y="431720"/>
                </a:lnTo>
                <a:lnTo>
                  <a:pt x="1220394" y="476581"/>
                </a:lnTo>
                <a:lnTo>
                  <a:pt x="1229375" y="522733"/>
                </a:lnTo>
                <a:lnTo>
                  <a:pt x="1234865" y="570039"/>
                </a:lnTo>
                <a:lnTo>
                  <a:pt x="1236726" y="618363"/>
                </a:lnTo>
                <a:lnTo>
                  <a:pt x="1234865" y="666686"/>
                </a:lnTo>
                <a:lnTo>
                  <a:pt x="1229375" y="713992"/>
                </a:lnTo>
                <a:lnTo>
                  <a:pt x="1220394" y="760144"/>
                </a:lnTo>
                <a:lnTo>
                  <a:pt x="1208058" y="805005"/>
                </a:lnTo>
                <a:lnTo>
                  <a:pt x="1192505" y="848435"/>
                </a:lnTo>
                <a:lnTo>
                  <a:pt x="1173873" y="890299"/>
                </a:lnTo>
                <a:lnTo>
                  <a:pt x="1152299" y="930458"/>
                </a:lnTo>
                <a:lnTo>
                  <a:pt x="1127920" y="968775"/>
                </a:lnTo>
                <a:lnTo>
                  <a:pt x="1100875" y="1005113"/>
                </a:lnTo>
                <a:lnTo>
                  <a:pt x="1071300" y="1039334"/>
                </a:lnTo>
                <a:lnTo>
                  <a:pt x="1039334" y="1071300"/>
                </a:lnTo>
                <a:lnTo>
                  <a:pt x="1005113" y="1100875"/>
                </a:lnTo>
                <a:lnTo>
                  <a:pt x="968775" y="1127920"/>
                </a:lnTo>
                <a:lnTo>
                  <a:pt x="930458" y="1152299"/>
                </a:lnTo>
                <a:lnTo>
                  <a:pt x="890299" y="1173873"/>
                </a:lnTo>
                <a:lnTo>
                  <a:pt x="848435" y="1192505"/>
                </a:lnTo>
                <a:lnTo>
                  <a:pt x="805005" y="1208058"/>
                </a:lnTo>
                <a:lnTo>
                  <a:pt x="760144" y="1220394"/>
                </a:lnTo>
                <a:lnTo>
                  <a:pt x="713992" y="1229375"/>
                </a:lnTo>
                <a:lnTo>
                  <a:pt x="666686" y="1234865"/>
                </a:lnTo>
                <a:lnTo>
                  <a:pt x="618363" y="1236726"/>
                </a:lnTo>
                <a:lnTo>
                  <a:pt x="570039" y="1234865"/>
                </a:lnTo>
                <a:lnTo>
                  <a:pt x="522733" y="1229375"/>
                </a:lnTo>
                <a:lnTo>
                  <a:pt x="476581" y="1220394"/>
                </a:lnTo>
                <a:lnTo>
                  <a:pt x="431720" y="1208058"/>
                </a:lnTo>
                <a:lnTo>
                  <a:pt x="388290" y="1192505"/>
                </a:lnTo>
                <a:lnTo>
                  <a:pt x="346426" y="1173873"/>
                </a:lnTo>
                <a:lnTo>
                  <a:pt x="306267" y="1152299"/>
                </a:lnTo>
                <a:lnTo>
                  <a:pt x="267950" y="1127920"/>
                </a:lnTo>
                <a:lnTo>
                  <a:pt x="231612" y="1100875"/>
                </a:lnTo>
                <a:lnTo>
                  <a:pt x="197391" y="1071300"/>
                </a:lnTo>
                <a:lnTo>
                  <a:pt x="165425" y="1039334"/>
                </a:lnTo>
                <a:lnTo>
                  <a:pt x="135850" y="1005113"/>
                </a:lnTo>
                <a:lnTo>
                  <a:pt x="108805" y="968775"/>
                </a:lnTo>
                <a:lnTo>
                  <a:pt x="84426" y="930458"/>
                </a:lnTo>
                <a:lnTo>
                  <a:pt x="62852" y="890299"/>
                </a:lnTo>
                <a:lnTo>
                  <a:pt x="44220" y="848435"/>
                </a:lnTo>
                <a:lnTo>
                  <a:pt x="28667" y="805005"/>
                </a:lnTo>
                <a:lnTo>
                  <a:pt x="16331" y="760144"/>
                </a:lnTo>
                <a:lnTo>
                  <a:pt x="7350" y="713992"/>
                </a:lnTo>
                <a:lnTo>
                  <a:pt x="1860" y="666686"/>
                </a:lnTo>
                <a:lnTo>
                  <a:pt x="0" y="618363"/>
                </a:lnTo>
                <a:close/>
              </a:path>
            </a:pathLst>
          </a:custGeom>
          <a:ln w="19050">
            <a:solidFill>
              <a:srgbClr val="FFFFFF"/>
            </a:solidFill>
          </a:ln>
        </p:spPr>
        <p:txBody>
          <a:bodyPr wrap="square" lIns="0" tIns="0" rIns="0" bIns="0" rtlCol="0"/>
          <a:lstStyle/>
          <a:p>
            <a:endParaRPr/>
          </a:p>
        </p:txBody>
      </p:sp>
      <p:sp>
        <p:nvSpPr>
          <p:cNvPr id="67" name="object 67"/>
          <p:cNvSpPr/>
          <p:nvPr/>
        </p:nvSpPr>
        <p:spPr>
          <a:xfrm>
            <a:off x="7911718" y="3360420"/>
            <a:ext cx="742315" cy="742315"/>
          </a:xfrm>
          <a:custGeom>
            <a:avLst/>
            <a:gdLst/>
            <a:ahLst/>
            <a:cxnLst/>
            <a:rect l="l" t="t" r="r" b="b"/>
            <a:pathLst>
              <a:path w="742315" h="742314">
                <a:moveTo>
                  <a:pt x="0" y="370966"/>
                </a:moveTo>
                <a:lnTo>
                  <a:pt x="2890" y="417521"/>
                </a:lnTo>
                <a:lnTo>
                  <a:pt x="11331" y="462349"/>
                </a:lnTo>
                <a:lnTo>
                  <a:pt x="24975" y="505102"/>
                </a:lnTo>
                <a:lnTo>
                  <a:pt x="43473" y="545432"/>
                </a:lnTo>
                <a:lnTo>
                  <a:pt x="66479" y="582993"/>
                </a:lnTo>
                <a:lnTo>
                  <a:pt x="93645" y="617436"/>
                </a:lnTo>
                <a:lnTo>
                  <a:pt x="124624" y="648415"/>
                </a:lnTo>
                <a:lnTo>
                  <a:pt x="159067" y="675581"/>
                </a:lnTo>
                <a:lnTo>
                  <a:pt x="196628" y="698587"/>
                </a:lnTo>
                <a:lnTo>
                  <a:pt x="236958" y="717085"/>
                </a:lnTo>
                <a:lnTo>
                  <a:pt x="279711" y="730729"/>
                </a:lnTo>
                <a:lnTo>
                  <a:pt x="324539" y="739170"/>
                </a:lnTo>
                <a:lnTo>
                  <a:pt x="371094" y="742060"/>
                </a:lnTo>
                <a:lnTo>
                  <a:pt x="417621" y="739170"/>
                </a:lnTo>
                <a:lnTo>
                  <a:pt x="462426" y="730729"/>
                </a:lnTo>
                <a:lnTo>
                  <a:pt x="505160" y="717085"/>
                </a:lnTo>
                <a:lnTo>
                  <a:pt x="545474" y="698587"/>
                </a:lnTo>
                <a:lnTo>
                  <a:pt x="583023" y="675581"/>
                </a:lnTo>
                <a:lnTo>
                  <a:pt x="617456" y="648415"/>
                </a:lnTo>
                <a:lnTo>
                  <a:pt x="648427" y="617436"/>
                </a:lnTo>
                <a:lnTo>
                  <a:pt x="675588" y="582993"/>
                </a:lnTo>
                <a:lnTo>
                  <a:pt x="698590" y="545432"/>
                </a:lnTo>
                <a:lnTo>
                  <a:pt x="717087" y="505102"/>
                </a:lnTo>
                <a:lnTo>
                  <a:pt x="730729" y="462349"/>
                </a:lnTo>
                <a:lnTo>
                  <a:pt x="739170" y="417521"/>
                </a:lnTo>
                <a:lnTo>
                  <a:pt x="742060" y="370966"/>
                </a:lnTo>
                <a:lnTo>
                  <a:pt x="739170" y="324439"/>
                </a:lnTo>
                <a:lnTo>
                  <a:pt x="730729" y="279634"/>
                </a:lnTo>
                <a:lnTo>
                  <a:pt x="717087" y="236900"/>
                </a:lnTo>
                <a:lnTo>
                  <a:pt x="698590" y="196586"/>
                </a:lnTo>
                <a:lnTo>
                  <a:pt x="675588" y="159037"/>
                </a:lnTo>
                <a:lnTo>
                  <a:pt x="648427" y="124604"/>
                </a:lnTo>
                <a:lnTo>
                  <a:pt x="617456" y="93633"/>
                </a:lnTo>
                <a:lnTo>
                  <a:pt x="583023" y="66472"/>
                </a:lnTo>
                <a:lnTo>
                  <a:pt x="545474" y="43470"/>
                </a:lnTo>
                <a:lnTo>
                  <a:pt x="505160" y="24973"/>
                </a:lnTo>
                <a:lnTo>
                  <a:pt x="462426" y="11331"/>
                </a:lnTo>
                <a:lnTo>
                  <a:pt x="417621" y="2890"/>
                </a:lnTo>
                <a:lnTo>
                  <a:pt x="371094" y="0"/>
                </a:lnTo>
                <a:lnTo>
                  <a:pt x="324539" y="2890"/>
                </a:lnTo>
                <a:lnTo>
                  <a:pt x="279711" y="11331"/>
                </a:lnTo>
                <a:lnTo>
                  <a:pt x="236958" y="24973"/>
                </a:lnTo>
                <a:lnTo>
                  <a:pt x="196628" y="43470"/>
                </a:lnTo>
                <a:lnTo>
                  <a:pt x="159067" y="66472"/>
                </a:lnTo>
                <a:lnTo>
                  <a:pt x="124624" y="93633"/>
                </a:lnTo>
                <a:lnTo>
                  <a:pt x="93645" y="124604"/>
                </a:lnTo>
                <a:lnTo>
                  <a:pt x="66479" y="159037"/>
                </a:lnTo>
                <a:lnTo>
                  <a:pt x="43473" y="196586"/>
                </a:lnTo>
                <a:lnTo>
                  <a:pt x="24975" y="236900"/>
                </a:lnTo>
                <a:lnTo>
                  <a:pt x="11331" y="279634"/>
                </a:lnTo>
                <a:lnTo>
                  <a:pt x="2890" y="324439"/>
                </a:lnTo>
                <a:lnTo>
                  <a:pt x="0" y="370966"/>
                </a:lnTo>
                <a:close/>
              </a:path>
            </a:pathLst>
          </a:custGeom>
          <a:ln w="19050">
            <a:solidFill>
              <a:srgbClr val="FFFFFF"/>
            </a:solidFill>
          </a:ln>
        </p:spPr>
        <p:txBody>
          <a:bodyPr wrap="square" lIns="0" tIns="0" rIns="0" bIns="0" rtlCol="0"/>
          <a:lstStyle/>
          <a:p>
            <a:endParaRPr/>
          </a:p>
        </p:txBody>
      </p:sp>
      <p:sp>
        <p:nvSpPr>
          <p:cNvPr id="68" name="object 68"/>
          <p:cNvSpPr/>
          <p:nvPr/>
        </p:nvSpPr>
        <p:spPr>
          <a:xfrm>
            <a:off x="2952750" y="3398901"/>
            <a:ext cx="4130675" cy="646430"/>
          </a:xfrm>
          <a:custGeom>
            <a:avLst/>
            <a:gdLst/>
            <a:ahLst/>
            <a:cxnLst/>
            <a:rect l="l" t="t" r="r" b="b"/>
            <a:pathLst>
              <a:path w="4130675" h="646429">
                <a:moveTo>
                  <a:pt x="0" y="0"/>
                </a:moveTo>
                <a:lnTo>
                  <a:pt x="4130675" y="646049"/>
                </a:lnTo>
              </a:path>
            </a:pathLst>
          </a:custGeom>
          <a:ln w="28574">
            <a:solidFill>
              <a:srgbClr val="FFFFFF"/>
            </a:solidFill>
            <a:prstDash val="dot"/>
          </a:ln>
        </p:spPr>
        <p:txBody>
          <a:bodyPr wrap="square" lIns="0" tIns="0" rIns="0" bIns="0" rtlCol="0"/>
          <a:lstStyle/>
          <a:p>
            <a:endParaRPr/>
          </a:p>
        </p:txBody>
      </p:sp>
      <p:sp>
        <p:nvSpPr>
          <p:cNvPr id="69" name="object 69"/>
          <p:cNvSpPr txBox="1"/>
          <p:nvPr/>
        </p:nvSpPr>
        <p:spPr>
          <a:xfrm>
            <a:off x="4109973" y="2308986"/>
            <a:ext cx="3070860" cy="1024890"/>
          </a:xfrm>
          <a:prstGeom prst="rect">
            <a:avLst/>
          </a:prstGeom>
        </p:spPr>
        <p:txBody>
          <a:bodyPr vert="horz" wrap="square" lIns="0" tIns="12700" rIns="0" bIns="0" rtlCol="0">
            <a:spAutoFit/>
          </a:bodyPr>
          <a:lstStyle/>
          <a:p>
            <a:pPr marL="12700">
              <a:lnSpc>
                <a:spcPct val="100000"/>
              </a:lnSpc>
              <a:spcBef>
                <a:spcPts val="100"/>
              </a:spcBef>
              <a:tabLst>
                <a:tab pos="1838325" algn="l"/>
              </a:tabLst>
            </a:pPr>
            <a:r>
              <a:rPr sz="2400" dirty="0">
                <a:solidFill>
                  <a:srgbClr val="FFFFFF"/>
                </a:solidFill>
                <a:latin typeface="微軟正黑體"/>
                <a:cs typeface="微軟正黑體"/>
              </a:rPr>
              <a:t>專業</a:t>
            </a:r>
            <a:r>
              <a:rPr sz="2400" dirty="0">
                <a:latin typeface="微軟正黑體"/>
                <a:cs typeface="微軟正黑體"/>
              </a:rPr>
              <a:t>科目	</a:t>
            </a:r>
            <a:r>
              <a:rPr sz="2400" dirty="0">
                <a:solidFill>
                  <a:srgbClr val="FFFFFF"/>
                </a:solidFill>
                <a:latin typeface="微軟正黑體"/>
                <a:cs typeface="微軟正黑體"/>
              </a:rPr>
              <a:t>實習</a:t>
            </a:r>
            <a:r>
              <a:rPr sz="2400" dirty="0">
                <a:latin typeface="微軟正黑體"/>
                <a:cs typeface="微軟正黑體"/>
              </a:rPr>
              <a:t>科目</a:t>
            </a:r>
            <a:endParaRPr sz="2400">
              <a:latin typeface="微軟正黑體"/>
              <a:cs typeface="微軟正黑體"/>
            </a:endParaRPr>
          </a:p>
          <a:p>
            <a:pPr marL="781685">
              <a:lnSpc>
                <a:spcPct val="100000"/>
              </a:lnSpc>
              <a:spcBef>
                <a:spcPts val="2105"/>
              </a:spcBef>
            </a:pPr>
            <a:r>
              <a:rPr sz="2400" dirty="0">
                <a:latin typeface="微軟正黑體"/>
                <a:cs typeface="微軟正黑體"/>
              </a:rPr>
              <a:t>產業需求與對話</a:t>
            </a:r>
            <a:endParaRPr sz="2400">
              <a:latin typeface="微軟正黑體"/>
              <a:cs typeface="微軟正黑體"/>
            </a:endParaRPr>
          </a:p>
        </p:txBody>
      </p:sp>
      <p:sp>
        <p:nvSpPr>
          <p:cNvPr id="70" name="object 70"/>
          <p:cNvSpPr txBox="1"/>
          <p:nvPr/>
        </p:nvSpPr>
        <p:spPr>
          <a:xfrm>
            <a:off x="6504178" y="5155819"/>
            <a:ext cx="1244600" cy="720725"/>
          </a:xfrm>
          <a:prstGeom prst="rect">
            <a:avLst/>
          </a:prstGeom>
        </p:spPr>
        <p:txBody>
          <a:bodyPr vert="horz" wrap="square" lIns="0" tIns="53975" rIns="0" bIns="0" rtlCol="0">
            <a:spAutoFit/>
          </a:bodyPr>
          <a:lstStyle/>
          <a:p>
            <a:pPr marL="12700" marR="5080">
              <a:lnSpc>
                <a:spcPts val="2590"/>
              </a:lnSpc>
              <a:spcBef>
                <a:spcPts val="425"/>
              </a:spcBef>
            </a:pPr>
            <a:r>
              <a:rPr sz="2400" dirty="0">
                <a:latin typeface="微軟正黑體"/>
                <a:cs typeface="微軟正黑體"/>
              </a:rPr>
              <a:t>對準產業 能力鍊結</a:t>
            </a:r>
            <a:endParaRPr sz="2400">
              <a:latin typeface="微軟正黑體"/>
              <a:cs typeface="微軟正黑體"/>
            </a:endParaRP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149</a:t>
            </a:fld>
            <a:endParaRPr lang="zh-TW" altLang="en-US"/>
          </a:p>
        </p:txBody>
      </p:sp>
    </p:spTree>
    <p:extLst>
      <p:ext uri="{BB962C8B-B14F-4D97-AF65-F5344CB8AC3E}">
        <p14:creationId xmlns:p14="http://schemas.microsoft.com/office/powerpoint/2010/main" val="220898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學校</a:t>
            </a:r>
            <a:r>
              <a:rPr lang="zh-TW" altLang="en-US" dirty="0"/>
              <a:t>氣氛 </a:t>
            </a:r>
            <a:endParaRPr lang="en-US" altLang="zh-TW" dirty="0" smtClean="0"/>
          </a:p>
          <a:p>
            <a:pPr lvl="1"/>
            <a:r>
              <a:rPr lang="zh-TW" altLang="en-US" dirty="0" smtClean="0"/>
              <a:t>學校氣氛，包括校長</a:t>
            </a:r>
            <a:r>
              <a:rPr lang="zh-TW" altLang="en-US" dirty="0"/>
              <a:t>的支持度、教師本身</a:t>
            </a:r>
            <a:r>
              <a:rPr lang="zh-TW" altLang="en-US" dirty="0" smtClean="0"/>
              <a:t>的動機</a:t>
            </a:r>
            <a:r>
              <a:rPr lang="zh-TW" altLang="en-US" dirty="0"/>
              <a:t>、教師間的凝聚力和學校文化</a:t>
            </a:r>
            <a:r>
              <a:rPr lang="zh-TW" altLang="en-US" dirty="0" smtClean="0"/>
              <a:t>等，都</a:t>
            </a:r>
            <a:r>
              <a:rPr lang="zh-TW" altLang="en-US" dirty="0"/>
              <a:t>是影響校內氣氛的主因。學校的開放程 度亦相當</a:t>
            </a:r>
            <a:r>
              <a:rPr lang="zh-TW" altLang="en-US" dirty="0" smtClean="0"/>
              <a:t>重要，也可以鼓</a:t>
            </a:r>
            <a:r>
              <a:rPr lang="zh-TW" altLang="en-US" dirty="0"/>
              <a:t>勵</a:t>
            </a:r>
            <a:r>
              <a:rPr lang="zh-TW" altLang="en-US" dirty="0" smtClean="0"/>
              <a:t>教師間的更高層次合作。 </a:t>
            </a:r>
            <a:endParaRPr lang="en-US" altLang="zh-TW" dirty="0" smtClean="0"/>
          </a:p>
          <a:p>
            <a:r>
              <a:rPr lang="zh-TW" altLang="en-US" dirty="0" smtClean="0"/>
              <a:t>領</a:t>
            </a:r>
            <a:r>
              <a:rPr lang="zh-TW" altLang="en-US" dirty="0"/>
              <a:t>導 </a:t>
            </a:r>
            <a:endParaRPr lang="en-US" altLang="zh-TW" dirty="0" smtClean="0"/>
          </a:p>
          <a:p>
            <a:pPr lvl="1"/>
            <a:r>
              <a:rPr lang="zh-TW" altLang="en-US" dirty="0" smtClean="0"/>
              <a:t>校長</a:t>
            </a:r>
            <a:r>
              <a:rPr lang="zh-TW" altLang="en-US" dirty="0"/>
              <a:t>是學校本位課程發展過程中關鍵性的領導者，他</a:t>
            </a:r>
            <a:r>
              <a:rPr lang="zh-TW" altLang="en-US" dirty="0" smtClean="0"/>
              <a:t>必須</a:t>
            </a:r>
            <a:r>
              <a:rPr lang="zh-TW" altLang="en-US" dirty="0"/>
              <a:t>指引全校邁向共同願景，尋求支援和資源使得改革方案得以進行，並隨時</a:t>
            </a:r>
            <a:r>
              <a:rPr lang="zh-TW" altLang="en-US" dirty="0" smtClean="0"/>
              <a:t>監控</a:t>
            </a:r>
            <a:r>
              <a:rPr lang="zh-TW" altLang="en-US" dirty="0"/>
              <a:t>整個歷程、協助發展人際間和組織內所需要的各種技能。</a:t>
            </a:r>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15</a:t>
            </a:fld>
            <a:endParaRPr lang="zh-TW" altLang="en-US"/>
          </a:p>
        </p:txBody>
      </p:sp>
    </p:spTree>
    <p:extLst>
      <p:ext uri="{BB962C8B-B14F-4D97-AF65-F5344CB8AC3E}">
        <p14:creationId xmlns:p14="http://schemas.microsoft.com/office/powerpoint/2010/main" val="27190614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4"/>
          <p:cNvSpPr>
            <a:spLocks noChangeArrowheads="1"/>
          </p:cNvSpPr>
          <p:nvPr/>
        </p:nvSpPr>
        <p:spPr bwMode="auto">
          <a:xfrm>
            <a:off x="23813" y="76200"/>
            <a:ext cx="84248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ts val="1800"/>
              </a:spcBef>
              <a:buFontTx/>
              <a:buNone/>
            </a:pPr>
            <a:r>
              <a:rPr kumimoji="0" lang="zh-TW" altLang="en-US" sz="4000" b="1" dirty="0" smtClean="0">
                <a:solidFill>
                  <a:srgbClr val="0000CC"/>
                </a:solidFill>
                <a:latin typeface="微軟正黑體" panose="020B0604030504040204" pitchFamily="34" charset="-120"/>
                <a:ea typeface="微軟正黑體" panose="020B0604030504040204" pitchFamily="34" charset="-120"/>
              </a:rPr>
              <a:t>●</a:t>
            </a:r>
            <a:r>
              <a:rPr lang="en-US" altLang="zh-TW" sz="4000" b="1" dirty="0" smtClean="0">
                <a:solidFill>
                  <a:srgbClr val="0000CC"/>
                </a:solidFill>
                <a:latin typeface="微軟正黑體" panose="020B0604030504040204" pitchFamily="34" charset="-120"/>
                <a:ea typeface="微軟正黑體" panose="020B0604030504040204" pitchFamily="34" charset="-120"/>
              </a:rPr>
              <a:t>3</a:t>
            </a:r>
            <a:r>
              <a:rPr kumimoji="0" lang="en-US" altLang="zh-TW" sz="4000" b="1" dirty="0" smtClean="0">
                <a:solidFill>
                  <a:srgbClr val="0000CC"/>
                </a:solidFill>
                <a:latin typeface="微軟正黑體" panose="020B0604030504040204" pitchFamily="34" charset="-120"/>
                <a:ea typeface="微軟正黑體" panose="020B0604030504040204" pitchFamily="34" charset="-120"/>
              </a:rPr>
              <a:t>.</a:t>
            </a:r>
            <a:r>
              <a:rPr kumimoji="0" lang="zh-TW" altLang="en-US" sz="4000" b="1" dirty="0" smtClean="0">
                <a:solidFill>
                  <a:srgbClr val="0000CC"/>
                </a:solidFill>
                <a:latin typeface="微軟正黑體" panose="020B0604030504040204" pitchFamily="34" charset="-120"/>
                <a:ea typeface="微軟正黑體" panose="020B0604030504040204" pitchFamily="34" charset="-120"/>
              </a:rPr>
              <a:t>校定</a:t>
            </a:r>
            <a:r>
              <a:rPr kumimoji="0" lang="zh-TW" altLang="en-US" sz="4000" b="1" dirty="0" smtClean="0">
                <a:latin typeface="微軟正黑體" panose="020B0604030504040204" pitchFamily="34" charset="-120"/>
                <a:ea typeface="微軟正黑體" panose="020B0604030504040204" pitchFamily="34" charset="-120"/>
              </a:rPr>
              <a:t>彈性</a:t>
            </a:r>
            <a:r>
              <a:rPr kumimoji="0" lang="zh-TW" altLang="en-US" sz="4000" b="1" dirty="0">
                <a:latin typeface="微軟正黑體" panose="020B0604030504040204" pitchFamily="34" charset="-120"/>
                <a:ea typeface="微軟正黑體" panose="020B0604030504040204" pitchFamily="34" charset="-120"/>
              </a:rPr>
              <a:t>學習</a:t>
            </a:r>
            <a:r>
              <a:rPr kumimoji="0" lang="zh-TW" altLang="en-US" sz="4000" b="1" dirty="0" smtClean="0">
                <a:latin typeface="微軟正黑體" panose="020B0604030504040204" pitchFamily="34" charset="-120"/>
                <a:ea typeface="微軟正黑體" panose="020B0604030504040204" pitchFamily="34" charset="-120"/>
              </a:rPr>
              <a:t>時間</a:t>
            </a:r>
            <a:r>
              <a:rPr kumimoji="0" lang="en-US" altLang="zh-TW" sz="2400" b="1" dirty="0" smtClean="0">
                <a:latin typeface="微軟正黑體" panose="020B0604030504040204" pitchFamily="34" charset="-120"/>
                <a:ea typeface="微軟正黑體" panose="020B0604030504040204" pitchFamily="34" charset="-120"/>
              </a:rPr>
              <a:t>(</a:t>
            </a:r>
            <a:r>
              <a:rPr kumimoji="0" lang="zh-TW" altLang="en-US" sz="2400" b="1" dirty="0" smtClean="0">
                <a:latin typeface="微軟正黑體" panose="020B0604030504040204" pitchFamily="34" charset="-120"/>
                <a:ea typeface="微軟正黑體" panose="020B0604030504040204" pitchFamily="34" charset="-120"/>
              </a:rPr>
              <a:t>實務</a:t>
            </a:r>
            <a:r>
              <a:rPr kumimoji="0" lang="zh-TW" altLang="en-US" sz="2400" b="1" dirty="0">
                <a:latin typeface="微軟正黑體" panose="020B0604030504040204" pitchFamily="34" charset="-120"/>
                <a:ea typeface="微軟正黑體" panose="020B0604030504040204" pitchFamily="34" charset="-120"/>
              </a:rPr>
              <a:t>作法研議中）</a:t>
            </a:r>
            <a:endParaRPr kumimoji="0" lang="en-US" altLang="zh-TW" sz="4000" b="1" dirty="0">
              <a:latin typeface="微軟正黑體" panose="020B0604030504040204" pitchFamily="34" charset="-120"/>
              <a:ea typeface="微軟正黑體" panose="020B0604030504040204" pitchFamily="34" charset="-120"/>
            </a:endParaRPr>
          </a:p>
        </p:txBody>
      </p:sp>
      <p:graphicFrame>
        <p:nvGraphicFramePr>
          <p:cNvPr id="6" name="表格 5"/>
          <p:cNvGraphicFramePr>
            <a:graphicFrameLocks noGrp="1"/>
          </p:cNvGraphicFramePr>
          <p:nvPr/>
        </p:nvGraphicFramePr>
        <p:xfrm>
          <a:off x="228600" y="857250"/>
          <a:ext cx="8686800" cy="523875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7239000">
                  <a:extLst>
                    <a:ext uri="{9D8B030D-6E8A-4147-A177-3AD203B41FA5}">
                      <a16:colId xmlns:a16="http://schemas.microsoft.com/office/drawing/2014/main" xmlns="" val="20001"/>
                    </a:ext>
                  </a:extLst>
                </a:gridCol>
              </a:tblGrid>
              <a:tr h="1266765">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開設內涵與目的</a:t>
                      </a:r>
                      <a:endParaRPr kumimoji="1" lang="zh-TW" altLang="en-US" sz="2400" b="1" kern="1200" dirty="0">
                        <a:solidFill>
                          <a:schemeClr val="dk1"/>
                        </a:solidFill>
                        <a:latin typeface="微軟正黑體" pitchFamily="34" charset="-120"/>
                        <a:ea typeface="微軟正黑體" pitchFamily="34" charset="-120"/>
                        <a:cs typeface="+mn-cs"/>
                      </a:endParaRPr>
                    </a:p>
                  </a:txBody>
                  <a:tcPr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r>
                        <a:rPr lang="zh-TW" altLang="zh-TW" sz="2400" b="0" kern="1200" dirty="0" smtClean="0">
                          <a:solidFill>
                            <a:schemeClr val="dk1"/>
                          </a:solidFill>
                          <a:latin typeface="微軟正黑體" pitchFamily="34" charset="-120"/>
                          <a:ea typeface="微軟正黑體" pitchFamily="34" charset="-120"/>
                          <a:cs typeface="+mn-cs"/>
                        </a:rPr>
                        <a:t>依據學校條件與學生需求，藉由多元學習活動</a:t>
                      </a:r>
                      <a:r>
                        <a:rPr lang="zh-TW" altLang="en-US" sz="2400" b="0" kern="1200" dirty="0" smtClean="0">
                          <a:solidFill>
                            <a:schemeClr val="dk1"/>
                          </a:solidFill>
                          <a:latin typeface="微軟正黑體" pitchFamily="34" charset="-120"/>
                          <a:ea typeface="微軟正黑體" pitchFamily="34" charset="-120"/>
                          <a:cs typeface="+mn-cs"/>
                        </a:rPr>
                        <a:t>、補救教學、增廣教學等方式</a:t>
                      </a:r>
                      <a:r>
                        <a:rPr lang="zh-TW" altLang="zh-TW" sz="2400" b="0" kern="1200" dirty="0" smtClean="0">
                          <a:solidFill>
                            <a:schemeClr val="dk1"/>
                          </a:solidFill>
                          <a:latin typeface="微軟正黑體" pitchFamily="34" charset="-120"/>
                          <a:ea typeface="微軟正黑體" pitchFamily="34" charset="-120"/>
                          <a:cs typeface="+mn-cs"/>
                        </a:rPr>
                        <a:t>，拓展學生學習面向，減少學生學習落差，促進學生適性發展。</a:t>
                      </a:r>
                      <a:endParaRPr lang="zh-TW" altLang="en-US" sz="2400" b="0" kern="1200" dirty="0">
                        <a:solidFill>
                          <a:schemeClr val="dk1"/>
                        </a:solidFill>
                        <a:latin typeface="微軟正黑體" pitchFamily="34" charset="-120"/>
                        <a:ea typeface="微軟正黑體" pitchFamily="34" charset="-120"/>
                        <a:cs typeface="+mn-cs"/>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727954">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實施原則</a:t>
                      </a:r>
                      <a:endParaRPr kumimoji="1" lang="zh-TW" altLang="en-US" sz="2400" b="1" kern="1200" dirty="0">
                        <a:solidFill>
                          <a:schemeClr val="dk1"/>
                        </a:solidFill>
                        <a:latin typeface="微軟正黑體" pitchFamily="34" charset="-120"/>
                        <a:ea typeface="微軟正黑體" pitchFamily="34" charset="-120"/>
                        <a:cs typeface="+mn-cs"/>
                      </a:endParaRPr>
                    </a:p>
                  </a:txBody>
                  <a:tcPr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spcBef>
                          <a:spcPts val="300"/>
                        </a:spcBef>
                      </a:pPr>
                      <a:r>
                        <a:rPr lang="zh-TW" altLang="en-US" sz="2400" b="0" kern="1200" dirty="0" smtClean="0">
                          <a:solidFill>
                            <a:schemeClr val="dk1"/>
                          </a:solidFill>
                          <a:latin typeface="微軟正黑體" pitchFamily="34" charset="-120"/>
                          <a:ea typeface="微軟正黑體" pitchFamily="34" charset="-120"/>
                          <a:cs typeface="+mn-cs"/>
                        </a:rPr>
                        <a:t>學校應自訂「彈性學習時間」實施相關規定，以落實學生適性、自主學習之精神。</a:t>
                      </a:r>
                      <a:endParaRPr lang="en-US" altLang="zh-TW" sz="2400" b="0" kern="1200" dirty="0" smtClean="0">
                        <a:solidFill>
                          <a:schemeClr val="dk1"/>
                        </a:solidFill>
                        <a:latin typeface="微軟正黑體" pitchFamily="34" charset="-120"/>
                        <a:ea typeface="微軟正黑體" pitchFamily="34" charset="-120"/>
                        <a:cs typeface="+mn-cs"/>
                      </a:endParaRPr>
                    </a:p>
                    <a:p>
                      <a:pPr algn="just">
                        <a:spcBef>
                          <a:spcPts val="300"/>
                        </a:spcBef>
                      </a:pPr>
                      <a:r>
                        <a:rPr lang="zh-TW" altLang="en-US" sz="2400" b="1" kern="1200" dirty="0" smtClean="0">
                          <a:solidFill>
                            <a:schemeClr val="dk1"/>
                          </a:solidFill>
                          <a:latin typeface="微軟正黑體" pitchFamily="34" charset="-120"/>
                          <a:ea typeface="微軟正黑體" pitchFamily="34" charset="-120"/>
                          <a:cs typeface="+mn-cs"/>
                        </a:rPr>
                        <a:t>充實（增廣）</a:t>
                      </a:r>
                      <a:r>
                        <a:rPr lang="en-US" altLang="zh-TW" sz="2400" b="1" kern="1200" dirty="0" smtClean="0">
                          <a:solidFill>
                            <a:schemeClr val="dk1"/>
                          </a:solidFill>
                          <a:latin typeface="微軟正黑體" pitchFamily="34" charset="-120"/>
                          <a:ea typeface="微軟正黑體" pitchFamily="34" charset="-120"/>
                          <a:cs typeface="+mn-cs"/>
                        </a:rPr>
                        <a:t>/</a:t>
                      </a:r>
                      <a:r>
                        <a:rPr lang="zh-TW" altLang="en-US" sz="2400" b="1" kern="1200" dirty="0" smtClean="0">
                          <a:solidFill>
                            <a:schemeClr val="dk1"/>
                          </a:solidFill>
                          <a:latin typeface="微軟正黑體" pitchFamily="34" charset="-120"/>
                          <a:ea typeface="微軟正黑體" pitchFamily="34" charset="-120"/>
                          <a:cs typeface="+mn-cs"/>
                        </a:rPr>
                        <a:t>補強性教學，採全學期授課者，高一、二每週至多一節</a:t>
                      </a:r>
                      <a:r>
                        <a:rPr lang="zh-TW" altLang="en-US" sz="2400" b="0" kern="1200" dirty="0" smtClean="0">
                          <a:solidFill>
                            <a:schemeClr val="dk1"/>
                          </a:solidFill>
                          <a:latin typeface="微軟正黑體" pitchFamily="34" charset="-120"/>
                          <a:ea typeface="微軟正黑體" pitchFamily="34" charset="-120"/>
                          <a:cs typeface="+mn-cs"/>
                        </a:rPr>
                        <a:t>。</a:t>
                      </a:r>
                      <a:endParaRPr lang="en-US" altLang="zh-TW" sz="2400" b="0" kern="1200" dirty="0" smtClean="0">
                        <a:solidFill>
                          <a:schemeClr val="dk1"/>
                        </a:solidFill>
                        <a:latin typeface="微軟正黑體" pitchFamily="34" charset="-120"/>
                        <a:ea typeface="微軟正黑體" pitchFamily="34" charset="-120"/>
                        <a:cs typeface="+mn-cs"/>
                      </a:endParaRPr>
                    </a:p>
                    <a:p>
                      <a:pPr algn="just">
                        <a:spcBef>
                          <a:spcPts val="300"/>
                        </a:spcBef>
                      </a:pPr>
                      <a:r>
                        <a:rPr lang="zh-TW" altLang="en-US" sz="2400" b="0" kern="1200" dirty="0" smtClean="0">
                          <a:solidFill>
                            <a:schemeClr val="dk1"/>
                          </a:solidFill>
                          <a:latin typeface="微軟正黑體" pitchFamily="34" charset="-120"/>
                          <a:ea typeface="微軟正黑體" pitchFamily="34" charset="-120"/>
                          <a:cs typeface="+mn-cs"/>
                        </a:rPr>
                        <a:t>特色課程選修之增廣教學、學校特色活動、服務學習、補救教學、學生自主學習等，學分核計依相關規定辦理。</a:t>
                      </a:r>
                      <a:endParaRPr lang="en-US" altLang="zh-TW" sz="2400" b="0" kern="1200" dirty="0" smtClean="0">
                        <a:solidFill>
                          <a:schemeClr val="dk1"/>
                        </a:solidFill>
                        <a:latin typeface="微軟正黑體" pitchFamily="34" charset="-120"/>
                        <a:ea typeface="微軟正黑體" pitchFamily="34" charset="-120"/>
                        <a:cs typeface="+mn-cs"/>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1"/>
                  </a:ext>
                </a:extLst>
              </a:tr>
              <a:tr h="1244031">
                <a:tc>
                  <a:txBody>
                    <a:bodyPr/>
                    <a:lstStyle/>
                    <a:p>
                      <a:r>
                        <a:rPr kumimoji="1" lang="zh-TW" altLang="en-US" sz="2400" b="1" kern="1200" dirty="0" smtClean="0">
                          <a:solidFill>
                            <a:schemeClr val="dk1"/>
                          </a:solidFill>
                          <a:latin typeface="微軟正黑體" pitchFamily="34" charset="-120"/>
                          <a:ea typeface="微軟正黑體" pitchFamily="34" charset="-120"/>
                          <a:cs typeface="+mn-cs"/>
                        </a:rPr>
                        <a:t>鐘點費與教學節數</a:t>
                      </a:r>
                      <a:endParaRPr kumimoji="1" lang="zh-TW" altLang="en-US" sz="2400" b="1" kern="1200" dirty="0">
                        <a:solidFill>
                          <a:schemeClr val="dk1"/>
                        </a:solidFill>
                        <a:latin typeface="微軟正黑體" pitchFamily="34" charset="-120"/>
                        <a:ea typeface="微軟正黑體" pitchFamily="34" charset="-120"/>
                        <a:cs typeface="+mn-cs"/>
                      </a:endParaRPr>
                    </a:p>
                  </a:txBody>
                  <a:tcPr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just"/>
                      <a:r>
                        <a:rPr lang="zh-TW" altLang="zh-TW" sz="2400" b="0" kern="1200" dirty="0" smtClean="0">
                          <a:solidFill>
                            <a:schemeClr val="dk1"/>
                          </a:solidFill>
                          <a:latin typeface="微軟正黑體" pitchFamily="34" charset="-120"/>
                          <a:ea typeface="微軟正黑體" pitchFamily="34" charset="-120"/>
                          <a:cs typeface="+mn-cs"/>
                        </a:rPr>
                        <a:t>彈性學習時間得安排教師授課或指導，並列入教師教學節數或支給鐘點費。全學期授課者列入教學節數；短期性授課或指導者支給鐘點費。</a:t>
                      </a:r>
                      <a:endParaRPr lang="zh-TW" altLang="en-US" sz="2400" b="0" kern="1200" dirty="0">
                        <a:solidFill>
                          <a:schemeClr val="dk1"/>
                        </a:solidFill>
                        <a:latin typeface="微軟正黑體" pitchFamily="34" charset="-120"/>
                        <a:ea typeface="微軟正黑體" pitchFamily="34" charset="-120"/>
                        <a:cs typeface="+mn-cs"/>
                      </a:endParaRPr>
                    </a:p>
                  </a:txBody>
                  <a:tcPr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2"/>
                  </a:ext>
                </a:extLst>
              </a:tr>
            </a:tbl>
          </a:graphicData>
        </a:graphic>
      </p:graphicFrame>
      <p:sp>
        <p:nvSpPr>
          <p:cNvPr id="2" name="投影片編號版面配置區 1"/>
          <p:cNvSpPr>
            <a:spLocks noGrp="1"/>
          </p:cNvSpPr>
          <p:nvPr>
            <p:ph type="sldNum" sz="quarter" idx="12"/>
          </p:nvPr>
        </p:nvSpPr>
        <p:spPr/>
        <p:txBody>
          <a:bodyPr/>
          <a:lstStyle/>
          <a:p>
            <a:fld id="{B721EAF4-66BA-4DDF-97E8-9A1AB1215C2F}" type="slidenum">
              <a:rPr lang="zh-TW" altLang="en-US" smtClean="0"/>
              <a:t>150</a:t>
            </a:fld>
            <a:endParaRPr lang="zh-TW" altLang="en-US"/>
          </a:p>
        </p:txBody>
      </p:sp>
    </p:spTree>
    <p:extLst>
      <p:ext uri="{BB962C8B-B14F-4D97-AF65-F5344CB8AC3E}">
        <p14:creationId xmlns:p14="http://schemas.microsoft.com/office/powerpoint/2010/main" val="32028865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25432" y="6524098"/>
            <a:ext cx="128270" cy="128270"/>
          </a:xfrm>
          <a:prstGeom prst="rect">
            <a:avLst/>
          </a:prstGeom>
        </p:spPr>
        <p:txBody>
          <a:bodyPr vert="horz" wrap="square" lIns="0" tIns="0" rIns="0" bIns="0" rtlCol="0">
            <a:spAutoFit/>
          </a:bodyPr>
          <a:lstStyle/>
          <a:p>
            <a:pPr>
              <a:lnSpc>
                <a:spcPts val="994"/>
              </a:lnSpc>
            </a:pPr>
            <a:r>
              <a:rPr sz="900" spc="-5" dirty="0">
                <a:solidFill>
                  <a:srgbClr val="FFFFFF"/>
                </a:solidFill>
                <a:latin typeface="Arial"/>
                <a:cs typeface="Arial"/>
              </a:rPr>
              <a:t>40</a:t>
            </a:r>
            <a:endParaRPr sz="900">
              <a:latin typeface="Arial"/>
              <a:cs typeface="Arial"/>
            </a:endParaRPr>
          </a:p>
        </p:txBody>
      </p:sp>
      <p:sp>
        <p:nvSpPr>
          <p:cNvPr id="13" name="object 13"/>
          <p:cNvSpPr/>
          <p:nvPr/>
        </p:nvSpPr>
        <p:spPr>
          <a:xfrm>
            <a:off x="92328" y="296926"/>
            <a:ext cx="8961374" cy="656107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56100" y="5373751"/>
            <a:ext cx="1548130" cy="935355"/>
          </a:xfrm>
          <a:custGeom>
            <a:avLst/>
            <a:gdLst/>
            <a:ahLst/>
            <a:cxnLst/>
            <a:rect l="l" t="t" r="r" b="b"/>
            <a:pathLst>
              <a:path w="1548129" h="935354">
                <a:moveTo>
                  <a:pt x="0" y="155829"/>
                </a:moveTo>
                <a:lnTo>
                  <a:pt x="7940" y="106558"/>
                </a:lnTo>
                <a:lnTo>
                  <a:pt x="30053" y="63779"/>
                </a:lnTo>
                <a:lnTo>
                  <a:pt x="63779" y="30053"/>
                </a:lnTo>
                <a:lnTo>
                  <a:pt x="106558" y="7940"/>
                </a:lnTo>
                <a:lnTo>
                  <a:pt x="155828" y="0"/>
                </a:lnTo>
                <a:lnTo>
                  <a:pt x="1391920" y="0"/>
                </a:lnTo>
                <a:lnTo>
                  <a:pt x="1441204" y="7940"/>
                </a:lnTo>
                <a:lnTo>
                  <a:pt x="1484014" y="30053"/>
                </a:lnTo>
                <a:lnTo>
                  <a:pt x="1517778" y="63779"/>
                </a:lnTo>
                <a:lnTo>
                  <a:pt x="1539922" y="106558"/>
                </a:lnTo>
                <a:lnTo>
                  <a:pt x="1547876" y="155829"/>
                </a:lnTo>
                <a:lnTo>
                  <a:pt x="1547876" y="779132"/>
                </a:lnTo>
                <a:lnTo>
                  <a:pt x="1539922" y="828389"/>
                </a:lnTo>
                <a:lnTo>
                  <a:pt x="1517778" y="871169"/>
                </a:lnTo>
                <a:lnTo>
                  <a:pt x="1484014" y="904905"/>
                </a:lnTo>
                <a:lnTo>
                  <a:pt x="1441204" y="927028"/>
                </a:lnTo>
                <a:lnTo>
                  <a:pt x="1391920" y="934974"/>
                </a:lnTo>
                <a:lnTo>
                  <a:pt x="155828" y="934974"/>
                </a:lnTo>
                <a:lnTo>
                  <a:pt x="106558" y="927028"/>
                </a:lnTo>
                <a:lnTo>
                  <a:pt x="63779" y="904905"/>
                </a:lnTo>
                <a:lnTo>
                  <a:pt x="30053" y="871169"/>
                </a:lnTo>
                <a:lnTo>
                  <a:pt x="7940" y="828389"/>
                </a:lnTo>
                <a:lnTo>
                  <a:pt x="0" y="779132"/>
                </a:lnTo>
                <a:lnTo>
                  <a:pt x="0" y="155829"/>
                </a:lnTo>
                <a:close/>
              </a:path>
            </a:pathLst>
          </a:custGeom>
          <a:ln w="38100">
            <a:solidFill>
              <a:srgbClr val="FF0000"/>
            </a:solidFill>
          </a:ln>
        </p:spPr>
        <p:txBody>
          <a:bodyPr wrap="square" lIns="0" tIns="0" rIns="0" bIns="0" rtlCol="0"/>
          <a:lstStyle/>
          <a:p>
            <a:endParaRPr/>
          </a:p>
        </p:txBody>
      </p:sp>
      <p:sp>
        <p:nvSpPr>
          <p:cNvPr id="15" name="object 15"/>
          <p:cNvSpPr/>
          <p:nvPr/>
        </p:nvSpPr>
        <p:spPr>
          <a:xfrm>
            <a:off x="182562" y="188977"/>
            <a:ext cx="8839149" cy="273100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213878" y="182626"/>
            <a:ext cx="0" cy="3609975"/>
          </a:xfrm>
          <a:custGeom>
            <a:avLst/>
            <a:gdLst/>
            <a:ahLst/>
            <a:cxnLst/>
            <a:rect l="l" t="t" r="r" b="b"/>
            <a:pathLst>
              <a:path h="3609975">
                <a:moveTo>
                  <a:pt x="0" y="0"/>
                </a:moveTo>
                <a:lnTo>
                  <a:pt x="0" y="3609848"/>
                </a:lnTo>
              </a:path>
            </a:pathLst>
          </a:custGeom>
          <a:ln w="12700">
            <a:solidFill>
              <a:srgbClr val="000000"/>
            </a:solidFill>
          </a:ln>
        </p:spPr>
        <p:txBody>
          <a:bodyPr wrap="square" lIns="0" tIns="0" rIns="0" bIns="0" rtlCol="0"/>
          <a:lstStyle/>
          <a:p>
            <a:endParaRPr/>
          </a:p>
        </p:txBody>
      </p:sp>
      <p:sp>
        <p:nvSpPr>
          <p:cNvPr id="17" name="object 17"/>
          <p:cNvSpPr/>
          <p:nvPr/>
        </p:nvSpPr>
        <p:spPr>
          <a:xfrm>
            <a:off x="182562" y="182626"/>
            <a:ext cx="0" cy="3609975"/>
          </a:xfrm>
          <a:custGeom>
            <a:avLst/>
            <a:gdLst/>
            <a:ahLst/>
            <a:cxnLst/>
            <a:rect l="l" t="t" r="r" b="b"/>
            <a:pathLst>
              <a:path h="3609975">
                <a:moveTo>
                  <a:pt x="0" y="0"/>
                </a:moveTo>
                <a:lnTo>
                  <a:pt x="0" y="3609848"/>
                </a:lnTo>
              </a:path>
            </a:pathLst>
          </a:custGeom>
          <a:ln w="12700">
            <a:solidFill>
              <a:srgbClr val="000000"/>
            </a:solidFill>
          </a:ln>
        </p:spPr>
        <p:txBody>
          <a:bodyPr wrap="square" lIns="0" tIns="0" rIns="0" bIns="0" rtlCol="0"/>
          <a:lstStyle/>
          <a:p>
            <a:endParaRPr/>
          </a:p>
        </p:txBody>
      </p:sp>
      <p:sp>
        <p:nvSpPr>
          <p:cNvPr id="18" name="object 18"/>
          <p:cNvSpPr/>
          <p:nvPr/>
        </p:nvSpPr>
        <p:spPr>
          <a:xfrm>
            <a:off x="9021826" y="182626"/>
            <a:ext cx="0" cy="3609975"/>
          </a:xfrm>
          <a:custGeom>
            <a:avLst/>
            <a:gdLst/>
            <a:ahLst/>
            <a:cxnLst/>
            <a:rect l="l" t="t" r="r" b="b"/>
            <a:pathLst>
              <a:path h="3609975">
                <a:moveTo>
                  <a:pt x="0" y="0"/>
                </a:moveTo>
                <a:lnTo>
                  <a:pt x="0" y="3609848"/>
                </a:lnTo>
              </a:path>
            </a:pathLst>
          </a:custGeom>
          <a:ln w="12700">
            <a:solidFill>
              <a:srgbClr val="000000"/>
            </a:solidFill>
          </a:ln>
        </p:spPr>
        <p:txBody>
          <a:bodyPr wrap="square" lIns="0" tIns="0" rIns="0" bIns="0" rtlCol="0"/>
          <a:lstStyle/>
          <a:p>
            <a:endParaRPr/>
          </a:p>
        </p:txBody>
      </p:sp>
      <p:sp>
        <p:nvSpPr>
          <p:cNvPr id="19" name="object 19"/>
          <p:cNvSpPr/>
          <p:nvPr/>
        </p:nvSpPr>
        <p:spPr>
          <a:xfrm>
            <a:off x="176212" y="188976"/>
            <a:ext cx="8852535" cy="0"/>
          </a:xfrm>
          <a:custGeom>
            <a:avLst/>
            <a:gdLst/>
            <a:ahLst/>
            <a:cxnLst/>
            <a:rect l="l" t="t" r="r" b="b"/>
            <a:pathLst>
              <a:path w="8852535">
                <a:moveTo>
                  <a:pt x="0" y="0"/>
                </a:moveTo>
                <a:lnTo>
                  <a:pt x="8851963" y="0"/>
                </a:lnTo>
              </a:path>
            </a:pathLst>
          </a:custGeom>
          <a:ln w="12700">
            <a:solidFill>
              <a:srgbClr val="000000"/>
            </a:solidFill>
          </a:ln>
        </p:spPr>
        <p:txBody>
          <a:bodyPr wrap="square" lIns="0" tIns="0" rIns="0" bIns="0" rtlCol="0"/>
          <a:lstStyle/>
          <a:p>
            <a:endParaRPr/>
          </a:p>
        </p:txBody>
      </p:sp>
      <p:sp>
        <p:nvSpPr>
          <p:cNvPr id="25" name="object 25"/>
          <p:cNvSpPr/>
          <p:nvPr/>
        </p:nvSpPr>
        <p:spPr>
          <a:xfrm>
            <a:off x="8593835" y="2593848"/>
            <a:ext cx="427875" cy="652272"/>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8746235" y="2593848"/>
            <a:ext cx="275475" cy="652272"/>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392684" y="212851"/>
            <a:ext cx="8557895" cy="2490425"/>
          </a:xfrm>
          <a:prstGeom prst="rect">
            <a:avLst/>
          </a:prstGeom>
        </p:spPr>
        <p:txBody>
          <a:bodyPr vert="horz" wrap="square" lIns="0" tIns="12700" rIns="0" bIns="0" rtlCol="0">
            <a:spAutoFit/>
          </a:bodyPr>
          <a:lstStyle/>
          <a:p>
            <a:pPr marL="912494">
              <a:lnSpc>
                <a:spcPct val="100000"/>
              </a:lnSpc>
              <a:spcBef>
                <a:spcPts val="100"/>
              </a:spcBef>
            </a:pPr>
            <a:r>
              <a:rPr sz="2300" b="1" spc="25" dirty="0">
                <a:latin typeface="微軟正黑體"/>
                <a:cs typeface="微軟正黑體"/>
              </a:rPr>
              <a:t>1.</a:t>
            </a:r>
            <a:r>
              <a:rPr sz="2300" b="1" spc="60" dirty="0">
                <a:latin typeface="微軟正黑體"/>
                <a:cs typeface="微軟正黑體"/>
              </a:rPr>
              <a:t>學生自主學</a:t>
            </a:r>
            <a:r>
              <a:rPr sz="2300" b="1" spc="75" dirty="0">
                <a:latin typeface="微軟正黑體"/>
                <a:cs typeface="微軟正黑體"/>
              </a:rPr>
              <a:t>習</a:t>
            </a:r>
            <a:r>
              <a:rPr sz="2300" b="1" spc="60" dirty="0">
                <a:latin typeface="微軟正黑體"/>
                <a:cs typeface="微軟正黑體"/>
              </a:rPr>
              <a:t>、</a:t>
            </a:r>
            <a:r>
              <a:rPr sz="2300" b="1" spc="55" dirty="0">
                <a:latin typeface="微軟正黑體"/>
                <a:cs typeface="微軟正黑體"/>
              </a:rPr>
              <a:t>選</a:t>
            </a:r>
            <a:r>
              <a:rPr sz="2300" b="1" spc="50" dirty="0">
                <a:latin typeface="微軟正黑體"/>
                <a:cs typeface="微軟正黑體"/>
              </a:rPr>
              <a:t>手</a:t>
            </a:r>
            <a:r>
              <a:rPr sz="2300" b="1" spc="55" dirty="0">
                <a:latin typeface="微軟正黑體"/>
                <a:cs typeface="微軟正黑體"/>
              </a:rPr>
              <a:t>培</a:t>
            </a:r>
            <a:r>
              <a:rPr sz="2300" b="1" spc="75" dirty="0">
                <a:latin typeface="微軟正黑體"/>
                <a:cs typeface="微軟正黑體"/>
              </a:rPr>
              <a:t>訓</a:t>
            </a:r>
            <a:r>
              <a:rPr sz="2300" b="1" spc="60" dirty="0">
                <a:latin typeface="微軟正黑體"/>
                <a:cs typeface="微軟正黑體"/>
              </a:rPr>
              <a:t>、充</a:t>
            </a:r>
            <a:r>
              <a:rPr sz="2300" b="1" spc="50" dirty="0">
                <a:latin typeface="微軟正黑體"/>
                <a:cs typeface="微軟正黑體"/>
              </a:rPr>
              <a:t>實</a:t>
            </a:r>
            <a:r>
              <a:rPr sz="2300" b="1" spc="60" dirty="0">
                <a:latin typeface="微軟正黑體"/>
                <a:cs typeface="微軟正黑體"/>
              </a:rPr>
              <a:t>（增廣</a:t>
            </a:r>
            <a:r>
              <a:rPr sz="2300" b="1" spc="55" dirty="0">
                <a:latin typeface="微軟正黑體"/>
                <a:cs typeface="微軟正黑體"/>
              </a:rPr>
              <a:t>）/</a:t>
            </a:r>
            <a:r>
              <a:rPr sz="2300" b="1" spc="60" dirty="0">
                <a:latin typeface="微軟正黑體"/>
                <a:cs typeface="微軟正黑體"/>
              </a:rPr>
              <a:t>補強教</a:t>
            </a:r>
            <a:r>
              <a:rPr sz="2300" b="1" spc="75" dirty="0">
                <a:latin typeface="微軟正黑體"/>
                <a:cs typeface="微軟正黑體"/>
              </a:rPr>
              <a:t>學</a:t>
            </a:r>
            <a:r>
              <a:rPr sz="2300" b="1" spc="50" dirty="0">
                <a:latin typeface="微軟正黑體"/>
                <a:cs typeface="微軟正黑體"/>
              </a:rPr>
              <a:t>、</a:t>
            </a:r>
            <a:r>
              <a:rPr sz="2300" b="1" dirty="0">
                <a:latin typeface="微軟正黑體"/>
                <a:cs typeface="微軟正黑體"/>
              </a:rPr>
              <a:t>學</a:t>
            </a:r>
            <a:endParaRPr sz="2300" dirty="0">
              <a:latin typeface="微軟正黑體"/>
              <a:cs typeface="微軟正黑體"/>
            </a:endParaRPr>
          </a:p>
          <a:p>
            <a:pPr marL="1163955">
              <a:lnSpc>
                <a:spcPct val="100000"/>
              </a:lnSpc>
              <a:spcBef>
                <a:spcPts val="5"/>
              </a:spcBef>
            </a:pPr>
            <a:r>
              <a:rPr sz="2300" b="1" dirty="0">
                <a:latin typeface="微軟正黑體"/>
                <a:cs typeface="微軟正黑體"/>
              </a:rPr>
              <a:t>校特色活動</a:t>
            </a:r>
            <a:r>
              <a:rPr sz="2300" b="1" spc="0" dirty="0">
                <a:latin typeface="微軟正黑體"/>
                <a:cs typeface="微軟正黑體"/>
              </a:rPr>
              <a:t>等。</a:t>
            </a:r>
            <a:endParaRPr sz="2300" dirty="0">
              <a:latin typeface="微軟正黑體"/>
              <a:cs typeface="微軟正黑體"/>
            </a:endParaRPr>
          </a:p>
          <a:p>
            <a:pPr marL="1163955" marR="5080" indent="-251460">
              <a:lnSpc>
                <a:spcPct val="100000"/>
              </a:lnSpc>
            </a:pPr>
            <a:r>
              <a:rPr sz="2300" b="1" spc="25" dirty="0">
                <a:latin typeface="微軟正黑體"/>
                <a:cs typeface="微軟正黑體"/>
              </a:rPr>
              <a:t>2.</a:t>
            </a:r>
            <a:r>
              <a:rPr sz="2300" b="1" spc="60" dirty="0">
                <a:latin typeface="微軟正黑體"/>
                <a:cs typeface="微軟正黑體"/>
              </a:rPr>
              <a:t>充</a:t>
            </a:r>
            <a:r>
              <a:rPr sz="2300" b="1" spc="75" dirty="0">
                <a:latin typeface="微軟正黑體"/>
                <a:cs typeface="微軟正黑體"/>
              </a:rPr>
              <a:t>實</a:t>
            </a:r>
            <a:r>
              <a:rPr sz="2300" b="1" spc="60" dirty="0">
                <a:latin typeface="微軟正黑體"/>
                <a:cs typeface="微軟正黑體"/>
              </a:rPr>
              <a:t>（增廣</a:t>
            </a:r>
            <a:r>
              <a:rPr sz="2300" b="1" spc="65" dirty="0">
                <a:latin typeface="微軟正黑體"/>
                <a:cs typeface="微軟正黑體"/>
              </a:rPr>
              <a:t>）/</a:t>
            </a:r>
            <a:r>
              <a:rPr sz="2300" b="1" spc="55" dirty="0">
                <a:latin typeface="微軟正黑體"/>
                <a:cs typeface="微軟正黑體"/>
              </a:rPr>
              <a:t>補</a:t>
            </a:r>
            <a:r>
              <a:rPr sz="2300" b="1" spc="50" dirty="0">
                <a:latin typeface="微軟正黑體"/>
                <a:cs typeface="微軟正黑體"/>
              </a:rPr>
              <a:t>強</a:t>
            </a:r>
            <a:r>
              <a:rPr sz="2300" b="1" spc="55" dirty="0">
                <a:latin typeface="微軟正黑體"/>
                <a:cs typeface="微軟正黑體"/>
              </a:rPr>
              <a:t>性教學採</a:t>
            </a:r>
            <a:r>
              <a:rPr sz="2300" b="1" spc="50" dirty="0">
                <a:latin typeface="微軟正黑體"/>
                <a:cs typeface="微軟正黑體"/>
              </a:rPr>
              <a:t>全</a:t>
            </a:r>
            <a:r>
              <a:rPr sz="2300" b="1" spc="55" dirty="0">
                <a:latin typeface="微軟正黑體"/>
                <a:cs typeface="微軟正黑體"/>
              </a:rPr>
              <a:t>學期授課</a:t>
            </a:r>
            <a:r>
              <a:rPr sz="2300" b="1" spc="80" dirty="0">
                <a:latin typeface="微軟正黑體"/>
                <a:cs typeface="微軟正黑體"/>
              </a:rPr>
              <a:t>者</a:t>
            </a:r>
            <a:r>
              <a:rPr sz="2300" b="1" spc="75" dirty="0">
                <a:latin typeface="微軟正黑體"/>
                <a:cs typeface="微軟正黑體"/>
              </a:rPr>
              <a:t>，</a:t>
            </a:r>
            <a:r>
              <a:rPr sz="2300" b="1" spc="60" dirty="0">
                <a:latin typeface="微軟正黑體"/>
                <a:cs typeface="微軟正黑體"/>
              </a:rPr>
              <a:t>高一、</a:t>
            </a:r>
            <a:r>
              <a:rPr sz="2300" b="1" spc="50" dirty="0">
                <a:latin typeface="微軟正黑體"/>
                <a:cs typeface="微軟正黑體"/>
              </a:rPr>
              <a:t>高二 </a:t>
            </a:r>
            <a:r>
              <a:rPr sz="2300" b="1" dirty="0">
                <a:latin typeface="微軟正黑體"/>
                <a:cs typeface="微軟正黑體"/>
              </a:rPr>
              <a:t>每週至多1</a:t>
            </a:r>
            <a:r>
              <a:rPr sz="2300" b="1" spc="-25" dirty="0">
                <a:latin typeface="微軟正黑體"/>
                <a:cs typeface="微軟正黑體"/>
              </a:rPr>
              <a:t> </a:t>
            </a:r>
            <a:r>
              <a:rPr sz="2300" b="1" dirty="0">
                <a:latin typeface="微軟正黑體"/>
                <a:cs typeface="微軟正黑體"/>
              </a:rPr>
              <a:t>節。</a:t>
            </a:r>
            <a:endParaRPr sz="2300" dirty="0">
              <a:latin typeface="微軟正黑體"/>
              <a:cs typeface="微軟正黑體"/>
            </a:endParaRPr>
          </a:p>
          <a:p>
            <a:pPr marL="12700">
              <a:lnSpc>
                <a:spcPct val="100000"/>
              </a:lnSpc>
              <a:spcBef>
                <a:spcPts val="5"/>
              </a:spcBef>
              <a:tabLst>
                <a:tab pos="912494" algn="l"/>
              </a:tabLst>
            </a:pPr>
            <a:r>
              <a:rPr sz="2300" b="1" dirty="0">
                <a:solidFill>
                  <a:srgbClr val="00AF50"/>
                </a:solidFill>
                <a:latin typeface="微軟正黑體"/>
                <a:cs typeface="微軟正黑體"/>
              </a:rPr>
              <a:t>彈性	</a:t>
            </a:r>
            <a:r>
              <a:rPr sz="2300" b="1" spc="5" dirty="0">
                <a:latin typeface="微軟正黑體"/>
                <a:cs typeface="微軟正黑體"/>
              </a:rPr>
              <a:t>3.</a:t>
            </a:r>
            <a:r>
              <a:rPr sz="2300" b="1" spc="25" dirty="0">
                <a:solidFill>
                  <a:srgbClr val="DF05C5"/>
                </a:solidFill>
                <a:latin typeface="微軟正黑體"/>
                <a:cs typeface="微軟正黑體"/>
              </a:rPr>
              <a:t>得</a:t>
            </a:r>
            <a:r>
              <a:rPr sz="2300" b="1" spc="10" dirty="0">
                <a:latin typeface="微軟正黑體"/>
                <a:cs typeface="微軟正黑體"/>
              </a:rPr>
              <a:t>安排</a:t>
            </a:r>
            <a:r>
              <a:rPr sz="2300" b="1" dirty="0">
                <a:latin typeface="微軟正黑體"/>
                <a:cs typeface="微軟正黑體"/>
              </a:rPr>
              <a:t>教</a:t>
            </a:r>
            <a:r>
              <a:rPr sz="2300" b="1" spc="10" dirty="0">
                <a:latin typeface="微軟正黑體"/>
                <a:cs typeface="微軟正黑體"/>
              </a:rPr>
              <a:t>師授</a:t>
            </a:r>
            <a:r>
              <a:rPr sz="2300" b="1" dirty="0">
                <a:latin typeface="微軟正黑體"/>
                <a:cs typeface="微軟正黑體"/>
              </a:rPr>
              <a:t>課</a:t>
            </a:r>
            <a:r>
              <a:rPr sz="2300" b="1" spc="10" dirty="0">
                <a:latin typeface="微軟正黑體"/>
                <a:cs typeface="微軟正黑體"/>
              </a:rPr>
              <a:t>或</a:t>
            </a:r>
            <a:r>
              <a:rPr sz="2300" b="1" dirty="0">
                <a:latin typeface="微軟正黑體"/>
                <a:cs typeface="微軟正黑體"/>
              </a:rPr>
              <a:t>指</a:t>
            </a:r>
            <a:r>
              <a:rPr sz="2300" b="1" spc="50" dirty="0">
                <a:latin typeface="微軟正黑體"/>
                <a:cs typeface="微軟正黑體"/>
              </a:rPr>
              <a:t>導</a:t>
            </a:r>
            <a:r>
              <a:rPr sz="2300" b="1" spc="10" dirty="0">
                <a:latin typeface="微軟正黑體"/>
                <a:cs typeface="微軟正黑體"/>
              </a:rPr>
              <a:t>，</a:t>
            </a:r>
            <a:r>
              <a:rPr sz="2300" b="1" dirty="0">
                <a:latin typeface="微軟正黑體"/>
                <a:cs typeface="微軟正黑體"/>
              </a:rPr>
              <a:t>並</a:t>
            </a:r>
            <a:r>
              <a:rPr sz="2300" b="1" spc="10" dirty="0">
                <a:latin typeface="微軟正黑體"/>
                <a:cs typeface="微軟正黑體"/>
              </a:rPr>
              <a:t>列</a:t>
            </a:r>
            <a:r>
              <a:rPr sz="2300" b="1" dirty="0">
                <a:latin typeface="微軟正黑體"/>
                <a:cs typeface="微軟正黑體"/>
              </a:rPr>
              <a:t>入</a:t>
            </a:r>
            <a:r>
              <a:rPr sz="2300" b="1" spc="10" dirty="0">
                <a:latin typeface="微軟正黑體"/>
                <a:cs typeface="微軟正黑體"/>
              </a:rPr>
              <a:t>教師</a:t>
            </a:r>
            <a:r>
              <a:rPr sz="2300" b="1" dirty="0">
                <a:latin typeface="微軟正黑體"/>
                <a:cs typeface="微軟正黑體"/>
              </a:rPr>
              <a:t>教</a:t>
            </a:r>
            <a:r>
              <a:rPr sz="2300" b="1" spc="10" dirty="0">
                <a:latin typeface="微軟正黑體"/>
                <a:cs typeface="微軟正黑體"/>
              </a:rPr>
              <a:t>學</a:t>
            </a:r>
            <a:r>
              <a:rPr sz="2300" b="1" dirty="0">
                <a:latin typeface="微軟正黑體"/>
                <a:cs typeface="微軟正黑體"/>
              </a:rPr>
              <a:t>節</a:t>
            </a:r>
            <a:r>
              <a:rPr sz="2300" b="1" spc="10" dirty="0">
                <a:latin typeface="微軟正黑體"/>
                <a:cs typeface="微軟正黑體"/>
              </a:rPr>
              <a:t>數或</a:t>
            </a:r>
            <a:r>
              <a:rPr sz="2300" b="1" dirty="0">
                <a:latin typeface="微軟正黑體"/>
                <a:cs typeface="微軟正黑體"/>
              </a:rPr>
              <a:t>支</a:t>
            </a:r>
            <a:r>
              <a:rPr sz="2300" b="1" spc="10" dirty="0">
                <a:latin typeface="微軟正黑體"/>
                <a:cs typeface="微軟正黑體"/>
              </a:rPr>
              <a:t>給</a:t>
            </a:r>
            <a:r>
              <a:rPr sz="2300" b="1" dirty="0">
                <a:latin typeface="微軟正黑體"/>
                <a:cs typeface="微軟正黑體"/>
              </a:rPr>
              <a:t>鐘點</a:t>
            </a:r>
            <a:endParaRPr sz="2300" dirty="0">
              <a:latin typeface="微軟正黑體"/>
              <a:cs typeface="微軟正黑體"/>
            </a:endParaRPr>
          </a:p>
          <a:p>
            <a:pPr marL="12700">
              <a:lnSpc>
                <a:spcPct val="100000"/>
              </a:lnSpc>
              <a:tabLst>
                <a:tab pos="1163955" algn="l"/>
              </a:tabLst>
            </a:pPr>
            <a:r>
              <a:rPr sz="2300" b="1" dirty="0">
                <a:solidFill>
                  <a:srgbClr val="00AF50"/>
                </a:solidFill>
                <a:latin typeface="微軟正黑體"/>
                <a:cs typeface="微軟正黑體"/>
              </a:rPr>
              <a:t>學</a:t>
            </a:r>
            <a:r>
              <a:rPr sz="2300" b="1" spc="0" dirty="0">
                <a:solidFill>
                  <a:srgbClr val="00AF50"/>
                </a:solidFill>
                <a:latin typeface="微軟正黑體"/>
                <a:cs typeface="微軟正黑體"/>
              </a:rPr>
              <a:t>習	</a:t>
            </a:r>
            <a:r>
              <a:rPr sz="2300" b="1" spc="0" dirty="0">
                <a:latin typeface="微軟正黑體"/>
                <a:cs typeface="微軟正黑體"/>
              </a:rPr>
              <a:t>費</a:t>
            </a:r>
            <a:r>
              <a:rPr sz="2300" b="1" spc="0" dirty="0" smtClean="0">
                <a:latin typeface="微軟正黑體"/>
                <a:cs typeface="微軟正黑體"/>
              </a:rPr>
              <a:t>。</a:t>
            </a:r>
            <a:endParaRPr sz="2350" dirty="0">
              <a:latin typeface="Times New Roman"/>
              <a:cs typeface="Times New Roman"/>
            </a:endParaRPr>
          </a:p>
          <a:p>
            <a:pPr marL="912494">
              <a:lnSpc>
                <a:spcPct val="100000"/>
              </a:lnSpc>
            </a:pPr>
            <a:r>
              <a:rPr sz="2300" b="1" spc="50" dirty="0">
                <a:solidFill>
                  <a:srgbClr val="FF0000"/>
                </a:solidFill>
                <a:latin typeface="微軟正黑體"/>
                <a:cs typeface="微軟正黑體"/>
              </a:rPr>
              <a:t>※</a:t>
            </a:r>
            <a:r>
              <a:rPr sz="2300" b="1" spc="35" dirty="0">
                <a:solidFill>
                  <a:srgbClr val="FF0000"/>
                </a:solidFill>
                <a:latin typeface="微軟正黑體"/>
                <a:cs typeface="微軟正黑體"/>
              </a:rPr>
              <a:t>彈性學</a:t>
            </a:r>
            <a:r>
              <a:rPr sz="2300" b="1" spc="25" dirty="0">
                <a:solidFill>
                  <a:srgbClr val="FF0000"/>
                </a:solidFill>
                <a:latin typeface="微軟正黑體"/>
                <a:cs typeface="微軟正黑體"/>
              </a:rPr>
              <a:t>習</a:t>
            </a:r>
            <a:r>
              <a:rPr sz="2300" b="1" spc="35" dirty="0">
                <a:solidFill>
                  <a:srgbClr val="FF0000"/>
                </a:solidFill>
                <a:latin typeface="微軟正黑體"/>
                <a:cs typeface="微軟正黑體"/>
              </a:rPr>
              <a:t>時間應於</a:t>
            </a:r>
            <a:r>
              <a:rPr sz="2300" b="1" spc="25" dirty="0">
                <a:solidFill>
                  <a:srgbClr val="FF0000"/>
                </a:solidFill>
                <a:latin typeface="微軟正黑體"/>
                <a:cs typeface="微軟正黑體"/>
              </a:rPr>
              <a:t>課</a:t>
            </a:r>
            <a:r>
              <a:rPr sz="2300" b="1" spc="35" dirty="0">
                <a:solidFill>
                  <a:srgbClr val="FF0000"/>
                </a:solidFill>
                <a:latin typeface="微軟正黑體"/>
                <a:cs typeface="微軟正黑體"/>
              </a:rPr>
              <a:t>程綱要所</a:t>
            </a:r>
            <a:r>
              <a:rPr sz="2300" b="1" spc="25" dirty="0">
                <a:solidFill>
                  <a:srgbClr val="FF0000"/>
                </a:solidFill>
                <a:latin typeface="微軟正黑體"/>
                <a:cs typeface="微軟正黑體"/>
              </a:rPr>
              <a:t>定</a:t>
            </a:r>
            <a:r>
              <a:rPr sz="2300" b="1" spc="35" dirty="0">
                <a:solidFill>
                  <a:srgbClr val="FF0000"/>
                </a:solidFill>
                <a:latin typeface="微軟正黑體"/>
                <a:cs typeface="微軟正黑體"/>
              </a:rPr>
              <a:t>每星期上</a:t>
            </a:r>
            <a:r>
              <a:rPr sz="2300" b="1" spc="75" dirty="0">
                <a:solidFill>
                  <a:srgbClr val="FF0000"/>
                </a:solidFill>
                <a:latin typeface="微軟正黑體"/>
                <a:cs typeface="微軟正黑體"/>
              </a:rPr>
              <a:t>課</a:t>
            </a:r>
            <a:r>
              <a:rPr sz="2300" b="1" spc="10" dirty="0">
                <a:solidFill>
                  <a:srgbClr val="FF0000"/>
                </a:solidFill>
                <a:latin typeface="微軟正黑體"/>
                <a:cs typeface="微軟正黑體"/>
              </a:rPr>
              <a:t>35</a:t>
            </a:r>
            <a:r>
              <a:rPr sz="2300" b="1" spc="35" dirty="0">
                <a:solidFill>
                  <a:srgbClr val="FF0000"/>
                </a:solidFill>
                <a:latin typeface="微軟正黑體"/>
                <a:cs typeface="微軟正黑體"/>
              </a:rPr>
              <a:t>節內為之</a:t>
            </a:r>
            <a:endParaRPr sz="2300" dirty="0">
              <a:latin typeface="微軟正黑體"/>
              <a:cs typeface="微軟正黑體"/>
            </a:endParaRP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151</a:t>
            </a:fld>
            <a:endParaRPr lang="zh-TW" altLang="en-US"/>
          </a:p>
        </p:txBody>
      </p:sp>
    </p:spTree>
    <p:extLst>
      <p:ext uri="{BB962C8B-B14F-4D97-AF65-F5344CB8AC3E}">
        <p14:creationId xmlns:p14="http://schemas.microsoft.com/office/powerpoint/2010/main" val="42923160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5" name="群組 11"/>
          <p:cNvGrpSpPr>
            <a:grpSpLocks/>
          </p:cNvGrpSpPr>
          <p:nvPr/>
        </p:nvGrpSpPr>
        <p:grpSpPr bwMode="auto">
          <a:xfrm>
            <a:off x="1143000" y="4719638"/>
            <a:ext cx="563563" cy="357187"/>
            <a:chOff x="1811175" y="111832"/>
            <a:chExt cx="563399" cy="357393"/>
          </a:xfrm>
        </p:grpSpPr>
        <p:sp>
          <p:nvSpPr>
            <p:cNvPr id="13" name="向右箭號 12"/>
            <p:cNvSpPr/>
            <p:nvPr/>
          </p:nvSpPr>
          <p:spPr>
            <a:xfrm rot="21594466">
              <a:off x="1811175" y="111832"/>
              <a:ext cx="563399" cy="357393"/>
            </a:xfrm>
            <a:prstGeom prst="rightArrow">
              <a:avLst>
                <a:gd name="adj1" fmla="val 60000"/>
                <a:gd name="adj2" fmla="val 50000"/>
              </a:avLst>
            </a:prstGeom>
            <a:solidFill>
              <a:schemeClr val="accent3">
                <a:lumMod val="75000"/>
              </a:schemeClr>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lt1"/>
            </a:fontRef>
          </p:style>
        </p:sp>
        <p:sp>
          <p:nvSpPr>
            <p:cNvPr id="14" name="向右箭號 4"/>
            <p:cNvSpPr/>
            <p:nvPr/>
          </p:nvSpPr>
          <p:spPr>
            <a:xfrm rot="21594466">
              <a:off x="1811175" y="183310"/>
              <a:ext cx="455480" cy="214437"/>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488950" fontAlgn="auto">
                <a:lnSpc>
                  <a:spcPct val="90000"/>
                </a:lnSpc>
                <a:spcAft>
                  <a:spcPct val="35000"/>
                </a:spcAft>
                <a:defRPr/>
              </a:pPr>
              <a:endParaRPr kumimoji="0" lang="zh-TW" altLang="en-US" sz="1100" b="1">
                <a:latin typeface="微軟正黑體" pitchFamily="34" charset="-120"/>
                <a:ea typeface="微軟正黑體" pitchFamily="34" charset="-120"/>
              </a:endParaRPr>
            </a:p>
          </p:txBody>
        </p:sp>
      </p:grpSp>
      <p:sp>
        <p:nvSpPr>
          <p:cNvPr id="38916" name="矩形 1"/>
          <p:cNvSpPr>
            <a:spLocks noChangeArrowheads="1"/>
          </p:cNvSpPr>
          <p:nvPr/>
        </p:nvSpPr>
        <p:spPr bwMode="auto">
          <a:xfrm>
            <a:off x="1836738" y="4465638"/>
            <a:ext cx="71548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b="1">
                <a:solidFill>
                  <a:srgbClr val="CC00FF"/>
                </a:solidFill>
                <a:latin typeface="微軟正黑體" panose="020B0604030504040204" pitchFamily="34" charset="-120"/>
                <a:ea typeface="微軟正黑體" panose="020B0604030504040204" pitchFamily="34" charset="-120"/>
              </a:rPr>
              <a:t>可由學校自行規劃辦理特色課程選修之</a:t>
            </a:r>
            <a:endParaRPr kumimoji="0" lang="en-US" altLang="zh-TW" b="1">
              <a:solidFill>
                <a:srgbClr val="CC00FF"/>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zh-TW" altLang="en-US" b="1">
                <a:solidFill>
                  <a:srgbClr val="CC00FF"/>
                </a:solidFill>
                <a:latin typeface="微軟正黑體" panose="020B0604030504040204" pitchFamily="34" charset="-120"/>
                <a:ea typeface="微軟正黑體" panose="020B0604030504040204" pitchFamily="34" charset="-120"/>
              </a:rPr>
              <a:t>增廣教學、學校特色活動、服務學習、</a:t>
            </a:r>
            <a:endParaRPr kumimoji="0" lang="en-US" altLang="zh-TW" b="1">
              <a:solidFill>
                <a:srgbClr val="CC00FF"/>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zh-TW" altLang="en-US" b="1">
                <a:solidFill>
                  <a:srgbClr val="CC00FF"/>
                </a:solidFill>
                <a:latin typeface="微軟正黑體" panose="020B0604030504040204" pitchFamily="34" charset="-120"/>
                <a:ea typeface="微軟正黑體" panose="020B0604030504040204" pitchFamily="34" charset="-120"/>
              </a:rPr>
              <a:t>補救教學、學生自主學習等。</a:t>
            </a:r>
            <a:endParaRPr kumimoji="0" lang="en-US" altLang="zh-TW" b="1">
              <a:solidFill>
                <a:srgbClr val="CC00FF"/>
              </a:solidFill>
              <a:latin typeface="微軟正黑體" panose="020B0604030504040204" pitchFamily="34" charset="-120"/>
              <a:ea typeface="微軟正黑體" panose="020B0604030504040204" pitchFamily="34" charset="-120"/>
            </a:endParaRPr>
          </a:p>
        </p:txBody>
      </p:sp>
      <p:grpSp>
        <p:nvGrpSpPr>
          <p:cNvPr id="38918" name="群組 10"/>
          <p:cNvGrpSpPr>
            <a:grpSpLocks/>
          </p:cNvGrpSpPr>
          <p:nvPr/>
        </p:nvGrpSpPr>
        <p:grpSpPr bwMode="auto">
          <a:xfrm>
            <a:off x="274638" y="1027113"/>
            <a:ext cx="1998662" cy="2101850"/>
            <a:chOff x="4396" y="555599"/>
            <a:chExt cx="1998919" cy="2101230"/>
          </a:xfrm>
        </p:grpSpPr>
        <p:sp>
          <p:nvSpPr>
            <p:cNvPr id="15" name="圓角矩形 14"/>
            <p:cNvSpPr/>
            <p:nvPr/>
          </p:nvSpPr>
          <p:spPr>
            <a:xfrm>
              <a:off x="4396" y="555599"/>
              <a:ext cx="1998919" cy="2101230"/>
            </a:xfrm>
            <a:prstGeom prst="roundRect">
              <a:avLst>
                <a:gd name="adj" fmla="val 10000"/>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6" name="圓角矩形 4"/>
            <p:cNvSpPr/>
            <p:nvPr/>
          </p:nvSpPr>
          <p:spPr>
            <a:xfrm>
              <a:off x="4396" y="555599"/>
              <a:ext cx="1998919" cy="1296604"/>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06680" spcCol="1270"/>
            <a:lstStyle/>
            <a:p>
              <a:pPr defTabSz="1244600" fontAlgn="auto">
                <a:lnSpc>
                  <a:spcPct val="90000"/>
                </a:lnSpc>
                <a:spcAft>
                  <a:spcPct val="35000"/>
                </a:spcAft>
                <a:defRPr/>
              </a:pPr>
              <a:r>
                <a:rPr kumimoji="0" lang="zh-TW" altLang="en-US" sz="3600" b="1" dirty="0">
                  <a:solidFill>
                    <a:schemeClr val="bg1"/>
                  </a:solidFill>
                  <a:latin typeface="微軟正黑體" pitchFamily="34" charset="-120"/>
                  <a:ea typeface="微軟正黑體" pitchFamily="34" charset="-120"/>
                </a:rPr>
                <a:t>多元學習活動</a:t>
              </a:r>
            </a:p>
          </p:txBody>
        </p:sp>
      </p:grpSp>
      <p:grpSp>
        <p:nvGrpSpPr>
          <p:cNvPr id="38919" name="群組 16"/>
          <p:cNvGrpSpPr>
            <a:grpSpLocks/>
          </p:cNvGrpSpPr>
          <p:nvPr/>
        </p:nvGrpSpPr>
        <p:grpSpPr bwMode="auto">
          <a:xfrm>
            <a:off x="3278188" y="1027113"/>
            <a:ext cx="1998662" cy="2101850"/>
            <a:chOff x="0" y="1160876"/>
            <a:chExt cx="1998919" cy="1902087"/>
          </a:xfrm>
        </p:grpSpPr>
        <p:sp>
          <p:nvSpPr>
            <p:cNvPr id="18" name="圓角矩形 17"/>
            <p:cNvSpPr/>
            <p:nvPr/>
          </p:nvSpPr>
          <p:spPr>
            <a:xfrm>
              <a:off x="0" y="1160876"/>
              <a:ext cx="1998919" cy="1902087"/>
            </a:xfrm>
            <a:prstGeom prst="roundRect">
              <a:avLst>
                <a:gd name="adj" fmla="val 10000"/>
              </a:avLst>
            </a:prstGeom>
          </p:spPr>
          <p:style>
            <a:lnRef idx="3">
              <a:schemeClr val="lt1">
                <a:hueOff val="0"/>
                <a:satOff val="0"/>
                <a:lumOff val="0"/>
                <a:alphaOff val="0"/>
              </a:schemeClr>
            </a:lnRef>
            <a:fillRef idx="1">
              <a:schemeClr val="accent3">
                <a:hueOff val="3284301"/>
                <a:satOff val="20616"/>
                <a:lumOff val="4117"/>
                <a:alphaOff val="0"/>
              </a:schemeClr>
            </a:fillRef>
            <a:effectRef idx="1">
              <a:schemeClr val="accent3">
                <a:hueOff val="3284301"/>
                <a:satOff val="20616"/>
                <a:lumOff val="4117"/>
                <a:alphaOff val="0"/>
              </a:schemeClr>
            </a:effectRef>
            <a:fontRef idx="minor">
              <a:schemeClr val="lt1"/>
            </a:fontRef>
          </p:style>
        </p:sp>
        <p:sp>
          <p:nvSpPr>
            <p:cNvPr id="19" name="圓角矩形 4"/>
            <p:cNvSpPr/>
            <p:nvPr/>
          </p:nvSpPr>
          <p:spPr>
            <a:xfrm>
              <a:off x="0" y="1160876"/>
              <a:ext cx="1998919" cy="1173719"/>
            </a:xfrm>
            <a:prstGeom prst="rect">
              <a:avLst/>
            </a:prstGeom>
          </p:spPr>
          <p:style>
            <a:lnRef idx="0">
              <a:scrgbClr r="0" g="0" b="0"/>
            </a:lnRef>
            <a:fillRef idx="0">
              <a:scrgbClr r="0" g="0" b="0"/>
            </a:fillRef>
            <a:effectRef idx="0">
              <a:scrgbClr r="0" g="0" b="0"/>
            </a:effectRef>
            <a:fontRef idx="minor">
              <a:schemeClr val="lt1"/>
            </a:fontRef>
          </p:style>
          <p:txBody>
            <a:bodyPr lIns="199136" tIns="199136" rIns="199136" bIns="106680" spcCol="1270"/>
            <a:lstStyle/>
            <a:p>
              <a:pPr defTabSz="1244600" fontAlgn="auto">
                <a:lnSpc>
                  <a:spcPct val="90000"/>
                </a:lnSpc>
                <a:spcAft>
                  <a:spcPct val="35000"/>
                </a:spcAft>
                <a:defRPr/>
              </a:pPr>
              <a:r>
                <a:rPr kumimoji="0" lang="zh-TW" altLang="en-US" sz="3600" b="1" dirty="0">
                  <a:solidFill>
                    <a:schemeClr val="bg1"/>
                  </a:solidFill>
                  <a:latin typeface="微軟正黑體" pitchFamily="34" charset="-120"/>
                  <a:ea typeface="微軟正黑體" pitchFamily="34" charset="-120"/>
                </a:rPr>
                <a:t>補救教學</a:t>
              </a:r>
            </a:p>
          </p:txBody>
        </p:sp>
      </p:grpSp>
      <p:grpSp>
        <p:nvGrpSpPr>
          <p:cNvPr id="38920" name="群組 19"/>
          <p:cNvGrpSpPr>
            <a:grpSpLocks/>
          </p:cNvGrpSpPr>
          <p:nvPr/>
        </p:nvGrpSpPr>
        <p:grpSpPr bwMode="auto">
          <a:xfrm>
            <a:off x="6281738" y="1027113"/>
            <a:ext cx="1998662" cy="2101850"/>
            <a:chOff x="6426466" y="659509"/>
            <a:chExt cx="1998919" cy="1685590"/>
          </a:xfrm>
        </p:grpSpPr>
        <p:sp>
          <p:nvSpPr>
            <p:cNvPr id="21" name="圓角矩形 20"/>
            <p:cNvSpPr/>
            <p:nvPr/>
          </p:nvSpPr>
          <p:spPr>
            <a:xfrm>
              <a:off x="6426466" y="659509"/>
              <a:ext cx="1998919" cy="1685590"/>
            </a:xfrm>
            <a:prstGeom prst="roundRect">
              <a:avLst>
                <a:gd name="adj" fmla="val 10000"/>
              </a:avLst>
            </a:prstGeom>
            <a:solidFill>
              <a:srgbClr val="FF0000"/>
            </a:solidFill>
          </p:spPr>
          <p:style>
            <a:lnRef idx="3">
              <a:schemeClr val="lt1">
                <a:hueOff val="0"/>
                <a:satOff val="0"/>
                <a:lumOff val="0"/>
                <a:alphaOff val="0"/>
              </a:schemeClr>
            </a:lnRef>
            <a:fillRef idx="1">
              <a:scrgbClr r="0" g="0" b="0"/>
            </a:fillRef>
            <a:effectRef idx="1">
              <a:schemeClr val="accent3">
                <a:hueOff val="6568603"/>
                <a:satOff val="41231"/>
                <a:lumOff val="8235"/>
                <a:alphaOff val="0"/>
              </a:schemeClr>
            </a:effectRef>
            <a:fontRef idx="minor">
              <a:schemeClr val="lt1"/>
            </a:fontRef>
          </p:style>
        </p:sp>
        <p:sp>
          <p:nvSpPr>
            <p:cNvPr id="22" name="圓角矩形 4"/>
            <p:cNvSpPr/>
            <p:nvPr/>
          </p:nvSpPr>
          <p:spPr>
            <a:xfrm>
              <a:off x="6426466" y="659509"/>
              <a:ext cx="1998919" cy="1040126"/>
            </a:xfrm>
            <a:prstGeom prst="rect">
              <a:avLst/>
            </a:prstGeom>
          </p:spPr>
          <p:style>
            <a:lnRef idx="0">
              <a:scrgbClr r="0" g="0" b="0"/>
            </a:lnRef>
            <a:fillRef idx="0">
              <a:scrgbClr r="0" g="0" b="0"/>
            </a:fillRef>
            <a:effectRef idx="0">
              <a:scrgbClr r="0" g="0" b="0"/>
            </a:effectRef>
            <a:fontRef idx="minor">
              <a:schemeClr val="lt1"/>
            </a:fontRef>
          </p:style>
          <p:txBody>
            <a:bodyPr lIns="213360" tIns="213360" rIns="213360" bIns="114300" spcCol="1270"/>
            <a:lstStyle/>
            <a:p>
              <a:pPr defTabSz="1333500" fontAlgn="auto">
                <a:lnSpc>
                  <a:spcPct val="90000"/>
                </a:lnSpc>
                <a:spcAft>
                  <a:spcPct val="35000"/>
                </a:spcAft>
                <a:defRPr/>
              </a:pPr>
              <a:r>
                <a:rPr kumimoji="0" lang="zh-TW" altLang="en-US" sz="3600" b="1" dirty="0">
                  <a:solidFill>
                    <a:schemeClr val="bg1"/>
                  </a:solidFill>
                  <a:latin typeface="微軟正黑體" pitchFamily="34" charset="-120"/>
                  <a:ea typeface="微軟正黑體" pitchFamily="34" charset="-120"/>
                </a:rPr>
                <a:t>增廣教學</a:t>
              </a:r>
            </a:p>
          </p:txBody>
        </p:sp>
      </p:grpSp>
      <p:grpSp>
        <p:nvGrpSpPr>
          <p:cNvPr id="38921" name="群組 22"/>
          <p:cNvGrpSpPr>
            <a:grpSpLocks/>
          </p:cNvGrpSpPr>
          <p:nvPr/>
        </p:nvGrpSpPr>
        <p:grpSpPr bwMode="auto">
          <a:xfrm>
            <a:off x="755650" y="2322513"/>
            <a:ext cx="1998663" cy="1890712"/>
            <a:chOff x="413813" y="1757782"/>
            <a:chExt cx="1998919" cy="1890000"/>
          </a:xfrm>
        </p:grpSpPr>
        <p:sp>
          <p:nvSpPr>
            <p:cNvPr id="24" name="圓角矩形 23"/>
            <p:cNvSpPr/>
            <p:nvPr/>
          </p:nvSpPr>
          <p:spPr>
            <a:xfrm>
              <a:off x="413813" y="1757782"/>
              <a:ext cx="1998919" cy="1890000"/>
            </a:xfrm>
            <a:prstGeom prst="roundRect">
              <a:avLst>
                <a:gd name="adj" fmla="val 10000"/>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圓角矩形 4"/>
            <p:cNvSpPr/>
            <p:nvPr/>
          </p:nvSpPr>
          <p:spPr>
            <a:xfrm>
              <a:off x="469383" y="1813323"/>
              <a:ext cx="1887779" cy="17789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13360" tIns="213360" rIns="213360" bIns="213360" spcCol="1270"/>
            <a:lstStyle/>
            <a:p>
              <a:pPr marL="285750" lvl="1" indent="-285750" defTabSz="1333500" fontAlgn="auto">
                <a:lnSpc>
                  <a:spcPct val="90000"/>
                </a:lnSpc>
                <a:spcAft>
                  <a:spcPct val="15000"/>
                </a:spcAft>
                <a:buFontTx/>
                <a:buChar char="••"/>
                <a:defRPr/>
              </a:pPr>
              <a:r>
                <a:rPr kumimoji="0" lang="zh-TW" altLang="en-US" sz="3000" dirty="0">
                  <a:latin typeface="微軟正黑體" pitchFamily="34" charset="-120"/>
                  <a:ea typeface="微軟正黑體" pitchFamily="34" charset="-120"/>
                </a:rPr>
                <a:t>拓展學生學習面向</a:t>
              </a:r>
            </a:p>
          </p:txBody>
        </p:sp>
      </p:grpSp>
      <p:grpSp>
        <p:nvGrpSpPr>
          <p:cNvPr id="38922" name="群組 25"/>
          <p:cNvGrpSpPr>
            <a:grpSpLocks/>
          </p:cNvGrpSpPr>
          <p:nvPr/>
        </p:nvGrpSpPr>
        <p:grpSpPr bwMode="auto">
          <a:xfrm>
            <a:off x="3933825" y="2322513"/>
            <a:ext cx="1998663" cy="1890712"/>
            <a:chOff x="946196" y="983370"/>
            <a:chExt cx="1998919" cy="1890000"/>
          </a:xfrm>
        </p:grpSpPr>
        <p:sp>
          <p:nvSpPr>
            <p:cNvPr id="27" name="圓角矩形 26"/>
            <p:cNvSpPr/>
            <p:nvPr/>
          </p:nvSpPr>
          <p:spPr>
            <a:xfrm>
              <a:off x="946196" y="983370"/>
              <a:ext cx="1998919" cy="1890000"/>
            </a:xfrm>
            <a:prstGeom prst="roundRect">
              <a:avLst>
                <a:gd name="adj" fmla="val 10000"/>
              </a:avLst>
            </a:prstGeom>
          </p:spPr>
          <p:style>
            <a:lnRef idx="2">
              <a:schemeClr val="accent3">
                <a:hueOff val="3284301"/>
                <a:satOff val="20616"/>
                <a:lumOff val="4117"/>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圓角矩形 4"/>
            <p:cNvSpPr/>
            <p:nvPr/>
          </p:nvSpPr>
          <p:spPr>
            <a:xfrm>
              <a:off x="1001766" y="1038911"/>
              <a:ext cx="1887779" cy="17789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13360" tIns="213360" rIns="213360" bIns="213360" spcCol="1270"/>
            <a:lstStyle/>
            <a:p>
              <a:pPr marL="285750" lvl="1" indent="-285750" defTabSz="1333500" fontAlgn="auto">
                <a:lnSpc>
                  <a:spcPct val="90000"/>
                </a:lnSpc>
                <a:spcAft>
                  <a:spcPct val="15000"/>
                </a:spcAft>
                <a:buFontTx/>
                <a:buChar char="••"/>
                <a:defRPr/>
              </a:pPr>
              <a:r>
                <a:rPr kumimoji="0" lang="zh-TW" altLang="en-US" sz="3000" dirty="0">
                  <a:latin typeface="微軟正黑體" pitchFamily="34" charset="-120"/>
                  <a:ea typeface="微軟正黑體" pitchFamily="34" charset="-120"/>
                </a:rPr>
                <a:t>減少學生學習落差</a:t>
              </a:r>
            </a:p>
          </p:txBody>
        </p:sp>
      </p:grpSp>
      <p:grpSp>
        <p:nvGrpSpPr>
          <p:cNvPr id="38923" name="群組 28"/>
          <p:cNvGrpSpPr>
            <a:grpSpLocks/>
          </p:cNvGrpSpPr>
          <p:nvPr/>
        </p:nvGrpSpPr>
        <p:grpSpPr bwMode="auto">
          <a:xfrm>
            <a:off x="6891338" y="2322513"/>
            <a:ext cx="1998662" cy="1890712"/>
            <a:chOff x="6835884" y="1653872"/>
            <a:chExt cx="1998919" cy="1890000"/>
          </a:xfrm>
        </p:grpSpPr>
        <p:sp>
          <p:nvSpPr>
            <p:cNvPr id="30" name="圓角矩形 29"/>
            <p:cNvSpPr/>
            <p:nvPr/>
          </p:nvSpPr>
          <p:spPr>
            <a:xfrm>
              <a:off x="6835884" y="1653872"/>
              <a:ext cx="1998919" cy="1890000"/>
            </a:xfrm>
            <a:prstGeom prst="roundRect">
              <a:avLst>
                <a:gd name="adj" fmla="val 10000"/>
              </a:avLst>
            </a:prstGeom>
          </p:spPr>
          <p:style>
            <a:lnRef idx="2">
              <a:schemeClr val="accent3">
                <a:hueOff val="6568603"/>
                <a:satOff val="41231"/>
                <a:lumOff val="823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1" name="圓角矩形 4"/>
            <p:cNvSpPr/>
            <p:nvPr/>
          </p:nvSpPr>
          <p:spPr>
            <a:xfrm>
              <a:off x="6891453" y="1709413"/>
              <a:ext cx="1887781" cy="17789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13360" tIns="213360" rIns="213360" bIns="213360" spcCol="1270"/>
            <a:lstStyle/>
            <a:p>
              <a:pPr marL="285750" lvl="1" indent="-285750" defTabSz="1333500" fontAlgn="auto">
                <a:lnSpc>
                  <a:spcPct val="90000"/>
                </a:lnSpc>
                <a:spcAft>
                  <a:spcPct val="15000"/>
                </a:spcAft>
                <a:buFontTx/>
                <a:buChar char="••"/>
                <a:defRPr/>
              </a:pPr>
              <a:r>
                <a:rPr kumimoji="0" lang="zh-TW" altLang="en-US" sz="3000" dirty="0">
                  <a:latin typeface="微軟正黑體" pitchFamily="34" charset="-120"/>
                  <a:ea typeface="微軟正黑體" pitchFamily="34" charset="-120"/>
                </a:rPr>
                <a:t>促進學生適性發展</a:t>
              </a:r>
            </a:p>
          </p:txBody>
        </p:sp>
      </p:grpSp>
      <p:grpSp>
        <p:nvGrpSpPr>
          <p:cNvPr id="35" name="群組 34"/>
          <p:cNvGrpSpPr/>
          <p:nvPr/>
        </p:nvGrpSpPr>
        <p:grpSpPr>
          <a:xfrm>
            <a:off x="2449177" y="1611017"/>
            <a:ext cx="610003" cy="497673"/>
            <a:chOff x="5563255" y="929897"/>
            <a:chExt cx="610003" cy="497673"/>
          </a:xfrm>
          <a:solidFill>
            <a:srgbClr val="FF0000"/>
          </a:solidFill>
        </p:grpSpPr>
        <p:sp>
          <p:nvSpPr>
            <p:cNvPr id="36" name="向右箭號 35"/>
            <p:cNvSpPr/>
            <p:nvPr/>
          </p:nvSpPr>
          <p:spPr>
            <a:xfrm rot="1629">
              <a:off x="5563255" y="929897"/>
              <a:ext cx="610003" cy="497673"/>
            </a:xfrm>
            <a:prstGeom prst="rightArrow">
              <a:avLst>
                <a:gd name="adj1" fmla="val 60000"/>
                <a:gd name="adj2" fmla="val 50000"/>
              </a:avLst>
            </a:prstGeom>
            <a:grpFill/>
          </p:spPr>
          <p:style>
            <a:lnRef idx="0">
              <a:schemeClr val="lt1">
                <a:hueOff val="0"/>
                <a:satOff val="0"/>
                <a:lumOff val="0"/>
                <a:alphaOff val="0"/>
              </a:schemeClr>
            </a:lnRef>
            <a:fillRef idx="1">
              <a:schemeClr val="accent3">
                <a:hueOff val="6568603"/>
                <a:satOff val="41231"/>
                <a:lumOff val="8235"/>
                <a:alphaOff val="0"/>
              </a:schemeClr>
            </a:fillRef>
            <a:effectRef idx="1">
              <a:schemeClr val="accent3">
                <a:hueOff val="6568603"/>
                <a:satOff val="41231"/>
                <a:lumOff val="8235"/>
                <a:alphaOff val="0"/>
              </a:schemeClr>
            </a:effectRef>
            <a:fontRef idx="minor">
              <a:schemeClr val="lt1"/>
            </a:fontRef>
          </p:style>
        </p:sp>
        <p:sp>
          <p:nvSpPr>
            <p:cNvPr id="37" name="向右箭號 4"/>
            <p:cNvSpPr/>
            <p:nvPr/>
          </p:nvSpPr>
          <p:spPr>
            <a:xfrm rot="1629">
              <a:off x="5563255" y="1029397"/>
              <a:ext cx="460701" cy="298603"/>
            </a:xfrm>
            <a:prstGeom prst="rect">
              <a:avLst/>
            </a:prstGeom>
            <a:grpFill/>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fontAlgn="auto">
                <a:lnSpc>
                  <a:spcPct val="90000"/>
                </a:lnSpc>
                <a:spcAft>
                  <a:spcPct val="35000"/>
                </a:spcAft>
                <a:defRPr/>
              </a:pPr>
              <a:endParaRPr kumimoji="0" lang="zh-TW" altLang="en-US" sz="2100"/>
            </a:p>
          </p:txBody>
        </p:sp>
      </p:grpSp>
      <p:grpSp>
        <p:nvGrpSpPr>
          <p:cNvPr id="38" name="群組 37"/>
          <p:cNvGrpSpPr/>
          <p:nvPr/>
        </p:nvGrpSpPr>
        <p:grpSpPr>
          <a:xfrm>
            <a:off x="5493083" y="1647844"/>
            <a:ext cx="610003" cy="497673"/>
            <a:chOff x="5563255" y="929897"/>
            <a:chExt cx="610003" cy="497673"/>
          </a:xfrm>
          <a:solidFill>
            <a:srgbClr val="FF0000"/>
          </a:solidFill>
        </p:grpSpPr>
        <p:sp>
          <p:nvSpPr>
            <p:cNvPr id="39" name="向右箭號 38"/>
            <p:cNvSpPr/>
            <p:nvPr/>
          </p:nvSpPr>
          <p:spPr>
            <a:xfrm rot="1629">
              <a:off x="5563255" y="929897"/>
              <a:ext cx="610003" cy="497673"/>
            </a:xfrm>
            <a:prstGeom prst="rightArrow">
              <a:avLst>
                <a:gd name="adj1" fmla="val 60000"/>
                <a:gd name="adj2" fmla="val 50000"/>
              </a:avLst>
            </a:prstGeom>
            <a:grpFill/>
          </p:spPr>
          <p:style>
            <a:lnRef idx="0">
              <a:schemeClr val="lt1">
                <a:hueOff val="0"/>
                <a:satOff val="0"/>
                <a:lumOff val="0"/>
                <a:alphaOff val="0"/>
              </a:schemeClr>
            </a:lnRef>
            <a:fillRef idx="1">
              <a:schemeClr val="accent3">
                <a:hueOff val="6568603"/>
                <a:satOff val="41231"/>
                <a:lumOff val="8235"/>
                <a:alphaOff val="0"/>
              </a:schemeClr>
            </a:fillRef>
            <a:effectRef idx="1">
              <a:schemeClr val="accent3">
                <a:hueOff val="6568603"/>
                <a:satOff val="41231"/>
                <a:lumOff val="8235"/>
                <a:alphaOff val="0"/>
              </a:schemeClr>
            </a:effectRef>
            <a:fontRef idx="minor">
              <a:schemeClr val="lt1"/>
            </a:fontRef>
          </p:style>
        </p:sp>
        <p:sp>
          <p:nvSpPr>
            <p:cNvPr id="40" name="向右箭號 4"/>
            <p:cNvSpPr/>
            <p:nvPr/>
          </p:nvSpPr>
          <p:spPr>
            <a:xfrm rot="1629">
              <a:off x="5563255" y="1029397"/>
              <a:ext cx="460701" cy="298603"/>
            </a:xfrm>
            <a:prstGeom prst="rect">
              <a:avLst/>
            </a:prstGeom>
            <a:grpFill/>
          </p:spPr>
          <p:style>
            <a:lnRef idx="0">
              <a:scrgbClr r="0" g="0" b="0"/>
            </a:lnRef>
            <a:fillRef idx="0">
              <a:scrgbClr r="0" g="0" b="0"/>
            </a:fillRef>
            <a:effectRef idx="0">
              <a:scrgbClr r="0" g="0" b="0"/>
            </a:effectRef>
            <a:fontRef idx="minor">
              <a:schemeClr val="lt1"/>
            </a:fontRef>
          </p:style>
          <p:txBody>
            <a:bodyPr lIns="0" tIns="0" rIns="0" bIns="0" spcCol="1270" anchor="ctr"/>
            <a:lstStyle/>
            <a:p>
              <a:pPr algn="ctr" defTabSz="933450" fontAlgn="auto">
                <a:lnSpc>
                  <a:spcPct val="90000"/>
                </a:lnSpc>
                <a:spcAft>
                  <a:spcPct val="35000"/>
                </a:spcAft>
                <a:defRPr/>
              </a:pPr>
              <a:endParaRPr kumimoji="0" lang="zh-TW" altLang="en-US" sz="2100"/>
            </a:p>
          </p:txBody>
        </p:sp>
      </p:grpSp>
      <p:sp>
        <p:nvSpPr>
          <p:cNvPr id="2" name="投影片編號版面配置區 1"/>
          <p:cNvSpPr>
            <a:spLocks noGrp="1"/>
          </p:cNvSpPr>
          <p:nvPr>
            <p:ph type="sldNum" sz="quarter" idx="12"/>
          </p:nvPr>
        </p:nvSpPr>
        <p:spPr/>
        <p:txBody>
          <a:bodyPr/>
          <a:lstStyle/>
          <a:p>
            <a:fld id="{B721EAF4-66BA-4DDF-97E8-9A1AB1215C2F}" type="slidenum">
              <a:rPr lang="zh-TW" altLang="en-US" smtClean="0"/>
              <a:t>152</a:t>
            </a:fld>
            <a:endParaRPr lang="zh-TW" altLang="en-US"/>
          </a:p>
        </p:txBody>
      </p:sp>
    </p:spTree>
    <p:extLst>
      <p:ext uri="{BB962C8B-B14F-4D97-AF65-F5344CB8AC3E}">
        <p14:creationId xmlns:p14="http://schemas.microsoft.com/office/powerpoint/2010/main" val="17671356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1964789327"/>
              </p:ext>
            </p:extLst>
          </p:nvPr>
        </p:nvGraphicFramePr>
        <p:xfrm>
          <a:off x="914400" y="913566"/>
          <a:ext cx="9454590" cy="5723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940" name="矩形 4"/>
          <p:cNvSpPr>
            <a:spLocks noChangeArrowheads="1"/>
          </p:cNvSpPr>
          <p:nvPr/>
        </p:nvSpPr>
        <p:spPr bwMode="auto">
          <a:xfrm>
            <a:off x="6146800" y="1184275"/>
            <a:ext cx="29527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sz="2800" b="1">
                <a:latin typeface="微軟正黑體" panose="020B0604030504040204" pitchFamily="34" charset="-120"/>
                <a:ea typeface="微軟正黑體" panose="020B0604030504040204" pitchFamily="34" charset="-120"/>
              </a:rPr>
              <a:t>依據學生興趣與身心發展階段、學校背景與現況、家長期望、社區資源辦理的例行性或獨創性活動</a:t>
            </a:r>
          </a:p>
        </p:txBody>
      </p:sp>
      <p:cxnSp>
        <p:nvCxnSpPr>
          <p:cNvPr id="6" name="直線單箭頭接點 5"/>
          <p:cNvCxnSpPr/>
          <p:nvPr/>
        </p:nvCxnSpPr>
        <p:spPr>
          <a:xfrm flipH="1">
            <a:off x="6400800" y="3775075"/>
            <a:ext cx="546100" cy="5826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942" name="文字方塊 6"/>
          <p:cNvSpPr txBox="1">
            <a:spLocks noChangeArrowheads="1"/>
          </p:cNvSpPr>
          <p:nvPr/>
        </p:nvSpPr>
        <p:spPr bwMode="auto">
          <a:xfrm>
            <a:off x="393700" y="1344613"/>
            <a:ext cx="23431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sz="2800" b="1">
                <a:latin typeface="微軟正黑體" panose="020B0604030504040204" pitchFamily="34" charset="-120"/>
                <a:ea typeface="微軟正黑體" panose="020B0604030504040204" pitchFamily="34" charset="-120"/>
              </a:rPr>
              <a:t>依據</a:t>
            </a:r>
            <a:r>
              <a:rPr kumimoji="0" lang="zh-TW" altLang="en-US" sz="2800" b="1">
                <a:solidFill>
                  <a:srgbClr val="FF0000"/>
                </a:solidFill>
                <a:latin typeface="微軟正黑體" panose="020B0604030504040204" pitchFamily="34" charset="-120"/>
                <a:ea typeface="微軟正黑體" panose="020B0604030504040204" pitchFamily="34" charset="-120"/>
              </a:rPr>
              <a:t>學校條件學生需求</a:t>
            </a:r>
            <a:r>
              <a:rPr kumimoji="0" lang="zh-TW" altLang="en-US" sz="2800" b="1">
                <a:latin typeface="微軟正黑體" panose="020B0604030504040204" pitchFamily="34" charset="-120"/>
                <a:ea typeface="微軟正黑體" panose="020B0604030504040204" pitchFamily="34" charset="-120"/>
              </a:rPr>
              <a:t>開設</a:t>
            </a:r>
          </a:p>
        </p:txBody>
      </p:sp>
      <p:cxnSp>
        <p:nvCxnSpPr>
          <p:cNvPr id="9" name="直線單箭頭接點 8"/>
          <p:cNvCxnSpPr/>
          <p:nvPr/>
        </p:nvCxnSpPr>
        <p:spPr>
          <a:xfrm>
            <a:off x="1219200" y="2522538"/>
            <a:ext cx="461963" cy="838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944" name="矩形 9"/>
          <p:cNvSpPr>
            <a:spLocks noChangeArrowheads="1"/>
          </p:cNvSpPr>
          <p:nvPr/>
        </p:nvSpPr>
        <p:spPr bwMode="auto">
          <a:xfrm>
            <a:off x="133350" y="4219575"/>
            <a:ext cx="2643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sz="2800" b="1">
                <a:solidFill>
                  <a:srgbClr val="FF0000"/>
                </a:solidFill>
                <a:latin typeface="微軟正黑體" panose="020B0604030504040204" pitchFamily="34" charset="-120"/>
                <a:ea typeface="微軟正黑體" panose="020B0604030504040204" pitchFamily="34" charset="-120"/>
              </a:rPr>
              <a:t>學生之自主學</a:t>
            </a:r>
            <a:endParaRPr kumimoji="0" lang="en-US" altLang="zh-TW" sz="2800" b="1">
              <a:solidFill>
                <a:srgbClr val="FF0000"/>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zh-TW" altLang="en-US" sz="2800" b="1">
                <a:solidFill>
                  <a:srgbClr val="FF0000"/>
                </a:solidFill>
                <a:latin typeface="微軟正黑體" panose="020B0604030504040204" pitchFamily="34" charset="-120"/>
                <a:ea typeface="微軟正黑體" panose="020B0604030504040204" pitchFamily="34" charset="-120"/>
              </a:rPr>
              <a:t>習，</a:t>
            </a:r>
            <a:r>
              <a:rPr kumimoji="0" lang="zh-TW" altLang="en-US" sz="2800" b="1">
                <a:solidFill>
                  <a:srgbClr val="00B050"/>
                </a:solidFill>
                <a:latin typeface="微軟正黑體" panose="020B0604030504040204" pitchFamily="34" charset="-120"/>
                <a:ea typeface="微軟正黑體" panose="020B0604030504040204" pitchFamily="34" charset="-120"/>
              </a:rPr>
              <a:t>兩學期需至少</a:t>
            </a:r>
            <a:r>
              <a:rPr kumimoji="0" lang="en-US" altLang="zh-TW" sz="2800" b="1">
                <a:solidFill>
                  <a:srgbClr val="00B050"/>
                </a:solidFill>
                <a:latin typeface="微軟正黑體" panose="020B0604030504040204" pitchFamily="34" charset="-120"/>
                <a:ea typeface="微軟正黑體" panose="020B0604030504040204" pitchFamily="34" charset="-120"/>
              </a:rPr>
              <a:t>18</a:t>
            </a:r>
            <a:r>
              <a:rPr kumimoji="0" lang="zh-TW" altLang="en-US" sz="2800" b="1">
                <a:solidFill>
                  <a:srgbClr val="00B050"/>
                </a:solidFill>
                <a:latin typeface="微軟正黑體" panose="020B0604030504040204" pitchFamily="34" charset="-120"/>
                <a:ea typeface="微軟正黑體" panose="020B0604030504040204" pitchFamily="34" charset="-120"/>
              </a:rPr>
              <a:t>節</a:t>
            </a:r>
            <a:r>
              <a:rPr kumimoji="0" lang="zh-TW" altLang="en-US" sz="2800" b="1">
                <a:solidFill>
                  <a:srgbClr val="FF0000"/>
                </a:solidFill>
                <a:latin typeface="微軟正黑體" panose="020B0604030504040204" pitchFamily="34" charset="-120"/>
                <a:ea typeface="微軟正黑體" panose="020B0604030504040204" pitchFamily="34" charset="-120"/>
              </a:rPr>
              <a:t>（研議中）</a:t>
            </a:r>
            <a:endParaRPr kumimoji="0" lang="en-US" altLang="zh-TW" sz="2800" b="1">
              <a:solidFill>
                <a:srgbClr val="FF0000"/>
              </a:solidFill>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flipV="1">
            <a:off x="2562225" y="5141913"/>
            <a:ext cx="427038" cy="95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投影片編號版面配置區 1"/>
          <p:cNvSpPr>
            <a:spLocks noGrp="1"/>
          </p:cNvSpPr>
          <p:nvPr>
            <p:ph type="sldNum" sz="quarter" idx="12"/>
          </p:nvPr>
        </p:nvSpPr>
        <p:spPr/>
        <p:txBody>
          <a:bodyPr/>
          <a:lstStyle/>
          <a:p>
            <a:fld id="{B721EAF4-66BA-4DDF-97E8-9A1AB1215C2F}" type="slidenum">
              <a:rPr lang="zh-TW" altLang="en-US" smtClean="0"/>
              <a:t>153</a:t>
            </a:fld>
            <a:endParaRPr lang="zh-TW" altLang="en-US"/>
          </a:p>
        </p:txBody>
      </p:sp>
    </p:spTree>
    <p:extLst>
      <p:ext uri="{BB962C8B-B14F-4D97-AF65-F5344CB8AC3E}">
        <p14:creationId xmlns:p14="http://schemas.microsoft.com/office/powerpoint/2010/main" val="348768271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685800" y="1143000"/>
          <a:ext cx="7854949" cy="2376488"/>
        </p:xfrm>
        <a:graphic>
          <a:graphicData uri="http://schemas.openxmlformats.org/drawingml/2006/table">
            <a:tbl>
              <a:tblPr firstRow="1" bandRow="1">
                <a:tableStyleId>{5C22544A-7EE6-4342-B048-85BDC9FD1C3A}</a:tableStyleId>
              </a:tblPr>
              <a:tblGrid>
                <a:gridCol w="2238630">
                  <a:extLst>
                    <a:ext uri="{9D8B030D-6E8A-4147-A177-3AD203B41FA5}">
                      <a16:colId xmlns:a16="http://schemas.microsoft.com/office/drawing/2014/main" xmlns="" val="20000"/>
                    </a:ext>
                  </a:extLst>
                </a:gridCol>
                <a:gridCol w="2808159">
                  <a:extLst>
                    <a:ext uri="{9D8B030D-6E8A-4147-A177-3AD203B41FA5}">
                      <a16:colId xmlns:a16="http://schemas.microsoft.com/office/drawing/2014/main" xmlns="" val="20001"/>
                    </a:ext>
                  </a:extLst>
                </a:gridCol>
                <a:gridCol w="2808160">
                  <a:extLst>
                    <a:ext uri="{9D8B030D-6E8A-4147-A177-3AD203B41FA5}">
                      <a16:colId xmlns:a16="http://schemas.microsoft.com/office/drawing/2014/main" xmlns="" val="20002"/>
                    </a:ext>
                  </a:extLst>
                </a:gridCol>
              </a:tblGrid>
              <a:tr h="540307">
                <a:tc>
                  <a:txBody>
                    <a:bodyPr/>
                    <a:lstStyle/>
                    <a:p>
                      <a:pPr algn="ctr"/>
                      <a:r>
                        <a:rPr lang="zh-TW" altLang="en-US" sz="2000" dirty="0" smtClean="0">
                          <a:latin typeface="微軟正黑體" pitchFamily="34" charset="-120"/>
                          <a:ea typeface="微軟正黑體" pitchFamily="34" charset="-120"/>
                        </a:rPr>
                        <a:t>學分</a:t>
                      </a:r>
                      <a:endParaRPr lang="zh-TW" altLang="en-US" sz="2000" dirty="0">
                        <a:latin typeface="微軟正黑體" pitchFamily="34" charset="-120"/>
                        <a:ea typeface="微軟正黑體" pitchFamily="34" charset="-120"/>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000" dirty="0" smtClean="0">
                          <a:latin typeface="微軟正黑體" pitchFamily="34" charset="-120"/>
                          <a:ea typeface="微軟正黑體" pitchFamily="34" charset="-120"/>
                        </a:rPr>
                        <a:t>要件</a:t>
                      </a:r>
                      <a:endParaRPr lang="zh-TW" altLang="en-US" sz="2000" dirty="0">
                        <a:latin typeface="微軟正黑體" pitchFamily="34" charset="-120"/>
                        <a:ea typeface="微軟正黑體" pitchFamily="34" charset="-120"/>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000" dirty="0" smtClean="0">
                          <a:latin typeface="微軟正黑體" pitchFamily="34" charset="-120"/>
                          <a:ea typeface="微軟正黑體" pitchFamily="34" charset="-120"/>
                        </a:rPr>
                        <a:t>鐘點費或列計教學節數</a:t>
                      </a:r>
                      <a:endParaRPr lang="zh-TW" altLang="en-US" sz="2000" dirty="0">
                        <a:latin typeface="微軟正黑體" pitchFamily="34" charset="-120"/>
                        <a:ea typeface="微軟正黑體" pitchFamily="34" charset="-120"/>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39915">
                <a:tc rowSpan="2">
                  <a:txBody>
                    <a:bodyPr/>
                    <a:lstStyle/>
                    <a:p>
                      <a:r>
                        <a:rPr lang="zh-TW" altLang="en-US" sz="2400" dirty="0" smtClean="0">
                          <a:latin typeface="微軟正黑體" pitchFamily="34" charset="-120"/>
                          <a:ea typeface="微軟正黑體" pitchFamily="34" charset="-120"/>
                        </a:rPr>
                        <a:t>評量後符合授予學分基準：授予學分</a:t>
                      </a:r>
                      <a:endParaRPr lang="zh-TW" altLang="en-US" sz="2400" dirty="0">
                        <a:latin typeface="微軟正黑體" pitchFamily="34" charset="-120"/>
                        <a:ea typeface="微軟正黑體" pitchFamily="34" charset="-120"/>
                      </a:endParaRPr>
                    </a:p>
                  </a:txBody>
                  <a:tcPr marL="91435" marR="91435"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2400" kern="1200" dirty="0" smtClean="0">
                          <a:solidFill>
                            <a:schemeClr val="dk1"/>
                          </a:solidFill>
                          <a:latin typeface="微軟正黑體" pitchFamily="34" charset="-120"/>
                          <a:ea typeface="微軟正黑體" pitchFamily="34" charset="-120"/>
                          <a:cs typeface="+mn-cs"/>
                        </a:rPr>
                        <a:t>全學期授課</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zh-TW" altLang="en-US" sz="2400" kern="1200" dirty="0" smtClean="0">
                          <a:solidFill>
                            <a:schemeClr val="dk1"/>
                          </a:solidFill>
                          <a:latin typeface="微軟正黑體" pitchFamily="34" charset="-120"/>
                          <a:ea typeface="微軟正黑體" pitchFamily="34" charset="-120"/>
                          <a:cs typeface="+mn-cs"/>
                        </a:rPr>
                        <a:t>列計教師教學節數</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xmlns="" val="10001"/>
                  </a:ext>
                </a:extLst>
              </a:tr>
              <a:tr h="648917">
                <a:tc vMerge="1">
                  <a:txBody>
                    <a:bodyPr/>
                    <a:lstStyle/>
                    <a:p>
                      <a:endParaRPr lang="zh-TW" altLang="en-US"/>
                    </a:p>
                  </a:txBody>
                  <a:tcPr/>
                </a:tc>
                <a:tc>
                  <a:txBody>
                    <a:bodyPr/>
                    <a:lstStyle/>
                    <a:p>
                      <a:r>
                        <a:rPr lang="zh-TW" altLang="en-US" sz="2400" kern="1200" dirty="0" smtClean="0">
                          <a:solidFill>
                            <a:schemeClr val="dk1"/>
                          </a:solidFill>
                          <a:latin typeface="微軟正黑體" pitchFamily="34" charset="-120"/>
                          <a:ea typeface="微軟正黑體" pitchFamily="34" charset="-120"/>
                          <a:cs typeface="+mn-cs"/>
                        </a:rPr>
                        <a:t>教學節數達</a:t>
                      </a:r>
                      <a:r>
                        <a:rPr lang="en-US" altLang="zh-TW" sz="2400" kern="1200" dirty="0" smtClean="0">
                          <a:solidFill>
                            <a:schemeClr val="dk1"/>
                          </a:solidFill>
                          <a:latin typeface="微軟正黑體" pitchFamily="34" charset="-120"/>
                          <a:ea typeface="微軟正黑體" pitchFamily="34" charset="-120"/>
                          <a:cs typeface="+mn-cs"/>
                        </a:rPr>
                        <a:t>18</a:t>
                      </a:r>
                      <a:r>
                        <a:rPr lang="zh-TW" altLang="en-US" sz="2400" kern="1200" dirty="0" smtClean="0">
                          <a:solidFill>
                            <a:schemeClr val="dk1"/>
                          </a:solidFill>
                          <a:latin typeface="微軟正黑體" pitchFamily="34" charset="-120"/>
                          <a:ea typeface="微軟正黑體" pitchFamily="34" charset="-120"/>
                          <a:cs typeface="+mn-cs"/>
                        </a:rPr>
                        <a:t>節</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zh-TW" altLang="en-US" sz="2400" kern="1200" dirty="0" smtClean="0">
                          <a:solidFill>
                            <a:schemeClr val="dk1"/>
                          </a:solidFill>
                          <a:latin typeface="微軟正黑體" pitchFamily="34" charset="-120"/>
                          <a:ea typeface="微軟正黑體" pitchFamily="34" charset="-120"/>
                          <a:cs typeface="+mn-cs"/>
                        </a:rPr>
                        <a:t>按節數支給鐘點費</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2"/>
                  </a:ext>
                </a:extLst>
              </a:tr>
              <a:tr h="647349">
                <a:tc>
                  <a:txBody>
                    <a:bodyPr/>
                    <a:lstStyle/>
                    <a:p>
                      <a:r>
                        <a:rPr lang="zh-TW" altLang="en-US" sz="2400" kern="1200" dirty="0" smtClean="0">
                          <a:solidFill>
                            <a:schemeClr val="dk1"/>
                          </a:solidFill>
                          <a:latin typeface="微軟正黑體" pitchFamily="34" charset="-120"/>
                          <a:ea typeface="微軟正黑體" pitchFamily="34" charset="-120"/>
                          <a:cs typeface="+mn-cs"/>
                        </a:rPr>
                        <a:t>不授予學分</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TW" altLang="en-US" sz="2400" kern="1200" dirty="0" smtClean="0">
                          <a:solidFill>
                            <a:schemeClr val="dk1"/>
                          </a:solidFill>
                          <a:latin typeface="微軟正黑體" pitchFamily="34" charset="-120"/>
                          <a:ea typeface="微軟正黑體" pitchFamily="34" charset="-120"/>
                          <a:cs typeface="+mn-cs"/>
                        </a:rPr>
                        <a:t>短期授課或指導</a:t>
                      </a:r>
                      <a:endParaRPr lang="zh-TW" altLang="en-US" sz="2400" kern="1200" dirty="0">
                        <a:solidFill>
                          <a:schemeClr val="dk1"/>
                        </a:solidFill>
                        <a:latin typeface="微軟正黑體" pitchFamily="34" charset="-120"/>
                        <a:ea typeface="微軟正黑體" pitchFamily="34" charset="-120"/>
                        <a:cs typeface="+mn-cs"/>
                      </a:endParaRP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400" kern="1200" dirty="0" smtClean="0">
                          <a:solidFill>
                            <a:schemeClr val="dk1"/>
                          </a:solidFill>
                          <a:latin typeface="微軟正黑體" pitchFamily="34" charset="-120"/>
                          <a:ea typeface="微軟正黑體" pitchFamily="34" charset="-120"/>
                          <a:cs typeface="+mn-cs"/>
                        </a:rPr>
                        <a:t>按節數支給鐘點費</a:t>
                      </a:r>
                    </a:p>
                  </a:txBody>
                  <a:tcPr marL="91435" marR="91435"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3"/>
                  </a:ext>
                </a:extLst>
              </a:tr>
            </a:tbl>
          </a:graphicData>
        </a:graphic>
      </p:graphicFrame>
      <p:sp>
        <p:nvSpPr>
          <p:cNvPr id="40984" name="矩形 8"/>
          <p:cNvSpPr>
            <a:spLocks noChangeArrowheads="1"/>
          </p:cNvSpPr>
          <p:nvPr/>
        </p:nvSpPr>
        <p:spPr bwMode="auto">
          <a:xfrm>
            <a:off x="762001" y="3635375"/>
            <a:ext cx="8153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0" lang="zh-TW" altLang="en-US" sz="2400" dirty="0">
                <a:solidFill>
                  <a:srgbClr val="FF0000"/>
                </a:solidFill>
                <a:latin typeface="微軟正黑體" panose="020B0604030504040204" pitchFamily="34" charset="-120"/>
                <a:ea typeface="微軟正黑體" panose="020B0604030504040204" pitchFamily="34" charset="-120"/>
              </a:rPr>
              <a:t>授予學分者：</a:t>
            </a:r>
            <a:endParaRPr kumimoji="0" lang="en-US" altLang="zh-TW" sz="2400" dirty="0">
              <a:solidFill>
                <a:srgbClr val="FF0000"/>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en-US" altLang="zh-TW" sz="2400" dirty="0">
                <a:solidFill>
                  <a:srgbClr val="FF0000"/>
                </a:solidFill>
                <a:latin typeface="微軟正黑體" panose="020B0604030504040204" pitchFamily="34" charset="-120"/>
                <a:ea typeface="微軟正黑體" panose="020B0604030504040204" pitchFamily="34" charset="-120"/>
              </a:rPr>
              <a:t>1.</a:t>
            </a:r>
            <a:r>
              <a:rPr kumimoji="0" lang="zh-TW" altLang="en-US" sz="2400" dirty="0">
                <a:solidFill>
                  <a:srgbClr val="FF0000"/>
                </a:solidFill>
                <a:latin typeface="微軟正黑體" panose="020B0604030504040204" pitchFamily="34" charset="-120"/>
                <a:ea typeface="微軟正黑體" panose="020B0604030504040204" pitchFamily="34" charset="-120"/>
              </a:rPr>
              <a:t>必須有完整之教學計畫，列入學校課程計畫書。</a:t>
            </a:r>
            <a:endParaRPr kumimoji="0" lang="en-US" altLang="zh-TW" sz="2400" dirty="0">
              <a:solidFill>
                <a:srgbClr val="FF0000"/>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en-US" altLang="zh-TW" sz="2400" dirty="0">
                <a:solidFill>
                  <a:srgbClr val="FF0000"/>
                </a:solidFill>
                <a:latin typeface="微軟正黑體" panose="020B0604030504040204" pitchFamily="34" charset="-120"/>
                <a:ea typeface="微軟正黑體" panose="020B0604030504040204" pitchFamily="34" charset="-120"/>
              </a:rPr>
              <a:t>2.</a:t>
            </a:r>
            <a:r>
              <a:rPr kumimoji="0" lang="zh-TW" altLang="en-US" sz="2400" dirty="0">
                <a:solidFill>
                  <a:srgbClr val="FF0000"/>
                </a:solidFill>
                <a:latin typeface="微軟正黑體" panose="020B0604030504040204" pitchFamily="34" charset="-120"/>
                <a:ea typeface="微軟正黑體" panose="020B0604030504040204" pitchFamily="34" charset="-120"/>
              </a:rPr>
              <a:t>課程計畫書審查通過，學生修讀後經教師評量</a:t>
            </a:r>
            <a:r>
              <a:rPr kumimoji="0" lang="zh-TW" altLang="en-US" sz="2400" dirty="0" smtClean="0">
                <a:solidFill>
                  <a:srgbClr val="FF0000"/>
                </a:solidFill>
                <a:latin typeface="微軟正黑體" panose="020B0604030504040204" pitchFamily="34" charset="-120"/>
                <a:ea typeface="微軟正黑體" panose="020B0604030504040204" pitchFamily="34" charset="-120"/>
              </a:rPr>
              <a:t>，成績</a:t>
            </a:r>
            <a:r>
              <a:rPr kumimoji="0" lang="zh-TW" altLang="en-US" sz="2400" dirty="0">
                <a:solidFill>
                  <a:srgbClr val="FF0000"/>
                </a:solidFill>
                <a:latin typeface="微軟正黑體" panose="020B0604030504040204" pitchFamily="34" charset="-120"/>
                <a:ea typeface="微軟正黑體" panose="020B0604030504040204" pitchFamily="34" charset="-120"/>
              </a:rPr>
              <a:t>符合學生學習評量辦法授予學分之規定。</a:t>
            </a:r>
            <a:endParaRPr kumimoji="0" lang="en-US" altLang="zh-TW" sz="2400" dirty="0">
              <a:solidFill>
                <a:srgbClr val="FF0000"/>
              </a:solidFill>
              <a:latin typeface="微軟正黑體" panose="020B0604030504040204" pitchFamily="34" charset="-120"/>
              <a:ea typeface="微軟正黑體" panose="020B0604030504040204" pitchFamily="34" charset="-120"/>
            </a:endParaRPr>
          </a:p>
          <a:p>
            <a:pPr eaLnBrk="1" hangingPunct="1">
              <a:spcBef>
                <a:spcPct val="0"/>
              </a:spcBef>
              <a:buFontTx/>
              <a:buNone/>
            </a:pPr>
            <a:r>
              <a:rPr kumimoji="0" lang="en-US" altLang="zh-TW" sz="2400" dirty="0">
                <a:solidFill>
                  <a:srgbClr val="FF0000"/>
                </a:solidFill>
                <a:latin typeface="微軟正黑體" panose="020B0604030504040204" pitchFamily="34" charset="-120"/>
                <a:ea typeface="微軟正黑體" panose="020B0604030504040204" pitchFamily="34" charset="-120"/>
              </a:rPr>
              <a:t>3.</a:t>
            </a:r>
            <a:r>
              <a:rPr kumimoji="0" lang="zh-TW" altLang="en-US" sz="2400" dirty="0">
                <a:solidFill>
                  <a:srgbClr val="FF0000"/>
                </a:solidFill>
                <a:latin typeface="微軟正黑體" panose="020B0604030504040204" pitchFamily="34" charset="-120"/>
                <a:ea typeface="微軟正黑體" panose="020B0604030504040204" pitchFamily="34" charset="-120"/>
              </a:rPr>
              <a:t>得授予之學分數不超過</a:t>
            </a:r>
            <a:r>
              <a:rPr kumimoji="0" lang="en-US" altLang="zh-TW" sz="2400" dirty="0">
                <a:solidFill>
                  <a:srgbClr val="FF0000"/>
                </a:solidFill>
                <a:latin typeface="微軟正黑體" panose="020B0604030504040204" pitchFamily="34" charset="-120"/>
                <a:ea typeface="微軟正黑體" panose="020B0604030504040204" pitchFamily="34" charset="-120"/>
              </a:rPr>
              <a:t>192</a:t>
            </a:r>
            <a:r>
              <a:rPr kumimoji="0" lang="zh-TW" altLang="en-US" sz="2400" dirty="0">
                <a:solidFill>
                  <a:srgbClr val="FF0000"/>
                </a:solidFill>
                <a:latin typeface="微軟正黑體" panose="020B0604030504040204" pitchFamily="34" charset="-120"/>
                <a:ea typeface="微軟正黑體" panose="020B0604030504040204" pitchFamily="34" charset="-120"/>
              </a:rPr>
              <a:t>學分（應修習總</a:t>
            </a:r>
            <a:r>
              <a:rPr kumimoji="0" lang="zh-TW" altLang="en-US" sz="2400" dirty="0" smtClean="0">
                <a:solidFill>
                  <a:srgbClr val="FF0000"/>
                </a:solidFill>
                <a:latin typeface="微軟正黑體" panose="020B0604030504040204" pitchFamily="34" charset="-120"/>
                <a:ea typeface="微軟正黑體" panose="020B0604030504040204" pitchFamily="34" charset="-120"/>
              </a:rPr>
              <a:t>學分數</a:t>
            </a:r>
            <a:r>
              <a:rPr kumimoji="0" lang="zh-TW" altLang="en-US" sz="2400" dirty="0">
                <a:solidFill>
                  <a:srgbClr val="FF0000"/>
                </a:solidFill>
                <a:latin typeface="微軟正黑體" panose="020B0604030504040204" pitchFamily="34" charset="-120"/>
                <a:ea typeface="微軟正黑體" panose="020B0604030504040204" pitchFamily="34" charset="-120"/>
              </a:rPr>
              <a:t>為</a:t>
            </a:r>
            <a:r>
              <a:rPr kumimoji="0" lang="en-US" altLang="zh-TW" sz="2400" dirty="0">
                <a:solidFill>
                  <a:srgbClr val="FF0000"/>
                </a:solidFill>
                <a:latin typeface="微軟正黑體" panose="020B0604030504040204" pitchFamily="34" charset="-120"/>
                <a:ea typeface="微軟正黑體" panose="020B0604030504040204" pitchFamily="34" charset="-120"/>
              </a:rPr>
              <a:t>180-192</a:t>
            </a:r>
            <a:r>
              <a:rPr kumimoji="0" lang="zh-TW" altLang="en-US" sz="2400" dirty="0">
                <a:solidFill>
                  <a:srgbClr val="FF0000"/>
                </a:solidFill>
                <a:latin typeface="微軟正黑體" panose="020B0604030504040204" pitchFamily="34" charset="-120"/>
                <a:ea typeface="微軟正黑體" panose="020B0604030504040204" pitchFamily="34" charset="-120"/>
              </a:rPr>
              <a:t>學分）。</a:t>
            </a:r>
            <a:endParaRPr kumimoji="0" lang="zh-TW" altLang="en-US" sz="2400" dirty="0">
              <a:solidFill>
                <a:srgbClr val="343434"/>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154</a:t>
            </a:fld>
            <a:endParaRPr lang="zh-TW" altLang="en-US"/>
          </a:p>
        </p:txBody>
      </p:sp>
    </p:spTree>
    <p:extLst>
      <p:ext uri="{BB962C8B-B14F-4D97-AF65-F5344CB8AC3E}">
        <p14:creationId xmlns:p14="http://schemas.microsoft.com/office/powerpoint/2010/main" val="18655701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a:t>計劃書格式與範例</a:t>
            </a:r>
          </a:p>
        </p:txBody>
      </p:sp>
      <p:sp>
        <p:nvSpPr>
          <p:cNvPr id="5" name="副標題 4"/>
          <p:cNvSpPr>
            <a:spLocks noGrp="1"/>
          </p:cNvSpPr>
          <p:nvPr>
            <p:ph type="subTitle"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155</a:t>
            </a:fld>
            <a:endParaRPr lang="zh-TW" altLang="en-US"/>
          </a:p>
        </p:txBody>
      </p:sp>
    </p:spTree>
    <p:extLst>
      <p:ext uri="{BB962C8B-B14F-4D97-AF65-F5344CB8AC3E}">
        <p14:creationId xmlns:p14="http://schemas.microsoft.com/office/powerpoint/2010/main" val="269426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時間 </a:t>
            </a:r>
            <a:endParaRPr lang="en-US" altLang="zh-TW" dirty="0" smtClean="0"/>
          </a:p>
          <a:p>
            <a:pPr lvl="1"/>
            <a:r>
              <a:rPr lang="zh-TW" altLang="en-US" dirty="0" smtClean="0"/>
              <a:t>執</a:t>
            </a:r>
            <a:r>
              <a:rPr lang="zh-TW" altLang="en-US" dirty="0"/>
              <a:t>行學校本位課程發展的活動時常須耗費許多</a:t>
            </a:r>
            <a:r>
              <a:rPr lang="zh-TW" altLang="en-US" dirty="0" smtClean="0"/>
              <a:t>時間；</a:t>
            </a:r>
            <a:r>
              <a:rPr lang="zh-TW" altLang="en-US" dirty="0"/>
              <a:t>對於個別教師而言，將時間花在非教學以外的活動</a:t>
            </a:r>
            <a:r>
              <a:rPr lang="zh-TW" altLang="en-US" dirty="0" smtClean="0"/>
              <a:t>是一種</a:t>
            </a:r>
            <a:r>
              <a:rPr lang="zh-TW" altLang="en-US" dirty="0"/>
              <a:t>非常昂貴的付出，也會增加許多負擔。 </a:t>
            </a:r>
            <a:endParaRPr lang="en-US" altLang="zh-TW" dirty="0" smtClean="0"/>
          </a:p>
          <a:p>
            <a:r>
              <a:rPr lang="zh-TW" altLang="en-US" dirty="0" smtClean="0"/>
              <a:t>資源 </a:t>
            </a:r>
            <a:endParaRPr lang="en-US" altLang="zh-TW" dirty="0" smtClean="0"/>
          </a:p>
          <a:p>
            <a:pPr lvl="1"/>
            <a:r>
              <a:rPr lang="zh-TW" altLang="en-US" dirty="0" smtClean="0"/>
              <a:t>資源</a:t>
            </a:r>
            <a:r>
              <a:rPr lang="zh-TW" altLang="en-US" dirty="0"/>
              <a:t>的類型有許多種，包含教材、校外專家、時間安排以及資訊的流通等</a:t>
            </a:r>
            <a:r>
              <a:rPr lang="zh-TW" altLang="en-US" dirty="0" smtClean="0"/>
              <a:t>，資源</a:t>
            </a:r>
            <a:r>
              <a:rPr lang="zh-TW" altLang="en-US" dirty="0"/>
              <a:t>必須配合計畫的目的來使用。</a:t>
            </a:r>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16</a:t>
            </a:fld>
            <a:endParaRPr lang="zh-TW" altLang="en-US"/>
          </a:p>
        </p:txBody>
      </p:sp>
    </p:spTree>
    <p:extLst>
      <p:ext uri="{BB962C8B-B14F-4D97-AF65-F5344CB8AC3E}">
        <p14:creationId xmlns:p14="http://schemas.microsoft.com/office/powerpoint/2010/main" val="2955947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外部</a:t>
            </a:r>
            <a:r>
              <a:rPr lang="zh-TW" altLang="en-US" dirty="0"/>
              <a:t>的倡議和支持 </a:t>
            </a:r>
            <a:endParaRPr lang="en-US" altLang="zh-TW" dirty="0" smtClean="0"/>
          </a:p>
          <a:p>
            <a:pPr lvl="1"/>
            <a:r>
              <a:rPr lang="zh-TW" altLang="en-US" dirty="0" smtClean="0"/>
              <a:t>外部</a:t>
            </a:r>
            <a:r>
              <a:rPr lang="zh-TW" altLang="en-US" dirty="0"/>
              <a:t>機構（如中央或地方教育當局</a:t>
            </a:r>
            <a:r>
              <a:rPr lang="zh-TW" altLang="en-US" dirty="0" smtClean="0"/>
              <a:t>）</a:t>
            </a:r>
            <a:endParaRPr lang="en-US" altLang="zh-TW" dirty="0" smtClean="0"/>
          </a:p>
          <a:p>
            <a:pPr lvl="1"/>
            <a:r>
              <a:rPr lang="zh-TW" altLang="en-US" dirty="0" smtClean="0"/>
              <a:t>擁有</a:t>
            </a:r>
            <a:r>
              <a:rPr lang="zh-TW" altLang="en-US" dirty="0"/>
              <a:t>可促使學校改變的資源。</a:t>
            </a:r>
            <a:r>
              <a:rPr lang="zh-TW" altLang="en-US" dirty="0" smtClean="0"/>
              <a:t>由下而上</a:t>
            </a:r>
            <a:r>
              <a:rPr lang="zh-TW" altLang="en-US" dirty="0"/>
              <a:t>的草根模式是一個發展學校本位課程比較良好的狀態，但實際的情況是，</a:t>
            </a:r>
            <a:r>
              <a:rPr lang="zh-TW" altLang="en-US" dirty="0" smtClean="0"/>
              <a:t>學校</a:t>
            </a:r>
            <a:r>
              <a:rPr lang="zh-TW" altLang="en-US" dirty="0"/>
              <a:t>不可能避免外部政治勢力的界入，從許多個案研究的結果顯示，改革通常</a:t>
            </a:r>
            <a:r>
              <a:rPr lang="zh-TW" altLang="en-US" dirty="0" smtClean="0"/>
              <a:t>是由</a:t>
            </a:r>
            <a:r>
              <a:rPr lang="zh-TW" altLang="en-US" dirty="0"/>
              <a:t>外部機構發起的。</a:t>
            </a:r>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17</a:t>
            </a:fld>
            <a:endParaRPr lang="zh-TW" altLang="en-US"/>
          </a:p>
        </p:txBody>
      </p:sp>
    </p:spTree>
    <p:extLst>
      <p:ext uri="{BB962C8B-B14F-4D97-AF65-F5344CB8AC3E}">
        <p14:creationId xmlns:p14="http://schemas.microsoft.com/office/powerpoint/2010/main" val="3516482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學校本位課程的發展</a:t>
            </a:r>
          </a:p>
        </p:txBody>
      </p:sp>
      <p:sp>
        <p:nvSpPr>
          <p:cNvPr id="3" name="內容版面配置區 2"/>
          <p:cNvSpPr>
            <a:spLocks noGrp="1"/>
          </p:cNvSpPr>
          <p:nvPr>
            <p:ph idx="1"/>
          </p:nvPr>
        </p:nvSpPr>
        <p:spPr/>
        <p:txBody>
          <a:bodyPr>
            <a:normAutofit/>
          </a:bodyPr>
          <a:lstStyle/>
          <a:p>
            <a:r>
              <a:rPr lang="zh-TW" altLang="en-US" dirty="0"/>
              <a:t>學校本位課程發展係考量學校及其社區特色、資源，在中央規劃的整體課程架構下，配合學校願景及教育理念，發展出一套適合學生、且能展現學校特色的適性、生活化課程</a:t>
            </a:r>
            <a:r>
              <a:rPr lang="zh-TW" altLang="en-US" dirty="0" smtClean="0"/>
              <a:t>。</a:t>
            </a:r>
            <a:endParaRPr lang="en-US" altLang="zh-TW" dirty="0" smtClean="0"/>
          </a:p>
          <a:p>
            <a:r>
              <a:rPr lang="zh-TW" altLang="en-US" dirty="0"/>
              <a:t>因此</a:t>
            </a:r>
            <a:r>
              <a:rPr lang="zh-TW" altLang="en-US" dirty="0" smtClean="0"/>
              <a:t>，</a:t>
            </a:r>
            <a:r>
              <a:rPr lang="zh-TW" altLang="en-US" dirty="0"/>
              <a:t>學校本位課程</a:t>
            </a:r>
            <a:r>
              <a:rPr lang="zh-TW" altLang="en-US" dirty="0" smtClean="0"/>
              <a:t>發展有四大重點：</a:t>
            </a:r>
            <a:endParaRPr lang="en-US" altLang="zh-TW" dirty="0"/>
          </a:p>
          <a:p>
            <a:pPr marL="0" indent="0">
              <a:buNone/>
            </a:pPr>
            <a:endParaRPr lang="zh-TW" altLang="en-US" dirty="0"/>
          </a:p>
          <a:p>
            <a:endParaRPr lang="zh-TW"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18</a:t>
            </a:fld>
            <a:endParaRPr lang="zh-TW" altLang="en-US"/>
          </a:p>
        </p:txBody>
      </p:sp>
    </p:spTree>
    <p:extLst>
      <p:ext uri="{BB962C8B-B14F-4D97-AF65-F5344CB8AC3E}">
        <p14:creationId xmlns:p14="http://schemas.microsoft.com/office/powerpoint/2010/main" val="79285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HK" dirty="0" smtClean="0"/>
              <a:t>1. </a:t>
            </a:r>
            <a:r>
              <a:rPr lang="zh-HK" altLang="zh-TW" dirty="0" smtClean="0"/>
              <a:t>學校</a:t>
            </a:r>
            <a:r>
              <a:rPr lang="zh-HK" altLang="zh-TW" dirty="0"/>
              <a:t>是教育革新的</a:t>
            </a:r>
            <a:r>
              <a:rPr lang="zh-HK" altLang="zh-TW" dirty="0" smtClean="0"/>
              <a:t>主體</a:t>
            </a:r>
            <a:endParaRPr lang="en-US" altLang="zh-HK" dirty="0"/>
          </a:p>
          <a:p>
            <a:pPr lvl="1"/>
            <a:r>
              <a:rPr lang="zh-TW" altLang="en-US" dirty="0" smtClean="0"/>
              <a:t>學校</a:t>
            </a:r>
            <a:r>
              <a:rPr lang="zh-TW" altLang="en-US" dirty="0"/>
              <a:t>是</a:t>
            </a:r>
            <a:r>
              <a:rPr lang="zh-HK" altLang="zh-TW" dirty="0"/>
              <a:t>課程規畫與實施的基礎</a:t>
            </a:r>
            <a:r>
              <a:rPr lang="zh-TW" altLang="en-US" dirty="0"/>
              <a:t>。學校本位課程發展含括學校課程決策與整體運作</a:t>
            </a:r>
            <a:r>
              <a:rPr lang="zh-TW" altLang="en-US" dirty="0" smtClean="0"/>
              <a:t>。</a:t>
            </a:r>
            <a:endParaRPr lang="en-US" altLang="zh-TW" dirty="0" smtClean="0"/>
          </a:p>
          <a:p>
            <a:pPr lvl="1"/>
            <a:r>
              <a:rPr lang="zh-TW" altLang="en-US" dirty="0" smtClean="0"/>
              <a:t>係</a:t>
            </a:r>
            <a:r>
              <a:rPr lang="zh-TW" altLang="en-US" dirty="0"/>
              <a:t>由校內人員（校長、行政人員、教師、學生、職員等）、以及校外人士（家長、社區人士、學者專家）共同組織而成的團隊，針對學校課程做全盤規劃。</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19</a:t>
            </a:fld>
            <a:endParaRPr lang="zh-TW" altLang="en-US"/>
          </a:p>
        </p:txBody>
      </p:sp>
    </p:spTree>
    <p:extLst>
      <p:ext uri="{BB962C8B-B14F-4D97-AF65-F5344CB8AC3E}">
        <p14:creationId xmlns:p14="http://schemas.microsoft.com/office/powerpoint/2010/main" val="308324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a:t>
            </a:r>
            <a:endParaRPr lang="zh-TW" altLang="en-US" dirty="0"/>
          </a:p>
        </p:txBody>
      </p:sp>
      <p:sp>
        <p:nvSpPr>
          <p:cNvPr id="3" name="內容版面配置區 2"/>
          <p:cNvSpPr>
            <a:spLocks noGrp="1"/>
          </p:cNvSpPr>
          <p:nvPr>
            <p:ph idx="1"/>
          </p:nvPr>
        </p:nvSpPr>
        <p:spPr/>
        <p:txBody>
          <a:bodyPr/>
          <a:lstStyle/>
          <a:p>
            <a:r>
              <a:rPr lang="zh-TW" altLang="en-US" dirty="0" smtClean="0"/>
              <a:t>壹、</a:t>
            </a:r>
            <a:r>
              <a:rPr lang="zh-TW" altLang="zh-TW" dirty="0" smtClean="0"/>
              <a:t>學校</a:t>
            </a:r>
            <a:r>
              <a:rPr lang="zh-TW" altLang="zh-TW" dirty="0"/>
              <a:t>本位課程基本概念</a:t>
            </a:r>
          </a:p>
          <a:p>
            <a:r>
              <a:rPr lang="zh-TW" altLang="en-US" dirty="0" smtClean="0"/>
              <a:t>貳</a:t>
            </a:r>
            <a:r>
              <a:rPr lang="zh-TW" altLang="zh-TW" dirty="0" smtClean="0"/>
              <a:t>、</a:t>
            </a:r>
            <a:r>
              <a:rPr lang="zh-TW" altLang="zh-TW" dirty="0"/>
              <a:t>十二年國教簡述</a:t>
            </a:r>
          </a:p>
          <a:p>
            <a:r>
              <a:rPr lang="zh-TW" altLang="en-US" dirty="0" smtClean="0"/>
              <a:t>參</a:t>
            </a:r>
            <a:r>
              <a:rPr lang="zh-TW" altLang="zh-TW" dirty="0" smtClean="0"/>
              <a:t>、</a:t>
            </a:r>
            <a:r>
              <a:rPr lang="en-US" altLang="zh-TW" dirty="0"/>
              <a:t>108</a:t>
            </a:r>
            <a:r>
              <a:rPr lang="zh-TW" altLang="zh-TW" dirty="0"/>
              <a:t>課綱簡述</a:t>
            </a:r>
          </a:p>
          <a:p>
            <a:pPr lvl="1"/>
            <a:r>
              <a:rPr lang="en-US" altLang="zh-TW" dirty="0" smtClean="0"/>
              <a:t>108</a:t>
            </a:r>
            <a:r>
              <a:rPr lang="zh-TW" altLang="zh-TW" dirty="0"/>
              <a:t>課綱的國中小課程規劃</a:t>
            </a:r>
          </a:p>
          <a:p>
            <a:pPr lvl="1"/>
            <a:r>
              <a:rPr lang="en-US" altLang="zh-TW" dirty="0" smtClean="0"/>
              <a:t>108</a:t>
            </a:r>
            <a:r>
              <a:rPr lang="zh-TW" altLang="zh-TW" dirty="0"/>
              <a:t>課綱的高中課程規劃</a:t>
            </a:r>
          </a:p>
          <a:p>
            <a:r>
              <a:rPr lang="zh-TW" altLang="en-US" dirty="0" smtClean="0"/>
              <a:t>肆</a:t>
            </a:r>
            <a:r>
              <a:rPr lang="zh-TW" altLang="zh-TW" dirty="0" smtClean="0"/>
              <a:t>、</a:t>
            </a:r>
            <a:r>
              <a:rPr lang="zh-TW" altLang="zh-TW" dirty="0"/>
              <a:t>學校本位課程發展 </a:t>
            </a:r>
            <a:r>
              <a:rPr lang="zh-TW" altLang="zh-TW" dirty="0" smtClean="0"/>
              <a:t>理論</a:t>
            </a:r>
            <a:r>
              <a:rPr lang="en-US" altLang="zh-TW" dirty="0" smtClean="0"/>
              <a:t>(</a:t>
            </a:r>
            <a:r>
              <a:rPr lang="zh-TW" altLang="en-US" dirty="0" smtClean="0"/>
              <a:t>另一個檔案</a:t>
            </a:r>
            <a:r>
              <a:rPr lang="en-US" altLang="zh-TW" dirty="0" smtClean="0"/>
              <a:t>)</a:t>
            </a:r>
            <a:endParaRPr lang="zh-TW" altLang="zh-TW" dirty="0"/>
          </a:p>
          <a:p>
            <a:r>
              <a:rPr lang="zh-TW" altLang="en-US" dirty="0" smtClean="0"/>
              <a:t>伍</a:t>
            </a:r>
            <a:r>
              <a:rPr lang="zh-TW" altLang="zh-TW" dirty="0" smtClean="0"/>
              <a:t>、</a:t>
            </a:r>
            <a:r>
              <a:rPr lang="zh-TW" altLang="zh-TW" dirty="0"/>
              <a:t>技術型高中群科課程綱要</a:t>
            </a:r>
          </a:p>
          <a:p>
            <a:r>
              <a:rPr lang="zh-TW" altLang="en-US" dirty="0" smtClean="0"/>
              <a:t>陸</a:t>
            </a:r>
            <a:r>
              <a:rPr lang="zh-TW" altLang="zh-TW" dirty="0" smtClean="0"/>
              <a:t>、</a:t>
            </a:r>
            <a:r>
              <a:rPr lang="zh-TW" altLang="zh-TW" dirty="0"/>
              <a:t>學校本位課程發展 </a:t>
            </a:r>
            <a:r>
              <a:rPr lang="zh-TW" altLang="zh-TW" dirty="0" smtClean="0"/>
              <a:t>計畫書</a:t>
            </a:r>
            <a:r>
              <a:rPr lang="en-US" altLang="zh-TW" dirty="0" smtClean="0"/>
              <a:t>(</a:t>
            </a:r>
            <a:r>
              <a:rPr lang="zh-TW" altLang="en-US" dirty="0" smtClean="0"/>
              <a:t>格式與範例</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2</a:t>
            </a:fld>
            <a:endParaRPr lang="zh-TW" altLang="en-US"/>
          </a:p>
        </p:txBody>
      </p:sp>
    </p:spTree>
    <p:extLst>
      <p:ext uri="{BB962C8B-B14F-4D97-AF65-F5344CB8AC3E}">
        <p14:creationId xmlns:p14="http://schemas.microsoft.com/office/powerpoint/2010/main" val="1524660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HK" dirty="0"/>
              <a:t>2. </a:t>
            </a:r>
            <a:r>
              <a:rPr lang="zh-HK" altLang="zh-TW" dirty="0"/>
              <a:t>課程的發展以學生為</a:t>
            </a:r>
            <a:r>
              <a:rPr lang="zh-HK" altLang="zh-TW" dirty="0" smtClean="0"/>
              <a:t>中心</a:t>
            </a:r>
            <a:endParaRPr lang="en-US" altLang="zh-HK" dirty="0" smtClean="0"/>
          </a:p>
          <a:p>
            <a:pPr lvl="1"/>
            <a:r>
              <a:rPr lang="zh-TW" altLang="en-US" dirty="0" smtClean="0"/>
              <a:t>要</a:t>
            </a:r>
            <a:r>
              <a:rPr lang="zh-HK" altLang="zh-TW" dirty="0"/>
              <a:t>回應學生的個別差異和學習需求</a:t>
            </a:r>
            <a:r>
              <a:rPr lang="zh-TW" altLang="zh-TW" dirty="0" smtClean="0"/>
              <a:t>。</a:t>
            </a:r>
            <a:endParaRPr lang="en-US" altLang="zh-TW" dirty="0" smtClean="0"/>
          </a:p>
          <a:p>
            <a:pPr lvl="1"/>
            <a:r>
              <a:rPr lang="zh-TW" altLang="zh-TW" dirty="0"/>
              <a:t>學校本位課程發展的變通課程方案，可以是學校特色課程、新興議題融入課程，也可以是跨領域主題統整課程、適性化課程等</a:t>
            </a:r>
            <a:r>
              <a:rPr lang="zh-TW" altLang="en-US" dirty="0" smtClean="0"/>
              <a:t>。</a:t>
            </a:r>
            <a:endParaRPr lang="en-US" altLang="zh-TW" dirty="0" smtClean="0"/>
          </a:p>
          <a:p>
            <a:pPr lvl="1"/>
            <a:r>
              <a:rPr lang="zh-TW" altLang="zh-TW" dirty="0" smtClean="0"/>
              <a:t>其</a:t>
            </a:r>
            <a:r>
              <a:rPr lang="zh-TW" altLang="zh-TW" dirty="0"/>
              <a:t>發展類型是取決於學校所評估的學生需求與地方特色而</a:t>
            </a:r>
            <a:r>
              <a:rPr lang="zh-HK" altLang="zh-TW" dirty="0"/>
              <a:t>來</a:t>
            </a:r>
            <a:r>
              <a:rPr lang="zh-TW" altLang="zh-TW" dirty="0"/>
              <a:t>。</a:t>
            </a:r>
            <a:endParaRPr lang="zh-TW" altLang="en-US"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20</a:t>
            </a:fld>
            <a:endParaRPr lang="zh-TW" altLang="en-US"/>
          </a:p>
        </p:txBody>
      </p:sp>
    </p:spTree>
    <p:extLst>
      <p:ext uri="{BB962C8B-B14F-4D97-AF65-F5344CB8AC3E}">
        <p14:creationId xmlns:p14="http://schemas.microsoft.com/office/powerpoint/2010/main" val="3055721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3. </a:t>
            </a:r>
            <a:r>
              <a:rPr lang="zh-HK" altLang="zh-TW" dirty="0"/>
              <a:t>整合學校及社區的特色與</a:t>
            </a:r>
            <a:r>
              <a:rPr lang="zh-HK" altLang="zh-TW" dirty="0" smtClean="0"/>
              <a:t>資源</a:t>
            </a:r>
            <a:endParaRPr lang="en-US" altLang="zh-TW" dirty="0" smtClean="0"/>
          </a:p>
          <a:p>
            <a:pPr lvl="1"/>
            <a:r>
              <a:rPr lang="zh-TW" altLang="en-US" dirty="0"/>
              <a:t>家長與社區的共同參與、資源的整合是課程永續發展的要素。</a:t>
            </a:r>
          </a:p>
          <a:p>
            <a:endParaRPr lang="en-US" altLang="zh-HK"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21</a:t>
            </a:fld>
            <a:endParaRPr lang="zh-TW" altLang="en-US"/>
          </a:p>
        </p:txBody>
      </p:sp>
    </p:spTree>
    <p:extLst>
      <p:ext uri="{BB962C8B-B14F-4D97-AF65-F5344CB8AC3E}">
        <p14:creationId xmlns:p14="http://schemas.microsoft.com/office/powerpoint/2010/main" val="205819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HK" dirty="0"/>
              <a:t>4. </a:t>
            </a:r>
            <a:r>
              <a:rPr lang="zh-HK" altLang="zh-TW" dirty="0"/>
              <a:t>展現教師</a:t>
            </a:r>
            <a:r>
              <a:rPr lang="zh-TW" altLang="en-US" dirty="0"/>
              <a:t>的</a:t>
            </a:r>
            <a:r>
              <a:rPr lang="zh-HK" altLang="zh-TW" dirty="0"/>
              <a:t>專業</a:t>
            </a:r>
            <a:r>
              <a:rPr lang="zh-TW" altLang="en-US" dirty="0" smtClean="0"/>
              <a:t>性</a:t>
            </a:r>
            <a:endParaRPr lang="en-US" altLang="zh-TW" dirty="0" smtClean="0"/>
          </a:p>
          <a:p>
            <a:pPr lvl="1"/>
            <a:r>
              <a:rPr lang="zh-TW" altLang="en-US" dirty="0" smtClean="0"/>
              <a:t>教師</a:t>
            </a:r>
            <a:r>
              <a:rPr lang="zh-TW" altLang="en-US" dirty="0"/>
              <a:t>的課程意識與課程</a:t>
            </a:r>
            <a:r>
              <a:rPr lang="zh-TW" altLang="en-US" dirty="0" smtClean="0"/>
              <a:t>發展能力</a:t>
            </a:r>
            <a:r>
              <a:rPr lang="zh-TW" altLang="en-US" dirty="0"/>
              <a:t>是成敗的關鍵</a:t>
            </a:r>
            <a:r>
              <a:rPr lang="zh-TW" altLang="en-US" dirty="0" smtClean="0"/>
              <a:t>。因此，應</a:t>
            </a:r>
            <a:r>
              <a:rPr lang="zh-TW" altLang="en-US" dirty="0"/>
              <a:t>重視教師</a:t>
            </a:r>
            <a:r>
              <a:rPr lang="zh-HK" altLang="zh-TW" dirty="0"/>
              <a:t>發展與教學自主的專業性</a:t>
            </a:r>
            <a:r>
              <a:rPr lang="zh-TW" altLang="zh-TW" dirty="0" smtClean="0"/>
              <a:t>，</a:t>
            </a:r>
            <a:r>
              <a:rPr lang="zh-TW" altLang="en-US" dirty="0" smtClean="0"/>
              <a:t>並</a:t>
            </a:r>
            <a:r>
              <a:rPr lang="zh-HK" altLang="zh-TW" dirty="0" smtClean="0"/>
              <a:t>選用</a:t>
            </a:r>
            <a:r>
              <a:rPr lang="zh-HK" altLang="zh-TW" dirty="0"/>
              <a:t>教材</a:t>
            </a:r>
            <a:r>
              <a:rPr lang="zh-TW" altLang="zh-TW" dirty="0"/>
              <a:t>、調整課程或自行創新課程</a:t>
            </a:r>
            <a:r>
              <a:rPr lang="zh-TW" altLang="en-US" dirty="0" smtClean="0"/>
              <a:t>。</a:t>
            </a:r>
            <a:endParaRPr lang="en-US" altLang="zh-TW" dirty="0" smtClean="0"/>
          </a:p>
          <a:p>
            <a:pPr lvl="1"/>
            <a:r>
              <a:rPr lang="zh-TW" altLang="zh-TW" dirty="0" smtClean="0"/>
              <a:t>實施</a:t>
            </a:r>
            <a:r>
              <a:rPr lang="zh-TW" altLang="zh-TW" dirty="0"/>
              <a:t>學校本位課程的同時，在學校的經營、管理與課程的決策權下放之際，教師必須體認權與責任是相輔相成的，因此教師必須不斷的自我成長，從以往課程執行者的角色，轉變為課程研發設計者的角色，進一步落實課程改革的理想於教室之中</a:t>
            </a:r>
            <a:r>
              <a:rPr lang="zh-TW" altLang="zh-TW" dirty="0" smtClean="0"/>
              <a:t>。</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22</a:t>
            </a:fld>
            <a:endParaRPr lang="zh-TW" altLang="en-US"/>
          </a:p>
        </p:txBody>
      </p:sp>
    </p:spTree>
    <p:extLst>
      <p:ext uri="{BB962C8B-B14F-4D97-AF65-F5344CB8AC3E}">
        <p14:creationId xmlns:p14="http://schemas.microsoft.com/office/powerpoint/2010/main" val="4139863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5400" dirty="0" smtClean="0"/>
              <a:t>貳、十二年</a:t>
            </a:r>
            <a:r>
              <a:rPr lang="zh-TW" altLang="en-US" sz="5400" dirty="0"/>
              <a:t>國民</a:t>
            </a:r>
            <a:r>
              <a:rPr lang="zh-TW" altLang="en-US" sz="5400" dirty="0" smtClean="0"/>
              <a:t>基本教育</a:t>
            </a:r>
            <a:endParaRPr lang="zh-TW" altLang="en-US" sz="2000" dirty="0"/>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23</a:t>
            </a:fld>
            <a:endParaRPr lang="zh-TW" altLang="en-US"/>
          </a:p>
        </p:txBody>
      </p:sp>
    </p:spTree>
    <p:extLst>
      <p:ext uri="{BB962C8B-B14F-4D97-AF65-F5344CB8AC3E}">
        <p14:creationId xmlns:p14="http://schemas.microsoft.com/office/powerpoint/2010/main" val="2323799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endParaRPr lang="zh-TW" altLang="en-US" smtClean="0"/>
          </a:p>
        </p:txBody>
      </p:sp>
      <p:sp>
        <p:nvSpPr>
          <p:cNvPr id="10243" name="內容版面配置區 2"/>
          <p:cNvSpPr>
            <a:spLocks noGrp="1"/>
          </p:cNvSpPr>
          <p:nvPr>
            <p:ph idx="1"/>
          </p:nvPr>
        </p:nvSpPr>
        <p:spPr/>
        <p:txBody>
          <a:bodyPr/>
          <a:lstStyle/>
          <a:p>
            <a:r>
              <a:rPr lang="en-US" altLang="zh-TW" b="1" smtClean="0"/>
              <a:t>1968</a:t>
            </a:r>
            <a:r>
              <a:rPr lang="zh-TW" altLang="en-US" b="1" smtClean="0"/>
              <a:t>年至今的三次基礎教育改革</a:t>
            </a:r>
            <a:endParaRPr lang="en-US" altLang="zh-TW" b="1" smtClean="0"/>
          </a:p>
          <a:p>
            <a:pPr lvl="1"/>
            <a:r>
              <a:rPr lang="zh-TW" altLang="en-US" smtClean="0"/>
              <a:t>九年國民義務教育：重學科知識</a:t>
            </a:r>
            <a:endParaRPr lang="en-US" altLang="zh-TW" smtClean="0"/>
          </a:p>
          <a:p>
            <a:pPr lvl="1"/>
            <a:r>
              <a:rPr lang="zh-TW" altLang="en-US" smtClean="0"/>
              <a:t>國民中小學九年一貫課程：強調基本能力</a:t>
            </a:r>
            <a:endParaRPr lang="en-US" altLang="zh-TW" smtClean="0"/>
          </a:p>
          <a:p>
            <a:pPr lvl="1"/>
            <a:r>
              <a:rPr lang="en-US" altLang="zh-TW" smtClean="0"/>
              <a:t>12</a:t>
            </a:r>
            <a:r>
              <a:rPr lang="zh-TW" altLang="en-US" smtClean="0"/>
              <a:t>年國民基本教育：強調核心素養</a:t>
            </a:r>
            <a:endParaRPr lang="en-US" altLang="zh-TW" smtClean="0"/>
          </a:p>
          <a:p>
            <a:pPr lvl="2"/>
            <a:r>
              <a:rPr lang="en-US" altLang="zh-TW" smtClean="0"/>
              <a:t>12</a:t>
            </a:r>
            <a:r>
              <a:rPr lang="zh-TW" altLang="en-US" smtClean="0"/>
              <a:t>年國民基本教育課程發展建議書</a:t>
            </a:r>
            <a:endParaRPr lang="en-US" altLang="zh-TW" smtClean="0"/>
          </a:p>
          <a:p>
            <a:pPr lvl="2"/>
            <a:r>
              <a:rPr lang="en-US" altLang="zh-TW" smtClean="0"/>
              <a:t>12</a:t>
            </a:r>
            <a:r>
              <a:rPr lang="zh-TW" altLang="en-US" smtClean="0"/>
              <a:t>年國民基本教育課程發展指引</a:t>
            </a:r>
            <a:endParaRPr lang="en-US" altLang="zh-TW" smtClean="0"/>
          </a:p>
          <a:p>
            <a:pPr lvl="2"/>
            <a:r>
              <a:rPr lang="en-US" altLang="zh-TW" smtClean="0"/>
              <a:t>12</a:t>
            </a:r>
            <a:r>
              <a:rPr lang="zh-TW" altLang="en-US" smtClean="0"/>
              <a:t>年國民基本教育課程綱要總綱</a:t>
            </a:r>
            <a:endParaRPr lang="en-US" altLang="zh-TW" smtClean="0"/>
          </a:p>
          <a:p>
            <a:pPr lvl="2"/>
            <a:endParaRPr lang="en-US" altLang="zh-TW" smtClean="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24</a:t>
            </a:fld>
            <a:endParaRPr lang="zh-TW" altLang="en-US"/>
          </a:p>
        </p:txBody>
      </p:sp>
    </p:spTree>
    <p:extLst>
      <p:ext uri="{BB962C8B-B14F-4D97-AF65-F5344CB8AC3E}">
        <p14:creationId xmlns:p14="http://schemas.microsoft.com/office/powerpoint/2010/main" val="217233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endParaRPr lang="zh-TW" altLang="en-US" smtClean="0"/>
          </a:p>
        </p:txBody>
      </p:sp>
      <p:sp>
        <p:nvSpPr>
          <p:cNvPr id="11267" name="內容版面配置區 2"/>
          <p:cNvSpPr>
            <a:spLocks noGrp="1"/>
          </p:cNvSpPr>
          <p:nvPr>
            <p:ph idx="1"/>
          </p:nvPr>
        </p:nvSpPr>
        <p:spPr/>
        <p:txBody>
          <a:bodyPr/>
          <a:lstStyle/>
          <a:p>
            <a:endParaRPr lang="zh-TW" altLang="en-US" smtClean="0"/>
          </a:p>
        </p:txBody>
      </p:sp>
      <p:pic>
        <p:nvPicPr>
          <p:cNvPr id="1126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76250"/>
            <a:ext cx="8078788" cy="5761038"/>
          </a:xfrm>
          <a:prstGeom prst="rect">
            <a:avLst/>
          </a:prstGeom>
          <a:noFill/>
          <a:ln w="28575">
            <a:solidFill>
              <a:srgbClr val="996633"/>
            </a:solidFill>
            <a:prstDash val="sysDot"/>
            <a:miter lim="800000"/>
            <a:headEnd/>
            <a:tailEnd/>
          </a:ln>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25</a:t>
            </a:fld>
            <a:endParaRPr lang="zh-TW" altLang="en-US"/>
          </a:p>
        </p:txBody>
      </p:sp>
    </p:spTree>
    <p:extLst>
      <p:ext uri="{BB962C8B-B14F-4D97-AF65-F5344CB8AC3E}">
        <p14:creationId xmlns:p14="http://schemas.microsoft.com/office/powerpoint/2010/main" val="94564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十二年國民基本教育</a:t>
            </a:r>
            <a:r>
              <a:rPr lang="zh-TW" altLang="en-US" dirty="0" smtClean="0"/>
              <a:t>實施計畫  </a:t>
            </a:r>
            <a:r>
              <a:rPr lang="en-US" altLang="zh-TW" sz="2400" dirty="0" smtClean="0"/>
              <a:t>106.10.16</a:t>
            </a:r>
            <a:endParaRPr lang="zh-TW" altLang="en-US" sz="2400" dirty="0"/>
          </a:p>
        </p:txBody>
      </p:sp>
      <p:sp>
        <p:nvSpPr>
          <p:cNvPr id="3" name="內容版面配置區 2"/>
          <p:cNvSpPr>
            <a:spLocks noGrp="1"/>
          </p:cNvSpPr>
          <p:nvPr>
            <p:ph idx="1"/>
          </p:nvPr>
        </p:nvSpPr>
        <p:spPr/>
        <p:txBody>
          <a:bodyPr>
            <a:normAutofit fontScale="92500" lnSpcReduction="10000"/>
          </a:bodyPr>
          <a:lstStyle/>
          <a:p>
            <a:r>
              <a:rPr lang="zh-TW" altLang="zh-TW" dirty="0"/>
              <a:t>民國 103 年 8 月起，十二年國民基本教育分兩</a:t>
            </a:r>
            <a:r>
              <a:rPr lang="zh-TW" altLang="zh-TW" dirty="0" smtClean="0"/>
              <a:t>階段</a:t>
            </a:r>
            <a:endParaRPr lang="zh-TW" altLang="zh-TW" dirty="0"/>
          </a:p>
          <a:p>
            <a:r>
              <a:rPr lang="zh-TW" altLang="zh-TW" dirty="0"/>
              <a:t>1，前九年為國民教育，依「國民教育法」及「強迫入學條例」規定辦理，對象為 6 至 15 歲學齡之國民，主要內涵為：普及、義務、強迫入學、免學費、以政府辦理為原則、劃分學區免試入學、單一類型學校及施以普通教育</a:t>
            </a:r>
            <a:r>
              <a:rPr lang="zh-TW" altLang="zh-TW" dirty="0" smtClean="0"/>
              <a:t>。</a:t>
            </a:r>
            <a:endParaRPr lang="en-US" altLang="zh-TW" dirty="0" smtClean="0"/>
          </a:p>
          <a:p>
            <a:r>
              <a:rPr lang="zh-TW" altLang="zh-TW" dirty="0" smtClean="0"/>
              <a:t>後</a:t>
            </a:r>
            <a:r>
              <a:rPr lang="zh-TW" altLang="zh-TW" dirty="0"/>
              <a:t>三年為高級中等教育，於 102 年 8 月 10 日由總統公布「高級中等教育法」</a:t>
            </a:r>
            <a:r>
              <a:rPr lang="zh-TW" altLang="zh-TW" dirty="0" smtClean="0"/>
              <a:t>，並</a:t>
            </a:r>
            <a:r>
              <a:rPr lang="zh-TW" altLang="zh-TW" dirty="0"/>
              <a:t>於 103 年 8 月 10 日施行至今</a:t>
            </a:r>
            <a:r>
              <a:rPr lang="zh-TW" altLang="zh-TW" dirty="0" smtClean="0"/>
              <a:t>。對象</a:t>
            </a:r>
            <a:r>
              <a:rPr lang="zh-TW" altLang="zh-TW" dirty="0"/>
              <a:t>為 15 歲以上之國民， 主要內涵為：普及、自願非強迫入學、免學費、公私立學校並行、免試入學為主、學校類型多元及普通與職業教育兼顧。</a:t>
            </a:r>
            <a:r>
              <a:rPr lang="zh-TW" altLang="zh-TW" dirty="0">
                <a:latin typeface="Arial" panose="020B0604020202020204" pitchFamily="34" charset="0"/>
                <a:cs typeface="標楷體" panose="03000509000000000000" pitchFamily="65" charset="-120"/>
              </a:rPr>
              <a:t/>
            </a:r>
            <a:br>
              <a:rPr lang="zh-TW" altLang="zh-TW" dirty="0">
                <a:latin typeface="Arial" panose="020B0604020202020204" pitchFamily="34" charset="0"/>
                <a:cs typeface="標楷體" panose="03000509000000000000" pitchFamily="65" charset="-120"/>
              </a:rPr>
            </a:br>
            <a:endParaRPr lang="zh-TW" altLang="zh-TW" sz="600" dirty="0">
              <a:latin typeface="Arial" panose="020B0604020202020204" pitchFamily="34" charset="0"/>
            </a:endParaRPr>
          </a:p>
          <a:p>
            <a:pPr marL="0" indent="0" eaLnBrk="0" fontAlgn="base" hangingPunct="0">
              <a:spcBef>
                <a:spcPct val="0"/>
              </a:spcBef>
              <a:spcAft>
                <a:spcPct val="0"/>
              </a:spcAft>
              <a:buNone/>
            </a:pPr>
            <a:endParaRPr lang="zh-TW" altLang="zh-TW" sz="3300" dirty="0">
              <a:latin typeface="Arial" panose="020B060402020202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26</a:t>
            </a:fld>
            <a:endParaRPr lang="zh-TW" altLang="en-US"/>
          </a:p>
        </p:txBody>
      </p:sp>
    </p:spTree>
    <p:extLst>
      <p:ext uri="{BB962C8B-B14F-4D97-AF65-F5344CB8AC3E}">
        <p14:creationId xmlns:p14="http://schemas.microsoft.com/office/powerpoint/2010/main" val="2834979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0"/>
            <a:r>
              <a:rPr lang="zh-TW" altLang="zh-TW" dirty="0" smtClean="0"/>
              <a:t>主要涵義如下：</a:t>
            </a:r>
          </a:p>
          <a:p>
            <a:pPr lvl="1"/>
            <a:r>
              <a:rPr lang="zh-TW" altLang="zh-TW" dirty="0" smtClean="0"/>
              <a:t>普及：針對 15 歲以上之國民，提供均等之教育機會。</a:t>
            </a:r>
          </a:p>
          <a:p>
            <a:pPr lvl="1"/>
            <a:r>
              <a:rPr lang="zh-TW" altLang="zh-TW" dirty="0" smtClean="0"/>
              <a:t>自願非強迫入學：本階段將提供足夠且多元就學機會，但尊重學生與家長的教育選擇及參與權，不強迫入學。受教育，是學生的權利而非義務。</a:t>
            </a:r>
          </a:p>
          <a:p>
            <a:pPr lvl="1"/>
            <a:r>
              <a:rPr lang="zh-TW" altLang="zh-TW" dirty="0" smtClean="0"/>
              <a:t>一定條件免學費：本階段高職全面免納學費，高中依一定條件免學費。</a:t>
            </a:r>
            <a:endParaRPr lang="en-US" altLang="zh-TW" dirty="0" smtClean="0"/>
          </a:p>
          <a:p>
            <a:pPr lvl="1"/>
            <a:r>
              <a:rPr lang="zh-TW" altLang="zh-TW" dirty="0" smtClean="0"/>
              <a:t>公私立學校並行：本階段設立主體，採公立學校(國立、直轄市立、縣市立)與私立學校並行。對於獲學費補助私立學校，與公立學校之辦學需同受嚴格監督與評鑑，以確保教學正常與辦學品質。</a:t>
            </a:r>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27</a:t>
            </a:fld>
            <a:endParaRPr lang="zh-TW" altLang="en-US"/>
          </a:p>
        </p:txBody>
      </p:sp>
    </p:spTree>
    <p:extLst>
      <p:ext uri="{BB962C8B-B14F-4D97-AF65-F5344CB8AC3E}">
        <p14:creationId xmlns:p14="http://schemas.microsoft.com/office/powerpoint/2010/main" val="1616229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pPr lvl="1"/>
            <a:r>
              <a:rPr lang="zh-TW" altLang="zh-TW" dirty="0" smtClean="0"/>
              <a:t>免試</a:t>
            </a:r>
            <a:r>
              <a:rPr lang="zh-TW" altLang="zh-TW" dirty="0"/>
              <a:t>為主：本階段國中畢業生七成五以上將採免入學測驗方式升入高級中等學校或五專，但主管教育行政機關得保留招生區內少部分名額，以供學校採特色招生方式，經考試分發入學（採學科測驗）或甄選入學（採術科測驗）。</a:t>
            </a:r>
          </a:p>
          <a:p>
            <a:pPr lvl="1"/>
            <a:r>
              <a:rPr lang="zh-TW" altLang="zh-TW" dirty="0" smtClean="0"/>
              <a:t>學校</a:t>
            </a:r>
            <a:r>
              <a:rPr lang="zh-TW" altLang="zh-TW" dirty="0"/>
              <a:t>類型多元：本階段實施機構，包括高級中等學校、五專前三年、特殊學校及進修學校，另允許辦理非學校型態實驗教育。</a:t>
            </a:r>
            <a:endParaRPr lang="en-US" altLang="zh-TW" dirty="0"/>
          </a:p>
          <a:p>
            <a:pPr lvl="1"/>
            <a:r>
              <a:rPr lang="zh-TW" altLang="zh-TW" dirty="0"/>
              <a:t>普通與職業教育兼顧：十二年國民基本教育重視以學生中心的教學，高級中等教育階段將提供國中畢業生依其性向、能力和興趣，升入高級中等學校或五專之分流選擇，並分別施予適性的課程和教學，以使每個學生潛能都能獲得開展。</a:t>
            </a:r>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28</a:t>
            </a:fld>
            <a:endParaRPr lang="zh-TW" altLang="en-US"/>
          </a:p>
        </p:txBody>
      </p:sp>
    </p:spTree>
    <p:extLst>
      <p:ext uri="{BB962C8B-B14F-4D97-AF65-F5344CB8AC3E}">
        <p14:creationId xmlns:p14="http://schemas.microsoft.com/office/powerpoint/2010/main" val="1368993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29</a:t>
            </a:fld>
            <a:endParaRPr lang="zh-TW" altLang="en-US"/>
          </a:p>
        </p:txBody>
      </p:sp>
      <p:grpSp>
        <p:nvGrpSpPr>
          <p:cNvPr id="5" name="Group 1"/>
          <p:cNvGrpSpPr>
            <a:grpSpLocks/>
          </p:cNvGrpSpPr>
          <p:nvPr/>
        </p:nvGrpSpPr>
        <p:grpSpPr bwMode="auto">
          <a:xfrm>
            <a:off x="685801" y="1340513"/>
            <a:ext cx="7886699" cy="4378592"/>
            <a:chOff x="1583" y="1576"/>
            <a:chExt cx="8983" cy="4571"/>
          </a:xfrm>
        </p:grpSpPr>
        <p:sp>
          <p:nvSpPr>
            <p:cNvPr id="6" name="Rectangle 40"/>
            <p:cNvSpPr>
              <a:spLocks noChangeArrowheads="1"/>
            </p:cNvSpPr>
            <p:nvPr/>
          </p:nvSpPr>
          <p:spPr bwMode="auto">
            <a:xfrm>
              <a:off x="1703" y="2463"/>
              <a:ext cx="1437" cy="1080"/>
            </a:xfrm>
            <a:prstGeom prst="rect">
              <a:avLst/>
            </a:prstGeom>
            <a:noFill/>
            <a:ln w="15875">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7" name="Line 39"/>
            <p:cNvSpPr>
              <a:spLocks noChangeShapeType="1"/>
            </p:cNvSpPr>
            <p:nvPr/>
          </p:nvSpPr>
          <p:spPr bwMode="auto">
            <a:xfrm>
              <a:off x="3136" y="2484"/>
              <a:ext cx="0" cy="1077"/>
            </a:xfrm>
            <a:prstGeom prst="line">
              <a:avLst/>
            </a:prstGeom>
            <a:noFill/>
            <a:ln w="508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8" name="AutoShape 38"/>
            <p:cNvSpPr>
              <a:spLocks/>
            </p:cNvSpPr>
            <p:nvPr/>
          </p:nvSpPr>
          <p:spPr bwMode="auto">
            <a:xfrm>
              <a:off x="3140" y="1955"/>
              <a:ext cx="7075" cy="120"/>
            </a:xfrm>
            <a:custGeom>
              <a:avLst/>
              <a:gdLst>
                <a:gd name="T0" fmla="+- 0 3260 3140"/>
                <a:gd name="T1" fmla="*/ T0 w 7075"/>
                <a:gd name="T2" fmla="+- 0 1955 1955"/>
                <a:gd name="T3" fmla="*/ 1955 h 120"/>
                <a:gd name="T4" fmla="+- 0 3140 3140"/>
                <a:gd name="T5" fmla="*/ T4 w 7075"/>
                <a:gd name="T6" fmla="+- 0 2015 1955"/>
                <a:gd name="T7" fmla="*/ 2015 h 120"/>
                <a:gd name="T8" fmla="+- 0 3260 3140"/>
                <a:gd name="T9" fmla="*/ T8 w 7075"/>
                <a:gd name="T10" fmla="+- 0 2075 1955"/>
                <a:gd name="T11" fmla="*/ 2075 h 120"/>
                <a:gd name="T12" fmla="+- 0 3260 3140"/>
                <a:gd name="T13" fmla="*/ T12 w 7075"/>
                <a:gd name="T14" fmla="+- 0 2025 1955"/>
                <a:gd name="T15" fmla="*/ 2025 h 120"/>
                <a:gd name="T16" fmla="+- 0 3240 3140"/>
                <a:gd name="T17" fmla="*/ T16 w 7075"/>
                <a:gd name="T18" fmla="+- 0 2025 1955"/>
                <a:gd name="T19" fmla="*/ 2025 h 120"/>
                <a:gd name="T20" fmla="+- 0 3240 3140"/>
                <a:gd name="T21" fmla="*/ T20 w 7075"/>
                <a:gd name="T22" fmla="+- 0 2005 1955"/>
                <a:gd name="T23" fmla="*/ 2005 h 120"/>
                <a:gd name="T24" fmla="+- 0 3260 3140"/>
                <a:gd name="T25" fmla="*/ T24 w 7075"/>
                <a:gd name="T26" fmla="+- 0 2005 1955"/>
                <a:gd name="T27" fmla="*/ 2005 h 120"/>
                <a:gd name="T28" fmla="+- 0 3260 3140"/>
                <a:gd name="T29" fmla="*/ T28 w 7075"/>
                <a:gd name="T30" fmla="+- 0 1955 1955"/>
                <a:gd name="T31" fmla="*/ 1955 h 120"/>
                <a:gd name="T32" fmla="+- 0 10095 3140"/>
                <a:gd name="T33" fmla="*/ T32 w 7075"/>
                <a:gd name="T34" fmla="+- 0 1955 1955"/>
                <a:gd name="T35" fmla="*/ 1955 h 120"/>
                <a:gd name="T36" fmla="+- 0 10095 3140"/>
                <a:gd name="T37" fmla="*/ T36 w 7075"/>
                <a:gd name="T38" fmla="+- 0 2075 1955"/>
                <a:gd name="T39" fmla="*/ 2075 h 120"/>
                <a:gd name="T40" fmla="+- 0 10195 3140"/>
                <a:gd name="T41" fmla="*/ T40 w 7075"/>
                <a:gd name="T42" fmla="+- 0 2025 1955"/>
                <a:gd name="T43" fmla="*/ 2025 h 120"/>
                <a:gd name="T44" fmla="+- 0 10115 3140"/>
                <a:gd name="T45" fmla="*/ T44 w 7075"/>
                <a:gd name="T46" fmla="+- 0 2025 1955"/>
                <a:gd name="T47" fmla="*/ 2025 h 120"/>
                <a:gd name="T48" fmla="+- 0 10115 3140"/>
                <a:gd name="T49" fmla="*/ T48 w 7075"/>
                <a:gd name="T50" fmla="+- 0 2005 1955"/>
                <a:gd name="T51" fmla="*/ 2005 h 120"/>
                <a:gd name="T52" fmla="+- 0 10195 3140"/>
                <a:gd name="T53" fmla="*/ T52 w 7075"/>
                <a:gd name="T54" fmla="+- 0 2005 1955"/>
                <a:gd name="T55" fmla="*/ 2005 h 120"/>
                <a:gd name="T56" fmla="+- 0 10095 3140"/>
                <a:gd name="T57" fmla="*/ T56 w 7075"/>
                <a:gd name="T58" fmla="+- 0 1955 1955"/>
                <a:gd name="T59" fmla="*/ 1955 h 120"/>
                <a:gd name="T60" fmla="+- 0 3260 3140"/>
                <a:gd name="T61" fmla="*/ T60 w 7075"/>
                <a:gd name="T62" fmla="+- 0 2005 1955"/>
                <a:gd name="T63" fmla="*/ 2005 h 120"/>
                <a:gd name="T64" fmla="+- 0 3240 3140"/>
                <a:gd name="T65" fmla="*/ T64 w 7075"/>
                <a:gd name="T66" fmla="+- 0 2005 1955"/>
                <a:gd name="T67" fmla="*/ 2005 h 120"/>
                <a:gd name="T68" fmla="+- 0 3240 3140"/>
                <a:gd name="T69" fmla="*/ T68 w 7075"/>
                <a:gd name="T70" fmla="+- 0 2025 1955"/>
                <a:gd name="T71" fmla="*/ 2025 h 120"/>
                <a:gd name="T72" fmla="+- 0 3260 3140"/>
                <a:gd name="T73" fmla="*/ T72 w 7075"/>
                <a:gd name="T74" fmla="+- 0 2025 1955"/>
                <a:gd name="T75" fmla="*/ 2025 h 120"/>
                <a:gd name="T76" fmla="+- 0 3260 3140"/>
                <a:gd name="T77" fmla="*/ T76 w 7075"/>
                <a:gd name="T78" fmla="+- 0 2005 1955"/>
                <a:gd name="T79" fmla="*/ 2005 h 120"/>
                <a:gd name="T80" fmla="+- 0 10095 3140"/>
                <a:gd name="T81" fmla="*/ T80 w 7075"/>
                <a:gd name="T82" fmla="+- 0 2005 1955"/>
                <a:gd name="T83" fmla="*/ 2005 h 120"/>
                <a:gd name="T84" fmla="+- 0 3260 3140"/>
                <a:gd name="T85" fmla="*/ T84 w 7075"/>
                <a:gd name="T86" fmla="+- 0 2005 1955"/>
                <a:gd name="T87" fmla="*/ 2005 h 120"/>
                <a:gd name="T88" fmla="+- 0 3260 3140"/>
                <a:gd name="T89" fmla="*/ T88 w 7075"/>
                <a:gd name="T90" fmla="+- 0 2025 1955"/>
                <a:gd name="T91" fmla="*/ 2025 h 120"/>
                <a:gd name="T92" fmla="+- 0 10095 3140"/>
                <a:gd name="T93" fmla="*/ T92 w 7075"/>
                <a:gd name="T94" fmla="+- 0 2025 1955"/>
                <a:gd name="T95" fmla="*/ 2025 h 120"/>
                <a:gd name="T96" fmla="+- 0 10095 3140"/>
                <a:gd name="T97" fmla="*/ T96 w 7075"/>
                <a:gd name="T98" fmla="+- 0 2005 1955"/>
                <a:gd name="T99" fmla="*/ 2005 h 120"/>
                <a:gd name="T100" fmla="+- 0 10195 3140"/>
                <a:gd name="T101" fmla="*/ T100 w 7075"/>
                <a:gd name="T102" fmla="+- 0 2005 1955"/>
                <a:gd name="T103" fmla="*/ 2005 h 120"/>
                <a:gd name="T104" fmla="+- 0 10115 3140"/>
                <a:gd name="T105" fmla="*/ T104 w 7075"/>
                <a:gd name="T106" fmla="+- 0 2005 1955"/>
                <a:gd name="T107" fmla="*/ 2005 h 120"/>
                <a:gd name="T108" fmla="+- 0 10115 3140"/>
                <a:gd name="T109" fmla="*/ T108 w 7075"/>
                <a:gd name="T110" fmla="+- 0 2025 1955"/>
                <a:gd name="T111" fmla="*/ 2025 h 120"/>
                <a:gd name="T112" fmla="+- 0 10195 3140"/>
                <a:gd name="T113" fmla="*/ T112 w 7075"/>
                <a:gd name="T114" fmla="+- 0 2025 1955"/>
                <a:gd name="T115" fmla="*/ 2025 h 120"/>
                <a:gd name="T116" fmla="+- 0 10215 3140"/>
                <a:gd name="T117" fmla="*/ T116 w 7075"/>
                <a:gd name="T118" fmla="+- 0 2015 1955"/>
                <a:gd name="T119" fmla="*/ 2015 h 120"/>
                <a:gd name="T120" fmla="+- 0 10195 3140"/>
                <a:gd name="T121" fmla="*/ T120 w 7075"/>
                <a:gd name="T122" fmla="+- 0 2005 1955"/>
                <a:gd name="T123" fmla="*/ 2005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7075" h="120">
                  <a:moveTo>
                    <a:pt x="120" y="0"/>
                  </a:moveTo>
                  <a:lnTo>
                    <a:pt x="0" y="60"/>
                  </a:lnTo>
                  <a:lnTo>
                    <a:pt x="120" y="120"/>
                  </a:lnTo>
                  <a:lnTo>
                    <a:pt x="120" y="70"/>
                  </a:lnTo>
                  <a:lnTo>
                    <a:pt x="100" y="70"/>
                  </a:lnTo>
                  <a:lnTo>
                    <a:pt x="100" y="50"/>
                  </a:lnTo>
                  <a:lnTo>
                    <a:pt x="120" y="50"/>
                  </a:lnTo>
                  <a:lnTo>
                    <a:pt x="120" y="0"/>
                  </a:lnTo>
                  <a:close/>
                  <a:moveTo>
                    <a:pt x="6955" y="0"/>
                  </a:moveTo>
                  <a:lnTo>
                    <a:pt x="6955" y="120"/>
                  </a:lnTo>
                  <a:lnTo>
                    <a:pt x="7055" y="70"/>
                  </a:lnTo>
                  <a:lnTo>
                    <a:pt x="6975" y="70"/>
                  </a:lnTo>
                  <a:lnTo>
                    <a:pt x="6975" y="50"/>
                  </a:lnTo>
                  <a:lnTo>
                    <a:pt x="7055" y="50"/>
                  </a:lnTo>
                  <a:lnTo>
                    <a:pt x="6955" y="0"/>
                  </a:lnTo>
                  <a:close/>
                  <a:moveTo>
                    <a:pt x="120" y="50"/>
                  </a:moveTo>
                  <a:lnTo>
                    <a:pt x="100" y="50"/>
                  </a:lnTo>
                  <a:lnTo>
                    <a:pt x="100" y="70"/>
                  </a:lnTo>
                  <a:lnTo>
                    <a:pt x="120" y="70"/>
                  </a:lnTo>
                  <a:lnTo>
                    <a:pt x="120" y="50"/>
                  </a:lnTo>
                  <a:close/>
                  <a:moveTo>
                    <a:pt x="6955" y="50"/>
                  </a:moveTo>
                  <a:lnTo>
                    <a:pt x="120" y="50"/>
                  </a:lnTo>
                  <a:lnTo>
                    <a:pt x="120" y="70"/>
                  </a:lnTo>
                  <a:lnTo>
                    <a:pt x="6955" y="70"/>
                  </a:lnTo>
                  <a:lnTo>
                    <a:pt x="6955" y="50"/>
                  </a:lnTo>
                  <a:close/>
                  <a:moveTo>
                    <a:pt x="7055" y="50"/>
                  </a:moveTo>
                  <a:lnTo>
                    <a:pt x="6975" y="50"/>
                  </a:lnTo>
                  <a:lnTo>
                    <a:pt x="6975" y="70"/>
                  </a:lnTo>
                  <a:lnTo>
                    <a:pt x="7055" y="70"/>
                  </a:lnTo>
                  <a:lnTo>
                    <a:pt x="7075" y="60"/>
                  </a:lnTo>
                  <a:lnTo>
                    <a:pt x="7055"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9" name="Freeform 37"/>
            <p:cNvSpPr>
              <a:spLocks/>
            </p:cNvSpPr>
            <p:nvPr/>
          </p:nvSpPr>
          <p:spPr bwMode="auto">
            <a:xfrm>
              <a:off x="4247" y="1576"/>
              <a:ext cx="3869" cy="720"/>
            </a:xfrm>
            <a:custGeom>
              <a:avLst/>
              <a:gdLst>
                <a:gd name="T0" fmla="+- 0 8093 4943"/>
                <a:gd name="T1" fmla="*/ T0 w 3240"/>
                <a:gd name="T2" fmla="+- 0 1743 1743"/>
                <a:gd name="T3" fmla="*/ 1743 h 720"/>
                <a:gd name="T4" fmla="+- 0 5033 4943"/>
                <a:gd name="T5" fmla="*/ T4 w 3240"/>
                <a:gd name="T6" fmla="+- 0 1743 1743"/>
                <a:gd name="T7" fmla="*/ 1743 h 720"/>
                <a:gd name="T8" fmla="+- 0 4998 4943"/>
                <a:gd name="T9" fmla="*/ T8 w 3240"/>
                <a:gd name="T10" fmla="+- 0 1750 1743"/>
                <a:gd name="T11" fmla="*/ 1750 h 720"/>
                <a:gd name="T12" fmla="+- 0 4969 4943"/>
                <a:gd name="T13" fmla="*/ T12 w 3240"/>
                <a:gd name="T14" fmla="+- 0 1769 1743"/>
                <a:gd name="T15" fmla="*/ 1769 h 720"/>
                <a:gd name="T16" fmla="+- 0 4950 4943"/>
                <a:gd name="T17" fmla="*/ T16 w 3240"/>
                <a:gd name="T18" fmla="+- 0 1798 1743"/>
                <a:gd name="T19" fmla="*/ 1798 h 720"/>
                <a:gd name="T20" fmla="+- 0 4943 4943"/>
                <a:gd name="T21" fmla="*/ T20 w 3240"/>
                <a:gd name="T22" fmla="+- 0 1833 1743"/>
                <a:gd name="T23" fmla="*/ 1833 h 720"/>
                <a:gd name="T24" fmla="+- 0 4943 4943"/>
                <a:gd name="T25" fmla="*/ T24 w 3240"/>
                <a:gd name="T26" fmla="+- 0 2373 1743"/>
                <a:gd name="T27" fmla="*/ 2373 h 720"/>
                <a:gd name="T28" fmla="+- 0 4950 4943"/>
                <a:gd name="T29" fmla="*/ T28 w 3240"/>
                <a:gd name="T30" fmla="+- 0 2408 1743"/>
                <a:gd name="T31" fmla="*/ 2408 h 720"/>
                <a:gd name="T32" fmla="+- 0 4969 4943"/>
                <a:gd name="T33" fmla="*/ T32 w 3240"/>
                <a:gd name="T34" fmla="+- 0 2437 1743"/>
                <a:gd name="T35" fmla="*/ 2437 h 720"/>
                <a:gd name="T36" fmla="+- 0 4998 4943"/>
                <a:gd name="T37" fmla="*/ T36 w 3240"/>
                <a:gd name="T38" fmla="+- 0 2456 1743"/>
                <a:gd name="T39" fmla="*/ 2456 h 720"/>
                <a:gd name="T40" fmla="+- 0 5033 4943"/>
                <a:gd name="T41" fmla="*/ T40 w 3240"/>
                <a:gd name="T42" fmla="+- 0 2463 1743"/>
                <a:gd name="T43" fmla="*/ 2463 h 720"/>
                <a:gd name="T44" fmla="+- 0 8093 4943"/>
                <a:gd name="T45" fmla="*/ T44 w 3240"/>
                <a:gd name="T46" fmla="+- 0 2463 1743"/>
                <a:gd name="T47" fmla="*/ 2463 h 720"/>
                <a:gd name="T48" fmla="+- 0 8128 4943"/>
                <a:gd name="T49" fmla="*/ T48 w 3240"/>
                <a:gd name="T50" fmla="+- 0 2456 1743"/>
                <a:gd name="T51" fmla="*/ 2456 h 720"/>
                <a:gd name="T52" fmla="+- 0 8157 4943"/>
                <a:gd name="T53" fmla="*/ T52 w 3240"/>
                <a:gd name="T54" fmla="+- 0 2437 1743"/>
                <a:gd name="T55" fmla="*/ 2437 h 720"/>
                <a:gd name="T56" fmla="+- 0 8176 4943"/>
                <a:gd name="T57" fmla="*/ T56 w 3240"/>
                <a:gd name="T58" fmla="+- 0 2408 1743"/>
                <a:gd name="T59" fmla="*/ 2408 h 720"/>
                <a:gd name="T60" fmla="+- 0 8183 4943"/>
                <a:gd name="T61" fmla="*/ T60 w 3240"/>
                <a:gd name="T62" fmla="+- 0 2373 1743"/>
                <a:gd name="T63" fmla="*/ 2373 h 720"/>
                <a:gd name="T64" fmla="+- 0 8183 4943"/>
                <a:gd name="T65" fmla="*/ T64 w 3240"/>
                <a:gd name="T66" fmla="+- 0 1833 1743"/>
                <a:gd name="T67" fmla="*/ 1833 h 720"/>
                <a:gd name="T68" fmla="+- 0 8176 4943"/>
                <a:gd name="T69" fmla="*/ T68 w 3240"/>
                <a:gd name="T70" fmla="+- 0 1798 1743"/>
                <a:gd name="T71" fmla="*/ 1798 h 720"/>
                <a:gd name="T72" fmla="+- 0 8157 4943"/>
                <a:gd name="T73" fmla="*/ T72 w 3240"/>
                <a:gd name="T74" fmla="+- 0 1769 1743"/>
                <a:gd name="T75" fmla="*/ 1769 h 720"/>
                <a:gd name="T76" fmla="+- 0 8128 4943"/>
                <a:gd name="T77" fmla="*/ T76 w 3240"/>
                <a:gd name="T78" fmla="+- 0 1750 1743"/>
                <a:gd name="T79" fmla="*/ 1750 h 720"/>
                <a:gd name="T80" fmla="+- 0 8093 4943"/>
                <a:gd name="T81" fmla="*/ T80 w 3240"/>
                <a:gd name="T82" fmla="+- 0 1743 1743"/>
                <a:gd name="T83" fmla="*/ 1743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3240" h="720">
                  <a:moveTo>
                    <a:pt x="3150" y="0"/>
                  </a:moveTo>
                  <a:lnTo>
                    <a:pt x="90" y="0"/>
                  </a:lnTo>
                  <a:lnTo>
                    <a:pt x="55" y="7"/>
                  </a:lnTo>
                  <a:lnTo>
                    <a:pt x="26" y="26"/>
                  </a:lnTo>
                  <a:lnTo>
                    <a:pt x="7" y="55"/>
                  </a:lnTo>
                  <a:lnTo>
                    <a:pt x="0" y="90"/>
                  </a:lnTo>
                  <a:lnTo>
                    <a:pt x="0" y="630"/>
                  </a:lnTo>
                  <a:lnTo>
                    <a:pt x="7" y="665"/>
                  </a:lnTo>
                  <a:lnTo>
                    <a:pt x="26" y="694"/>
                  </a:lnTo>
                  <a:lnTo>
                    <a:pt x="55" y="713"/>
                  </a:lnTo>
                  <a:lnTo>
                    <a:pt x="90" y="720"/>
                  </a:lnTo>
                  <a:lnTo>
                    <a:pt x="3150" y="720"/>
                  </a:lnTo>
                  <a:lnTo>
                    <a:pt x="3185" y="713"/>
                  </a:lnTo>
                  <a:lnTo>
                    <a:pt x="3214" y="694"/>
                  </a:lnTo>
                  <a:lnTo>
                    <a:pt x="3233" y="665"/>
                  </a:lnTo>
                  <a:lnTo>
                    <a:pt x="3240" y="630"/>
                  </a:lnTo>
                  <a:lnTo>
                    <a:pt x="3240" y="90"/>
                  </a:lnTo>
                  <a:lnTo>
                    <a:pt x="3233" y="55"/>
                  </a:lnTo>
                  <a:lnTo>
                    <a:pt x="3214" y="26"/>
                  </a:lnTo>
                  <a:lnTo>
                    <a:pt x="3185" y="7"/>
                  </a:lnTo>
                  <a:lnTo>
                    <a:pt x="3150" y="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10" name="Freeform 36"/>
            <p:cNvSpPr>
              <a:spLocks/>
            </p:cNvSpPr>
            <p:nvPr/>
          </p:nvSpPr>
          <p:spPr bwMode="auto">
            <a:xfrm>
              <a:off x="4267" y="1611"/>
              <a:ext cx="3858" cy="720"/>
            </a:xfrm>
            <a:custGeom>
              <a:avLst/>
              <a:gdLst>
                <a:gd name="T0" fmla="+- 0 5033 4943"/>
                <a:gd name="T1" fmla="*/ T0 w 3240"/>
                <a:gd name="T2" fmla="+- 0 1743 1743"/>
                <a:gd name="T3" fmla="*/ 1743 h 720"/>
                <a:gd name="T4" fmla="+- 0 4998 4943"/>
                <a:gd name="T5" fmla="*/ T4 w 3240"/>
                <a:gd name="T6" fmla="+- 0 1750 1743"/>
                <a:gd name="T7" fmla="*/ 1750 h 720"/>
                <a:gd name="T8" fmla="+- 0 4969 4943"/>
                <a:gd name="T9" fmla="*/ T8 w 3240"/>
                <a:gd name="T10" fmla="+- 0 1769 1743"/>
                <a:gd name="T11" fmla="*/ 1769 h 720"/>
                <a:gd name="T12" fmla="+- 0 4950 4943"/>
                <a:gd name="T13" fmla="*/ T12 w 3240"/>
                <a:gd name="T14" fmla="+- 0 1798 1743"/>
                <a:gd name="T15" fmla="*/ 1798 h 720"/>
                <a:gd name="T16" fmla="+- 0 4943 4943"/>
                <a:gd name="T17" fmla="*/ T16 w 3240"/>
                <a:gd name="T18" fmla="+- 0 1833 1743"/>
                <a:gd name="T19" fmla="*/ 1833 h 720"/>
                <a:gd name="T20" fmla="+- 0 4943 4943"/>
                <a:gd name="T21" fmla="*/ T20 w 3240"/>
                <a:gd name="T22" fmla="+- 0 2373 1743"/>
                <a:gd name="T23" fmla="*/ 2373 h 720"/>
                <a:gd name="T24" fmla="+- 0 4950 4943"/>
                <a:gd name="T25" fmla="*/ T24 w 3240"/>
                <a:gd name="T26" fmla="+- 0 2408 1743"/>
                <a:gd name="T27" fmla="*/ 2408 h 720"/>
                <a:gd name="T28" fmla="+- 0 4969 4943"/>
                <a:gd name="T29" fmla="*/ T28 w 3240"/>
                <a:gd name="T30" fmla="+- 0 2437 1743"/>
                <a:gd name="T31" fmla="*/ 2437 h 720"/>
                <a:gd name="T32" fmla="+- 0 4998 4943"/>
                <a:gd name="T33" fmla="*/ T32 w 3240"/>
                <a:gd name="T34" fmla="+- 0 2456 1743"/>
                <a:gd name="T35" fmla="*/ 2456 h 720"/>
                <a:gd name="T36" fmla="+- 0 5033 4943"/>
                <a:gd name="T37" fmla="*/ T36 w 3240"/>
                <a:gd name="T38" fmla="+- 0 2463 1743"/>
                <a:gd name="T39" fmla="*/ 2463 h 720"/>
                <a:gd name="T40" fmla="+- 0 8093 4943"/>
                <a:gd name="T41" fmla="*/ T40 w 3240"/>
                <a:gd name="T42" fmla="+- 0 2463 1743"/>
                <a:gd name="T43" fmla="*/ 2463 h 720"/>
                <a:gd name="T44" fmla="+- 0 8128 4943"/>
                <a:gd name="T45" fmla="*/ T44 w 3240"/>
                <a:gd name="T46" fmla="+- 0 2456 1743"/>
                <a:gd name="T47" fmla="*/ 2456 h 720"/>
                <a:gd name="T48" fmla="+- 0 8157 4943"/>
                <a:gd name="T49" fmla="*/ T48 w 3240"/>
                <a:gd name="T50" fmla="+- 0 2437 1743"/>
                <a:gd name="T51" fmla="*/ 2437 h 720"/>
                <a:gd name="T52" fmla="+- 0 8176 4943"/>
                <a:gd name="T53" fmla="*/ T52 w 3240"/>
                <a:gd name="T54" fmla="+- 0 2408 1743"/>
                <a:gd name="T55" fmla="*/ 2408 h 720"/>
                <a:gd name="T56" fmla="+- 0 8183 4943"/>
                <a:gd name="T57" fmla="*/ T56 w 3240"/>
                <a:gd name="T58" fmla="+- 0 2373 1743"/>
                <a:gd name="T59" fmla="*/ 2373 h 720"/>
                <a:gd name="T60" fmla="+- 0 8183 4943"/>
                <a:gd name="T61" fmla="*/ T60 w 3240"/>
                <a:gd name="T62" fmla="+- 0 1833 1743"/>
                <a:gd name="T63" fmla="*/ 1833 h 720"/>
                <a:gd name="T64" fmla="+- 0 8176 4943"/>
                <a:gd name="T65" fmla="*/ T64 w 3240"/>
                <a:gd name="T66" fmla="+- 0 1798 1743"/>
                <a:gd name="T67" fmla="*/ 1798 h 720"/>
                <a:gd name="T68" fmla="+- 0 8157 4943"/>
                <a:gd name="T69" fmla="*/ T68 w 3240"/>
                <a:gd name="T70" fmla="+- 0 1769 1743"/>
                <a:gd name="T71" fmla="*/ 1769 h 720"/>
                <a:gd name="T72" fmla="+- 0 8128 4943"/>
                <a:gd name="T73" fmla="*/ T72 w 3240"/>
                <a:gd name="T74" fmla="+- 0 1750 1743"/>
                <a:gd name="T75" fmla="*/ 1750 h 720"/>
                <a:gd name="T76" fmla="+- 0 8093 4943"/>
                <a:gd name="T77" fmla="*/ T76 w 3240"/>
                <a:gd name="T78" fmla="+- 0 1743 1743"/>
                <a:gd name="T79" fmla="*/ 1743 h 720"/>
                <a:gd name="T80" fmla="+- 0 5033 4943"/>
                <a:gd name="T81" fmla="*/ T80 w 3240"/>
                <a:gd name="T82" fmla="+- 0 1743 1743"/>
                <a:gd name="T83" fmla="*/ 1743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3240" h="720">
                  <a:moveTo>
                    <a:pt x="90" y="0"/>
                  </a:moveTo>
                  <a:lnTo>
                    <a:pt x="55" y="7"/>
                  </a:lnTo>
                  <a:lnTo>
                    <a:pt x="26" y="26"/>
                  </a:lnTo>
                  <a:lnTo>
                    <a:pt x="7" y="55"/>
                  </a:lnTo>
                  <a:lnTo>
                    <a:pt x="0" y="90"/>
                  </a:lnTo>
                  <a:lnTo>
                    <a:pt x="0" y="630"/>
                  </a:lnTo>
                  <a:lnTo>
                    <a:pt x="7" y="665"/>
                  </a:lnTo>
                  <a:lnTo>
                    <a:pt x="26" y="694"/>
                  </a:lnTo>
                  <a:lnTo>
                    <a:pt x="55" y="713"/>
                  </a:lnTo>
                  <a:lnTo>
                    <a:pt x="90" y="720"/>
                  </a:lnTo>
                  <a:lnTo>
                    <a:pt x="3150" y="720"/>
                  </a:lnTo>
                  <a:lnTo>
                    <a:pt x="3185" y="713"/>
                  </a:lnTo>
                  <a:lnTo>
                    <a:pt x="3214" y="694"/>
                  </a:lnTo>
                  <a:lnTo>
                    <a:pt x="3233" y="665"/>
                  </a:lnTo>
                  <a:lnTo>
                    <a:pt x="3240" y="630"/>
                  </a:lnTo>
                  <a:lnTo>
                    <a:pt x="3240" y="90"/>
                  </a:lnTo>
                  <a:lnTo>
                    <a:pt x="3233" y="55"/>
                  </a:lnTo>
                  <a:lnTo>
                    <a:pt x="3214" y="26"/>
                  </a:lnTo>
                  <a:lnTo>
                    <a:pt x="3185" y="7"/>
                  </a:lnTo>
                  <a:lnTo>
                    <a:pt x="3150" y="0"/>
                  </a:lnTo>
                  <a:lnTo>
                    <a:pt x="9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11" name="Line 35"/>
            <p:cNvSpPr>
              <a:spLocks noChangeShapeType="1"/>
            </p:cNvSpPr>
            <p:nvPr/>
          </p:nvSpPr>
          <p:spPr bwMode="auto">
            <a:xfrm>
              <a:off x="8447" y="2476"/>
              <a:ext cx="0" cy="10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12" name="AutoShape 34"/>
            <p:cNvSpPr>
              <a:spLocks/>
            </p:cNvSpPr>
            <p:nvPr/>
          </p:nvSpPr>
          <p:spPr bwMode="auto">
            <a:xfrm>
              <a:off x="3064" y="2463"/>
              <a:ext cx="7294" cy="1099"/>
            </a:xfrm>
            <a:custGeom>
              <a:avLst/>
              <a:gdLst>
                <a:gd name="T0" fmla="+- 0 3064 3064"/>
                <a:gd name="T1" fmla="*/ T0 w 7294"/>
                <a:gd name="T2" fmla="+- 0 2476 2463"/>
                <a:gd name="T3" fmla="*/ 2476 h 1099"/>
                <a:gd name="T4" fmla="+- 0 10342 3064"/>
                <a:gd name="T5" fmla="*/ T4 w 7294"/>
                <a:gd name="T6" fmla="+- 0 2463 2463"/>
                <a:gd name="T7" fmla="*/ 2463 h 1099"/>
                <a:gd name="T8" fmla="+- 0 3158 3064"/>
                <a:gd name="T9" fmla="*/ T8 w 7294"/>
                <a:gd name="T10" fmla="+- 0 3561 2463"/>
                <a:gd name="T11" fmla="*/ 3561 h 1099"/>
                <a:gd name="T12" fmla="+- 0 10358 3064"/>
                <a:gd name="T13" fmla="*/ T12 w 7294"/>
                <a:gd name="T14" fmla="+- 0 3562 2463"/>
                <a:gd name="T15" fmla="*/ 3562 h 1099"/>
                <a:gd name="T16" fmla="+- 0 10342 3064"/>
                <a:gd name="T17" fmla="*/ T16 w 7294"/>
                <a:gd name="T18" fmla="+- 0 2463 2463"/>
                <a:gd name="T19" fmla="*/ 2463 h 1099"/>
                <a:gd name="T20" fmla="+- 0 10343 3064"/>
                <a:gd name="T21" fmla="*/ T20 w 7294"/>
                <a:gd name="T22" fmla="+- 0 3543 2463"/>
                <a:gd name="T23" fmla="*/ 3543 h 1099"/>
              </a:gdLst>
              <a:ahLst/>
              <a:cxnLst>
                <a:cxn ang="0">
                  <a:pos x="T1" y="T3"/>
                </a:cxn>
                <a:cxn ang="0">
                  <a:pos x="T5" y="T7"/>
                </a:cxn>
                <a:cxn ang="0">
                  <a:pos x="T9" y="T11"/>
                </a:cxn>
                <a:cxn ang="0">
                  <a:pos x="T13" y="T15"/>
                </a:cxn>
                <a:cxn ang="0">
                  <a:pos x="T17" y="T19"/>
                </a:cxn>
                <a:cxn ang="0">
                  <a:pos x="T21" y="T23"/>
                </a:cxn>
              </a:cxnLst>
              <a:rect l="0" t="0" r="r" b="b"/>
              <a:pathLst>
                <a:path w="7294" h="1099">
                  <a:moveTo>
                    <a:pt x="0" y="13"/>
                  </a:moveTo>
                  <a:lnTo>
                    <a:pt x="7278" y="0"/>
                  </a:lnTo>
                  <a:moveTo>
                    <a:pt x="94" y="1098"/>
                  </a:moveTo>
                  <a:lnTo>
                    <a:pt x="7294" y="1099"/>
                  </a:lnTo>
                  <a:moveTo>
                    <a:pt x="7278" y="0"/>
                  </a:moveTo>
                  <a:lnTo>
                    <a:pt x="7279" y="108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TW" altLang="en-US" sz="1350"/>
            </a:p>
          </p:txBody>
        </p:sp>
        <p:pic>
          <p:nvPicPr>
            <p:cNvPr id="13"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 y="4135"/>
              <a:ext cx="2105" cy="20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 y="4083"/>
              <a:ext cx="5234" cy="2064"/>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31"/>
            <p:cNvSpPr>
              <a:spLocks/>
            </p:cNvSpPr>
            <p:nvPr/>
          </p:nvSpPr>
          <p:spPr bwMode="auto">
            <a:xfrm>
              <a:off x="3143" y="3843"/>
              <a:ext cx="5220" cy="121"/>
            </a:xfrm>
            <a:custGeom>
              <a:avLst/>
              <a:gdLst>
                <a:gd name="T0" fmla="+- 0 8243 3143"/>
                <a:gd name="T1" fmla="*/ T0 w 5220"/>
                <a:gd name="T2" fmla="+- 0 3914 3843"/>
                <a:gd name="T3" fmla="*/ 3914 h 121"/>
                <a:gd name="T4" fmla="+- 0 8243 3143"/>
                <a:gd name="T5" fmla="*/ T4 w 5220"/>
                <a:gd name="T6" fmla="+- 0 3964 3843"/>
                <a:gd name="T7" fmla="*/ 3964 h 121"/>
                <a:gd name="T8" fmla="+- 0 8343 3143"/>
                <a:gd name="T9" fmla="*/ T8 w 5220"/>
                <a:gd name="T10" fmla="+- 0 3914 3843"/>
                <a:gd name="T11" fmla="*/ 3914 h 121"/>
                <a:gd name="T12" fmla="+- 0 8243 3143"/>
                <a:gd name="T13" fmla="*/ T12 w 5220"/>
                <a:gd name="T14" fmla="+- 0 3914 3843"/>
                <a:gd name="T15" fmla="*/ 3914 h 121"/>
                <a:gd name="T16" fmla="+- 0 3263 3143"/>
                <a:gd name="T17" fmla="*/ T16 w 5220"/>
                <a:gd name="T18" fmla="+- 0 3843 3843"/>
                <a:gd name="T19" fmla="*/ 3843 h 121"/>
                <a:gd name="T20" fmla="+- 0 3143 3143"/>
                <a:gd name="T21" fmla="*/ T20 w 5220"/>
                <a:gd name="T22" fmla="+- 0 3903 3843"/>
                <a:gd name="T23" fmla="*/ 3903 h 121"/>
                <a:gd name="T24" fmla="+- 0 3263 3143"/>
                <a:gd name="T25" fmla="*/ T24 w 5220"/>
                <a:gd name="T26" fmla="+- 0 3963 3843"/>
                <a:gd name="T27" fmla="*/ 3963 h 121"/>
                <a:gd name="T28" fmla="+- 0 3263 3143"/>
                <a:gd name="T29" fmla="*/ T28 w 5220"/>
                <a:gd name="T30" fmla="+- 0 3913 3843"/>
                <a:gd name="T31" fmla="*/ 3913 h 121"/>
                <a:gd name="T32" fmla="+- 0 3243 3143"/>
                <a:gd name="T33" fmla="*/ T32 w 5220"/>
                <a:gd name="T34" fmla="+- 0 3913 3843"/>
                <a:gd name="T35" fmla="*/ 3913 h 121"/>
                <a:gd name="T36" fmla="+- 0 3243 3143"/>
                <a:gd name="T37" fmla="*/ T36 w 5220"/>
                <a:gd name="T38" fmla="+- 0 3893 3843"/>
                <a:gd name="T39" fmla="*/ 3893 h 121"/>
                <a:gd name="T40" fmla="+- 0 3263 3143"/>
                <a:gd name="T41" fmla="*/ T40 w 5220"/>
                <a:gd name="T42" fmla="+- 0 3893 3843"/>
                <a:gd name="T43" fmla="*/ 3893 h 121"/>
                <a:gd name="T44" fmla="+- 0 3263 3143"/>
                <a:gd name="T45" fmla="*/ T44 w 5220"/>
                <a:gd name="T46" fmla="+- 0 3843 3843"/>
                <a:gd name="T47" fmla="*/ 3843 h 121"/>
                <a:gd name="T48" fmla="+- 0 8243 3143"/>
                <a:gd name="T49" fmla="*/ T48 w 5220"/>
                <a:gd name="T50" fmla="+- 0 3894 3843"/>
                <a:gd name="T51" fmla="*/ 3894 h 121"/>
                <a:gd name="T52" fmla="+- 0 8243 3143"/>
                <a:gd name="T53" fmla="*/ T52 w 5220"/>
                <a:gd name="T54" fmla="+- 0 3914 3843"/>
                <a:gd name="T55" fmla="*/ 3914 h 121"/>
                <a:gd name="T56" fmla="+- 0 8263 3143"/>
                <a:gd name="T57" fmla="*/ T56 w 5220"/>
                <a:gd name="T58" fmla="+- 0 3914 3843"/>
                <a:gd name="T59" fmla="*/ 3914 h 121"/>
                <a:gd name="T60" fmla="+- 0 8263 3143"/>
                <a:gd name="T61" fmla="*/ T60 w 5220"/>
                <a:gd name="T62" fmla="+- 0 3894 3843"/>
                <a:gd name="T63" fmla="*/ 3894 h 121"/>
                <a:gd name="T64" fmla="+- 0 8243 3143"/>
                <a:gd name="T65" fmla="*/ T64 w 5220"/>
                <a:gd name="T66" fmla="+- 0 3894 3843"/>
                <a:gd name="T67" fmla="*/ 3894 h 121"/>
                <a:gd name="T68" fmla="+- 0 8243 3143"/>
                <a:gd name="T69" fmla="*/ T68 w 5220"/>
                <a:gd name="T70" fmla="+- 0 3844 3843"/>
                <a:gd name="T71" fmla="*/ 3844 h 121"/>
                <a:gd name="T72" fmla="+- 0 8243 3143"/>
                <a:gd name="T73" fmla="*/ T72 w 5220"/>
                <a:gd name="T74" fmla="+- 0 3894 3843"/>
                <a:gd name="T75" fmla="*/ 3894 h 121"/>
                <a:gd name="T76" fmla="+- 0 8263 3143"/>
                <a:gd name="T77" fmla="*/ T76 w 5220"/>
                <a:gd name="T78" fmla="+- 0 3894 3843"/>
                <a:gd name="T79" fmla="*/ 3894 h 121"/>
                <a:gd name="T80" fmla="+- 0 8263 3143"/>
                <a:gd name="T81" fmla="*/ T80 w 5220"/>
                <a:gd name="T82" fmla="+- 0 3914 3843"/>
                <a:gd name="T83" fmla="*/ 3914 h 121"/>
                <a:gd name="T84" fmla="+- 0 8343 3143"/>
                <a:gd name="T85" fmla="*/ T84 w 5220"/>
                <a:gd name="T86" fmla="+- 0 3914 3843"/>
                <a:gd name="T87" fmla="*/ 3914 h 121"/>
                <a:gd name="T88" fmla="+- 0 8363 3143"/>
                <a:gd name="T89" fmla="*/ T88 w 5220"/>
                <a:gd name="T90" fmla="+- 0 3904 3843"/>
                <a:gd name="T91" fmla="*/ 3904 h 121"/>
                <a:gd name="T92" fmla="+- 0 8243 3143"/>
                <a:gd name="T93" fmla="*/ T92 w 5220"/>
                <a:gd name="T94" fmla="+- 0 3844 3843"/>
                <a:gd name="T95" fmla="*/ 3844 h 121"/>
                <a:gd name="T96" fmla="+- 0 3263 3143"/>
                <a:gd name="T97" fmla="*/ T96 w 5220"/>
                <a:gd name="T98" fmla="+- 0 3893 3843"/>
                <a:gd name="T99" fmla="*/ 3893 h 121"/>
                <a:gd name="T100" fmla="+- 0 3263 3143"/>
                <a:gd name="T101" fmla="*/ T100 w 5220"/>
                <a:gd name="T102" fmla="+- 0 3913 3843"/>
                <a:gd name="T103" fmla="*/ 3913 h 121"/>
                <a:gd name="T104" fmla="+- 0 8243 3143"/>
                <a:gd name="T105" fmla="*/ T104 w 5220"/>
                <a:gd name="T106" fmla="+- 0 3914 3843"/>
                <a:gd name="T107" fmla="*/ 3914 h 121"/>
                <a:gd name="T108" fmla="+- 0 8243 3143"/>
                <a:gd name="T109" fmla="*/ T108 w 5220"/>
                <a:gd name="T110" fmla="+- 0 3894 3843"/>
                <a:gd name="T111" fmla="*/ 3894 h 121"/>
                <a:gd name="T112" fmla="+- 0 3263 3143"/>
                <a:gd name="T113" fmla="*/ T112 w 5220"/>
                <a:gd name="T114" fmla="+- 0 3893 3843"/>
                <a:gd name="T115" fmla="*/ 3893 h 121"/>
                <a:gd name="T116" fmla="+- 0 3243 3143"/>
                <a:gd name="T117" fmla="*/ T116 w 5220"/>
                <a:gd name="T118" fmla="+- 0 3893 3843"/>
                <a:gd name="T119" fmla="*/ 3893 h 121"/>
                <a:gd name="T120" fmla="+- 0 3243 3143"/>
                <a:gd name="T121" fmla="*/ T120 w 5220"/>
                <a:gd name="T122" fmla="+- 0 3913 3843"/>
                <a:gd name="T123" fmla="*/ 3913 h 121"/>
                <a:gd name="T124" fmla="+- 0 3263 3143"/>
                <a:gd name="T125" fmla="*/ T124 w 5220"/>
                <a:gd name="T126" fmla="+- 0 3913 3843"/>
                <a:gd name="T127" fmla="*/ 3913 h 121"/>
                <a:gd name="T128" fmla="+- 0 3263 3143"/>
                <a:gd name="T129" fmla="*/ T128 w 5220"/>
                <a:gd name="T130" fmla="+- 0 3893 3843"/>
                <a:gd name="T131" fmla="*/ 3893 h 121"/>
                <a:gd name="T132" fmla="+- 0 3243 3143"/>
                <a:gd name="T133" fmla="*/ T132 w 5220"/>
                <a:gd name="T134" fmla="+- 0 3893 3843"/>
                <a:gd name="T135" fmla="*/ 3893 h 121"/>
                <a:gd name="T136" fmla="+- 0 3263 3143"/>
                <a:gd name="T137" fmla="*/ T136 w 5220"/>
                <a:gd name="T138" fmla="+- 0 3893 3843"/>
                <a:gd name="T139" fmla="*/ 3893 h 121"/>
                <a:gd name="T140" fmla="+- 0 3243 3143"/>
                <a:gd name="T141" fmla="*/ T140 w 5220"/>
                <a:gd name="T142" fmla="+- 0 3893 3843"/>
                <a:gd name="T143" fmla="*/ 3893 h 121"/>
                <a:gd name="T144" fmla="+- 0 3263 3143"/>
                <a:gd name="T145" fmla="*/ T144 w 5220"/>
                <a:gd name="T146" fmla="+- 0 3893 3843"/>
                <a:gd name="T147" fmla="*/ 3893 h 121"/>
                <a:gd name="T148" fmla="+- 0 3263 3143"/>
                <a:gd name="T149" fmla="*/ T148 w 5220"/>
                <a:gd name="T150" fmla="+- 0 3893 3843"/>
                <a:gd name="T151" fmla="*/ 3893 h 1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5220" h="121">
                  <a:moveTo>
                    <a:pt x="5100" y="71"/>
                  </a:moveTo>
                  <a:lnTo>
                    <a:pt x="5100" y="121"/>
                  </a:lnTo>
                  <a:lnTo>
                    <a:pt x="5200" y="71"/>
                  </a:lnTo>
                  <a:lnTo>
                    <a:pt x="5100" y="71"/>
                  </a:lnTo>
                  <a:close/>
                  <a:moveTo>
                    <a:pt x="120" y="0"/>
                  </a:moveTo>
                  <a:lnTo>
                    <a:pt x="0" y="60"/>
                  </a:lnTo>
                  <a:lnTo>
                    <a:pt x="120" y="120"/>
                  </a:lnTo>
                  <a:lnTo>
                    <a:pt x="120" y="70"/>
                  </a:lnTo>
                  <a:lnTo>
                    <a:pt x="100" y="70"/>
                  </a:lnTo>
                  <a:lnTo>
                    <a:pt x="100" y="50"/>
                  </a:lnTo>
                  <a:lnTo>
                    <a:pt x="120" y="50"/>
                  </a:lnTo>
                  <a:lnTo>
                    <a:pt x="120" y="0"/>
                  </a:lnTo>
                  <a:close/>
                  <a:moveTo>
                    <a:pt x="5100" y="51"/>
                  </a:moveTo>
                  <a:lnTo>
                    <a:pt x="5100" y="71"/>
                  </a:lnTo>
                  <a:lnTo>
                    <a:pt x="5120" y="71"/>
                  </a:lnTo>
                  <a:lnTo>
                    <a:pt x="5120" y="51"/>
                  </a:lnTo>
                  <a:lnTo>
                    <a:pt x="5100" y="51"/>
                  </a:lnTo>
                  <a:close/>
                  <a:moveTo>
                    <a:pt x="5100" y="1"/>
                  </a:moveTo>
                  <a:lnTo>
                    <a:pt x="5100" y="51"/>
                  </a:lnTo>
                  <a:lnTo>
                    <a:pt x="5120" y="51"/>
                  </a:lnTo>
                  <a:lnTo>
                    <a:pt x="5120" y="71"/>
                  </a:lnTo>
                  <a:lnTo>
                    <a:pt x="5200" y="71"/>
                  </a:lnTo>
                  <a:lnTo>
                    <a:pt x="5220" y="61"/>
                  </a:lnTo>
                  <a:lnTo>
                    <a:pt x="5100" y="1"/>
                  </a:lnTo>
                  <a:close/>
                  <a:moveTo>
                    <a:pt x="120" y="50"/>
                  </a:moveTo>
                  <a:lnTo>
                    <a:pt x="120" y="70"/>
                  </a:lnTo>
                  <a:lnTo>
                    <a:pt x="5100" y="71"/>
                  </a:lnTo>
                  <a:lnTo>
                    <a:pt x="5100" y="51"/>
                  </a:lnTo>
                  <a:lnTo>
                    <a:pt x="120" y="50"/>
                  </a:lnTo>
                  <a:close/>
                  <a:moveTo>
                    <a:pt x="100" y="50"/>
                  </a:moveTo>
                  <a:lnTo>
                    <a:pt x="100" y="70"/>
                  </a:lnTo>
                  <a:lnTo>
                    <a:pt x="120" y="70"/>
                  </a:lnTo>
                  <a:lnTo>
                    <a:pt x="120" y="50"/>
                  </a:lnTo>
                  <a:lnTo>
                    <a:pt x="100" y="50"/>
                  </a:lnTo>
                  <a:close/>
                  <a:moveTo>
                    <a:pt x="120" y="50"/>
                  </a:moveTo>
                  <a:lnTo>
                    <a:pt x="100" y="50"/>
                  </a:lnTo>
                  <a:lnTo>
                    <a:pt x="12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TW" altLang="en-US" sz="1350"/>
            </a:p>
          </p:txBody>
        </p:sp>
        <p:pic>
          <p:nvPicPr>
            <p:cNvPr id="16"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0" y="3742"/>
              <a:ext cx="644" cy="5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8" y="3679"/>
              <a:ext cx="644" cy="419"/>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28"/>
            <p:cNvSpPr>
              <a:spLocks/>
            </p:cNvSpPr>
            <p:nvPr/>
          </p:nvSpPr>
          <p:spPr bwMode="auto">
            <a:xfrm>
              <a:off x="8447" y="3552"/>
              <a:ext cx="1887" cy="232"/>
            </a:xfrm>
            <a:custGeom>
              <a:avLst/>
              <a:gdLst>
                <a:gd name="T0" fmla="+- 0 8447 8447"/>
                <a:gd name="T1" fmla="*/ T0 w 1887"/>
                <a:gd name="T2" fmla="+- 0 3552 3552"/>
                <a:gd name="T3" fmla="*/ 3552 h 232"/>
                <a:gd name="T4" fmla="+- 0 8447 8447"/>
                <a:gd name="T5" fmla="*/ T4 w 1887"/>
                <a:gd name="T6" fmla="+- 0 3784 3552"/>
                <a:gd name="T7" fmla="*/ 3784 h 232"/>
                <a:gd name="T8" fmla="+- 0 10333 8447"/>
                <a:gd name="T9" fmla="*/ T8 w 1887"/>
                <a:gd name="T10" fmla="+- 0 3552 3552"/>
                <a:gd name="T11" fmla="*/ 3552 h 232"/>
                <a:gd name="T12" fmla="+- 0 10334 8447"/>
                <a:gd name="T13" fmla="*/ T12 w 1887"/>
                <a:gd name="T14" fmla="+- 0 3784 3552"/>
                <a:gd name="T15" fmla="*/ 3784 h 232"/>
              </a:gdLst>
              <a:ahLst/>
              <a:cxnLst>
                <a:cxn ang="0">
                  <a:pos x="T1" y="T3"/>
                </a:cxn>
                <a:cxn ang="0">
                  <a:pos x="T5" y="T7"/>
                </a:cxn>
                <a:cxn ang="0">
                  <a:pos x="T9" y="T11"/>
                </a:cxn>
                <a:cxn ang="0">
                  <a:pos x="T13" y="T15"/>
                </a:cxn>
              </a:cxnLst>
              <a:rect l="0" t="0" r="r" b="b"/>
              <a:pathLst>
                <a:path w="1887" h="232">
                  <a:moveTo>
                    <a:pt x="0" y="0"/>
                  </a:moveTo>
                  <a:lnTo>
                    <a:pt x="0" y="232"/>
                  </a:lnTo>
                  <a:moveTo>
                    <a:pt x="1886" y="0"/>
                  </a:moveTo>
                  <a:lnTo>
                    <a:pt x="1887" y="23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19" name="Line 27"/>
            <p:cNvSpPr>
              <a:spLocks noChangeShapeType="1"/>
            </p:cNvSpPr>
            <p:nvPr/>
          </p:nvSpPr>
          <p:spPr bwMode="auto">
            <a:xfrm>
              <a:off x="8447" y="2476"/>
              <a:ext cx="0" cy="10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20" name="Line 26"/>
            <p:cNvSpPr>
              <a:spLocks noChangeShapeType="1"/>
            </p:cNvSpPr>
            <p:nvPr/>
          </p:nvSpPr>
          <p:spPr bwMode="auto">
            <a:xfrm>
              <a:off x="6668" y="2476"/>
              <a:ext cx="0" cy="107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21" name="Line 25"/>
            <p:cNvSpPr>
              <a:spLocks noChangeShapeType="1"/>
            </p:cNvSpPr>
            <p:nvPr/>
          </p:nvSpPr>
          <p:spPr bwMode="auto">
            <a:xfrm>
              <a:off x="3140" y="2476"/>
              <a:ext cx="0" cy="10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22" name="Freeform 24"/>
            <p:cNvSpPr>
              <a:spLocks/>
            </p:cNvSpPr>
            <p:nvPr/>
          </p:nvSpPr>
          <p:spPr bwMode="auto">
            <a:xfrm>
              <a:off x="6679" y="2476"/>
              <a:ext cx="1740" cy="1076"/>
            </a:xfrm>
            <a:custGeom>
              <a:avLst/>
              <a:gdLst>
                <a:gd name="T0" fmla="+- 0 8419 6679"/>
                <a:gd name="T1" fmla="*/ T0 w 1740"/>
                <a:gd name="T2" fmla="+- 0 2476 2476"/>
                <a:gd name="T3" fmla="*/ 2476 h 1076"/>
                <a:gd name="T4" fmla="+- 0 7830 6679"/>
                <a:gd name="T5" fmla="*/ T4 w 1740"/>
                <a:gd name="T6" fmla="+- 0 2476 2476"/>
                <a:gd name="T7" fmla="*/ 2476 h 1076"/>
                <a:gd name="T8" fmla="+- 0 7139 6679"/>
                <a:gd name="T9" fmla="*/ T8 w 1740"/>
                <a:gd name="T10" fmla="+- 0 2476 2476"/>
                <a:gd name="T11" fmla="*/ 2476 h 1076"/>
                <a:gd name="T12" fmla="+- 0 6679 6679"/>
                <a:gd name="T13" fmla="*/ T12 w 1740"/>
                <a:gd name="T14" fmla="+- 0 2476 2476"/>
                <a:gd name="T15" fmla="*/ 2476 h 1076"/>
                <a:gd name="T16" fmla="+- 0 6679 6679"/>
                <a:gd name="T17" fmla="*/ T16 w 1740"/>
                <a:gd name="T18" fmla="+- 0 3552 2476"/>
                <a:gd name="T19" fmla="*/ 3552 h 1076"/>
                <a:gd name="T20" fmla="+- 0 7139 6679"/>
                <a:gd name="T21" fmla="*/ T20 w 1740"/>
                <a:gd name="T22" fmla="+- 0 3552 2476"/>
                <a:gd name="T23" fmla="*/ 3552 h 1076"/>
                <a:gd name="T24" fmla="+- 0 7139 6679"/>
                <a:gd name="T25" fmla="*/ T24 w 1740"/>
                <a:gd name="T26" fmla="+- 0 3543 2476"/>
                <a:gd name="T27" fmla="*/ 3543 h 1076"/>
                <a:gd name="T28" fmla="+- 0 7830 6679"/>
                <a:gd name="T29" fmla="*/ T28 w 1740"/>
                <a:gd name="T30" fmla="+- 0 3543 2476"/>
                <a:gd name="T31" fmla="*/ 3543 h 1076"/>
                <a:gd name="T32" fmla="+- 0 7830 6679"/>
                <a:gd name="T33" fmla="*/ T32 w 1740"/>
                <a:gd name="T34" fmla="+- 0 3552 2476"/>
                <a:gd name="T35" fmla="*/ 3552 h 1076"/>
                <a:gd name="T36" fmla="+- 0 8419 6679"/>
                <a:gd name="T37" fmla="*/ T36 w 1740"/>
                <a:gd name="T38" fmla="+- 0 3552 2476"/>
                <a:gd name="T39" fmla="*/ 3552 h 1076"/>
                <a:gd name="T40" fmla="+- 0 8419 6679"/>
                <a:gd name="T41" fmla="*/ T40 w 1740"/>
                <a:gd name="T42" fmla="+- 0 2476 2476"/>
                <a:gd name="T43" fmla="*/ 2476 h 10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740" h="1076">
                  <a:moveTo>
                    <a:pt x="1740" y="0"/>
                  </a:moveTo>
                  <a:lnTo>
                    <a:pt x="1151" y="0"/>
                  </a:lnTo>
                  <a:lnTo>
                    <a:pt x="460" y="0"/>
                  </a:lnTo>
                  <a:lnTo>
                    <a:pt x="0" y="0"/>
                  </a:lnTo>
                  <a:lnTo>
                    <a:pt x="0" y="1076"/>
                  </a:lnTo>
                  <a:lnTo>
                    <a:pt x="460" y="1076"/>
                  </a:lnTo>
                  <a:lnTo>
                    <a:pt x="460" y="1067"/>
                  </a:lnTo>
                  <a:lnTo>
                    <a:pt x="1151" y="1067"/>
                  </a:lnTo>
                  <a:lnTo>
                    <a:pt x="1151" y="1076"/>
                  </a:lnTo>
                  <a:lnTo>
                    <a:pt x="1740" y="1076"/>
                  </a:lnTo>
                  <a:lnTo>
                    <a:pt x="1740" y="0"/>
                  </a:lnTo>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ctr"/>
              <a:r>
                <a:rPr lang="zh-TW" altLang="en-US" sz="2400" b="1" dirty="0"/>
                <a:t>國中</a:t>
              </a:r>
            </a:p>
          </p:txBody>
        </p:sp>
        <p:sp>
          <p:nvSpPr>
            <p:cNvPr id="23" name="AutoShape 23"/>
            <p:cNvSpPr>
              <a:spLocks/>
            </p:cNvSpPr>
            <p:nvPr/>
          </p:nvSpPr>
          <p:spPr bwMode="auto">
            <a:xfrm>
              <a:off x="3140" y="2246"/>
              <a:ext cx="3539" cy="1538"/>
            </a:xfrm>
            <a:custGeom>
              <a:avLst/>
              <a:gdLst>
                <a:gd name="T0" fmla="+- 0 6679 3140"/>
                <a:gd name="T1" fmla="*/ T0 w 3539"/>
                <a:gd name="T2" fmla="+- 0 3552 2246"/>
                <a:gd name="T3" fmla="*/ 3552 h 1538"/>
                <a:gd name="T4" fmla="+- 0 6679 3140"/>
                <a:gd name="T5" fmla="*/ T4 w 3539"/>
                <a:gd name="T6" fmla="+- 0 3784 2246"/>
                <a:gd name="T7" fmla="*/ 3784 h 1538"/>
                <a:gd name="T8" fmla="+- 0 3140 3140"/>
                <a:gd name="T9" fmla="*/ T8 w 3539"/>
                <a:gd name="T10" fmla="+- 0 3552 2246"/>
                <a:gd name="T11" fmla="*/ 3552 h 1538"/>
                <a:gd name="T12" fmla="+- 0 3140 3140"/>
                <a:gd name="T13" fmla="*/ T12 w 3539"/>
                <a:gd name="T14" fmla="+- 0 3784 2246"/>
                <a:gd name="T15" fmla="*/ 3784 h 1538"/>
                <a:gd name="T16" fmla="+- 0 3140 3140"/>
                <a:gd name="T17" fmla="*/ T16 w 3539"/>
                <a:gd name="T18" fmla="+- 0 2246 2246"/>
                <a:gd name="T19" fmla="*/ 2246 h 1538"/>
                <a:gd name="T20" fmla="+- 0 3140 3140"/>
                <a:gd name="T21" fmla="*/ T20 w 3539"/>
                <a:gd name="T22" fmla="+- 0 2476 2246"/>
                <a:gd name="T23" fmla="*/ 2476 h 1538"/>
              </a:gdLst>
              <a:ahLst/>
              <a:cxnLst>
                <a:cxn ang="0">
                  <a:pos x="T1" y="T3"/>
                </a:cxn>
                <a:cxn ang="0">
                  <a:pos x="T5" y="T7"/>
                </a:cxn>
                <a:cxn ang="0">
                  <a:pos x="T9" y="T11"/>
                </a:cxn>
                <a:cxn ang="0">
                  <a:pos x="T13" y="T15"/>
                </a:cxn>
                <a:cxn ang="0">
                  <a:pos x="T17" y="T19"/>
                </a:cxn>
                <a:cxn ang="0">
                  <a:pos x="T21" y="T23"/>
                </a:cxn>
              </a:cxnLst>
              <a:rect l="0" t="0" r="r" b="b"/>
              <a:pathLst>
                <a:path w="3539" h="1538">
                  <a:moveTo>
                    <a:pt x="3539" y="1306"/>
                  </a:moveTo>
                  <a:lnTo>
                    <a:pt x="3539" y="1538"/>
                  </a:lnTo>
                  <a:moveTo>
                    <a:pt x="0" y="1306"/>
                  </a:moveTo>
                  <a:lnTo>
                    <a:pt x="0" y="1538"/>
                  </a:lnTo>
                  <a:moveTo>
                    <a:pt x="0" y="0"/>
                  </a:moveTo>
                  <a:lnTo>
                    <a:pt x="0" y="2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TW" altLang="en-US" sz="1350"/>
            </a:p>
          </p:txBody>
        </p:sp>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3" y="4088"/>
              <a:ext cx="1595" cy="2059"/>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21"/>
            <p:cNvSpPr>
              <a:spLocks/>
            </p:cNvSpPr>
            <p:nvPr/>
          </p:nvSpPr>
          <p:spPr bwMode="auto">
            <a:xfrm>
              <a:off x="8678" y="3858"/>
              <a:ext cx="1260" cy="121"/>
            </a:xfrm>
            <a:custGeom>
              <a:avLst/>
              <a:gdLst>
                <a:gd name="T0" fmla="+- 0 9818 8678"/>
                <a:gd name="T1" fmla="*/ T0 w 1260"/>
                <a:gd name="T2" fmla="+- 0 3929 3858"/>
                <a:gd name="T3" fmla="*/ 3929 h 121"/>
                <a:gd name="T4" fmla="+- 0 9818 8678"/>
                <a:gd name="T5" fmla="*/ T4 w 1260"/>
                <a:gd name="T6" fmla="+- 0 3979 3858"/>
                <a:gd name="T7" fmla="*/ 3979 h 121"/>
                <a:gd name="T8" fmla="+- 0 9918 8678"/>
                <a:gd name="T9" fmla="*/ T8 w 1260"/>
                <a:gd name="T10" fmla="+- 0 3929 3858"/>
                <a:gd name="T11" fmla="*/ 3929 h 121"/>
                <a:gd name="T12" fmla="+- 0 9818 8678"/>
                <a:gd name="T13" fmla="*/ T12 w 1260"/>
                <a:gd name="T14" fmla="+- 0 3929 3858"/>
                <a:gd name="T15" fmla="*/ 3929 h 121"/>
                <a:gd name="T16" fmla="+- 0 8798 8678"/>
                <a:gd name="T17" fmla="*/ T16 w 1260"/>
                <a:gd name="T18" fmla="+- 0 3858 3858"/>
                <a:gd name="T19" fmla="*/ 3858 h 121"/>
                <a:gd name="T20" fmla="+- 0 8678 8678"/>
                <a:gd name="T21" fmla="*/ T20 w 1260"/>
                <a:gd name="T22" fmla="+- 0 3918 3858"/>
                <a:gd name="T23" fmla="*/ 3918 h 121"/>
                <a:gd name="T24" fmla="+- 0 8798 8678"/>
                <a:gd name="T25" fmla="*/ T24 w 1260"/>
                <a:gd name="T26" fmla="+- 0 3978 3858"/>
                <a:gd name="T27" fmla="*/ 3978 h 121"/>
                <a:gd name="T28" fmla="+- 0 8798 8678"/>
                <a:gd name="T29" fmla="*/ T28 w 1260"/>
                <a:gd name="T30" fmla="+- 0 3928 3858"/>
                <a:gd name="T31" fmla="*/ 3928 h 121"/>
                <a:gd name="T32" fmla="+- 0 8778 8678"/>
                <a:gd name="T33" fmla="*/ T32 w 1260"/>
                <a:gd name="T34" fmla="+- 0 3928 3858"/>
                <a:gd name="T35" fmla="*/ 3928 h 121"/>
                <a:gd name="T36" fmla="+- 0 8778 8678"/>
                <a:gd name="T37" fmla="*/ T36 w 1260"/>
                <a:gd name="T38" fmla="+- 0 3908 3858"/>
                <a:gd name="T39" fmla="*/ 3908 h 121"/>
                <a:gd name="T40" fmla="+- 0 8798 8678"/>
                <a:gd name="T41" fmla="*/ T40 w 1260"/>
                <a:gd name="T42" fmla="+- 0 3908 3858"/>
                <a:gd name="T43" fmla="*/ 3908 h 121"/>
                <a:gd name="T44" fmla="+- 0 8798 8678"/>
                <a:gd name="T45" fmla="*/ T44 w 1260"/>
                <a:gd name="T46" fmla="+- 0 3858 3858"/>
                <a:gd name="T47" fmla="*/ 3858 h 121"/>
                <a:gd name="T48" fmla="+- 0 9818 8678"/>
                <a:gd name="T49" fmla="*/ T48 w 1260"/>
                <a:gd name="T50" fmla="+- 0 3909 3858"/>
                <a:gd name="T51" fmla="*/ 3909 h 121"/>
                <a:gd name="T52" fmla="+- 0 9818 8678"/>
                <a:gd name="T53" fmla="*/ T52 w 1260"/>
                <a:gd name="T54" fmla="+- 0 3929 3858"/>
                <a:gd name="T55" fmla="*/ 3929 h 121"/>
                <a:gd name="T56" fmla="+- 0 9838 8678"/>
                <a:gd name="T57" fmla="*/ T56 w 1260"/>
                <a:gd name="T58" fmla="+- 0 3929 3858"/>
                <a:gd name="T59" fmla="*/ 3929 h 121"/>
                <a:gd name="T60" fmla="+- 0 9838 8678"/>
                <a:gd name="T61" fmla="*/ T60 w 1260"/>
                <a:gd name="T62" fmla="+- 0 3909 3858"/>
                <a:gd name="T63" fmla="*/ 3909 h 121"/>
                <a:gd name="T64" fmla="+- 0 9818 8678"/>
                <a:gd name="T65" fmla="*/ T64 w 1260"/>
                <a:gd name="T66" fmla="+- 0 3909 3858"/>
                <a:gd name="T67" fmla="*/ 3909 h 121"/>
                <a:gd name="T68" fmla="+- 0 9818 8678"/>
                <a:gd name="T69" fmla="*/ T68 w 1260"/>
                <a:gd name="T70" fmla="+- 0 3859 3858"/>
                <a:gd name="T71" fmla="*/ 3859 h 121"/>
                <a:gd name="T72" fmla="+- 0 9818 8678"/>
                <a:gd name="T73" fmla="*/ T72 w 1260"/>
                <a:gd name="T74" fmla="+- 0 3909 3858"/>
                <a:gd name="T75" fmla="*/ 3909 h 121"/>
                <a:gd name="T76" fmla="+- 0 9838 8678"/>
                <a:gd name="T77" fmla="*/ T76 w 1260"/>
                <a:gd name="T78" fmla="+- 0 3909 3858"/>
                <a:gd name="T79" fmla="*/ 3909 h 121"/>
                <a:gd name="T80" fmla="+- 0 9838 8678"/>
                <a:gd name="T81" fmla="*/ T80 w 1260"/>
                <a:gd name="T82" fmla="+- 0 3929 3858"/>
                <a:gd name="T83" fmla="*/ 3929 h 121"/>
                <a:gd name="T84" fmla="+- 0 9918 8678"/>
                <a:gd name="T85" fmla="*/ T84 w 1260"/>
                <a:gd name="T86" fmla="+- 0 3929 3858"/>
                <a:gd name="T87" fmla="*/ 3929 h 121"/>
                <a:gd name="T88" fmla="+- 0 9938 8678"/>
                <a:gd name="T89" fmla="*/ T88 w 1260"/>
                <a:gd name="T90" fmla="+- 0 3919 3858"/>
                <a:gd name="T91" fmla="*/ 3919 h 121"/>
                <a:gd name="T92" fmla="+- 0 9818 8678"/>
                <a:gd name="T93" fmla="*/ T92 w 1260"/>
                <a:gd name="T94" fmla="+- 0 3859 3858"/>
                <a:gd name="T95" fmla="*/ 3859 h 121"/>
                <a:gd name="T96" fmla="+- 0 8798 8678"/>
                <a:gd name="T97" fmla="*/ T96 w 1260"/>
                <a:gd name="T98" fmla="+- 0 3908 3858"/>
                <a:gd name="T99" fmla="*/ 3908 h 121"/>
                <a:gd name="T100" fmla="+- 0 8798 8678"/>
                <a:gd name="T101" fmla="*/ T100 w 1260"/>
                <a:gd name="T102" fmla="+- 0 3928 3858"/>
                <a:gd name="T103" fmla="*/ 3928 h 121"/>
                <a:gd name="T104" fmla="+- 0 9818 8678"/>
                <a:gd name="T105" fmla="*/ T104 w 1260"/>
                <a:gd name="T106" fmla="+- 0 3929 3858"/>
                <a:gd name="T107" fmla="*/ 3929 h 121"/>
                <a:gd name="T108" fmla="+- 0 9818 8678"/>
                <a:gd name="T109" fmla="*/ T108 w 1260"/>
                <a:gd name="T110" fmla="+- 0 3909 3858"/>
                <a:gd name="T111" fmla="*/ 3909 h 121"/>
                <a:gd name="T112" fmla="+- 0 8798 8678"/>
                <a:gd name="T113" fmla="*/ T112 w 1260"/>
                <a:gd name="T114" fmla="+- 0 3908 3858"/>
                <a:gd name="T115" fmla="*/ 3908 h 121"/>
                <a:gd name="T116" fmla="+- 0 8778 8678"/>
                <a:gd name="T117" fmla="*/ T116 w 1260"/>
                <a:gd name="T118" fmla="+- 0 3908 3858"/>
                <a:gd name="T119" fmla="*/ 3908 h 121"/>
                <a:gd name="T120" fmla="+- 0 8778 8678"/>
                <a:gd name="T121" fmla="*/ T120 w 1260"/>
                <a:gd name="T122" fmla="+- 0 3928 3858"/>
                <a:gd name="T123" fmla="*/ 3928 h 121"/>
                <a:gd name="T124" fmla="+- 0 8798 8678"/>
                <a:gd name="T125" fmla="*/ T124 w 1260"/>
                <a:gd name="T126" fmla="+- 0 3928 3858"/>
                <a:gd name="T127" fmla="*/ 3928 h 121"/>
                <a:gd name="T128" fmla="+- 0 8798 8678"/>
                <a:gd name="T129" fmla="*/ T128 w 1260"/>
                <a:gd name="T130" fmla="+- 0 3908 3858"/>
                <a:gd name="T131" fmla="*/ 3908 h 121"/>
                <a:gd name="T132" fmla="+- 0 8778 8678"/>
                <a:gd name="T133" fmla="*/ T132 w 1260"/>
                <a:gd name="T134" fmla="+- 0 3908 3858"/>
                <a:gd name="T135" fmla="*/ 3908 h 121"/>
                <a:gd name="T136" fmla="+- 0 8798 8678"/>
                <a:gd name="T137" fmla="*/ T136 w 1260"/>
                <a:gd name="T138" fmla="+- 0 3908 3858"/>
                <a:gd name="T139" fmla="*/ 3908 h 121"/>
                <a:gd name="T140" fmla="+- 0 8778 8678"/>
                <a:gd name="T141" fmla="*/ T140 w 1260"/>
                <a:gd name="T142" fmla="+- 0 3908 3858"/>
                <a:gd name="T143" fmla="*/ 3908 h 121"/>
                <a:gd name="T144" fmla="+- 0 8798 8678"/>
                <a:gd name="T145" fmla="*/ T144 w 1260"/>
                <a:gd name="T146" fmla="+- 0 3908 3858"/>
                <a:gd name="T147" fmla="*/ 3908 h 121"/>
                <a:gd name="T148" fmla="+- 0 8798 8678"/>
                <a:gd name="T149" fmla="*/ T148 w 1260"/>
                <a:gd name="T150" fmla="+- 0 3908 3858"/>
                <a:gd name="T151" fmla="*/ 3908 h 1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260" h="121">
                  <a:moveTo>
                    <a:pt x="1140" y="71"/>
                  </a:moveTo>
                  <a:lnTo>
                    <a:pt x="1140" y="121"/>
                  </a:lnTo>
                  <a:lnTo>
                    <a:pt x="1240" y="71"/>
                  </a:lnTo>
                  <a:lnTo>
                    <a:pt x="1140" y="71"/>
                  </a:lnTo>
                  <a:close/>
                  <a:moveTo>
                    <a:pt x="120" y="0"/>
                  </a:moveTo>
                  <a:lnTo>
                    <a:pt x="0" y="60"/>
                  </a:lnTo>
                  <a:lnTo>
                    <a:pt x="120" y="120"/>
                  </a:lnTo>
                  <a:lnTo>
                    <a:pt x="120" y="70"/>
                  </a:lnTo>
                  <a:lnTo>
                    <a:pt x="100" y="70"/>
                  </a:lnTo>
                  <a:lnTo>
                    <a:pt x="100" y="50"/>
                  </a:lnTo>
                  <a:lnTo>
                    <a:pt x="120" y="50"/>
                  </a:lnTo>
                  <a:lnTo>
                    <a:pt x="120" y="0"/>
                  </a:lnTo>
                  <a:close/>
                  <a:moveTo>
                    <a:pt x="1140" y="51"/>
                  </a:moveTo>
                  <a:lnTo>
                    <a:pt x="1140" y="71"/>
                  </a:lnTo>
                  <a:lnTo>
                    <a:pt x="1160" y="71"/>
                  </a:lnTo>
                  <a:lnTo>
                    <a:pt x="1160" y="51"/>
                  </a:lnTo>
                  <a:lnTo>
                    <a:pt x="1140" y="51"/>
                  </a:lnTo>
                  <a:close/>
                  <a:moveTo>
                    <a:pt x="1140" y="1"/>
                  </a:moveTo>
                  <a:lnTo>
                    <a:pt x="1140" y="51"/>
                  </a:lnTo>
                  <a:lnTo>
                    <a:pt x="1160" y="51"/>
                  </a:lnTo>
                  <a:lnTo>
                    <a:pt x="1160" y="71"/>
                  </a:lnTo>
                  <a:lnTo>
                    <a:pt x="1240" y="71"/>
                  </a:lnTo>
                  <a:lnTo>
                    <a:pt x="1260" y="61"/>
                  </a:lnTo>
                  <a:lnTo>
                    <a:pt x="1140" y="1"/>
                  </a:lnTo>
                  <a:close/>
                  <a:moveTo>
                    <a:pt x="120" y="50"/>
                  </a:moveTo>
                  <a:lnTo>
                    <a:pt x="120" y="70"/>
                  </a:lnTo>
                  <a:lnTo>
                    <a:pt x="1140" y="71"/>
                  </a:lnTo>
                  <a:lnTo>
                    <a:pt x="1140" y="51"/>
                  </a:lnTo>
                  <a:lnTo>
                    <a:pt x="120" y="50"/>
                  </a:lnTo>
                  <a:close/>
                  <a:moveTo>
                    <a:pt x="100" y="50"/>
                  </a:moveTo>
                  <a:lnTo>
                    <a:pt x="100" y="70"/>
                  </a:lnTo>
                  <a:lnTo>
                    <a:pt x="120" y="70"/>
                  </a:lnTo>
                  <a:lnTo>
                    <a:pt x="120" y="50"/>
                  </a:lnTo>
                  <a:lnTo>
                    <a:pt x="100" y="50"/>
                  </a:lnTo>
                  <a:close/>
                  <a:moveTo>
                    <a:pt x="120" y="50"/>
                  </a:moveTo>
                  <a:lnTo>
                    <a:pt x="100" y="50"/>
                  </a:lnTo>
                  <a:lnTo>
                    <a:pt x="12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26" name="Line 20"/>
            <p:cNvSpPr>
              <a:spLocks noChangeShapeType="1"/>
            </p:cNvSpPr>
            <p:nvPr/>
          </p:nvSpPr>
          <p:spPr bwMode="auto">
            <a:xfrm>
              <a:off x="10342" y="2223"/>
              <a:ext cx="1"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TW" altLang="en-US" sz="1350"/>
            </a:p>
          </p:txBody>
        </p:sp>
        <p:sp>
          <p:nvSpPr>
            <p:cNvPr id="27" name="Text Box 19"/>
            <p:cNvSpPr txBox="1">
              <a:spLocks noChangeArrowheads="1"/>
            </p:cNvSpPr>
            <p:nvPr/>
          </p:nvSpPr>
          <p:spPr bwMode="auto">
            <a:xfrm>
              <a:off x="4415" y="1814"/>
              <a:ext cx="373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sz="2400" b="1" dirty="0">
                  <a:solidFill>
                    <a:srgbClr val="FFFF00"/>
                  </a:solidFill>
                  <a:latin typeface="Arial" panose="020B0604020202020204" pitchFamily="34" charset="0"/>
                  <a:cs typeface="標楷體" panose="03000509000000000000" pitchFamily="65" charset="-120"/>
                </a:rPr>
                <a:t>十二年國民基本教育</a:t>
              </a:r>
              <a:endParaRPr lang="zh-TW" altLang="zh-TW" sz="2700" dirty="0">
                <a:latin typeface="Arial" panose="020B0604020202020204" pitchFamily="34" charset="0"/>
              </a:endParaRPr>
            </a:p>
          </p:txBody>
        </p:sp>
        <p:sp>
          <p:nvSpPr>
            <p:cNvPr id="28" name="Text Box 18"/>
            <p:cNvSpPr txBox="1">
              <a:spLocks noChangeArrowheads="1"/>
            </p:cNvSpPr>
            <p:nvPr/>
          </p:nvSpPr>
          <p:spPr bwMode="auto">
            <a:xfrm>
              <a:off x="3005" y="3778"/>
              <a:ext cx="20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sz="1200" b="1">
                  <a:latin typeface="Arial" panose="020B0604020202020204" pitchFamily="34" charset="0"/>
                  <a:cs typeface="Arial" panose="020B0604020202020204" pitchFamily="34" charset="0"/>
                </a:rPr>
                <a:t>6</a:t>
              </a:r>
              <a:endParaRPr lang="zh-TW" altLang="zh-TW" sz="1350">
                <a:latin typeface="Arial" panose="020B0604020202020204" pitchFamily="34" charset="0"/>
              </a:endParaRPr>
            </a:p>
          </p:txBody>
        </p:sp>
        <p:sp>
          <p:nvSpPr>
            <p:cNvPr id="29" name="Text Box 17"/>
            <p:cNvSpPr txBox="1">
              <a:spLocks noChangeArrowheads="1"/>
            </p:cNvSpPr>
            <p:nvPr/>
          </p:nvSpPr>
          <p:spPr bwMode="auto">
            <a:xfrm>
              <a:off x="6467" y="3778"/>
              <a:ext cx="39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sz="1200" b="1">
                  <a:latin typeface="Arial" panose="020B0604020202020204" pitchFamily="34" charset="0"/>
                  <a:cs typeface="Arial" panose="020B0604020202020204" pitchFamily="34" charset="0"/>
                </a:rPr>
                <a:t>12</a:t>
              </a:r>
              <a:endParaRPr lang="zh-TW" altLang="zh-TW" sz="1350">
                <a:latin typeface="Arial" panose="020B0604020202020204" pitchFamily="34" charset="0"/>
              </a:endParaRPr>
            </a:p>
          </p:txBody>
        </p:sp>
        <p:sp>
          <p:nvSpPr>
            <p:cNvPr id="30" name="Text Box 16"/>
            <p:cNvSpPr txBox="1">
              <a:spLocks noChangeArrowheads="1"/>
            </p:cNvSpPr>
            <p:nvPr/>
          </p:nvSpPr>
          <p:spPr bwMode="auto">
            <a:xfrm>
              <a:off x="8279" y="3769"/>
              <a:ext cx="37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sz="1200" b="1">
                  <a:latin typeface="Arial" panose="020B0604020202020204" pitchFamily="34" charset="0"/>
                  <a:cs typeface="Arial" panose="020B0604020202020204" pitchFamily="34" charset="0"/>
                </a:rPr>
                <a:t>15</a:t>
              </a:r>
              <a:endParaRPr lang="zh-TW" altLang="zh-TW" sz="1350">
                <a:latin typeface="Arial" panose="020B0604020202020204" pitchFamily="34" charset="0"/>
              </a:endParaRPr>
            </a:p>
          </p:txBody>
        </p:sp>
        <p:sp>
          <p:nvSpPr>
            <p:cNvPr id="31" name="Text Box 15"/>
            <p:cNvSpPr txBox="1">
              <a:spLocks noChangeArrowheads="1"/>
            </p:cNvSpPr>
            <p:nvPr/>
          </p:nvSpPr>
          <p:spPr bwMode="auto">
            <a:xfrm>
              <a:off x="1920" y="4297"/>
              <a:ext cx="109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b="1" dirty="0">
                  <a:solidFill>
                    <a:srgbClr val="0D0D0D"/>
                  </a:solidFill>
                  <a:cs typeface="標楷體" panose="03000509000000000000" pitchFamily="65" charset="-120"/>
                </a:rPr>
                <a:t>學前教育</a:t>
              </a:r>
              <a:endParaRPr lang="zh-TW" altLang="zh-TW" sz="3600" dirty="0">
                <a:latin typeface="Arial" panose="020B0604020202020204" pitchFamily="34" charset="0"/>
              </a:endParaRPr>
            </a:p>
          </p:txBody>
        </p:sp>
        <p:sp>
          <p:nvSpPr>
            <p:cNvPr id="32" name="Text Box 14"/>
            <p:cNvSpPr txBox="1">
              <a:spLocks noChangeArrowheads="1"/>
            </p:cNvSpPr>
            <p:nvPr/>
          </p:nvSpPr>
          <p:spPr bwMode="auto">
            <a:xfrm>
              <a:off x="8814" y="3793"/>
              <a:ext cx="159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r" eaLnBrk="0" fontAlgn="base" hangingPunct="0">
                <a:spcBef>
                  <a:spcPct val="0"/>
                </a:spcBef>
                <a:spcAft>
                  <a:spcPct val="0"/>
                </a:spcAft>
              </a:pPr>
              <a:r>
                <a:rPr lang="zh-TW" altLang="zh-TW" sz="1200" b="1" dirty="0">
                  <a:latin typeface="Arial" panose="020B0604020202020204" pitchFamily="34" charset="0"/>
                  <a:cs typeface="Arial" panose="020B0604020202020204" pitchFamily="34" charset="0"/>
                </a:rPr>
                <a:t>18</a:t>
              </a:r>
              <a:endParaRPr lang="zh-TW" altLang="zh-TW" sz="450" dirty="0"/>
            </a:p>
          </p:txBody>
        </p:sp>
        <p:sp>
          <p:nvSpPr>
            <p:cNvPr id="34" name="Text Box 12"/>
            <p:cNvSpPr txBox="1">
              <a:spLocks noChangeArrowheads="1"/>
            </p:cNvSpPr>
            <p:nvPr/>
          </p:nvSpPr>
          <p:spPr bwMode="auto">
            <a:xfrm>
              <a:off x="8992" y="4621"/>
              <a:ext cx="24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endParaRPr lang="zh-TW" altLang="zh-TW" sz="1350" dirty="0">
                <a:latin typeface="Arial" panose="020B0604020202020204" pitchFamily="34" charset="0"/>
              </a:endParaRPr>
            </a:p>
          </p:txBody>
        </p:sp>
        <p:sp>
          <p:nvSpPr>
            <p:cNvPr id="36" name="Text Box 10"/>
            <p:cNvSpPr txBox="1">
              <a:spLocks noChangeArrowheads="1"/>
            </p:cNvSpPr>
            <p:nvPr/>
          </p:nvSpPr>
          <p:spPr bwMode="auto">
            <a:xfrm>
              <a:off x="1820" y="4821"/>
              <a:ext cx="1186"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en-US" sz="1050" b="1" dirty="0">
                  <a:solidFill>
                    <a:srgbClr val="0D0D0D"/>
                  </a:solidFill>
                  <a:latin typeface="Arial" panose="020B0604020202020204" pitchFamily="34" charset="0"/>
                  <a:ea typeface="Arial" panose="020B0604020202020204" pitchFamily="34" charset="0"/>
                  <a:cs typeface="標楷體" panose="03000509000000000000" pitchFamily="65" charset="-120"/>
                </a:rPr>
                <a:t>普及</a:t>
              </a:r>
              <a:endParaRPr lang="en-US" altLang="zh-TW" sz="1050" b="1" dirty="0">
                <a:solidFill>
                  <a:srgbClr val="0D0D0D"/>
                </a:solidFill>
                <a:latin typeface="Arial" panose="020B0604020202020204" pitchFamily="34" charset="0"/>
                <a:ea typeface="Arial" panose="020B0604020202020204" pitchFamily="34" charset="0"/>
                <a:cs typeface="標楷體" panose="03000509000000000000" pitchFamily="65" charset="-120"/>
              </a:endParaRPr>
            </a:p>
            <a:p>
              <a:pPr eaLnBrk="0" fontAlgn="base" hangingPunct="0">
                <a:spcBef>
                  <a:spcPct val="0"/>
                </a:spcBef>
                <a:spcAft>
                  <a:spcPct val="0"/>
                </a:spcAft>
              </a:pPr>
              <a:r>
                <a:rPr lang="zh-TW" altLang="zh-TW" sz="1050" b="1" dirty="0">
                  <a:solidFill>
                    <a:srgbClr val="0D0D0D"/>
                  </a:solidFill>
                  <a:latin typeface="Arial" panose="020B0604020202020204" pitchFamily="34" charset="0"/>
                  <a:ea typeface="Arial" panose="020B0604020202020204" pitchFamily="34" charset="0"/>
                  <a:cs typeface="標楷體" panose="03000509000000000000" pitchFamily="65" charset="-120"/>
                </a:rPr>
                <a:t>5</a:t>
              </a:r>
              <a:r>
                <a:rPr lang="zh-TW" altLang="zh-TW" sz="1050" b="1" dirty="0">
                  <a:solidFill>
                    <a:srgbClr val="0D0D0D"/>
                  </a:solidFill>
                  <a:latin typeface="Arial" panose="020B0604020202020204" pitchFamily="34" charset="0"/>
                  <a:cs typeface="標楷體" panose="03000509000000000000" pitchFamily="65" charset="-120"/>
                </a:rPr>
                <a:t>歲免學費</a:t>
              </a:r>
              <a:endParaRPr lang="zh-TW" altLang="zh-TW" sz="750" dirty="0">
                <a:latin typeface="Arial" panose="020B0604020202020204" pitchFamily="34" charset="0"/>
              </a:endParaRPr>
            </a:p>
            <a:p>
              <a:pPr eaLnBrk="0" fontAlgn="base" hangingPunct="0">
                <a:spcBef>
                  <a:spcPct val="0"/>
                </a:spcBef>
                <a:spcAft>
                  <a:spcPct val="0"/>
                </a:spcAft>
              </a:pPr>
              <a:r>
                <a:rPr lang="zh-TW" altLang="zh-TW" sz="1050" b="1" dirty="0">
                  <a:solidFill>
                    <a:srgbClr val="0D0D0D"/>
                  </a:solidFill>
                  <a:latin typeface="Arial" panose="020B0604020202020204" pitchFamily="34" charset="0"/>
                  <a:cs typeface="標楷體" panose="03000509000000000000" pitchFamily="65" charset="-120"/>
                </a:rPr>
                <a:t>非強迫入學</a:t>
              </a:r>
              <a:endParaRPr lang="zh-TW" altLang="zh-TW" sz="2400" dirty="0">
                <a:latin typeface="Arial" panose="020B0604020202020204" pitchFamily="34" charset="0"/>
              </a:endParaRPr>
            </a:p>
          </p:txBody>
        </p:sp>
        <p:sp>
          <p:nvSpPr>
            <p:cNvPr id="37" name="Text Box 9"/>
            <p:cNvSpPr txBox="1">
              <a:spLocks noChangeArrowheads="1"/>
            </p:cNvSpPr>
            <p:nvPr/>
          </p:nvSpPr>
          <p:spPr bwMode="auto">
            <a:xfrm>
              <a:off x="4746" y="4399"/>
              <a:ext cx="227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sz="2000" b="1" dirty="0">
                  <a:latin typeface="Arial" panose="020B0604020202020204" pitchFamily="34" charset="0"/>
                  <a:cs typeface="標楷體" panose="03000509000000000000" pitchFamily="65" charset="-120"/>
                </a:rPr>
                <a:t>九年國民教育</a:t>
              </a:r>
              <a:endParaRPr lang="zh-TW" altLang="zh-TW" sz="4000" dirty="0">
                <a:latin typeface="Arial" panose="020B0604020202020204" pitchFamily="34" charset="0"/>
              </a:endParaRPr>
            </a:p>
          </p:txBody>
        </p:sp>
        <p:sp>
          <p:nvSpPr>
            <p:cNvPr id="38" name="Text Box 8"/>
            <p:cNvSpPr txBox="1">
              <a:spLocks noChangeArrowheads="1"/>
            </p:cNvSpPr>
            <p:nvPr/>
          </p:nvSpPr>
          <p:spPr bwMode="auto">
            <a:xfrm>
              <a:off x="5528" y="4993"/>
              <a:ext cx="24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endParaRPr lang="zh-TW" altLang="zh-TW" sz="1350" dirty="0">
                <a:latin typeface="Arial" panose="020B0604020202020204" pitchFamily="34" charset="0"/>
              </a:endParaRPr>
            </a:p>
          </p:txBody>
        </p:sp>
        <p:sp>
          <p:nvSpPr>
            <p:cNvPr id="40" name="Text Box 6"/>
            <p:cNvSpPr txBox="1">
              <a:spLocks noChangeArrowheads="1"/>
            </p:cNvSpPr>
            <p:nvPr/>
          </p:nvSpPr>
          <p:spPr bwMode="auto">
            <a:xfrm>
              <a:off x="4669" y="4814"/>
              <a:ext cx="2167" cy="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TW" altLang="en-US" sz="1350" b="1" dirty="0">
                  <a:latin typeface="Arial" panose="020B0604020202020204" pitchFamily="34" charset="0"/>
                  <a:cs typeface="標楷體" panose="03000509000000000000" pitchFamily="65" charset="-120"/>
                </a:rPr>
                <a:t>普及</a:t>
              </a:r>
              <a:endParaRPr lang="en-US" altLang="zh-TW" sz="1350" b="1" dirty="0">
                <a:latin typeface="Arial" panose="020B0604020202020204" pitchFamily="34" charset="0"/>
                <a:cs typeface="標楷體" panose="03000509000000000000" pitchFamily="65" charset="-120"/>
              </a:endParaRPr>
            </a:p>
            <a:p>
              <a:pPr algn="ctr" eaLnBrk="0" fontAlgn="base" hangingPunct="0">
                <a:spcBef>
                  <a:spcPct val="0"/>
                </a:spcBef>
                <a:spcAft>
                  <a:spcPct val="0"/>
                </a:spcAft>
              </a:pPr>
              <a:r>
                <a:rPr lang="zh-TW" altLang="zh-TW" sz="1350" b="1" dirty="0">
                  <a:latin typeface="Arial" panose="020B0604020202020204" pitchFamily="34" charset="0"/>
                  <a:cs typeface="標楷體" panose="03000509000000000000" pitchFamily="65" charset="-120"/>
                </a:rPr>
                <a:t>免 學 費</a:t>
              </a:r>
              <a:endParaRPr lang="zh-TW" altLang="zh-TW" sz="750" dirty="0">
                <a:latin typeface="Arial" panose="020B0604020202020204" pitchFamily="34" charset="0"/>
              </a:endParaRPr>
            </a:p>
            <a:p>
              <a:pPr algn="ctr" eaLnBrk="0" fontAlgn="base" hangingPunct="0">
                <a:spcBef>
                  <a:spcPct val="0"/>
                </a:spcBef>
                <a:spcAft>
                  <a:spcPct val="0"/>
                </a:spcAft>
              </a:pPr>
              <a:r>
                <a:rPr lang="zh-TW" altLang="zh-TW" sz="1350" b="1" dirty="0">
                  <a:latin typeface="Arial" panose="020B0604020202020204" pitchFamily="34" charset="0"/>
                  <a:cs typeface="標楷體" panose="03000509000000000000" pitchFamily="65" charset="-120"/>
                </a:rPr>
                <a:t>強迫入學</a:t>
              </a:r>
              <a:endParaRPr lang="zh-TW" altLang="zh-TW" sz="750" dirty="0">
                <a:latin typeface="Arial" panose="020B0604020202020204" pitchFamily="34" charset="0"/>
              </a:endParaRPr>
            </a:p>
            <a:p>
              <a:pPr algn="ctr" eaLnBrk="0" fontAlgn="base" hangingPunct="0">
                <a:spcBef>
                  <a:spcPct val="0"/>
                </a:spcBef>
                <a:spcAft>
                  <a:spcPct val="0"/>
                </a:spcAft>
              </a:pPr>
              <a:r>
                <a:rPr lang="zh-TW" altLang="zh-TW" sz="1350" b="1" dirty="0">
                  <a:latin typeface="Arial" panose="020B0604020202020204" pitchFamily="34" charset="0"/>
                  <a:cs typeface="標楷體" panose="03000509000000000000" pitchFamily="65" charset="-120"/>
                </a:rPr>
                <a:t>免入學考試</a:t>
              </a:r>
              <a:endParaRPr lang="zh-TW" altLang="zh-TW" sz="2400" dirty="0">
                <a:latin typeface="Arial" panose="020B0604020202020204" pitchFamily="34" charset="0"/>
              </a:endParaRPr>
            </a:p>
          </p:txBody>
        </p:sp>
        <p:sp>
          <p:nvSpPr>
            <p:cNvPr id="41" name="Text Box 5"/>
            <p:cNvSpPr txBox="1">
              <a:spLocks noChangeArrowheads="1"/>
            </p:cNvSpPr>
            <p:nvPr/>
          </p:nvSpPr>
          <p:spPr bwMode="auto">
            <a:xfrm>
              <a:off x="8557" y="4879"/>
              <a:ext cx="1912" cy="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TW" altLang="en-US" sz="1200" b="1" dirty="0">
                  <a:latin typeface="Arial" panose="020B0604020202020204" pitchFamily="34" charset="0"/>
                  <a:cs typeface="標楷體" panose="03000509000000000000" pitchFamily="65" charset="-120"/>
                </a:rPr>
                <a:t>普及</a:t>
              </a:r>
              <a:endParaRPr lang="en-US" altLang="zh-TW" sz="1200" b="1" dirty="0">
                <a:latin typeface="Arial" panose="020B0604020202020204" pitchFamily="34" charset="0"/>
                <a:cs typeface="標楷體" panose="03000509000000000000" pitchFamily="65" charset="-120"/>
              </a:endParaRPr>
            </a:p>
            <a:p>
              <a:pPr algn="ctr" eaLnBrk="0" fontAlgn="base" hangingPunct="0">
                <a:spcBef>
                  <a:spcPct val="0"/>
                </a:spcBef>
                <a:spcAft>
                  <a:spcPct val="0"/>
                </a:spcAft>
              </a:pPr>
              <a:r>
                <a:rPr lang="zh-TW" altLang="zh-TW" sz="1200" b="1" dirty="0">
                  <a:latin typeface="Arial" panose="020B0604020202020204" pitchFamily="34" charset="0"/>
                  <a:cs typeface="標楷體" panose="03000509000000000000" pitchFamily="65" charset="-120"/>
                </a:rPr>
                <a:t>一定條件免學費</a:t>
              </a:r>
              <a:endParaRPr lang="zh-TW" altLang="zh-TW" sz="675" dirty="0">
                <a:latin typeface="Arial" panose="020B0604020202020204" pitchFamily="34" charset="0"/>
              </a:endParaRPr>
            </a:p>
            <a:p>
              <a:pPr algn="ctr" eaLnBrk="0" fontAlgn="base" hangingPunct="0">
                <a:spcBef>
                  <a:spcPct val="0"/>
                </a:spcBef>
                <a:spcAft>
                  <a:spcPct val="0"/>
                </a:spcAft>
              </a:pPr>
              <a:r>
                <a:rPr lang="zh-TW" altLang="zh-TW" sz="1200" b="1" dirty="0">
                  <a:solidFill>
                    <a:srgbClr val="0D0D0D"/>
                  </a:solidFill>
                  <a:latin typeface="Arial" panose="020B0604020202020204" pitchFamily="34" charset="0"/>
                  <a:cs typeface="標楷體" panose="03000509000000000000" pitchFamily="65" charset="-120"/>
                </a:rPr>
                <a:t>非強迫入學</a:t>
              </a:r>
              <a:endParaRPr lang="zh-TW" altLang="zh-TW" sz="675" dirty="0">
                <a:latin typeface="Arial" panose="020B0604020202020204" pitchFamily="34" charset="0"/>
              </a:endParaRPr>
            </a:p>
            <a:p>
              <a:pPr algn="ctr" eaLnBrk="0" fontAlgn="base" hangingPunct="0">
                <a:spcBef>
                  <a:spcPct val="0"/>
                </a:spcBef>
                <a:spcAft>
                  <a:spcPct val="0"/>
                </a:spcAft>
              </a:pPr>
              <a:r>
                <a:rPr lang="zh-TW" altLang="zh-TW" sz="1200" b="1" dirty="0">
                  <a:solidFill>
                    <a:srgbClr val="0D0D0D"/>
                  </a:solidFill>
                  <a:latin typeface="Arial" panose="020B0604020202020204" pitchFamily="34" charset="0"/>
                  <a:cs typeface="標楷體" panose="03000509000000000000" pitchFamily="65" charset="-120"/>
                </a:rPr>
                <a:t>免入學考試為主</a:t>
              </a:r>
              <a:endParaRPr lang="zh-TW" altLang="zh-TW" sz="2700" dirty="0">
                <a:latin typeface="Arial" panose="020B0604020202020204" pitchFamily="34" charset="0"/>
              </a:endParaRPr>
            </a:p>
          </p:txBody>
        </p:sp>
        <p:sp>
          <p:nvSpPr>
            <p:cNvPr id="42" name="Text Box 4"/>
            <p:cNvSpPr txBox="1">
              <a:spLocks noChangeArrowheads="1"/>
            </p:cNvSpPr>
            <p:nvPr/>
          </p:nvSpPr>
          <p:spPr bwMode="auto">
            <a:xfrm>
              <a:off x="8469" y="2498"/>
              <a:ext cx="1850" cy="103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zh-TW" b="1" dirty="0">
                  <a:latin typeface="Arial" panose="020B0604020202020204" pitchFamily="34" charset="0"/>
                  <a:cs typeface="標楷體" panose="03000509000000000000" pitchFamily="65" charset="-120"/>
                </a:rPr>
                <a:t>高級中等學校</a:t>
              </a:r>
              <a:endParaRPr lang="zh-TW" altLang="zh-TW" sz="788" dirty="0">
                <a:latin typeface="Arial" panose="020B0604020202020204" pitchFamily="34" charset="0"/>
              </a:endParaRPr>
            </a:p>
            <a:p>
              <a:pPr eaLnBrk="0" fontAlgn="base" hangingPunct="0">
                <a:spcBef>
                  <a:spcPct val="0"/>
                </a:spcBef>
                <a:spcAft>
                  <a:spcPct val="0"/>
                </a:spcAft>
              </a:pPr>
              <a:r>
                <a:rPr lang="zh-TW" altLang="zh-TW" b="1" dirty="0">
                  <a:latin typeface="Arial" panose="020B0604020202020204" pitchFamily="34" charset="0"/>
                  <a:ea typeface="Arial" panose="020B0604020202020204" pitchFamily="34" charset="0"/>
                  <a:cs typeface="標楷體" panose="03000509000000000000" pitchFamily="65" charset="-120"/>
                </a:rPr>
                <a:t>(</a:t>
              </a:r>
              <a:r>
                <a:rPr lang="zh-TW" altLang="zh-TW" b="1" dirty="0">
                  <a:latin typeface="Arial" panose="020B0604020202020204" pitchFamily="34" charset="0"/>
                  <a:cs typeface="標楷體" panose="03000509000000000000" pitchFamily="65" charset="-120"/>
                </a:rPr>
                <a:t>含五專前三年</a:t>
              </a:r>
              <a:r>
                <a:rPr lang="zh-TW" altLang="zh-TW" b="1" dirty="0">
                  <a:latin typeface="Arial" panose="020B0604020202020204" pitchFamily="34" charset="0"/>
                  <a:ea typeface="Arial" panose="020B0604020202020204" pitchFamily="34" charset="0"/>
                  <a:cs typeface="標楷體" panose="03000509000000000000" pitchFamily="65" charset="-120"/>
                </a:rPr>
                <a:t>)</a:t>
              </a:r>
              <a:endParaRPr lang="zh-TW" altLang="zh-TW" sz="2700" dirty="0">
                <a:latin typeface="Arial" panose="020B0604020202020204" pitchFamily="34" charset="0"/>
              </a:endParaRPr>
            </a:p>
          </p:txBody>
        </p:sp>
        <p:sp>
          <p:nvSpPr>
            <p:cNvPr id="43" name="Text Box 3"/>
            <p:cNvSpPr txBox="1">
              <a:spLocks noChangeArrowheads="1"/>
            </p:cNvSpPr>
            <p:nvPr/>
          </p:nvSpPr>
          <p:spPr bwMode="auto">
            <a:xfrm>
              <a:off x="3135" y="2507"/>
              <a:ext cx="3494" cy="1036"/>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TW" altLang="zh-TW" sz="2100" b="1" dirty="0">
                  <a:latin typeface="Arial" panose="020B0604020202020204" pitchFamily="34" charset="0"/>
                  <a:cs typeface="標楷體" panose="03000509000000000000" pitchFamily="65" charset="-120"/>
                </a:rPr>
                <a:t>國小</a:t>
              </a:r>
              <a:endParaRPr lang="zh-TW" altLang="zh-TW" sz="2400" dirty="0">
                <a:latin typeface="Arial" panose="020B0604020202020204" pitchFamily="34" charset="0"/>
              </a:endParaRPr>
            </a:p>
          </p:txBody>
        </p:sp>
        <p:sp>
          <p:nvSpPr>
            <p:cNvPr id="44" name="Text Box 2"/>
            <p:cNvSpPr txBox="1">
              <a:spLocks noChangeArrowheads="1"/>
            </p:cNvSpPr>
            <p:nvPr/>
          </p:nvSpPr>
          <p:spPr bwMode="auto">
            <a:xfrm>
              <a:off x="1715" y="2498"/>
              <a:ext cx="1402" cy="1047"/>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TW" altLang="zh-TW" sz="2100" b="1" dirty="0">
                  <a:latin typeface="Arial" panose="020B0604020202020204" pitchFamily="34" charset="0"/>
                  <a:cs typeface="標楷體" panose="03000509000000000000" pitchFamily="65" charset="-120"/>
                </a:rPr>
                <a:t>幼兒園</a:t>
              </a:r>
              <a:endParaRPr lang="zh-TW" altLang="zh-TW" sz="2400" dirty="0">
                <a:latin typeface="Arial" panose="020B0604020202020204" pitchFamily="34" charset="0"/>
              </a:endParaRPr>
            </a:p>
          </p:txBody>
        </p:sp>
      </p:grpSp>
      <p:sp>
        <p:nvSpPr>
          <p:cNvPr id="46" name="Text Box 9"/>
          <p:cNvSpPr txBox="1">
            <a:spLocks noChangeArrowheads="1"/>
          </p:cNvSpPr>
          <p:nvPr/>
        </p:nvSpPr>
        <p:spPr bwMode="auto">
          <a:xfrm>
            <a:off x="6918100" y="3985224"/>
            <a:ext cx="1289086" cy="43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0" fontAlgn="base" hangingPunct="0">
              <a:spcBef>
                <a:spcPct val="0"/>
              </a:spcBef>
              <a:spcAft>
                <a:spcPct val="0"/>
              </a:spcAft>
            </a:pPr>
            <a:r>
              <a:rPr lang="zh-TW" altLang="en-US" sz="1600" b="1" dirty="0">
                <a:latin typeface="Arial" panose="020B0604020202020204" pitchFamily="34" charset="0"/>
                <a:cs typeface="標楷體" panose="03000509000000000000" pitchFamily="65" charset="-120"/>
              </a:rPr>
              <a:t>高級中等</a:t>
            </a:r>
            <a:r>
              <a:rPr lang="zh-TW" altLang="zh-TW" sz="1600" b="1" dirty="0">
                <a:latin typeface="Arial" panose="020B0604020202020204" pitchFamily="34" charset="0"/>
                <a:cs typeface="標楷體" panose="03000509000000000000" pitchFamily="65" charset="-120"/>
              </a:rPr>
              <a:t>教育</a:t>
            </a:r>
            <a:endParaRPr lang="zh-TW" altLang="zh-TW" sz="3200" dirty="0">
              <a:latin typeface="Arial" panose="020B0604020202020204" pitchFamily="34" charset="0"/>
            </a:endParaRPr>
          </a:p>
        </p:txBody>
      </p:sp>
    </p:spTree>
    <p:extLst>
      <p:ext uri="{BB962C8B-B14F-4D97-AF65-F5344CB8AC3E}">
        <p14:creationId xmlns:p14="http://schemas.microsoft.com/office/powerpoint/2010/main" val="3236299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重要資訊</a:t>
            </a:r>
            <a:endParaRPr lang="zh-TW" altLang="en-US" dirty="0"/>
          </a:p>
        </p:txBody>
      </p:sp>
      <p:sp>
        <p:nvSpPr>
          <p:cNvPr id="3" name="內容版面配置區 2"/>
          <p:cNvSpPr>
            <a:spLocks noGrp="1"/>
          </p:cNvSpPr>
          <p:nvPr>
            <p:ph idx="1"/>
          </p:nvPr>
        </p:nvSpPr>
        <p:spPr/>
        <p:txBody>
          <a:bodyPr>
            <a:normAutofit/>
          </a:bodyPr>
          <a:lstStyle/>
          <a:p>
            <a:r>
              <a:rPr lang="en-US" altLang="zh-TW" dirty="0" smtClean="0"/>
              <a:t>12</a:t>
            </a:r>
            <a:r>
              <a:rPr lang="zh-TW" altLang="en-US" dirty="0" smtClean="0"/>
              <a:t>年國民基本教育實施計畫</a:t>
            </a:r>
            <a:r>
              <a:rPr lang="en-US" altLang="zh-TW" dirty="0" smtClean="0"/>
              <a:t>(106.10.12)</a:t>
            </a:r>
          </a:p>
          <a:p>
            <a:r>
              <a:rPr lang="en-US" altLang="zh-TW" dirty="0" smtClean="0"/>
              <a:t>12</a:t>
            </a:r>
            <a:r>
              <a:rPr lang="zh-TW" altLang="en-US" dirty="0" smtClean="0"/>
              <a:t>年國民基本教育課程綱要總綱</a:t>
            </a:r>
            <a:r>
              <a:rPr lang="en-US" altLang="zh-TW" dirty="0" smtClean="0"/>
              <a:t>(103.11))</a:t>
            </a:r>
          </a:p>
          <a:p>
            <a:r>
              <a:rPr lang="zh-TW" altLang="en-US" dirty="0" smtClean="0"/>
              <a:t>高級中等學校課程規畫及實施要點</a:t>
            </a:r>
            <a:r>
              <a:rPr lang="en-US" altLang="zh-TW" dirty="0" smtClean="0"/>
              <a:t>(107.2.21)</a:t>
            </a:r>
          </a:p>
          <a:p>
            <a:r>
              <a:rPr lang="zh-TW" altLang="en-US" dirty="0"/>
              <a:t>技術型高級中等學校課程計畫書相關參考法規與行政規則</a:t>
            </a:r>
            <a:r>
              <a:rPr lang="en-US" altLang="zh-TW" dirty="0"/>
              <a:t>(</a:t>
            </a:r>
            <a:r>
              <a:rPr lang="en-US" altLang="zh-TW" dirty="0">
                <a:hlinkClick r:id="rId2"/>
              </a:rPr>
              <a:t>http://course.tchcvs.tc.edu.tw/data.asp</a:t>
            </a:r>
            <a:r>
              <a:rPr lang="en-US" altLang="zh-TW" dirty="0"/>
              <a:t>)</a:t>
            </a:r>
            <a:endParaRPr lang="zh-TW" altLang="en-US" dirty="0"/>
          </a:p>
          <a:p>
            <a:r>
              <a:rPr lang="zh-TW" altLang="zh-TW" dirty="0" smtClean="0"/>
              <a:t>群科課程綱要總體課程計畫書</a:t>
            </a:r>
            <a:r>
              <a:rPr lang="en-US" altLang="zh-TW" dirty="0" smtClean="0"/>
              <a:t>(</a:t>
            </a:r>
            <a:r>
              <a:rPr lang="zh-TW" altLang="en-US" dirty="0" smtClean="0"/>
              <a:t>格式</a:t>
            </a:r>
            <a:r>
              <a:rPr lang="en-US" altLang="zh-TW" dirty="0" smtClean="0"/>
              <a:t>)</a:t>
            </a:r>
          </a:p>
          <a:p>
            <a:r>
              <a:rPr lang="zh-TW" altLang="zh-TW" dirty="0" smtClean="0"/>
              <a:t>技術型高級中等學校課程推動工作圈</a:t>
            </a:r>
            <a:r>
              <a:rPr lang="en-US" altLang="zh-TW" dirty="0" smtClean="0"/>
              <a:t> (</a:t>
            </a:r>
            <a:r>
              <a:rPr lang="zh-TW" altLang="zh-TW" dirty="0" smtClean="0"/>
              <a:t>網站</a:t>
            </a:r>
            <a:r>
              <a:rPr lang="en-US" altLang="zh-TW" dirty="0" smtClean="0"/>
              <a:t>)</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3</a:t>
            </a:fld>
            <a:endParaRPr lang="zh-TW" altLang="en-US"/>
          </a:p>
        </p:txBody>
      </p:sp>
    </p:spTree>
    <p:extLst>
      <p:ext uri="{BB962C8B-B14F-4D97-AF65-F5344CB8AC3E}">
        <p14:creationId xmlns:p14="http://schemas.microsoft.com/office/powerpoint/2010/main" val="3671831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5518"/>
            <a:ext cx="9144000" cy="568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圓角矩形 16"/>
          <p:cNvSpPr/>
          <p:nvPr/>
        </p:nvSpPr>
        <p:spPr>
          <a:xfrm>
            <a:off x="914399" y="2292767"/>
            <a:ext cx="7315200" cy="54054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8" name="圓角矩形 17"/>
          <p:cNvSpPr/>
          <p:nvPr/>
        </p:nvSpPr>
        <p:spPr>
          <a:xfrm>
            <a:off x="2414753" y="3535575"/>
            <a:ext cx="2818415" cy="53935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9" name="圓角矩形 18"/>
          <p:cNvSpPr/>
          <p:nvPr/>
        </p:nvSpPr>
        <p:spPr>
          <a:xfrm>
            <a:off x="3249215" y="959891"/>
            <a:ext cx="2645569" cy="8084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100" b="1" dirty="0">
                <a:latin typeface="微軟正黑體" pitchFamily="34" charset="-120"/>
                <a:ea typeface="微軟正黑體" pitchFamily="34" charset="-120"/>
              </a:rPr>
              <a:t>12</a:t>
            </a:r>
            <a:r>
              <a:rPr lang="zh-TW" altLang="en-US" sz="2100" b="1" dirty="0">
                <a:latin typeface="微軟正黑體" pitchFamily="34" charset="-120"/>
                <a:ea typeface="微軟正黑體" pitchFamily="34" charset="-120"/>
              </a:rPr>
              <a:t>年國民基本教育</a:t>
            </a:r>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30</a:t>
            </a:fld>
            <a:endParaRPr lang="zh-TW" altLang="en-US"/>
          </a:p>
        </p:txBody>
      </p:sp>
    </p:spTree>
    <p:extLst>
      <p:ext uri="{BB962C8B-B14F-4D97-AF65-F5344CB8AC3E}">
        <p14:creationId xmlns:p14="http://schemas.microsoft.com/office/powerpoint/2010/main" val="1547648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image10.jpeg"/>
          <p:cNvPicPr>
            <a:picLocks noGrp="1"/>
          </p:cNvPicPr>
          <p:nvPr>
            <p:ph idx="1"/>
          </p:nvPr>
        </p:nvPicPr>
        <p:blipFill rotWithShape="1">
          <a:blip r:embed="rId2" cstate="print"/>
          <a:srcRect l="6232" t="53802" r="3966"/>
          <a:stretch/>
        </p:blipFill>
        <p:spPr>
          <a:xfrm>
            <a:off x="559675" y="536028"/>
            <a:ext cx="8087711" cy="5675586"/>
          </a:xfrm>
          <a:prstGeom prst="rect">
            <a:avLst/>
          </a:prstGeom>
        </p:spPr>
      </p:pic>
      <p:sp>
        <p:nvSpPr>
          <p:cNvPr id="4" name="投影片編號版面配置區 3"/>
          <p:cNvSpPr>
            <a:spLocks noGrp="1"/>
          </p:cNvSpPr>
          <p:nvPr>
            <p:ph type="sldNum" sz="quarter" idx="12"/>
          </p:nvPr>
        </p:nvSpPr>
        <p:spPr/>
        <p:txBody>
          <a:bodyPr/>
          <a:lstStyle/>
          <a:p>
            <a:fld id="{00CBB7B2-C045-4598-A49D-DA0E0AE28328}" type="slidenum">
              <a:rPr lang="zh-TW" altLang="en-US" smtClean="0"/>
              <a:pPr/>
              <a:t>31</a:t>
            </a:fld>
            <a:endParaRPr lang="zh-TW" altLang="en-US"/>
          </a:p>
        </p:txBody>
      </p:sp>
    </p:spTree>
    <p:extLst>
      <p:ext uri="{BB962C8B-B14F-4D97-AF65-F5344CB8AC3E}">
        <p14:creationId xmlns:p14="http://schemas.microsoft.com/office/powerpoint/2010/main" val="470624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zh-TW" dirty="0" smtClean="0"/>
              <a:t>一</a:t>
            </a:r>
            <a:r>
              <a:rPr lang="en-US" altLang="zh-TW" dirty="0"/>
              <a:t>)</a:t>
            </a:r>
            <a:r>
              <a:rPr lang="zh-TW" altLang="zh-TW" dirty="0" smtClean="0"/>
              <a:t>優質</a:t>
            </a:r>
            <a:r>
              <a:rPr lang="zh-TW" altLang="zh-TW" dirty="0"/>
              <a:t>化、均質化</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dirty="0"/>
              <a:t>在免試入學的管道中，學生原則上只能選擇所屬的免試就學區內的高中職就讀，因此，提升每個學校的教育品質，讓每個學區都有優質的學校，這樣才能免除學生及家長對名校學區的迷信，進而吸引學生願意就近入學、達成學區畫分的目標。</a:t>
            </a:r>
          </a:p>
          <a:p>
            <a:r>
              <a:rPr lang="zh-TW" altLang="zh-TW" dirty="0"/>
              <a:t>教育部的做法，包括優質化及均質化之相關補助方案，以及評鑑制度的推動。優質化及均質化補助方案主要是透過大量經費的投入，來幫助各校成為「優質化」，並在該過程中，平衡學區間教育品質落差，達到「均質化」目的。評鑑制度的推動，主要是作為補助方案的總結性評量，並確保優質化、均質化目標的達成。</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32</a:t>
            </a:fld>
            <a:endParaRPr lang="zh-TW" altLang="en-US"/>
          </a:p>
        </p:txBody>
      </p:sp>
    </p:spTree>
    <p:extLst>
      <p:ext uri="{BB962C8B-B14F-4D97-AF65-F5344CB8AC3E}">
        <p14:creationId xmlns:p14="http://schemas.microsoft.com/office/powerpoint/2010/main" val="3117396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zh-TW" dirty="0" smtClean="0"/>
              <a:t>二</a:t>
            </a:r>
            <a:r>
              <a:rPr lang="en-US" altLang="zh-TW" dirty="0" smtClean="0"/>
              <a:t>)</a:t>
            </a:r>
            <a:r>
              <a:rPr lang="zh-TW" altLang="zh-TW" dirty="0" smtClean="0"/>
              <a:t>課程</a:t>
            </a:r>
            <a:r>
              <a:rPr lang="zh-TW" altLang="zh-TW" dirty="0"/>
              <a:t>與教學</a:t>
            </a:r>
            <a:endParaRPr lang="zh-TW" altLang="en-US" dirty="0"/>
          </a:p>
        </p:txBody>
      </p:sp>
      <p:sp>
        <p:nvSpPr>
          <p:cNvPr id="3" name="內容版面配置區 2"/>
          <p:cNvSpPr>
            <a:spLocks noGrp="1"/>
          </p:cNvSpPr>
          <p:nvPr>
            <p:ph idx="1"/>
          </p:nvPr>
        </p:nvSpPr>
        <p:spPr/>
        <p:txBody>
          <a:bodyPr>
            <a:normAutofit/>
          </a:bodyPr>
          <a:lstStyle/>
          <a:p>
            <a:r>
              <a:rPr lang="zh-TW" altLang="zh-TW" dirty="0"/>
              <a:t>為了讓各階段教育課程與教學的品質提升，除了建構統整十二年國教的課綱外，對教學的重視，以及對學生協助的增加，都是規劃的項目。</a:t>
            </a:r>
          </a:p>
          <a:p>
            <a:r>
              <a:rPr lang="zh-TW" altLang="zh-TW" dirty="0"/>
              <a:t>在課綱方面，</a:t>
            </a:r>
            <a:r>
              <a:rPr lang="en-US" altLang="zh-TW" dirty="0"/>
              <a:t>2014</a:t>
            </a:r>
            <a:r>
              <a:rPr lang="zh-TW" altLang="zh-TW" dirty="0"/>
              <a:t>年十二年國教推動後，當年底頒布「十二年國民基本教育課程綱要」，並於</a:t>
            </a:r>
            <a:r>
              <a:rPr lang="en-US" altLang="zh-TW" dirty="0"/>
              <a:t>2019</a:t>
            </a:r>
            <a:r>
              <a:rPr lang="zh-TW" altLang="zh-TW" dirty="0"/>
              <a:t>年正式實施。期望能從課程改革角度，來解決國中小九年一貫課程與高中課綱未能銜接的問題。</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33</a:t>
            </a:fld>
            <a:endParaRPr lang="zh-TW" altLang="en-US"/>
          </a:p>
        </p:txBody>
      </p:sp>
    </p:spTree>
    <p:extLst>
      <p:ext uri="{BB962C8B-B14F-4D97-AF65-F5344CB8AC3E}">
        <p14:creationId xmlns:p14="http://schemas.microsoft.com/office/powerpoint/2010/main" val="3515300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zh-TW" dirty="0"/>
              <a:t>在教學的重視上，主要是希望國中教學正常化、高中職教師教學品質提升。根據〈國民中小學教學正常化實施要點〉（教育部，</a:t>
            </a:r>
            <a:r>
              <a:rPr lang="en-US" altLang="zh-TW" dirty="0"/>
              <a:t>2013a</a:t>
            </a:r>
            <a:r>
              <a:rPr lang="zh-TW" altLang="zh-TW" dirty="0"/>
              <a:t>），教育正常發展包括編班正常化、課程規畫及實施正常化、教學活動正常化、評量正常化等四個面向，並有獎懲措施來鼓勵其落實。</a:t>
            </a:r>
          </a:p>
          <a:p>
            <a:r>
              <a:rPr lang="zh-TW" altLang="zh-TW" dirty="0"/>
              <a:t>對學生的協助，主要包括國中小補救教學，以及國中小輟學生的預防與輔導。</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34</a:t>
            </a:fld>
            <a:endParaRPr lang="zh-TW" altLang="en-US"/>
          </a:p>
        </p:txBody>
      </p:sp>
    </p:spTree>
    <p:extLst>
      <p:ext uri="{BB962C8B-B14F-4D97-AF65-F5344CB8AC3E}">
        <p14:creationId xmlns:p14="http://schemas.microsoft.com/office/powerpoint/2010/main" val="2225271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zh-TW" dirty="0" smtClean="0"/>
              <a:t>三</a:t>
            </a:r>
            <a:r>
              <a:rPr lang="en-US" altLang="zh-TW" dirty="0" smtClean="0"/>
              <a:t>)</a:t>
            </a:r>
            <a:r>
              <a:rPr lang="zh-TW" altLang="zh-TW" dirty="0" smtClean="0"/>
              <a:t>入學方式</a:t>
            </a:r>
            <a:endParaRPr lang="zh-TW" altLang="en-US" dirty="0"/>
          </a:p>
        </p:txBody>
      </p:sp>
      <p:sp>
        <p:nvSpPr>
          <p:cNvPr id="3" name="內容版面配置區 2"/>
          <p:cNvSpPr>
            <a:spLocks noGrp="1"/>
          </p:cNvSpPr>
          <p:nvPr>
            <p:ph idx="1"/>
          </p:nvPr>
        </p:nvSpPr>
        <p:spPr/>
        <p:txBody>
          <a:bodyPr>
            <a:normAutofit/>
          </a:bodyPr>
          <a:lstStyle/>
          <a:p>
            <a:r>
              <a:rPr lang="zh-TW" altLang="zh-TW" dirty="0"/>
              <a:t>為了降低學生升學壓力，達到適性揚才願景，十二年國教採用多元入學方案。根據〈高級中等學校多元入學招生辦法〉（教育部，</a:t>
            </a:r>
            <a:r>
              <a:rPr lang="en-US" altLang="zh-TW" dirty="0"/>
              <a:t>2013b</a:t>
            </a:r>
            <a:r>
              <a:rPr lang="zh-TW" altLang="zh-TW" dirty="0"/>
              <a:t>），國中畢業生有免試入學及特色招生兩大入學管道。免試入學是指依性向、興趣、志願等，選擇直升或進入就學區內之學校就讀；特色招生入學是指依其術科或學科能力，分別以術科甄選或學科考試分發方式，進入辦理特色招生之學校就讀。特色招生名額在</a:t>
            </a:r>
            <a:r>
              <a:rPr lang="en-US" altLang="zh-TW" dirty="0"/>
              <a:t>103</a:t>
            </a:r>
            <a:r>
              <a:rPr lang="zh-TW" altLang="zh-TW" dirty="0"/>
              <a:t>學年不得超過</a:t>
            </a:r>
            <a:r>
              <a:rPr lang="en-US" altLang="zh-TW" dirty="0"/>
              <a:t>25%</a:t>
            </a:r>
            <a:r>
              <a:rPr lang="zh-TW" altLang="zh-TW" dirty="0"/>
              <a:t>，之後會逐年減少，因此主要的升學管道，是免試入學</a:t>
            </a:r>
            <a:r>
              <a:rPr lang="zh-TW" altLang="zh-TW" dirty="0" smtClean="0"/>
              <a:t>。</a:t>
            </a:r>
            <a:endParaRPr lang="zh-TW" altLang="zh-TW"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35</a:t>
            </a:fld>
            <a:endParaRPr lang="zh-TW" altLang="en-US"/>
          </a:p>
        </p:txBody>
      </p:sp>
    </p:spTree>
    <p:extLst>
      <p:ext uri="{BB962C8B-B14F-4D97-AF65-F5344CB8AC3E}">
        <p14:creationId xmlns:p14="http://schemas.microsoft.com/office/powerpoint/2010/main" val="861912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zh-TW" dirty="0"/>
              <a:t>免試入學是學生依需求，登記自己所屬免試就學區內的高中職或五專就讀。登記人數未超過主管機關核定該學校的招生名額時，即全額錄取；登記人數超過時，就要依超額比序的條件來決定誰能就讀。</a:t>
            </a:r>
          </a:p>
          <a:p>
            <a:r>
              <a:rPr lang="zh-TW" altLang="zh-TW" dirty="0"/>
              <a:t>超額比序的內容相當多元，會考成績最多只占總積分的</a:t>
            </a:r>
            <a:r>
              <a:rPr lang="en-US" altLang="zh-TW" dirty="0"/>
              <a:t>1/3</a:t>
            </a:r>
            <a:r>
              <a:rPr lang="zh-TW" altLang="zh-TW" dirty="0"/>
              <a:t>（所以學生在畢業時，仍需參加國中教育會考），其他多元學習表現的項目包括：志願序、服務學習、體適能、擔任社團或學校幹部、參加競賽成績等。</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36</a:t>
            </a:fld>
            <a:endParaRPr lang="zh-TW" altLang="en-US"/>
          </a:p>
        </p:txBody>
      </p:sp>
    </p:spTree>
    <p:extLst>
      <p:ext uri="{BB962C8B-B14F-4D97-AF65-F5344CB8AC3E}">
        <p14:creationId xmlns:p14="http://schemas.microsoft.com/office/powerpoint/2010/main" val="3783465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參、</a:t>
            </a:r>
            <a:r>
              <a:rPr lang="en-US" altLang="zh-TW" dirty="0" smtClean="0"/>
              <a:t>108</a:t>
            </a:r>
            <a:r>
              <a:rPr lang="zh-TW" altLang="en-US" dirty="0" smtClean="0"/>
              <a:t>課綱</a:t>
            </a:r>
            <a:endParaRPr lang="zh-TW" altLang="en-US" dirty="0"/>
          </a:p>
        </p:txBody>
      </p:sp>
      <p:sp>
        <p:nvSpPr>
          <p:cNvPr id="5" name="副標題 4"/>
          <p:cNvSpPr>
            <a:spLocks noGrp="1"/>
          </p:cNvSpPr>
          <p:nvPr>
            <p:ph type="subTitle"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37</a:t>
            </a:fld>
            <a:endParaRPr lang="zh-TW" altLang="en-US"/>
          </a:p>
        </p:txBody>
      </p:sp>
    </p:spTree>
    <p:extLst>
      <p:ext uri="{BB962C8B-B14F-4D97-AF65-F5344CB8AC3E}">
        <p14:creationId xmlns:p14="http://schemas.microsoft.com/office/powerpoint/2010/main" val="3351405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影片與資料</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介紹：</a:t>
            </a:r>
            <a:r>
              <a:rPr lang="en-US" altLang="zh-TW" dirty="0"/>
              <a:t>108</a:t>
            </a:r>
            <a:r>
              <a:rPr lang="zh-TW" altLang="en-US" dirty="0"/>
              <a:t>課綱 　教育改變發生中</a:t>
            </a:r>
            <a:r>
              <a:rPr lang="en-US" altLang="zh-TW" dirty="0">
                <a:hlinkClick r:id="rId2"/>
              </a:rPr>
              <a:t>https://www.youtube.com/watch?v=OX9u7q0SmD4</a:t>
            </a:r>
            <a:endParaRPr lang="zh-TW" altLang="en-US" dirty="0"/>
          </a:p>
          <a:p>
            <a:r>
              <a:rPr lang="zh-TW" altLang="en-US" dirty="0"/>
              <a:t>評論：</a:t>
            </a:r>
            <a:r>
              <a:rPr lang="en-US" altLang="zh-TW" dirty="0"/>
              <a:t>【 </a:t>
            </a:r>
            <a:r>
              <a:rPr lang="zh-TW" altLang="en-US" dirty="0"/>
              <a:t>志祺七七 </a:t>
            </a:r>
            <a:r>
              <a:rPr lang="en-US" altLang="zh-TW" dirty="0"/>
              <a:t>】</a:t>
            </a:r>
            <a:r>
              <a:rPr lang="zh-TW" altLang="en-US" dirty="0"/>
              <a:t>改回聯考才是最公平的嗎？</a:t>
            </a:r>
            <a:r>
              <a:rPr lang="en-US" altLang="zh-TW" dirty="0"/>
              <a:t>108</a:t>
            </a:r>
            <a:r>
              <a:rPr lang="zh-TW" altLang="en-US" dirty="0"/>
              <a:t>課綱到底在改什麼？</a:t>
            </a:r>
            <a:r>
              <a:rPr lang="en-US" altLang="zh-TW" dirty="0"/>
              <a:t>《 </a:t>
            </a:r>
            <a:r>
              <a:rPr lang="zh-TW" altLang="en-US" dirty="0"/>
              <a:t>生難字彙大辭海 </a:t>
            </a:r>
            <a:r>
              <a:rPr lang="en-US" altLang="zh-TW" dirty="0"/>
              <a:t>》EP 015</a:t>
            </a:r>
            <a:r>
              <a:rPr lang="en-US" altLang="zh-TW" dirty="0">
                <a:hlinkClick r:id="rId3"/>
              </a:rPr>
              <a:t>https://www.youtube.com/watch?v=VFX9OKd7fCw</a:t>
            </a:r>
            <a:endParaRPr lang="en-US" altLang="zh-TW" dirty="0"/>
          </a:p>
          <a:p>
            <a:r>
              <a:rPr lang="zh-TW" altLang="en-US" dirty="0" smtClean="0"/>
              <a:t>課</a:t>
            </a:r>
            <a:r>
              <a:rPr lang="zh-TW" altLang="en-US" dirty="0"/>
              <a:t>綱 </a:t>
            </a:r>
            <a:r>
              <a:rPr lang="en-US" altLang="zh-TW" dirty="0"/>
              <a:t>| 5</a:t>
            </a:r>
            <a:r>
              <a:rPr lang="zh-TW" altLang="en-US" dirty="0"/>
              <a:t>分鐘看懂</a:t>
            </a:r>
            <a:r>
              <a:rPr lang="en-US" altLang="zh-TW" dirty="0"/>
              <a:t>108</a:t>
            </a:r>
            <a:r>
              <a:rPr lang="zh-TW" altLang="en-US" dirty="0"/>
              <a:t>課</a:t>
            </a:r>
            <a:r>
              <a:rPr lang="zh-TW" altLang="en-US" dirty="0" smtClean="0"/>
              <a:t>綱</a:t>
            </a:r>
            <a:r>
              <a:rPr lang="en-US" altLang="zh-TW" dirty="0">
                <a:hlinkClick r:id="rId4"/>
              </a:rPr>
              <a:t>https://</a:t>
            </a:r>
            <a:r>
              <a:rPr lang="en-US" altLang="zh-TW" dirty="0" smtClean="0">
                <a:hlinkClick r:id="rId4"/>
              </a:rPr>
              <a:t>futureparenting.cwgv.com.tw/family/content/index/7319</a:t>
            </a:r>
            <a:endParaRPr lang="en-US" altLang="zh-TW" dirty="0" smtClean="0"/>
          </a:p>
          <a:p>
            <a:r>
              <a:rPr lang="en-US" altLang="zh-TW" dirty="0"/>
              <a:t>【108</a:t>
            </a:r>
            <a:r>
              <a:rPr lang="zh-TW" altLang="en-US" dirty="0"/>
              <a:t>課綱懶人包</a:t>
            </a:r>
            <a:r>
              <a:rPr lang="en-US" altLang="zh-TW" dirty="0"/>
              <a:t>】</a:t>
            </a:r>
            <a:r>
              <a:rPr lang="zh-TW" altLang="en-US" dirty="0"/>
              <a:t>新課綱未來</a:t>
            </a:r>
            <a:r>
              <a:rPr lang="en-US" altLang="zh-TW" dirty="0"/>
              <a:t>Family</a:t>
            </a:r>
            <a:r>
              <a:rPr lang="zh-TW" altLang="en-US" dirty="0"/>
              <a:t>搶先看＿台灣教育新</a:t>
            </a:r>
            <a:r>
              <a:rPr lang="zh-TW" altLang="en-US" dirty="0" smtClean="0"/>
              <a:t>藍圖</a:t>
            </a:r>
            <a:r>
              <a:rPr lang="en-US" altLang="zh-TW" dirty="0">
                <a:hlinkClick r:id="rId5"/>
              </a:rPr>
              <a:t>https://www.youtube.com/watch?v=I_HIppAsRNM</a:t>
            </a: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38</a:t>
            </a:fld>
            <a:endParaRPr lang="zh-TW" altLang="en-US"/>
          </a:p>
        </p:txBody>
      </p:sp>
    </p:spTree>
    <p:extLst>
      <p:ext uri="{BB962C8B-B14F-4D97-AF65-F5344CB8AC3E}">
        <p14:creationId xmlns:p14="http://schemas.microsoft.com/office/powerpoint/2010/main" val="3230121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lvl="1"/>
            <a:r>
              <a:rPr lang="en-US" altLang="zh-TW" dirty="0"/>
              <a:t>108</a:t>
            </a:r>
            <a:r>
              <a:rPr lang="zh-TW" altLang="en-US" dirty="0"/>
              <a:t>課綱 　教育改變發生中</a:t>
            </a:r>
            <a:r>
              <a:rPr lang="en-US" altLang="zh-TW" dirty="0">
                <a:hlinkClick r:id="rId2"/>
              </a:rPr>
              <a:t>https://www.youtube.com/watch?v=OX9u7q0SmD4</a:t>
            </a:r>
            <a:endParaRPr lang="zh-TW" altLang="en-US" dirty="0"/>
          </a:p>
          <a:p>
            <a:pPr lvl="1"/>
            <a:r>
              <a:rPr lang="en-US" altLang="zh-TW" dirty="0"/>
              <a:t>【</a:t>
            </a:r>
            <a:r>
              <a:rPr lang="zh-TW" altLang="en-US" dirty="0"/>
              <a:t>協力同行</a:t>
            </a:r>
            <a:r>
              <a:rPr lang="en-US" altLang="zh-TW" dirty="0"/>
              <a:t>】</a:t>
            </a:r>
            <a:r>
              <a:rPr lang="zh-TW" altLang="en-US" dirty="0"/>
              <a:t>走進十二年國教課程綱要</a:t>
            </a:r>
            <a:r>
              <a:rPr lang="en-US" altLang="zh-TW" dirty="0"/>
              <a:t>_8</a:t>
            </a:r>
            <a:r>
              <a:rPr lang="zh-TW" altLang="en-US" dirty="0"/>
              <a:t>分鐘版</a:t>
            </a:r>
            <a:r>
              <a:rPr lang="en-US" altLang="zh-TW" dirty="0">
                <a:hlinkClick r:id="rId3"/>
              </a:rPr>
              <a:t>https://</a:t>
            </a:r>
            <a:r>
              <a:rPr lang="en-US" altLang="zh-TW" dirty="0" smtClean="0">
                <a:hlinkClick r:id="rId3"/>
              </a:rPr>
              <a:t>www.youtube.com/watch?v=P2CSHae4MPU</a:t>
            </a:r>
            <a:endParaRPr lang="en-US" altLang="zh-TW" dirty="0" smtClean="0"/>
          </a:p>
          <a:p>
            <a:pPr lvl="1"/>
            <a:r>
              <a:rPr lang="en-US" altLang="zh-TW" dirty="0"/>
              <a:t>108</a:t>
            </a:r>
            <a:r>
              <a:rPr lang="zh-TW" altLang="en-US" dirty="0"/>
              <a:t>課綱資訊網</a:t>
            </a:r>
            <a:r>
              <a:rPr lang="en-US" altLang="zh-TW" dirty="0">
                <a:hlinkClick r:id="rId4"/>
              </a:rPr>
              <a:t>http://12basic.edu.tw/12about-3-1.php</a:t>
            </a:r>
            <a:endParaRPr lang="zh-TW" altLang="en-US" dirty="0"/>
          </a:p>
          <a:p>
            <a:pPr lvl="1"/>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39</a:t>
            </a:fld>
            <a:endParaRPr lang="zh-TW" altLang="en-US"/>
          </a:p>
        </p:txBody>
      </p:sp>
    </p:spTree>
    <p:extLst>
      <p:ext uri="{BB962C8B-B14F-4D97-AF65-F5344CB8AC3E}">
        <p14:creationId xmlns:p14="http://schemas.microsoft.com/office/powerpoint/2010/main" val="2134126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normAutofit/>
          </a:bodyPr>
          <a:lstStyle/>
          <a:p>
            <a:r>
              <a:rPr lang="zh-TW" altLang="en-US" sz="4800" dirty="0"/>
              <a:t>壹、</a:t>
            </a:r>
            <a:r>
              <a:rPr lang="zh-TW" altLang="zh-TW" sz="4800" dirty="0"/>
              <a:t>學校本位課程基本概念</a:t>
            </a:r>
            <a:endParaRPr lang="zh-TW" altLang="en-US" sz="4800" dirty="0"/>
          </a:p>
        </p:txBody>
      </p:sp>
      <p:sp>
        <p:nvSpPr>
          <p:cNvPr id="5" name="副標題 4"/>
          <p:cNvSpPr>
            <a:spLocks noGrp="1"/>
          </p:cNvSpPr>
          <p:nvPr>
            <p:ph type="subTitle"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4</a:t>
            </a:fld>
            <a:endParaRPr lang="zh-TW" altLang="en-US"/>
          </a:p>
        </p:txBody>
      </p:sp>
    </p:spTree>
    <p:extLst>
      <p:ext uri="{BB962C8B-B14F-4D97-AF65-F5344CB8AC3E}">
        <p14:creationId xmlns:p14="http://schemas.microsoft.com/office/powerpoint/2010/main" val="2090974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108</a:t>
            </a:r>
            <a:r>
              <a:rPr lang="zh-TW" altLang="en-US" dirty="0" smtClean="0"/>
              <a:t>課綱深入報導</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教改</a:t>
            </a:r>
            <a:r>
              <a:rPr lang="en-US" altLang="zh-TW" dirty="0"/>
              <a:t>25</a:t>
            </a:r>
            <a:r>
              <a:rPr lang="zh-TW" altLang="en-US" dirty="0"/>
              <a:t>年 改了什麼？</a:t>
            </a:r>
            <a:r>
              <a:rPr lang="en-US" altLang="zh-TW" dirty="0"/>
              <a:t>108</a:t>
            </a:r>
            <a:r>
              <a:rPr lang="zh-TW" altLang="en-US" dirty="0"/>
              <a:t>課綱大挑戰 </a:t>
            </a:r>
            <a:r>
              <a:rPr lang="en-US" altLang="zh-TW" dirty="0"/>
              <a:t>T</a:t>
            </a:r>
            <a:r>
              <a:rPr lang="zh-TW" altLang="en-US" dirty="0"/>
              <a:t>觀點 </a:t>
            </a:r>
            <a:r>
              <a:rPr lang="en-US" altLang="zh-TW" dirty="0"/>
              <a:t>20190518 (1/4)</a:t>
            </a:r>
            <a:r>
              <a:rPr lang="en-US" altLang="zh-TW" dirty="0">
                <a:hlinkClick r:id="rId2"/>
              </a:rPr>
              <a:t> (4:51</a:t>
            </a:r>
            <a:r>
              <a:rPr lang="zh-TW" altLang="en-US" dirty="0">
                <a:hlinkClick r:id="rId2"/>
              </a:rPr>
              <a:t>開始</a:t>
            </a:r>
            <a:r>
              <a:rPr lang="en-US" altLang="zh-TW" dirty="0">
                <a:hlinkClick r:id="rId2"/>
              </a:rPr>
              <a:t>)</a:t>
            </a:r>
            <a:r>
              <a:rPr lang="zh-TW" altLang="en-US" dirty="0">
                <a:hlinkClick r:id="rId2"/>
              </a:rPr>
              <a:t> </a:t>
            </a:r>
            <a:r>
              <a:rPr lang="en-US" altLang="zh-TW" dirty="0">
                <a:hlinkClick r:id="rId2"/>
              </a:rPr>
              <a:t>https://www.youtube.com/watch?v=gQW9qqtTUHU</a:t>
            </a:r>
            <a:endParaRPr lang="en-US" altLang="zh-TW" dirty="0"/>
          </a:p>
          <a:p>
            <a:r>
              <a:rPr lang="zh-TW" altLang="en-US" dirty="0"/>
              <a:t>背誦未必高分！</a:t>
            </a:r>
            <a:r>
              <a:rPr lang="en-US" altLang="zh-TW" dirty="0"/>
              <a:t>111</a:t>
            </a:r>
            <a:r>
              <a:rPr lang="zh-TW" altLang="en-US" dirty="0"/>
              <a:t>年大考國文題型曝光 </a:t>
            </a:r>
            <a:r>
              <a:rPr lang="en-US" altLang="zh-TW" dirty="0"/>
              <a:t>T</a:t>
            </a:r>
            <a:r>
              <a:rPr lang="zh-TW" altLang="en-US" dirty="0"/>
              <a:t>觀點 </a:t>
            </a:r>
            <a:r>
              <a:rPr lang="en-US" altLang="zh-TW" dirty="0"/>
              <a:t>20190518 (2/4</a:t>
            </a:r>
            <a:r>
              <a:rPr lang="en-US" altLang="zh-TW" dirty="0" smtClean="0"/>
              <a:t>)</a:t>
            </a:r>
            <a:r>
              <a:rPr lang="en-US" altLang="zh-TW" dirty="0">
                <a:hlinkClick r:id="rId3"/>
              </a:rPr>
              <a:t> https://www.youtube.com/watch?v=iEzHVbk-ao0</a:t>
            </a:r>
            <a:endParaRPr lang="en-US" altLang="zh-TW" dirty="0"/>
          </a:p>
          <a:p>
            <a:r>
              <a:rPr lang="zh-TW" altLang="en-US" dirty="0"/>
              <a:t>高中多元選修課增 校方面臨三缺難題 </a:t>
            </a:r>
            <a:r>
              <a:rPr lang="en-US" altLang="zh-TW" dirty="0"/>
              <a:t>T</a:t>
            </a:r>
            <a:r>
              <a:rPr lang="zh-TW" altLang="en-US" dirty="0"/>
              <a:t>觀點 </a:t>
            </a:r>
            <a:r>
              <a:rPr lang="en-US" altLang="zh-TW" dirty="0"/>
              <a:t>20190518 (3/4</a:t>
            </a:r>
            <a:r>
              <a:rPr lang="en-US" altLang="zh-TW" dirty="0" smtClean="0"/>
              <a:t>)</a:t>
            </a:r>
            <a:r>
              <a:rPr lang="en-US" altLang="zh-TW" dirty="0">
                <a:hlinkClick r:id="rId4"/>
              </a:rPr>
              <a:t> https://</a:t>
            </a:r>
            <a:r>
              <a:rPr lang="en-US" altLang="zh-TW" dirty="0" smtClean="0">
                <a:hlinkClick r:id="rId4"/>
              </a:rPr>
              <a:t>www.youtube.com/watch?v=qo6_gvdWB1s</a:t>
            </a:r>
            <a:endParaRPr lang="en-US" altLang="zh-TW" dirty="0" smtClean="0"/>
          </a:p>
          <a:p>
            <a:r>
              <a:rPr lang="zh-TW" altLang="en-US" dirty="0"/>
              <a:t>教改 家長失信心 狂擠私校窄門 </a:t>
            </a:r>
            <a:r>
              <a:rPr lang="en-US" altLang="zh-TW" dirty="0"/>
              <a:t>T</a:t>
            </a:r>
            <a:r>
              <a:rPr lang="zh-TW" altLang="en-US" dirty="0"/>
              <a:t>觀點 </a:t>
            </a:r>
            <a:r>
              <a:rPr lang="en-US" altLang="zh-TW" dirty="0"/>
              <a:t>20190518 (4/4</a:t>
            </a:r>
            <a:r>
              <a:rPr lang="en-US" altLang="zh-TW" dirty="0" smtClean="0"/>
              <a:t>)</a:t>
            </a:r>
            <a:r>
              <a:rPr lang="en-US" altLang="zh-TW" dirty="0">
                <a:hlinkClick r:id="rId5"/>
              </a:rPr>
              <a:t> https://www.youtube.com/watch?v=IpaXGxXCrlA</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40</a:t>
            </a:fld>
            <a:endParaRPr lang="zh-TW" altLang="en-US"/>
          </a:p>
        </p:txBody>
      </p:sp>
    </p:spTree>
    <p:extLst>
      <p:ext uri="{BB962C8B-B14F-4D97-AF65-F5344CB8AC3E}">
        <p14:creationId xmlns:p14="http://schemas.microsoft.com/office/powerpoint/2010/main" val="4196317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86019" name="內容版面配置區 2"/>
          <p:cNvSpPr>
            <a:spLocks noGrp="1"/>
          </p:cNvSpPr>
          <p:nvPr>
            <p:ph idx="1"/>
          </p:nvPr>
        </p:nvSpPr>
        <p:spPr/>
        <p:txBody>
          <a:bodyPr/>
          <a:lstStyle/>
          <a:p>
            <a:r>
              <a:rPr lang="zh-TW" altLang="en-US" smtClean="0"/>
              <a:t>什麼是課綱、為什麼有課綱、課本和課綱有何不同？ </a:t>
            </a:r>
            <a:endParaRPr lang="en-US" altLang="zh-TW" smtClean="0"/>
          </a:p>
          <a:p>
            <a:pPr lvl="1"/>
            <a:r>
              <a:rPr lang="zh-TW" altLang="en-US" smtClean="0"/>
              <a:t>早年學生上課是用「部編本」，教改推動「一綱多本」，希望用「課綱」取代「課本」。</a:t>
            </a:r>
            <a:endParaRPr lang="en-US" altLang="zh-TW" smtClean="0"/>
          </a:p>
          <a:p>
            <a:pPr lvl="1"/>
            <a:r>
              <a:rPr lang="zh-TW" altLang="en-US" smtClean="0"/>
              <a:t>高中入學考試主張「考綱不考本」，大學入學考試強調「不超綱、不偏本」，希望學生從單一的課本知識中解放出來。</a:t>
            </a:r>
            <a:endParaRPr lang="en-US" altLang="zh-TW" smtClean="0"/>
          </a:p>
          <a:p>
            <a:pPr lvl="1"/>
            <a:endParaRPr lang="en-US" altLang="zh-TW" dirty="0" smtClean="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pPr/>
              <a:t>41</a:t>
            </a:fld>
            <a:endParaRPr lang="zh-TW" altLang="en-US"/>
          </a:p>
        </p:txBody>
      </p:sp>
    </p:spTree>
    <p:extLst>
      <p:ext uri="{BB962C8B-B14F-4D97-AF65-F5344CB8AC3E}">
        <p14:creationId xmlns:p14="http://schemas.microsoft.com/office/powerpoint/2010/main" val="2221877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smtClean="0"/>
              <a:t>88</a:t>
            </a:r>
            <a:r>
              <a:rPr lang="zh-TW" altLang="en-US" smtClean="0"/>
              <a:t>課程標準→</a:t>
            </a:r>
            <a:r>
              <a:rPr lang="en-US" altLang="zh-TW" smtClean="0"/>
              <a:t>99</a:t>
            </a:r>
            <a:r>
              <a:rPr lang="zh-TW" altLang="en-US" smtClean="0"/>
              <a:t>課綱</a:t>
            </a:r>
            <a:r>
              <a:rPr lang="en-US" altLang="zh-TW" smtClean="0"/>
              <a:t>(</a:t>
            </a:r>
            <a:r>
              <a:rPr lang="zh-TW" altLang="zh-TW" smtClean="0"/>
              <a:t>九年一貫課綱及高中課綱</a:t>
            </a:r>
            <a:r>
              <a:rPr lang="en-US" altLang="zh-TW" smtClean="0"/>
              <a:t>)</a:t>
            </a:r>
            <a:r>
              <a:rPr lang="zh-TW" altLang="en-US" smtClean="0"/>
              <a:t>→</a:t>
            </a:r>
            <a:r>
              <a:rPr lang="en-US" altLang="zh-TW" smtClean="0"/>
              <a:t>108</a:t>
            </a:r>
            <a:r>
              <a:rPr lang="zh-TW" altLang="zh-TW" smtClean="0"/>
              <a:t>課綱</a:t>
            </a:r>
            <a:r>
              <a:rPr lang="en-US" altLang="zh-TW" smtClean="0"/>
              <a:t>(</a:t>
            </a:r>
            <a:r>
              <a:rPr lang="zh-TW" altLang="zh-TW" smtClean="0"/>
              <a:t>整合</a:t>
            </a:r>
            <a:r>
              <a:rPr lang="en-US" altLang="zh-TW" smtClean="0"/>
              <a:t>12 </a:t>
            </a:r>
            <a:r>
              <a:rPr lang="zh-TW" altLang="zh-TW" smtClean="0"/>
              <a:t>年國教</a:t>
            </a:r>
            <a:r>
              <a:rPr lang="en-US" altLang="zh-TW" smtClean="0"/>
              <a:t>)</a:t>
            </a:r>
          </a:p>
          <a:p>
            <a:pPr lvl="1"/>
            <a:r>
              <a:rPr lang="zh-TW" altLang="zh-TW" smtClean="0"/>
              <a:t>九年一貫課綱，國小、國中課程綱要採一貫設計，高中職另有課綱，教育目的在培養學生的「能力」，著重習得知識與技術。</a:t>
            </a:r>
            <a:endParaRPr lang="en-US" altLang="zh-TW" smtClean="0"/>
          </a:p>
          <a:p>
            <a:pPr lvl="1"/>
            <a:r>
              <a:rPr lang="en-US" altLang="zh-TW" smtClean="0"/>
              <a:t>108</a:t>
            </a:r>
            <a:r>
              <a:rPr lang="zh-TW" altLang="zh-TW" smtClean="0"/>
              <a:t>新課綱涵蓋國小、國中、高中，也稱為十二年國教</a:t>
            </a:r>
            <a:r>
              <a:rPr lang="zh-TW" altLang="en-US" smtClean="0"/>
              <a:t>課綱</a:t>
            </a:r>
            <a:r>
              <a:rPr lang="zh-TW" altLang="zh-TW" smtClean="0"/>
              <a:t>，重視「素養」，強調跨域選修、自主學習。</a:t>
            </a:r>
            <a:r>
              <a:rPr lang="en-US" altLang="zh-TW" smtClean="0"/>
              <a:t>108</a:t>
            </a:r>
            <a:r>
              <a:rPr lang="zh-TW" altLang="en-US" smtClean="0"/>
              <a:t>課綱訂定的是每一個階段、每一個學科或領域學生應學到的「最低教育內容標準」，及「至少應具備的能力」。</a:t>
            </a:r>
            <a:endParaRPr lang="en-US" altLang="zh-TW" smtClean="0"/>
          </a:p>
          <a:p>
            <a:pPr lvl="1"/>
            <a:r>
              <a:rPr lang="zh-TW" altLang="en-US" smtClean="0"/>
              <a:t>只規定「最低」或「至少」的共同學習內容，那麼，學校、老師有一定要教的內容，也有彈性的空間。</a:t>
            </a:r>
            <a:endParaRPr lang="zh-TW" altLang="zh-TW" smtClean="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pPr/>
              <a:t>42</a:t>
            </a:fld>
            <a:endParaRPr lang="zh-TW" altLang="en-US"/>
          </a:p>
        </p:txBody>
      </p:sp>
    </p:spTree>
    <p:extLst>
      <p:ext uri="{BB962C8B-B14F-4D97-AF65-F5344CB8AC3E}">
        <p14:creationId xmlns:p14="http://schemas.microsoft.com/office/powerpoint/2010/main" val="39599750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sz="quarter" idx="1"/>
            <p:extLst>
              <p:ext uri="{D42A27DB-BD31-4B8C-83A1-F6EECF244321}">
                <p14:modId xmlns:p14="http://schemas.microsoft.com/office/powerpoint/2010/main" val="3140821436"/>
              </p:ext>
            </p:extLst>
          </p:nvPr>
        </p:nvGraphicFramePr>
        <p:xfrm>
          <a:off x="349250" y="2422526"/>
          <a:ext cx="8229600" cy="3074671"/>
        </p:xfrm>
        <a:graphic>
          <a:graphicData uri="http://schemas.openxmlformats.org/drawingml/2006/table">
            <a:tbl>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800" b="1" i="0" u="none" strike="noStrike" cap="none" normalizeH="0" baseline="0" dirty="0" smtClean="0">
                          <a:ln>
                            <a:noFill/>
                          </a:ln>
                          <a:solidFill>
                            <a:srgbClr val="FFFFFF"/>
                          </a:solidFill>
                          <a:effectLst/>
                          <a:latin typeface="Times New Roman" pitchFamily="18" charset="0"/>
                          <a:ea typeface="標楷體" pitchFamily="65" charset="-120"/>
                          <a:cs typeface="Times New Roman" pitchFamily="18" charset="0"/>
                        </a:rPr>
                        <a:t>        </a:t>
                      </a:r>
                      <a:r>
                        <a:rPr kumimoji="0" lang="zh-TW" altLang="en-US" sz="2600" b="1" i="0" u="none" strike="noStrike" cap="none" normalizeH="0" baseline="0" dirty="0" smtClean="0">
                          <a:ln>
                            <a:noFill/>
                          </a:ln>
                          <a:solidFill>
                            <a:srgbClr val="FFFFFF"/>
                          </a:solidFill>
                          <a:effectLst/>
                          <a:latin typeface="Times New Roman" pitchFamily="18" charset="0"/>
                          <a:ea typeface="標楷體" pitchFamily="65" charset="-120"/>
                          <a:cs typeface="Times New Roman" pitchFamily="18" charset="0"/>
                        </a:rPr>
                        <a:t>階段別</a:t>
                      </a:r>
                      <a:endParaRPr kumimoji="0" lang="en-US" altLang="zh-TW" sz="2600" b="1" i="0" u="none" strike="noStrike" cap="none" normalizeH="0" baseline="0" dirty="0" smtClean="0">
                        <a:ln>
                          <a:noFill/>
                        </a:ln>
                        <a:solidFill>
                          <a:srgbClr val="FFFFFF"/>
                        </a:solidFill>
                        <a:effectLst/>
                        <a:latin typeface="Times New Roman" pitchFamily="18" charset="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600" b="1" i="0" u="none" strike="noStrike" cap="none" normalizeH="0" baseline="0" dirty="0" smtClean="0">
                          <a:ln>
                            <a:noFill/>
                          </a:ln>
                          <a:solidFill>
                            <a:srgbClr val="FFFFFF"/>
                          </a:solidFill>
                          <a:effectLst/>
                          <a:latin typeface="Times New Roman" pitchFamily="18" charset="0"/>
                          <a:ea typeface="標楷體" pitchFamily="65" charset="-120"/>
                          <a:cs typeface="Times New Roman" pitchFamily="18" charset="0"/>
                        </a:rPr>
                        <a:t>學年度</a:t>
                      </a: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1" i="0" u="none" strike="noStrike" cap="none" normalizeH="0" baseline="0" smtClean="0">
                          <a:ln>
                            <a:noFill/>
                          </a:ln>
                          <a:solidFill>
                            <a:srgbClr val="FFFFFF"/>
                          </a:solidFill>
                          <a:effectLst/>
                          <a:latin typeface="Times New Roman" pitchFamily="18" charset="0"/>
                          <a:ea typeface="標楷體" pitchFamily="65" charset="-120"/>
                          <a:cs typeface="Times New Roman" pitchFamily="18" charset="0"/>
                        </a:rPr>
                        <a:t>國中生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1" i="0" u="none" strike="noStrike" cap="none" normalizeH="0" baseline="0" smtClean="0">
                          <a:ln>
                            <a:noFill/>
                          </a:ln>
                          <a:solidFill>
                            <a:srgbClr val="FFFFFF"/>
                          </a:solidFill>
                          <a:effectLst/>
                          <a:latin typeface="Times New Roman" pitchFamily="18" charset="0"/>
                          <a:ea typeface="標楷體" pitchFamily="65" charset="-120"/>
                          <a:cs typeface="Times New Roman" pitchFamily="18" charset="0"/>
                        </a:rPr>
                        <a:t>高中生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800" b="1" i="0" u="none" strike="noStrike" cap="none" normalizeH="0" baseline="0" smtClean="0">
                          <a:ln>
                            <a:noFill/>
                          </a:ln>
                          <a:solidFill>
                            <a:srgbClr val="FFFFFF"/>
                          </a:solidFill>
                          <a:effectLst/>
                          <a:latin typeface="Times New Roman" pitchFamily="18" charset="0"/>
                          <a:ea typeface="標楷體" pitchFamily="65" charset="-120"/>
                          <a:cs typeface="Times New Roman" pitchFamily="18" charset="0"/>
                        </a:rPr>
                        <a:t>高職生</a:t>
                      </a:r>
                    </a:p>
                  </a:txBody>
                  <a:tcP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100</a:t>
                      </a:r>
                      <a:endParaRPr kumimoji="0" lang="zh-TW" altLang="en-US" sz="2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97.67%</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94.67 %</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81.91 %</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 xmlns:a16="http://schemas.microsoft.com/office/drawing/2014/main" val="10001"/>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101</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99.15 %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94.75 %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83.51 %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 xmlns:a16="http://schemas.microsoft.com/office/drawing/2014/main" val="10002"/>
                  </a:ext>
                </a:extLst>
              </a:tr>
              <a:tr h="554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102</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99.39 %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95.50 %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81.10 %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 xmlns:a16="http://schemas.microsoft.com/office/drawing/2014/main" val="10003"/>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103</a:t>
                      </a:r>
                      <a:endParaRPr kumimoji="0" lang="zh-TW" altLang="en-US"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endParaRPr>
                    </a:p>
                  </a:txBody>
                  <a:tcP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99.52 %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smtClean="0">
                          <a:ln>
                            <a:noFill/>
                          </a:ln>
                          <a:solidFill>
                            <a:srgbClr val="000000"/>
                          </a:solidFill>
                          <a:effectLst/>
                          <a:latin typeface="Times New Roman" pitchFamily="18" charset="0"/>
                          <a:ea typeface="標楷體" pitchFamily="65" charset="-120"/>
                          <a:cs typeface="Times New Roman" pitchFamily="18" charset="0"/>
                        </a:rPr>
                        <a:t>95.70 %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EDE8"/>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2800" b="1"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81.01 %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EDE8"/>
                    </a:solidFill>
                  </a:tcPr>
                </a:tc>
                <a:extLst>
                  <a:ext uri="{0D108BD9-81ED-4DB2-BD59-A6C34878D82A}">
                    <a16:rowId xmlns="" xmlns:a16="http://schemas.microsoft.com/office/drawing/2014/main" val="10004"/>
                  </a:ext>
                </a:extLst>
              </a:tr>
            </a:tbl>
          </a:graphicData>
        </a:graphic>
      </p:graphicFrame>
      <p:sp>
        <p:nvSpPr>
          <p:cNvPr id="208930" name="投影片編號版面配置區 6"/>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BC5B16C-43BB-4475-82B5-F406BE28CBFB}" type="slidenum">
              <a:rPr lang="zh-TW" altLang="en-US" smtClean="0">
                <a:latin typeface="Arial" charset="0"/>
                <a:ea typeface="新細明體" charset="-120"/>
              </a:rPr>
              <a:pPr/>
              <a:t>43</a:t>
            </a:fld>
            <a:endParaRPr lang="en-US" altLang="zh-TW" smtClean="0">
              <a:latin typeface="Arial" charset="0"/>
              <a:ea typeface="新細明體" charset="-120"/>
            </a:endParaRPr>
          </a:p>
        </p:txBody>
      </p:sp>
      <p:sp>
        <p:nvSpPr>
          <p:cNvPr id="208931" name="標題 2"/>
          <p:cNvSpPr txBox="1">
            <a:spLocks/>
          </p:cNvSpPr>
          <p:nvPr/>
        </p:nvSpPr>
        <p:spPr bwMode="auto">
          <a:xfrm>
            <a:off x="349250" y="1557338"/>
            <a:ext cx="8229600" cy="865188"/>
          </a:xfrm>
          <a:prstGeom prst="rect">
            <a:avLst/>
          </a:prstGeom>
          <a:noFill/>
          <a:ln w="9525">
            <a:noFill/>
            <a:miter lim="800000"/>
            <a:headEnd/>
            <a:tailEnd/>
          </a:ln>
        </p:spPr>
        <p:txBody>
          <a:bodyPr anchor="ctr"/>
          <a:lstStyle/>
          <a:p>
            <a:pPr algn="ctr"/>
            <a:r>
              <a:rPr kumimoji="0" lang="zh-TW" altLang="en-US" sz="3600" b="1" dirty="0">
                <a:solidFill>
                  <a:srgbClr val="0000FF"/>
                </a:solidFill>
                <a:latin typeface="Times New Roman" pitchFamily="18" charset="0"/>
                <a:ea typeface="標楷體" pitchFamily="65" charset="-120"/>
                <a:cs typeface="Times New Roman" pitchFamily="18" charset="0"/>
              </a:rPr>
              <a:t>高級中等教育已具備國民教育性質</a:t>
            </a:r>
          </a:p>
        </p:txBody>
      </p:sp>
      <p:sp>
        <p:nvSpPr>
          <p:cNvPr id="208932" name="文字方塊 2"/>
          <p:cNvSpPr txBox="1">
            <a:spLocks noChangeArrowheads="1"/>
          </p:cNvSpPr>
          <p:nvPr/>
        </p:nvSpPr>
        <p:spPr bwMode="auto">
          <a:xfrm>
            <a:off x="611188" y="6065838"/>
            <a:ext cx="2808287" cy="369887"/>
          </a:xfrm>
          <a:prstGeom prst="rect">
            <a:avLst/>
          </a:prstGeom>
          <a:noFill/>
          <a:ln w="9525">
            <a:noFill/>
            <a:miter lim="800000"/>
            <a:headEnd/>
            <a:tailEnd/>
          </a:ln>
        </p:spPr>
        <p:txBody>
          <a:bodyPr>
            <a:spAutoFit/>
          </a:bodyPr>
          <a:lstStyle/>
          <a:p>
            <a:r>
              <a:rPr lang="zh-TW" altLang="en-US" b="1">
                <a:solidFill>
                  <a:srgbClr val="FF9900"/>
                </a:solidFill>
                <a:latin typeface="Times New Roman" pitchFamily="18" charset="0"/>
                <a:ea typeface="標楷體" pitchFamily="65" charset="-120"/>
                <a:cs typeface="Times New Roman" pitchFamily="18" charset="0"/>
              </a:rPr>
              <a:t>資料來源：教育部統計處</a:t>
            </a:r>
          </a:p>
        </p:txBody>
      </p:sp>
      <p:sp>
        <p:nvSpPr>
          <p:cNvPr id="6" name="標題 1"/>
          <p:cNvSpPr>
            <a:spLocks noGrp="1"/>
          </p:cNvSpPr>
          <p:nvPr>
            <p:ph type="title"/>
          </p:nvPr>
        </p:nvSpPr>
        <p:spPr>
          <a:xfrm>
            <a:off x="628650" y="365126"/>
            <a:ext cx="7886700" cy="1325563"/>
          </a:xfrm>
        </p:spPr>
        <p:txBody>
          <a:bodyPr/>
          <a:lstStyle/>
          <a:p>
            <a:r>
              <a:rPr lang="en-US" altLang="zh-TW" dirty="0"/>
              <a:t>108</a:t>
            </a:r>
            <a:r>
              <a:rPr lang="zh-TW" altLang="en-US" dirty="0"/>
              <a:t>課綱  推動緣由</a:t>
            </a:r>
          </a:p>
        </p:txBody>
      </p:sp>
    </p:spTree>
    <p:extLst>
      <p:ext uri="{BB962C8B-B14F-4D97-AF65-F5344CB8AC3E}">
        <p14:creationId xmlns:p14="http://schemas.microsoft.com/office/powerpoint/2010/main" val="628470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3635375" y="188913"/>
            <a:ext cx="5103813" cy="720725"/>
          </a:xfrm>
          <a:prstGeom prst="rect">
            <a:avLst/>
          </a:prstGeom>
        </p:spPr>
        <p:txBody>
          <a:bodyPr/>
          <a:lstStyle/>
          <a:p>
            <a:pPr algn="ctr">
              <a:defRPr/>
            </a:pPr>
            <a:r>
              <a:rPr lang="zh-TW" altLang="en-US" sz="3200" b="1">
                <a:solidFill>
                  <a:srgbClr val="0000FF"/>
                </a:solidFill>
                <a:effectLst>
                  <a:outerShdw blurRad="38100" dist="38100" dir="2700000" algn="tl">
                    <a:srgbClr val="C0C0C0"/>
                  </a:outerShdw>
                </a:effectLst>
                <a:latin typeface="標楷體" pitchFamily="65" charset="-120"/>
                <a:ea typeface="標楷體" pitchFamily="65" charset="-120"/>
                <a:cs typeface="Times New Roman" pitchFamily="18" charset="0"/>
              </a:rPr>
              <a:t>社會及世界正在急遽改變中</a:t>
            </a:r>
          </a:p>
        </p:txBody>
      </p:sp>
      <p:sp>
        <p:nvSpPr>
          <p:cNvPr id="88067" name="矩形 3"/>
          <p:cNvSpPr>
            <a:spLocks noChangeArrowheads="1"/>
          </p:cNvSpPr>
          <p:nvPr/>
        </p:nvSpPr>
        <p:spPr bwMode="auto">
          <a:xfrm rot="-945760">
            <a:off x="220663" y="1196975"/>
            <a:ext cx="2982912" cy="1008063"/>
          </a:xfrm>
          <a:prstGeom prst="rect">
            <a:avLst/>
          </a:prstGeom>
          <a:solidFill>
            <a:schemeClr val="bg1"/>
          </a:solidFill>
          <a:ln w="25400" algn="ctr">
            <a:solidFill>
              <a:schemeClr val="bg1"/>
            </a:solidFill>
            <a:miter lim="800000"/>
            <a:headEnd/>
            <a:tailEnd/>
          </a:ln>
          <a:effectLst>
            <a:outerShdw dist="38100" dir="2700000" algn="tl" rotWithShape="0">
              <a:srgbClr val="000000">
                <a:alpha val="39998"/>
              </a:srgbClr>
            </a:outerShdw>
          </a:effec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2400">
                <a:solidFill>
                  <a:srgbClr val="003300"/>
                </a:solidFill>
                <a:latin typeface="Times New Roman" panose="02020603050405020304" pitchFamily="18" charset="0"/>
                <a:ea typeface="標楷體" panose="03000509000000000000" pitchFamily="65" charset="-120"/>
                <a:cs typeface="Times New Roman" panose="02020603050405020304" pitchFamily="18" charset="0"/>
              </a:rPr>
              <a:t>55</a:t>
            </a:r>
            <a:r>
              <a:rPr lang="zh-TW" altLang="en-US" sz="2400">
                <a:solidFill>
                  <a:srgbClr val="003300"/>
                </a:solidFill>
                <a:latin typeface="Times New Roman" panose="02020603050405020304" pitchFamily="18" charset="0"/>
                <a:ea typeface="標楷體" panose="03000509000000000000" pitchFamily="65" charset="-120"/>
                <a:cs typeface="Times New Roman" panose="02020603050405020304" pitchFamily="18" charset="0"/>
              </a:rPr>
              <a:t>％國中生沒有強烈的</a:t>
            </a:r>
            <a:r>
              <a:rPr lang="zh-TW" altLang="en-US" sz="2800" b="1">
                <a:solidFill>
                  <a:srgbClr val="003300"/>
                </a:solidFill>
                <a:latin typeface="Times New Roman" panose="02020603050405020304" pitchFamily="18" charset="0"/>
                <a:ea typeface="標楷體" panose="03000509000000000000" pitchFamily="65" charset="-120"/>
                <a:cs typeface="Times New Roman" panose="02020603050405020304" pitchFamily="18" charset="0"/>
              </a:rPr>
              <a:t>學習動機</a:t>
            </a:r>
          </a:p>
        </p:txBody>
      </p:sp>
      <p:sp>
        <p:nvSpPr>
          <p:cNvPr id="5" name="矩形 4"/>
          <p:cNvSpPr/>
          <p:nvPr/>
        </p:nvSpPr>
        <p:spPr>
          <a:xfrm rot="807284">
            <a:off x="3146425" y="5200650"/>
            <a:ext cx="3067050" cy="1008063"/>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TW" altLang="en-US" sz="2400" dirty="0">
                <a:solidFill>
                  <a:schemeClr val="tx1"/>
                </a:solidFill>
                <a:latin typeface="Times New Roman" pitchFamily="18" charset="0"/>
                <a:ea typeface="標楷體" pitchFamily="65" charset="-120"/>
                <a:cs typeface="Times New Roman" pitchFamily="18" charset="0"/>
              </a:rPr>
              <a:t>未來的工作，有</a:t>
            </a:r>
            <a:r>
              <a:rPr lang="en-US" altLang="zh-TW" sz="3200" b="1" dirty="0">
                <a:solidFill>
                  <a:schemeClr val="tx1"/>
                </a:solidFill>
                <a:latin typeface="Times New Roman" pitchFamily="18" charset="0"/>
                <a:ea typeface="標楷體" pitchFamily="65" charset="-120"/>
                <a:cs typeface="Times New Roman" pitchFamily="18" charset="0"/>
              </a:rPr>
              <a:t>6</a:t>
            </a:r>
            <a:r>
              <a:rPr lang="zh-TW" altLang="en-US" sz="3200" b="1" dirty="0">
                <a:solidFill>
                  <a:schemeClr val="tx1"/>
                </a:solidFill>
                <a:latin typeface="Times New Roman" pitchFamily="18" charset="0"/>
                <a:ea typeface="標楷體" pitchFamily="65" charset="-120"/>
                <a:cs typeface="Times New Roman" pitchFamily="18" charset="0"/>
              </a:rPr>
              <a:t>成</a:t>
            </a:r>
            <a:r>
              <a:rPr lang="zh-TW" altLang="en-US" sz="2400" dirty="0">
                <a:solidFill>
                  <a:schemeClr val="tx1"/>
                </a:solidFill>
                <a:latin typeface="Times New Roman" pitchFamily="18" charset="0"/>
                <a:ea typeface="標楷體" pitchFamily="65" charset="-120"/>
                <a:cs typeface="Times New Roman" pitchFamily="18" charset="0"/>
              </a:rPr>
              <a:t>還未被發明</a:t>
            </a:r>
          </a:p>
        </p:txBody>
      </p:sp>
      <p:sp>
        <p:nvSpPr>
          <p:cNvPr id="6" name="矩形 5"/>
          <p:cNvSpPr/>
          <p:nvPr/>
        </p:nvSpPr>
        <p:spPr>
          <a:xfrm rot="20961073">
            <a:off x="279400" y="3621088"/>
            <a:ext cx="2986088" cy="136525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000" dirty="0">
                <a:solidFill>
                  <a:srgbClr val="C00000"/>
                </a:solidFill>
                <a:latin typeface="Times New Roman" pitchFamily="18" charset="0"/>
                <a:ea typeface="標楷體" pitchFamily="65" charset="-120"/>
                <a:cs typeface="Times New Roman" pitchFamily="18" charset="0"/>
              </a:rPr>
              <a:t>PISA</a:t>
            </a:r>
            <a:r>
              <a:rPr lang="zh-TW" altLang="en-US" sz="2000" dirty="0">
                <a:solidFill>
                  <a:srgbClr val="C00000"/>
                </a:solidFill>
                <a:latin typeface="Times New Roman" pitchFamily="18" charset="0"/>
                <a:ea typeface="標楷體" pitchFamily="65" charset="-120"/>
                <a:cs typeface="Times New Roman" pitchFamily="18" charset="0"/>
              </a:rPr>
              <a:t>、</a:t>
            </a:r>
            <a:r>
              <a:rPr lang="en-US" altLang="zh-TW" sz="2000" dirty="0">
                <a:solidFill>
                  <a:srgbClr val="C00000"/>
                </a:solidFill>
                <a:latin typeface="Times New Roman" pitchFamily="18" charset="0"/>
                <a:ea typeface="標楷體" pitchFamily="65" charset="-120"/>
                <a:cs typeface="Times New Roman" pitchFamily="18" charset="0"/>
              </a:rPr>
              <a:t>TIMSS</a:t>
            </a:r>
            <a:r>
              <a:rPr lang="zh-TW" altLang="en-US" sz="2000" dirty="0">
                <a:solidFill>
                  <a:srgbClr val="C00000"/>
                </a:solidFill>
                <a:latin typeface="Times New Roman" pitchFamily="18" charset="0"/>
                <a:ea typeface="標楷體" pitchFamily="65" charset="-120"/>
                <a:cs typeface="Times New Roman" pitchFamily="18" charset="0"/>
              </a:rPr>
              <a:t>的數學及科學排名不錯，但</a:t>
            </a:r>
            <a:r>
              <a:rPr lang="zh-TW" altLang="en-US" sz="2800" b="1" dirty="0">
                <a:solidFill>
                  <a:srgbClr val="C00000"/>
                </a:solidFill>
                <a:latin typeface="Times New Roman" pitchFamily="18" charset="0"/>
                <a:ea typeface="標楷體" pitchFamily="65" charset="-120"/>
                <a:cs typeface="Times New Roman" pitchFamily="18" charset="0"/>
              </a:rPr>
              <a:t>學習興趣和自信</a:t>
            </a:r>
            <a:r>
              <a:rPr lang="zh-TW" altLang="en-US" sz="2000" dirty="0">
                <a:solidFill>
                  <a:srgbClr val="C00000"/>
                </a:solidFill>
                <a:latin typeface="Times New Roman" pitchFamily="18" charset="0"/>
                <a:ea typeface="標楷體" pitchFamily="65" charset="-120"/>
                <a:cs typeface="Times New Roman" pitchFamily="18" charset="0"/>
              </a:rPr>
              <a:t>卻低落</a:t>
            </a:r>
          </a:p>
        </p:txBody>
      </p:sp>
      <p:sp>
        <p:nvSpPr>
          <p:cNvPr id="88070" name="矩形 6"/>
          <p:cNvSpPr>
            <a:spLocks noChangeArrowheads="1"/>
          </p:cNvSpPr>
          <p:nvPr/>
        </p:nvSpPr>
        <p:spPr bwMode="auto">
          <a:xfrm rot="-585313">
            <a:off x="287338" y="5180013"/>
            <a:ext cx="3052762" cy="1120775"/>
          </a:xfrm>
          <a:prstGeom prst="rect">
            <a:avLst/>
          </a:prstGeom>
          <a:solidFill>
            <a:schemeClr val="bg1"/>
          </a:solidFill>
          <a:ln w="25400" algn="ctr">
            <a:solidFill>
              <a:schemeClr val="bg1"/>
            </a:solidFill>
            <a:miter lim="800000"/>
            <a:headEnd/>
            <a:tailEnd/>
          </a:ln>
          <a:effectLst>
            <a:outerShdw dist="38100" dir="2700000" algn="tl" rotWithShape="0">
              <a:srgbClr val="000000">
                <a:alpha val="39998"/>
              </a:srgbClr>
            </a:outerShdw>
          </a:effec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2800" b="1">
                <a:solidFill>
                  <a:srgbClr val="800080"/>
                </a:solidFill>
                <a:latin typeface="Times New Roman" panose="02020603050405020304" pitchFamily="18" charset="0"/>
                <a:ea typeface="標楷體" panose="03000509000000000000" pitchFamily="65" charset="-120"/>
                <a:cs typeface="Times New Roman" panose="02020603050405020304" pitchFamily="18" charset="0"/>
              </a:rPr>
              <a:t>免試入學</a:t>
            </a:r>
            <a:r>
              <a:rPr lang="zh-TW" altLang="en-US" sz="2000">
                <a:solidFill>
                  <a:srgbClr val="800080"/>
                </a:solidFill>
                <a:latin typeface="Times New Roman" panose="02020603050405020304" pitchFamily="18" charset="0"/>
                <a:ea typeface="標楷體" panose="03000509000000000000" pitchFamily="65" charset="-120"/>
                <a:cs typeface="Times New Roman" panose="02020603050405020304" pitchFamily="18" charset="0"/>
              </a:rPr>
              <a:t>或大學申請入學逐漸成為重要趨勢</a:t>
            </a:r>
          </a:p>
        </p:txBody>
      </p:sp>
      <p:sp>
        <p:nvSpPr>
          <p:cNvPr id="8" name="矩形 7"/>
          <p:cNvSpPr/>
          <p:nvPr/>
        </p:nvSpPr>
        <p:spPr>
          <a:xfrm>
            <a:off x="6011863" y="3716338"/>
            <a:ext cx="2016125" cy="649287"/>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800" dirty="0">
                <a:solidFill>
                  <a:srgbClr val="C00000"/>
                </a:solidFill>
                <a:latin typeface="Times New Roman" pitchFamily="18" charset="0"/>
                <a:ea typeface="標楷體" pitchFamily="65" charset="-120"/>
                <a:cs typeface="Times New Roman" pitchFamily="18" charset="0"/>
              </a:rPr>
              <a:t>Web2.0</a:t>
            </a:r>
            <a:r>
              <a:rPr lang="zh-TW" altLang="en-US" sz="2000" dirty="0">
                <a:solidFill>
                  <a:srgbClr val="C00000"/>
                </a:solidFill>
                <a:latin typeface="Times New Roman" pitchFamily="18" charset="0"/>
                <a:ea typeface="標楷體" pitchFamily="65" charset="-120"/>
                <a:cs typeface="Times New Roman" pitchFamily="18" charset="0"/>
              </a:rPr>
              <a:t>時代</a:t>
            </a:r>
          </a:p>
        </p:txBody>
      </p:sp>
      <p:sp>
        <p:nvSpPr>
          <p:cNvPr id="9" name="矩形 8"/>
          <p:cNvSpPr/>
          <p:nvPr/>
        </p:nvSpPr>
        <p:spPr>
          <a:xfrm rot="1087346">
            <a:off x="2579688" y="1912938"/>
            <a:ext cx="2452687" cy="100806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TW" altLang="en-US" sz="2000" dirty="0">
                <a:solidFill>
                  <a:srgbClr val="0000FF"/>
                </a:solidFill>
                <a:latin typeface="Times New Roman" pitchFamily="18" charset="0"/>
                <a:ea typeface="標楷體" pitchFamily="65" charset="-120"/>
                <a:cs typeface="Times New Roman" pitchFamily="18" charset="0"/>
              </a:rPr>
              <a:t>教育的</a:t>
            </a:r>
            <a:r>
              <a:rPr lang="zh-TW" altLang="en-US" sz="2400" b="1" dirty="0">
                <a:solidFill>
                  <a:srgbClr val="0000FF"/>
                </a:solidFill>
                <a:latin typeface="Times New Roman" pitchFamily="18" charset="0"/>
                <a:ea typeface="標楷體" pitchFamily="65" charset="-120"/>
                <a:cs typeface="Times New Roman" pitchFamily="18" charset="0"/>
              </a:rPr>
              <a:t>全球化</a:t>
            </a:r>
            <a:r>
              <a:rPr lang="zh-TW" altLang="en-US" sz="2000" dirty="0">
                <a:solidFill>
                  <a:srgbClr val="0000FF"/>
                </a:solidFill>
                <a:latin typeface="Times New Roman" pitchFamily="18" charset="0"/>
                <a:ea typeface="標楷體" pitchFamily="65" charset="-120"/>
                <a:cs typeface="Times New Roman" pitchFamily="18" charset="0"/>
              </a:rPr>
              <a:t>、</a:t>
            </a:r>
            <a:r>
              <a:rPr lang="zh-TW" altLang="en-US" sz="2800" b="1" dirty="0">
                <a:solidFill>
                  <a:srgbClr val="0000FF"/>
                </a:solidFill>
                <a:latin typeface="Times New Roman" pitchFamily="18" charset="0"/>
                <a:ea typeface="標楷體" pitchFamily="65" charset="-120"/>
                <a:cs typeface="Times New Roman" pitchFamily="18" charset="0"/>
              </a:rPr>
              <a:t>本土化</a:t>
            </a:r>
            <a:r>
              <a:rPr lang="zh-TW" altLang="en-US" sz="2000" dirty="0">
                <a:solidFill>
                  <a:srgbClr val="0000FF"/>
                </a:solidFill>
                <a:latin typeface="Times New Roman" pitchFamily="18" charset="0"/>
                <a:ea typeface="標楷體" pitchFamily="65" charset="-120"/>
                <a:cs typeface="Times New Roman" pitchFamily="18" charset="0"/>
              </a:rPr>
              <a:t>與</a:t>
            </a:r>
            <a:r>
              <a:rPr lang="zh-TW" altLang="en-US" sz="2400" b="1" dirty="0">
                <a:solidFill>
                  <a:srgbClr val="0000FF"/>
                </a:solidFill>
                <a:latin typeface="Times New Roman" pitchFamily="18" charset="0"/>
                <a:ea typeface="標楷體" pitchFamily="65" charset="-120"/>
                <a:cs typeface="Times New Roman" pitchFamily="18" charset="0"/>
              </a:rPr>
              <a:t>個別化</a:t>
            </a:r>
          </a:p>
        </p:txBody>
      </p:sp>
      <p:sp>
        <p:nvSpPr>
          <p:cNvPr id="10" name="矩形 9"/>
          <p:cNvSpPr/>
          <p:nvPr/>
        </p:nvSpPr>
        <p:spPr>
          <a:xfrm rot="368643">
            <a:off x="442913" y="2392363"/>
            <a:ext cx="2203450" cy="993775"/>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TW" altLang="en-US" sz="2400" dirty="0">
                <a:solidFill>
                  <a:srgbClr val="0000FF"/>
                </a:solidFill>
                <a:latin typeface="Times New Roman" pitchFamily="18" charset="0"/>
                <a:ea typeface="標楷體" pitchFamily="65" charset="-120"/>
                <a:cs typeface="Times New Roman" pitchFamily="18" charset="0"/>
              </a:rPr>
              <a:t>從</a:t>
            </a:r>
            <a:r>
              <a:rPr lang="zh-TW" altLang="en-US" sz="2400" b="1" dirty="0">
                <a:solidFill>
                  <a:srgbClr val="0000FF"/>
                </a:solidFill>
                <a:latin typeface="Times New Roman" pitchFamily="18" charset="0"/>
                <a:ea typeface="標楷體" pitchFamily="65" charset="-120"/>
                <a:cs typeface="Times New Roman" pitchFamily="18" charset="0"/>
              </a:rPr>
              <a:t>學習逃走</a:t>
            </a:r>
            <a:r>
              <a:rPr lang="zh-TW" altLang="en-US" sz="2400" dirty="0">
                <a:solidFill>
                  <a:srgbClr val="0000FF"/>
                </a:solidFill>
                <a:latin typeface="Times New Roman" pitchFamily="18" charset="0"/>
                <a:ea typeface="標楷體" pitchFamily="65" charset="-120"/>
                <a:cs typeface="Times New Roman" pitchFamily="18" charset="0"/>
              </a:rPr>
              <a:t>的孩子</a:t>
            </a:r>
          </a:p>
        </p:txBody>
      </p:sp>
      <p:sp>
        <p:nvSpPr>
          <p:cNvPr id="11" name="矩形 10"/>
          <p:cNvSpPr/>
          <p:nvPr/>
        </p:nvSpPr>
        <p:spPr>
          <a:xfrm rot="666893">
            <a:off x="3236913" y="3375025"/>
            <a:ext cx="2487612" cy="57943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TW" altLang="en-US" sz="2000" dirty="0">
                <a:solidFill>
                  <a:srgbClr val="C00000"/>
                </a:solidFill>
                <a:latin typeface="Times New Roman" pitchFamily="18" charset="0"/>
                <a:ea typeface="標楷體" pitchFamily="65" charset="-120"/>
                <a:cs typeface="Times New Roman" pitchFamily="18" charset="0"/>
              </a:rPr>
              <a:t>失去</a:t>
            </a:r>
            <a:r>
              <a:rPr lang="zh-TW" altLang="en-US" sz="2800" b="1" dirty="0">
                <a:solidFill>
                  <a:srgbClr val="C00000"/>
                </a:solidFill>
                <a:latin typeface="Times New Roman" pitchFamily="18" charset="0"/>
                <a:ea typeface="標楷體" pitchFamily="65" charset="-120"/>
                <a:cs typeface="Times New Roman" pitchFamily="18" charset="0"/>
              </a:rPr>
              <a:t>山林</a:t>
            </a:r>
            <a:r>
              <a:rPr lang="zh-TW" altLang="en-US" sz="2000" dirty="0">
                <a:solidFill>
                  <a:srgbClr val="C00000"/>
                </a:solidFill>
                <a:latin typeface="Times New Roman" pitchFamily="18" charset="0"/>
                <a:ea typeface="標楷體" pitchFamily="65" charset="-120"/>
                <a:cs typeface="Times New Roman" pitchFamily="18" charset="0"/>
              </a:rPr>
              <a:t>的孩子</a:t>
            </a:r>
          </a:p>
        </p:txBody>
      </p:sp>
      <p:sp>
        <p:nvSpPr>
          <p:cNvPr id="88075" name="矩形 11"/>
          <p:cNvSpPr>
            <a:spLocks noChangeArrowheads="1"/>
          </p:cNvSpPr>
          <p:nvPr/>
        </p:nvSpPr>
        <p:spPr bwMode="auto">
          <a:xfrm rot="-345105">
            <a:off x="4921250" y="2492375"/>
            <a:ext cx="3195638" cy="930275"/>
          </a:xfrm>
          <a:prstGeom prst="rect">
            <a:avLst/>
          </a:prstGeom>
          <a:solidFill>
            <a:schemeClr val="bg1"/>
          </a:solidFill>
          <a:ln w="25400" algn="ctr">
            <a:solidFill>
              <a:schemeClr val="bg1"/>
            </a:solidFill>
            <a:miter lim="800000"/>
            <a:headEnd/>
            <a:tailEnd/>
          </a:ln>
          <a:effectLst>
            <a:outerShdw dist="38100" dir="2700000" algn="tl" rotWithShape="0">
              <a:srgbClr val="000000">
                <a:alpha val="39998"/>
              </a:srgbClr>
            </a:outerShdw>
          </a:effec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zh-TW" sz="2800" b="1">
                <a:latin typeface="Times New Roman" panose="02020603050405020304" pitchFamily="18" charset="0"/>
                <a:ea typeface="標楷體" panose="03000509000000000000" pitchFamily="65" charset="-120"/>
                <a:cs typeface="Times New Roman" panose="02020603050405020304" pitchFamily="18" charset="0"/>
              </a:rPr>
              <a:t>新住民</a:t>
            </a:r>
            <a:r>
              <a:rPr lang="zh-TW" altLang="zh-TW" sz="2200">
                <a:latin typeface="Times New Roman" panose="02020603050405020304" pitchFamily="18" charset="0"/>
                <a:ea typeface="標楷體" panose="03000509000000000000" pitchFamily="65" charset="-120"/>
                <a:cs typeface="Times New Roman" panose="02020603050405020304" pitchFamily="18" charset="0"/>
              </a:rPr>
              <a:t>學生目前佔</a:t>
            </a:r>
            <a:endParaRPr lang="en-US" altLang="zh-TW" sz="2200">
              <a:latin typeface="Times New Roman" panose="02020603050405020304" pitchFamily="18" charset="0"/>
              <a:ea typeface="標楷體" panose="03000509000000000000" pitchFamily="65" charset="-120"/>
              <a:cs typeface="Times New Roman" panose="02020603050405020304" pitchFamily="18" charset="0"/>
            </a:endParaRPr>
          </a:p>
          <a:p>
            <a:pPr algn="ctr">
              <a:spcBef>
                <a:spcPct val="0"/>
              </a:spcBef>
              <a:buFontTx/>
              <a:buNone/>
            </a:pPr>
            <a:r>
              <a:rPr lang="zh-TW" altLang="zh-TW" sz="2200">
                <a:latin typeface="Times New Roman" panose="02020603050405020304" pitchFamily="18" charset="0"/>
                <a:ea typeface="標楷體" panose="03000509000000000000" pitchFamily="65" charset="-120"/>
                <a:cs typeface="Times New Roman" panose="02020603050405020304" pitchFamily="18" charset="0"/>
              </a:rPr>
              <a:t>國中小就學人數約</a:t>
            </a:r>
            <a:r>
              <a:rPr lang="en-US" altLang="zh-TW" sz="2200">
                <a:latin typeface="Times New Roman" panose="02020603050405020304" pitchFamily="18" charset="0"/>
                <a:ea typeface="標楷體" panose="03000509000000000000" pitchFamily="65" charset="-120"/>
                <a:cs typeface="Times New Roman" panose="02020603050405020304" pitchFamily="18" charset="0"/>
              </a:rPr>
              <a:t>10.3%</a:t>
            </a:r>
            <a:endParaRPr lang="zh-TW" altLang="en-US" sz="220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8076" name="矩形 15"/>
          <p:cNvSpPr>
            <a:spLocks noChangeArrowheads="1"/>
          </p:cNvSpPr>
          <p:nvPr/>
        </p:nvSpPr>
        <p:spPr bwMode="auto">
          <a:xfrm rot="298058">
            <a:off x="3103563" y="4203700"/>
            <a:ext cx="3078162" cy="852488"/>
          </a:xfrm>
          <a:prstGeom prst="rect">
            <a:avLst/>
          </a:prstGeom>
          <a:solidFill>
            <a:schemeClr val="bg1"/>
          </a:solidFill>
          <a:ln w="25400" algn="ctr">
            <a:solidFill>
              <a:schemeClr val="bg1"/>
            </a:solidFill>
            <a:miter lim="800000"/>
            <a:headEnd/>
            <a:tailEnd/>
          </a:ln>
          <a:effectLst>
            <a:outerShdw dist="38100" dir="2700000" algn="tl" rotWithShape="0">
              <a:srgbClr val="000000">
                <a:alpha val="39998"/>
              </a:srgbClr>
            </a:outerShdw>
          </a:effec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a:solidFill>
                  <a:srgbClr val="CC6600"/>
                </a:solidFill>
                <a:latin typeface="Times New Roman" panose="02020603050405020304" pitchFamily="18" charset="0"/>
                <a:ea typeface="標楷體" panose="03000509000000000000" pitchFamily="65" charset="-120"/>
                <a:cs typeface="Times New Roman" panose="02020603050405020304" pitchFamily="18" charset="0"/>
              </a:rPr>
              <a:t>學習共同體</a:t>
            </a:r>
            <a:r>
              <a:rPr lang="zh-TW" altLang="en-US" sz="2000">
                <a:solidFill>
                  <a:srgbClr val="CC6600"/>
                </a:solidFill>
                <a:latin typeface="Times New Roman" panose="02020603050405020304" pitchFamily="18" charset="0"/>
                <a:ea typeface="標楷體" panose="03000509000000000000" pitchFamily="65" charset="-120"/>
                <a:cs typeface="Times New Roman" panose="02020603050405020304" pitchFamily="18" charset="0"/>
              </a:rPr>
              <a:t>的革命</a:t>
            </a:r>
          </a:p>
        </p:txBody>
      </p:sp>
      <p:sp>
        <p:nvSpPr>
          <p:cNvPr id="14" name="矩形 15"/>
          <p:cNvSpPr/>
          <p:nvPr/>
        </p:nvSpPr>
        <p:spPr>
          <a:xfrm rot="21287229">
            <a:off x="3670300" y="971550"/>
            <a:ext cx="3025775" cy="90805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defRPr/>
            </a:pPr>
            <a:r>
              <a:rPr lang="zh-TW" altLang="en-US" sz="2400">
                <a:solidFill>
                  <a:srgbClr val="CC6600"/>
                </a:solidFill>
                <a:latin typeface="Times New Roman" pitchFamily="18" charset="0"/>
                <a:ea typeface="標楷體" pitchFamily="65" charset="-120"/>
                <a:cs typeface="Times New Roman" pitchFamily="18" charset="0"/>
              </a:rPr>
              <a:t>真正的教育是所有人</a:t>
            </a:r>
            <a:r>
              <a:rPr lang="zh-TW" altLang="en-US" sz="2800" b="1">
                <a:solidFill>
                  <a:srgbClr val="CC6600"/>
                </a:solidFill>
                <a:latin typeface="Times New Roman" pitchFamily="18" charset="0"/>
                <a:ea typeface="標楷體" pitchFamily="65" charset="-120"/>
                <a:cs typeface="Times New Roman" pitchFamily="18" charset="0"/>
              </a:rPr>
              <a:t>一起學習</a:t>
            </a:r>
          </a:p>
        </p:txBody>
      </p:sp>
      <p:sp>
        <p:nvSpPr>
          <p:cNvPr id="15" name="矩形 10"/>
          <p:cNvSpPr/>
          <p:nvPr/>
        </p:nvSpPr>
        <p:spPr>
          <a:xfrm rot="431884">
            <a:off x="5756275" y="1465263"/>
            <a:ext cx="3136900" cy="903287"/>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TW" sz="2400" dirty="0">
                <a:solidFill>
                  <a:srgbClr val="800080"/>
                </a:solidFill>
                <a:latin typeface="Times New Roman" pitchFamily="18" charset="0"/>
                <a:ea typeface="標楷體" pitchFamily="65" charset="-120"/>
                <a:cs typeface="Times New Roman" pitchFamily="18" charset="0"/>
              </a:rPr>
              <a:t>2008</a:t>
            </a:r>
            <a:r>
              <a:rPr lang="zh-TW" altLang="en-US" sz="2400" dirty="0">
                <a:solidFill>
                  <a:srgbClr val="800080"/>
                </a:solidFill>
                <a:latin typeface="Times New Roman" pitchFamily="18" charset="0"/>
                <a:ea typeface="標楷體" pitchFamily="65" charset="-120"/>
                <a:cs typeface="Times New Roman" pitchFamily="18" charset="0"/>
              </a:rPr>
              <a:t>年，台灣</a:t>
            </a:r>
            <a:r>
              <a:rPr lang="zh-TW" altLang="en-US" sz="2800" b="1" dirty="0">
                <a:solidFill>
                  <a:srgbClr val="800080"/>
                </a:solidFill>
                <a:latin typeface="Times New Roman" pitchFamily="18" charset="0"/>
                <a:ea typeface="標楷體" pitchFamily="65" charset="-120"/>
                <a:cs typeface="Times New Roman" pitchFamily="18" charset="0"/>
              </a:rPr>
              <a:t>生育率</a:t>
            </a:r>
            <a:r>
              <a:rPr lang="en-US" altLang="zh-TW" sz="2800" b="1" dirty="0">
                <a:solidFill>
                  <a:srgbClr val="800080"/>
                </a:solidFill>
                <a:latin typeface="Times New Roman" pitchFamily="18" charset="0"/>
                <a:ea typeface="標楷體" pitchFamily="65" charset="-120"/>
                <a:cs typeface="Times New Roman" pitchFamily="18" charset="0"/>
              </a:rPr>
              <a:t>1.05</a:t>
            </a:r>
            <a:r>
              <a:rPr lang="zh-TW" altLang="en-US" sz="2400" dirty="0">
                <a:solidFill>
                  <a:srgbClr val="800080"/>
                </a:solidFill>
                <a:latin typeface="Times New Roman" pitchFamily="18" charset="0"/>
                <a:ea typeface="標楷體" pitchFamily="65" charset="-120"/>
                <a:cs typeface="Times New Roman" pitchFamily="18" charset="0"/>
              </a:rPr>
              <a:t>，全球倒數第</a:t>
            </a:r>
            <a:r>
              <a:rPr lang="en-US" altLang="zh-TW" sz="2400" dirty="0">
                <a:solidFill>
                  <a:srgbClr val="800080"/>
                </a:solidFill>
                <a:latin typeface="Times New Roman" pitchFamily="18" charset="0"/>
                <a:ea typeface="標楷體" pitchFamily="65" charset="-120"/>
                <a:cs typeface="Times New Roman" pitchFamily="18" charset="0"/>
              </a:rPr>
              <a:t>1 </a:t>
            </a:r>
            <a:endParaRPr lang="zh-TW" altLang="en-US" sz="2400" dirty="0">
              <a:solidFill>
                <a:srgbClr val="800080"/>
              </a:solidFill>
              <a:latin typeface="Times New Roman" pitchFamily="18" charset="0"/>
              <a:ea typeface="標楷體" pitchFamily="65" charset="-120"/>
              <a:cs typeface="Times New Roman" pitchFamily="18" charset="0"/>
            </a:endParaRPr>
          </a:p>
        </p:txBody>
      </p:sp>
      <p:sp>
        <p:nvSpPr>
          <p:cNvPr id="16" name="矩形 15"/>
          <p:cNvSpPr/>
          <p:nvPr/>
        </p:nvSpPr>
        <p:spPr>
          <a:xfrm rot="21265676">
            <a:off x="6115050" y="4572000"/>
            <a:ext cx="2981325" cy="112553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anchor="ctr"/>
          <a:lstStyle/>
          <a:p>
            <a:pPr>
              <a:defRPr/>
            </a:pPr>
            <a:r>
              <a:rPr lang="zh-TW" altLang="en-US" sz="2800" b="1" dirty="0">
                <a:solidFill>
                  <a:srgbClr val="003300"/>
                </a:solidFill>
                <a:latin typeface="Times New Roman" pitchFamily="18" charset="0"/>
                <a:ea typeface="標楷體" pitchFamily="65" charset="-120"/>
                <a:cs typeface="Times New Roman" pitchFamily="18" charset="0"/>
              </a:rPr>
              <a:t>世界是平的</a:t>
            </a:r>
            <a:r>
              <a:rPr lang="en-US" altLang="zh-TW" sz="2000" dirty="0">
                <a:solidFill>
                  <a:srgbClr val="003300"/>
                </a:solidFill>
                <a:latin typeface="Times New Roman" pitchFamily="18" charset="0"/>
                <a:ea typeface="標楷體" pitchFamily="65" charset="-120"/>
                <a:cs typeface="Times New Roman" pitchFamily="18" charset="0"/>
              </a:rPr>
              <a:t>--</a:t>
            </a:r>
            <a:r>
              <a:rPr lang="zh-TW" altLang="zh-TW" sz="2000" dirty="0">
                <a:solidFill>
                  <a:srgbClr val="003300"/>
                </a:solidFill>
                <a:latin typeface="Times New Roman" pitchFamily="18" charset="0"/>
                <a:ea typeface="標楷體" pitchFamily="65" charset="-120"/>
                <a:cs typeface="Times New Roman" pitchFamily="18" charset="0"/>
              </a:rPr>
              <a:t>今天你懂的，可能明天就沒用。重要的是學習力</a:t>
            </a:r>
            <a:r>
              <a:rPr lang="zh-TW" altLang="en-US" sz="2000" dirty="0">
                <a:solidFill>
                  <a:srgbClr val="003300"/>
                </a:solidFill>
                <a:latin typeface="Times New Roman" pitchFamily="18" charset="0"/>
                <a:ea typeface="標楷體" pitchFamily="65" charset="-120"/>
                <a:cs typeface="Times New Roman" pitchFamily="18" charset="0"/>
              </a:rPr>
              <a:t>。</a:t>
            </a:r>
          </a:p>
        </p:txBody>
      </p:sp>
      <p:sp>
        <p:nvSpPr>
          <p:cNvPr id="88080" name="投影片編號版面配置區 17"/>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47D1836E-75B6-40E6-9AE4-400B82954C56}" type="slidenum">
              <a:rPr lang="zh-TW" altLang="en-US" sz="1400"/>
              <a:pPr>
                <a:spcBef>
                  <a:spcPct val="0"/>
                </a:spcBef>
                <a:buFontTx/>
                <a:buNone/>
              </a:pPr>
              <a:t>44</a:t>
            </a:fld>
            <a:endParaRPr lang="en-US" altLang="zh-TW" sz="1400"/>
          </a:p>
        </p:txBody>
      </p:sp>
    </p:spTree>
    <p:extLst>
      <p:ext uri="{BB962C8B-B14F-4D97-AF65-F5344CB8AC3E}">
        <p14:creationId xmlns:p14="http://schemas.microsoft.com/office/powerpoint/2010/main" val="1923168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5"/>
          <p:cNvGraphicFramePr>
            <a:graphicFrameLocks/>
          </p:cNvGraphicFramePr>
          <p:nvPr/>
        </p:nvGraphicFramePr>
        <p:xfrm>
          <a:off x="928918" y="1143597"/>
          <a:ext cx="7522702" cy="4800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表格 3"/>
          <p:cNvGraphicFramePr>
            <a:graphicFrameLocks noGrp="1"/>
          </p:cNvGraphicFramePr>
          <p:nvPr/>
        </p:nvGraphicFramePr>
        <p:xfrm>
          <a:off x="771525" y="404813"/>
          <a:ext cx="7600950" cy="500063"/>
        </p:xfrm>
        <a:graphic>
          <a:graphicData uri="http://schemas.openxmlformats.org/drawingml/2006/table">
            <a:tbl>
              <a:tblPr/>
              <a:tblGrid>
                <a:gridCol w="7600950">
                  <a:extLst>
                    <a:ext uri="{9D8B030D-6E8A-4147-A177-3AD203B41FA5}">
                      <a16:colId xmlns="" xmlns:a16="http://schemas.microsoft.com/office/drawing/2014/main" val="20000"/>
                    </a:ext>
                  </a:extLst>
                </a:gridCol>
              </a:tblGrid>
              <a:tr h="5000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標楷體" pitchFamily="65" charset="-120"/>
                          <a:ea typeface="標楷體" pitchFamily="65" charset="-120"/>
                        </a:rPr>
                        <a:t>  </a:t>
                      </a:r>
                      <a:r>
                        <a:rPr kumimoji="0" lang="zh-TW" altLang="en-US" sz="3200" b="1" i="0" u="none" strike="noStrike" cap="none" normalizeH="0" baseline="0" smtClean="0">
                          <a:ln>
                            <a:noFill/>
                          </a:ln>
                          <a:solidFill>
                            <a:srgbClr val="0000FF"/>
                          </a:solidFill>
                          <a:effectLst/>
                          <a:latin typeface="標楷體" pitchFamily="65" charset="-120"/>
                          <a:ea typeface="標楷體" pitchFamily="65" charset="-120"/>
                        </a:rPr>
                        <a:t>少子化，每個孩子應受到更好的學習照顧</a:t>
                      </a:r>
                    </a:p>
                  </a:txBody>
                  <a:tcPr marL="0" marR="0" marT="0" marB="0" anchor="b"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nvGraphicFramePr>
        <p:xfrm>
          <a:off x="214313" y="6215063"/>
          <a:ext cx="2484430" cy="255270"/>
        </p:xfrm>
        <a:graphic>
          <a:graphicData uri="http://schemas.openxmlformats.org/drawingml/2006/table">
            <a:tbl>
              <a:tblPr/>
              <a:tblGrid>
                <a:gridCol w="2484430">
                  <a:extLst>
                    <a:ext uri="{9D8B030D-6E8A-4147-A177-3AD203B41FA5}">
                      <a16:colId xmlns="" xmlns:a16="http://schemas.microsoft.com/office/drawing/2014/main" val="20000"/>
                    </a:ext>
                  </a:extLst>
                </a:gridCol>
              </a:tblGrid>
              <a:tr h="255270">
                <a:tc>
                  <a:txBody>
                    <a:bodyPr/>
                    <a:lstStyle/>
                    <a:p>
                      <a:pPr algn="l" fontAlgn="t"/>
                      <a:r>
                        <a:rPr lang="zh-TW" altLang="en-US" sz="1400" b="1" i="0" u="none" strike="noStrike" dirty="0">
                          <a:solidFill>
                            <a:srgbClr val="FF9900"/>
                          </a:solidFill>
                          <a:latin typeface="標楷體" panose="03000509000000000000" pitchFamily="65" charset="-120"/>
                          <a:ea typeface="標楷體" panose="03000509000000000000" pitchFamily="65" charset="-120"/>
                        </a:rPr>
                        <a:t>資料來源：內政部戶政司。 </a:t>
                      </a:r>
                    </a:p>
                  </a:txBody>
                  <a:tcPr marL="0" marR="0" marT="0" marB="0">
                    <a:lnL>
                      <a:noFill/>
                    </a:lnL>
                    <a:lnR>
                      <a:noFill/>
                    </a:lnR>
                    <a:lnT>
                      <a:noFill/>
                    </a:lnT>
                    <a:lnB>
                      <a:noFill/>
                    </a:lnB>
                    <a:noFill/>
                  </a:tcPr>
                </a:tc>
                <a:extLst>
                  <a:ext uri="{0D108BD9-81ED-4DB2-BD59-A6C34878D82A}">
                    <a16:rowId xmlns="" xmlns:a16="http://schemas.microsoft.com/office/drawing/2014/main" val="10000"/>
                  </a:ext>
                </a:extLst>
              </a:tr>
            </a:tbl>
          </a:graphicData>
        </a:graphic>
      </p:graphicFrame>
      <p:sp>
        <p:nvSpPr>
          <p:cNvPr id="212998" name="投影片編號版面配置區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7C2FD58-875E-4FB0-ACB6-D864D2CF69E8}" type="slidenum">
              <a:rPr lang="zh-TW" altLang="en-US" smtClean="0">
                <a:latin typeface="Times New Roman" pitchFamily="18" charset="0"/>
                <a:ea typeface="標楷體" pitchFamily="65" charset="-120"/>
                <a:cs typeface="Times New Roman" pitchFamily="18" charset="0"/>
              </a:rPr>
              <a:pPr/>
              <a:t>45</a:t>
            </a:fld>
            <a:endParaRPr lang="en-US" altLang="zh-TW"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596114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標題 1"/>
          <p:cNvSpPr>
            <a:spLocks noGrp="1"/>
          </p:cNvSpPr>
          <p:nvPr>
            <p:ph type="title"/>
          </p:nvPr>
        </p:nvSpPr>
        <p:spPr>
          <a:xfrm>
            <a:off x="0" y="115888"/>
            <a:ext cx="8929688" cy="779462"/>
          </a:xfrm>
        </p:spPr>
        <p:txBody>
          <a:bodyPr/>
          <a:lstStyle/>
          <a:p>
            <a:r>
              <a:rPr lang="zh-TW" altLang="en-US" sz="3200" smtClean="0">
                <a:solidFill>
                  <a:srgbClr val="A50021"/>
                </a:solidFill>
                <a:latin typeface="標楷體" panose="03000509000000000000" pitchFamily="65" charset="-120"/>
                <a:ea typeface="標楷體" panose="03000509000000000000" pitchFamily="65" charset="-120"/>
              </a:rPr>
              <a:t>有些改變已經在發生，新課綱需要給予支持</a:t>
            </a:r>
            <a:r>
              <a:rPr lang="en-US" altLang="zh-TW" sz="3200" smtClean="0">
                <a:solidFill>
                  <a:srgbClr val="A50021"/>
                </a:solidFill>
                <a:latin typeface="標楷體" panose="03000509000000000000" pitchFamily="65" charset="-120"/>
                <a:ea typeface="標楷體" panose="03000509000000000000" pitchFamily="65" charset="-120"/>
              </a:rPr>
              <a:t>…</a:t>
            </a:r>
            <a:endParaRPr lang="zh-TW" altLang="en-US" sz="3200" smtClean="0">
              <a:solidFill>
                <a:srgbClr val="A50021"/>
              </a:solidFill>
              <a:latin typeface="標楷體" panose="03000509000000000000" pitchFamily="65" charset="-120"/>
              <a:ea typeface="標楷體" panose="03000509000000000000" pitchFamily="65" charset="-120"/>
            </a:endParaRPr>
          </a:p>
        </p:txBody>
      </p:sp>
      <p:sp>
        <p:nvSpPr>
          <p:cNvPr id="92163" name="投影片編號版面配置區 3"/>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8E6227FF-1771-4438-8DE8-A85783139174}" type="slidenum">
              <a:rPr lang="zh-TW" altLang="en-US" sz="1400">
                <a:latin typeface="標楷體" panose="03000509000000000000" pitchFamily="65" charset="-120"/>
                <a:ea typeface="標楷體" panose="03000509000000000000" pitchFamily="65" charset="-120"/>
              </a:rPr>
              <a:pPr>
                <a:spcBef>
                  <a:spcPct val="0"/>
                </a:spcBef>
                <a:buFontTx/>
                <a:buNone/>
              </a:pPr>
              <a:t>46</a:t>
            </a:fld>
            <a:endParaRPr lang="zh-TW" altLang="en-US" sz="1400">
              <a:latin typeface="標楷體" panose="03000509000000000000" pitchFamily="65" charset="-120"/>
              <a:ea typeface="標楷體" panose="03000509000000000000" pitchFamily="65" charset="-120"/>
            </a:endParaRPr>
          </a:p>
        </p:txBody>
      </p:sp>
      <p:sp>
        <p:nvSpPr>
          <p:cNvPr id="21" name="向右箭號 20"/>
          <p:cNvSpPr/>
          <p:nvPr/>
        </p:nvSpPr>
        <p:spPr>
          <a:xfrm>
            <a:off x="1714500" y="908050"/>
            <a:ext cx="5378450" cy="792163"/>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0800000" scaled="1"/>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latin typeface="標楷體" pitchFamily="65" charset="-120"/>
                <a:ea typeface="標楷體" pitchFamily="65" charset="-120"/>
              </a:rPr>
              <a:t>教師的教      學生的學</a:t>
            </a:r>
          </a:p>
        </p:txBody>
      </p:sp>
      <p:sp>
        <p:nvSpPr>
          <p:cNvPr id="22" name="向右箭號 21"/>
          <p:cNvSpPr/>
          <p:nvPr/>
        </p:nvSpPr>
        <p:spPr>
          <a:xfrm>
            <a:off x="1214438" y="1643063"/>
            <a:ext cx="7177087" cy="792162"/>
          </a:xfrm>
          <a:prstGeom prst="rightArrow">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10800000" scaled="1"/>
            <a:tileRect/>
          </a:gra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latin typeface="標楷體" pitchFamily="65" charset="-120"/>
                <a:ea typeface="標楷體" pitchFamily="65" charset="-120"/>
              </a:rPr>
              <a:t>教師</a:t>
            </a:r>
            <a:r>
              <a:rPr lang="en-US" altLang="zh-TW" sz="2800" b="1" dirty="0">
                <a:latin typeface="標楷體" pitchFamily="65" charset="-120"/>
                <a:ea typeface="標楷體" pitchFamily="65" charset="-120"/>
              </a:rPr>
              <a:t>+</a:t>
            </a:r>
            <a:r>
              <a:rPr lang="zh-TW" altLang="en-US" sz="2800" b="1" dirty="0">
                <a:latin typeface="標楷體" pitchFamily="65" charset="-120"/>
                <a:ea typeface="標楷體" pitchFamily="65" charset="-120"/>
              </a:rPr>
              <a:t>教科書     自主學習、行動學習</a:t>
            </a:r>
          </a:p>
        </p:txBody>
      </p:sp>
      <p:sp>
        <p:nvSpPr>
          <p:cNvPr id="23" name="向右箭號 22"/>
          <p:cNvSpPr/>
          <p:nvPr/>
        </p:nvSpPr>
        <p:spPr>
          <a:xfrm>
            <a:off x="1643063" y="2428875"/>
            <a:ext cx="5953125" cy="792163"/>
          </a:xfrm>
          <a:prstGeom prst="rightArrow">
            <a:avLst/>
          </a:prstGeom>
          <a:gradFill flip="none" rotWithShape="1">
            <a:gsLst>
              <a:gs pos="0">
                <a:srgbClr val="008000">
                  <a:shade val="30000"/>
                  <a:satMod val="115000"/>
                </a:srgbClr>
              </a:gs>
              <a:gs pos="50000">
                <a:srgbClr val="008000">
                  <a:shade val="67500"/>
                  <a:satMod val="115000"/>
                </a:srgbClr>
              </a:gs>
              <a:gs pos="100000">
                <a:srgbClr val="008000">
                  <a:shade val="100000"/>
                  <a:satMod val="115000"/>
                </a:srgbClr>
              </a:gs>
            </a:gsLst>
            <a:lin ang="10800000" scaled="1"/>
            <a:tileRect/>
          </a:gra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dirty="0">
                <a:latin typeface="標楷體" pitchFamily="65" charset="-120"/>
                <a:ea typeface="標楷體" pitchFamily="65" charset="-120"/>
              </a:rPr>
              <a:t>教導最終結果    鋪陳學習歷程</a:t>
            </a:r>
          </a:p>
        </p:txBody>
      </p:sp>
      <p:sp>
        <p:nvSpPr>
          <p:cNvPr id="24" name="向右箭號 23"/>
          <p:cNvSpPr/>
          <p:nvPr/>
        </p:nvSpPr>
        <p:spPr>
          <a:xfrm>
            <a:off x="2214563" y="3286125"/>
            <a:ext cx="5021262" cy="792163"/>
          </a:xfrm>
          <a:prstGeom prst="rightArrow">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0800000" scaled="1"/>
            <a:tileRect/>
          </a:gra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latin typeface="標楷體" pitchFamily="65" charset="-120"/>
                <a:ea typeface="標楷體" pitchFamily="65" charset="-120"/>
              </a:rPr>
              <a:t>競爭式學習   共生式學習</a:t>
            </a:r>
          </a:p>
        </p:txBody>
      </p:sp>
      <p:sp>
        <p:nvSpPr>
          <p:cNvPr id="25" name="向右箭號 24"/>
          <p:cNvSpPr/>
          <p:nvPr/>
        </p:nvSpPr>
        <p:spPr>
          <a:xfrm>
            <a:off x="2357438" y="4071938"/>
            <a:ext cx="4664075" cy="792162"/>
          </a:xfrm>
          <a:prstGeom prst="rightArrow">
            <a:avLst/>
          </a:prstGeom>
          <a:gradFill flip="none" rotWithShape="1">
            <a:gsLst>
              <a:gs pos="0">
                <a:srgbClr val="6666FF">
                  <a:shade val="30000"/>
                  <a:satMod val="115000"/>
                </a:srgbClr>
              </a:gs>
              <a:gs pos="50000">
                <a:srgbClr val="6666FF">
                  <a:shade val="67500"/>
                  <a:satMod val="115000"/>
                </a:srgbClr>
              </a:gs>
              <a:gs pos="100000">
                <a:srgbClr val="6666FF">
                  <a:shade val="100000"/>
                  <a:satMod val="115000"/>
                </a:srgbClr>
              </a:gs>
            </a:gsLst>
            <a:lin ang="10800000" scaled="1"/>
            <a:tileRect/>
          </a:gradFill>
          <a:ln>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b="1" dirty="0">
                <a:latin typeface="標楷體" pitchFamily="65" charset="-120"/>
                <a:ea typeface="標楷體" pitchFamily="65" charset="-120"/>
              </a:rPr>
              <a:t>量的教育    質的教育</a:t>
            </a:r>
          </a:p>
        </p:txBody>
      </p:sp>
      <p:sp>
        <p:nvSpPr>
          <p:cNvPr id="26" name="向右箭號 25"/>
          <p:cNvSpPr/>
          <p:nvPr/>
        </p:nvSpPr>
        <p:spPr>
          <a:xfrm>
            <a:off x="1285875" y="4929188"/>
            <a:ext cx="6815138" cy="792162"/>
          </a:xfrm>
          <a:prstGeom prst="rightArrow">
            <a:avLst/>
          </a:prstGeom>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0800000" scaled="1"/>
            <a:tileRect/>
          </a:gra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dirty="0">
                <a:latin typeface="標楷體" pitchFamily="65" charset="-120"/>
                <a:ea typeface="標楷體" pitchFamily="65" charset="-120"/>
              </a:rPr>
              <a:t>有目的的教育     有意義的教育</a:t>
            </a:r>
          </a:p>
        </p:txBody>
      </p:sp>
      <p:sp>
        <p:nvSpPr>
          <p:cNvPr id="27" name="向右箭號 26"/>
          <p:cNvSpPr/>
          <p:nvPr/>
        </p:nvSpPr>
        <p:spPr>
          <a:xfrm>
            <a:off x="1143000" y="5715000"/>
            <a:ext cx="6572250" cy="792163"/>
          </a:xfrm>
          <a:prstGeom prst="rightArrow">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800" dirty="0">
                <a:latin typeface="標楷體" pitchFamily="65" charset="-120"/>
                <a:ea typeface="標楷體" pitchFamily="65" charset="-120"/>
              </a:rPr>
              <a:t>追逐直線式排名    探尋橫向式適性</a:t>
            </a:r>
          </a:p>
        </p:txBody>
      </p:sp>
    </p:spTree>
    <p:extLst>
      <p:ext uri="{BB962C8B-B14F-4D97-AF65-F5344CB8AC3E}">
        <p14:creationId xmlns:p14="http://schemas.microsoft.com/office/powerpoint/2010/main" val="33955489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十二年國民基本教育課程綱要 總綱  </a:t>
            </a:r>
            <a:r>
              <a:rPr lang="en-US" altLang="zh-TW" sz="2800" dirty="0"/>
              <a:t>103.11</a:t>
            </a:r>
            <a:endParaRPr lang="zh-TW" altLang="en-US" sz="2800" dirty="0"/>
          </a:p>
        </p:txBody>
      </p:sp>
      <p:sp>
        <p:nvSpPr>
          <p:cNvPr id="3" name="內容版面配置區 2"/>
          <p:cNvSpPr>
            <a:spLocks noGrp="1"/>
          </p:cNvSpPr>
          <p:nvPr>
            <p:ph idx="1"/>
          </p:nvPr>
        </p:nvSpPr>
        <p:spPr/>
        <p:txBody>
          <a:bodyPr>
            <a:normAutofit fontScale="92500" lnSpcReduction="10000"/>
          </a:bodyPr>
          <a:lstStyle/>
          <a:p>
            <a:r>
              <a:rPr lang="zh-TW" altLang="en-US" dirty="0"/>
              <a:t>壹、修訂背景 </a:t>
            </a:r>
            <a:endParaRPr lang="en-US" altLang="zh-TW" dirty="0" smtClean="0"/>
          </a:p>
          <a:p>
            <a:r>
              <a:rPr lang="zh-TW" altLang="en-US" dirty="0" smtClean="0"/>
              <a:t>貳</a:t>
            </a:r>
            <a:r>
              <a:rPr lang="zh-TW" altLang="en-US" dirty="0"/>
              <a:t>、基本</a:t>
            </a:r>
            <a:r>
              <a:rPr lang="zh-TW" altLang="en-US" dirty="0" smtClean="0"/>
              <a:t>理念</a:t>
            </a:r>
            <a:endParaRPr lang="en-US" altLang="zh-TW" dirty="0" smtClean="0"/>
          </a:p>
          <a:p>
            <a:r>
              <a:rPr lang="zh-TW" altLang="en-US" dirty="0" smtClean="0"/>
              <a:t>參</a:t>
            </a:r>
            <a:r>
              <a:rPr lang="zh-TW" altLang="en-US" dirty="0"/>
              <a:t>、課程目標 </a:t>
            </a:r>
            <a:endParaRPr lang="en-US" altLang="zh-TW" dirty="0" smtClean="0"/>
          </a:p>
          <a:p>
            <a:r>
              <a:rPr lang="zh-TW" altLang="en-US" dirty="0" smtClean="0"/>
              <a:t>肆</a:t>
            </a:r>
            <a:r>
              <a:rPr lang="zh-TW" altLang="en-US" dirty="0"/>
              <a:t>、核心素養 </a:t>
            </a:r>
            <a:endParaRPr lang="en-US" altLang="zh-TW" dirty="0" smtClean="0"/>
          </a:p>
          <a:p>
            <a:r>
              <a:rPr lang="zh-TW" altLang="en-US" dirty="0" smtClean="0"/>
              <a:t>伍</a:t>
            </a:r>
            <a:r>
              <a:rPr lang="zh-TW" altLang="en-US" dirty="0"/>
              <a:t>、</a:t>
            </a:r>
            <a:r>
              <a:rPr lang="zh-TW" altLang="en-US" dirty="0" smtClean="0"/>
              <a:t>學習階段</a:t>
            </a:r>
            <a:endParaRPr lang="en-US" altLang="zh-TW" dirty="0" smtClean="0"/>
          </a:p>
          <a:p>
            <a:r>
              <a:rPr lang="zh-TW" altLang="en-US" dirty="0" smtClean="0"/>
              <a:t>陸</a:t>
            </a:r>
            <a:r>
              <a:rPr lang="zh-TW" altLang="en-US" dirty="0"/>
              <a:t>、課程</a:t>
            </a:r>
            <a:r>
              <a:rPr lang="zh-TW" altLang="en-US" dirty="0" smtClean="0"/>
              <a:t>架構</a:t>
            </a:r>
            <a:endParaRPr lang="en-US" altLang="zh-TW" dirty="0" smtClean="0"/>
          </a:p>
          <a:p>
            <a:pPr lvl="1"/>
            <a:r>
              <a:rPr lang="zh-TW" altLang="en-US" dirty="0" smtClean="0"/>
              <a:t>一</a:t>
            </a:r>
            <a:r>
              <a:rPr lang="zh-TW" altLang="en-US" dirty="0"/>
              <a:t>、課程類型與領域</a:t>
            </a:r>
            <a:r>
              <a:rPr lang="en-US" altLang="zh-TW" dirty="0"/>
              <a:t>/</a:t>
            </a:r>
            <a:r>
              <a:rPr lang="zh-TW" altLang="en-US" dirty="0"/>
              <a:t>科目劃分 </a:t>
            </a:r>
            <a:endParaRPr lang="en-US" altLang="zh-TW" dirty="0" smtClean="0"/>
          </a:p>
          <a:p>
            <a:pPr lvl="1"/>
            <a:r>
              <a:rPr lang="zh-TW" altLang="en-US" dirty="0" smtClean="0"/>
              <a:t>二</a:t>
            </a:r>
            <a:r>
              <a:rPr lang="zh-TW" altLang="en-US" dirty="0"/>
              <a:t>、課程規劃及說明 </a:t>
            </a:r>
            <a:endParaRPr lang="en-US" altLang="zh-TW" dirty="0" smtClean="0"/>
          </a:p>
          <a:p>
            <a:pPr lvl="1"/>
            <a:r>
              <a:rPr lang="zh-TW" altLang="en-US" dirty="0" smtClean="0"/>
              <a:t>（</a:t>
            </a:r>
            <a:r>
              <a:rPr lang="zh-TW" altLang="en-US" dirty="0"/>
              <a:t>二）</a:t>
            </a:r>
            <a:r>
              <a:rPr lang="en-US" altLang="zh-TW" dirty="0"/>
              <a:t>-2 </a:t>
            </a:r>
            <a:r>
              <a:rPr lang="zh-TW" altLang="en-US" dirty="0"/>
              <a:t>技術型高級中等</a:t>
            </a:r>
            <a:r>
              <a:rPr lang="zh-TW" altLang="en-US" dirty="0" smtClean="0"/>
              <a:t>學校</a:t>
            </a:r>
            <a:endParaRPr lang="en-US" altLang="zh-TW" dirty="0" smtClean="0"/>
          </a:p>
          <a:p>
            <a:r>
              <a:rPr lang="zh-TW" altLang="en-US" dirty="0"/>
              <a:t>柒、實施要點</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47</a:t>
            </a:fld>
            <a:endParaRPr lang="zh-TW" altLang="en-US"/>
          </a:p>
        </p:txBody>
      </p:sp>
    </p:spTree>
    <p:extLst>
      <p:ext uri="{BB962C8B-B14F-4D97-AF65-F5344CB8AC3E}">
        <p14:creationId xmlns:p14="http://schemas.microsoft.com/office/powerpoint/2010/main" val="1680464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壹、修訂背景 </a:t>
            </a:r>
          </a:p>
        </p:txBody>
      </p:sp>
      <p:sp>
        <p:nvSpPr>
          <p:cNvPr id="3" name="內容版面配置區 2"/>
          <p:cNvSpPr>
            <a:spLocks noGrp="1"/>
          </p:cNvSpPr>
          <p:nvPr>
            <p:ph idx="1"/>
          </p:nvPr>
        </p:nvSpPr>
        <p:spPr/>
        <p:txBody>
          <a:bodyPr/>
          <a:lstStyle/>
          <a:p>
            <a:r>
              <a:rPr lang="zh-TW" altLang="en-US" dirty="0"/>
              <a:t>民國 </a:t>
            </a:r>
            <a:r>
              <a:rPr lang="en-US" altLang="zh-TW" dirty="0"/>
              <a:t>57 </a:t>
            </a:r>
            <a:r>
              <a:rPr lang="zh-TW" altLang="en-US" dirty="0"/>
              <a:t>年實施九年</a:t>
            </a:r>
            <a:r>
              <a:rPr lang="zh-TW" altLang="en-US" dirty="0" smtClean="0"/>
              <a:t>國民教育</a:t>
            </a:r>
            <a:endParaRPr lang="en-US" altLang="zh-TW" dirty="0" smtClean="0"/>
          </a:p>
          <a:p>
            <a:r>
              <a:rPr lang="zh-TW" altLang="en-US" dirty="0"/>
              <a:t>民國 </a:t>
            </a:r>
            <a:r>
              <a:rPr lang="en-US" altLang="zh-TW" dirty="0"/>
              <a:t>103 </a:t>
            </a:r>
            <a:r>
              <a:rPr lang="zh-TW" altLang="en-US" dirty="0"/>
              <a:t>年 </a:t>
            </a:r>
            <a:r>
              <a:rPr lang="en-US" altLang="zh-TW" dirty="0"/>
              <a:t>8 </a:t>
            </a:r>
            <a:r>
              <a:rPr lang="zh-TW" altLang="en-US" dirty="0"/>
              <a:t>月 </a:t>
            </a:r>
            <a:r>
              <a:rPr lang="en-US" altLang="zh-TW" dirty="0"/>
              <a:t>1 </a:t>
            </a:r>
            <a:r>
              <a:rPr lang="zh-TW" altLang="en-US" dirty="0"/>
              <a:t>日全面</a:t>
            </a:r>
            <a:r>
              <a:rPr lang="zh-TW" altLang="en-US" dirty="0" smtClean="0"/>
              <a:t>實施「</a:t>
            </a:r>
            <a:r>
              <a:rPr lang="zh-TW" altLang="en-US" dirty="0"/>
              <a:t>十二年國民</a:t>
            </a:r>
            <a:r>
              <a:rPr lang="zh-TW" altLang="en-US" dirty="0" smtClean="0"/>
              <a:t>基本教育」</a:t>
            </a:r>
            <a:endParaRPr lang="en-US" altLang="zh-TW" dirty="0" smtClean="0"/>
          </a:p>
          <a:p>
            <a:r>
              <a:rPr lang="zh-TW" altLang="en-US" dirty="0"/>
              <a:t>民國 </a:t>
            </a:r>
            <a:r>
              <a:rPr lang="en-US" altLang="zh-TW" dirty="0"/>
              <a:t>103 </a:t>
            </a:r>
            <a:r>
              <a:rPr lang="zh-TW" altLang="en-US" dirty="0"/>
              <a:t>年 </a:t>
            </a:r>
            <a:r>
              <a:rPr lang="en-US" altLang="zh-TW" dirty="0"/>
              <a:t>8 </a:t>
            </a:r>
            <a:r>
              <a:rPr lang="zh-TW" altLang="en-US" dirty="0"/>
              <a:t>月 </a:t>
            </a:r>
            <a:r>
              <a:rPr lang="en-US" altLang="zh-TW" dirty="0"/>
              <a:t>1 </a:t>
            </a:r>
            <a:r>
              <a:rPr lang="zh-TW" altLang="en-US" dirty="0"/>
              <a:t>日全面實施「十二年國民</a:t>
            </a:r>
            <a:r>
              <a:rPr lang="zh-TW" altLang="en-US" dirty="0" smtClean="0"/>
              <a:t>基本教育課程綱要」</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48</a:t>
            </a:fld>
            <a:endParaRPr lang="zh-TW" altLang="en-US"/>
          </a:p>
        </p:txBody>
      </p:sp>
    </p:spTree>
    <p:extLst>
      <p:ext uri="{BB962C8B-B14F-4D97-AF65-F5344CB8AC3E}">
        <p14:creationId xmlns:p14="http://schemas.microsoft.com/office/powerpoint/2010/main" val="132774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貳、基本理</a:t>
            </a:r>
            <a:r>
              <a:rPr lang="zh-TW" altLang="en-US" dirty="0" smtClean="0"/>
              <a:t>念</a:t>
            </a:r>
            <a:endParaRPr lang="zh-TW" altLang="en-US" dirty="0"/>
          </a:p>
        </p:txBody>
      </p:sp>
      <p:sp>
        <p:nvSpPr>
          <p:cNvPr id="3" name="內容版面配置區 2"/>
          <p:cNvSpPr>
            <a:spLocks noGrp="1"/>
          </p:cNvSpPr>
          <p:nvPr>
            <p:ph idx="1"/>
          </p:nvPr>
        </p:nvSpPr>
        <p:spPr/>
        <p:txBody>
          <a:bodyPr/>
          <a:lstStyle/>
          <a:p>
            <a:r>
              <a:rPr lang="zh-TW" altLang="en-US" dirty="0"/>
              <a:t>「自發」、「互動」及「共 好」為理念，強調學生是自發主動的學習</a:t>
            </a:r>
            <a:r>
              <a:rPr lang="zh-TW" altLang="en-US" dirty="0" smtClean="0"/>
              <a:t>者</a:t>
            </a:r>
            <a:endParaRPr lang="en-US" altLang="zh-TW" dirty="0" smtClean="0"/>
          </a:p>
          <a:p>
            <a:r>
              <a:rPr lang="zh-TW" altLang="en-US" dirty="0"/>
              <a:t>以「成就每一個孩子</a:t>
            </a:r>
            <a:r>
              <a:rPr lang="en-US" altLang="zh-TW" dirty="0"/>
              <a:t>—</a:t>
            </a:r>
            <a:r>
              <a:rPr lang="zh-TW" altLang="en-US" dirty="0"/>
              <a:t>適性揚才、終身學習」為願景</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49</a:t>
            </a:fld>
            <a:endParaRPr lang="zh-TW" altLang="en-US"/>
          </a:p>
        </p:txBody>
      </p:sp>
    </p:spTree>
    <p:extLst>
      <p:ext uri="{BB962C8B-B14F-4D97-AF65-F5344CB8AC3E}">
        <p14:creationId xmlns:p14="http://schemas.microsoft.com/office/powerpoint/2010/main" val="380949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名詞釐清</a:t>
            </a:r>
          </a:p>
        </p:txBody>
      </p:sp>
      <p:sp>
        <p:nvSpPr>
          <p:cNvPr id="3" name="內容版面配置區 2"/>
          <p:cNvSpPr>
            <a:spLocks noGrp="1"/>
          </p:cNvSpPr>
          <p:nvPr>
            <p:ph idx="1"/>
          </p:nvPr>
        </p:nvSpPr>
        <p:spPr/>
        <p:txBody>
          <a:bodyPr/>
          <a:lstStyle/>
          <a:p>
            <a:r>
              <a:rPr lang="zh-TW" altLang="en-US" dirty="0" smtClean="0"/>
              <a:t>學校本位課程</a:t>
            </a:r>
            <a:endParaRPr lang="en-US" altLang="zh-TW" dirty="0" smtClean="0"/>
          </a:p>
          <a:p>
            <a:r>
              <a:rPr lang="zh-TW" altLang="en-US" dirty="0"/>
              <a:t>學校本位課程</a:t>
            </a:r>
            <a:r>
              <a:rPr lang="zh-TW" altLang="en-US" u="sng" dirty="0" smtClean="0"/>
              <a:t>發展</a:t>
            </a:r>
            <a:endParaRPr lang="en-US" altLang="zh-TW" u="sng" dirty="0" smtClean="0"/>
          </a:p>
          <a:p>
            <a:r>
              <a:rPr lang="zh-TW" altLang="en-US" dirty="0" smtClean="0"/>
              <a:t>素養導向的學校本位課程發展</a:t>
            </a:r>
            <a:endParaRPr lang="en-US" altLang="zh-TW" dirty="0" smtClean="0"/>
          </a:p>
          <a:p>
            <a:endParaRPr lang="en-US" altLang="zh-TW" dirty="0"/>
          </a:p>
          <a:p>
            <a:r>
              <a:rPr lang="en-US" altLang="zh-TW" dirty="0" smtClean="0"/>
              <a:t>12</a:t>
            </a:r>
            <a:r>
              <a:rPr lang="zh-TW" altLang="en-US" dirty="0" smtClean="0"/>
              <a:t>年國民基本教育</a:t>
            </a:r>
            <a:r>
              <a:rPr lang="en-US" altLang="zh-TW" dirty="0" smtClean="0"/>
              <a:t>(2014)</a:t>
            </a:r>
          </a:p>
          <a:p>
            <a:r>
              <a:rPr lang="en-US" altLang="zh-TW" dirty="0" smtClean="0"/>
              <a:t>108</a:t>
            </a:r>
            <a:r>
              <a:rPr lang="zh-TW" altLang="en-US" dirty="0" smtClean="0"/>
              <a:t>課綱</a:t>
            </a:r>
            <a:r>
              <a:rPr lang="en-US" altLang="zh-TW" dirty="0" smtClean="0"/>
              <a:t>(108</a:t>
            </a:r>
            <a:r>
              <a:rPr lang="zh-TW" altLang="en-US" dirty="0" smtClean="0"/>
              <a:t>學年度</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5</a:t>
            </a:fld>
            <a:endParaRPr lang="zh-TW" altLang="en-US"/>
          </a:p>
        </p:txBody>
      </p:sp>
    </p:spTree>
    <p:extLst>
      <p:ext uri="{BB962C8B-B14F-4D97-AF65-F5344CB8AC3E}">
        <p14:creationId xmlns:p14="http://schemas.microsoft.com/office/powerpoint/2010/main" val="29189394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txBox="1">
            <a:spLocks noGrp="1"/>
          </p:cNvSpPr>
          <p:nvPr>
            <p:ph type="title"/>
          </p:nvPr>
        </p:nvSpPr>
        <p:spPr>
          <a:xfrm>
            <a:off x="395288" y="260350"/>
            <a:ext cx="8229600" cy="936625"/>
          </a:xfrm>
        </p:spPr>
        <p:txBody>
          <a:bodyPr lIns="91425" tIns="45700" rIns="91425" bIns="45700" anchor="ctr" anchorCtr="0">
            <a:noAutofit/>
          </a:bodyPr>
          <a:lstStyle/>
          <a:p>
            <a:pPr algn="ctr" eaLnBrk="1" fontAlgn="auto" hangingPunct="1">
              <a:spcBef>
                <a:spcPts val="0"/>
              </a:spcBef>
              <a:spcAft>
                <a:spcPts val="0"/>
              </a:spcAft>
              <a:buSzPct val="25000"/>
              <a:defRPr/>
            </a:pPr>
            <a:r>
              <a:rPr lang="en-US" sz="4400" b="1" cap="none" dirty="0" err="1">
                <a:solidFill>
                  <a:schemeClr val="dk1"/>
                </a:solidFill>
                <a:latin typeface="標楷體" panose="03000509000000000000" pitchFamily="65" charset="-120"/>
                <a:ea typeface="標楷體" panose="03000509000000000000" pitchFamily="65" charset="-120"/>
                <a:cs typeface="Times New Roman" panose="02020603050405020304" pitchFamily="18" charset="0"/>
                <a:sym typeface="Arial"/>
              </a:rPr>
              <a:t>總綱</a:t>
            </a:r>
            <a:r>
              <a:rPr lang="en-US" b="1" dirty="0" err="1">
                <a:latin typeface="標楷體" panose="03000509000000000000" pitchFamily="65" charset="-120"/>
                <a:ea typeface="標楷體" panose="03000509000000000000" pitchFamily="65" charset="-120"/>
                <a:cs typeface="Times New Roman" panose="02020603050405020304" pitchFamily="18" charset="0"/>
                <a:sym typeface="Arial"/>
              </a:rPr>
              <a:t>的</a:t>
            </a:r>
            <a:r>
              <a:rPr lang="en-US" sz="4400" b="1" cap="none" dirty="0" err="1">
                <a:solidFill>
                  <a:schemeClr val="dk1"/>
                </a:solidFill>
                <a:latin typeface="標楷體" panose="03000509000000000000" pitchFamily="65" charset="-120"/>
                <a:ea typeface="標楷體" panose="03000509000000000000" pitchFamily="65" charset="-120"/>
                <a:cs typeface="Times New Roman" panose="02020603050405020304" pitchFamily="18" charset="0"/>
                <a:sym typeface="Arial"/>
              </a:rPr>
              <a:t>基本理念</a:t>
            </a:r>
            <a:endParaRPr lang="en-US" sz="4400" b="1" cap="none" dirty="0">
              <a:solidFill>
                <a:schemeClr val="dk1"/>
              </a:solidFill>
              <a:latin typeface="標楷體" panose="03000509000000000000" pitchFamily="65" charset="-120"/>
              <a:ea typeface="標楷體" panose="03000509000000000000" pitchFamily="65" charset="-120"/>
              <a:cs typeface="Times New Roman" panose="02020603050405020304" pitchFamily="18" charset="0"/>
              <a:sym typeface="Arial"/>
            </a:endParaRPr>
          </a:p>
        </p:txBody>
      </p:sp>
      <p:sp>
        <p:nvSpPr>
          <p:cNvPr id="241666" name="投影片編號版面配置區 10"/>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F38541F-6E76-47AB-B3C6-D18AB4E24488}" type="slidenum">
              <a:rPr lang="zh-TW" altLang="en-US" smtClean="0">
                <a:latin typeface="標楷體" pitchFamily="65" charset="-120"/>
                <a:ea typeface="標楷體" pitchFamily="65" charset="-120"/>
                <a:cs typeface="Times New Roman" pitchFamily="18" charset="0"/>
              </a:rPr>
              <a:pPr/>
              <a:t>50</a:t>
            </a:fld>
            <a:endParaRPr lang="en-US" altLang="zh-TW" smtClean="0">
              <a:latin typeface="標楷體" pitchFamily="65" charset="-120"/>
              <a:ea typeface="標楷體" pitchFamily="65" charset="-120"/>
              <a:cs typeface="Times New Roman" pitchFamily="18" charset="0"/>
            </a:endParaRPr>
          </a:p>
        </p:txBody>
      </p:sp>
      <p:pic>
        <p:nvPicPr>
          <p:cNvPr id="241667" name="Shape 472"/>
          <p:cNvPicPr preferRelativeResize="0">
            <a:picLocks noChangeAspect="1" noChangeArrowheads="1"/>
          </p:cNvPicPr>
          <p:nvPr/>
        </p:nvPicPr>
        <p:blipFill>
          <a:blip r:embed="rId3" cstate="print"/>
          <a:srcRect/>
          <a:stretch>
            <a:fillRect/>
          </a:stretch>
        </p:blipFill>
        <p:spPr bwMode="auto">
          <a:xfrm>
            <a:off x="274638" y="2255838"/>
            <a:ext cx="8369300" cy="2686050"/>
          </a:xfrm>
          <a:prstGeom prst="rect">
            <a:avLst/>
          </a:prstGeom>
          <a:noFill/>
          <a:ln w="9525">
            <a:noFill/>
            <a:miter lim="800000"/>
            <a:headEnd/>
            <a:tailEnd/>
          </a:ln>
        </p:spPr>
      </p:pic>
      <p:sp>
        <p:nvSpPr>
          <p:cNvPr id="241668" name="Shape 473"/>
          <p:cNvSpPr txBox="1">
            <a:spLocks noChangeArrowheads="1"/>
          </p:cNvSpPr>
          <p:nvPr/>
        </p:nvSpPr>
        <p:spPr bwMode="auto">
          <a:xfrm>
            <a:off x="900113" y="1484313"/>
            <a:ext cx="1660525" cy="495300"/>
          </a:xfrm>
          <a:prstGeom prst="rect">
            <a:avLst/>
          </a:prstGeom>
          <a:noFill/>
          <a:ln w="9525">
            <a:noFill/>
            <a:miter lim="800000"/>
            <a:headEnd/>
            <a:tailEnd/>
          </a:ln>
        </p:spPr>
        <p:txBody>
          <a:bodyPr lIns="91425" tIns="91425" rIns="91425" bIns="91425"/>
          <a:lstStyle/>
          <a:p>
            <a:pPr algn="ctr">
              <a:buClr>
                <a:srgbClr val="CC0000"/>
              </a:buClr>
              <a:buSzPct val="25000"/>
              <a:buFont typeface="Arial" charset="0"/>
              <a:buNone/>
            </a:pPr>
            <a:r>
              <a:rPr lang="en-US" sz="3600" b="1">
                <a:solidFill>
                  <a:srgbClr val="0000FF"/>
                </a:solidFill>
                <a:latin typeface="標楷體" pitchFamily="65" charset="-120"/>
                <a:ea typeface="標楷體" pitchFamily="65" charset="-120"/>
                <a:cs typeface="Times New Roman" pitchFamily="18" charset="0"/>
                <a:sym typeface="Arial" charset="0"/>
              </a:rPr>
              <a:t>自  發</a:t>
            </a:r>
          </a:p>
        </p:txBody>
      </p:sp>
      <p:sp>
        <p:nvSpPr>
          <p:cNvPr id="241669" name="Shape 474"/>
          <p:cNvSpPr txBox="1">
            <a:spLocks noChangeArrowheads="1"/>
          </p:cNvSpPr>
          <p:nvPr/>
        </p:nvSpPr>
        <p:spPr bwMode="auto">
          <a:xfrm>
            <a:off x="3708400" y="1484313"/>
            <a:ext cx="1704975" cy="769937"/>
          </a:xfrm>
          <a:prstGeom prst="rect">
            <a:avLst/>
          </a:prstGeom>
          <a:noFill/>
          <a:ln w="9525">
            <a:noFill/>
            <a:miter lim="800000"/>
            <a:headEnd/>
            <a:tailEnd/>
          </a:ln>
        </p:spPr>
        <p:txBody>
          <a:bodyPr lIns="91425" tIns="91425" rIns="91425" bIns="91425" anchor="ctr"/>
          <a:lstStyle/>
          <a:p>
            <a:pPr algn="ctr">
              <a:buClr>
                <a:srgbClr val="CC0000"/>
              </a:buClr>
              <a:buSzPct val="25000"/>
              <a:buFont typeface="Arial" charset="0"/>
              <a:buNone/>
            </a:pPr>
            <a:r>
              <a:rPr lang="en-US" sz="3600" b="1">
                <a:solidFill>
                  <a:srgbClr val="FFC000"/>
                </a:solidFill>
                <a:latin typeface="標楷體" pitchFamily="65" charset="-120"/>
                <a:ea typeface="標楷體" pitchFamily="65" charset="-120"/>
                <a:cs typeface="Times New Roman" pitchFamily="18" charset="0"/>
                <a:sym typeface="Arial" charset="0"/>
              </a:rPr>
              <a:t>互  動</a:t>
            </a:r>
          </a:p>
        </p:txBody>
      </p:sp>
      <p:sp>
        <p:nvSpPr>
          <p:cNvPr id="241670" name="Shape 475"/>
          <p:cNvSpPr txBox="1">
            <a:spLocks noChangeArrowheads="1"/>
          </p:cNvSpPr>
          <p:nvPr/>
        </p:nvSpPr>
        <p:spPr bwMode="auto">
          <a:xfrm>
            <a:off x="6588125" y="1484313"/>
            <a:ext cx="1706563" cy="769937"/>
          </a:xfrm>
          <a:prstGeom prst="rect">
            <a:avLst/>
          </a:prstGeom>
          <a:noFill/>
          <a:ln w="9525">
            <a:noFill/>
            <a:miter lim="800000"/>
            <a:headEnd/>
            <a:tailEnd/>
          </a:ln>
        </p:spPr>
        <p:txBody>
          <a:bodyPr lIns="91425" tIns="91425" rIns="91425" bIns="91425" anchor="ctr"/>
          <a:lstStyle/>
          <a:p>
            <a:pPr algn="ctr">
              <a:buClr>
                <a:srgbClr val="CC0000"/>
              </a:buClr>
              <a:buSzPct val="25000"/>
              <a:buFont typeface="Arial" charset="0"/>
              <a:buNone/>
            </a:pPr>
            <a:r>
              <a:rPr lang="en-US" sz="3600" b="1">
                <a:solidFill>
                  <a:srgbClr val="FF0000"/>
                </a:solidFill>
                <a:latin typeface="標楷體" pitchFamily="65" charset="-120"/>
                <a:ea typeface="標楷體" pitchFamily="65" charset="-120"/>
                <a:cs typeface="Times New Roman" pitchFamily="18" charset="0"/>
                <a:sym typeface="Arial" charset="0"/>
              </a:rPr>
              <a:t>共  好</a:t>
            </a:r>
          </a:p>
        </p:txBody>
      </p:sp>
      <p:sp>
        <p:nvSpPr>
          <p:cNvPr id="241671" name="Shape 476"/>
          <p:cNvSpPr txBox="1">
            <a:spLocks noChangeArrowheads="1"/>
          </p:cNvSpPr>
          <p:nvPr/>
        </p:nvSpPr>
        <p:spPr bwMode="auto">
          <a:xfrm>
            <a:off x="107950" y="5016500"/>
            <a:ext cx="2894013" cy="573088"/>
          </a:xfrm>
          <a:prstGeom prst="rect">
            <a:avLst/>
          </a:prstGeom>
          <a:noFill/>
          <a:ln w="9525">
            <a:noFill/>
            <a:miter lim="800000"/>
            <a:headEnd/>
            <a:tailEnd/>
          </a:ln>
        </p:spPr>
        <p:txBody>
          <a:bodyPr lIns="91425" tIns="91425" rIns="91425" bIns="91425"/>
          <a:lstStyle/>
          <a:p>
            <a:pPr algn="ctr">
              <a:buClr>
                <a:srgbClr val="000000"/>
              </a:buClr>
              <a:buSzPct val="25000"/>
              <a:buFont typeface="Arial" charset="0"/>
              <a:buNone/>
            </a:pPr>
            <a:r>
              <a:rPr lang="en-US" sz="3000" b="1">
                <a:solidFill>
                  <a:srgbClr val="002060"/>
                </a:solidFill>
                <a:latin typeface="標楷體" pitchFamily="65" charset="-120"/>
                <a:ea typeface="標楷體" pitchFamily="65" charset="-120"/>
                <a:cs typeface="Times New Roman" pitchFamily="18" charset="0"/>
                <a:sym typeface="Arial" charset="0"/>
              </a:rPr>
              <a:t>有意願</a:t>
            </a:r>
            <a:r>
              <a:rPr lang="zh-TW" altLang="en-US" sz="3000" b="1">
                <a:solidFill>
                  <a:srgbClr val="002060"/>
                </a:solidFill>
                <a:latin typeface="標楷體" pitchFamily="65" charset="-120"/>
                <a:ea typeface="標楷體" pitchFamily="65" charset="-120"/>
                <a:cs typeface="Times New Roman" pitchFamily="18" charset="0"/>
                <a:sym typeface="Arial" charset="0"/>
              </a:rPr>
              <a:t>，</a:t>
            </a:r>
            <a:r>
              <a:rPr lang="en-US" sz="3000" b="1">
                <a:solidFill>
                  <a:srgbClr val="002060"/>
                </a:solidFill>
                <a:latin typeface="標楷體" pitchFamily="65" charset="-120"/>
                <a:ea typeface="標楷體" pitchFamily="65" charset="-120"/>
                <a:cs typeface="Times New Roman" pitchFamily="18" charset="0"/>
                <a:sym typeface="Arial" charset="0"/>
              </a:rPr>
              <a:t>有動力</a:t>
            </a:r>
          </a:p>
        </p:txBody>
      </p:sp>
      <p:sp>
        <p:nvSpPr>
          <p:cNvPr id="241672" name="Shape 477"/>
          <p:cNvSpPr txBox="1">
            <a:spLocks noChangeArrowheads="1"/>
          </p:cNvSpPr>
          <p:nvPr/>
        </p:nvSpPr>
        <p:spPr bwMode="auto">
          <a:xfrm>
            <a:off x="2916238" y="5016500"/>
            <a:ext cx="2917825" cy="573088"/>
          </a:xfrm>
          <a:prstGeom prst="rect">
            <a:avLst/>
          </a:prstGeom>
          <a:noFill/>
          <a:ln w="9525">
            <a:noFill/>
            <a:miter lim="800000"/>
            <a:headEnd/>
            <a:tailEnd/>
          </a:ln>
        </p:spPr>
        <p:txBody>
          <a:bodyPr lIns="91425" tIns="91425" rIns="91425" bIns="91425"/>
          <a:lstStyle/>
          <a:p>
            <a:pPr algn="ctr">
              <a:buClr>
                <a:srgbClr val="000000"/>
              </a:buClr>
              <a:buSzPct val="25000"/>
              <a:buFont typeface="Arial" charset="0"/>
              <a:buNone/>
            </a:pPr>
            <a:r>
              <a:rPr lang="en-US" sz="3000" b="1">
                <a:solidFill>
                  <a:srgbClr val="FF6600"/>
                </a:solidFill>
                <a:latin typeface="標楷體" pitchFamily="65" charset="-120"/>
                <a:ea typeface="標楷體" pitchFamily="65" charset="-120"/>
                <a:cs typeface="Times New Roman" pitchFamily="18" charset="0"/>
                <a:sym typeface="Arial" charset="0"/>
              </a:rPr>
              <a:t>有方法</a:t>
            </a:r>
            <a:r>
              <a:rPr lang="zh-TW" altLang="en-US" sz="3000" b="1">
                <a:solidFill>
                  <a:srgbClr val="FF6600"/>
                </a:solidFill>
                <a:latin typeface="標楷體" pitchFamily="65" charset="-120"/>
                <a:ea typeface="標楷體" pitchFamily="65" charset="-120"/>
                <a:cs typeface="Times New Roman" pitchFamily="18" charset="0"/>
                <a:sym typeface="Arial" charset="0"/>
              </a:rPr>
              <a:t>，</a:t>
            </a:r>
            <a:r>
              <a:rPr lang="en-US" sz="3000" b="1">
                <a:solidFill>
                  <a:srgbClr val="FF6600"/>
                </a:solidFill>
                <a:latin typeface="標楷體" pitchFamily="65" charset="-120"/>
                <a:ea typeface="標楷體" pitchFamily="65" charset="-120"/>
                <a:cs typeface="Times New Roman" pitchFamily="18" charset="0"/>
                <a:sym typeface="Arial" charset="0"/>
              </a:rPr>
              <a:t>有知識</a:t>
            </a:r>
          </a:p>
        </p:txBody>
      </p:sp>
      <p:sp>
        <p:nvSpPr>
          <p:cNvPr id="241673" name="Shape 478"/>
          <p:cNvSpPr txBox="1">
            <a:spLocks noChangeArrowheads="1"/>
          </p:cNvSpPr>
          <p:nvPr/>
        </p:nvSpPr>
        <p:spPr bwMode="auto">
          <a:xfrm>
            <a:off x="5724525" y="5016500"/>
            <a:ext cx="2971800" cy="573088"/>
          </a:xfrm>
          <a:prstGeom prst="rect">
            <a:avLst/>
          </a:prstGeom>
          <a:noFill/>
          <a:ln w="9525">
            <a:noFill/>
            <a:miter lim="800000"/>
            <a:headEnd/>
            <a:tailEnd/>
          </a:ln>
        </p:spPr>
        <p:txBody>
          <a:bodyPr lIns="91425" tIns="91425" rIns="91425" bIns="91425"/>
          <a:lstStyle/>
          <a:p>
            <a:pPr algn="ctr">
              <a:buSzPct val="25000"/>
            </a:pPr>
            <a:r>
              <a:rPr lang="en-US" sz="3000" b="1">
                <a:solidFill>
                  <a:srgbClr val="920000"/>
                </a:solidFill>
                <a:latin typeface="標楷體" pitchFamily="65" charset="-120"/>
                <a:ea typeface="標楷體" pitchFamily="65" charset="-120"/>
                <a:cs typeface="Times New Roman" pitchFamily="18" charset="0"/>
                <a:sym typeface="Arial" charset="0"/>
              </a:rPr>
              <a:t>有善念</a:t>
            </a:r>
            <a:r>
              <a:rPr lang="zh-TW" altLang="en-US" sz="3000" b="1">
                <a:solidFill>
                  <a:srgbClr val="920000"/>
                </a:solidFill>
                <a:latin typeface="標楷體" pitchFamily="65" charset="-120"/>
                <a:ea typeface="標楷體" pitchFamily="65" charset="-120"/>
                <a:cs typeface="Times New Roman" pitchFamily="18" charset="0"/>
                <a:sym typeface="Arial" charset="0"/>
              </a:rPr>
              <a:t>，</a:t>
            </a:r>
            <a:r>
              <a:rPr lang="en-US" sz="3000" b="1">
                <a:solidFill>
                  <a:srgbClr val="920000"/>
                </a:solidFill>
                <a:latin typeface="標楷體" pitchFamily="65" charset="-120"/>
                <a:ea typeface="標楷體" pitchFamily="65" charset="-120"/>
                <a:cs typeface="Times New Roman" pitchFamily="18" charset="0"/>
                <a:sym typeface="Arial" charset="0"/>
              </a:rPr>
              <a:t>能活用</a:t>
            </a:r>
          </a:p>
        </p:txBody>
      </p:sp>
    </p:spTree>
    <p:extLst>
      <p:ext uri="{BB962C8B-B14F-4D97-AF65-F5344CB8AC3E}">
        <p14:creationId xmlns:p14="http://schemas.microsoft.com/office/powerpoint/2010/main" val="212912562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809" name="Shape 504"/>
          <p:cNvGrpSpPr>
            <a:grpSpLocks/>
          </p:cNvGrpSpPr>
          <p:nvPr/>
        </p:nvGrpSpPr>
        <p:grpSpPr bwMode="auto">
          <a:xfrm>
            <a:off x="1619250" y="1196975"/>
            <a:ext cx="6437313" cy="5661025"/>
            <a:chOff x="1182287" y="91796"/>
            <a:chExt cx="6225899" cy="4735284"/>
          </a:xfrm>
        </p:grpSpPr>
        <p:sp>
          <p:nvSpPr>
            <p:cNvPr id="247815" name="Shape 505"/>
            <p:cNvSpPr>
              <a:spLocks noChangeArrowheads="1"/>
            </p:cNvSpPr>
            <p:nvPr/>
          </p:nvSpPr>
          <p:spPr bwMode="auto">
            <a:xfrm>
              <a:off x="1809110" y="197331"/>
              <a:ext cx="5096999" cy="1360200"/>
            </a:xfrm>
            <a:prstGeom prst="ellipse">
              <a:avLst/>
            </a:prstGeom>
            <a:noFill/>
            <a:ln w="9525">
              <a:no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6" name="Shape 506"/>
            <p:cNvSpPr>
              <a:spLocks noChangeArrowheads="1"/>
            </p:cNvSpPr>
            <p:nvPr/>
          </p:nvSpPr>
          <p:spPr bwMode="auto">
            <a:xfrm>
              <a:off x="3735314" y="3527687"/>
              <a:ext cx="759000" cy="485700"/>
            </a:xfrm>
            <a:prstGeom prst="downArrow">
              <a:avLst>
                <a:gd name="adj1" fmla="val 50000"/>
                <a:gd name="adj2" fmla="val 50000"/>
              </a:avLst>
            </a:prstGeom>
            <a:solidFill>
              <a:srgbClr val="A793BF"/>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7" name="Shape 507"/>
            <p:cNvSpPr>
              <a:spLocks noChangeArrowheads="1"/>
            </p:cNvSpPr>
            <p:nvPr/>
          </p:nvSpPr>
          <p:spPr bwMode="auto">
            <a:xfrm>
              <a:off x="2293273" y="3916280"/>
              <a:ext cx="3643200" cy="910800"/>
            </a:xfrm>
            <a:prstGeom prst="rect">
              <a:avLst/>
            </a:prstGeom>
            <a:noFill/>
            <a:ln w="9525">
              <a:noFill/>
              <a:miter lim="800000"/>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8" name="Shape 508"/>
            <p:cNvSpPr txBox="1">
              <a:spLocks noChangeArrowheads="1"/>
            </p:cNvSpPr>
            <p:nvPr/>
          </p:nvSpPr>
          <p:spPr bwMode="auto">
            <a:xfrm>
              <a:off x="2293273" y="3916280"/>
              <a:ext cx="3643200" cy="910800"/>
            </a:xfrm>
            <a:prstGeom prst="rect">
              <a:avLst/>
            </a:prstGeom>
            <a:noFill/>
            <a:ln w="9525">
              <a:noFill/>
              <a:miter lim="800000"/>
              <a:headEnd/>
              <a:tailEnd/>
            </a:ln>
          </p:spPr>
          <p:txBody>
            <a:bodyPr lIns="256025" tIns="256025" rIns="256025" bIns="256025" anchor="ctr"/>
            <a:lstStyle/>
            <a:p>
              <a:pPr algn="ctr">
                <a:lnSpc>
                  <a:spcPct val="90000"/>
                </a:lnSpc>
                <a:buSzPct val="25000"/>
              </a:pPr>
              <a:r>
                <a:rPr lang="en-US" sz="3600" b="1">
                  <a:solidFill>
                    <a:srgbClr val="0000FF"/>
                  </a:solidFill>
                  <a:latin typeface="標楷體" pitchFamily="65" charset="-120"/>
                  <a:ea typeface="標楷體" pitchFamily="65" charset="-120"/>
                  <a:cs typeface="Arial" charset="0"/>
                  <a:sym typeface="Arial" charset="0"/>
                </a:rPr>
                <a:t>終身學習者</a:t>
              </a:r>
            </a:p>
          </p:txBody>
        </p:sp>
        <p:sp>
          <p:nvSpPr>
            <p:cNvPr id="247819" name="Shape 509"/>
            <p:cNvSpPr>
              <a:spLocks noChangeArrowheads="1"/>
            </p:cNvSpPr>
            <p:nvPr/>
          </p:nvSpPr>
          <p:spPr bwMode="auto">
            <a:xfrm>
              <a:off x="3440982" y="1497258"/>
              <a:ext cx="1753800" cy="1743000"/>
            </a:xfrm>
            <a:prstGeom prst="ellipse">
              <a:avLst/>
            </a:prstGeom>
            <a:solidFill>
              <a:srgbClr val="BF504D"/>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20" name="Shape 510"/>
            <p:cNvSpPr txBox="1">
              <a:spLocks noChangeArrowheads="1"/>
            </p:cNvSpPr>
            <p:nvPr/>
          </p:nvSpPr>
          <p:spPr bwMode="auto">
            <a:xfrm>
              <a:off x="3697839" y="1752530"/>
              <a:ext cx="1240200" cy="1232700"/>
            </a:xfrm>
            <a:prstGeom prst="rect">
              <a:avLst/>
            </a:prstGeom>
            <a:noFill/>
            <a:ln w="9525">
              <a:noFill/>
              <a:miter lim="800000"/>
              <a:headEnd/>
              <a:tailEnd/>
            </a:ln>
          </p:spPr>
          <p:txBody>
            <a:bodyPr lIns="45700" tIns="45700" rIns="45700" bIns="45700" anchor="ctr"/>
            <a:lstStyle/>
            <a:p>
              <a:pPr algn="ctr">
                <a:lnSpc>
                  <a:spcPct val="90000"/>
                </a:lnSpc>
                <a:buSzPct val="25000"/>
              </a:pPr>
              <a:r>
                <a:rPr lang="en-US" sz="3600" b="1">
                  <a:solidFill>
                    <a:srgbClr val="FFFFFF"/>
                  </a:solidFill>
                  <a:latin typeface="標楷體" pitchFamily="65" charset="-120"/>
                  <a:ea typeface="標楷體" pitchFamily="65" charset="-120"/>
                  <a:cs typeface="Arial" charset="0"/>
                  <a:sym typeface="Arial" charset="0"/>
                </a:rPr>
                <a:t>社會參與</a:t>
              </a:r>
            </a:p>
          </p:txBody>
        </p:sp>
        <p:sp>
          <p:nvSpPr>
            <p:cNvPr id="247821" name="Shape 511"/>
            <p:cNvSpPr>
              <a:spLocks noChangeArrowheads="1"/>
            </p:cNvSpPr>
            <p:nvPr/>
          </p:nvSpPr>
          <p:spPr bwMode="auto">
            <a:xfrm>
              <a:off x="2340817" y="354578"/>
              <a:ext cx="1878300" cy="1648200"/>
            </a:xfrm>
            <a:prstGeom prst="ellipse">
              <a:avLst/>
            </a:prstGeom>
            <a:solidFill>
              <a:srgbClr val="FFFF00"/>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22" name="Shape 512"/>
            <p:cNvSpPr txBox="1">
              <a:spLocks noChangeArrowheads="1"/>
            </p:cNvSpPr>
            <p:nvPr/>
          </p:nvSpPr>
          <p:spPr bwMode="auto">
            <a:xfrm>
              <a:off x="2615877" y="595954"/>
              <a:ext cx="1328099" cy="1165500"/>
            </a:xfrm>
            <a:prstGeom prst="rect">
              <a:avLst/>
            </a:prstGeom>
            <a:noFill/>
            <a:ln w="9525">
              <a:noFill/>
              <a:miter lim="800000"/>
              <a:headEnd/>
              <a:tailEnd/>
            </a:ln>
          </p:spPr>
          <p:txBody>
            <a:bodyPr lIns="43175" tIns="43175" rIns="43175" bIns="43175" anchor="ctr"/>
            <a:lstStyle/>
            <a:p>
              <a:pPr algn="ctr">
                <a:lnSpc>
                  <a:spcPct val="90000"/>
                </a:lnSpc>
                <a:buSzPct val="25000"/>
              </a:pPr>
              <a:r>
                <a:rPr lang="en-US" sz="3400" b="1">
                  <a:latin typeface="標楷體" pitchFamily="65" charset="-120"/>
                  <a:ea typeface="標楷體" pitchFamily="65" charset="-120"/>
                  <a:cs typeface="Arial" charset="0"/>
                  <a:sym typeface="Arial" charset="0"/>
                </a:rPr>
                <a:t>溝通互動</a:t>
              </a:r>
            </a:p>
          </p:txBody>
        </p:sp>
        <p:sp>
          <p:nvSpPr>
            <p:cNvPr id="247823" name="Shape 513"/>
            <p:cNvSpPr>
              <a:spLocks noChangeArrowheads="1"/>
            </p:cNvSpPr>
            <p:nvPr/>
          </p:nvSpPr>
          <p:spPr bwMode="auto">
            <a:xfrm>
              <a:off x="3901921" y="141701"/>
              <a:ext cx="1857000" cy="1697100"/>
            </a:xfrm>
            <a:prstGeom prst="ellipse">
              <a:avLst/>
            </a:prstGeom>
            <a:solidFill>
              <a:srgbClr val="0000FF"/>
            </a:solidFill>
            <a:ln w="25400">
              <a:solidFill>
                <a:schemeClr val="bg1"/>
              </a:solidFill>
              <a:round/>
              <a:headEnd/>
              <a:tailEnd/>
            </a:ln>
          </p:spPr>
          <p:txBody>
            <a:bodyPr lIns="91425" tIns="91425" rIns="91425" bIns="91425" anchor="ctr"/>
            <a:lstStyle/>
            <a:p>
              <a:endParaRPr lang="zh-TW" altLang="en-US" b="1">
                <a:solidFill>
                  <a:srgbClr val="0000FF"/>
                </a:solidFill>
                <a:latin typeface="標楷體" pitchFamily="65" charset="-120"/>
                <a:ea typeface="標楷體" pitchFamily="65" charset="-120"/>
              </a:endParaRPr>
            </a:p>
          </p:txBody>
        </p:sp>
        <p:sp>
          <p:nvSpPr>
            <p:cNvPr id="247824" name="Shape 514"/>
            <p:cNvSpPr txBox="1">
              <a:spLocks noChangeArrowheads="1"/>
            </p:cNvSpPr>
            <p:nvPr/>
          </p:nvSpPr>
          <p:spPr bwMode="auto">
            <a:xfrm>
              <a:off x="4173875" y="390250"/>
              <a:ext cx="1313100" cy="1200000"/>
            </a:xfrm>
            <a:prstGeom prst="rect">
              <a:avLst/>
            </a:prstGeom>
            <a:noFill/>
            <a:ln w="9525">
              <a:noFill/>
              <a:miter lim="800000"/>
              <a:headEnd/>
              <a:tailEnd/>
            </a:ln>
          </p:spPr>
          <p:txBody>
            <a:bodyPr lIns="43175" tIns="43175" rIns="43175" bIns="43175" anchor="ctr"/>
            <a:lstStyle/>
            <a:p>
              <a:pPr algn="ctr">
                <a:lnSpc>
                  <a:spcPct val="90000"/>
                </a:lnSpc>
                <a:buSzPct val="25000"/>
              </a:pPr>
              <a:r>
                <a:rPr lang="en-US" sz="3400" b="1">
                  <a:solidFill>
                    <a:srgbClr val="FFFFFF"/>
                  </a:solidFill>
                  <a:latin typeface="標楷體" pitchFamily="65" charset="-120"/>
                  <a:ea typeface="標楷體" pitchFamily="65" charset="-120"/>
                  <a:cs typeface="Arial" charset="0"/>
                  <a:sym typeface="Arial" charset="0"/>
                </a:rPr>
                <a:t>自主行動</a:t>
              </a:r>
            </a:p>
          </p:txBody>
        </p:sp>
        <p:sp>
          <p:nvSpPr>
            <p:cNvPr id="247825" name="Shape 515"/>
            <p:cNvSpPr>
              <a:spLocks noChangeArrowheads="1"/>
            </p:cNvSpPr>
            <p:nvPr/>
          </p:nvSpPr>
          <p:spPr bwMode="auto">
            <a:xfrm>
              <a:off x="1182287" y="91796"/>
              <a:ext cx="6225899" cy="3105299"/>
            </a:xfrm>
            <a:custGeom>
              <a:avLst/>
              <a:gdLst>
                <a:gd name="T0" fmla="*/ 0 w 120000"/>
                <a:gd name="T1" fmla="*/ 0 h 120000"/>
                <a:gd name="T2" fmla="*/ 120000 w 120000"/>
                <a:gd name="T3" fmla="*/ 120000 h 120000"/>
              </a:gdLst>
              <a:ahLst/>
              <a:cxnLst/>
              <a:rect l="T0" t="T1" r="T2" b="T3"/>
              <a:pathLst>
                <a:path w="120000" h="120000" extrusionOk="0">
                  <a:moveTo>
                    <a:pt x="583" y="34175"/>
                  </a:move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20000"/>
                    <a:pt x="60000" y="120000"/>
                  </a:cubicBezTo>
                  <a:cubicBezTo>
                    <a:pt x="52522" y="120000"/>
                    <a:pt x="46186" y="117246"/>
                    <a:pt x="45145" y="113543"/>
                  </a:cubicBezTo>
                  <a:close/>
                  <a:moveTo>
                    <a:pt x="3279" y="30000"/>
                  </a:moveTo>
                  <a:cubicBezTo>
                    <a:pt x="3279" y="43254"/>
                    <a:pt x="28674" y="53999"/>
                    <a:pt x="60000" y="53999"/>
                  </a:cubicBezTo>
                  <a:cubicBezTo>
                    <a:pt x="91325" y="53999"/>
                    <a:pt x="116720" y="43254"/>
                    <a:pt x="116720" y="29999"/>
                  </a:cubicBezTo>
                  <a:cubicBezTo>
                    <a:pt x="116720" y="16745"/>
                    <a:pt x="91325" y="5999"/>
                    <a:pt x="60000" y="5999"/>
                  </a:cubicBezTo>
                  <a:cubicBezTo>
                    <a:pt x="28674" y="5999"/>
                    <a:pt x="3279" y="16745"/>
                    <a:pt x="3279" y="29999"/>
                  </a:cubicBezTo>
                  <a:close/>
                </a:path>
              </a:pathLst>
            </a:custGeom>
            <a:noFill/>
            <a:ln w="9525">
              <a:solidFill>
                <a:srgbClr val="BF504D"/>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grpSp>
      <p:sp>
        <p:nvSpPr>
          <p:cNvPr id="247810" name="Shape 517"/>
          <p:cNvSpPr txBox="1">
            <a:spLocks noChangeArrowheads="1"/>
          </p:cNvSpPr>
          <p:nvPr/>
        </p:nvSpPr>
        <p:spPr bwMode="auto">
          <a:xfrm>
            <a:off x="6572250" y="2714625"/>
            <a:ext cx="1643063" cy="461963"/>
          </a:xfrm>
          <a:prstGeom prst="rect">
            <a:avLst/>
          </a:prstGeom>
          <a:noFill/>
          <a:ln w="9525">
            <a:noFill/>
            <a:miter lim="800000"/>
            <a:headEnd/>
            <a:tailEnd/>
          </a:ln>
        </p:spPr>
        <p:txBody>
          <a:bodyPr lIns="91425" tIns="45700" rIns="91425" bIns="45700"/>
          <a:lstStyle/>
          <a:p>
            <a:pPr>
              <a:buSzPct val="25000"/>
            </a:pPr>
            <a:r>
              <a:rPr lang="en-US" sz="2400" b="1">
                <a:solidFill>
                  <a:srgbClr val="000000"/>
                </a:solidFill>
                <a:latin typeface="標楷體" pitchFamily="65" charset="-120"/>
                <a:ea typeface="標楷體" pitchFamily="65" charset="-120"/>
                <a:cs typeface="Arial" charset="0"/>
                <a:sym typeface="Arial" charset="0"/>
              </a:rPr>
              <a:t>學習意願</a:t>
            </a:r>
          </a:p>
        </p:txBody>
      </p:sp>
      <p:sp>
        <p:nvSpPr>
          <p:cNvPr id="247811" name="Shape 518"/>
          <p:cNvSpPr txBox="1">
            <a:spLocks noChangeArrowheads="1"/>
          </p:cNvSpPr>
          <p:nvPr/>
        </p:nvSpPr>
        <p:spPr bwMode="auto">
          <a:xfrm>
            <a:off x="1143000" y="3071813"/>
            <a:ext cx="1643063" cy="461962"/>
          </a:xfrm>
          <a:prstGeom prst="rect">
            <a:avLst/>
          </a:prstGeom>
          <a:noFill/>
          <a:ln w="9525">
            <a:noFill/>
            <a:miter lim="800000"/>
            <a:headEnd/>
            <a:tailEnd/>
          </a:ln>
        </p:spPr>
        <p:txBody>
          <a:bodyPr lIns="91425" tIns="45700" rIns="91425" bIns="45700"/>
          <a:lstStyle/>
          <a:p>
            <a:pPr algn="ctr">
              <a:buSzPct val="25000"/>
            </a:pPr>
            <a:r>
              <a:rPr lang="en-US" sz="2400" b="1">
                <a:solidFill>
                  <a:srgbClr val="000000"/>
                </a:solidFill>
                <a:latin typeface="標楷體" pitchFamily="65" charset="-120"/>
                <a:ea typeface="標楷體" pitchFamily="65" charset="-120"/>
                <a:cs typeface="Arial" charset="0"/>
                <a:sym typeface="Arial" charset="0"/>
              </a:rPr>
              <a:t>學習方法</a:t>
            </a:r>
          </a:p>
        </p:txBody>
      </p:sp>
      <p:sp>
        <p:nvSpPr>
          <p:cNvPr id="247812" name="Shape 519"/>
          <p:cNvSpPr txBox="1">
            <a:spLocks noChangeArrowheads="1"/>
          </p:cNvSpPr>
          <p:nvPr/>
        </p:nvSpPr>
        <p:spPr bwMode="auto">
          <a:xfrm>
            <a:off x="5572125" y="4286250"/>
            <a:ext cx="1643063" cy="461963"/>
          </a:xfrm>
          <a:prstGeom prst="rect">
            <a:avLst/>
          </a:prstGeom>
          <a:noFill/>
          <a:ln w="9525">
            <a:noFill/>
            <a:miter lim="800000"/>
            <a:headEnd/>
            <a:tailEnd/>
          </a:ln>
        </p:spPr>
        <p:txBody>
          <a:bodyPr lIns="91425" tIns="45700" rIns="91425" bIns="45700"/>
          <a:lstStyle/>
          <a:p>
            <a:pPr>
              <a:buSzPct val="25000"/>
            </a:pPr>
            <a:r>
              <a:rPr lang="en-US" sz="2400" b="1">
                <a:solidFill>
                  <a:srgbClr val="000000"/>
                </a:solidFill>
                <a:latin typeface="標楷體" pitchFamily="65" charset="-120"/>
                <a:ea typeface="標楷體" pitchFamily="65" charset="-120"/>
                <a:cs typeface="Arial" charset="0"/>
                <a:sym typeface="Arial" charset="0"/>
              </a:rPr>
              <a:t>活用學習</a:t>
            </a:r>
          </a:p>
        </p:txBody>
      </p:sp>
      <p:sp>
        <p:nvSpPr>
          <p:cNvPr id="247813" name="Shape 494"/>
          <p:cNvSpPr txBox="1">
            <a:spLocks noChangeArrowheads="1"/>
          </p:cNvSpPr>
          <p:nvPr/>
        </p:nvSpPr>
        <p:spPr bwMode="auto">
          <a:xfrm>
            <a:off x="457200" y="285750"/>
            <a:ext cx="8229600" cy="908050"/>
          </a:xfrm>
          <a:prstGeom prst="rect">
            <a:avLst/>
          </a:prstGeom>
          <a:noFill/>
          <a:ln w="9525">
            <a:noFill/>
            <a:miter lim="800000"/>
            <a:headEnd/>
            <a:tailEnd/>
          </a:ln>
        </p:spPr>
        <p:txBody>
          <a:bodyPr lIns="91425" tIns="45700" rIns="91425" bIns="45700" anchor="ctr"/>
          <a:lstStyle/>
          <a:p>
            <a:pPr algn="ctr">
              <a:buSzPct val="25000"/>
            </a:pPr>
            <a:r>
              <a:rPr lang="zh-TW" altLang="en-US" sz="3700" b="1">
                <a:solidFill>
                  <a:srgbClr val="0000FF"/>
                </a:solidFill>
                <a:latin typeface="標楷體" pitchFamily="65" charset="-120"/>
                <a:ea typeface="標楷體" pitchFamily="65" charset="-120"/>
              </a:rPr>
              <a:t>課程發展主軸－－核心素養</a:t>
            </a:r>
            <a:endParaRPr lang="en-US" sz="3700" b="1">
              <a:solidFill>
                <a:srgbClr val="0000FF"/>
              </a:solidFill>
              <a:latin typeface="標楷體" pitchFamily="65" charset="-120"/>
              <a:ea typeface="標楷體" pitchFamily="65" charset="-120"/>
            </a:endParaRPr>
          </a:p>
        </p:txBody>
      </p:sp>
      <p:sp>
        <p:nvSpPr>
          <p:cNvPr id="247814" name="投影片編號版面配置區 20"/>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400E7E2-9925-4A8E-94F6-325E10110BF3}" type="slidenum">
              <a:rPr lang="zh-TW" altLang="en-US" smtClean="0">
                <a:latin typeface="標楷體" pitchFamily="65" charset="-120"/>
                <a:ea typeface="標楷體" pitchFamily="65" charset="-120"/>
              </a:rPr>
              <a:pPr/>
              <a:t>51</a:t>
            </a:fld>
            <a:endParaRPr lang="en-US" altLang="zh-TW" smtClean="0">
              <a:latin typeface="標楷體" pitchFamily="65" charset="-120"/>
              <a:ea typeface="標楷體" pitchFamily="65" charset="-120"/>
            </a:endParaRPr>
          </a:p>
        </p:txBody>
      </p:sp>
    </p:spTree>
    <p:extLst>
      <p:ext uri="{BB962C8B-B14F-4D97-AF65-F5344CB8AC3E}">
        <p14:creationId xmlns:p14="http://schemas.microsoft.com/office/powerpoint/2010/main" val="3167836536"/>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參、課程目標 </a:t>
            </a:r>
          </a:p>
        </p:txBody>
      </p:sp>
      <p:sp>
        <p:nvSpPr>
          <p:cNvPr id="3" name="內容版面配置區 2"/>
          <p:cNvSpPr>
            <a:spLocks noGrp="1"/>
          </p:cNvSpPr>
          <p:nvPr>
            <p:ph idx="1"/>
          </p:nvPr>
        </p:nvSpPr>
        <p:spPr/>
        <p:txBody>
          <a:bodyPr>
            <a:normAutofit/>
          </a:bodyPr>
          <a:lstStyle/>
          <a:p>
            <a:r>
              <a:rPr lang="zh-TW" altLang="en-US" dirty="0"/>
              <a:t>一、啟發生命潛能 </a:t>
            </a:r>
            <a:endParaRPr lang="en-US" altLang="zh-TW" dirty="0" smtClean="0"/>
          </a:p>
          <a:p>
            <a:r>
              <a:rPr lang="zh-TW" altLang="en-US" dirty="0" smtClean="0"/>
              <a:t>二</a:t>
            </a:r>
            <a:r>
              <a:rPr lang="zh-TW" altLang="en-US" dirty="0"/>
              <a:t>、陶養生活知能 </a:t>
            </a:r>
            <a:endParaRPr lang="en-US" altLang="zh-TW" dirty="0" smtClean="0"/>
          </a:p>
          <a:p>
            <a:r>
              <a:rPr lang="zh-TW" altLang="en-US" dirty="0" smtClean="0"/>
              <a:t>三</a:t>
            </a:r>
            <a:r>
              <a:rPr lang="zh-TW" altLang="en-US" dirty="0"/>
              <a:t>、促進生涯發展 </a:t>
            </a:r>
            <a:endParaRPr lang="en-US" altLang="zh-TW" dirty="0" smtClean="0"/>
          </a:p>
          <a:p>
            <a:r>
              <a:rPr lang="zh-TW" altLang="en-US" dirty="0" smtClean="0"/>
              <a:t>四</a:t>
            </a:r>
            <a:r>
              <a:rPr lang="zh-TW" altLang="en-US" dirty="0"/>
              <a:t>、涵育公民責任 </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52</a:t>
            </a:fld>
            <a:endParaRPr lang="zh-TW" altLang="en-US"/>
          </a:p>
        </p:txBody>
      </p:sp>
    </p:spTree>
    <p:extLst>
      <p:ext uri="{BB962C8B-B14F-4D97-AF65-F5344CB8AC3E}">
        <p14:creationId xmlns:p14="http://schemas.microsoft.com/office/powerpoint/2010/main" val="2480547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8076" y="772668"/>
            <a:ext cx="8423148" cy="288493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97408" y="944880"/>
            <a:ext cx="8546592" cy="258927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46988" y="786637"/>
            <a:ext cx="8344738" cy="280542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823366" y="824724"/>
            <a:ext cx="7950200" cy="1224915"/>
          </a:xfrm>
          <a:prstGeom prst="rect">
            <a:avLst/>
          </a:prstGeom>
        </p:spPr>
        <p:txBody>
          <a:bodyPr vert="horz" wrap="square" lIns="0" tIns="231140" rIns="0" bIns="0" rtlCol="0">
            <a:spAutoFit/>
          </a:bodyPr>
          <a:lstStyle/>
          <a:p>
            <a:pPr marL="39370" algn="ctr">
              <a:lnSpc>
                <a:spcPct val="100000"/>
              </a:lnSpc>
              <a:spcBef>
                <a:spcPts val="1820"/>
              </a:spcBef>
            </a:pPr>
            <a:r>
              <a:rPr sz="2800" b="1" spc="-10" dirty="0">
                <a:solidFill>
                  <a:srgbClr val="FFFF00"/>
                </a:solidFill>
                <a:latin typeface="標楷體"/>
                <a:cs typeface="標楷體"/>
              </a:rPr>
              <a:t>「成就每一個孩</a:t>
            </a:r>
            <a:r>
              <a:rPr sz="2800" b="1" dirty="0">
                <a:solidFill>
                  <a:srgbClr val="FFFF00"/>
                </a:solidFill>
                <a:latin typeface="標楷體"/>
                <a:cs typeface="標楷體"/>
              </a:rPr>
              <a:t>子</a:t>
            </a:r>
            <a:r>
              <a:rPr sz="2800" b="1" spc="-5" dirty="0">
                <a:solidFill>
                  <a:srgbClr val="FFFF00"/>
                </a:solidFill>
                <a:latin typeface="標楷體"/>
                <a:cs typeface="標楷體"/>
              </a:rPr>
              <a:t>—</a:t>
            </a:r>
            <a:r>
              <a:rPr sz="2800" b="1" spc="-10" dirty="0">
                <a:solidFill>
                  <a:srgbClr val="FFFF00"/>
                </a:solidFill>
                <a:latin typeface="標楷體"/>
                <a:cs typeface="標楷體"/>
              </a:rPr>
              <a:t>適性揚才、終身學習」</a:t>
            </a:r>
            <a:endParaRPr sz="2800" dirty="0">
              <a:latin typeface="標楷體"/>
              <a:cs typeface="標楷體"/>
            </a:endParaRPr>
          </a:p>
          <a:p>
            <a:pPr algn="ctr">
              <a:lnSpc>
                <a:spcPct val="100000"/>
              </a:lnSpc>
              <a:spcBef>
                <a:spcPts val="1480"/>
              </a:spcBef>
            </a:pPr>
            <a:r>
              <a:rPr sz="2400" spc="-5" dirty="0">
                <a:solidFill>
                  <a:srgbClr val="FFFFFF"/>
                </a:solidFill>
                <a:latin typeface="標楷體"/>
                <a:cs typeface="標楷體"/>
              </a:rPr>
              <a:t>以尊重學生生命主體為起點，透過適性教育，激發學生生命</a:t>
            </a:r>
            <a:endParaRPr sz="2400" dirty="0">
              <a:latin typeface="標楷體"/>
              <a:cs typeface="標楷體"/>
            </a:endParaRPr>
          </a:p>
        </p:txBody>
      </p:sp>
      <p:sp>
        <p:nvSpPr>
          <p:cNvPr id="6" name="object 6"/>
          <p:cNvSpPr txBox="1"/>
          <p:nvPr/>
        </p:nvSpPr>
        <p:spPr>
          <a:xfrm>
            <a:off x="823366" y="2023998"/>
            <a:ext cx="7950200" cy="1214755"/>
          </a:xfrm>
          <a:prstGeom prst="rect">
            <a:avLst/>
          </a:prstGeom>
        </p:spPr>
        <p:txBody>
          <a:bodyPr vert="horz" wrap="square" lIns="0" tIns="12065" rIns="0" bIns="0" rtlCol="0">
            <a:spAutoFit/>
          </a:bodyPr>
          <a:lstStyle/>
          <a:p>
            <a:pPr marL="12700" marR="5080" algn="just">
              <a:lnSpc>
                <a:spcPct val="108400"/>
              </a:lnSpc>
              <a:spcBef>
                <a:spcPts val="95"/>
              </a:spcBef>
            </a:pPr>
            <a:r>
              <a:rPr sz="2400" dirty="0">
                <a:solidFill>
                  <a:srgbClr val="FFFFFF"/>
                </a:solidFill>
                <a:latin typeface="標楷體"/>
                <a:cs typeface="標楷體"/>
              </a:rPr>
              <a:t>的喜悅與生活的自信，提升學生學習的渴望與創新的勇氣， 善盡國民責任並展現共生智慧，成為具有社會適應力與應變 </a:t>
            </a:r>
            <a:r>
              <a:rPr sz="2400" spc="-5" dirty="0">
                <a:solidFill>
                  <a:srgbClr val="FFFFFF"/>
                </a:solidFill>
                <a:latin typeface="標楷體"/>
                <a:cs typeface="標楷體"/>
              </a:rPr>
              <a:t>力的終身學習者，期使個體與群體的生活和生命更為美好。</a:t>
            </a:r>
            <a:endParaRPr sz="2400" dirty="0">
              <a:latin typeface="標楷體"/>
              <a:cs typeface="標楷體"/>
            </a:endParaRPr>
          </a:p>
        </p:txBody>
      </p:sp>
      <p:sp>
        <p:nvSpPr>
          <p:cNvPr id="7" name="object 7"/>
          <p:cNvSpPr/>
          <p:nvPr/>
        </p:nvSpPr>
        <p:spPr>
          <a:xfrm>
            <a:off x="783336" y="3698747"/>
            <a:ext cx="2424684" cy="14066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79347" y="3624071"/>
            <a:ext cx="2436876" cy="166268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827570" y="3717035"/>
            <a:ext cx="2336380" cy="1318514"/>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827570" y="3717035"/>
            <a:ext cx="2336800" cy="1318895"/>
          </a:xfrm>
          <a:custGeom>
            <a:avLst/>
            <a:gdLst/>
            <a:ahLst/>
            <a:cxnLst/>
            <a:rect l="l" t="t" r="r" b="b"/>
            <a:pathLst>
              <a:path w="2336800" h="1318895">
                <a:moveTo>
                  <a:pt x="0" y="131825"/>
                </a:moveTo>
                <a:lnTo>
                  <a:pt x="6721" y="90172"/>
                </a:lnTo>
                <a:lnTo>
                  <a:pt x="25439" y="53986"/>
                </a:lnTo>
                <a:lnTo>
                  <a:pt x="53980" y="25444"/>
                </a:lnTo>
                <a:lnTo>
                  <a:pt x="90175" y="6723"/>
                </a:lnTo>
                <a:lnTo>
                  <a:pt x="131851" y="0"/>
                </a:lnTo>
                <a:lnTo>
                  <a:pt x="2204554" y="0"/>
                </a:lnTo>
                <a:lnTo>
                  <a:pt x="2246208" y="6723"/>
                </a:lnTo>
                <a:lnTo>
                  <a:pt x="2282394" y="25444"/>
                </a:lnTo>
                <a:lnTo>
                  <a:pt x="2310936" y="53986"/>
                </a:lnTo>
                <a:lnTo>
                  <a:pt x="2329657" y="90172"/>
                </a:lnTo>
                <a:lnTo>
                  <a:pt x="2336380" y="131825"/>
                </a:lnTo>
                <a:lnTo>
                  <a:pt x="2336380" y="1186688"/>
                </a:lnTo>
                <a:lnTo>
                  <a:pt x="2329657" y="1228341"/>
                </a:lnTo>
                <a:lnTo>
                  <a:pt x="2310936" y="1264527"/>
                </a:lnTo>
                <a:lnTo>
                  <a:pt x="2282394" y="1293069"/>
                </a:lnTo>
                <a:lnTo>
                  <a:pt x="2246208" y="1311790"/>
                </a:lnTo>
                <a:lnTo>
                  <a:pt x="2204554" y="1318514"/>
                </a:lnTo>
                <a:lnTo>
                  <a:pt x="131851" y="1318514"/>
                </a:lnTo>
                <a:lnTo>
                  <a:pt x="90175" y="1311790"/>
                </a:lnTo>
                <a:lnTo>
                  <a:pt x="53980" y="1293069"/>
                </a:lnTo>
                <a:lnTo>
                  <a:pt x="25439" y="1264527"/>
                </a:lnTo>
                <a:lnTo>
                  <a:pt x="6721" y="1228341"/>
                </a:lnTo>
                <a:lnTo>
                  <a:pt x="0" y="1186688"/>
                </a:lnTo>
                <a:lnTo>
                  <a:pt x="0" y="131825"/>
                </a:lnTo>
                <a:close/>
              </a:path>
            </a:pathLst>
          </a:custGeom>
          <a:ln w="9525">
            <a:solidFill>
              <a:srgbClr val="CC9900"/>
            </a:solidFill>
          </a:ln>
        </p:spPr>
        <p:txBody>
          <a:bodyPr wrap="square" lIns="0" tIns="0" rIns="0" bIns="0" rtlCol="0"/>
          <a:lstStyle/>
          <a:p>
            <a:endParaRPr/>
          </a:p>
        </p:txBody>
      </p:sp>
      <p:sp>
        <p:nvSpPr>
          <p:cNvPr id="11" name="object 11"/>
          <p:cNvSpPr txBox="1"/>
          <p:nvPr/>
        </p:nvSpPr>
        <p:spPr>
          <a:xfrm>
            <a:off x="1170533" y="3565626"/>
            <a:ext cx="1651635" cy="1345565"/>
          </a:xfrm>
          <a:prstGeom prst="rect">
            <a:avLst/>
          </a:prstGeom>
        </p:spPr>
        <p:txBody>
          <a:bodyPr vert="horz" wrap="square" lIns="0" tIns="184785" rIns="0" bIns="0" rtlCol="0">
            <a:spAutoFit/>
          </a:bodyPr>
          <a:lstStyle/>
          <a:p>
            <a:pPr algn="ctr">
              <a:lnSpc>
                <a:spcPct val="100000"/>
              </a:lnSpc>
              <a:spcBef>
                <a:spcPts val="1455"/>
              </a:spcBef>
            </a:pPr>
            <a:r>
              <a:rPr sz="3200" b="1" dirty="0">
                <a:latin typeface="標楷體"/>
                <a:cs typeface="標楷體"/>
              </a:rPr>
              <a:t>自發</a:t>
            </a:r>
            <a:endParaRPr sz="3200">
              <a:latin typeface="標楷體"/>
              <a:cs typeface="標楷體"/>
            </a:endParaRPr>
          </a:p>
          <a:p>
            <a:pPr algn="ctr">
              <a:lnSpc>
                <a:spcPct val="100000"/>
              </a:lnSpc>
              <a:spcBef>
                <a:spcPts val="1355"/>
              </a:spcBef>
            </a:pPr>
            <a:r>
              <a:rPr sz="3200" spc="-10" dirty="0">
                <a:latin typeface="標楷體"/>
                <a:cs typeface="標楷體"/>
              </a:rPr>
              <a:t>(</a:t>
            </a:r>
            <a:r>
              <a:rPr sz="3200" dirty="0">
                <a:latin typeface="標楷體"/>
                <a:cs typeface="標楷體"/>
              </a:rPr>
              <a:t>本體</a:t>
            </a:r>
            <a:r>
              <a:rPr sz="3200" spc="-10" dirty="0">
                <a:latin typeface="標楷體"/>
                <a:cs typeface="標楷體"/>
              </a:rPr>
              <a:t>觀</a:t>
            </a:r>
            <a:r>
              <a:rPr sz="3200" dirty="0">
                <a:latin typeface="標楷體"/>
                <a:cs typeface="標楷體"/>
              </a:rPr>
              <a:t>)</a:t>
            </a:r>
            <a:endParaRPr sz="3200">
              <a:latin typeface="標楷體"/>
              <a:cs typeface="標楷體"/>
            </a:endParaRPr>
          </a:p>
        </p:txBody>
      </p:sp>
      <p:sp>
        <p:nvSpPr>
          <p:cNvPr id="12" name="object 12"/>
          <p:cNvSpPr/>
          <p:nvPr/>
        </p:nvSpPr>
        <p:spPr>
          <a:xfrm>
            <a:off x="3592067" y="3698747"/>
            <a:ext cx="2647188" cy="149504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3799332" y="3666744"/>
            <a:ext cx="2436876" cy="166268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635883" y="3717035"/>
            <a:ext cx="2558795" cy="1406525"/>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3635883" y="3717035"/>
            <a:ext cx="2559050" cy="1406525"/>
          </a:xfrm>
          <a:custGeom>
            <a:avLst/>
            <a:gdLst/>
            <a:ahLst/>
            <a:cxnLst/>
            <a:rect l="l" t="t" r="r" b="b"/>
            <a:pathLst>
              <a:path w="2559050" h="1406525">
                <a:moveTo>
                  <a:pt x="0" y="140588"/>
                </a:moveTo>
                <a:lnTo>
                  <a:pt x="7171" y="96170"/>
                </a:lnTo>
                <a:lnTo>
                  <a:pt x="27139" y="57579"/>
                </a:lnTo>
                <a:lnTo>
                  <a:pt x="57579" y="27139"/>
                </a:lnTo>
                <a:lnTo>
                  <a:pt x="96170" y="7171"/>
                </a:lnTo>
                <a:lnTo>
                  <a:pt x="140588" y="0"/>
                </a:lnTo>
                <a:lnTo>
                  <a:pt x="2418206" y="0"/>
                </a:lnTo>
                <a:lnTo>
                  <a:pt x="2462625" y="7171"/>
                </a:lnTo>
                <a:lnTo>
                  <a:pt x="2501216" y="27139"/>
                </a:lnTo>
                <a:lnTo>
                  <a:pt x="2531656" y="57579"/>
                </a:lnTo>
                <a:lnTo>
                  <a:pt x="2551624" y="96170"/>
                </a:lnTo>
                <a:lnTo>
                  <a:pt x="2558795" y="140588"/>
                </a:lnTo>
                <a:lnTo>
                  <a:pt x="2558795" y="1265936"/>
                </a:lnTo>
                <a:lnTo>
                  <a:pt x="2551624" y="1310354"/>
                </a:lnTo>
                <a:lnTo>
                  <a:pt x="2531656" y="1348945"/>
                </a:lnTo>
                <a:lnTo>
                  <a:pt x="2501216" y="1379385"/>
                </a:lnTo>
                <a:lnTo>
                  <a:pt x="2462625" y="1399353"/>
                </a:lnTo>
                <a:lnTo>
                  <a:pt x="2418206" y="1406525"/>
                </a:lnTo>
                <a:lnTo>
                  <a:pt x="140588" y="1406525"/>
                </a:lnTo>
                <a:lnTo>
                  <a:pt x="96170" y="1399353"/>
                </a:lnTo>
                <a:lnTo>
                  <a:pt x="57579" y="1379385"/>
                </a:lnTo>
                <a:lnTo>
                  <a:pt x="27139" y="1348945"/>
                </a:lnTo>
                <a:lnTo>
                  <a:pt x="7171" y="1310354"/>
                </a:lnTo>
                <a:lnTo>
                  <a:pt x="0" y="1265936"/>
                </a:lnTo>
                <a:lnTo>
                  <a:pt x="0" y="140588"/>
                </a:lnTo>
                <a:close/>
              </a:path>
            </a:pathLst>
          </a:custGeom>
          <a:ln w="9525">
            <a:solidFill>
              <a:srgbClr val="CC9900"/>
            </a:solidFill>
          </a:ln>
        </p:spPr>
        <p:txBody>
          <a:bodyPr wrap="square" lIns="0" tIns="0" rIns="0" bIns="0" rtlCol="0"/>
          <a:lstStyle/>
          <a:p>
            <a:endParaRPr/>
          </a:p>
        </p:txBody>
      </p:sp>
      <p:sp>
        <p:nvSpPr>
          <p:cNvPr id="16" name="object 16"/>
          <p:cNvSpPr txBox="1"/>
          <p:nvPr/>
        </p:nvSpPr>
        <p:spPr>
          <a:xfrm>
            <a:off x="4090161" y="3609314"/>
            <a:ext cx="1651635" cy="1346200"/>
          </a:xfrm>
          <a:prstGeom prst="rect">
            <a:avLst/>
          </a:prstGeom>
        </p:spPr>
        <p:txBody>
          <a:bodyPr vert="horz" wrap="square" lIns="0" tIns="184785" rIns="0" bIns="0" rtlCol="0">
            <a:spAutoFit/>
          </a:bodyPr>
          <a:lstStyle/>
          <a:p>
            <a:pPr algn="ctr">
              <a:lnSpc>
                <a:spcPct val="100000"/>
              </a:lnSpc>
              <a:spcBef>
                <a:spcPts val="1455"/>
              </a:spcBef>
            </a:pPr>
            <a:r>
              <a:rPr sz="3200" b="1" dirty="0">
                <a:latin typeface="標楷體"/>
                <a:cs typeface="標楷體"/>
              </a:rPr>
              <a:t>互動</a:t>
            </a:r>
            <a:endParaRPr sz="3200">
              <a:latin typeface="標楷體"/>
              <a:cs typeface="標楷體"/>
            </a:endParaRPr>
          </a:p>
          <a:p>
            <a:pPr algn="ctr">
              <a:lnSpc>
                <a:spcPct val="100000"/>
              </a:lnSpc>
              <a:spcBef>
                <a:spcPts val="1360"/>
              </a:spcBef>
            </a:pPr>
            <a:r>
              <a:rPr sz="3200" spc="-10" dirty="0">
                <a:latin typeface="標楷體"/>
                <a:cs typeface="標楷體"/>
              </a:rPr>
              <a:t>(</a:t>
            </a:r>
            <a:r>
              <a:rPr sz="3200" dirty="0">
                <a:latin typeface="標楷體"/>
                <a:cs typeface="標楷體"/>
              </a:rPr>
              <a:t>認識</a:t>
            </a:r>
            <a:r>
              <a:rPr sz="3200" spc="-10" dirty="0">
                <a:latin typeface="標楷體"/>
                <a:cs typeface="標楷體"/>
              </a:rPr>
              <a:t>觀</a:t>
            </a:r>
            <a:r>
              <a:rPr sz="3200" dirty="0">
                <a:latin typeface="標楷體"/>
                <a:cs typeface="標楷體"/>
              </a:rPr>
              <a:t>)</a:t>
            </a:r>
            <a:endParaRPr sz="3200">
              <a:latin typeface="標楷體"/>
              <a:cs typeface="標楷體"/>
            </a:endParaRPr>
          </a:p>
        </p:txBody>
      </p:sp>
      <p:sp>
        <p:nvSpPr>
          <p:cNvPr id="17" name="object 17"/>
          <p:cNvSpPr/>
          <p:nvPr/>
        </p:nvSpPr>
        <p:spPr>
          <a:xfrm>
            <a:off x="6615683" y="3698747"/>
            <a:ext cx="2321052" cy="1539239"/>
          </a:xfrm>
          <a:prstGeom prst="rect">
            <a:avLst/>
          </a:prstGeom>
          <a:blipFill>
            <a:blip cstate="print"/>
            <a:stretch>
              <a:fillRect/>
            </a:stretch>
          </a:blipFill>
        </p:spPr>
        <p:txBody>
          <a:bodyPr wrap="square" lIns="0" tIns="0" rIns="0" bIns="0" rtlCol="0"/>
          <a:lstStyle/>
          <a:p>
            <a:endParaRPr/>
          </a:p>
        </p:txBody>
      </p:sp>
      <p:sp>
        <p:nvSpPr>
          <p:cNvPr id="18" name="object 18"/>
          <p:cNvSpPr/>
          <p:nvPr/>
        </p:nvSpPr>
        <p:spPr>
          <a:xfrm>
            <a:off x="6659880" y="3689603"/>
            <a:ext cx="2436876" cy="1662683"/>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660260" y="3717035"/>
            <a:ext cx="2231771" cy="1451864"/>
          </a:xfrm>
          <a:prstGeom prst="rect">
            <a:avLst/>
          </a:prstGeom>
          <a:blipFill>
            <a:blip cstate="print"/>
            <a:stretch>
              <a:fillRect/>
            </a:stretch>
          </a:blipFill>
        </p:spPr>
        <p:txBody>
          <a:bodyPr wrap="square" lIns="0" tIns="0" rIns="0" bIns="0" rtlCol="0"/>
          <a:lstStyle/>
          <a:p>
            <a:endParaRPr/>
          </a:p>
        </p:txBody>
      </p:sp>
      <p:sp>
        <p:nvSpPr>
          <p:cNvPr id="20" name="object 20"/>
          <p:cNvSpPr/>
          <p:nvPr/>
        </p:nvSpPr>
        <p:spPr>
          <a:xfrm>
            <a:off x="6660260" y="3717035"/>
            <a:ext cx="2232025" cy="1452245"/>
          </a:xfrm>
          <a:custGeom>
            <a:avLst/>
            <a:gdLst/>
            <a:ahLst/>
            <a:cxnLst/>
            <a:rect l="l" t="t" r="r" b="b"/>
            <a:pathLst>
              <a:path w="2232025" h="1452245">
                <a:moveTo>
                  <a:pt x="0" y="145161"/>
                </a:moveTo>
                <a:lnTo>
                  <a:pt x="7403" y="99291"/>
                </a:lnTo>
                <a:lnTo>
                  <a:pt x="28017" y="59445"/>
                </a:lnTo>
                <a:lnTo>
                  <a:pt x="59445" y="28017"/>
                </a:lnTo>
                <a:lnTo>
                  <a:pt x="99291" y="7403"/>
                </a:lnTo>
                <a:lnTo>
                  <a:pt x="145161" y="0"/>
                </a:lnTo>
                <a:lnTo>
                  <a:pt x="2086610" y="0"/>
                </a:lnTo>
                <a:lnTo>
                  <a:pt x="2132479" y="7403"/>
                </a:lnTo>
                <a:lnTo>
                  <a:pt x="2172325" y="28017"/>
                </a:lnTo>
                <a:lnTo>
                  <a:pt x="2203753" y="59445"/>
                </a:lnTo>
                <a:lnTo>
                  <a:pt x="2224367" y="99291"/>
                </a:lnTo>
                <a:lnTo>
                  <a:pt x="2231771" y="145161"/>
                </a:lnTo>
                <a:lnTo>
                  <a:pt x="2231771" y="1306576"/>
                </a:lnTo>
                <a:lnTo>
                  <a:pt x="2224367" y="1352507"/>
                </a:lnTo>
                <a:lnTo>
                  <a:pt x="2203753" y="1392391"/>
                </a:lnTo>
                <a:lnTo>
                  <a:pt x="2172325" y="1423838"/>
                </a:lnTo>
                <a:lnTo>
                  <a:pt x="2132479" y="1444459"/>
                </a:lnTo>
                <a:lnTo>
                  <a:pt x="2086610" y="1451864"/>
                </a:lnTo>
                <a:lnTo>
                  <a:pt x="145161" y="1451864"/>
                </a:lnTo>
                <a:lnTo>
                  <a:pt x="99291" y="1444459"/>
                </a:lnTo>
                <a:lnTo>
                  <a:pt x="59445" y="1423838"/>
                </a:lnTo>
                <a:lnTo>
                  <a:pt x="28017" y="1392391"/>
                </a:lnTo>
                <a:lnTo>
                  <a:pt x="7403" y="1352507"/>
                </a:lnTo>
                <a:lnTo>
                  <a:pt x="0" y="1306576"/>
                </a:lnTo>
                <a:lnTo>
                  <a:pt x="0" y="145161"/>
                </a:lnTo>
                <a:close/>
              </a:path>
            </a:pathLst>
          </a:custGeom>
          <a:ln w="9525">
            <a:solidFill>
              <a:srgbClr val="CC9900"/>
            </a:solidFill>
          </a:ln>
        </p:spPr>
        <p:txBody>
          <a:bodyPr wrap="square" lIns="0" tIns="0" rIns="0" bIns="0" rtlCol="0"/>
          <a:lstStyle/>
          <a:p>
            <a:endParaRPr/>
          </a:p>
        </p:txBody>
      </p:sp>
      <p:sp>
        <p:nvSpPr>
          <p:cNvPr id="21" name="object 21"/>
          <p:cNvSpPr txBox="1"/>
          <p:nvPr/>
        </p:nvSpPr>
        <p:spPr>
          <a:xfrm>
            <a:off x="6951726" y="3632056"/>
            <a:ext cx="1651000" cy="1345565"/>
          </a:xfrm>
          <a:prstGeom prst="rect">
            <a:avLst/>
          </a:prstGeom>
        </p:spPr>
        <p:txBody>
          <a:bodyPr vert="horz" wrap="square" lIns="0" tIns="184785" rIns="0" bIns="0" rtlCol="0">
            <a:spAutoFit/>
          </a:bodyPr>
          <a:lstStyle/>
          <a:p>
            <a:pPr algn="ctr">
              <a:lnSpc>
                <a:spcPct val="100000"/>
              </a:lnSpc>
              <a:spcBef>
                <a:spcPts val="1455"/>
              </a:spcBef>
            </a:pPr>
            <a:r>
              <a:rPr sz="3200" b="1" spc="-5" dirty="0">
                <a:latin typeface="標楷體"/>
                <a:cs typeface="標楷體"/>
              </a:rPr>
              <a:t>共好</a:t>
            </a:r>
            <a:endParaRPr sz="3200">
              <a:latin typeface="標楷體"/>
              <a:cs typeface="標楷體"/>
            </a:endParaRPr>
          </a:p>
          <a:p>
            <a:pPr algn="ctr">
              <a:lnSpc>
                <a:spcPct val="100000"/>
              </a:lnSpc>
              <a:spcBef>
                <a:spcPts val="1360"/>
              </a:spcBef>
            </a:pPr>
            <a:r>
              <a:rPr sz="3200" spc="-10" dirty="0">
                <a:latin typeface="標楷體"/>
                <a:cs typeface="標楷體"/>
              </a:rPr>
              <a:t>(</a:t>
            </a:r>
            <a:r>
              <a:rPr sz="3200" dirty="0">
                <a:latin typeface="標楷體"/>
                <a:cs typeface="標楷體"/>
              </a:rPr>
              <a:t>倫理</a:t>
            </a:r>
            <a:r>
              <a:rPr sz="3200" spc="-10" dirty="0">
                <a:latin typeface="標楷體"/>
                <a:cs typeface="標楷體"/>
              </a:rPr>
              <a:t>觀</a:t>
            </a:r>
            <a:r>
              <a:rPr sz="3200" dirty="0">
                <a:latin typeface="標楷體"/>
                <a:cs typeface="標楷體"/>
              </a:rPr>
              <a:t>)</a:t>
            </a:r>
            <a:endParaRPr sz="3200">
              <a:latin typeface="標楷體"/>
              <a:cs typeface="標楷體"/>
            </a:endParaRPr>
          </a:p>
        </p:txBody>
      </p:sp>
      <p:sp>
        <p:nvSpPr>
          <p:cNvPr id="23" name="object 23"/>
          <p:cNvSpPr/>
          <p:nvPr/>
        </p:nvSpPr>
        <p:spPr>
          <a:xfrm>
            <a:off x="701040" y="5233415"/>
            <a:ext cx="2202180" cy="1194816"/>
          </a:xfrm>
          <a:prstGeom prst="rect">
            <a:avLst/>
          </a:prstGeom>
          <a:blipFill>
            <a:blip cstate="print"/>
            <a:stretch>
              <a:fillRect/>
            </a:stretch>
          </a:blipFill>
        </p:spPr>
        <p:txBody>
          <a:bodyPr wrap="square" lIns="0" tIns="0" rIns="0" bIns="0" rtlCol="0"/>
          <a:lstStyle/>
          <a:p>
            <a:endParaRPr/>
          </a:p>
        </p:txBody>
      </p:sp>
      <p:sp>
        <p:nvSpPr>
          <p:cNvPr id="24" name="object 24"/>
          <p:cNvSpPr/>
          <p:nvPr/>
        </p:nvSpPr>
        <p:spPr>
          <a:xfrm>
            <a:off x="748283" y="5276088"/>
            <a:ext cx="2179319" cy="858012"/>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709612" y="5229225"/>
            <a:ext cx="2160905" cy="1152525"/>
          </a:xfrm>
          <a:custGeom>
            <a:avLst/>
            <a:gdLst/>
            <a:ahLst/>
            <a:cxnLst/>
            <a:rect l="l" t="t" r="r" b="b"/>
            <a:pathLst>
              <a:path w="2160905" h="1152525">
                <a:moveTo>
                  <a:pt x="1968436" y="0"/>
                </a:moveTo>
                <a:lnTo>
                  <a:pt x="192087" y="0"/>
                </a:lnTo>
                <a:lnTo>
                  <a:pt x="148044" y="5072"/>
                </a:lnTo>
                <a:lnTo>
                  <a:pt x="107613" y="19521"/>
                </a:lnTo>
                <a:lnTo>
                  <a:pt x="71948" y="42197"/>
                </a:lnTo>
                <a:lnTo>
                  <a:pt x="42200" y="71949"/>
                </a:lnTo>
                <a:lnTo>
                  <a:pt x="19524" y="107626"/>
                </a:lnTo>
                <a:lnTo>
                  <a:pt x="5073" y="148076"/>
                </a:lnTo>
                <a:lnTo>
                  <a:pt x="0" y="192150"/>
                </a:lnTo>
                <a:lnTo>
                  <a:pt x="0" y="960437"/>
                </a:lnTo>
                <a:lnTo>
                  <a:pt x="5073" y="1004480"/>
                </a:lnTo>
                <a:lnTo>
                  <a:pt x="19524" y="1044911"/>
                </a:lnTo>
                <a:lnTo>
                  <a:pt x="42200" y="1080576"/>
                </a:lnTo>
                <a:lnTo>
                  <a:pt x="71948" y="1110324"/>
                </a:lnTo>
                <a:lnTo>
                  <a:pt x="107613" y="1133000"/>
                </a:lnTo>
                <a:lnTo>
                  <a:pt x="148044" y="1147451"/>
                </a:lnTo>
                <a:lnTo>
                  <a:pt x="192087" y="1152525"/>
                </a:lnTo>
                <a:lnTo>
                  <a:pt x="1968436" y="1152525"/>
                </a:lnTo>
                <a:lnTo>
                  <a:pt x="2012510" y="1147451"/>
                </a:lnTo>
                <a:lnTo>
                  <a:pt x="2052961" y="1133000"/>
                </a:lnTo>
                <a:lnTo>
                  <a:pt x="2088638" y="1110324"/>
                </a:lnTo>
                <a:lnTo>
                  <a:pt x="2118389" y="1080576"/>
                </a:lnTo>
                <a:lnTo>
                  <a:pt x="2141065" y="1044911"/>
                </a:lnTo>
                <a:lnTo>
                  <a:pt x="2155515" y="1004480"/>
                </a:lnTo>
                <a:lnTo>
                  <a:pt x="2160587" y="960437"/>
                </a:lnTo>
                <a:lnTo>
                  <a:pt x="2160587" y="192150"/>
                </a:lnTo>
                <a:lnTo>
                  <a:pt x="2155515" y="148076"/>
                </a:lnTo>
                <a:lnTo>
                  <a:pt x="2141065" y="107626"/>
                </a:lnTo>
                <a:lnTo>
                  <a:pt x="2118389" y="71949"/>
                </a:lnTo>
                <a:lnTo>
                  <a:pt x="2088638" y="42197"/>
                </a:lnTo>
                <a:lnTo>
                  <a:pt x="2052961" y="19521"/>
                </a:lnTo>
                <a:lnTo>
                  <a:pt x="2012510" y="5072"/>
                </a:lnTo>
                <a:lnTo>
                  <a:pt x="1968436" y="0"/>
                </a:lnTo>
                <a:close/>
              </a:path>
            </a:pathLst>
          </a:custGeom>
          <a:solidFill>
            <a:srgbClr val="D68F8D"/>
          </a:solidFill>
        </p:spPr>
        <p:txBody>
          <a:bodyPr wrap="square" lIns="0" tIns="0" rIns="0" bIns="0" rtlCol="0"/>
          <a:lstStyle/>
          <a:p>
            <a:endParaRPr/>
          </a:p>
        </p:txBody>
      </p:sp>
      <p:sp>
        <p:nvSpPr>
          <p:cNvPr id="26" name="object 26"/>
          <p:cNvSpPr/>
          <p:nvPr/>
        </p:nvSpPr>
        <p:spPr>
          <a:xfrm>
            <a:off x="709612" y="5229225"/>
            <a:ext cx="2160905" cy="1152525"/>
          </a:xfrm>
          <a:custGeom>
            <a:avLst/>
            <a:gdLst/>
            <a:ahLst/>
            <a:cxnLst/>
            <a:rect l="l" t="t" r="r" b="b"/>
            <a:pathLst>
              <a:path w="2160905" h="1152525">
                <a:moveTo>
                  <a:pt x="0" y="192150"/>
                </a:moveTo>
                <a:lnTo>
                  <a:pt x="5073" y="148076"/>
                </a:lnTo>
                <a:lnTo>
                  <a:pt x="19524" y="107626"/>
                </a:lnTo>
                <a:lnTo>
                  <a:pt x="42200" y="71949"/>
                </a:lnTo>
                <a:lnTo>
                  <a:pt x="71948" y="42197"/>
                </a:lnTo>
                <a:lnTo>
                  <a:pt x="107613" y="19521"/>
                </a:lnTo>
                <a:lnTo>
                  <a:pt x="148044" y="5072"/>
                </a:lnTo>
                <a:lnTo>
                  <a:pt x="192087" y="0"/>
                </a:lnTo>
                <a:lnTo>
                  <a:pt x="1968436" y="0"/>
                </a:lnTo>
                <a:lnTo>
                  <a:pt x="2012510" y="5072"/>
                </a:lnTo>
                <a:lnTo>
                  <a:pt x="2052961" y="19521"/>
                </a:lnTo>
                <a:lnTo>
                  <a:pt x="2088638" y="42197"/>
                </a:lnTo>
                <a:lnTo>
                  <a:pt x="2118389" y="71949"/>
                </a:lnTo>
                <a:lnTo>
                  <a:pt x="2141065" y="107626"/>
                </a:lnTo>
                <a:lnTo>
                  <a:pt x="2155515" y="148076"/>
                </a:lnTo>
                <a:lnTo>
                  <a:pt x="2160587" y="192150"/>
                </a:lnTo>
                <a:lnTo>
                  <a:pt x="2160587" y="960437"/>
                </a:lnTo>
                <a:lnTo>
                  <a:pt x="2155515" y="1004480"/>
                </a:lnTo>
                <a:lnTo>
                  <a:pt x="2141065" y="1044911"/>
                </a:lnTo>
                <a:lnTo>
                  <a:pt x="2118389" y="1080576"/>
                </a:lnTo>
                <a:lnTo>
                  <a:pt x="2088638" y="1110324"/>
                </a:lnTo>
                <a:lnTo>
                  <a:pt x="2052961" y="1133000"/>
                </a:lnTo>
                <a:lnTo>
                  <a:pt x="2012510" y="1147451"/>
                </a:lnTo>
                <a:lnTo>
                  <a:pt x="1968436" y="1152525"/>
                </a:lnTo>
                <a:lnTo>
                  <a:pt x="192087" y="1152525"/>
                </a:lnTo>
                <a:lnTo>
                  <a:pt x="148044" y="1147451"/>
                </a:lnTo>
                <a:lnTo>
                  <a:pt x="107613" y="1133000"/>
                </a:lnTo>
                <a:lnTo>
                  <a:pt x="71948" y="1110324"/>
                </a:lnTo>
                <a:lnTo>
                  <a:pt x="42200" y="1080576"/>
                </a:lnTo>
                <a:lnTo>
                  <a:pt x="19524" y="1044911"/>
                </a:lnTo>
                <a:lnTo>
                  <a:pt x="5073" y="1004480"/>
                </a:lnTo>
                <a:lnTo>
                  <a:pt x="0" y="960437"/>
                </a:lnTo>
                <a:lnTo>
                  <a:pt x="0" y="192150"/>
                </a:lnTo>
                <a:close/>
              </a:path>
            </a:pathLst>
          </a:custGeom>
          <a:ln w="38100">
            <a:solidFill>
              <a:srgbClr val="F1F1F1"/>
            </a:solidFill>
          </a:ln>
        </p:spPr>
        <p:txBody>
          <a:bodyPr wrap="square" lIns="0" tIns="0" rIns="0" bIns="0" rtlCol="0"/>
          <a:lstStyle/>
          <a:p>
            <a:endParaRPr/>
          </a:p>
        </p:txBody>
      </p:sp>
      <p:sp>
        <p:nvSpPr>
          <p:cNvPr id="27" name="object 27"/>
          <p:cNvSpPr txBox="1"/>
          <p:nvPr/>
        </p:nvSpPr>
        <p:spPr>
          <a:xfrm>
            <a:off x="900480" y="5557520"/>
            <a:ext cx="1778635" cy="377190"/>
          </a:xfrm>
          <a:prstGeom prst="rect">
            <a:avLst/>
          </a:prstGeom>
        </p:spPr>
        <p:txBody>
          <a:bodyPr vert="horz" wrap="square" lIns="0" tIns="13335" rIns="0" bIns="0" rtlCol="0">
            <a:spAutoFit/>
          </a:bodyPr>
          <a:lstStyle/>
          <a:p>
            <a:pPr marL="12700">
              <a:lnSpc>
                <a:spcPct val="100000"/>
              </a:lnSpc>
              <a:spcBef>
                <a:spcPts val="105"/>
              </a:spcBef>
            </a:pPr>
            <a:r>
              <a:rPr sz="2300" b="1" dirty="0">
                <a:latin typeface="標楷體"/>
                <a:cs typeface="標楷體"/>
              </a:rPr>
              <a:t>啟發</a:t>
            </a:r>
            <a:r>
              <a:rPr sz="2300" b="1" spc="-10" dirty="0">
                <a:latin typeface="標楷體"/>
                <a:cs typeface="標楷體"/>
              </a:rPr>
              <a:t>生</a:t>
            </a:r>
            <a:r>
              <a:rPr sz="2300" b="1" spc="-15" dirty="0">
                <a:latin typeface="標楷體"/>
                <a:cs typeface="標楷體"/>
              </a:rPr>
              <a:t>命潛</a:t>
            </a:r>
            <a:r>
              <a:rPr sz="2300" b="1" dirty="0">
                <a:latin typeface="標楷體"/>
                <a:cs typeface="標楷體"/>
              </a:rPr>
              <a:t>能</a:t>
            </a:r>
            <a:endParaRPr sz="2300">
              <a:latin typeface="標楷體"/>
              <a:cs typeface="標楷體"/>
            </a:endParaRPr>
          </a:p>
        </p:txBody>
      </p:sp>
      <p:sp>
        <p:nvSpPr>
          <p:cNvPr id="28" name="object 28"/>
          <p:cNvSpPr/>
          <p:nvPr/>
        </p:nvSpPr>
        <p:spPr>
          <a:xfrm>
            <a:off x="2862072" y="5233415"/>
            <a:ext cx="2130552" cy="1194816"/>
          </a:xfrm>
          <a:prstGeom prst="rect">
            <a:avLst/>
          </a:prstGeom>
          <a:blipFill>
            <a:blip cstate="print"/>
            <a:stretch>
              <a:fillRect/>
            </a:stretch>
          </a:blipFill>
        </p:spPr>
        <p:txBody>
          <a:bodyPr wrap="square" lIns="0" tIns="0" rIns="0" bIns="0" rtlCol="0"/>
          <a:lstStyle/>
          <a:p>
            <a:endParaRPr/>
          </a:p>
        </p:txBody>
      </p:sp>
      <p:sp>
        <p:nvSpPr>
          <p:cNvPr id="29" name="object 29"/>
          <p:cNvSpPr/>
          <p:nvPr/>
        </p:nvSpPr>
        <p:spPr>
          <a:xfrm>
            <a:off x="2874264" y="5276088"/>
            <a:ext cx="2179319" cy="858012"/>
          </a:xfrm>
          <a:prstGeom prst="rect">
            <a:avLst/>
          </a:prstGeom>
          <a:blipFill>
            <a:blip cstate="print"/>
            <a:stretch>
              <a:fillRect/>
            </a:stretch>
          </a:blipFill>
        </p:spPr>
        <p:txBody>
          <a:bodyPr wrap="square" lIns="0" tIns="0" rIns="0" bIns="0" rtlCol="0"/>
          <a:lstStyle/>
          <a:p>
            <a:endParaRPr/>
          </a:p>
        </p:txBody>
      </p:sp>
      <p:sp>
        <p:nvSpPr>
          <p:cNvPr id="30" name="object 30"/>
          <p:cNvSpPr/>
          <p:nvPr/>
        </p:nvSpPr>
        <p:spPr>
          <a:xfrm>
            <a:off x="2870200" y="5229225"/>
            <a:ext cx="2089150" cy="1152525"/>
          </a:xfrm>
          <a:custGeom>
            <a:avLst/>
            <a:gdLst/>
            <a:ahLst/>
            <a:cxnLst/>
            <a:rect l="l" t="t" r="r" b="b"/>
            <a:pathLst>
              <a:path w="2089150" h="1152525">
                <a:moveTo>
                  <a:pt x="1896999" y="0"/>
                </a:moveTo>
                <a:lnTo>
                  <a:pt x="192150" y="0"/>
                </a:lnTo>
                <a:lnTo>
                  <a:pt x="148076" y="5072"/>
                </a:lnTo>
                <a:lnTo>
                  <a:pt x="107626" y="19521"/>
                </a:lnTo>
                <a:lnTo>
                  <a:pt x="71949" y="42197"/>
                </a:lnTo>
                <a:lnTo>
                  <a:pt x="42197" y="71949"/>
                </a:lnTo>
                <a:lnTo>
                  <a:pt x="19521" y="107626"/>
                </a:lnTo>
                <a:lnTo>
                  <a:pt x="5072" y="148076"/>
                </a:lnTo>
                <a:lnTo>
                  <a:pt x="0" y="192150"/>
                </a:lnTo>
                <a:lnTo>
                  <a:pt x="0" y="960437"/>
                </a:lnTo>
                <a:lnTo>
                  <a:pt x="5072" y="1004480"/>
                </a:lnTo>
                <a:lnTo>
                  <a:pt x="19521" y="1044911"/>
                </a:lnTo>
                <a:lnTo>
                  <a:pt x="42197" y="1080576"/>
                </a:lnTo>
                <a:lnTo>
                  <a:pt x="71949" y="1110324"/>
                </a:lnTo>
                <a:lnTo>
                  <a:pt x="107626" y="1133000"/>
                </a:lnTo>
                <a:lnTo>
                  <a:pt x="148076" y="1147451"/>
                </a:lnTo>
                <a:lnTo>
                  <a:pt x="192150" y="1152525"/>
                </a:lnTo>
                <a:lnTo>
                  <a:pt x="1896999" y="1152525"/>
                </a:lnTo>
                <a:lnTo>
                  <a:pt x="1941073" y="1147451"/>
                </a:lnTo>
                <a:lnTo>
                  <a:pt x="1981523" y="1133000"/>
                </a:lnTo>
                <a:lnTo>
                  <a:pt x="2017200" y="1110324"/>
                </a:lnTo>
                <a:lnTo>
                  <a:pt x="2046952" y="1080576"/>
                </a:lnTo>
                <a:lnTo>
                  <a:pt x="2069628" y="1044911"/>
                </a:lnTo>
                <a:lnTo>
                  <a:pt x="2084077" y="1004480"/>
                </a:lnTo>
                <a:lnTo>
                  <a:pt x="2089150" y="960437"/>
                </a:lnTo>
                <a:lnTo>
                  <a:pt x="2089150" y="192150"/>
                </a:lnTo>
                <a:lnTo>
                  <a:pt x="2084077" y="148076"/>
                </a:lnTo>
                <a:lnTo>
                  <a:pt x="2069628" y="107626"/>
                </a:lnTo>
                <a:lnTo>
                  <a:pt x="2046952" y="71949"/>
                </a:lnTo>
                <a:lnTo>
                  <a:pt x="2017200" y="42197"/>
                </a:lnTo>
                <a:lnTo>
                  <a:pt x="1981523" y="19521"/>
                </a:lnTo>
                <a:lnTo>
                  <a:pt x="1941073" y="5072"/>
                </a:lnTo>
                <a:lnTo>
                  <a:pt x="1896999" y="0"/>
                </a:lnTo>
                <a:close/>
              </a:path>
            </a:pathLst>
          </a:custGeom>
          <a:solidFill>
            <a:srgbClr val="FFCC66"/>
          </a:solidFill>
        </p:spPr>
        <p:txBody>
          <a:bodyPr wrap="square" lIns="0" tIns="0" rIns="0" bIns="0" rtlCol="0"/>
          <a:lstStyle/>
          <a:p>
            <a:endParaRPr/>
          </a:p>
        </p:txBody>
      </p:sp>
      <p:sp>
        <p:nvSpPr>
          <p:cNvPr id="31" name="object 31"/>
          <p:cNvSpPr/>
          <p:nvPr/>
        </p:nvSpPr>
        <p:spPr>
          <a:xfrm>
            <a:off x="2870200" y="5229225"/>
            <a:ext cx="2089150" cy="1152525"/>
          </a:xfrm>
          <a:custGeom>
            <a:avLst/>
            <a:gdLst/>
            <a:ahLst/>
            <a:cxnLst/>
            <a:rect l="l" t="t" r="r" b="b"/>
            <a:pathLst>
              <a:path w="2089150" h="1152525">
                <a:moveTo>
                  <a:pt x="0" y="192150"/>
                </a:moveTo>
                <a:lnTo>
                  <a:pt x="5072" y="148076"/>
                </a:lnTo>
                <a:lnTo>
                  <a:pt x="19521" y="107626"/>
                </a:lnTo>
                <a:lnTo>
                  <a:pt x="42197" y="71949"/>
                </a:lnTo>
                <a:lnTo>
                  <a:pt x="71949" y="42197"/>
                </a:lnTo>
                <a:lnTo>
                  <a:pt x="107626" y="19521"/>
                </a:lnTo>
                <a:lnTo>
                  <a:pt x="148076" y="5072"/>
                </a:lnTo>
                <a:lnTo>
                  <a:pt x="192150" y="0"/>
                </a:lnTo>
                <a:lnTo>
                  <a:pt x="1896999" y="0"/>
                </a:lnTo>
                <a:lnTo>
                  <a:pt x="1941073" y="5072"/>
                </a:lnTo>
                <a:lnTo>
                  <a:pt x="1981523" y="19521"/>
                </a:lnTo>
                <a:lnTo>
                  <a:pt x="2017200" y="42197"/>
                </a:lnTo>
                <a:lnTo>
                  <a:pt x="2046952" y="71949"/>
                </a:lnTo>
                <a:lnTo>
                  <a:pt x="2069628" y="107626"/>
                </a:lnTo>
                <a:lnTo>
                  <a:pt x="2084077" y="148076"/>
                </a:lnTo>
                <a:lnTo>
                  <a:pt x="2089150" y="192150"/>
                </a:lnTo>
                <a:lnTo>
                  <a:pt x="2089150" y="960437"/>
                </a:lnTo>
                <a:lnTo>
                  <a:pt x="2084077" y="1004480"/>
                </a:lnTo>
                <a:lnTo>
                  <a:pt x="2069628" y="1044911"/>
                </a:lnTo>
                <a:lnTo>
                  <a:pt x="2046952" y="1080576"/>
                </a:lnTo>
                <a:lnTo>
                  <a:pt x="2017200" y="1110324"/>
                </a:lnTo>
                <a:lnTo>
                  <a:pt x="1981523" y="1133000"/>
                </a:lnTo>
                <a:lnTo>
                  <a:pt x="1941073" y="1147451"/>
                </a:lnTo>
                <a:lnTo>
                  <a:pt x="1896999" y="1152525"/>
                </a:lnTo>
                <a:lnTo>
                  <a:pt x="192150" y="1152525"/>
                </a:lnTo>
                <a:lnTo>
                  <a:pt x="148076" y="1147451"/>
                </a:lnTo>
                <a:lnTo>
                  <a:pt x="107626" y="1133000"/>
                </a:lnTo>
                <a:lnTo>
                  <a:pt x="71949" y="1110324"/>
                </a:lnTo>
                <a:lnTo>
                  <a:pt x="42197" y="1080576"/>
                </a:lnTo>
                <a:lnTo>
                  <a:pt x="19521" y="1044911"/>
                </a:lnTo>
                <a:lnTo>
                  <a:pt x="5072" y="1004480"/>
                </a:lnTo>
                <a:lnTo>
                  <a:pt x="0" y="960437"/>
                </a:lnTo>
                <a:lnTo>
                  <a:pt x="0" y="192150"/>
                </a:lnTo>
                <a:close/>
              </a:path>
            </a:pathLst>
          </a:custGeom>
          <a:ln w="38100">
            <a:solidFill>
              <a:srgbClr val="F1F1F1"/>
            </a:solidFill>
          </a:ln>
        </p:spPr>
        <p:txBody>
          <a:bodyPr wrap="square" lIns="0" tIns="0" rIns="0" bIns="0" rtlCol="0"/>
          <a:lstStyle/>
          <a:p>
            <a:endParaRPr/>
          </a:p>
        </p:txBody>
      </p:sp>
      <p:sp>
        <p:nvSpPr>
          <p:cNvPr id="32" name="object 32"/>
          <p:cNvSpPr txBox="1"/>
          <p:nvPr/>
        </p:nvSpPr>
        <p:spPr>
          <a:xfrm>
            <a:off x="3026155" y="5557520"/>
            <a:ext cx="1778635" cy="377190"/>
          </a:xfrm>
          <a:prstGeom prst="rect">
            <a:avLst/>
          </a:prstGeom>
        </p:spPr>
        <p:txBody>
          <a:bodyPr vert="horz" wrap="square" lIns="0" tIns="13335" rIns="0" bIns="0" rtlCol="0">
            <a:spAutoFit/>
          </a:bodyPr>
          <a:lstStyle/>
          <a:p>
            <a:pPr marL="12700">
              <a:lnSpc>
                <a:spcPct val="100000"/>
              </a:lnSpc>
              <a:spcBef>
                <a:spcPts val="105"/>
              </a:spcBef>
            </a:pPr>
            <a:r>
              <a:rPr sz="2300" b="1" dirty="0">
                <a:latin typeface="標楷體"/>
                <a:cs typeface="標楷體"/>
              </a:rPr>
              <a:t>陶養</a:t>
            </a:r>
            <a:r>
              <a:rPr sz="2300" b="1" spc="-10" dirty="0">
                <a:latin typeface="標楷體"/>
                <a:cs typeface="標楷體"/>
              </a:rPr>
              <a:t>生</a:t>
            </a:r>
            <a:r>
              <a:rPr sz="2300" b="1" spc="-15" dirty="0">
                <a:latin typeface="標楷體"/>
                <a:cs typeface="標楷體"/>
              </a:rPr>
              <a:t>活知</a:t>
            </a:r>
            <a:r>
              <a:rPr sz="2300" b="1" dirty="0">
                <a:latin typeface="標楷體"/>
                <a:cs typeface="標楷體"/>
              </a:rPr>
              <a:t>能</a:t>
            </a:r>
            <a:endParaRPr sz="2300">
              <a:latin typeface="標楷體"/>
              <a:cs typeface="標楷體"/>
            </a:endParaRPr>
          </a:p>
        </p:txBody>
      </p:sp>
      <p:sp>
        <p:nvSpPr>
          <p:cNvPr id="33" name="object 33"/>
          <p:cNvSpPr/>
          <p:nvPr/>
        </p:nvSpPr>
        <p:spPr>
          <a:xfrm>
            <a:off x="4951476" y="5233415"/>
            <a:ext cx="2129028" cy="1194816"/>
          </a:xfrm>
          <a:prstGeom prst="rect">
            <a:avLst/>
          </a:prstGeom>
          <a:blipFill>
            <a:blip cstate="print"/>
            <a:stretch>
              <a:fillRect/>
            </a:stretch>
          </a:blipFill>
        </p:spPr>
        <p:txBody>
          <a:bodyPr wrap="square" lIns="0" tIns="0" rIns="0" bIns="0" rtlCol="0"/>
          <a:lstStyle/>
          <a:p>
            <a:endParaRPr/>
          </a:p>
        </p:txBody>
      </p:sp>
      <p:sp>
        <p:nvSpPr>
          <p:cNvPr id="34" name="object 34"/>
          <p:cNvSpPr/>
          <p:nvPr/>
        </p:nvSpPr>
        <p:spPr>
          <a:xfrm>
            <a:off x="4962144" y="5276088"/>
            <a:ext cx="2179320" cy="858012"/>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4959350" y="5229225"/>
            <a:ext cx="2087880" cy="1152525"/>
          </a:xfrm>
          <a:custGeom>
            <a:avLst/>
            <a:gdLst/>
            <a:ahLst/>
            <a:cxnLst/>
            <a:rect l="l" t="t" r="r" b="b"/>
            <a:pathLst>
              <a:path w="2087879" h="1152525">
                <a:moveTo>
                  <a:pt x="1895475" y="0"/>
                </a:moveTo>
                <a:lnTo>
                  <a:pt x="192150" y="0"/>
                </a:lnTo>
                <a:lnTo>
                  <a:pt x="148076" y="5072"/>
                </a:lnTo>
                <a:lnTo>
                  <a:pt x="107626" y="19521"/>
                </a:lnTo>
                <a:lnTo>
                  <a:pt x="71949" y="42197"/>
                </a:lnTo>
                <a:lnTo>
                  <a:pt x="42197" y="71949"/>
                </a:lnTo>
                <a:lnTo>
                  <a:pt x="19521" y="107626"/>
                </a:lnTo>
                <a:lnTo>
                  <a:pt x="5072" y="148076"/>
                </a:lnTo>
                <a:lnTo>
                  <a:pt x="0" y="192150"/>
                </a:lnTo>
                <a:lnTo>
                  <a:pt x="0" y="960437"/>
                </a:lnTo>
                <a:lnTo>
                  <a:pt x="5072" y="1004480"/>
                </a:lnTo>
                <a:lnTo>
                  <a:pt x="19521" y="1044911"/>
                </a:lnTo>
                <a:lnTo>
                  <a:pt x="42197" y="1080576"/>
                </a:lnTo>
                <a:lnTo>
                  <a:pt x="71949" y="1110324"/>
                </a:lnTo>
                <a:lnTo>
                  <a:pt x="107626" y="1133000"/>
                </a:lnTo>
                <a:lnTo>
                  <a:pt x="148076" y="1147451"/>
                </a:lnTo>
                <a:lnTo>
                  <a:pt x="192150" y="1152525"/>
                </a:lnTo>
                <a:lnTo>
                  <a:pt x="1895475" y="1152525"/>
                </a:lnTo>
                <a:lnTo>
                  <a:pt x="1939509" y="1147451"/>
                </a:lnTo>
                <a:lnTo>
                  <a:pt x="1979944" y="1133000"/>
                </a:lnTo>
                <a:lnTo>
                  <a:pt x="2015623" y="1110324"/>
                </a:lnTo>
                <a:lnTo>
                  <a:pt x="2045388" y="1080576"/>
                </a:lnTo>
                <a:lnTo>
                  <a:pt x="2068082" y="1044911"/>
                </a:lnTo>
                <a:lnTo>
                  <a:pt x="2082547" y="1004480"/>
                </a:lnTo>
                <a:lnTo>
                  <a:pt x="2087626" y="960437"/>
                </a:lnTo>
                <a:lnTo>
                  <a:pt x="2087626" y="192150"/>
                </a:lnTo>
                <a:lnTo>
                  <a:pt x="2082547" y="148076"/>
                </a:lnTo>
                <a:lnTo>
                  <a:pt x="2068082" y="107626"/>
                </a:lnTo>
                <a:lnTo>
                  <a:pt x="2045388" y="71949"/>
                </a:lnTo>
                <a:lnTo>
                  <a:pt x="2015623" y="42197"/>
                </a:lnTo>
                <a:lnTo>
                  <a:pt x="1979944" y="19521"/>
                </a:lnTo>
                <a:lnTo>
                  <a:pt x="1939509" y="5072"/>
                </a:lnTo>
                <a:lnTo>
                  <a:pt x="1895475" y="0"/>
                </a:lnTo>
                <a:close/>
              </a:path>
            </a:pathLst>
          </a:custGeom>
          <a:solidFill>
            <a:srgbClr val="67B8CF"/>
          </a:solidFill>
        </p:spPr>
        <p:txBody>
          <a:bodyPr wrap="square" lIns="0" tIns="0" rIns="0" bIns="0" rtlCol="0"/>
          <a:lstStyle/>
          <a:p>
            <a:endParaRPr/>
          </a:p>
        </p:txBody>
      </p:sp>
      <p:sp>
        <p:nvSpPr>
          <p:cNvPr id="36" name="object 36"/>
          <p:cNvSpPr/>
          <p:nvPr/>
        </p:nvSpPr>
        <p:spPr>
          <a:xfrm>
            <a:off x="4959350" y="5229225"/>
            <a:ext cx="2087880" cy="1152525"/>
          </a:xfrm>
          <a:custGeom>
            <a:avLst/>
            <a:gdLst/>
            <a:ahLst/>
            <a:cxnLst/>
            <a:rect l="l" t="t" r="r" b="b"/>
            <a:pathLst>
              <a:path w="2087879" h="1152525">
                <a:moveTo>
                  <a:pt x="0" y="192150"/>
                </a:moveTo>
                <a:lnTo>
                  <a:pt x="5072" y="148076"/>
                </a:lnTo>
                <a:lnTo>
                  <a:pt x="19521" y="107626"/>
                </a:lnTo>
                <a:lnTo>
                  <a:pt x="42197" y="71949"/>
                </a:lnTo>
                <a:lnTo>
                  <a:pt x="71949" y="42197"/>
                </a:lnTo>
                <a:lnTo>
                  <a:pt x="107626" y="19521"/>
                </a:lnTo>
                <a:lnTo>
                  <a:pt x="148076" y="5072"/>
                </a:lnTo>
                <a:lnTo>
                  <a:pt x="192150" y="0"/>
                </a:lnTo>
                <a:lnTo>
                  <a:pt x="1895475" y="0"/>
                </a:lnTo>
                <a:lnTo>
                  <a:pt x="1939509" y="5072"/>
                </a:lnTo>
                <a:lnTo>
                  <a:pt x="1979944" y="19521"/>
                </a:lnTo>
                <a:lnTo>
                  <a:pt x="2015623" y="42197"/>
                </a:lnTo>
                <a:lnTo>
                  <a:pt x="2045388" y="71949"/>
                </a:lnTo>
                <a:lnTo>
                  <a:pt x="2068082" y="107626"/>
                </a:lnTo>
                <a:lnTo>
                  <a:pt x="2082547" y="148076"/>
                </a:lnTo>
                <a:lnTo>
                  <a:pt x="2087626" y="192150"/>
                </a:lnTo>
                <a:lnTo>
                  <a:pt x="2087626" y="960437"/>
                </a:lnTo>
                <a:lnTo>
                  <a:pt x="2082547" y="1004480"/>
                </a:lnTo>
                <a:lnTo>
                  <a:pt x="2068082" y="1044911"/>
                </a:lnTo>
                <a:lnTo>
                  <a:pt x="2045388" y="1080576"/>
                </a:lnTo>
                <a:lnTo>
                  <a:pt x="2015623" y="1110324"/>
                </a:lnTo>
                <a:lnTo>
                  <a:pt x="1979944" y="1133000"/>
                </a:lnTo>
                <a:lnTo>
                  <a:pt x="1939509" y="1147451"/>
                </a:lnTo>
                <a:lnTo>
                  <a:pt x="1895475" y="1152525"/>
                </a:lnTo>
                <a:lnTo>
                  <a:pt x="192150" y="1152525"/>
                </a:lnTo>
                <a:lnTo>
                  <a:pt x="148076" y="1147451"/>
                </a:lnTo>
                <a:lnTo>
                  <a:pt x="107626" y="1133000"/>
                </a:lnTo>
                <a:lnTo>
                  <a:pt x="71949" y="1110324"/>
                </a:lnTo>
                <a:lnTo>
                  <a:pt x="42197" y="1080576"/>
                </a:lnTo>
                <a:lnTo>
                  <a:pt x="19521" y="1044911"/>
                </a:lnTo>
                <a:lnTo>
                  <a:pt x="5072" y="1004480"/>
                </a:lnTo>
                <a:lnTo>
                  <a:pt x="0" y="960437"/>
                </a:lnTo>
                <a:lnTo>
                  <a:pt x="0" y="192150"/>
                </a:lnTo>
                <a:close/>
              </a:path>
            </a:pathLst>
          </a:custGeom>
          <a:ln w="38100">
            <a:solidFill>
              <a:srgbClr val="F1F1F1"/>
            </a:solidFill>
          </a:ln>
        </p:spPr>
        <p:txBody>
          <a:bodyPr wrap="square" lIns="0" tIns="0" rIns="0" bIns="0" rtlCol="0"/>
          <a:lstStyle/>
          <a:p>
            <a:endParaRPr/>
          </a:p>
        </p:txBody>
      </p:sp>
      <p:sp>
        <p:nvSpPr>
          <p:cNvPr id="37" name="object 37"/>
          <p:cNvSpPr txBox="1"/>
          <p:nvPr/>
        </p:nvSpPr>
        <p:spPr>
          <a:xfrm>
            <a:off x="5114290" y="5557520"/>
            <a:ext cx="1778635" cy="377190"/>
          </a:xfrm>
          <a:prstGeom prst="rect">
            <a:avLst/>
          </a:prstGeom>
        </p:spPr>
        <p:txBody>
          <a:bodyPr vert="horz" wrap="square" lIns="0" tIns="13335" rIns="0" bIns="0" rtlCol="0">
            <a:spAutoFit/>
          </a:bodyPr>
          <a:lstStyle/>
          <a:p>
            <a:pPr marL="12700">
              <a:lnSpc>
                <a:spcPct val="100000"/>
              </a:lnSpc>
              <a:spcBef>
                <a:spcPts val="105"/>
              </a:spcBef>
            </a:pPr>
            <a:r>
              <a:rPr sz="2300" b="1" dirty="0">
                <a:latin typeface="標楷體"/>
                <a:cs typeface="標楷體"/>
              </a:rPr>
              <a:t>促進</a:t>
            </a:r>
            <a:r>
              <a:rPr sz="2300" b="1" spc="-10" dirty="0">
                <a:latin typeface="標楷體"/>
                <a:cs typeface="標楷體"/>
              </a:rPr>
              <a:t>生</a:t>
            </a:r>
            <a:r>
              <a:rPr sz="2300" b="1" spc="-15" dirty="0">
                <a:latin typeface="標楷體"/>
                <a:cs typeface="標楷體"/>
              </a:rPr>
              <a:t>涯發</a:t>
            </a:r>
            <a:r>
              <a:rPr sz="2300" b="1" dirty="0">
                <a:latin typeface="標楷體"/>
                <a:cs typeface="標楷體"/>
              </a:rPr>
              <a:t>展</a:t>
            </a:r>
            <a:endParaRPr sz="2300">
              <a:latin typeface="標楷體"/>
              <a:cs typeface="標楷體"/>
            </a:endParaRPr>
          </a:p>
        </p:txBody>
      </p:sp>
      <p:sp>
        <p:nvSpPr>
          <p:cNvPr id="38" name="object 38"/>
          <p:cNvSpPr/>
          <p:nvPr/>
        </p:nvSpPr>
        <p:spPr>
          <a:xfrm>
            <a:off x="7039356" y="5233415"/>
            <a:ext cx="2104644" cy="1194816"/>
          </a:xfrm>
          <a:prstGeom prst="rect">
            <a:avLst/>
          </a:prstGeom>
          <a:blipFill>
            <a:blip cstate="print"/>
            <a:stretch>
              <a:fillRect/>
            </a:stretch>
          </a:blipFill>
        </p:spPr>
        <p:txBody>
          <a:bodyPr wrap="square" lIns="0" tIns="0" rIns="0" bIns="0" rtlCol="0"/>
          <a:lstStyle/>
          <a:p>
            <a:endParaRPr/>
          </a:p>
        </p:txBody>
      </p:sp>
      <p:sp>
        <p:nvSpPr>
          <p:cNvPr id="39" name="object 39"/>
          <p:cNvSpPr/>
          <p:nvPr/>
        </p:nvSpPr>
        <p:spPr>
          <a:xfrm>
            <a:off x="7050023" y="5276088"/>
            <a:ext cx="2093976" cy="858012"/>
          </a:xfrm>
          <a:prstGeom prst="rect">
            <a:avLst/>
          </a:prstGeom>
          <a:blipFill>
            <a:blip cstate="print"/>
            <a:stretch>
              <a:fillRect/>
            </a:stretch>
          </a:blipFill>
        </p:spPr>
        <p:txBody>
          <a:bodyPr wrap="square" lIns="0" tIns="0" rIns="0" bIns="0" rtlCol="0"/>
          <a:lstStyle/>
          <a:p>
            <a:endParaRPr/>
          </a:p>
        </p:txBody>
      </p:sp>
      <p:sp>
        <p:nvSpPr>
          <p:cNvPr id="40" name="object 40"/>
          <p:cNvSpPr/>
          <p:nvPr/>
        </p:nvSpPr>
        <p:spPr>
          <a:xfrm>
            <a:off x="7046976" y="5229225"/>
            <a:ext cx="2087880" cy="1152525"/>
          </a:xfrm>
          <a:custGeom>
            <a:avLst/>
            <a:gdLst/>
            <a:ahLst/>
            <a:cxnLst/>
            <a:rect l="l" t="t" r="r" b="b"/>
            <a:pathLst>
              <a:path w="2087879" h="1152525">
                <a:moveTo>
                  <a:pt x="1895348" y="0"/>
                </a:moveTo>
                <a:lnTo>
                  <a:pt x="192024" y="0"/>
                </a:lnTo>
                <a:lnTo>
                  <a:pt x="147996" y="5072"/>
                </a:lnTo>
                <a:lnTo>
                  <a:pt x="107579" y="19521"/>
                </a:lnTo>
                <a:lnTo>
                  <a:pt x="71925" y="42197"/>
                </a:lnTo>
                <a:lnTo>
                  <a:pt x="42187" y="71949"/>
                </a:lnTo>
                <a:lnTo>
                  <a:pt x="19518" y="107626"/>
                </a:lnTo>
                <a:lnTo>
                  <a:pt x="5071" y="148076"/>
                </a:lnTo>
                <a:lnTo>
                  <a:pt x="0" y="192150"/>
                </a:lnTo>
                <a:lnTo>
                  <a:pt x="0" y="960437"/>
                </a:lnTo>
                <a:lnTo>
                  <a:pt x="5071" y="1004480"/>
                </a:lnTo>
                <a:lnTo>
                  <a:pt x="19518" y="1044911"/>
                </a:lnTo>
                <a:lnTo>
                  <a:pt x="42187" y="1080576"/>
                </a:lnTo>
                <a:lnTo>
                  <a:pt x="71925" y="1110324"/>
                </a:lnTo>
                <a:lnTo>
                  <a:pt x="107579" y="1133000"/>
                </a:lnTo>
                <a:lnTo>
                  <a:pt x="147996" y="1147451"/>
                </a:lnTo>
                <a:lnTo>
                  <a:pt x="192024" y="1152525"/>
                </a:lnTo>
                <a:lnTo>
                  <a:pt x="1895348" y="1152525"/>
                </a:lnTo>
                <a:lnTo>
                  <a:pt x="1939422" y="1147451"/>
                </a:lnTo>
                <a:lnTo>
                  <a:pt x="1979872" y="1133000"/>
                </a:lnTo>
                <a:lnTo>
                  <a:pt x="2015549" y="1110324"/>
                </a:lnTo>
                <a:lnTo>
                  <a:pt x="2045301" y="1080576"/>
                </a:lnTo>
                <a:lnTo>
                  <a:pt x="2067977" y="1044911"/>
                </a:lnTo>
                <a:lnTo>
                  <a:pt x="2082426" y="1004480"/>
                </a:lnTo>
                <a:lnTo>
                  <a:pt x="2087499" y="960437"/>
                </a:lnTo>
                <a:lnTo>
                  <a:pt x="2087499" y="192150"/>
                </a:lnTo>
                <a:lnTo>
                  <a:pt x="2082426" y="148076"/>
                </a:lnTo>
                <a:lnTo>
                  <a:pt x="2067977" y="107626"/>
                </a:lnTo>
                <a:lnTo>
                  <a:pt x="2045301" y="71949"/>
                </a:lnTo>
                <a:lnTo>
                  <a:pt x="2015549" y="42197"/>
                </a:lnTo>
                <a:lnTo>
                  <a:pt x="1979872" y="19521"/>
                </a:lnTo>
                <a:lnTo>
                  <a:pt x="1939422" y="5072"/>
                </a:lnTo>
                <a:lnTo>
                  <a:pt x="1895348" y="0"/>
                </a:lnTo>
                <a:close/>
              </a:path>
            </a:pathLst>
          </a:custGeom>
          <a:solidFill>
            <a:srgbClr val="9BBA58"/>
          </a:solidFill>
        </p:spPr>
        <p:txBody>
          <a:bodyPr wrap="square" lIns="0" tIns="0" rIns="0" bIns="0" rtlCol="0"/>
          <a:lstStyle/>
          <a:p>
            <a:endParaRPr/>
          </a:p>
        </p:txBody>
      </p:sp>
      <p:sp>
        <p:nvSpPr>
          <p:cNvPr id="41" name="object 41"/>
          <p:cNvSpPr/>
          <p:nvPr/>
        </p:nvSpPr>
        <p:spPr>
          <a:xfrm>
            <a:off x="7046976" y="5229225"/>
            <a:ext cx="2087880" cy="1152525"/>
          </a:xfrm>
          <a:custGeom>
            <a:avLst/>
            <a:gdLst/>
            <a:ahLst/>
            <a:cxnLst/>
            <a:rect l="l" t="t" r="r" b="b"/>
            <a:pathLst>
              <a:path w="2087879" h="1152525">
                <a:moveTo>
                  <a:pt x="0" y="192150"/>
                </a:moveTo>
                <a:lnTo>
                  <a:pt x="5071" y="148076"/>
                </a:lnTo>
                <a:lnTo>
                  <a:pt x="19518" y="107626"/>
                </a:lnTo>
                <a:lnTo>
                  <a:pt x="42187" y="71949"/>
                </a:lnTo>
                <a:lnTo>
                  <a:pt x="71925" y="42197"/>
                </a:lnTo>
                <a:lnTo>
                  <a:pt x="107579" y="19521"/>
                </a:lnTo>
                <a:lnTo>
                  <a:pt x="147996" y="5072"/>
                </a:lnTo>
                <a:lnTo>
                  <a:pt x="192024" y="0"/>
                </a:lnTo>
                <a:lnTo>
                  <a:pt x="1895348" y="0"/>
                </a:lnTo>
                <a:lnTo>
                  <a:pt x="1939422" y="5072"/>
                </a:lnTo>
                <a:lnTo>
                  <a:pt x="1979872" y="19521"/>
                </a:lnTo>
                <a:lnTo>
                  <a:pt x="2015549" y="42197"/>
                </a:lnTo>
                <a:lnTo>
                  <a:pt x="2045301" y="71949"/>
                </a:lnTo>
                <a:lnTo>
                  <a:pt x="2067977" y="107626"/>
                </a:lnTo>
                <a:lnTo>
                  <a:pt x="2082426" y="148076"/>
                </a:lnTo>
                <a:lnTo>
                  <a:pt x="2087499" y="192150"/>
                </a:lnTo>
                <a:lnTo>
                  <a:pt x="2087499" y="960437"/>
                </a:lnTo>
                <a:lnTo>
                  <a:pt x="2082426" y="1004480"/>
                </a:lnTo>
                <a:lnTo>
                  <a:pt x="2067977" y="1044911"/>
                </a:lnTo>
                <a:lnTo>
                  <a:pt x="2045301" y="1080576"/>
                </a:lnTo>
                <a:lnTo>
                  <a:pt x="2015549" y="1110324"/>
                </a:lnTo>
                <a:lnTo>
                  <a:pt x="1979872" y="1133000"/>
                </a:lnTo>
                <a:lnTo>
                  <a:pt x="1939422" y="1147451"/>
                </a:lnTo>
                <a:lnTo>
                  <a:pt x="1895348" y="1152525"/>
                </a:lnTo>
                <a:lnTo>
                  <a:pt x="192024" y="1152525"/>
                </a:lnTo>
                <a:lnTo>
                  <a:pt x="147996" y="1147451"/>
                </a:lnTo>
                <a:lnTo>
                  <a:pt x="107579" y="1133000"/>
                </a:lnTo>
                <a:lnTo>
                  <a:pt x="71925" y="1110324"/>
                </a:lnTo>
                <a:lnTo>
                  <a:pt x="42187" y="1080576"/>
                </a:lnTo>
                <a:lnTo>
                  <a:pt x="19518" y="1044911"/>
                </a:lnTo>
                <a:lnTo>
                  <a:pt x="5071" y="1004480"/>
                </a:lnTo>
                <a:lnTo>
                  <a:pt x="0" y="960437"/>
                </a:lnTo>
                <a:lnTo>
                  <a:pt x="0" y="192150"/>
                </a:lnTo>
                <a:close/>
              </a:path>
            </a:pathLst>
          </a:custGeom>
          <a:ln w="38100">
            <a:solidFill>
              <a:srgbClr val="F1F1F1"/>
            </a:solidFill>
          </a:ln>
        </p:spPr>
        <p:txBody>
          <a:bodyPr wrap="square" lIns="0" tIns="0" rIns="0" bIns="0" rtlCol="0"/>
          <a:lstStyle/>
          <a:p>
            <a:endParaRPr/>
          </a:p>
        </p:txBody>
      </p:sp>
      <p:sp>
        <p:nvSpPr>
          <p:cNvPr id="42" name="object 42"/>
          <p:cNvSpPr txBox="1"/>
          <p:nvPr/>
        </p:nvSpPr>
        <p:spPr>
          <a:xfrm>
            <a:off x="7202169" y="5557520"/>
            <a:ext cx="1778635" cy="377190"/>
          </a:xfrm>
          <a:prstGeom prst="rect">
            <a:avLst/>
          </a:prstGeom>
        </p:spPr>
        <p:txBody>
          <a:bodyPr vert="horz" wrap="square" lIns="0" tIns="13335" rIns="0" bIns="0" rtlCol="0">
            <a:spAutoFit/>
          </a:bodyPr>
          <a:lstStyle/>
          <a:p>
            <a:pPr marL="12700">
              <a:lnSpc>
                <a:spcPct val="100000"/>
              </a:lnSpc>
              <a:spcBef>
                <a:spcPts val="105"/>
              </a:spcBef>
            </a:pPr>
            <a:r>
              <a:rPr sz="2300" b="1" dirty="0">
                <a:latin typeface="標楷體"/>
                <a:cs typeface="標楷體"/>
              </a:rPr>
              <a:t>涵育</a:t>
            </a:r>
            <a:r>
              <a:rPr sz="2300" b="1" spc="-10" dirty="0">
                <a:latin typeface="標楷體"/>
                <a:cs typeface="標楷體"/>
              </a:rPr>
              <a:t>公</a:t>
            </a:r>
            <a:r>
              <a:rPr sz="2300" b="1" spc="-15" dirty="0">
                <a:latin typeface="標楷體"/>
                <a:cs typeface="標楷體"/>
              </a:rPr>
              <a:t>民責</a:t>
            </a:r>
            <a:r>
              <a:rPr sz="2300" b="1" dirty="0">
                <a:latin typeface="標楷體"/>
                <a:cs typeface="標楷體"/>
              </a:rPr>
              <a:t>任</a:t>
            </a:r>
            <a:endParaRPr sz="2300">
              <a:latin typeface="標楷體"/>
              <a:cs typeface="標楷體"/>
            </a:endParaRPr>
          </a:p>
        </p:txBody>
      </p:sp>
      <p:sp>
        <p:nvSpPr>
          <p:cNvPr id="43" name="object 43"/>
          <p:cNvSpPr txBox="1"/>
          <p:nvPr/>
        </p:nvSpPr>
        <p:spPr>
          <a:xfrm>
            <a:off x="78739" y="2027936"/>
            <a:ext cx="53467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標楷體"/>
                <a:cs typeface="標楷體"/>
              </a:rPr>
              <a:t>願景</a:t>
            </a:r>
            <a:endParaRPr sz="2000">
              <a:latin typeface="標楷體"/>
              <a:cs typeface="標楷體"/>
            </a:endParaRPr>
          </a:p>
        </p:txBody>
      </p:sp>
      <p:sp>
        <p:nvSpPr>
          <p:cNvPr id="44" name="object 44"/>
          <p:cNvSpPr txBox="1"/>
          <p:nvPr/>
        </p:nvSpPr>
        <p:spPr>
          <a:xfrm>
            <a:off x="78739" y="4253610"/>
            <a:ext cx="53467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標楷體"/>
                <a:cs typeface="標楷體"/>
              </a:rPr>
              <a:t>理念</a:t>
            </a:r>
            <a:endParaRPr sz="2000">
              <a:latin typeface="標楷體"/>
              <a:cs typeface="標楷體"/>
            </a:endParaRPr>
          </a:p>
        </p:txBody>
      </p:sp>
      <p:sp>
        <p:nvSpPr>
          <p:cNvPr id="45" name="object 45"/>
          <p:cNvSpPr txBox="1"/>
          <p:nvPr/>
        </p:nvSpPr>
        <p:spPr>
          <a:xfrm>
            <a:off x="78739" y="5655970"/>
            <a:ext cx="53467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標楷體"/>
                <a:cs typeface="標楷體"/>
              </a:rPr>
              <a:t>目標</a:t>
            </a:r>
            <a:endParaRPr sz="2000">
              <a:latin typeface="標楷體"/>
              <a:cs typeface="標楷體"/>
            </a:endParaRPr>
          </a:p>
        </p:txBody>
      </p:sp>
      <p:sp>
        <p:nvSpPr>
          <p:cNvPr id="47" name="標題 46"/>
          <p:cNvSpPr>
            <a:spLocks noGrp="1"/>
          </p:cNvSpPr>
          <p:nvPr>
            <p:ph type="title"/>
          </p:nvPr>
        </p:nvSpPr>
        <p:spPr/>
        <p:txBody>
          <a:bodyPr/>
          <a:lstStyle/>
          <a:p>
            <a:endParaRPr lang="zh-TW" altLang="en-US" dirty="0"/>
          </a:p>
        </p:txBody>
      </p:sp>
      <p:sp>
        <p:nvSpPr>
          <p:cNvPr id="22" name="投影片編號版面配置區 21"/>
          <p:cNvSpPr>
            <a:spLocks noGrp="1"/>
          </p:cNvSpPr>
          <p:nvPr>
            <p:ph type="sldNum" sz="quarter" idx="12"/>
          </p:nvPr>
        </p:nvSpPr>
        <p:spPr/>
        <p:txBody>
          <a:bodyPr/>
          <a:lstStyle/>
          <a:p>
            <a:fld id="{B721EAF4-66BA-4DDF-97E8-9A1AB1215C2F}" type="slidenum">
              <a:rPr lang="zh-TW" altLang="en-US" smtClean="0"/>
              <a:t>53</a:t>
            </a:fld>
            <a:endParaRPr lang="zh-TW" altLang="en-US"/>
          </a:p>
        </p:txBody>
      </p:sp>
    </p:spTree>
    <p:extLst>
      <p:ext uri="{BB962C8B-B14F-4D97-AF65-F5344CB8AC3E}">
        <p14:creationId xmlns:p14="http://schemas.microsoft.com/office/powerpoint/2010/main" val="7330951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肆、核心素養 </a:t>
            </a:r>
          </a:p>
        </p:txBody>
      </p:sp>
      <p:sp>
        <p:nvSpPr>
          <p:cNvPr id="3" name="內容版面配置區 2"/>
          <p:cNvSpPr>
            <a:spLocks noGrp="1"/>
          </p:cNvSpPr>
          <p:nvPr>
            <p:ph idx="1"/>
          </p:nvPr>
        </p:nvSpPr>
        <p:spPr/>
        <p:txBody>
          <a:bodyPr>
            <a:normAutofit/>
          </a:bodyPr>
          <a:lstStyle/>
          <a:p>
            <a:r>
              <a:rPr lang="zh-TW" altLang="en-US" dirty="0"/>
              <a:t>一、涵義 </a:t>
            </a:r>
            <a:endParaRPr lang="en-US" altLang="zh-TW" dirty="0" smtClean="0"/>
          </a:p>
          <a:p>
            <a:pPr>
              <a:defRPr/>
            </a:pPr>
            <a:r>
              <a:rPr lang="zh-TW" altLang="zh-TW" dirty="0" smtClean="0"/>
              <a:t>核心</a:t>
            </a:r>
            <a:r>
              <a:rPr lang="zh-TW" altLang="zh-TW" dirty="0"/>
              <a:t>素養是指一個人適應現在生活及未來挑戰，所應具備的知識、能力與態度。</a:t>
            </a:r>
            <a:r>
              <a:rPr lang="en-US" altLang="zh-TW" dirty="0"/>
              <a:t>…</a:t>
            </a:r>
            <a:r>
              <a:rPr lang="zh-TW" altLang="zh-TW" dirty="0"/>
              <a:t>強調多面向的學習，</a:t>
            </a:r>
            <a:r>
              <a:rPr lang="en-US" altLang="zh-TW" dirty="0"/>
              <a:t>…</a:t>
            </a:r>
            <a:r>
              <a:rPr lang="zh-TW" altLang="zh-TW" dirty="0"/>
              <a:t>學校教育不再只以學科知識作為學習的唯一範疇，而是彰顯學習者的主體性，重視學習者能夠運用所學於生活情境中</a:t>
            </a:r>
            <a:r>
              <a:rPr lang="en-US" altLang="zh-TW" dirty="0"/>
              <a:t>(</a:t>
            </a:r>
            <a:r>
              <a:rPr lang="zh-TW" altLang="zh-TW" dirty="0"/>
              <a:t>真實運用知識的學習表現</a:t>
            </a:r>
            <a:r>
              <a:rPr lang="en-US" altLang="zh-TW" dirty="0"/>
              <a:t>)</a:t>
            </a:r>
            <a:r>
              <a:rPr lang="zh-TW" altLang="zh-TW" dirty="0"/>
              <a:t>。</a:t>
            </a:r>
          </a:p>
          <a:p>
            <a:r>
              <a:rPr lang="zh-TW" altLang="zh-TW" dirty="0"/>
              <a:t>素養能力</a:t>
            </a:r>
            <a:r>
              <a:rPr lang="en-US" altLang="zh-TW" dirty="0"/>
              <a:t>(competencies)</a:t>
            </a:r>
            <a:r>
              <a:rPr lang="zh-TW" altLang="zh-TW" dirty="0"/>
              <a:t>，主要涵蓋知識</a:t>
            </a:r>
            <a:r>
              <a:rPr lang="en-US" altLang="zh-TW" dirty="0"/>
              <a:t>(knowledge)</a:t>
            </a:r>
            <a:r>
              <a:rPr lang="zh-TW" altLang="en-US" dirty="0"/>
              <a:t>、</a:t>
            </a:r>
            <a:r>
              <a:rPr lang="zh-TW" altLang="zh-TW" dirty="0"/>
              <a:t>技能</a:t>
            </a:r>
            <a:r>
              <a:rPr lang="en-US" altLang="zh-TW" dirty="0"/>
              <a:t>(skills)</a:t>
            </a:r>
            <a:r>
              <a:rPr lang="zh-TW" altLang="en-US" dirty="0"/>
              <a:t>、</a:t>
            </a:r>
            <a:r>
              <a:rPr lang="zh-TW" altLang="zh-TW" dirty="0"/>
              <a:t>態度與價值</a:t>
            </a:r>
            <a:r>
              <a:rPr lang="en-US" altLang="zh-TW" dirty="0"/>
              <a:t>(attitudes &amp; values)</a:t>
            </a:r>
            <a:r>
              <a:rPr lang="zh-TW" altLang="zh-TW" dirty="0"/>
              <a:t>，</a:t>
            </a:r>
            <a:r>
              <a:rPr lang="zh-TW" altLang="en-US" dirty="0"/>
              <a:t>並須</a:t>
            </a:r>
            <a:r>
              <a:rPr lang="zh-TW" altLang="zh-TW" dirty="0"/>
              <a:t>訴諸於行動</a:t>
            </a:r>
            <a:r>
              <a:rPr lang="en-US" altLang="zh-TW" dirty="0"/>
              <a:t>(action)</a:t>
            </a:r>
          </a:p>
          <a:p>
            <a:pPr>
              <a:defRPr/>
            </a:pPr>
            <a:endParaRPr lang="zh-TW" altLang="zh-TW"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54</a:t>
            </a:fld>
            <a:endParaRPr lang="zh-TW" altLang="en-US"/>
          </a:p>
        </p:txBody>
      </p:sp>
    </p:spTree>
    <p:extLst>
      <p:ext uri="{BB962C8B-B14F-4D97-AF65-F5344CB8AC3E}">
        <p14:creationId xmlns:p14="http://schemas.microsoft.com/office/powerpoint/2010/main" val="2332225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zh-TW" dirty="0"/>
              <a:t>「素養」要比「能力」更適用於當今臺灣社會，「核心素養」承續過去課程綱要的「基本能力」，但涵蓋更寬廣和豐富的教育內涵。</a:t>
            </a:r>
            <a:r>
              <a:rPr lang="zh-TW" altLang="en-US" dirty="0"/>
              <a:t>以「核心素養」做為課程發展之主軸，以裨益各教育階段間的連貫以及各領域</a:t>
            </a:r>
            <a:r>
              <a:rPr lang="en-US" altLang="zh-TW" dirty="0"/>
              <a:t>/</a:t>
            </a:r>
            <a:r>
              <a:rPr lang="zh-TW" altLang="en-US" dirty="0"/>
              <a:t>科目間的統整。</a:t>
            </a:r>
            <a:endParaRPr lang="en-US" altLang="zh-TW" dirty="0"/>
          </a:p>
          <a:p>
            <a:r>
              <a:rPr lang="zh-TW" altLang="en-US" dirty="0"/>
              <a:t>主要應用於國民小 學、國民中學及高級中等學校的一般領域</a:t>
            </a:r>
            <a:r>
              <a:rPr lang="en-US" altLang="zh-TW" dirty="0"/>
              <a:t>/</a:t>
            </a:r>
            <a:r>
              <a:rPr lang="zh-TW" altLang="en-US" dirty="0"/>
              <a:t>科目，至於技術型、綜合型、單科型高級中等學 校則依其專業特性及群科特性進行發展，核心素養可整合或彈性納入。</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55</a:t>
            </a:fld>
            <a:endParaRPr lang="zh-TW" altLang="en-US"/>
          </a:p>
        </p:txBody>
      </p:sp>
    </p:spTree>
    <p:extLst>
      <p:ext uri="{BB962C8B-B14F-4D97-AF65-F5344CB8AC3E}">
        <p14:creationId xmlns:p14="http://schemas.microsoft.com/office/powerpoint/2010/main" val="1161126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a:defRPr/>
            </a:pPr>
            <a:r>
              <a:rPr lang="zh-TW" altLang="zh-TW" dirty="0"/>
              <a:t>新課綱強調「自動好」</a:t>
            </a:r>
            <a:r>
              <a:rPr lang="zh-TW" altLang="en-US" dirty="0"/>
              <a:t>三大核心理念</a:t>
            </a:r>
            <a:endParaRPr lang="en-US" altLang="zh-TW" dirty="0"/>
          </a:p>
          <a:p>
            <a:pPr lvl="1">
              <a:defRPr/>
            </a:pPr>
            <a:r>
              <a:rPr lang="zh-TW" altLang="zh-TW" dirty="0"/>
              <a:t>自發</a:t>
            </a:r>
            <a:r>
              <a:rPr lang="zh-TW" altLang="en-US" dirty="0"/>
              <a:t>、</a:t>
            </a:r>
            <a:r>
              <a:rPr lang="zh-TW" altLang="zh-TW" dirty="0"/>
              <a:t>互動</a:t>
            </a:r>
            <a:r>
              <a:rPr lang="zh-TW" altLang="en-US" dirty="0"/>
              <a:t>、</a:t>
            </a:r>
            <a:r>
              <a:rPr lang="zh-TW" altLang="zh-TW" dirty="0"/>
              <a:t>共好</a:t>
            </a:r>
            <a:endParaRPr lang="en-US" altLang="zh-TW" dirty="0"/>
          </a:p>
          <a:p>
            <a:pPr>
              <a:defRPr/>
            </a:pPr>
            <a:r>
              <a:rPr lang="zh-TW" altLang="zh-TW" dirty="0"/>
              <a:t>延伸為三面九項的核心素養</a:t>
            </a:r>
            <a:endParaRPr lang="en-US" altLang="zh-TW" dirty="0"/>
          </a:p>
          <a:p>
            <a:pPr lvl="1">
              <a:defRPr/>
            </a:pPr>
            <a:r>
              <a:rPr lang="zh-TW" altLang="zh-TW" dirty="0"/>
              <a:t>自主行動</a:t>
            </a:r>
            <a:r>
              <a:rPr lang="zh-TW" altLang="en-US" dirty="0"/>
              <a:t>、</a:t>
            </a:r>
            <a:r>
              <a:rPr lang="zh-TW" altLang="zh-TW" dirty="0"/>
              <a:t>溝通互動</a:t>
            </a:r>
            <a:r>
              <a:rPr lang="zh-TW" altLang="en-US" dirty="0"/>
              <a:t>、</a:t>
            </a:r>
            <a:r>
              <a:rPr lang="zh-TW" altLang="zh-TW" dirty="0"/>
              <a:t>社會參與</a:t>
            </a:r>
            <a:endParaRPr lang="en-US" altLang="zh-TW" dirty="0"/>
          </a:p>
          <a:p>
            <a:pPr lvl="1">
              <a:defRPr/>
            </a:pPr>
            <a:r>
              <a:rPr lang="zh-TW" altLang="zh-TW" dirty="0"/>
              <a:t>身心素質與自我精進</a:t>
            </a:r>
            <a:r>
              <a:rPr lang="zh-TW" altLang="en-US" dirty="0"/>
              <a:t>、</a:t>
            </a:r>
            <a:r>
              <a:rPr lang="zh-TW" altLang="zh-TW" dirty="0"/>
              <a:t>系統思考與解決問題</a:t>
            </a:r>
            <a:r>
              <a:rPr lang="zh-TW" altLang="en-US" dirty="0"/>
              <a:t>、</a:t>
            </a:r>
            <a:r>
              <a:rPr lang="zh-TW" altLang="zh-TW" dirty="0"/>
              <a:t>規劃執行與創新應變</a:t>
            </a:r>
            <a:r>
              <a:rPr lang="zh-TW" altLang="en-US" dirty="0"/>
              <a:t>、</a:t>
            </a:r>
            <a:r>
              <a:rPr lang="zh-TW" altLang="zh-TW" dirty="0"/>
              <a:t>符號運用與溝通表達</a:t>
            </a:r>
            <a:r>
              <a:rPr lang="zh-TW" altLang="en-US" dirty="0"/>
              <a:t>、</a:t>
            </a:r>
            <a:r>
              <a:rPr lang="zh-TW" altLang="zh-TW" dirty="0"/>
              <a:t>科技資訊與媒體素養</a:t>
            </a:r>
            <a:r>
              <a:rPr lang="zh-TW" altLang="en-US" dirty="0"/>
              <a:t>、</a:t>
            </a:r>
            <a:r>
              <a:rPr lang="zh-TW" altLang="zh-TW" dirty="0"/>
              <a:t>藝術涵養與美感素養</a:t>
            </a:r>
            <a:r>
              <a:rPr lang="zh-TW" altLang="en-US" dirty="0"/>
              <a:t>、</a:t>
            </a:r>
            <a:r>
              <a:rPr lang="zh-TW" altLang="zh-TW" dirty="0"/>
              <a:t>道德實踐與公民意識</a:t>
            </a:r>
            <a:r>
              <a:rPr lang="zh-TW" altLang="en-US" dirty="0"/>
              <a:t>、</a:t>
            </a:r>
            <a:r>
              <a:rPr lang="zh-TW" altLang="zh-TW" dirty="0"/>
              <a:t>人際關係與團隊合作</a:t>
            </a:r>
            <a:r>
              <a:rPr lang="zh-TW" altLang="en-US" dirty="0"/>
              <a:t>、</a:t>
            </a:r>
            <a:r>
              <a:rPr lang="zh-TW" altLang="zh-TW" dirty="0"/>
              <a:t>多元文化與國際理解</a:t>
            </a:r>
            <a:endParaRPr lang="en-US" altLang="zh-TW" dirty="0"/>
          </a:p>
          <a:p>
            <a:pPr>
              <a:defRPr/>
            </a:pPr>
            <a:r>
              <a:rPr lang="zh-TW" altLang="zh-TW" b="1" u="sng" dirty="0">
                <a:solidFill>
                  <a:srgbClr val="FF0000"/>
                </a:solidFill>
              </a:rPr>
              <a:t>能力</a:t>
            </a:r>
            <a:r>
              <a:rPr lang="zh-TW" altLang="en-US" b="1" dirty="0">
                <a:solidFill>
                  <a:srgbClr val="FF0000"/>
                </a:solidFill>
              </a:rPr>
              <a:t>的學習</a:t>
            </a:r>
            <a:r>
              <a:rPr lang="zh-TW" altLang="en-US" b="1" dirty="0">
                <a:solidFill>
                  <a:srgbClr val="FF0000"/>
                </a:solidFill>
                <a:latin typeface="新細明體"/>
              </a:rPr>
              <a:t>→</a:t>
            </a:r>
            <a:r>
              <a:rPr lang="zh-TW" altLang="zh-TW" b="1" u="sng" dirty="0">
                <a:solidFill>
                  <a:srgbClr val="FF0000"/>
                </a:solidFill>
              </a:rPr>
              <a:t>素養</a:t>
            </a:r>
            <a:r>
              <a:rPr lang="zh-TW" altLang="en-US" b="1" dirty="0">
                <a:solidFill>
                  <a:srgbClr val="FF0000"/>
                </a:solidFill>
              </a:rPr>
              <a:t>的學習</a:t>
            </a:r>
            <a:endParaRPr lang="en-US" altLang="zh-TW" b="1" dirty="0">
              <a:solidFill>
                <a:srgbClr val="FF0000"/>
              </a:solidFill>
            </a:endParaRP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56</a:t>
            </a:fld>
            <a:endParaRPr lang="zh-TW" altLang="en-US"/>
          </a:p>
        </p:txBody>
      </p:sp>
    </p:spTree>
    <p:extLst>
      <p:ext uri="{BB962C8B-B14F-4D97-AF65-F5344CB8AC3E}">
        <p14:creationId xmlns:p14="http://schemas.microsoft.com/office/powerpoint/2010/main" val="9208329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a:t>二、三大面向與九大項目 </a:t>
            </a:r>
            <a:endParaRPr lang="en-US" altLang="zh-TW" dirty="0" smtClean="0"/>
          </a:p>
          <a:p>
            <a:pPr lvl="1"/>
            <a:r>
              <a:rPr lang="zh-TW" altLang="en-US" dirty="0" smtClean="0"/>
              <a:t>核心素養強調</a:t>
            </a:r>
            <a:r>
              <a:rPr lang="zh-TW" altLang="en-US" dirty="0"/>
              <a:t>培養以人為本的「終身學習者」，分為三大面向： </a:t>
            </a:r>
            <a:r>
              <a:rPr lang="zh-TW" altLang="en-US" dirty="0" smtClean="0"/>
              <a:t>自主</a:t>
            </a:r>
            <a:r>
              <a:rPr lang="zh-TW" altLang="en-US" dirty="0"/>
              <a:t>行</a:t>
            </a:r>
            <a:r>
              <a:rPr lang="zh-TW" altLang="en-US" dirty="0" smtClean="0"/>
              <a:t>動、溝通互動、社會</a:t>
            </a:r>
            <a:r>
              <a:rPr lang="zh-TW" altLang="en-US" dirty="0"/>
              <a:t>參</a:t>
            </a:r>
            <a:r>
              <a:rPr lang="zh-TW" altLang="en-US" dirty="0" smtClean="0"/>
              <a:t>與。</a:t>
            </a:r>
            <a:endParaRPr lang="en-US" altLang="zh-TW" dirty="0" smtClean="0"/>
          </a:p>
          <a:p>
            <a:pPr lvl="1"/>
            <a:r>
              <a:rPr lang="zh-TW" altLang="en-US" dirty="0" smtClean="0"/>
              <a:t>三大</a:t>
            </a:r>
            <a:r>
              <a:rPr lang="zh-TW" altLang="en-US" dirty="0"/>
              <a:t>面向再細分為九大項目</a:t>
            </a:r>
            <a:r>
              <a:rPr lang="zh-TW" altLang="en-US" dirty="0" smtClean="0"/>
              <a:t>：</a:t>
            </a:r>
            <a:endParaRPr lang="en-US" altLang="zh-TW" dirty="0" smtClean="0"/>
          </a:p>
          <a:p>
            <a:pPr lvl="2"/>
            <a:r>
              <a:rPr lang="zh-TW" altLang="en-US" dirty="0"/>
              <a:t>自主行</a:t>
            </a:r>
            <a:r>
              <a:rPr lang="zh-TW" altLang="en-US" dirty="0" smtClean="0"/>
              <a:t>動：身心</a:t>
            </a:r>
            <a:r>
              <a:rPr lang="zh-TW" altLang="en-US" dirty="0"/>
              <a:t>素質與</a:t>
            </a:r>
            <a:r>
              <a:rPr lang="zh-TW" altLang="en-US" dirty="0" smtClean="0"/>
              <a:t>自我精進、系統</a:t>
            </a:r>
            <a:r>
              <a:rPr lang="zh-TW" altLang="en-US" dirty="0"/>
              <a:t>思考與解決</a:t>
            </a:r>
            <a:r>
              <a:rPr lang="zh-TW" altLang="en-US" dirty="0" smtClean="0"/>
              <a:t>問題、規劃</a:t>
            </a:r>
            <a:r>
              <a:rPr lang="zh-TW" altLang="en-US" dirty="0"/>
              <a:t>執行與創新</a:t>
            </a:r>
            <a:r>
              <a:rPr lang="zh-TW" altLang="en-US" dirty="0" smtClean="0"/>
              <a:t>應變</a:t>
            </a:r>
            <a:endParaRPr lang="en-US" altLang="zh-TW" dirty="0" smtClean="0"/>
          </a:p>
          <a:p>
            <a:pPr lvl="2"/>
            <a:r>
              <a:rPr lang="zh-TW" altLang="en-US" dirty="0"/>
              <a:t>溝通互動</a:t>
            </a:r>
            <a:r>
              <a:rPr lang="zh-TW" altLang="en-US" dirty="0" smtClean="0"/>
              <a:t>：符號</a:t>
            </a:r>
            <a:r>
              <a:rPr lang="zh-TW" altLang="en-US" dirty="0"/>
              <a:t>運用與溝通</a:t>
            </a:r>
            <a:r>
              <a:rPr lang="zh-TW" altLang="en-US" dirty="0" smtClean="0"/>
              <a:t>表達、科技資訊</a:t>
            </a:r>
            <a:r>
              <a:rPr lang="zh-TW" altLang="en-US" dirty="0"/>
              <a:t>與媒體</a:t>
            </a:r>
            <a:r>
              <a:rPr lang="zh-TW" altLang="en-US" dirty="0" smtClean="0"/>
              <a:t>素養、藝術</a:t>
            </a:r>
            <a:r>
              <a:rPr lang="zh-TW" altLang="en-US" dirty="0"/>
              <a:t>涵養與美感</a:t>
            </a:r>
            <a:r>
              <a:rPr lang="zh-TW" altLang="en-US" dirty="0" smtClean="0"/>
              <a:t>素養</a:t>
            </a:r>
            <a:endParaRPr lang="en-US" altLang="zh-TW" dirty="0" smtClean="0"/>
          </a:p>
          <a:p>
            <a:pPr lvl="2"/>
            <a:r>
              <a:rPr lang="zh-TW" altLang="en-US" dirty="0" smtClean="0"/>
              <a:t>社會共好：道德</a:t>
            </a:r>
            <a:r>
              <a:rPr lang="zh-TW" altLang="en-US" dirty="0"/>
              <a:t>實踐與公民意</a:t>
            </a:r>
            <a:r>
              <a:rPr lang="zh-TW" altLang="en-US" dirty="0" smtClean="0"/>
              <a:t>識、人際關係</a:t>
            </a:r>
            <a:r>
              <a:rPr lang="zh-TW" altLang="en-US" dirty="0"/>
              <a:t>與團隊合 </a:t>
            </a:r>
            <a:r>
              <a:rPr lang="zh-TW" altLang="en-US" dirty="0" smtClean="0"/>
              <a:t>作、多元</a:t>
            </a:r>
            <a:r>
              <a:rPr lang="zh-TW" altLang="en-US" dirty="0"/>
              <a:t>文化與國際理</a:t>
            </a:r>
            <a:r>
              <a:rPr lang="zh-TW" altLang="en-US" dirty="0" smtClean="0"/>
              <a:t>解</a:t>
            </a:r>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57</a:t>
            </a:fld>
            <a:endParaRPr lang="zh-TW" altLang="en-US"/>
          </a:p>
        </p:txBody>
      </p:sp>
    </p:spTree>
    <p:extLst>
      <p:ext uri="{BB962C8B-B14F-4D97-AF65-F5344CB8AC3E}">
        <p14:creationId xmlns:p14="http://schemas.microsoft.com/office/powerpoint/2010/main" val="296690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hape 494"/>
          <p:cNvSpPr txBox="1">
            <a:spLocks noChangeArrowheads="1"/>
          </p:cNvSpPr>
          <p:nvPr/>
        </p:nvSpPr>
        <p:spPr bwMode="auto">
          <a:xfrm>
            <a:off x="395288" y="-100013"/>
            <a:ext cx="82296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SzPct val="25000"/>
              <a:buFontTx/>
              <a:buNone/>
            </a:pPr>
            <a:r>
              <a:rPr lang="en-US" altLang="zh-TW" sz="3700" b="1">
                <a:solidFill>
                  <a:srgbClr val="0000FF"/>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核心素養</a:t>
            </a:r>
            <a:r>
              <a:rPr lang="en-US" altLang="zh-TW" sz="3700" b="1">
                <a:solidFill>
                  <a:srgbClr val="0000FF"/>
                </a:solidFill>
                <a:latin typeface="標楷體" panose="03000509000000000000" pitchFamily="65" charset="-120"/>
                <a:ea typeface="標楷體" panose="03000509000000000000" pitchFamily="65" charset="-120"/>
                <a:cs typeface="Arial" panose="020B0604020202020204" pitchFamily="34" charset="0"/>
              </a:rPr>
              <a:t>的項目內涵</a:t>
            </a:r>
          </a:p>
        </p:txBody>
      </p:sp>
      <p:sp>
        <p:nvSpPr>
          <p:cNvPr id="97283" name="Shape 497"/>
          <p:cNvSpPr txBox="1">
            <a:spLocks noChangeArrowheads="1"/>
          </p:cNvSpPr>
          <p:nvPr/>
        </p:nvSpPr>
        <p:spPr bwMode="auto">
          <a:xfrm>
            <a:off x="384175" y="5735638"/>
            <a:ext cx="87598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2400" b="1">
                <a:solidFill>
                  <a:srgbClr val="000000"/>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以核心素養為主軸</a:t>
            </a:r>
          </a:p>
          <a:p>
            <a:pPr>
              <a:spcBef>
                <a:spcPct val="0"/>
              </a:spcBef>
              <a:buFontTx/>
              <a:buNone/>
            </a:pPr>
            <a:r>
              <a:rPr lang="en-US" altLang="zh-TW" sz="2400" b="1">
                <a:solidFill>
                  <a:srgbClr val="000000"/>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支援各教育階段之間的</a:t>
            </a:r>
            <a:r>
              <a:rPr lang="en-US" altLang="zh-TW" sz="2400" b="1">
                <a:solidFill>
                  <a:schemeClr val="hlink"/>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連貫</a:t>
            </a:r>
            <a:r>
              <a:rPr lang="en-US" altLang="zh-TW" sz="2400" b="1">
                <a:solidFill>
                  <a:srgbClr val="000000"/>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以及各領域/科目之間的</a:t>
            </a:r>
            <a:r>
              <a:rPr lang="en-US" altLang="zh-TW" sz="2400" b="1">
                <a:solidFill>
                  <a:schemeClr val="hlink"/>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統整</a:t>
            </a:r>
            <a:r>
              <a:rPr lang="en-US" altLang="zh-TW" sz="2400" b="1">
                <a:solidFill>
                  <a:srgbClr val="000000"/>
                </a:solidFill>
                <a:latin typeface="標楷體" panose="03000509000000000000" pitchFamily="65" charset="-120"/>
                <a:ea typeface="標楷體" panose="03000509000000000000" pitchFamily="65" charset="-120"/>
                <a:cs typeface="Times New Roman" panose="02020603050405020304" pitchFamily="18" charset="0"/>
                <a:sym typeface="Times New Roman" panose="02020603050405020304" pitchFamily="18" charset="0"/>
              </a:rPr>
              <a:t>。</a:t>
            </a:r>
          </a:p>
        </p:txBody>
      </p:sp>
      <p:sp>
        <p:nvSpPr>
          <p:cNvPr id="97284" name="投影片編號版面配置區 7"/>
          <p:cNvSpPr>
            <a:spLocks noGrp="1"/>
          </p:cNvSpPr>
          <p:nvPr>
            <p:ph type="sldNum" sz="quarter" idx="12"/>
          </p:nvPr>
        </p:nvSpPr>
        <p:spPr>
          <a:xfrm>
            <a:off x="3124200" y="6245225"/>
            <a:ext cx="2895600" cy="476250"/>
          </a:xfrm>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fld id="{6086A29F-AE55-4EE3-B829-9AC4DF8EE5BA}" type="slidenum">
              <a:rPr lang="zh-TW" altLang="en-US" sz="1400">
                <a:latin typeface="標楷體" panose="03000509000000000000" pitchFamily="65" charset="-120"/>
                <a:ea typeface="標楷體" panose="03000509000000000000" pitchFamily="65" charset="-120"/>
              </a:rPr>
              <a:pPr algn="ctr">
                <a:spcBef>
                  <a:spcPct val="0"/>
                </a:spcBef>
                <a:buFontTx/>
                <a:buNone/>
              </a:pPr>
              <a:t>58</a:t>
            </a:fld>
            <a:endParaRPr lang="en-US" altLang="zh-TW" sz="1400">
              <a:latin typeface="標楷體" panose="03000509000000000000" pitchFamily="65" charset="-120"/>
              <a:ea typeface="標楷體" panose="03000509000000000000" pitchFamily="65" charset="-120"/>
            </a:endParaRPr>
          </a:p>
        </p:txBody>
      </p:sp>
      <p:grpSp>
        <p:nvGrpSpPr>
          <p:cNvPr id="97285" name="群組 8"/>
          <p:cNvGrpSpPr>
            <a:grpSpLocks/>
          </p:cNvGrpSpPr>
          <p:nvPr/>
        </p:nvGrpSpPr>
        <p:grpSpPr bwMode="auto">
          <a:xfrm>
            <a:off x="1787525" y="547688"/>
            <a:ext cx="5445125" cy="5641975"/>
            <a:chOff x="1258593" y="188640"/>
            <a:chExt cx="6003485" cy="6739843"/>
          </a:xfrm>
        </p:grpSpPr>
        <p:grpSp>
          <p:nvGrpSpPr>
            <p:cNvPr id="97286" name="群組 9"/>
            <p:cNvGrpSpPr>
              <a:grpSpLocks/>
            </p:cNvGrpSpPr>
            <p:nvPr/>
          </p:nvGrpSpPr>
          <p:grpSpPr bwMode="auto">
            <a:xfrm>
              <a:off x="1512386" y="188640"/>
              <a:ext cx="5600540" cy="6739843"/>
              <a:chOff x="1512386" y="188640"/>
              <a:chExt cx="5600540" cy="6739843"/>
            </a:xfrm>
          </p:grpSpPr>
          <p:grpSp>
            <p:nvGrpSpPr>
              <p:cNvPr id="97298" name="群組 21"/>
              <p:cNvGrpSpPr>
                <a:grpSpLocks/>
              </p:cNvGrpSpPr>
              <p:nvPr/>
            </p:nvGrpSpPr>
            <p:grpSpPr bwMode="auto">
              <a:xfrm>
                <a:off x="1648995" y="693196"/>
                <a:ext cx="5125928" cy="5040000"/>
                <a:chOff x="1648995" y="261188"/>
                <a:chExt cx="5125928" cy="5040000"/>
              </a:xfrm>
            </p:grpSpPr>
            <p:grpSp>
              <p:nvGrpSpPr>
                <p:cNvPr id="97302" name="群組 25"/>
                <p:cNvGrpSpPr>
                  <a:grpSpLocks/>
                </p:cNvGrpSpPr>
                <p:nvPr/>
              </p:nvGrpSpPr>
              <p:grpSpPr bwMode="auto">
                <a:xfrm>
                  <a:off x="1688125" y="261188"/>
                  <a:ext cx="5086798" cy="5040000"/>
                  <a:chOff x="1688125" y="261188"/>
                  <a:chExt cx="5086798" cy="5040000"/>
                </a:xfrm>
              </p:grpSpPr>
              <p:grpSp>
                <p:nvGrpSpPr>
                  <p:cNvPr id="97307" name="群組 30"/>
                  <p:cNvGrpSpPr>
                    <a:grpSpLocks/>
                  </p:cNvGrpSpPr>
                  <p:nvPr/>
                </p:nvGrpSpPr>
                <p:grpSpPr bwMode="auto">
                  <a:xfrm>
                    <a:off x="1688125" y="261188"/>
                    <a:ext cx="5040000" cy="5040000"/>
                    <a:chOff x="1688125" y="261188"/>
                    <a:chExt cx="5040000" cy="5040000"/>
                  </a:xfrm>
                </p:grpSpPr>
                <p:grpSp>
                  <p:nvGrpSpPr>
                    <p:cNvPr id="36" name="群組 35"/>
                    <p:cNvGrpSpPr/>
                    <p:nvPr/>
                  </p:nvGrpSpPr>
                  <p:grpSpPr>
                    <a:xfrm>
                      <a:off x="1688125" y="261188"/>
                      <a:ext cx="5040000" cy="5040000"/>
                      <a:chOff x="1692000" y="549000"/>
                      <a:chExt cx="5040000" cy="5040000"/>
                    </a:xfrm>
                    <a:solidFill>
                      <a:schemeClr val="accent4">
                        <a:lumMod val="20000"/>
                        <a:lumOff val="80000"/>
                      </a:schemeClr>
                    </a:solidFill>
                  </p:grpSpPr>
                  <p:grpSp>
                    <p:nvGrpSpPr>
                      <p:cNvPr id="41" name="群組 40"/>
                      <p:cNvGrpSpPr/>
                      <p:nvPr/>
                    </p:nvGrpSpPr>
                    <p:grpSpPr>
                      <a:xfrm>
                        <a:off x="1692000" y="549000"/>
                        <a:ext cx="5040000" cy="5040000"/>
                        <a:chOff x="1692000" y="549000"/>
                        <a:chExt cx="5040000" cy="5040000"/>
                      </a:xfrm>
                      <a:grpFill/>
                    </p:grpSpPr>
                    <p:grpSp>
                      <p:nvGrpSpPr>
                        <p:cNvPr id="51" name="群組 50"/>
                        <p:cNvGrpSpPr/>
                        <p:nvPr/>
                      </p:nvGrpSpPr>
                      <p:grpSpPr>
                        <a:xfrm>
                          <a:off x="1692000" y="549000"/>
                          <a:ext cx="5040000" cy="5040000"/>
                          <a:chOff x="1692000" y="549000"/>
                          <a:chExt cx="5040000" cy="5040000"/>
                        </a:xfrm>
                        <a:grpFill/>
                      </p:grpSpPr>
                      <p:grpSp>
                        <p:nvGrpSpPr>
                          <p:cNvPr id="58" name="群組 57"/>
                          <p:cNvGrpSpPr/>
                          <p:nvPr/>
                        </p:nvGrpSpPr>
                        <p:grpSpPr>
                          <a:xfrm>
                            <a:off x="1692000" y="549000"/>
                            <a:ext cx="5040000" cy="5040000"/>
                            <a:chOff x="1692000" y="549000"/>
                            <a:chExt cx="5760000" cy="5760000"/>
                          </a:xfrm>
                          <a:grpFill/>
                        </p:grpSpPr>
                        <p:sp>
                          <p:nvSpPr>
                            <p:cNvPr id="62" name="橢圓 61"/>
                            <p:cNvSpPr/>
                            <p:nvPr/>
                          </p:nvSpPr>
                          <p:spPr>
                            <a:xfrm>
                              <a:off x="1692000" y="549000"/>
                              <a:ext cx="5760000" cy="5760000"/>
                            </a:xfrm>
                            <a:prstGeom prst="ellipse">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dirty="0"/>
                            </a:p>
                          </p:txBody>
                        </p:sp>
                        <p:sp>
                          <p:nvSpPr>
                            <p:cNvPr id="63" name="橢圓 62"/>
                            <p:cNvSpPr/>
                            <p:nvPr/>
                          </p:nvSpPr>
                          <p:spPr>
                            <a:xfrm>
                              <a:off x="3132000" y="1989000"/>
                              <a:ext cx="2880000" cy="2880000"/>
                            </a:xfrm>
                            <a:prstGeom prst="ellipse">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zh-TW" altLang="en-US" dirty="0"/>
                            </a:p>
                          </p:txBody>
                        </p:sp>
                        <p:sp>
                          <p:nvSpPr>
                            <p:cNvPr id="64" name="橢圓 63"/>
                            <p:cNvSpPr/>
                            <p:nvPr/>
                          </p:nvSpPr>
                          <p:spPr>
                            <a:xfrm>
                              <a:off x="3852000" y="2709000"/>
                              <a:ext cx="1440000" cy="1440000"/>
                            </a:xfrm>
                            <a:prstGeom prst="ellipse">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zh-TW" altLang="en-US" sz="2200" b="1" dirty="0">
                                  <a:latin typeface="標楷體" panose="03000509000000000000" pitchFamily="65" charset="-120"/>
                                  <a:ea typeface="標楷體" panose="03000509000000000000" pitchFamily="65" charset="-120"/>
                                </a:rPr>
                                <a:t>終身</a:t>
                              </a:r>
                              <a:endParaRPr lang="en-US" altLang="zh-TW" sz="2200" b="1" dirty="0">
                                <a:latin typeface="標楷體" panose="03000509000000000000" pitchFamily="65" charset="-120"/>
                                <a:ea typeface="標楷體" panose="03000509000000000000" pitchFamily="65" charset="-120"/>
                              </a:endParaRPr>
                            </a:p>
                            <a:p>
                              <a:pPr algn="ctr">
                                <a:defRPr/>
                              </a:pPr>
                              <a:r>
                                <a:rPr lang="zh-TW" altLang="en-US" sz="2200" b="1" dirty="0">
                                  <a:latin typeface="標楷體" panose="03000509000000000000" pitchFamily="65" charset="-120"/>
                                  <a:ea typeface="標楷體" panose="03000509000000000000" pitchFamily="65" charset="-120"/>
                                </a:rPr>
                                <a:t>學習者</a:t>
                              </a:r>
                            </a:p>
                          </p:txBody>
                        </p:sp>
                      </p:grpSp>
                      <p:cxnSp>
                        <p:nvCxnSpPr>
                          <p:cNvPr id="59" name="直線接點 58"/>
                          <p:cNvCxnSpPr/>
                          <p:nvPr/>
                        </p:nvCxnSpPr>
                        <p:spPr>
                          <a:xfrm>
                            <a:off x="1907704" y="1955307"/>
                            <a:ext cx="1674296" cy="1113693"/>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60" name="直線接點 59"/>
                          <p:cNvCxnSpPr>
                            <a:stCxn id="62" idx="4"/>
                          </p:cNvCxnSpPr>
                          <p:nvPr/>
                        </p:nvCxnSpPr>
                        <p:spPr>
                          <a:xfrm flipV="1">
                            <a:off x="4212000" y="3699000"/>
                            <a:ext cx="0" cy="1890000"/>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61" name="直線接點 60"/>
                          <p:cNvCxnSpPr/>
                          <p:nvPr/>
                        </p:nvCxnSpPr>
                        <p:spPr>
                          <a:xfrm flipV="1">
                            <a:off x="4842000" y="2132854"/>
                            <a:ext cx="1674218" cy="936147"/>
                          </a:xfrm>
                          <a:prstGeom prst="line">
                            <a:avLst/>
                          </a:prstGeom>
                          <a:grpFill/>
                          <a:ln w="28575"/>
                        </p:spPr>
                        <p:style>
                          <a:lnRef idx="1">
                            <a:schemeClr val="dk1"/>
                          </a:lnRef>
                          <a:fillRef idx="0">
                            <a:schemeClr val="dk1"/>
                          </a:fillRef>
                          <a:effectRef idx="0">
                            <a:schemeClr val="dk1"/>
                          </a:effectRef>
                          <a:fontRef idx="minor">
                            <a:schemeClr val="tx1"/>
                          </a:fontRef>
                        </p:style>
                      </p:cxnSp>
                    </p:grpSp>
                    <p:cxnSp>
                      <p:nvCxnSpPr>
                        <p:cNvPr id="52" name="直線接點 51"/>
                        <p:cNvCxnSpPr/>
                        <p:nvPr/>
                      </p:nvCxnSpPr>
                      <p:spPr>
                        <a:xfrm>
                          <a:off x="3203848" y="764704"/>
                          <a:ext cx="648072" cy="1116000"/>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53" name="直線接點 52"/>
                        <p:cNvCxnSpPr/>
                        <p:nvPr/>
                      </p:nvCxnSpPr>
                      <p:spPr>
                        <a:xfrm flipH="1">
                          <a:off x="4644008" y="836712"/>
                          <a:ext cx="794625" cy="1044000"/>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54" name="直線接點 53"/>
                        <p:cNvCxnSpPr/>
                        <p:nvPr/>
                      </p:nvCxnSpPr>
                      <p:spPr>
                        <a:xfrm>
                          <a:off x="1763688" y="3573016"/>
                          <a:ext cx="1330879" cy="0"/>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55" name="直線接點 54"/>
                        <p:cNvCxnSpPr/>
                        <p:nvPr/>
                      </p:nvCxnSpPr>
                      <p:spPr>
                        <a:xfrm flipH="1">
                          <a:off x="2697255" y="4077184"/>
                          <a:ext cx="794625" cy="1008000"/>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56" name="直線接點 55"/>
                        <p:cNvCxnSpPr/>
                        <p:nvPr/>
                      </p:nvCxnSpPr>
                      <p:spPr>
                        <a:xfrm flipV="1">
                          <a:off x="5360214" y="3465004"/>
                          <a:ext cx="1371786" cy="108012"/>
                        </a:xfrm>
                        <a:prstGeom prst="line">
                          <a:avLst/>
                        </a:prstGeom>
                        <a:grpFill/>
                        <a:ln w="28575"/>
                      </p:spPr>
                      <p:style>
                        <a:lnRef idx="1">
                          <a:schemeClr val="dk1"/>
                        </a:lnRef>
                        <a:fillRef idx="0">
                          <a:schemeClr val="dk1"/>
                        </a:fillRef>
                        <a:effectRef idx="0">
                          <a:schemeClr val="dk1"/>
                        </a:effectRef>
                        <a:fontRef idx="minor">
                          <a:schemeClr val="tx1"/>
                        </a:fontRef>
                      </p:style>
                    </p:cxnSp>
                    <p:cxnSp>
                      <p:nvCxnSpPr>
                        <p:cNvPr id="57" name="直線接點 56"/>
                        <p:cNvCxnSpPr/>
                        <p:nvPr/>
                      </p:nvCxnSpPr>
                      <p:spPr>
                        <a:xfrm>
                          <a:off x="5041320" y="4005064"/>
                          <a:ext cx="637789" cy="1080000"/>
                        </a:xfrm>
                        <a:prstGeom prst="line">
                          <a:avLst/>
                        </a:prstGeom>
                        <a:grpFill/>
                        <a:ln w="28575"/>
                      </p:spPr>
                      <p:style>
                        <a:lnRef idx="1">
                          <a:schemeClr val="dk1"/>
                        </a:lnRef>
                        <a:fillRef idx="0">
                          <a:schemeClr val="dk1"/>
                        </a:fillRef>
                        <a:effectRef idx="0">
                          <a:schemeClr val="dk1"/>
                        </a:effectRef>
                        <a:fontRef idx="minor">
                          <a:schemeClr val="tx1"/>
                        </a:fontRef>
                      </p:style>
                    </p:cxnSp>
                  </p:grpSp>
                  <p:sp>
                    <p:nvSpPr>
                      <p:cNvPr id="42" name="文字方塊 41"/>
                      <p:cNvSpPr txBox="1"/>
                      <p:nvPr/>
                    </p:nvSpPr>
                    <p:spPr>
                      <a:xfrm>
                        <a:off x="3563888" y="1987004"/>
                        <a:ext cx="1313180" cy="430887"/>
                      </a:xfrm>
                      <a:prstGeom prst="rect">
                        <a:avLst/>
                      </a:prstGeom>
                      <a:noFill/>
                    </p:spPr>
                    <p:txBody>
                      <a:bodyPr wrap="none">
                        <a:spAutoFit/>
                      </a:bodyPr>
                      <a:lstStyle/>
                      <a:p>
                        <a:pPr>
                          <a:defRPr/>
                        </a:pPr>
                        <a:r>
                          <a:rPr lang="zh-TW" altLang="en-US" sz="2200" b="1" dirty="0">
                            <a:solidFill>
                              <a:srgbClr val="C00000"/>
                            </a:solidFill>
                            <a:latin typeface="標楷體" panose="03000509000000000000" pitchFamily="65" charset="-120"/>
                            <a:ea typeface="標楷體" panose="03000509000000000000" pitchFamily="65" charset="-120"/>
                          </a:rPr>
                          <a:t>自主行動</a:t>
                        </a:r>
                      </a:p>
                    </p:txBody>
                  </p:sp>
                  <p:sp>
                    <p:nvSpPr>
                      <p:cNvPr id="43" name="文字方塊 42"/>
                      <p:cNvSpPr txBox="1"/>
                      <p:nvPr/>
                    </p:nvSpPr>
                    <p:spPr>
                      <a:xfrm>
                        <a:off x="3097094" y="3212976"/>
                        <a:ext cx="514790" cy="475729"/>
                      </a:xfrm>
                      <a:prstGeom prst="rect">
                        <a:avLst/>
                      </a:prstGeom>
                      <a:noFill/>
                    </p:spPr>
                    <p:txBody>
                      <a:bodyPr wrap="none">
                        <a:spAutoFit/>
                      </a:bodyPr>
                      <a:lstStyle/>
                      <a:p>
                        <a:pPr>
                          <a:defRPr/>
                        </a:pPr>
                        <a:r>
                          <a:rPr lang="zh-TW" altLang="en-US" sz="2200" b="1" dirty="0">
                            <a:solidFill>
                              <a:schemeClr val="accent1">
                                <a:lumMod val="50000"/>
                              </a:schemeClr>
                            </a:solidFill>
                            <a:latin typeface="標楷體" panose="03000509000000000000" pitchFamily="65" charset="-120"/>
                            <a:ea typeface="標楷體" panose="03000509000000000000" pitchFamily="65" charset="-120"/>
                          </a:rPr>
                          <a:t>會</a:t>
                        </a:r>
                      </a:p>
                    </p:txBody>
                  </p:sp>
                  <p:sp>
                    <p:nvSpPr>
                      <p:cNvPr id="44" name="文字方塊 43"/>
                      <p:cNvSpPr txBox="1"/>
                      <p:nvPr/>
                    </p:nvSpPr>
                    <p:spPr>
                      <a:xfrm>
                        <a:off x="2970450" y="2853557"/>
                        <a:ext cx="514790" cy="475729"/>
                      </a:xfrm>
                      <a:prstGeom prst="rect">
                        <a:avLst/>
                      </a:prstGeom>
                      <a:noFill/>
                    </p:spPr>
                    <p:txBody>
                      <a:bodyPr wrap="none">
                        <a:spAutoFit/>
                      </a:bodyPr>
                      <a:lstStyle/>
                      <a:p>
                        <a:pPr>
                          <a:defRPr/>
                        </a:pPr>
                        <a:r>
                          <a:rPr lang="zh-TW" altLang="en-US" sz="2200" b="1" dirty="0">
                            <a:solidFill>
                              <a:schemeClr val="accent1">
                                <a:lumMod val="50000"/>
                              </a:schemeClr>
                            </a:solidFill>
                            <a:latin typeface="標楷體" panose="03000509000000000000" pitchFamily="65" charset="-120"/>
                            <a:ea typeface="標楷體" panose="03000509000000000000" pitchFamily="65" charset="-120"/>
                          </a:rPr>
                          <a:t>社</a:t>
                        </a:r>
                      </a:p>
                    </p:txBody>
                  </p:sp>
                  <p:sp>
                    <p:nvSpPr>
                      <p:cNvPr id="45" name="文字方塊 44"/>
                      <p:cNvSpPr txBox="1"/>
                      <p:nvPr/>
                    </p:nvSpPr>
                    <p:spPr>
                      <a:xfrm>
                        <a:off x="3347864" y="3501008"/>
                        <a:ext cx="514790" cy="475729"/>
                      </a:xfrm>
                      <a:prstGeom prst="rect">
                        <a:avLst/>
                      </a:prstGeom>
                      <a:noFill/>
                    </p:spPr>
                    <p:txBody>
                      <a:bodyPr wrap="none">
                        <a:spAutoFit/>
                      </a:bodyPr>
                      <a:lstStyle/>
                      <a:p>
                        <a:pPr>
                          <a:defRPr/>
                        </a:pPr>
                        <a:r>
                          <a:rPr lang="zh-TW" altLang="en-US" sz="2200" b="1" dirty="0">
                            <a:solidFill>
                              <a:schemeClr val="accent1">
                                <a:lumMod val="50000"/>
                              </a:schemeClr>
                            </a:solidFill>
                            <a:latin typeface="標楷體" panose="03000509000000000000" pitchFamily="65" charset="-120"/>
                            <a:ea typeface="標楷體" panose="03000509000000000000" pitchFamily="65" charset="-120"/>
                          </a:rPr>
                          <a:t>參</a:t>
                        </a:r>
                      </a:p>
                    </p:txBody>
                  </p:sp>
                  <p:sp>
                    <p:nvSpPr>
                      <p:cNvPr id="46" name="文字方塊 45"/>
                      <p:cNvSpPr txBox="1"/>
                      <p:nvPr/>
                    </p:nvSpPr>
                    <p:spPr>
                      <a:xfrm>
                        <a:off x="3662139" y="3789620"/>
                        <a:ext cx="514790" cy="475729"/>
                      </a:xfrm>
                      <a:prstGeom prst="rect">
                        <a:avLst/>
                      </a:prstGeom>
                      <a:noFill/>
                    </p:spPr>
                    <p:txBody>
                      <a:bodyPr wrap="none">
                        <a:spAutoFit/>
                      </a:bodyPr>
                      <a:lstStyle/>
                      <a:p>
                        <a:pPr>
                          <a:defRPr/>
                        </a:pPr>
                        <a:r>
                          <a:rPr lang="zh-TW" altLang="en-US" sz="2200" b="1" dirty="0">
                            <a:solidFill>
                              <a:schemeClr val="accent1">
                                <a:lumMod val="50000"/>
                              </a:schemeClr>
                            </a:solidFill>
                            <a:latin typeface="標楷體" panose="03000509000000000000" pitchFamily="65" charset="-120"/>
                            <a:ea typeface="標楷體" panose="03000509000000000000" pitchFamily="65" charset="-120"/>
                          </a:rPr>
                          <a:t>與</a:t>
                        </a:r>
                      </a:p>
                    </p:txBody>
                  </p:sp>
                  <p:sp>
                    <p:nvSpPr>
                      <p:cNvPr id="47" name="文字方塊 46"/>
                      <p:cNvSpPr txBox="1"/>
                      <p:nvPr/>
                    </p:nvSpPr>
                    <p:spPr>
                      <a:xfrm>
                        <a:off x="4932040" y="2926105"/>
                        <a:ext cx="466794" cy="430887"/>
                      </a:xfrm>
                      <a:prstGeom prst="rect">
                        <a:avLst/>
                      </a:prstGeom>
                      <a:noFill/>
                    </p:spPr>
                    <p:txBody>
                      <a:bodyPr wrap="none">
                        <a:spAutoFit/>
                      </a:bodyPr>
                      <a:lstStyle/>
                      <a:p>
                        <a:pPr>
                          <a:defRPr/>
                        </a:pPr>
                        <a:r>
                          <a:rPr lang="zh-TW" altLang="en-US" sz="2200" b="1" dirty="0">
                            <a:solidFill>
                              <a:srgbClr val="336600"/>
                            </a:solidFill>
                            <a:latin typeface="標楷體" panose="03000509000000000000" pitchFamily="65" charset="-120"/>
                            <a:ea typeface="標楷體" panose="03000509000000000000" pitchFamily="65" charset="-120"/>
                          </a:rPr>
                          <a:t>溝</a:t>
                        </a:r>
                      </a:p>
                    </p:txBody>
                  </p:sp>
                  <p:sp>
                    <p:nvSpPr>
                      <p:cNvPr id="48" name="文字方塊 47"/>
                      <p:cNvSpPr txBox="1"/>
                      <p:nvPr/>
                    </p:nvSpPr>
                    <p:spPr>
                      <a:xfrm>
                        <a:off x="4807099" y="3303566"/>
                        <a:ext cx="466794" cy="430887"/>
                      </a:xfrm>
                      <a:prstGeom prst="rect">
                        <a:avLst/>
                      </a:prstGeom>
                      <a:noFill/>
                    </p:spPr>
                    <p:txBody>
                      <a:bodyPr wrap="none">
                        <a:spAutoFit/>
                      </a:bodyPr>
                      <a:lstStyle/>
                      <a:p>
                        <a:pPr>
                          <a:defRPr/>
                        </a:pPr>
                        <a:r>
                          <a:rPr lang="zh-TW" altLang="en-US" sz="2200" b="1" dirty="0">
                            <a:solidFill>
                              <a:srgbClr val="336600"/>
                            </a:solidFill>
                            <a:latin typeface="標楷體" panose="03000509000000000000" pitchFamily="65" charset="-120"/>
                            <a:ea typeface="標楷體" panose="03000509000000000000" pitchFamily="65" charset="-120"/>
                          </a:rPr>
                          <a:t>通</a:t>
                        </a:r>
                      </a:p>
                    </p:txBody>
                  </p:sp>
                  <p:sp>
                    <p:nvSpPr>
                      <p:cNvPr id="49" name="文字方塊 48"/>
                      <p:cNvSpPr txBox="1"/>
                      <p:nvPr/>
                    </p:nvSpPr>
                    <p:spPr>
                      <a:xfrm>
                        <a:off x="4538801" y="3574177"/>
                        <a:ext cx="466794" cy="430887"/>
                      </a:xfrm>
                      <a:prstGeom prst="rect">
                        <a:avLst/>
                      </a:prstGeom>
                      <a:noFill/>
                    </p:spPr>
                    <p:txBody>
                      <a:bodyPr wrap="none">
                        <a:spAutoFit/>
                      </a:bodyPr>
                      <a:lstStyle/>
                      <a:p>
                        <a:pPr>
                          <a:defRPr/>
                        </a:pPr>
                        <a:r>
                          <a:rPr lang="zh-TW" altLang="en-US" sz="2200" b="1" dirty="0">
                            <a:solidFill>
                              <a:srgbClr val="336600"/>
                            </a:solidFill>
                            <a:latin typeface="標楷體" panose="03000509000000000000" pitchFamily="65" charset="-120"/>
                            <a:ea typeface="標楷體" panose="03000509000000000000" pitchFamily="65" charset="-120"/>
                          </a:rPr>
                          <a:t>互</a:t>
                        </a:r>
                      </a:p>
                    </p:txBody>
                  </p:sp>
                  <p:sp>
                    <p:nvSpPr>
                      <p:cNvPr id="50" name="文字方塊 49"/>
                      <p:cNvSpPr txBox="1"/>
                      <p:nvPr/>
                    </p:nvSpPr>
                    <p:spPr>
                      <a:xfrm>
                        <a:off x="4234820" y="3789040"/>
                        <a:ext cx="466794" cy="430887"/>
                      </a:xfrm>
                      <a:prstGeom prst="rect">
                        <a:avLst/>
                      </a:prstGeom>
                      <a:noFill/>
                    </p:spPr>
                    <p:txBody>
                      <a:bodyPr wrap="none">
                        <a:spAutoFit/>
                      </a:bodyPr>
                      <a:lstStyle/>
                      <a:p>
                        <a:pPr>
                          <a:defRPr/>
                        </a:pPr>
                        <a:r>
                          <a:rPr lang="zh-TW" altLang="en-US" sz="2200" b="1" dirty="0">
                            <a:solidFill>
                              <a:srgbClr val="336600"/>
                            </a:solidFill>
                            <a:latin typeface="標楷體" panose="03000509000000000000" pitchFamily="65" charset="-120"/>
                            <a:ea typeface="標楷體" panose="03000509000000000000" pitchFamily="65" charset="-120"/>
                          </a:rPr>
                          <a:t>動</a:t>
                        </a:r>
                      </a:p>
                    </p:txBody>
                  </p:sp>
                </p:grpSp>
                <p:grpSp>
                  <p:nvGrpSpPr>
                    <p:cNvPr id="97313" name="群組 36"/>
                    <p:cNvGrpSpPr>
                      <a:grpSpLocks/>
                    </p:cNvGrpSpPr>
                    <p:nvPr/>
                  </p:nvGrpSpPr>
                  <p:grpSpPr bwMode="auto">
                    <a:xfrm>
                      <a:off x="2084222" y="472149"/>
                      <a:ext cx="4284800" cy="1359925"/>
                      <a:chOff x="2084222" y="472149"/>
                      <a:chExt cx="4284800" cy="1359925"/>
                    </a:xfrm>
                  </p:grpSpPr>
                  <p:sp>
                    <p:nvSpPr>
                      <p:cNvPr id="97314" name="文字方塊 37"/>
                      <p:cNvSpPr txBox="1">
                        <a:spLocks noChangeArrowheads="1"/>
                      </p:cNvSpPr>
                      <p:nvPr/>
                    </p:nvSpPr>
                    <p:spPr bwMode="auto">
                      <a:xfrm>
                        <a:off x="3533033" y="472149"/>
                        <a:ext cx="1476488" cy="71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系統思考</a:t>
                        </a:r>
                        <a:endParaRPr lang="en-US" altLang="zh-TW" sz="1800" b="1">
                          <a:solidFill>
                            <a:srgbClr val="9200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與解決問題</a:t>
                        </a:r>
                      </a:p>
                    </p:txBody>
                  </p:sp>
                  <p:sp>
                    <p:nvSpPr>
                      <p:cNvPr id="97315" name="文字方塊 38"/>
                      <p:cNvSpPr txBox="1">
                        <a:spLocks noChangeArrowheads="1"/>
                      </p:cNvSpPr>
                      <p:nvPr/>
                    </p:nvSpPr>
                    <p:spPr bwMode="auto">
                      <a:xfrm>
                        <a:off x="4892534" y="1118480"/>
                        <a:ext cx="1476488" cy="71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規劃執行</a:t>
                        </a:r>
                        <a:endParaRPr lang="en-US" altLang="zh-TW" sz="1800" b="1">
                          <a:solidFill>
                            <a:srgbClr val="9200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與創新應變</a:t>
                        </a:r>
                      </a:p>
                    </p:txBody>
                  </p:sp>
                  <p:sp>
                    <p:nvSpPr>
                      <p:cNvPr id="97316" name="文字方塊 39"/>
                      <p:cNvSpPr txBox="1">
                        <a:spLocks noChangeArrowheads="1"/>
                      </p:cNvSpPr>
                      <p:nvPr/>
                    </p:nvSpPr>
                    <p:spPr bwMode="auto">
                      <a:xfrm>
                        <a:off x="2084222" y="1031414"/>
                        <a:ext cx="1476488" cy="71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身心素養</a:t>
                        </a:r>
                        <a:endParaRPr lang="en-US" altLang="zh-TW" sz="1800" b="1">
                          <a:solidFill>
                            <a:srgbClr val="9200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920000"/>
                            </a:solidFill>
                            <a:latin typeface="標楷體" panose="03000509000000000000" pitchFamily="65" charset="-120"/>
                            <a:ea typeface="標楷體" panose="03000509000000000000" pitchFamily="65" charset="-120"/>
                          </a:rPr>
                          <a:t>與自我溝通</a:t>
                        </a:r>
                      </a:p>
                    </p:txBody>
                  </p:sp>
                </p:grpSp>
              </p:grpSp>
              <p:grpSp>
                <p:nvGrpSpPr>
                  <p:cNvPr id="97308" name="群組 31"/>
                  <p:cNvGrpSpPr>
                    <a:grpSpLocks/>
                  </p:cNvGrpSpPr>
                  <p:nvPr/>
                </p:nvGrpSpPr>
                <p:grpSpPr bwMode="auto">
                  <a:xfrm>
                    <a:off x="4211960" y="2348880"/>
                    <a:ext cx="2562963" cy="2524821"/>
                    <a:chOff x="4211960" y="2348880"/>
                    <a:chExt cx="2562963" cy="2524821"/>
                  </a:xfrm>
                </p:grpSpPr>
                <p:sp>
                  <p:nvSpPr>
                    <p:cNvPr id="97309" name="文字方塊 32"/>
                    <p:cNvSpPr txBox="1">
                      <a:spLocks noChangeArrowheads="1"/>
                    </p:cNvSpPr>
                    <p:nvPr/>
                  </p:nvSpPr>
                  <p:spPr bwMode="auto">
                    <a:xfrm>
                      <a:off x="5436094" y="2348880"/>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符號運用</a:t>
                      </a:r>
                      <a:endParaRPr lang="en-US" altLang="zh-TW" sz="1800" b="1">
                        <a:solidFill>
                          <a:srgbClr val="0099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與溝通表達</a:t>
                      </a:r>
                    </a:p>
                  </p:txBody>
                </p:sp>
                <p:sp>
                  <p:nvSpPr>
                    <p:cNvPr id="97310" name="文字方塊 33"/>
                    <p:cNvSpPr txBox="1">
                      <a:spLocks noChangeArrowheads="1"/>
                    </p:cNvSpPr>
                    <p:nvPr/>
                  </p:nvSpPr>
                  <p:spPr bwMode="auto">
                    <a:xfrm>
                      <a:off x="5148065" y="3428639"/>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科技資訊</a:t>
                      </a:r>
                      <a:endParaRPr lang="en-US" altLang="zh-TW" sz="1800" b="1">
                        <a:solidFill>
                          <a:srgbClr val="0099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與媒體素養</a:t>
                      </a:r>
                    </a:p>
                  </p:txBody>
                </p:sp>
                <p:sp>
                  <p:nvSpPr>
                    <p:cNvPr id="97311" name="文字方塊 34"/>
                    <p:cNvSpPr txBox="1">
                      <a:spLocks noChangeArrowheads="1"/>
                    </p:cNvSpPr>
                    <p:nvPr/>
                  </p:nvSpPr>
                  <p:spPr bwMode="auto">
                    <a:xfrm>
                      <a:off x="4211960" y="4227370"/>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藝術涵養</a:t>
                      </a:r>
                      <a:endParaRPr lang="en-US" altLang="zh-TW" sz="1800" b="1">
                        <a:solidFill>
                          <a:srgbClr val="009900"/>
                        </a:solidFill>
                        <a:latin typeface="標楷體" panose="03000509000000000000" pitchFamily="65" charset="-120"/>
                        <a:ea typeface="標楷體" panose="03000509000000000000" pitchFamily="65" charset="-120"/>
                      </a:endParaRPr>
                    </a:p>
                    <a:p>
                      <a:pPr algn="ctr">
                        <a:spcBef>
                          <a:spcPct val="0"/>
                        </a:spcBef>
                        <a:buFontTx/>
                        <a:buNone/>
                      </a:pPr>
                      <a:r>
                        <a:rPr lang="zh-TW" altLang="en-US" sz="1800" b="1">
                          <a:solidFill>
                            <a:srgbClr val="009900"/>
                          </a:solidFill>
                          <a:latin typeface="標楷體" panose="03000509000000000000" pitchFamily="65" charset="-120"/>
                          <a:ea typeface="標楷體" panose="03000509000000000000" pitchFamily="65" charset="-120"/>
                        </a:rPr>
                        <a:t>與美感素養</a:t>
                      </a:r>
                    </a:p>
                  </p:txBody>
                </p:sp>
              </p:grpSp>
            </p:grpSp>
            <p:grpSp>
              <p:nvGrpSpPr>
                <p:cNvPr id="97303" name="群組 26"/>
                <p:cNvGrpSpPr>
                  <a:grpSpLocks/>
                </p:cNvGrpSpPr>
                <p:nvPr/>
              </p:nvGrpSpPr>
              <p:grpSpPr bwMode="auto">
                <a:xfrm>
                  <a:off x="1648995" y="2398768"/>
                  <a:ext cx="2580431" cy="2468651"/>
                  <a:chOff x="1648995" y="2398768"/>
                  <a:chExt cx="2580431" cy="2468651"/>
                </a:xfrm>
              </p:grpSpPr>
              <p:sp>
                <p:nvSpPr>
                  <p:cNvPr id="28" name="文字方塊 27"/>
                  <p:cNvSpPr txBox="1"/>
                  <p:nvPr/>
                </p:nvSpPr>
                <p:spPr>
                  <a:xfrm>
                    <a:off x="1648907" y="2398331"/>
                    <a:ext cx="1338969" cy="646677"/>
                  </a:xfrm>
                  <a:prstGeom prst="rect">
                    <a:avLst/>
                  </a:prstGeom>
                  <a:noFill/>
                </p:spPr>
                <p:txBody>
                  <a:bodyPr wrap="none">
                    <a:spAutoFit/>
                  </a:bodyPr>
                  <a:lstStyle/>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多元文化</a:t>
                    </a:r>
                    <a:endParaRPr lang="en-US" altLang="zh-TW" b="1" dirty="0">
                      <a:solidFill>
                        <a:schemeClr val="accent1">
                          <a:lumMod val="75000"/>
                        </a:schemeClr>
                      </a:solidFill>
                      <a:latin typeface="標楷體" panose="03000509000000000000" pitchFamily="65" charset="-120"/>
                      <a:ea typeface="標楷體" panose="03000509000000000000" pitchFamily="65" charset="-120"/>
                    </a:endParaRPr>
                  </a:p>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與國際理解</a:t>
                    </a:r>
                  </a:p>
                </p:txBody>
              </p:sp>
              <p:sp>
                <p:nvSpPr>
                  <p:cNvPr id="29" name="文字方塊 28"/>
                  <p:cNvSpPr txBox="1"/>
                  <p:nvPr/>
                </p:nvSpPr>
                <p:spPr>
                  <a:xfrm>
                    <a:off x="2009466" y="3429978"/>
                    <a:ext cx="1337220" cy="644780"/>
                  </a:xfrm>
                  <a:prstGeom prst="rect">
                    <a:avLst/>
                  </a:prstGeom>
                  <a:noFill/>
                </p:spPr>
                <p:txBody>
                  <a:bodyPr wrap="none">
                    <a:spAutoFit/>
                  </a:bodyPr>
                  <a:lstStyle/>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人際關係</a:t>
                    </a:r>
                    <a:endParaRPr lang="en-US" altLang="zh-TW" b="1" dirty="0">
                      <a:solidFill>
                        <a:schemeClr val="accent1">
                          <a:lumMod val="75000"/>
                        </a:schemeClr>
                      </a:solidFill>
                      <a:latin typeface="標楷體" panose="03000509000000000000" pitchFamily="65" charset="-120"/>
                      <a:ea typeface="標楷體" panose="03000509000000000000" pitchFamily="65" charset="-120"/>
                    </a:endParaRPr>
                  </a:p>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與團隊心得</a:t>
                    </a:r>
                  </a:p>
                </p:txBody>
              </p:sp>
              <p:sp>
                <p:nvSpPr>
                  <p:cNvPr id="30" name="文字方塊 29"/>
                  <p:cNvSpPr txBox="1"/>
                  <p:nvPr/>
                </p:nvSpPr>
                <p:spPr>
                  <a:xfrm>
                    <a:off x="2889860" y="4220782"/>
                    <a:ext cx="1338971" cy="646675"/>
                  </a:xfrm>
                  <a:prstGeom prst="rect">
                    <a:avLst/>
                  </a:prstGeom>
                  <a:noFill/>
                </p:spPr>
                <p:txBody>
                  <a:bodyPr wrap="none">
                    <a:spAutoFit/>
                  </a:bodyPr>
                  <a:lstStyle/>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道德實踐</a:t>
                    </a:r>
                    <a:endParaRPr lang="en-US" altLang="zh-TW" b="1" dirty="0">
                      <a:solidFill>
                        <a:schemeClr val="accent1">
                          <a:lumMod val="75000"/>
                        </a:schemeClr>
                      </a:solidFill>
                      <a:latin typeface="標楷體" panose="03000509000000000000" pitchFamily="65" charset="-120"/>
                      <a:ea typeface="標楷體" panose="03000509000000000000" pitchFamily="65" charset="-120"/>
                    </a:endParaRPr>
                  </a:p>
                  <a:p>
                    <a:pPr algn="ctr">
                      <a:defRPr/>
                    </a:pPr>
                    <a:r>
                      <a:rPr lang="zh-TW" altLang="en-US" b="1" dirty="0">
                        <a:solidFill>
                          <a:schemeClr val="accent1">
                            <a:lumMod val="75000"/>
                          </a:schemeClr>
                        </a:solidFill>
                        <a:latin typeface="標楷體" panose="03000509000000000000" pitchFamily="65" charset="-120"/>
                        <a:ea typeface="標楷體" panose="03000509000000000000" pitchFamily="65" charset="-120"/>
                      </a:rPr>
                      <a:t>與公民意識</a:t>
                    </a:r>
                  </a:p>
                </p:txBody>
              </p:sp>
            </p:grpSp>
          </p:grpSp>
          <p:sp>
            <p:nvSpPr>
              <p:cNvPr id="23" name="弧形箭號 (下彎) 22"/>
              <p:cNvSpPr/>
              <p:nvPr/>
            </p:nvSpPr>
            <p:spPr>
              <a:xfrm>
                <a:off x="1759175" y="188640"/>
                <a:ext cx="5261364" cy="1278181"/>
              </a:xfrm>
              <a:prstGeom prst="curvedDownArrow">
                <a:avLst>
                  <a:gd name="adj1" fmla="val 0"/>
                  <a:gd name="adj2" fmla="val 33077"/>
                  <a:gd name="adj3" fmla="val 17369"/>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TW" altLang="en-US">
                  <a:solidFill>
                    <a:srgbClr val="FF0000"/>
                  </a:solidFill>
                </a:endParaRPr>
              </a:p>
            </p:txBody>
          </p:sp>
          <p:sp>
            <p:nvSpPr>
              <p:cNvPr id="24" name="弧形箭號 (下彎) 23"/>
              <p:cNvSpPr/>
              <p:nvPr/>
            </p:nvSpPr>
            <p:spPr>
              <a:xfrm rot="7476407">
                <a:off x="4087958" y="3848140"/>
                <a:ext cx="4837743" cy="1212950"/>
              </a:xfrm>
              <a:prstGeom prst="curvedDownArrow">
                <a:avLst>
                  <a:gd name="adj1" fmla="val 0"/>
                  <a:gd name="adj2" fmla="val 31048"/>
                  <a:gd name="adj3" fmla="val 17369"/>
                </a:avLst>
              </a:prstGeom>
              <a:solidFill>
                <a:srgbClr val="009900"/>
              </a:solidFill>
              <a:ln>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TW" altLang="en-US">
                  <a:solidFill>
                    <a:srgbClr val="009900"/>
                  </a:solidFill>
                </a:endParaRPr>
              </a:p>
            </p:txBody>
          </p:sp>
          <p:sp>
            <p:nvSpPr>
              <p:cNvPr id="25" name="弧形箭號 (下彎) 24"/>
              <p:cNvSpPr/>
              <p:nvPr/>
            </p:nvSpPr>
            <p:spPr>
              <a:xfrm rot="14037780">
                <a:off x="-472421" y="4007275"/>
                <a:ext cx="4906015" cy="936403"/>
              </a:xfrm>
              <a:prstGeom prst="curvedDownArrow">
                <a:avLst>
                  <a:gd name="adj1" fmla="val 0"/>
                  <a:gd name="adj2" fmla="val 37111"/>
                  <a:gd name="adj3" fmla="val 271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grpSp>
        <p:sp>
          <p:nvSpPr>
            <p:cNvPr id="11" name="文字方塊 10"/>
            <p:cNvSpPr txBox="1"/>
            <p:nvPr/>
          </p:nvSpPr>
          <p:spPr>
            <a:xfrm>
              <a:off x="3210164" y="262599"/>
              <a:ext cx="2382140" cy="476000"/>
            </a:xfrm>
            <a:prstGeom prst="rect">
              <a:avLst/>
            </a:prstGeom>
            <a:noFill/>
          </p:spPr>
          <p:txBody>
            <a:bodyPr wrap="none">
              <a:spAutoFit/>
            </a:bodyPr>
            <a:lstStyle/>
            <a:p>
              <a:pPr>
                <a:defRPr/>
              </a:pPr>
              <a:r>
                <a:rPr lang="zh-TW" altLang="en-US" sz="2200" b="1" dirty="0">
                  <a:solidFill>
                    <a:schemeClr val="accent3">
                      <a:lumMod val="60000"/>
                      <a:lumOff val="40000"/>
                    </a:schemeClr>
                  </a:solidFill>
                  <a:latin typeface="標楷體" panose="03000509000000000000" pitchFamily="65" charset="-120"/>
                  <a:ea typeface="標楷體" panose="03000509000000000000" pitchFamily="65" charset="-120"/>
                </a:rPr>
                <a:t>生　活　情　境</a:t>
              </a:r>
            </a:p>
          </p:txBody>
        </p:sp>
        <p:grpSp>
          <p:nvGrpSpPr>
            <p:cNvPr id="97288" name="群組 11"/>
            <p:cNvGrpSpPr>
              <a:grpSpLocks/>
            </p:cNvGrpSpPr>
            <p:nvPr/>
          </p:nvGrpSpPr>
          <p:grpSpPr bwMode="auto">
            <a:xfrm>
              <a:off x="6193438" y="3781785"/>
              <a:ext cx="1068640" cy="1446254"/>
              <a:chOff x="6193438" y="3781785"/>
              <a:chExt cx="1068640" cy="1446254"/>
            </a:xfrm>
          </p:grpSpPr>
          <p:sp>
            <p:nvSpPr>
              <p:cNvPr id="97294" name="文字方塊 17"/>
              <p:cNvSpPr txBox="1">
                <a:spLocks noChangeArrowheads="1"/>
              </p:cNvSpPr>
              <p:nvPr/>
            </p:nvSpPr>
            <p:spPr bwMode="auto">
              <a:xfrm>
                <a:off x="6795284" y="3781785"/>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336600"/>
                    </a:solidFill>
                    <a:latin typeface="標楷體" panose="03000509000000000000" pitchFamily="65" charset="-120"/>
                    <a:ea typeface="標楷體" panose="03000509000000000000" pitchFamily="65" charset="-120"/>
                  </a:rPr>
                  <a:t>生</a:t>
                </a:r>
              </a:p>
            </p:txBody>
          </p:sp>
          <p:sp>
            <p:nvSpPr>
              <p:cNvPr id="97295" name="文字方塊 18"/>
              <p:cNvSpPr txBox="1">
                <a:spLocks noChangeArrowheads="1"/>
              </p:cNvSpPr>
              <p:nvPr/>
            </p:nvSpPr>
            <p:spPr bwMode="auto">
              <a:xfrm>
                <a:off x="6670343" y="4159246"/>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336600"/>
                    </a:solidFill>
                    <a:latin typeface="標楷體" panose="03000509000000000000" pitchFamily="65" charset="-120"/>
                    <a:ea typeface="標楷體" panose="03000509000000000000" pitchFamily="65" charset="-120"/>
                  </a:rPr>
                  <a:t>活</a:t>
                </a:r>
              </a:p>
            </p:txBody>
          </p:sp>
          <p:sp>
            <p:nvSpPr>
              <p:cNvPr id="97296" name="文字方塊 19"/>
              <p:cNvSpPr txBox="1">
                <a:spLocks noChangeArrowheads="1"/>
              </p:cNvSpPr>
              <p:nvPr/>
            </p:nvSpPr>
            <p:spPr bwMode="auto">
              <a:xfrm>
                <a:off x="6481470" y="4510281"/>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336600"/>
                    </a:solidFill>
                    <a:latin typeface="標楷體" panose="03000509000000000000" pitchFamily="65" charset="-120"/>
                    <a:ea typeface="標楷體" panose="03000509000000000000" pitchFamily="65" charset="-120"/>
                  </a:rPr>
                  <a:t>情</a:t>
                </a:r>
              </a:p>
            </p:txBody>
          </p:sp>
          <p:sp>
            <p:nvSpPr>
              <p:cNvPr id="97297" name="文字方塊 20"/>
              <p:cNvSpPr txBox="1">
                <a:spLocks noChangeArrowheads="1"/>
              </p:cNvSpPr>
              <p:nvPr/>
            </p:nvSpPr>
            <p:spPr bwMode="auto">
              <a:xfrm>
                <a:off x="6193438" y="4797152"/>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336600"/>
                    </a:solidFill>
                    <a:latin typeface="標楷體" panose="03000509000000000000" pitchFamily="65" charset="-120"/>
                    <a:ea typeface="標楷體" panose="03000509000000000000" pitchFamily="65" charset="-120"/>
                  </a:rPr>
                  <a:t>境</a:t>
                </a:r>
              </a:p>
            </p:txBody>
          </p:sp>
        </p:grpSp>
        <p:grpSp>
          <p:nvGrpSpPr>
            <p:cNvPr id="97289" name="群組 12"/>
            <p:cNvGrpSpPr>
              <a:grpSpLocks/>
            </p:cNvGrpSpPr>
            <p:nvPr/>
          </p:nvGrpSpPr>
          <p:grpSpPr bwMode="auto">
            <a:xfrm>
              <a:off x="1258593" y="3754317"/>
              <a:ext cx="1057147" cy="1519725"/>
              <a:chOff x="1258593" y="3754317"/>
              <a:chExt cx="1057147" cy="1519725"/>
            </a:xfrm>
          </p:grpSpPr>
          <p:sp>
            <p:nvSpPr>
              <p:cNvPr id="97290" name="文字方塊 13"/>
              <p:cNvSpPr txBox="1">
                <a:spLocks noChangeArrowheads="1"/>
              </p:cNvSpPr>
              <p:nvPr/>
            </p:nvSpPr>
            <p:spPr bwMode="auto">
              <a:xfrm>
                <a:off x="1385236" y="4113736"/>
                <a:ext cx="514790" cy="47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FF9900"/>
                    </a:solidFill>
                    <a:latin typeface="標楷體" panose="03000509000000000000" pitchFamily="65" charset="-120"/>
                    <a:ea typeface="標楷體" panose="03000509000000000000" pitchFamily="65" charset="-120"/>
                  </a:rPr>
                  <a:t>活</a:t>
                </a:r>
              </a:p>
            </p:txBody>
          </p:sp>
          <p:sp>
            <p:nvSpPr>
              <p:cNvPr id="97291" name="文字方塊 14"/>
              <p:cNvSpPr txBox="1">
                <a:spLocks noChangeArrowheads="1"/>
              </p:cNvSpPr>
              <p:nvPr/>
            </p:nvSpPr>
            <p:spPr bwMode="auto">
              <a:xfrm>
                <a:off x="1258593" y="3754317"/>
                <a:ext cx="514790" cy="47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FF9900"/>
                    </a:solidFill>
                    <a:latin typeface="標楷體" panose="03000509000000000000" pitchFamily="65" charset="-120"/>
                    <a:ea typeface="標楷體" panose="03000509000000000000" pitchFamily="65" charset="-120"/>
                  </a:rPr>
                  <a:t>生</a:t>
                </a:r>
              </a:p>
            </p:txBody>
          </p:sp>
          <p:sp>
            <p:nvSpPr>
              <p:cNvPr id="97292" name="文字方塊 15"/>
              <p:cNvSpPr txBox="1">
                <a:spLocks noChangeArrowheads="1"/>
              </p:cNvSpPr>
              <p:nvPr/>
            </p:nvSpPr>
            <p:spPr bwMode="auto">
              <a:xfrm>
                <a:off x="1584926" y="4437111"/>
                <a:ext cx="514790" cy="47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FF9900"/>
                    </a:solidFill>
                    <a:latin typeface="標楷體" panose="03000509000000000000" pitchFamily="65" charset="-120"/>
                    <a:ea typeface="標楷體" panose="03000509000000000000" pitchFamily="65" charset="-120"/>
                  </a:rPr>
                  <a:t>情</a:t>
                </a:r>
              </a:p>
            </p:txBody>
          </p:sp>
          <p:sp>
            <p:nvSpPr>
              <p:cNvPr id="97293" name="文字方塊 16"/>
              <p:cNvSpPr txBox="1">
                <a:spLocks noChangeArrowheads="1"/>
              </p:cNvSpPr>
              <p:nvPr/>
            </p:nvSpPr>
            <p:spPr bwMode="auto">
              <a:xfrm>
                <a:off x="1800950" y="4798313"/>
                <a:ext cx="514790" cy="47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2200" b="1">
                    <a:solidFill>
                      <a:srgbClr val="FF9900"/>
                    </a:solidFill>
                    <a:latin typeface="標楷體" panose="03000509000000000000" pitchFamily="65" charset="-120"/>
                    <a:ea typeface="標楷體" panose="03000509000000000000" pitchFamily="65" charset="-120"/>
                  </a:rPr>
                  <a:t>境</a:t>
                </a:r>
              </a:p>
            </p:txBody>
          </p:sp>
        </p:grpSp>
      </p:grpSp>
    </p:spTree>
    <p:extLst>
      <p:ext uri="{BB962C8B-B14F-4D97-AF65-F5344CB8AC3E}">
        <p14:creationId xmlns:p14="http://schemas.microsoft.com/office/powerpoint/2010/main" val="4132290808"/>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三、各教育階段核心素養具體</a:t>
            </a:r>
            <a:r>
              <a:rPr lang="zh-TW" altLang="en-US" dirty="0" smtClean="0"/>
              <a:t>內涵</a:t>
            </a:r>
            <a:endParaRPr lang="en-US" altLang="zh-TW" dirty="0" smtClean="0"/>
          </a:p>
          <a:p>
            <a:r>
              <a:rPr lang="zh-TW" altLang="en-US" u="sng" dirty="0"/>
              <a:t>表 </a:t>
            </a:r>
            <a:r>
              <a:rPr lang="en-US" altLang="zh-TW" u="sng" dirty="0"/>
              <a:t>1 </a:t>
            </a:r>
            <a:r>
              <a:rPr lang="zh-TW" altLang="en-US" u="sng" dirty="0"/>
              <a:t>各教育階段核心素養內涵</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59</a:t>
            </a:fld>
            <a:endParaRPr lang="zh-TW" altLang="en-US"/>
          </a:p>
        </p:txBody>
      </p:sp>
    </p:spTree>
    <p:extLst>
      <p:ext uri="{BB962C8B-B14F-4D97-AF65-F5344CB8AC3E}">
        <p14:creationId xmlns:p14="http://schemas.microsoft.com/office/powerpoint/2010/main" val="218622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談到學校本位課程，就知道要開始寫課程計畫了</a:t>
            </a:r>
          </a:p>
        </p:txBody>
      </p:sp>
      <p:sp>
        <p:nvSpPr>
          <p:cNvPr id="3" name="內容版面配置區 2"/>
          <p:cNvSpPr>
            <a:spLocks noGrp="1"/>
          </p:cNvSpPr>
          <p:nvPr>
            <p:ph idx="1"/>
          </p:nvPr>
        </p:nvSpPr>
        <p:spPr/>
        <p:txBody>
          <a:bodyPr/>
          <a:lstStyle/>
          <a:p>
            <a:pPr marL="0" indent="0">
              <a:buNone/>
            </a:pPr>
            <a:r>
              <a:rPr lang="zh-TW" altLang="en-US" dirty="0" smtClean="0"/>
              <a:t>這是以前從來沒發生過的事，</a:t>
            </a:r>
            <a:endParaRPr lang="en-US" altLang="zh-TW" dirty="0" smtClean="0"/>
          </a:p>
          <a:p>
            <a:pPr marL="0" indent="0">
              <a:buNone/>
            </a:pPr>
            <a:r>
              <a:rPr lang="zh-TW" altLang="en-US" dirty="0" smtClean="0"/>
              <a:t>但，在</a:t>
            </a:r>
            <a:r>
              <a:rPr lang="en-US" altLang="zh-TW" dirty="0" smtClean="0"/>
              <a:t>108</a:t>
            </a:r>
            <a:r>
              <a:rPr lang="zh-TW" altLang="en-US" dirty="0" smtClean="0"/>
              <a:t>課綱中，卻發生了</a:t>
            </a:r>
            <a:r>
              <a:rPr lang="en-US" altLang="zh-TW" dirty="0" smtClean="0"/>
              <a:t>…</a:t>
            </a:r>
            <a:r>
              <a:rPr lang="zh-TW" altLang="en-US" dirty="0" smtClean="0"/>
              <a:t>。</a:t>
            </a:r>
            <a:endParaRPr lang="en-US" altLang="zh-TW" dirty="0" smtClean="0"/>
          </a:p>
          <a:p>
            <a:r>
              <a:rPr lang="zh-TW" altLang="en-US" dirty="0"/>
              <a:t>以前的教育現場：拿到課本，準備一下，就可以上課了</a:t>
            </a:r>
            <a:r>
              <a:rPr lang="en-US" altLang="zh-TW" dirty="0"/>
              <a:t>(</a:t>
            </a:r>
            <a:r>
              <a:rPr lang="zh-TW" altLang="en-US" dirty="0"/>
              <a:t>教學</a:t>
            </a:r>
            <a:r>
              <a:rPr lang="en-US" altLang="zh-TW" dirty="0"/>
              <a:t>)</a:t>
            </a:r>
            <a:r>
              <a:rPr lang="zh-TW" altLang="en-US" dirty="0"/>
              <a:t>。</a:t>
            </a:r>
            <a:endParaRPr lang="en-US" altLang="zh-TW" dirty="0"/>
          </a:p>
          <a:p>
            <a:r>
              <a:rPr lang="zh-TW" altLang="en-US" dirty="0"/>
              <a:t>現在的現場：要思考學校的願景、學生的圖像、教育的目標，以及，要決定你到底要教什麼內容</a:t>
            </a:r>
            <a:r>
              <a:rPr lang="en-US" altLang="zh-TW" dirty="0"/>
              <a:t>(</a:t>
            </a:r>
            <a:r>
              <a:rPr lang="zh-TW" altLang="en-US" dirty="0"/>
              <a:t>課程</a:t>
            </a:r>
            <a:r>
              <a:rPr lang="en-US" altLang="zh-TW" dirty="0"/>
              <a:t>)</a:t>
            </a:r>
            <a:r>
              <a:rPr lang="zh-TW" altLang="en-US" dirty="0"/>
              <a:t>，一切決定後，才進入教學。</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6</a:t>
            </a:fld>
            <a:endParaRPr lang="zh-TW" altLang="en-US"/>
          </a:p>
        </p:txBody>
      </p:sp>
    </p:spTree>
    <p:extLst>
      <p:ext uri="{BB962C8B-B14F-4D97-AF65-F5344CB8AC3E}">
        <p14:creationId xmlns:p14="http://schemas.microsoft.com/office/powerpoint/2010/main" val="34864705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809" name="Shape 504"/>
          <p:cNvGrpSpPr>
            <a:grpSpLocks/>
          </p:cNvGrpSpPr>
          <p:nvPr/>
        </p:nvGrpSpPr>
        <p:grpSpPr bwMode="auto">
          <a:xfrm>
            <a:off x="1619250" y="1196975"/>
            <a:ext cx="6437313" cy="5661025"/>
            <a:chOff x="1182287" y="91796"/>
            <a:chExt cx="6225899" cy="4735284"/>
          </a:xfrm>
        </p:grpSpPr>
        <p:sp>
          <p:nvSpPr>
            <p:cNvPr id="247815" name="Shape 505"/>
            <p:cNvSpPr>
              <a:spLocks noChangeArrowheads="1"/>
            </p:cNvSpPr>
            <p:nvPr/>
          </p:nvSpPr>
          <p:spPr bwMode="auto">
            <a:xfrm>
              <a:off x="1809110" y="197331"/>
              <a:ext cx="5096999" cy="1360200"/>
            </a:xfrm>
            <a:prstGeom prst="ellipse">
              <a:avLst/>
            </a:prstGeom>
            <a:noFill/>
            <a:ln w="9525">
              <a:no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6" name="Shape 506"/>
            <p:cNvSpPr>
              <a:spLocks noChangeArrowheads="1"/>
            </p:cNvSpPr>
            <p:nvPr/>
          </p:nvSpPr>
          <p:spPr bwMode="auto">
            <a:xfrm>
              <a:off x="3735314" y="3527687"/>
              <a:ext cx="759000" cy="485700"/>
            </a:xfrm>
            <a:prstGeom prst="downArrow">
              <a:avLst>
                <a:gd name="adj1" fmla="val 50000"/>
                <a:gd name="adj2" fmla="val 50000"/>
              </a:avLst>
            </a:prstGeom>
            <a:solidFill>
              <a:srgbClr val="A793BF"/>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7" name="Shape 507"/>
            <p:cNvSpPr>
              <a:spLocks noChangeArrowheads="1"/>
            </p:cNvSpPr>
            <p:nvPr/>
          </p:nvSpPr>
          <p:spPr bwMode="auto">
            <a:xfrm>
              <a:off x="2293273" y="3916280"/>
              <a:ext cx="3643200" cy="910800"/>
            </a:xfrm>
            <a:prstGeom prst="rect">
              <a:avLst/>
            </a:prstGeom>
            <a:noFill/>
            <a:ln w="9525">
              <a:noFill/>
              <a:miter lim="800000"/>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18" name="Shape 508"/>
            <p:cNvSpPr txBox="1">
              <a:spLocks noChangeArrowheads="1"/>
            </p:cNvSpPr>
            <p:nvPr/>
          </p:nvSpPr>
          <p:spPr bwMode="auto">
            <a:xfrm>
              <a:off x="2293273" y="3916280"/>
              <a:ext cx="3643200" cy="910800"/>
            </a:xfrm>
            <a:prstGeom prst="rect">
              <a:avLst/>
            </a:prstGeom>
            <a:noFill/>
            <a:ln w="9525">
              <a:noFill/>
              <a:miter lim="800000"/>
              <a:headEnd/>
              <a:tailEnd/>
            </a:ln>
          </p:spPr>
          <p:txBody>
            <a:bodyPr lIns="256025" tIns="256025" rIns="256025" bIns="256025" anchor="ctr"/>
            <a:lstStyle/>
            <a:p>
              <a:pPr algn="ctr">
                <a:lnSpc>
                  <a:spcPct val="90000"/>
                </a:lnSpc>
                <a:buSzPct val="25000"/>
              </a:pPr>
              <a:r>
                <a:rPr lang="en-US" sz="3600" b="1">
                  <a:solidFill>
                    <a:srgbClr val="0000FF"/>
                  </a:solidFill>
                  <a:latin typeface="標楷體" pitchFamily="65" charset="-120"/>
                  <a:ea typeface="標楷體" pitchFamily="65" charset="-120"/>
                  <a:cs typeface="Arial" charset="0"/>
                  <a:sym typeface="Arial" charset="0"/>
                </a:rPr>
                <a:t>終身學習者</a:t>
              </a:r>
            </a:p>
          </p:txBody>
        </p:sp>
        <p:sp>
          <p:nvSpPr>
            <p:cNvPr id="247819" name="Shape 509"/>
            <p:cNvSpPr>
              <a:spLocks noChangeArrowheads="1"/>
            </p:cNvSpPr>
            <p:nvPr/>
          </p:nvSpPr>
          <p:spPr bwMode="auto">
            <a:xfrm>
              <a:off x="3440982" y="1497258"/>
              <a:ext cx="1753800" cy="1743000"/>
            </a:xfrm>
            <a:prstGeom prst="ellipse">
              <a:avLst/>
            </a:prstGeom>
            <a:solidFill>
              <a:srgbClr val="BF504D"/>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20" name="Shape 510"/>
            <p:cNvSpPr txBox="1">
              <a:spLocks noChangeArrowheads="1"/>
            </p:cNvSpPr>
            <p:nvPr/>
          </p:nvSpPr>
          <p:spPr bwMode="auto">
            <a:xfrm>
              <a:off x="3697839" y="1752530"/>
              <a:ext cx="1240200" cy="1232700"/>
            </a:xfrm>
            <a:prstGeom prst="rect">
              <a:avLst/>
            </a:prstGeom>
            <a:noFill/>
            <a:ln w="9525">
              <a:noFill/>
              <a:miter lim="800000"/>
              <a:headEnd/>
              <a:tailEnd/>
            </a:ln>
          </p:spPr>
          <p:txBody>
            <a:bodyPr lIns="45700" tIns="45700" rIns="45700" bIns="45700" anchor="ctr"/>
            <a:lstStyle/>
            <a:p>
              <a:pPr algn="ctr">
                <a:lnSpc>
                  <a:spcPct val="90000"/>
                </a:lnSpc>
                <a:buSzPct val="25000"/>
              </a:pPr>
              <a:r>
                <a:rPr lang="en-US" sz="3600" b="1">
                  <a:solidFill>
                    <a:srgbClr val="FFFFFF"/>
                  </a:solidFill>
                  <a:latin typeface="標楷體" pitchFamily="65" charset="-120"/>
                  <a:ea typeface="標楷體" pitchFamily="65" charset="-120"/>
                  <a:cs typeface="Arial" charset="0"/>
                  <a:sym typeface="Arial" charset="0"/>
                </a:rPr>
                <a:t>社會參與</a:t>
              </a:r>
            </a:p>
          </p:txBody>
        </p:sp>
        <p:sp>
          <p:nvSpPr>
            <p:cNvPr id="247821" name="Shape 511"/>
            <p:cNvSpPr>
              <a:spLocks noChangeArrowheads="1"/>
            </p:cNvSpPr>
            <p:nvPr/>
          </p:nvSpPr>
          <p:spPr bwMode="auto">
            <a:xfrm>
              <a:off x="2340817" y="354578"/>
              <a:ext cx="1878300" cy="1648200"/>
            </a:xfrm>
            <a:prstGeom prst="ellipse">
              <a:avLst/>
            </a:prstGeom>
            <a:solidFill>
              <a:srgbClr val="FFFF00"/>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247822" name="Shape 512"/>
            <p:cNvSpPr txBox="1">
              <a:spLocks noChangeArrowheads="1"/>
            </p:cNvSpPr>
            <p:nvPr/>
          </p:nvSpPr>
          <p:spPr bwMode="auto">
            <a:xfrm>
              <a:off x="2615877" y="595954"/>
              <a:ext cx="1328099" cy="1165500"/>
            </a:xfrm>
            <a:prstGeom prst="rect">
              <a:avLst/>
            </a:prstGeom>
            <a:noFill/>
            <a:ln w="9525">
              <a:noFill/>
              <a:miter lim="800000"/>
              <a:headEnd/>
              <a:tailEnd/>
            </a:ln>
          </p:spPr>
          <p:txBody>
            <a:bodyPr lIns="43175" tIns="43175" rIns="43175" bIns="43175" anchor="ctr"/>
            <a:lstStyle/>
            <a:p>
              <a:pPr algn="ctr">
                <a:lnSpc>
                  <a:spcPct val="90000"/>
                </a:lnSpc>
                <a:buSzPct val="25000"/>
              </a:pPr>
              <a:r>
                <a:rPr lang="en-US" sz="3400" b="1">
                  <a:latin typeface="標楷體" pitchFamily="65" charset="-120"/>
                  <a:ea typeface="標楷體" pitchFamily="65" charset="-120"/>
                  <a:cs typeface="Arial" charset="0"/>
                  <a:sym typeface="Arial" charset="0"/>
                </a:rPr>
                <a:t>溝通互動</a:t>
              </a:r>
            </a:p>
          </p:txBody>
        </p:sp>
        <p:sp>
          <p:nvSpPr>
            <p:cNvPr id="247823" name="Shape 513"/>
            <p:cNvSpPr>
              <a:spLocks noChangeArrowheads="1"/>
            </p:cNvSpPr>
            <p:nvPr/>
          </p:nvSpPr>
          <p:spPr bwMode="auto">
            <a:xfrm>
              <a:off x="3901921" y="141701"/>
              <a:ext cx="1857000" cy="1697100"/>
            </a:xfrm>
            <a:prstGeom prst="ellipse">
              <a:avLst/>
            </a:prstGeom>
            <a:solidFill>
              <a:srgbClr val="0000FF"/>
            </a:solidFill>
            <a:ln w="25400">
              <a:solidFill>
                <a:schemeClr val="bg1"/>
              </a:solidFill>
              <a:round/>
              <a:headEnd/>
              <a:tailEnd/>
            </a:ln>
          </p:spPr>
          <p:txBody>
            <a:bodyPr lIns="91425" tIns="91425" rIns="91425" bIns="91425" anchor="ctr"/>
            <a:lstStyle/>
            <a:p>
              <a:endParaRPr lang="zh-TW" altLang="en-US" b="1">
                <a:solidFill>
                  <a:srgbClr val="0000FF"/>
                </a:solidFill>
                <a:latin typeface="標楷體" pitchFamily="65" charset="-120"/>
                <a:ea typeface="標楷體" pitchFamily="65" charset="-120"/>
              </a:endParaRPr>
            </a:p>
          </p:txBody>
        </p:sp>
        <p:sp>
          <p:nvSpPr>
            <p:cNvPr id="247824" name="Shape 514"/>
            <p:cNvSpPr txBox="1">
              <a:spLocks noChangeArrowheads="1"/>
            </p:cNvSpPr>
            <p:nvPr/>
          </p:nvSpPr>
          <p:spPr bwMode="auto">
            <a:xfrm>
              <a:off x="4173875" y="390250"/>
              <a:ext cx="1313100" cy="1200000"/>
            </a:xfrm>
            <a:prstGeom prst="rect">
              <a:avLst/>
            </a:prstGeom>
            <a:noFill/>
            <a:ln w="9525">
              <a:noFill/>
              <a:miter lim="800000"/>
              <a:headEnd/>
              <a:tailEnd/>
            </a:ln>
          </p:spPr>
          <p:txBody>
            <a:bodyPr lIns="43175" tIns="43175" rIns="43175" bIns="43175" anchor="ctr"/>
            <a:lstStyle/>
            <a:p>
              <a:pPr algn="ctr">
                <a:lnSpc>
                  <a:spcPct val="90000"/>
                </a:lnSpc>
                <a:buSzPct val="25000"/>
              </a:pPr>
              <a:r>
                <a:rPr lang="en-US" sz="3400" b="1">
                  <a:solidFill>
                    <a:srgbClr val="FFFFFF"/>
                  </a:solidFill>
                  <a:latin typeface="標楷體" pitchFamily="65" charset="-120"/>
                  <a:ea typeface="標楷體" pitchFamily="65" charset="-120"/>
                  <a:cs typeface="Arial" charset="0"/>
                  <a:sym typeface="Arial" charset="0"/>
                </a:rPr>
                <a:t>自主行動</a:t>
              </a:r>
            </a:p>
          </p:txBody>
        </p:sp>
        <p:sp>
          <p:nvSpPr>
            <p:cNvPr id="247825" name="Shape 515"/>
            <p:cNvSpPr>
              <a:spLocks noChangeArrowheads="1"/>
            </p:cNvSpPr>
            <p:nvPr/>
          </p:nvSpPr>
          <p:spPr bwMode="auto">
            <a:xfrm>
              <a:off x="1182287" y="91796"/>
              <a:ext cx="6225899" cy="3105299"/>
            </a:xfrm>
            <a:custGeom>
              <a:avLst/>
              <a:gdLst>
                <a:gd name="T0" fmla="*/ 0 w 120000"/>
                <a:gd name="T1" fmla="*/ 0 h 120000"/>
                <a:gd name="T2" fmla="*/ 120000 w 120000"/>
                <a:gd name="T3" fmla="*/ 120000 h 120000"/>
              </a:gdLst>
              <a:ahLst/>
              <a:cxnLst/>
              <a:rect l="T0" t="T1" r="T2" b="T3"/>
              <a:pathLst>
                <a:path w="120000" h="120000" extrusionOk="0">
                  <a:moveTo>
                    <a:pt x="583" y="34175"/>
                  </a:moveTo>
                  <a:cubicBezTo>
                    <a:pt x="-2678" y="22567"/>
                    <a:pt x="7879" y="11072"/>
                    <a:pt x="27614" y="4745"/>
                  </a:cubicBezTo>
                  <a:cubicBezTo>
                    <a:pt x="47350" y="-1581"/>
                    <a:pt x="72649" y="-1581"/>
                    <a:pt x="92385" y="4745"/>
                  </a:cubicBezTo>
                  <a:cubicBezTo>
                    <a:pt x="112120" y="11072"/>
                    <a:pt x="122678" y="22567"/>
                    <a:pt x="119416" y="34175"/>
                  </a:cubicBezTo>
                  <a:lnTo>
                    <a:pt x="74854" y="113543"/>
                  </a:lnTo>
                  <a:cubicBezTo>
                    <a:pt x="73813" y="117246"/>
                    <a:pt x="67477" y="120000"/>
                    <a:pt x="60000" y="120000"/>
                  </a:cubicBezTo>
                  <a:cubicBezTo>
                    <a:pt x="52522" y="120000"/>
                    <a:pt x="46186" y="117246"/>
                    <a:pt x="45145" y="113543"/>
                  </a:cubicBezTo>
                  <a:close/>
                  <a:moveTo>
                    <a:pt x="3279" y="30000"/>
                  </a:moveTo>
                  <a:cubicBezTo>
                    <a:pt x="3279" y="43254"/>
                    <a:pt x="28674" y="53999"/>
                    <a:pt x="60000" y="53999"/>
                  </a:cubicBezTo>
                  <a:cubicBezTo>
                    <a:pt x="91325" y="53999"/>
                    <a:pt x="116720" y="43254"/>
                    <a:pt x="116720" y="29999"/>
                  </a:cubicBezTo>
                  <a:cubicBezTo>
                    <a:pt x="116720" y="16745"/>
                    <a:pt x="91325" y="5999"/>
                    <a:pt x="60000" y="5999"/>
                  </a:cubicBezTo>
                  <a:cubicBezTo>
                    <a:pt x="28674" y="5999"/>
                    <a:pt x="3279" y="16745"/>
                    <a:pt x="3279" y="29999"/>
                  </a:cubicBezTo>
                  <a:close/>
                </a:path>
              </a:pathLst>
            </a:custGeom>
            <a:noFill/>
            <a:ln w="9525">
              <a:solidFill>
                <a:srgbClr val="BF504D"/>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grpSp>
      <p:sp>
        <p:nvSpPr>
          <p:cNvPr id="247810" name="Shape 517"/>
          <p:cNvSpPr txBox="1">
            <a:spLocks noChangeArrowheads="1"/>
          </p:cNvSpPr>
          <p:nvPr/>
        </p:nvSpPr>
        <p:spPr bwMode="auto">
          <a:xfrm>
            <a:off x="6572250" y="2714625"/>
            <a:ext cx="1643063" cy="461963"/>
          </a:xfrm>
          <a:prstGeom prst="rect">
            <a:avLst/>
          </a:prstGeom>
          <a:noFill/>
          <a:ln w="9525">
            <a:noFill/>
            <a:miter lim="800000"/>
            <a:headEnd/>
            <a:tailEnd/>
          </a:ln>
        </p:spPr>
        <p:txBody>
          <a:bodyPr lIns="91425" tIns="45700" rIns="91425" bIns="45700"/>
          <a:lstStyle/>
          <a:p>
            <a:pPr>
              <a:buSzPct val="25000"/>
            </a:pPr>
            <a:r>
              <a:rPr lang="en-US" sz="2400" b="1">
                <a:solidFill>
                  <a:srgbClr val="000000"/>
                </a:solidFill>
                <a:latin typeface="標楷體" pitchFamily="65" charset="-120"/>
                <a:ea typeface="標楷體" pitchFamily="65" charset="-120"/>
                <a:cs typeface="Arial" charset="0"/>
                <a:sym typeface="Arial" charset="0"/>
              </a:rPr>
              <a:t>學習意願</a:t>
            </a:r>
          </a:p>
        </p:txBody>
      </p:sp>
      <p:sp>
        <p:nvSpPr>
          <p:cNvPr id="247811" name="Shape 518"/>
          <p:cNvSpPr txBox="1">
            <a:spLocks noChangeArrowheads="1"/>
          </p:cNvSpPr>
          <p:nvPr/>
        </p:nvSpPr>
        <p:spPr bwMode="auto">
          <a:xfrm>
            <a:off x="1143000" y="3071813"/>
            <a:ext cx="1643063" cy="461962"/>
          </a:xfrm>
          <a:prstGeom prst="rect">
            <a:avLst/>
          </a:prstGeom>
          <a:noFill/>
          <a:ln w="9525">
            <a:noFill/>
            <a:miter lim="800000"/>
            <a:headEnd/>
            <a:tailEnd/>
          </a:ln>
        </p:spPr>
        <p:txBody>
          <a:bodyPr lIns="91425" tIns="45700" rIns="91425" bIns="45700"/>
          <a:lstStyle/>
          <a:p>
            <a:pPr algn="ctr">
              <a:buSzPct val="25000"/>
            </a:pPr>
            <a:r>
              <a:rPr lang="en-US" sz="2400" b="1">
                <a:solidFill>
                  <a:srgbClr val="000000"/>
                </a:solidFill>
                <a:latin typeface="標楷體" pitchFamily="65" charset="-120"/>
                <a:ea typeface="標楷體" pitchFamily="65" charset="-120"/>
                <a:cs typeface="Arial" charset="0"/>
                <a:sym typeface="Arial" charset="0"/>
              </a:rPr>
              <a:t>學習方法</a:t>
            </a:r>
          </a:p>
        </p:txBody>
      </p:sp>
      <p:sp>
        <p:nvSpPr>
          <p:cNvPr id="247812" name="Shape 519"/>
          <p:cNvSpPr txBox="1">
            <a:spLocks noChangeArrowheads="1"/>
          </p:cNvSpPr>
          <p:nvPr/>
        </p:nvSpPr>
        <p:spPr bwMode="auto">
          <a:xfrm>
            <a:off x="5572125" y="4286250"/>
            <a:ext cx="1643063" cy="461963"/>
          </a:xfrm>
          <a:prstGeom prst="rect">
            <a:avLst/>
          </a:prstGeom>
          <a:noFill/>
          <a:ln w="9525">
            <a:noFill/>
            <a:miter lim="800000"/>
            <a:headEnd/>
            <a:tailEnd/>
          </a:ln>
        </p:spPr>
        <p:txBody>
          <a:bodyPr lIns="91425" tIns="45700" rIns="91425" bIns="45700"/>
          <a:lstStyle/>
          <a:p>
            <a:pPr>
              <a:buSzPct val="25000"/>
            </a:pPr>
            <a:r>
              <a:rPr lang="en-US" sz="2400" b="1">
                <a:solidFill>
                  <a:srgbClr val="000000"/>
                </a:solidFill>
                <a:latin typeface="標楷體" pitchFamily="65" charset="-120"/>
                <a:ea typeface="標楷體" pitchFamily="65" charset="-120"/>
                <a:cs typeface="Arial" charset="0"/>
                <a:sym typeface="Arial" charset="0"/>
              </a:rPr>
              <a:t>活用學習</a:t>
            </a:r>
          </a:p>
        </p:txBody>
      </p:sp>
      <p:sp>
        <p:nvSpPr>
          <p:cNvPr id="247813" name="Shape 494"/>
          <p:cNvSpPr txBox="1">
            <a:spLocks noChangeArrowheads="1"/>
          </p:cNvSpPr>
          <p:nvPr/>
        </p:nvSpPr>
        <p:spPr bwMode="auto">
          <a:xfrm>
            <a:off x="457200" y="285750"/>
            <a:ext cx="8229600" cy="908050"/>
          </a:xfrm>
          <a:prstGeom prst="rect">
            <a:avLst/>
          </a:prstGeom>
          <a:noFill/>
          <a:ln w="9525">
            <a:noFill/>
            <a:miter lim="800000"/>
            <a:headEnd/>
            <a:tailEnd/>
          </a:ln>
        </p:spPr>
        <p:txBody>
          <a:bodyPr lIns="91425" tIns="45700" rIns="91425" bIns="45700" anchor="ctr"/>
          <a:lstStyle/>
          <a:p>
            <a:pPr algn="ctr">
              <a:buSzPct val="25000"/>
            </a:pPr>
            <a:r>
              <a:rPr lang="zh-TW" altLang="en-US" sz="3700" b="1">
                <a:solidFill>
                  <a:srgbClr val="0000FF"/>
                </a:solidFill>
                <a:latin typeface="標楷體" pitchFamily="65" charset="-120"/>
                <a:ea typeface="標楷體" pitchFamily="65" charset="-120"/>
              </a:rPr>
              <a:t>課程發展主軸－－核心素養</a:t>
            </a:r>
            <a:endParaRPr lang="en-US" sz="3700" b="1">
              <a:solidFill>
                <a:srgbClr val="0000FF"/>
              </a:solidFill>
              <a:latin typeface="標楷體" pitchFamily="65" charset="-120"/>
              <a:ea typeface="標楷體" pitchFamily="65" charset="-120"/>
            </a:endParaRPr>
          </a:p>
        </p:txBody>
      </p:sp>
      <p:sp>
        <p:nvSpPr>
          <p:cNvPr id="247814" name="投影片編號版面配置區 20"/>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9400E7E2-9925-4A8E-94F6-325E10110BF3}" type="slidenum">
              <a:rPr lang="zh-TW" altLang="en-US" smtClean="0">
                <a:latin typeface="標楷體" pitchFamily="65" charset="-120"/>
                <a:ea typeface="標楷體" pitchFamily="65" charset="-120"/>
              </a:rPr>
              <a:pPr/>
              <a:t>60</a:t>
            </a:fld>
            <a:endParaRPr lang="en-US" altLang="zh-TW" smtClean="0">
              <a:latin typeface="標楷體" pitchFamily="65" charset="-120"/>
              <a:ea typeface="標楷體" pitchFamily="65" charset="-120"/>
            </a:endParaRPr>
          </a:p>
        </p:txBody>
      </p:sp>
    </p:spTree>
    <p:extLst>
      <p:ext uri="{BB962C8B-B14F-4D97-AF65-F5344CB8AC3E}">
        <p14:creationId xmlns:p14="http://schemas.microsoft.com/office/powerpoint/2010/main" val="813169726"/>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伍、學習</a:t>
            </a:r>
            <a:r>
              <a:rPr lang="zh-TW" altLang="en-US" dirty="0" smtClean="0"/>
              <a:t>階段</a:t>
            </a:r>
            <a:endParaRPr lang="zh-TW" altLang="en-US" dirty="0"/>
          </a:p>
        </p:txBody>
      </p:sp>
      <p:sp>
        <p:nvSpPr>
          <p:cNvPr id="3" name="內容版面配置區 2"/>
          <p:cNvSpPr>
            <a:spLocks noGrp="1"/>
          </p:cNvSpPr>
          <p:nvPr>
            <p:ph idx="1"/>
          </p:nvPr>
        </p:nvSpPr>
        <p:spPr/>
        <p:txBody>
          <a:bodyPr>
            <a:normAutofit/>
          </a:bodyPr>
          <a:lstStyle/>
          <a:p>
            <a:r>
              <a:rPr lang="zh-TW" altLang="en-US" dirty="0"/>
              <a:t>一、國民小學 </a:t>
            </a:r>
            <a:endParaRPr lang="en-US" altLang="zh-TW" dirty="0" smtClean="0"/>
          </a:p>
          <a:p>
            <a:pPr lvl="1"/>
            <a:r>
              <a:rPr lang="en-US" altLang="zh-TW" dirty="0" smtClean="0"/>
              <a:t>(</a:t>
            </a:r>
            <a:r>
              <a:rPr lang="zh-TW" altLang="en-US" dirty="0"/>
              <a:t>一</a:t>
            </a:r>
            <a:r>
              <a:rPr lang="en-US" altLang="zh-TW" dirty="0"/>
              <a:t>)</a:t>
            </a:r>
            <a:r>
              <a:rPr lang="zh-TW" altLang="en-US" dirty="0"/>
              <a:t>第一學習</a:t>
            </a:r>
            <a:r>
              <a:rPr lang="zh-TW" altLang="en-US" dirty="0" smtClean="0"/>
              <a:t>階段：學生</a:t>
            </a:r>
            <a:r>
              <a:rPr lang="zh-TW" altLang="en-US" dirty="0"/>
              <a:t>學習能</a:t>
            </a:r>
            <a:r>
              <a:rPr lang="zh-TW" altLang="en-US" dirty="0" smtClean="0"/>
              <a:t>力奠基</a:t>
            </a:r>
            <a:r>
              <a:rPr lang="zh-TW" altLang="en-US" dirty="0"/>
              <a:t>期，應著重生活習慣與</a:t>
            </a:r>
            <a:r>
              <a:rPr lang="zh-TW" altLang="en-US" dirty="0" smtClean="0"/>
              <a:t>品德培養</a:t>
            </a:r>
            <a:r>
              <a:rPr lang="zh-TW" altLang="en-US" dirty="0"/>
              <a:t>，協助學生</a:t>
            </a:r>
            <a:r>
              <a:rPr lang="zh-TW" altLang="en-US" dirty="0" smtClean="0"/>
              <a:t>在生活</a:t>
            </a:r>
            <a:r>
              <a:rPr lang="zh-TW" altLang="en-US" dirty="0"/>
              <a:t>與實作中主動學習，並奠定語言與符號運用的基礎。 </a:t>
            </a:r>
            <a:endParaRPr lang="en-US" altLang="zh-TW" dirty="0" smtClean="0"/>
          </a:p>
          <a:p>
            <a:pPr lvl="1"/>
            <a:r>
              <a:rPr lang="en-US" altLang="zh-TW" dirty="0" smtClean="0"/>
              <a:t>(</a:t>
            </a:r>
            <a:r>
              <a:rPr lang="zh-TW" altLang="en-US" dirty="0"/>
              <a:t>二</a:t>
            </a:r>
            <a:r>
              <a:rPr lang="en-US" altLang="zh-TW" dirty="0"/>
              <a:t>)</a:t>
            </a:r>
            <a:r>
              <a:rPr lang="zh-TW" altLang="en-US" dirty="0"/>
              <a:t>第二學習</a:t>
            </a:r>
            <a:r>
              <a:rPr lang="zh-TW" altLang="en-US" dirty="0" smtClean="0"/>
              <a:t>階段：持續</a:t>
            </a:r>
            <a:r>
              <a:rPr lang="zh-TW" altLang="en-US" dirty="0"/>
              <a:t>充實學生學習能力，發展基本生活知能與社會能力，開發多元智能</a:t>
            </a:r>
            <a:r>
              <a:rPr lang="zh-TW" altLang="en-US" dirty="0" smtClean="0"/>
              <a:t>，培養</a:t>
            </a:r>
            <a:r>
              <a:rPr lang="zh-TW" altLang="en-US" dirty="0"/>
              <a:t>多方興趣，協助學生能夠透過體驗與實踐，適切處理生活問題</a:t>
            </a:r>
            <a:r>
              <a:rPr lang="zh-TW" altLang="en-US" dirty="0" smtClean="0"/>
              <a:t>。</a:t>
            </a:r>
            <a:endParaRPr lang="en-US" altLang="zh-TW" dirty="0" smtClean="0"/>
          </a:p>
          <a:p>
            <a:pPr lvl="1"/>
            <a:r>
              <a:rPr lang="zh-TW" altLang="en-US" dirty="0" smtClean="0"/>
              <a:t> </a:t>
            </a:r>
            <a:r>
              <a:rPr lang="en-US" altLang="zh-TW" dirty="0"/>
              <a:t>(</a:t>
            </a:r>
            <a:r>
              <a:rPr lang="zh-TW" altLang="en-US" dirty="0"/>
              <a:t>三</a:t>
            </a:r>
            <a:r>
              <a:rPr lang="en-US" altLang="zh-TW" dirty="0"/>
              <a:t>)</a:t>
            </a:r>
            <a:r>
              <a:rPr lang="zh-TW" altLang="en-US" dirty="0"/>
              <a:t>第三學習</a:t>
            </a:r>
            <a:r>
              <a:rPr lang="zh-TW" altLang="en-US" dirty="0" smtClean="0"/>
              <a:t>階段：應協助生</a:t>
            </a:r>
            <a:r>
              <a:rPr lang="zh-TW" altLang="en-US" dirty="0"/>
              <a:t>深化學習，鼓勵自我探索，提高自信心，增進判斷是非的能 力，培養社區</a:t>
            </a:r>
            <a:r>
              <a:rPr lang="en-US" altLang="zh-TW" dirty="0"/>
              <a:t>/</a:t>
            </a:r>
            <a:r>
              <a:rPr lang="zh-TW" altLang="en-US" dirty="0"/>
              <a:t>部落與國家意識，養成民主與法治觀念，展現互助與合作精神。 </a:t>
            </a:r>
            <a:endParaRPr lang="en-US" altLang="zh-TW" dirty="0" smtClean="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61</a:t>
            </a:fld>
            <a:endParaRPr lang="zh-TW" altLang="en-US"/>
          </a:p>
        </p:txBody>
      </p:sp>
    </p:spTree>
    <p:extLst>
      <p:ext uri="{BB962C8B-B14F-4D97-AF65-F5344CB8AC3E}">
        <p14:creationId xmlns:p14="http://schemas.microsoft.com/office/powerpoint/2010/main" val="2195457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t>二、國民中學 </a:t>
            </a:r>
            <a:endParaRPr lang="en-US" altLang="zh-TW" dirty="0" smtClean="0"/>
          </a:p>
          <a:p>
            <a:pPr lvl="1"/>
            <a:r>
              <a:rPr lang="zh-TW" altLang="en-US" dirty="0" smtClean="0"/>
              <a:t>第四學習階段：學生身心發展的快速期，也是自我探索與人際發展的關鍵期，應持續提升所有核心素養。尤其著重協助學生建立合宜的自我觀念、進行性向試探、精進社會生活所需知能，同時鼓勵自主學習、同儕互學與團隊合作，並能理解與關心社區、社會、國家、國際與全球議題。</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62</a:t>
            </a:fld>
            <a:endParaRPr lang="zh-TW" altLang="en-US"/>
          </a:p>
        </p:txBody>
      </p:sp>
    </p:spTree>
    <p:extLst>
      <p:ext uri="{BB962C8B-B14F-4D97-AF65-F5344CB8AC3E}">
        <p14:creationId xmlns:p14="http://schemas.microsoft.com/office/powerpoint/2010/main" val="18984027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en-US" dirty="0"/>
              <a:t>三、高級中等學校 </a:t>
            </a:r>
            <a:endParaRPr lang="en-US" altLang="zh-TW" dirty="0" smtClean="0"/>
          </a:p>
          <a:p>
            <a:pPr lvl="1"/>
            <a:r>
              <a:rPr lang="zh-TW" altLang="en-US" dirty="0" smtClean="0"/>
              <a:t>第五</a:t>
            </a:r>
            <a:r>
              <a:rPr lang="zh-TW" altLang="en-US" dirty="0"/>
              <a:t>學習</a:t>
            </a:r>
            <a:r>
              <a:rPr lang="zh-TW" altLang="en-US" dirty="0" smtClean="0"/>
              <a:t>階段：尤其</a:t>
            </a:r>
            <a:r>
              <a:rPr lang="zh-TW" altLang="en-US" dirty="0"/>
              <a:t>著重學生的學習銜接、身心發展、生涯定向、 生涯準備、獨立自主等，精進所需之核心素養、專門知識或專業實務技能，以期培養五</a:t>
            </a:r>
            <a:r>
              <a:rPr lang="zh-TW" altLang="en-US" dirty="0" smtClean="0"/>
              <a:t>育均衡</a:t>
            </a:r>
            <a:r>
              <a:rPr lang="zh-TW" altLang="en-US" dirty="0"/>
              <a:t>發展之優質公民</a:t>
            </a:r>
            <a:r>
              <a:rPr lang="zh-TW" altLang="en-US" dirty="0" smtClean="0"/>
              <a:t>。</a:t>
            </a:r>
            <a:r>
              <a:rPr lang="en-US" altLang="zh-TW" dirty="0" smtClean="0"/>
              <a:t>(</a:t>
            </a:r>
            <a:r>
              <a:rPr lang="zh-TW" altLang="en-US" dirty="0" smtClean="0"/>
              <a:t>高級中等教育法</a:t>
            </a:r>
            <a:r>
              <a:rPr lang="en-US" altLang="zh-TW" dirty="0" smtClean="0"/>
              <a:t>)</a:t>
            </a:r>
          </a:p>
          <a:p>
            <a:pPr lvl="1"/>
            <a:r>
              <a:rPr lang="en-US" altLang="zh-TW" dirty="0" smtClean="0"/>
              <a:t>(</a:t>
            </a:r>
            <a:r>
              <a:rPr lang="zh-TW" altLang="en-US" dirty="0"/>
              <a:t>一</a:t>
            </a:r>
            <a:r>
              <a:rPr lang="en-US" altLang="zh-TW" dirty="0"/>
              <a:t>)</a:t>
            </a:r>
            <a:r>
              <a:rPr lang="zh-TW" altLang="en-US" dirty="0"/>
              <a:t>普通型高級中等</a:t>
            </a:r>
            <a:r>
              <a:rPr lang="zh-TW" altLang="en-US" dirty="0" smtClean="0"/>
              <a:t>學校：提供一般科目為主的課程，協助學生試探不同學科的性向，著重培養通識能力、人文關懷及社會參與，奠定學術預備基礎。 </a:t>
            </a:r>
            <a:endParaRPr lang="en-US" altLang="zh-TW" dirty="0" smtClean="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63</a:t>
            </a:fld>
            <a:endParaRPr lang="zh-TW" altLang="en-US"/>
          </a:p>
        </p:txBody>
      </p:sp>
    </p:spTree>
    <p:extLst>
      <p:ext uri="{BB962C8B-B14F-4D97-AF65-F5344CB8AC3E}">
        <p14:creationId xmlns:p14="http://schemas.microsoft.com/office/powerpoint/2010/main" val="2335651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lvl="1"/>
            <a:r>
              <a:rPr lang="en-US" altLang="zh-TW" dirty="0"/>
              <a:t>(</a:t>
            </a:r>
            <a:r>
              <a:rPr lang="zh-TW" altLang="en-US" dirty="0"/>
              <a:t>二</a:t>
            </a:r>
            <a:r>
              <a:rPr lang="en-US" altLang="zh-TW" dirty="0"/>
              <a:t>)</a:t>
            </a:r>
            <a:r>
              <a:rPr lang="zh-TW" altLang="en-US" dirty="0"/>
              <a:t>技術型高級中等學校：提供一般科目、專業科目及實習科目課程，協助學生培養專業 實務技能、陶冶職業道德、增進人文與科技素養、創造思考及適應社會變遷能力，奠定生涯發展基礎，提升務實致用之就業力。</a:t>
            </a:r>
            <a:endParaRPr lang="en-US" altLang="zh-TW" dirty="0"/>
          </a:p>
          <a:p>
            <a:pPr lvl="1"/>
            <a:r>
              <a:rPr lang="zh-TW" altLang="en-US" dirty="0"/>
              <a:t> </a:t>
            </a:r>
            <a:r>
              <a:rPr lang="en-US" altLang="zh-TW" dirty="0"/>
              <a:t>(</a:t>
            </a:r>
            <a:r>
              <a:rPr lang="zh-TW" altLang="en-US" dirty="0"/>
              <a:t>三</a:t>
            </a:r>
            <a:r>
              <a:rPr lang="en-US" altLang="zh-TW" dirty="0"/>
              <a:t>)</a:t>
            </a:r>
            <a:r>
              <a:rPr lang="zh-TW" altLang="en-US" dirty="0"/>
              <a:t>綜合型高級中等學校：提供一般科目及專精科目的課程，協助學生發展學術預備或職 業準備的興趣與知能，使學生了解自我、生涯試探，以期適性發展。</a:t>
            </a:r>
            <a:endParaRPr lang="en-US" altLang="zh-TW" dirty="0"/>
          </a:p>
          <a:p>
            <a:pPr lvl="1"/>
            <a:r>
              <a:rPr lang="zh-TW" altLang="en-US" dirty="0"/>
              <a:t> </a:t>
            </a:r>
            <a:r>
              <a:rPr lang="en-US" altLang="zh-TW" dirty="0"/>
              <a:t>(</a:t>
            </a:r>
            <a:r>
              <a:rPr lang="zh-TW" altLang="en-US" dirty="0"/>
              <a:t>四</a:t>
            </a:r>
            <a:r>
              <a:rPr lang="en-US" altLang="zh-TW" dirty="0"/>
              <a:t>)</a:t>
            </a:r>
            <a:r>
              <a:rPr lang="zh-TW" altLang="en-US" dirty="0"/>
              <a:t>單科型高級中等學校：提供特定學科領域為主課程，協助學習性向明顯之學生持續開 發潛能，奠定特定學科知能拓展與深化之基礎。</a:t>
            </a:r>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64</a:t>
            </a:fld>
            <a:endParaRPr lang="zh-TW" altLang="en-US"/>
          </a:p>
        </p:txBody>
      </p:sp>
    </p:spTree>
    <p:extLst>
      <p:ext uri="{BB962C8B-B14F-4D97-AF65-F5344CB8AC3E}">
        <p14:creationId xmlns:p14="http://schemas.microsoft.com/office/powerpoint/2010/main" val="1856467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陸、課程</a:t>
            </a:r>
            <a:r>
              <a:rPr lang="zh-TW" altLang="en-US" dirty="0" smtClean="0"/>
              <a:t>架構</a:t>
            </a:r>
            <a:endParaRPr lang="zh-TW" altLang="en-US" dirty="0"/>
          </a:p>
        </p:txBody>
      </p:sp>
      <p:sp>
        <p:nvSpPr>
          <p:cNvPr id="3" name="內容版面配置區 2"/>
          <p:cNvSpPr>
            <a:spLocks noGrp="1"/>
          </p:cNvSpPr>
          <p:nvPr>
            <p:ph idx="1"/>
          </p:nvPr>
        </p:nvSpPr>
        <p:spPr/>
        <p:txBody>
          <a:bodyPr/>
          <a:lstStyle/>
          <a:p>
            <a:r>
              <a:rPr lang="zh-TW" altLang="en-US" dirty="0"/>
              <a:t>一、課程類型與領域</a:t>
            </a:r>
            <a:r>
              <a:rPr lang="en-US" altLang="zh-TW" dirty="0"/>
              <a:t>/</a:t>
            </a:r>
            <a:r>
              <a:rPr lang="zh-TW" altLang="en-US" dirty="0"/>
              <a:t>科目</a:t>
            </a:r>
            <a:r>
              <a:rPr lang="zh-TW" altLang="en-US" dirty="0" smtClean="0"/>
              <a:t>劃分</a:t>
            </a:r>
            <a:endParaRPr lang="en-US" altLang="zh-TW" dirty="0" smtClean="0"/>
          </a:p>
          <a:p>
            <a:r>
              <a:rPr lang="en-US" altLang="zh-TW" dirty="0" smtClean="0"/>
              <a:t>(</a:t>
            </a:r>
            <a:r>
              <a:rPr lang="zh-TW" altLang="en-US" dirty="0"/>
              <a:t>一</a:t>
            </a:r>
            <a:r>
              <a:rPr lang="en-US" altLang="zh-TW" dirty="0"/>
              <a:t>)</a:t>
            </a:r>
            <a:r>
              <a:rPr lang="zh-TW" altLang="en-US" dirty="0"/>
              <a:t>課程類型 </a:t>
            </a:r>
            <a:endParaRPr lang="en-US" altLang="zh-TW" dirty="0" smtClean="0"/>
          </a:p>
          <a:p>
            <a:pPr lvl="1"/>
            <a:r>
              <a:rPr lang="zh-TW" altLang="en-US" dirty="0" smtClean="0"/>
              <a:t>十二</a:t>
            </a:r>
            <a:r>
              <a:rPr lang="zh-TW" altLang="en-US" dirty="0"/>
              <a:t>年國民基本教育課程類型區分</a:t>
            </a:r>
            <a:r>
              <a:rPr lang="zh-TW" altLang="en-US" dirty="0" smtClean="0"/>
              <a:t>為「</a:t>
            </a:r>
            <a:r>
              <a:rPr lang="zh-TW" altLang="en-US" dirty="0"/>
              <a:t>部定課程」與「校訂課程</a:t>
            </a:r>
            <a:r>
              <a:rPr lang="zh-TW" altLang="en-US" dirty="0" smtClean="0"/>
              <a:t>」</a:t>
            </a:r>
            <a:endParaRPr lang="en-US" altLang="zh-TW" dirty="0" smtClean="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65</a:t>
            </a:fld>
            <a:endParaRPr lang="zh-TW" altLang="en-US"/>
          </a:p>
        </p:txBody>
      </p:sp>
    </p:spTree>
    <p:extLst>
      <p:ext uri="{BB962C8B-B14F-4D97-AF65-F5344CB8AC3E}">
        <p14:creationId xmlns:p14="http://schemas.microsoft.com/office/powerpoint/2010/main" val="3142437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1.</a:t>
            </a:r>
            <a:r>
              <a:rPr lang="zh-TW" altLang="en-US" dirty="0"/>
              <a:t>「部定課程</a:t>
            </a:r>
            <a:r>
              <a:rPr lang="zh-TW" altLang="en-US" dirty="0" smtClean="0"/>
              <a:t>」</a:t>
            </a:r>
            <a:endParaRPr lang="en-US" altLang="zh-TW" dirty="0" smtClean="0"/>
          </a:p>
          <a:p>
            <a:pPr lvl="1"/>
            <a:r>
              <a:rPr lang="zh-TW" altLang="en-US" dirty="0" smtClean="0"/>
              <a:t>由</a:t>
            </a:r>
            <a:r>
              <a:rPr lang="zh-TW" altLang="en-US" dirty="0"/>
              <a:t>國家統一規劃，以養成學生的基本學力，並奠定適性發展的基礎。 </a:t>
            </a:r>
            <a:endParaRPr lang="en-US" altLang="zh-TW" dirty="0" smtClean="0"/>
          </a:p>
          <a:p>
            <a:pPr lvl="1"/>
            <a:r>
              <a:rPr lang="en-US" altLang="zh-TW" dirty="0" smtClean="0"/>
              <a:t>(</a:t>
            </a:r>
            <a:r>
              <a:rPr lang="en-US" altLang="zh-TW" dirty="0"/>
              <a:t>1)</a:t>
            </a:r>
            <a:r>
              <a:rPr lang="zh-TW" altLang="en-US" dirty="0"/>
              <a:t>在國民小學及國民中學為培養學生基本知能與均衡發展的「</a:t>
            </a:r>
            <a:r>
              <a:rPr lang="zh-TW" altLang="en-US" b="1" dirty="0"/>
              <a:t>領域學習課程</a:t>
            </a:r>
            <a:r>
              <a:rPr lang="zh-TW" altLang="en-US" dirty="0"/>
              <a:t>」。 </a:t>
            </a:r>
            <a:endParaRPr lang="en-US" altLang="zh-TW" dirty="0" smtClean="0"/>
          </a:p>
          <a:p>
            <a:pPr lvl="1"/>
            <a:r>
              <a:rPr lang="en-US" altLang="zh-TW" dirty="0" smtClean="0"/>
              <a:t>(</a:t>
            </a:r>
            <a:r>
              <a:rPr lang="en-US" altLang="zh-TW" dirty="0"/>
              <a:t>2)</a:t>
            </a:r>
            <a:r>
              <a:rPr lang="zh-TW" altLang="en-US" dirty="0"/>
              <a:t>在高級中等學校為部定必修課程，其可包含達成各領域基礎學習的「</a:t>
            </a:r>
            <a:r>
              <a:rPr lang="zh-TW" altLang="en-US" b="1" dirty="0"/>
              <a:t>一般科目</a:t>
            </a:r>
            <a:r>
              <a:rPr lang="zh-TW" altLang="en-US" dirty="0"/>
              <a:t>」， 以及讓學生獲得職業性向發展的「</a:t>
            </a:r>
            <a:r>
              <a:rPr lang="zh-TW" altLang="en-US" b="1" dirty="0"/>
              <a:t>專業科目</a:t>
            </a:r>
            <a:r>
              <a:rPr lang="zh-TW" altLang="en-US" dirty="0"/>
              <a:t>」及「</a:t>
            </a:r>
            <a:r>
              <a:rPr lang="zh-TW" altLang="en-US" b="1" dirty="0"/>
              <a:t>實習科目</a:t>
            </a:r>
            <a:r>
              <a:rPr lang="zh-TW" altLang="en-US" dirty="0"/>
              <a:t>」。</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66</a:t>
            </a:fld>
            <a:endParaRPr lang="zh-TW" altLang="en-US"/>
          </a:p>
        </p:txBody>
      </p:sp>
    </p:spTree>
    <p:extLst>
      <p:ext uri="{BB962C8B-B14F-4D97-AF65-F5344CB8AC3E}">
        <p14:creationId xmlns:p14="http://schemas.microsoft.com/office/powerpoint/2010/main" val="4187850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2.</a:t>
            </a:r>
            <a:r>
              <a:rPr lang="zh-TW" altLang="en-US" dirty="0"/>
              <a:t>「校訂課程</a:t>
            </a:r>
            <a:r>
              <a:rPr lang="zh-TW" altLang="en-US" dirty="0" smtClean="0"/>
              <a:t>」</a:t>
            </a:r>
            <a:endParaRPr lang="en-US" altLang="zh-TW" dirty="0" smtClean="0"/>
          </a:p>
          <a:p>
            <a:pPr lvl="1"/>
            <a:r>
              <a:rPr lang="zh-TW" altLang="en-US" dirty="0" smtClean="0"/>
              <a:t>由</a:t>
            </a:r>
            <a:r>
              <a:rPr lang="zh-TW" altLang="en-US" dirty="0"/>
              <a:t>學校安排，以形塑學校教育願景及強化學生適性發展。 </a:t>
            </a:r>
            <a:endParaRPr lang="en-US" altLang="zh-TW" dirty="0" smtClean="0"/>
          </a:p>
          <a:p>
            <a:pPr lvl="1"/>
            <a:r>
              <a:rPr lang="en-US" altLang="zh-TW" dirty="0" smtClean="0"/>
              <a:t>(</a:t>
            </a:r>
            <a:r>
              <a:rPr lang="en-US" altLang="zh-TW" dirty="0"/>
              <a:t>1)</a:t>
            </a:r>
            <a:r>
              <a:rPr lang="zh-TW" altLang="en-US" dirty="0"/>
              <a:t>在國民小學及國民中學為「</a:t>
            </a:r>
            <a:r>
              <a:rPr lang="zh-TW" altLang="en-US" b="1" dirty="0"/>
              <a:t>彈性學習課程</a:t>
            </a:r>
            <a:r>
              <a:rPr lang="zh-TW" altLang="en-US" dirty="0" smtClean="0"/>
              <a:t>」</a:t>
            </a:r>
            <a:endParaRPr lang="en-US" altLang="zh-TW" dirty="0" smtClean="0"/>
          </a:p>
          <a:p>
            <a:pPr lvl="2"/>
            <a:r>
              <a:rPr lang="zh-TW" altLang="en-US" dirty="0" smtClean="0"/>
              <a:t>跨</a:t>
            </a:r>
            <a:r>
              <a:rPr lang="zh-TW" altLang="en-US" dirty="0"/>
              <a:t>領域統整性主題</a:t>
            </a:r>
            <a:r>
              <a:rPr lang="en-US" altLang="zh-TW" dirty="0"/>
              <a:t>/</a:t>
            </a:r>
            <a:r>
              <a:rPr lang="zh-TW" altLang="en-US" dirty="0"/>
              <a:t>專題</a:t>
            </a:r>
            <a:r>
              <a:rPr lang="en-US" altLang="zh-TW" dirty="0"/>
              <a:t>/</a:t>
            </a:r>
            <a:r>
              <a:rPr lang="zh-TW" altLang="en-US" dirty="0"/>
              <a:t>議題</a:t>
            </a:r>
            <a:r>
              <a:rPr lang="zh-TW" altLang="en-US" dirty="0" smtClean="0"/>
              <a:t>探究課程</a:t>
            </a:r>
            <a:endParaRPr lang="en-US" altLang="zh-TW" dirty="0" smtClean="0"/>
          </a:p>
          <a:p>
            <a:pPr lvl="2"/>
            <a:r>
              <a:rPr lang="zh-TW" altLang="en-US" dirty="0" smtClean="0"/>
              <a:t>社團</a:t>
            </a:r>
            <a:r>
              <a:rPr lang="zh-TW" altLang="en-US" dirty="0"/>
              <a:t>活動與技藝</a:t>
            </a:r>
            <a:r>
              <a:rPr lang="zh-TW" altLang="en-US" dirty="0" smtClean="0"/>
              <a:t>課程</a:t>
            </a:r>
            <a:endParaRPr lang="en-US" altLang="zh-TW" dirty="0" smtClean="0"/>
          </a:p>
          <a:p>
            <a:pPr lvl="2"/>
            <a:r>
              <a:rPr lang="zh-TW" altLang="en-US" dirty="0" smtClean="0"/>
              <a:t>特殊</a:t>
            </a:r>
            <a:r>
              <a:rPr lang="zh-TW" altLang="en-US" dirty="0"/>
              <a:t>需求領域課程生</a:t>
            </a:r>
            <a:r>
              <a:rPr lang="en-US" altLang="zh-TW" dirty="0"/>
              <a:t>(</a:t>
            </a:r>
            <a:r>
              <a:rPr lang="zh-TW" altLang="en-US" dirty="0"/>
              <a:t>含體育班及藝術才能班的</a:t>
            </a:r>
            <a:r>
              <a:rPr lang="zh-TW" altLang="en-US" dirty="0" smtClean="0"/>
              <a:t>學生</a:t>
            </a:r>
            <a:r>
              <a:rPr lang="en-US" altLang="zh-TW" dirty="0"/>
              <a:t>)</a:t>
            </a:r>
            <a:endParaRPr lang="en-US" altLang="zh-TW" dirty="0" smtClean="0"/>
          </a:p>
          <a:p>
            <a:pPr lvl="2"/>
            <a:r>
              <a:rPr lang="zh-TW" altLang="en-US" dirty="0"/>
              <a:t>其他類</a:t>
            </a:r>
            <a:r>
              <a:rPr lang="zh-TW" altLang="en-US" dirty="0" smtClean="0"/>
              <a:t>課程</a:t>
            </a:r>
            <a:r>
              <a:rPr lang="en-US" altLang="zh-TW" dirty="0"/>
              <a:t>(</a:t>
            </a:r>
            <a:r>
              <a:rPr lang="zh-TW" altLang="en-US" dirty="0" smtClean="0"/>
              <a:t>本土</a:t>
            </a:r>
            <a:r>
              <a:rPr lang="zh-TW" altLang="en-US" dirty="0"/>
              <a:t>語文</a:t>
            </a:r>
            <a:r>
              <a:rPr lang="en-US" altLang="zh-TW" dirty="0"/>
              <a:t>/</a:t>
            </a:r>
            <a:r>
              <a:rPr lang="zh-TW" altLang="en-US" dirty="0"/>
              <a:t>新住民語文、</a:t>
            </a:r>
            <a:r>
              <a:rPr lang="zh-TW" altLang="en-US" dirty="0" smtClean="0"/>
              <a:t>服務</a:t>
            </a:r>
            <a:r>
              <a:rPr lang="zh-TW" altLang="en-US" dirty="0"/>
              <a:t>學習、戶外教育、班際或校際交流、自治活動、班級輔導、學生自主學習、領</a:t>
            </a:r>
            <a:r>
              <a:rPr lang="zh-TW" altLang="en-US" dirty="0" smtClean="0"/>
              <a:t>域補救</a:t>
            </a:r>
            <a:r>
              <a:rPr lang="zh-TW" altLang="en-US" dirty="0"/>
              <a:t>教學</a:t>
            </a:r>
            <a:r>
              <a:rPr lang="zh-TW" altLang="en-US" dirty="0" smtClean="0"/>
              <a:t>等</a:t>
            </a:r>
            <a:r>
              <a:rPr lang="en-US" altLang="zh-TW" dirty="0"/>
              <a:t>)</a:t>
            </a:r>
            <a:r>
              <a:rPr lang="zh-TW" altLang="en-US" dirty="0" smtClean="0"/>
              <a:t>。 </a:t>
            </a:r>
            <a:endParaRPr lang="en-US" altLang="zh-TW" dirty="0" smtClean="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67</a:t>
            </a:fld>
            <a:endParaRPr lang="zh-TW" altLang="en-US"/>
          </a:p>
        </p:txBody>
      </p:sp>
    </p:spTree>
    <p:extLst>
      <p:ext uri="{BB962C8B-B14F-4D97-AF65-F5344CB8AC3E}">
        <p14:creationId xmlns:p14="http://schemas.microsoft.com/office/powerpoint/2010/main" val="4113386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pPr lvl="1"/>
            <a:r>
              <a:rPr lang="en-US" altLang="zh-TW" dirty="0" smtClean="0"/>
              <a:t>(2)</a:t>
            </a:r>
            <a:r>
              <a:rPr lang="zh-TW" altLang="en-US" dirty="0" smtClean="0"/>
              <a:t>在高級中等學校則為</a:t>
            </a:r>
            <a:endParaRPr lang="en-US" altLang="zh-TW" dirty="0" smtClean="0"/>
          </a:p>
          <a:p>
            <a:pPr lvl="2"/>
            <a:r>
              <a:rPr lang="zh-TW" altLang="en-US" dirty="0" smtClean="0"/>
              <a:t>校訂必修課程</a:t>
            </a:r>
            <a:endParaRPr lang="en-US" altLang="zh-TW" dirty="0" smtClean="0"/>
          </a:p>
          <a:p>
            <a:pPr lvl="2"/>
            <a:r>
              <a:rPr lang="zh-TW" altLang="en-US" dirty="0" smtClean="0"/>
              <a:t>多元選修和加深加廣選修課程</a:t>
            </a:r>
            <a:endParaRPr lang="en-US" altLang="zh-TW" dirty="0" smtClean="0"/>
          </a:p>
          <a:p>
            <a:pPr lvl="2"/>
            <a:r>
              <a:rPr lang="zh-TW" altLang="en-US" dirty="0" smtClean="0"/>
              <a:t>團體活動時間：包括班級活 動、社團活動、學生自治活動、學生服務學習活動、週會或講座等</a:t>
            </a:r>
            <a:endParaRPr lang="en-US" altLang="zh-TW" dirty="0" smtClean="0"/>
          </a:p>
          <a:p>
            <a:pPr lvl="2"/>
            <a:r>
              <a:rPr lang="zh-TW" altLang="en-US" dirty="0" smtClean="0"/>
              <a:t>彈性學習時間：包含學生自主學習、選手培訓、充實（增廣）</a:t>
            </a:r>
            <a:r>
              <a:rPr lang="en-US" altLang="zh-TW" dirty="0" smtClean="0"/>
              <a:t>/</a:t>
            </a:r>
            <a:r>
              <a:rPr lang="zh-TW" altLang="en-US" dirty="0" smtClean="0"/>
              <a:t>補強性課程及學校特色活動。</a:t>
            </a:r>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68</a:t>
            </a:fld>
            <a:endParaRPr lang="zh-TW" altLang="en-US"/>
          </a:p>
        </p:txBody>
      </p:sp>
    </p:spTree>
    <p:extLst>
      <p:ext uri="{BB962C8B-B14F-4D97-AF65-F5344CB8AC3E}">
        <p14:creationId xmlns:p14="http://schemas.microsoft.com/office/powerpoint/2010/main" val="3817693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t>
            </a:r>
            <a:r>
              <a:rPr lang="zh-TW" altLang="en-US" dirty="0"/>
              <a:t>二</a:t>
            </a:r>
            <a:r>
              <a:rPr lang="en-US" altLang="zh-TW" dirty="0"/>
              <a:t>)</a:t>
            </a:r>
            <a:r>
              <a:rPr lang="zh-TW" altLang="en-US" dirty="0"/>
              <a:t>領域</a:t>
            </a:r>
            <a:r>
              <a:rPr lang="en-US" altLang="zh-TW" dirty="0"/>
              <a:t>/</a:t>
            </a:r>
            <a:r>
              <a:rPr lang="zh-TW" altLang="en-US" dirty="0"/>
              <a:t>科目</a:t>
            </a:r>
            <a:r>
              <a:rPr lang="zh-TW" altLang="en-US" dirty="0" smtClean="0"/>
              <a:t>劃分</a:t>
            </a:r>
            <a:endParaRPr lang="en-US" altLang="zh-TW" dirty="0" smtClean="0"/>
          </a:p>
          <a:p>
            <a:r>
              <a:rPr lang="zh-TW" altLang="en-US" dirty="0"/>
              <a:t>將學習範疇劃分為八大領</a:t>
            </a:r>
            <a:r>
              <a:rPr lang="zh-TW" altLang="en-US" dirty="0" smtClean="0"/>
              <a:t>域。部分</a:t>
            </a:r>
            <a:r>
              <a:rPr lang="zh-TW" altLang="en-US" dirty="0"/>
              <a:t>領域依其知識內涵與屬性包含若干科目，惟仍需重視領域學習內涵</a:t>
            </a:r>
            <a:r>
              <a:rPr lang="zh-TW" altLang="en-US" dirty="0" smtClean="0"/>
              <a:t>。</a:t>
            </a:r>
            <a:endParaRPr lang="en-US" altLang="zh-TW" dirty="0" smtClean="0"/>
          </a:p>
          <a:p>
            <a:pPr lvl="1"/>
            <a:r>
              <a:rPr lang="zh-TW" altLang="en-US" dirty="0" smtClean="0"/>
              <a:t>國民</a:t>
            </a:r>
            <a:r>
              <a:rPr lang="zh-TW" altLang="en-US" dirty="0"/>
              <a:t>小學</a:t>
            </a:r>
            <a:r>
              <a:rPr lang="zh-TW" altLang="en-US" dirty="0" smtClean="0"/>
              <a:t>階段</a:t>
            </a:r>
            <a:r>
              <a:rPr lang="zh-TW" altLang="en-US" dirty="0"/>
              <a:t>，以領域教學為原則</a:t>
            </a:r>
            <a:r>
              <a:rPr lang="zh-TW" altLang="en-US" dirty="0" smtClean="0"/>
              <a:t>；</a:t>
            </a:r>
            <a:endParaRPr lang="en-US" altLang="zh-TW" dirty="0" smtClean="0"/>
          </a:p>
          <a:p>
            <a:pPr lvl="1"/>
            <a:r>
              <a:rPr lang="zh-TW" altLang="en-US" dirty="0" smtClean="0"/>
              <a:t>國民</a:t>
            </a:r>
            <a:r>
              <a:rPr lang="zh-TW" altLang="en-US" dirty="0"/>
              <a:t>中學階段，在領域課程架構下，得依學校實際條件，</a:t>
            </a:r>
            <a:r>
              <a:rPr lang="zh-TW" altLang="en-US" dirty="0" smtClean="0"/>
              <a:t>彈性採取</a:t>
            </a:r>
            <a:r>
              <a:rPr lang="zh-TW" altLang="en-US" dirty="0"/>
              <a:t>分科或領域教學，並透過適當的課程設計與教學安排，強化領域課程統整與學生</a:t>
            </a:r>
            <a:r>
              <a:rPr lang="zh-TW" altLang="en-US" dirty="0" smtClean="0"/>
              <a:t>學習</a:t>
            </a:r>
            <a:r>
              <a:rPr lang="zh-TW" altLang="en-US" dirty="0"/>
              <a:t>應用</a:t>
            </a:r>
            <a:r>
              <a:rPr lang="zh-TW" altLang="en-US" dirty="0" smtClean="0"/>
              <a:t>；</a:t>
            </a:r>
            <a:endParaRPr lang="en-US" altLang="zh-TW" dirty="0" smtClean="0"/>
          </a:p>
          <a:p>
            <a:pPr lvl="1"/>
            <a:r>
              <a:rPr lang="zh-TW" altLang="en-US" dirty="0" smtClean="0"/>
              <a:t>高級</a:t>
            </a:r>
            <a:r>
              <a:rPr lang="zh-TW" altLang="en-US" dirty="0"/>
              <a:t>中等學校教育階段，在領域課程架構下，以分科教學為原則，並透過跨</a:t>
            </a:r>
            <a:r>
              <a:rPr lang="zh-TW" altLang="en-US" dirty="0" smtClean="0"/>
              <a:t>領域</a:t>
            </a:r>
            <a:r>
              <a:rPr lang="en-US" altLang="zh-TW" dirty="0"/>
              <a:t>/</a:t>
            </a:r>
            <a:r>
              <a:rPr lang="zh-TW" altLang="en-US" dirty="0"/>
              <a:t>科目專題、實作</a:t>
            </a:r>
            <a:r>
              <a:rPr lang="en-US" altLang="zh-TW" dirty="0"/>
              <a:t>/</a:t>
            </a:r>
            <a:r>
              <a:rPr lang="zh-TW" altLang="en-US" dirty="0"/>
              <a:t>實驗課程或探索體驗等課程，強化跨領域或跨科的課程統整與應用。</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69</a:t>
            </a:fld>
            <a:endParaRPr lang="zh-TW" altLang="en-US"/>
          </a:p>
        </p:txBody>
      </p:sp>
    </p:spTree>
    <p:extLst>
      <p:ext uri="{BB962C8B-B14F-4D97-AF65-F5344CB8AC3E}">
        <p14:creationId xmlns:p14="http://schemas.microsoft.com/office/powerpoint/2010/main" val="395060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sz="4800" dirty="0" smtClean="0"/>
              <a:t>學校本位課程基本概念</a:t>
            </a:r>
            <a:endParaRPr lang="zh-TW" altLang="en-US" sz="4800" dirty="0"/>
          </a:p>
        </p:txBody>
      </p:sp>
      <p:sp>
        <p:nvSpPr>
          <p:cNvPr id="6" name="副標題 5"/>
          <p:cNvSpPr>
            <a:spLocks noGrp="1"/>
          </p:cNvSpPr>
          <p:nvPr>
            <p:ph idx="1"/>
          </p:nvPr>
        </p:nvSpPr>
        <p:spPr/>
        <p:txBody>
          <a:bodyPr>
            <a:normAutofit fontScale="70000" lnSpcReduction="20000"/>
          </a:bodyPr>
          <a:lstStyle/>
          <a:p>
            <a:pPr algn="l"/>
            <a:r>
              <a:rPr lang="zh-TW" altLang="en-US" sz="3800" dirty="0" smtClean="0"/>
              <a:t>整理自：</a:t>
            </a:r>
            <a:endParaRPr lang="en-US" altLang="zh-TW" sz="3800" dirty="0" smtClean="0"/>
          </a:p>
          <a:p>
            <a:pPr algn="l"/>
            <a:r>
              <a:rPr lang="en-US" altLang="zh-TW" sz="3800" dirty="0" smtClean="0"/>
              <a:t>1.</a:t>
            </a:r>
            <a:r>
              <a:rPr lang="zh-TW" altLang="zh-TW" sz="3800" dirty="0" smtClean="0"/>
              <a:t>莊明貞</a:t>
            </a:r>
            <a:r>
              <a:rPr lang="zh-TW" altLang="en-US" sz="3800" dirty="0" smtClean="0"/>
              <a:t>。</a:t>
            </a:r>
            <a:r>
              <a:rPr lang="zh-TW" altLang="zh-TW" sz="3800" dirty="0" smtClean="0"/>
              <a:t>「學校本位課程」新釋</a:t>
            </a:r>
            <a:r>
              <a:rPr lang="zh-TW" altLang="en-US" sz="3800" dirty="0" smtClean="0"/>
              <a:t> 。</a:t>
            </a:r>
            <a:r>
              <a:rPr lang="en-US" altLang="zh-TW" sz="3800" dirty="0" smtClean="0">
                <a:hlinkClick r:id="rId2"/>
              </a:rPr>
              <a:t>http://ming-jane.blogspot.com/2017/06/blog-post.html</a:t>
            </a:r>
            <a:endParaRPr lang="en-US" altLang="zh-TW" sz="3800" dirty="0" smtClean="0"/>
          </a:p>
          <a:p>
            <a:pPr algn="l"/>
            <a:r>
              <a:rPr lang="en-US" altLang="zh-TW" sz="3800" dirty="0" smtClean="0"/>
              <a:t>2.</a:t>
            </a:r>
            <a:r>
              <a:rPr lang="zh-TW" altLang="en-US" sz="3800" dirty="0" smtClean="0"/>
              <a:t>學校本位課程發展現況之研究 </a:t>
            </a:r>
            <a:r>
              <a:rPr lang="en-US" altLang="zh-TW" sz="3800" dirty="0" smtClean="0"/>
              <a:t>—</a:t>
            </a:r>
            <a:r>
              <a:rPr lang="zh-TW" altLang="en-US" sz="3800" dirty="0" smtClean="0"/>
              <a:t>以中部三所學校為例。</a:t>
            </a:r>
            <a:r>
              <a:rPr lang="en-US" altLang="zh-TW" sz="3800" dirty="0" smtClean="0"/>
              <a:t>105 </a:t>
            </a:r>
            <a:r>
              <a:rPr lang="zh-TW" altLang="en-US" sz="3800" dirty="0" smtClean="0"/>
              <a:t>年度國民中小學校長儲訓班個案研究彙編。</a:t>
            </a:r>
            <a:r>
              <a:rPr lang="en-US" altLang="zh-TW" sz="3800" dirty="0" smtClean="0">
                <a:hlinkClick r:id="rId3"/>
              </a:rPr>
              <a:t>file:///C:/Users/admin/Desktop/%E5%AD%B8%E6%A0%A1%E6%9C%AC%E4%BD%8D%E8%AA%B2%E7%A8%8B/%E5%AD%B8%E6%A0%A1%E6%9C%AC%E4%BD%8D%E8%AA%B2%E7%A8%8B%E5%9F%BA%E6%9C%AC%E6%A6%82%E5%BF%B5/%E5%AD%B8%E6%A0%A1%E6%9C%AC%E4%BD%8D%E8%AA%B2%E7%A8%8B1.pdf</a:t>
            </a:r>
            <a:endParaRPr lang="en-US" altLang="zh-TW" sz="3800" dirty="0" smtClean="0"/>
          </a:p>
          <a:p>
            <a:pPr algn="l"/>
            <a:endParaRPr lang="zh-TW" altLang="en-US" sz="3800" dirty="0" smtClean="0"/>
          </a:p>
          <a:p>
            <a:endParaRPr lang="zh-TW" altLang="zh-TW" dirty="0" smtClean="0"/>
          </a:p>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7</a:t>
            </a:fld>
            <a:endParaRPr lang="zh-TW" altLang="en-US"/>
          </a:p>
        </p:txBody>
      </p:sp>
    </p:spTree>
    <p:extLst>
      <p:ext uri="{BB962C8B-B14F-4D97-AF65-F5344CB8AC3E}">
        <p14:creationId xmlns:p14="http://schemas.microsoft.com/office/powerpoint/2010/main" val="20851619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endParaRPr lang="zh-TW" altLang="en-US" dirty="0" smtClean="0"/>
          </a:p>
        </p:txBody>
      </p:sp>
      <p:sp>
        <p:nvSpPr>
          <p:cNvPr id="35843" name="內容版面配置區 2"/>
          <p:cNvSpPr>
            <a:spLocks noGrp="1"/>
          </p:cNvSpPr>
          <p:nvPr>
            <p:ph idx="1"/>
          </p:nvPr>
        </p:nvSpPr>
        <p:spPr/>
        <p:txBody>
          <a:bodyPr/>
          <a:lstStyle/>
          <a:p>
            <a:endParaRPr lang="zh-TW" altLang="en-US" smtClean="0"/>
          </a:p>
        </p:txBody>
      </p:sp>
      <p:pic>
        <p:nvPicPr>
          <p:cNvPr id="35844"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1186" t="10759"/>
          <a:stretch/>
        </p:blipFill>
        <p:spPr bwMode="auto">
          <a:xfrm>
            <a:off x="467544" y="1600200"/>
            <a:ext cx="8136706"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70</a:t>
            </a:fld>
            <a:endParaRPr lang="zh-TW" altLang="en-US"/>
          </a:p>
        </p:txBody>
      </p:sp>
    </p:spTree>
    <p:extLst>
      <p:ext uri="{BB962C8B-B14F-4D97-AF65-F5344CB8AC3E}">
        <p14:creationId xmlns:p14="http://schemas.microsoft.com/office/powerpoint/2010/main" val="2134723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p:cNvSpPr>
            <a:spLocks noGrp="1"/>
          </p:cNvSpPr>
          <p:nvPr>
            <p:ph type="title"/>
          </p:nvPr>
        </p:nvSpPr>
        <p:spPr/>
        <p:txBody>
          <a:bodyPr/>
          <a:lstStyle/>
          <a:p>
            <a:endParaRPr lang="zh-TW" altLang="en-US" dirty="0" smtClean="0"/>
          </a:p>
        </p:txBody>
      </p:sp>
      <p:pic>
        <p:nvPicPr>
          <p:cNvPr id="102403"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365126"/>
            <a:ext cx="9251950" cy="6492874"/>
          </a:xfrm>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71</a:t>
            </a:fld>
            <a:endParaRPr lang="zh-TW" altLang="en-US"/>
          </a:p>
        </p:txBody>
      </p:sp>
    </p:spTree>
    <p:extLst>
      <p:ext uri="{BB962C8B-B14F-4D97-AF65-F5344CB8AC3E}">
        <p14:creationId xmlns:p14="http://schemas.microsoft.com/office/powerpoint/2010/main" val="35084963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Shape 573"/>
          <p:cNvSpPr txBox="1">
            <a:spLocks noChangeArrowheads="1"/>
          </p:cNvSpPr>
          <p:nvPr/>
        </p:nvSpPr>
        <p:spPr bwMode="auto">
          <a:xfrm>
            <a:off x="587375" y="100013"/>
            <a:ext cx="8180388" cy="763587"/>
          </a:xfrm>
          <a:prstGeom prst="rect">
            <a:avLst/>
          </a:prstGeom>
          <a:noFill/>
          <a:ln w="9525">
            <a:noFill/>
            <a:miter lim="800000"/>
            <a:headEnd/>
            <a:tailEnd/>
          </a:ln>
        </p:spPr>
        <p:txBody>
          <a:bodyPr lIns="91425" tIns="91425" rIns="91425" bIns="91425"/>
          <a:lstStyle/>
          <a:p>
            <a:pPr algn="ctr">
              <a:buClr>
                <a:srgbClr val="000000"/>
              </a:buClr>
              <a:buSzPct val="25000"/>
              <a:buFont typeface="Arial" charset="0"/>
              <a:buNone/>
            </a:pPr>
            <a:r>
              <a:rPr lang="zh-TW" altLang="en-US" sz="3600" b="1" dirty="0" smtClean="0">
                <a:solidFill>
                  <a:srgbClr val="0000FF"/>
                </a:solidFill>
                <a:latin typeface="標楷體" pitchFamily="65" charset="-120"/>
                <a:ea typeface="標楷體" pitchFamily="65" charset="-120"/>
                <a:cs typeface="Arial" charset="0"/>
                <a:sym typeface="Arial" charset="0"/>
              </a:rPr>
              <a:t>國民中學及國民小學</a:t>
            </a:r>
            <a:r>
              <a:rPr lang="en-US" sz="3600" b="1" dirty="0" err="1" smtClean="0">
                <a:solidFill>
                  <a:srgbClr val="0000FF"/>
                </a:solidFill>
                <a:latin typeface="標楷體" pitchFamily="65" charset="-120"/>
                <a:ea typeface="標楷體" pitchFamily="65" charset="-120"/>
                <a:cs typeface="Arial" charset="0"/>
                <a:sym typeface="Arial" charset="0"/>
              </a:rPr>
              <a:t>課程</a:t>
            </a:r>
            <a:r>
              <a:rPr lang="en-US" sz="3600" b="1" dirty="0" err="1" smtClean="0">
                <a:solidFill>
                  <a:srgbClr val="0000FF"/>
                </a:solidFill>
                <a:latin typeface="標楷體" pitchFamily="65" charset="-120"/>
                <a:ea typeface="標楷體" pitchFamily="65" charset="-120"/>
                <a:cs typeface="Arial" charset="0"/>
              </a:rPr>
              <a:t>規劃</a:t>
            </a:r>
            <a:endParaRPr lang="en-US" sz="3600" b="1" dirty="0">
              <a:solidFill>
                <a:srgbClr val="0000FF"/>
              </a:solidFill>
              <a:latin typeface="標楷體" pitchFamily="65" charset="-120"/>
              <a:ea typeface="標楷體" pitchFamily="65" charset="-120"/>
              <a:cs typeface="Arial" charset="0"/>
            </a:endParaRPr>
          </a:p>
        </p:txBody>
      </p:sp>
      <p:sp>
        <p:nvSpPr>
          <p:cNvPr id="260098" name="投影片編號版面配置區 5"/>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03433DAC-2CDF-4276-8F07-1150CE3CD796}" type="slidenum">
              <a:rPr lang="zh-TW" altLang="en-US" smtClean="0">
                <a:latin typeface="Arial" charset="0"/>
                <a:ea typeface="新細明體" charset="-120"/>
              </a:rPr>
              <a:pPr/>
              <a:t>72</a:t>
            </a:fld>
            <a:endParaRPr lang="en-US" altLang="zh-TW" smtClean="0">
              <a:latin typeface="Arial" charset="0"/>
              <a:ea typeface="新細明體" charset="-120"/>
            </a:endParaRPr>
          </a:p>
        </p:txBody>
      </p:sp>
      <p:grpSp>
        <p:nvGrpSpPr>
          <p:cNvPr id="260099" name="群組 2"/>
          <p:cNvGrpSpPr>
            <a:grpSpLocks/>
          </p:cNvGrpSpPr>
          <p:nvPr/>
        </p:nvGrpSpPr>
        <p:grpSpPr bwMode="auto">
          <a:xfrm>
            <a:off x="611188" y="765175"/>
            <a:ext cx="7705725" cy="6092825"/>
            <a:chOff x="611560" y="764704"/>
            <a:chExt cx="7500990" cy="6021300"/>
          </a:xfrm>
        </p:grpSpPr>
        <p:pic>
          <p:nvPicPr>
            <p:cNvPr id="260100" name="Shape 574"/>
            <p:cNvPicPr preferRelativeResize="0">
              <a:picLocks noChangeAspect="1" noChangeArrowheads="1"/>
            </p:cNvPicPr>
            <p:nvPr/>
          </p:nvPicPr>
          <p:blipFill>
            <a:blip r:embed="rId3" cstate="print"/>
            <a:srcRect t="754"/>
            <a:stretch>
              <a:fillRect/>
            </a:stretch>
          </p:blipFill>
          <p:spPr bwMode="auto">
            <a:xfrm>
              <a:off x="611560" y="764704"/>
              <a:ext cx="7500990" cy="6021300"/>
            </a:xfrm>
            <a:prstGeom prst="rect">
              <a:avLst/>
            </a:prstGeom>
            <a:noFill/>
            <a:ln w="9525">
              <a:noFill/>
              <a:miter lim="800000"/>
              <a:headEnd/>
              <a:tailEnd/>
            </a:ln>
          </p:spPr>
        </p:pic>
        <p:sp>
          <p:nvSpPr>
            <p:cNvPr id="2" name="矩形 1"/>
            <p:cNvSpPr/>
            <p:nvPr/>
          </p:nvSpPr>
          <p:spPr>
            <a:xfrm>
              <a:off x="2915634" y="2529676"/>
              <a:ext cx="1223895" cy="1763403"/>
            </a:xfrm>
            <a:prstGeom prst="rect">
              <a:avLst/>
            </a:prstGeom>
            <a:solidFill>
              <a:schemeClr val="bg2"/>
            </a:solidFill>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TW" altLang="en-US" sz="1600" dirty="0">
                  <a:solidFill>
                    <a:srgbClr val="920000"/>
                  </a:solidFill>
                  <a:latin typeface="Times New Roman" panose="02020603050405020304" pitchFamily="18" charset="0"/>
                  <a:ea typeface="標楷體" panose="03000509000000000000" pitchFamily="65" charset="-120"/>
                  <a:cs typeface="Times New Roman" panose="02020603050405020304" pitchFamily="18" charset="0"/>
                </a:rPr>
                <a:t>生活課程</a:t>
              </a:r>
              <a:endParaRPr lang="en-US" altLang="zh-TW" sz="1600" dirty="0">
                <a:solidFill>
                  <a:srgbClr val="920000"/>
                </a:solidFill>
                <a:latin typeface="Times New Roman" panose="02020603050405020304" pitchFamily="18" charset="0"/>
                <a:ea typeface="標楷體" panose="03000509000000000000" pitchFamily="65" charset="-120"/>
                <a:cs typeface="Times New Roman" panose="02020603050405020304" pitchFamily="18" charset="0"/>
              </a:endParaRPr>
            </a:p>
            <a:p>
              <a:pPr algn="ctr">
                <a:defRPr/>
              </a:pPr>
              <a:r>
                <a:rPr lang="en-US" altLang="zh-TW" sz="1600" dirty="0">
                  <a:solidFill>
                    <a:srgbClr val="920000"/>
                  </a:solidFill>
                  <a:latin typeface="Times New Roman" panose="02020603050405020304" pitchFamily="18" charset="0"/>
                  <a:ea typeface="標楷體" panose="03000509000000000000" pitchFamily="65" charset="-120"/>
                  <a:cs typeface="Times New Roman" panose="02020603050405020304" pitchFamily="18" charset="0"/>
                </a:rPr>
                <a:t>(6)</a:t>
              </a:r>
              <a:endParaRPr lang="zh-TW" altLang="en-US" sz="1600" dirty="0">
                <a:solidFill>
                  <a:srgbClr val="920000"/>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spTree>
    <p:extLst>
      <p:ext uri="{BB962C8B-B14F-4D97-AF65-F5344CB8AC3E}">
        <p14:creationId xmlns:p14="http://schemas.microsoft.com/office/powerpoint/2010/main" val="4205477836"/>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descr="https://gfamily.cwgv.com.tw/public/upload/pic/2017-04-10-1491817244.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083" y="0"/>
            <a:ext cx="8944303" cy="6857999"/>
          </a:xfrm>
          <a:prstGeom prst="rect">
            <a:avLst/>
          </a:prstGeom>
          <a:noFill/>
          <a:ln>
            <a:noFill/>
          </a:ln>
        </p:spPr>
      </p:pic>
      <p:sp>
        <p:nvSpPr>
          <p:cNvPr id="3" name="投影片編號版面配置區 2"/>
          <p:cNvSpPr>
            <a:spLocks noGrp="1"/>
          </p:cNvSpPr>
          <p:nvPr>
            <p:ph type="sldNum" sz="quarter" idx="12"/>
          </p:nvPr>
        </p:nvSpPr>
        <p:spPr/>
        <p:txBody>
          <a:bodyPr/>
          <a:lstStyle/>
          <a:p>
            <a:fld id="{B721EAF4-66BA-4DDF-97E8-9A1AB1215C2F}" type="slidenum">
              <a:rPr lang="zh-TW" altLang="en-US" smtClean="0"/>
              <a:t>73</a:t>
            </a:fld>
            <a:endParaRPr lang="zh-TW" altLang="en-US"/>
          </a:p>
        </p:txBody>
      </p:sp>
    </p:spTree>
    <p:extLst>
      <p:ext uri="{BB962C8B-B14F-4D97-AF65-F5344CB8AC3E}">
        <p14:creationId xmlns:p14="http://schemas.microsoft.com/office/powerpoint/2010/main" val="2179109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u="sng" dirty="0"/>
              <a:t>表 </a:t>
            </a:r>
            <a:r>
              <a:rPr lang="en-US" altLang="zh-TW" u="sng" dirty="0"/>
              <a:t>3 </a:t>
            </a:r>
            <a:r>
              <a:rPr lang="zh-TW" altLang="en-US" u="sng" dirty="0"/>
              <a:t>各教育階段領域課程</a:t>
            </a:r>
            <a:r>
              <a:rPr lang="zh-TW" altLang="en-US" u="sng" dirty="0" smtClean="0"/>
              <a:t>架構</a:t>
            </a:r>
            <a:endParaRPr lang="en-US" altLang="zh-TW" u="sng" dirty="0" smtClean="0"/>
          </a:p>
          <a:p>
            <a:r>
              <a:rPr lang="zh-TW" altLang="en-US" u="sng" dirty="0"/>
              <a:t>表 </a:t>
            </a:r>
            <a:r>
              <a:rPr lang="en-US" altLang="zh-TW" u="sng" dirty="0"/>
              <a:t>8 </a:t>
            </a:r>
            <a:r>
              <a:rPr lang="zh-TW" altLang="en-US" u="sng" dirty="0"/>
              <a:t>技術型高級中等學校領域</a:t>
            </a:r>
            <a:r>
              <a:rPr lang="en-US" altLang="zh-TW" u="sng" dirty="0"/>
              <a:t>/</a:t>
            </a:r>
            <a:r>
              <a:rPr lang="zh-TW" altLang="en-US" u="sng" dirty="0"/>
              <a:t>科目及學分數</a:t>
            </a:r>
          </a:p>
          <a:p>
            <a:endParaRPr lang="zh-TW" altLang="en-US" u="sng"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74</a:t>
            </a:fld>
            <a:endParaRPr lang="zh-TW" altLang="en-US"/>
          </a:p>
        </p:txBody>
      </p:sp>
    </p:spTree>
    <p:extLst>
      <p:ext uri="{BB962C8B-B14F-4D97-AF65-F5344CB8AC3E}">
        <p14:creationId xmlns:p14="http://schemas.microsoft.com/office/powerpoint/2010/main" val="4053316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柒、實施</a:t>
            </a:r>
            <a:r>
              <a:rPr lang="zh-TW" altLang="en-US" dirty="0" smtClean="0"/>
              <a:t>要點</a:t>
            </a:r>
            <a:endParaRPr lang="zh-TW" altLang="en-US" dirty="0"/>
          </a:p>
        </p:txBody>
      </p:sp>
      <p:sp>
        <p:nvSpPr>
          <p:cNvPr id="3" name="內容版面配置區 2"/>
          <p:cNvSpPr>
            <a:spLocks noGrp="1"/>
          </p:cNvSpPr>
          <p:nvPr>
            <p:ph idx="1"/>
          </p:nvPr>
        </p:nvSpPr>
        <p:spPr/>
        <p:txBody>
          <a:bodyPr/>
          <a:lstStyle/>
          <a:p>
            <a:r>
              <a:rPr lang="zh-TW" altLang="en-US" dirty="0"/>
              <a:t>課程</a:t>
            </a:r>
            <a:r>
              <a:rPr lang="zh-TW" altLang="en-US" dirty="0" smtClean="0"/>
              <a:t>發展</a:t>
            </a:r>
            <a:endParaRPr lang="en-US" altLang="zh-TW" dirty="0"/>
          </a:p>
          <a:p>
            <a:r>
              <a:rPr lang="en-US" altLang="zh-TW" dirty="0" smtClean="0"/>
              <a:t>(</a:t>
            </a:r>
            <a:r>
              <a:rPr lang="zh-TW" altLang="en-US" dirty="0"/>
              <a:t>一</a:t>
            </a:r>
            <a:r>
              <a:rPr lang="en-US" altLang="zh-TW" dirty="0"/>
              <a:t>)</a:t>
            </a:r>
            <a:r>
              <a:rPr lang="zh-TW" altLang="en-US" dirty="0"/>
              <a:t>學校課程發展委員會組織與</a:t>
            </a:r>
            <a:r>
              <a:rPr lang="zh-TW" altLang="en-US" dirty="0" smtClean="0"/>
              <a:t>運作</a:t>
            </a:r>
            <a:endParaRPr lang="en-US" altLang="zh-TW" dirty="0" smtClean="0"/>
          </a:p>
          <a:p>
            <a:r>
              <a:rPr lang="en-US" altLang="zh-TW" dirty="0"/>
              <a:t>(</a:t>
            </a:r>
            <a:r>
              <a:rPr lang="zh-TW" altLang="en-US" dirty="0"/>
              <a:t>二</a:t>
            </a:r>
            <a:r>
              <a:rPr lang="en-US" altLang="zh-TW" dirty="0"/>
              <a:t>)</a:t>
            </a:r>
            <a:r>
              <a:rPr lang="zh-TW" altLang="en-US" dirty="0"/>
              <a:t>課程設計與</a:t>
            </a:r>
            <a:r>
              <a:rPr lang="zh-TW" altLang="en-US" dirty="0" smtClean="0"/>
              <a:t>發展</a:t>
            </a:r>
            <a:endParaRPr lang="en-US" altLang="zh-TW" dirty="0" smtClean="0"/>
          </a:p>
          <a:p>
            <a:r>
              <a:rPr lang="en-US" altLang="zh-TW" dirty="0"/>
              <a:t>(</a:t>
            </a:r>
            <a:r>
              <a:rPr lang="zh-TW" altLang="en-US" dirty="0"/>
              <a:t>三</a:t>
            </a:r>
            <a:r>
              <a:rPr lang="en-US" altLang="zh-TW" dirty="0"/>
              <a:t>)</a:t>
            </a:r>
            <a:r>
              <a:rPr lang="zh-TW" altLang="en-US" dirty="0"/>
              <a:t>課程</a:t>
            </a:r>
            <a:r>
              <a:rPr lang="zh-TW" altLang="en-US" dirty="0" smtClean="0"/>
              <a:t>評鑑</a:t>
            </a:r>
            <a:endParaRPr lang="en-US" altLang="zh-TW" dirty="0" smtClean="0"/>
          </a:p>
          <a:p>
            <a:r>
              <a:rPr lang="en-US" altLang="zh-TW" dirty="0"/>
              <a:t>(</a:t>
            </a:r>
            <a:r>
              <a:rPr lang="zh-TW" altLang="en-US" dirty="0"/>
              <a:t>四</a:t>
            </a:r>
            <a:r>
              <a:rPr lang="en-US" altLang="zh-TW" dirty="0"/>
              <a:t>)</a:t>
            </a:r>
            <a:r>
              <a:rPr lang="zh-TW" altLang="en-US" dirty="0"/>
              <a:t>課程實驗與創新</a:t>
            </a:r>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75</a:t>
            </a:fld>
            <a:endParaRPr lang="zh-TW" altLang="en-US"/>
          </a:p>
        </p:txBody>
      </p:sp>
    </p:spTree>
    <p:extLst>
      <p:ext uri="{BB962C8B-B14F-4D97-AF65-F5344CB8AC3E}">
        <p14:creationId xmlns:p14="http://schemas.microsoft.com/office/powerpoint/2010/main" val="30445969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a:t>教學實施、學習評量與</a:t>
            </a:r>
            <a:r>
              <a:rPr lang="zh-TW" altLang="en-US" dirty="0" smtClean="0"/>
              <a:t>應用、</a:t>
            </a:r>
            <a:r>
              <a:rPr lang="zh-TW" altLang="en-US" dirty="0"/>
              <a:t>教學</a:t>
            </a:r>
            <a:r>
              <a:rPr lang="zh-TW" altLang="en-US" dirty="0" smtClean="0"/>
              <a:t>資源、</a:t>
            </a:r>
            <a:r>
              <a:rPr lang="zh-TW" altLang="en-US" dirty="0"/>
              <a:t>教師專業</a:t>
            </a:r>
            <a:r>
              <a:rPr lang="zh-TW" altLang="en-US" dirty="0" smtClean="0"/>
              <a:t>發展、行政支持、家長</a:t>
            </a:r>
            <a:r>
              <a:rPr lang="zh-TW" altLang="en-US" dirty="0"/>
              <a:t>與民間參</a:t>
            </a:r>
            <a:r>
              <a:rPr lang="zh-TW" altLang="en-US" dirty="0" smtClean="0"/>
              <a:t>與</a:t>
            </a:r>
            <a:endParaRPr lang="en-US" altLang="zh-TW" dirty="0" smtClean="0"/>
          </a:p>
          <a:p>
            <a:r>
              <a:rPr lang="zh-TW" altLang="en-US" dirty="0" smtClean="0"/>
              <a:t>附</a:t>
            </a:r>
            <a:r>
              <a:rPr lang="zh-TW" altLang="en-US" dirty="0"/>
              <a:t>則</a:t>
            </a:r>
          </a:p>
          <a:p>
            <a:endParaRPr lang="zh-TW" altLang="en-US" dirty="0"/>
          </a:p>
          <a:p>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76</a:t>
            </a:fld>
            <a:endParaRPr lang="zh-TW" altLang="en-US"/>
          </a:p>
        </p:txBody>
      </p:sp>
    </p:spTree>
    <p:extLst>
      <p:ext uri="{BB962C8B-B14F-4D97-AF65-F5344CB8AC3E}">
        <p14:creationId xmlns:p14="http://schemas.microsoft.com/office/powerpoint/2010/main" val="90700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hape 811"/>
          <p:cNvSpPr>
            <a:spLocks noGrp="1"/>
          </p:cNvSpPr>
          <p:nvPr>
            <p:ph sz="quarter" idx="1"/>
          </p:nvPr>
        </p:nvSpPr>
        <p:spPr>
          <a:xfrm>
            <a:off x="1222473" y="1112550"/>
            <a:ext cx="6480720" cy="1000125"/>
          </a:xfrm>
        </p:spPr>
        <p:txBody>
          <a:bodyPr lIns="91425" tIns="45700" rIns="91425" bIns="45700"/>
          <a:lstStyle/>
          <a:p>
            <a:pPr marL="342900" indent="-342900" algn="ctr" eaLnBrk="1" hangingPunct="1">
              <a:spcBef>
                <a:spcPct val="0"/>
              </a:spcBef>
              <a:buClr>
                <a:srgbClr val="000000"/>
              </a:buClr>
              <a:buSzPct val="25000"/>
              <a:buFont typeface="Arial" charset="0"/>
              <a:buNone/>
            </a:pPr>
            <a:r>
              <a:rPr lang="en-US" sz="3200" b="1" smtClean="0">
                <a:solidFill>
                  <a:srgbClr val="0000FF"/>
                </a:solidFill>
                <a:latin typeface="標楷體" pitchFamily="65" charset="-120"/>
                <a:ea typeface="標楷體" pitchFamily="65" charset="-120"/>
                <a:cs typeface="Arial" charset="0"/>
                <a:sym typeface="Arial" charset="0"/>
              </a:rPr>
              <a:t>--健全學校課程發展</a:t>
            </a:r>
            <a:endParaRPr lang="en-US" sz="3200" b="1" dirty="0" err="1" smtClean="0">
              <a:solidFill>
                <a:srgbClr val="0000FF"/>
              </a:solidFill>
              <a:latin typeface="標楷體" pitchFamily="65" charset="-120"/>
              <a:ea typeface="標楷體" pitchFamily="65" charset="-120"/>
              <a:cs typeface="Arial" charset="0"/>
              <a:sym typeface="Arial" charset="0"/>
            </a:endParaRPr>
          </a:p>
        </p:txBody>
      </p:sp>
      <p:sp>
        <p:nvSpPr>
          <p:cNvPr id="308226" name="投影片編號版面配置區 1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8F4EFF76-2F16-4D5A-B2EB-023C8CED1FE8}" type="slidenum">
              <a:rPr lang="zh-TW" altLang="en-US" smtClean="0">
                <a:latin typeface="標楷體" pitchFamily="65" charset="-120"/>
                <a:ea typeface="標楷體" pitchFamily="65" charset="-120"/>
              </a:rPr>
              <a:pPr/>
              <a:t>77</a:t>
            </a:fld>
            <a:endParaRPr lang="en-US" altLang="zh-TW" smtClean="0">
              <a:latin typeface="標楷體" pitchFamily="65" charset="-120"/>
              <a:ea typeface="標楷體" pitchFamily="65" charset="-120"/>
            </a:endParaRPr>
          </a:p>
        </p:txBody>
      </p:sp>
      <p:grpSp>
        <p:nvGrpSpPr>
          <p:cNvPr id="308227" name="Shape 813"/>
          <p:cNvGrpSpPr>
            <a:grpSpLocks/>
          </p:cNvGrpSpPr>
          <p:nvPr/>
        </p:nvGrpSpPr>
        <p:grpSpPr bwMode="auto">
          <a:xfrm>
            <a:off x="72602" y="2290429"/>
            <a:ext cx="8780462" cy="2071688"/>
            <a:chOff x="2859" y="1071575"/>
            <a:chExt cx="8781122" cy="2071691"/>
          </a:xfrm>
        </p:grpSpPr>
        <p:sp>
          <p:nvSpPr>
            <p:cNvPr id="814" name="Shape 814"/>
            <p:cNvSpPr/>
            <p:nvPr/>
          </p:nvSpPr>
          <p:spPr>
            <a:xfrm>
              <a:off x="2859" y="1082688"/>
              <a:ext cx="2051204" cy="2049465"/>
            </a:xfrm>
            <a:prstGeom prst="ellipse">
              <a:avLst/>
            </a:prstGeom>
            <a:solidFill>
              <a:schemeClr val="accent3">
                <a:alpha val="49803"/>
              </a:schemeClr>
            </a:solidFill>
            <a:ln w="25400" cap="flat" cmpd="sng">
              <a:solidFill>
                <a:schemeClr val="lt1"/>
              </a:solidFill>
              <a:prstDash val="solid"/>
              <a:round/>
              <a:headEnd type="none" w="med" len="med"/>
              <a:tailEnd type="none" w="med" len="med"/>
            </a:ln>
          </p:spPr>
          <p:txBody>
            <a:bodyPr lIns="91425" tIns="91425" rIns="91425" bIns="91425" anchor="ctr"/>
            <a:lstStyle/>
            <a:p>
              <a:pPr>
                <a:spcBef>
                  <a:spcPts val="0"/>
                </a:spcBef>
                <a:defRPr/>
              </a:pPr>
              <a:endParaRPr b="1">
                <a:latin typeface="標楷體" panose="03000509000000000000" pitchFamily="65" charset="-120"/>
                <a:ea typeface="標楷體" panose="03000509000000000000" pitchFamily="65" charset="-120"/>
              </a:endParaRPr>
            </a:p>
          </p:txBody>
        </p:sp>
        <p:sp>
          <p:nvSpPr>
            <p:cNvPr id="308229" name="Shape 815"/>
            <p:cNvSpPr txBox="1">
              <a:spLocks noChangeArrowheads="1"/>
            </p:cNvSpPr>
            <p:nvPr/>
          </p:nvSpPr>
          <p:spPr bwMode="auto">
            <a:xfrm>
              <a:off x="303196" y="1382341"/>
              <a:ext cx="1450159" cy="1450159"/>
            </a:xfrm>
            <a:prstGeom prst="rect">
              <a:avLst/>
            </a:prstGeom>
            <a:noFill/>
            <a:ln w="9525">
              <a:noFill/>
              <a:miter lim="800000"/>
              <a:headEnd/>
              <a:tailEnd/>
            </a:ln>
          </p:spPr>
          <p:txBody>
            <a:bodyPr lIns="112850" tIns="38100" rIns="112850" bIns="38100" anchor="ctr"/>
            <a:lstStyle/>
            <a:p>
              <a:pPr algn="ctr">
                <a:lnSpc>
                  <a:spcPct val="90000"/>
                </a:lnSpc>
                <a:buSzPct val="25000"/>
              </a:pPr>
              <a:r>
                <a:rPr lang="en-US" sz="3000" b="1">
                  <a:solidFill>
                    <a:srgbClr val="000000"/>
                  </a:solidFill>
                  <a:latin typeface="標楷體" pitchFamily="65" charset="-120"/>
                  <a:ea typeface="標楷體" pitchFamily="65" charset="-120"/>
                  <a:cs typeface="Arial" charset="0"/>
                  <a:sym typeface="Arial" charset="0"/>
                </a:rPr>
                <a:t>學校課發會運作</a:t>
              </a:r>
            </a:p>
          </p:txBody>
        </p:sp>
        <p:sp>
          <p:nvSpPr>
            <p:cNvPr id="308230" name="Shape 816"/>
            <p:cNvSpPr>
              <a:spLocks noChangeArrowheads="1"/>
            </p:cNvSpPr>
            <p:nvPr/>
          </p:nvSpPr>
          <p:spPr bwMode="auto">
            <a:xfrm>
              <a:off x="1643526" y="1082003"/>
              <a:ext cx="2218448" cy="2050835"/>
            </a:xfrm>
            <a:prstGeom prst="ellipse">
              <a:avLst/>
            </a:prstGeom>
            <a:solidFill>
              <a:srgbClr val="5AB463">
                <a:alpha val="49803"/>
              </a:srgbClr>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308231" name="Shape 817"/>
            <p:cNvSpPr txBox="1">
              <a:spLocks noChangeArrowheads="1"/>
            </p:cNvSpPr>
            <p:nvPr/>
          </p:nvSpPr>
          <p:spPr bwMode="auto">
            <a:xfrm>
              <a:off x="1968410" y="1382341"/>
              <a:ext cx="1568681" cy="1450159"/>
            </a:xfrm>
            <a:prstGeom prst="rect">
              <a:avLst/>
            </a:prstGeom>
            <a:noFill/>
            <a:ln w="9525">
              <a:noFill/>
              <a:miter lim="800000"/>
              <a:headEnd/>
              <a:tailEnd/>
            </a:ln>
          </p:spPr>
          <p:txBody>
            <a:bodyPr lIns="112850" tIns="40625" rIns="112850" bIns="40625" anchor="ctr"/>
            <a:lstStyle/>
            <a:p>
              <a:pPr algn="ctr">
                <a:buClr>
                  <a:srgbClr val="000000"/>
                </a:buClr>
                <a:buSzPct val="25000"/>
                <a:buFont typeface="Arial" charset="0"/>
                <a:buNone/>
              </a:pPr>
              <a:r>
                <a:rPr lang="en-US" sz="3200" b="1">
                  <a:solidFill>
                    <a:srgbClr val="000000"/>
                  </a:solidFill>
                  <a:latin typeface="標楷體" pitchFamily="65" charset="-120"/>
                  <a:ea typeface="標楷體" pitchFamily="65" charset="-120"/>
                  <a:cs typeface="Arial" charset="0"/>
                  <a:sym typeface="Arial" charset="0"/>
                </a:rPr>
                <a:t>學校課程計畫</a:t>
              </a:r>
            </a:p>
          </p:txBody>
        </p:sp>
        <p:sp>
          <p:nvSpPr>
            <p:cNvPr id="308232" name="Shape 818"/>
            <p:cNvSpPr>
              <a:spLocks noChangeArrowheads="1"/>
            </p:cNvSpPr>
            <p:nvPr/>
          </p:nvSpPr>
          <p:spPr bwMode="auto">
            <a:xfrm>
              <a:off x="3451810" y="1082003"/>
              <a:ext cx="2050835" cy="2050835"/>
            </a:xfrm>
            <a:prstGeom prst="ellipse">
              <a:avLst/>
            </a:prstGeom>
            <a:solidFill>
              <a:srgbClr val="5DAEA5">
                <a:alpha val="49803"/>
              </a:srgbClr>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308233" name="Shape 819"/>
            <p:cNvSpPr txBox="1">
              <a:spLocks noChangeArrowheads="1"/>
            </p:cNvSpPr>
            <p:nvPr/>
          </p:nvSpPr>
          <p:spPr bwMode="auto">
            <a:xfrm>
              <a:off x="3752148" y="1382341"/>
              <a:ext cx="1450159" cy="1450159"/>
            </a:xfrm>
            <a:prstGeom prst="rect">
              <a:avLst/>
            </a:prstGeom>
            <a:noFill/>
            <a:ln w="9525">
              <a:noFill/>
              <a:miter lim="800000"/>
              <a:headEnd/>
              <a:tailEnd/>
            </a:ln>
          </p:spPr>
          <p:txBody>
            <a:bodyPr lIns="112850" tIns="40625" rIns="112850" bIns="40625" anchor="ctr"/>
            <a:lstStyle/>
            <a:p>
              <a:pPr algn="ctr">
                <a:buClr>
                  <a:srgbClr val="000000"/>
                </a:buClr>
                <a:buSzPct val="25000"/>
                <a:buFont typeface="Arial" charset="0"/>
                <a:buNone/>
              </a:pPr>
              <a:r>
                <a:rPr lang="en-US" sz="3200" b="1">
                  <a:solidFill>
                    <a:srgbClr val="000000"/>
                  </a:solidFill>
                  <a:latin typeface="標楷體" pitchFamily="65" charset="-120"/>
                  <a:ea typeface="標楷體" pitchFamily="65" charset="-120"/>
                  <a:cs typeface="Arial" charset="0"/>
                  <a:sym typeface="Arial" charset="0"/>
                </a:rPr>
                <a:t>課程領導與學習社群</a:t>
              </a:r>
            </a:p>
          </p:txBody>
        </p:sp>
        <p:sp>
          <p:nvSpPr>
            <p:cNvPr id="308234" name="Shape 820"/>
            <p:cNvSpPr>
              <a:spLocks noChangeArrowheads="1"/>
            </p:cNvSpPr>
            <p:nvPr/>
          </p:nvSpPr>
          <p:spPr bwMode="auto">
            <a:xfrm>
              <a:off x="5092478" y="1071575"/>
              <a:ext cx="2050835" cy="2071691"/>
            </a:xfrm>
            <a:prstGeom prst="ellipse">
              <a:avLst/>
            </a:prstGeom>
            <a:solidFill>
              <a:srgbClr val="6078A8">
                <a:alpha val="49803"/>
              </a:srgbClr>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308235" name="Shape 821"/>
            <p:cNvSpPr txBox="1">
              <a:spLocks noChangeArrowheads="1"/>
            </p:cNvSpPr>
            <p:nvPr/>
          </p:nvSpPr>
          <p:spPr bwMode="auto">
            <a:xfrm>
              <a:off x="5392816" y="1374966"/>
              <a:ext cx="1450159" cy="1464908"/>
            </a:xfrm>
            <a:prstGeom prst="rect">
              <a:avLst/>
            </a:prstGeom>
            <a:noFill/>
            <a:ln w="9525">
              <a:noFill/>
              <a:miter lim="800000"/>
              <a:headEnd/>
              <a:tailEnd/>
            </a:ln>
          </p:spPr>
          <p:txBody>
            <a:bodyPr lIns="112850" tIns="40625" rIns="112850" bIns="40625" anchor="ctr"/>
            <a:lstStyle/>
            <a:p>
              <a:pPr algn="ctr">
                <a:buClr>
                  <a:srgbClr val="000000"/>
                </a:buClr>
                <a:buFont typeface="Arial" charset="0"/>
                <a:buNone/>
              </a:pPr>
              <a:endParaRPr lang="zh-TW" altLang="en-US" sz="3200" b="1">
                <a:solidFill>
                  <a:srgbClr val="000000"/>
                </a:solidFill>
                <a:latin typeface="標楷體" pitchFamily="65" charset="-120"/>
                <a:ea typeface="標楷體" pitchFamily="65" charset="-120"/>
                <a:cs typeface="Arial" charset="0"/>
                <a:sym typeface="Arial" charset="0"/>
              </a:endParaRPr>
            </a:p>
            <a:p>
              <a:pPr algn="ctr">
                <a:buClr>
                  <a:srgbClr val="000000"/>
                </a:buClr>
                <a:buSzPct val="25000"/>
                <a:buFont typeface="Arial" charset="0"/>
                <a:buNone/>
              </a:pPr>
              <a:r>
                <a:rPr lang="en-US" sz="3200" b="1">
                  <a:solidFill>
                    <a:srgbClr val="000000"/>
                  </a:solidFill>
                  <a:latin typeface="標楷體" pitchFamily="65" charset="-120"/>
                  <a:ea typeface="標楷體" pitchFamily="65" charset="-120"/>
                  <a:cs typeface="Arial" charset="0"/>
                  <a:sym typeface="Arial" charset="0"/>
                </a:rPr>
                <a:t>教學研究與公開授課</a:t>
              </a:r>
            </a:p>
            <a:p>
              <a:pPr algn="ctr"/>
              <a:endParaRPr lang="zh-TW" altLang="en-US" sz="2800" b="1">
                <a:solidFill>
                  <a:srgbClr val="000000"/>
                </a:solidFill>
                <a:latin typeface="標楷體" pitchFamily="65" charset="-120"/>
                <a:ea typeface="標楷體" pitchFamily="65" charset="-120"/>
                <a:cs typeface="Arial" charset="0"/>
                <a:sym typeface="Arial" charset="0"/>
              </a:endParaRPr>
            </a:p>
          </p:txBody>
        </p:sp>
        <p:sp>
          <p:nvSpPr>
            <p:cNvPr id="308236" name="Shape 822"/>
            <p:cNvSpPr>
              <a:spLocks noChangeArrowheads="1"/>
            </p:cNvSpPr>
            <p:nvPr/>
          </p:nvSpPr>
          <p:spPr bwMode="auto">
            <a:xfrm>
              <a:off x="6733146" y="1082003"/>
              <a:ext cx="2050835" cy="2050835"/>
            </a:xfrm>
            <a:prstGeom prst="ellipse">
              <a:avLst/>
            </a:prstGeom>
            <a:solidFill>
              <a:srgbClr val="7F63A1">
                <a:alpha val="49803"/>
              </a:srgbClr>
            </a:solidFill>
            <a:ln w="25400">
              <a:solidFill>
                <a:schemeClr val="bg1"/>
              </a:solidFill>
              <a:round/>
              <a:headEnd/>
              <a:tailEnd/>
            </a:ln>
          </p:spPr>
          <p:txBody>
            <a:bodyPr lIns="91425" tIns="91425" rIns="91425" bIns="91425" anchor="ctr"/>
            <a:lstStyle/>
            <a:p>
              <a:endParaRPr lang="zh-TW" altLang="en-US" b="1">
                <a:latin typeface="標楷體" pitchFamily="65" charset="-120"/>
                <a:ea typeface="標楷體" pitchFamily="65" charset="-120"/>
              </a:endParaRPr>
            </a:p>
          </p:txBody>
        </p:sp>
        <p:sp>
          <p:nvSpPr>
            <p:cNvPr id="308237" name="Shape 823"/>
            <p:cNvSpPr txBox="1">
              <a:spLocks noChangeArrowheads="1"/>
            </p:cNvSpPr>
            <p:nvPr/>
          </p:nvSpPr>
          <p:spPr bwMode="auto">
            <a:xfrm>
              <a:off x="7033485" y="1382341"/>
              <a:ext cx="1450159" cy="1450159"/>
            </a:xfrm>
            <a:prstGeom prst="rect">
              <a:avLst/>
            </a:prstGeom>
            <a:noFill/>
            <a:ln w="9525">
              <a:noFill/>
              <a:miter lim="800000"/>
              <a:headEnd/>
              <a:tailEnd/>
            </a:ln>
          </p:spPr>
          <p:txBody>
            <a:bodyPr lIns="112850" tIns="40625" rIns="112850" bIns="40625" anchor="ctr"/>
            <a:lstStyle/>
            <a:p>
              <a:pPr algn="ctr">
                <a:buClr>
                  <a:srgbClr val="000000"/>
                </a:buClr>
                <a:buSzPct val="25000"/>
                <a:buFont typeface="Arial" charset="0"/>
                <a:buNone/>
              </a:pPr>
              <a:r>
                <a:rPr lang="en-US" sz="3200" b="1">
                  <a:solidFill>
                    <a:srgbClr val="000000"/>
                  </a:solidFill>
                  <a:latin typeface="標楷體" pitchFamily="65" charset="-120"/>
                  <a:ea typeface="標楷體" pitchFamily="65" charset="-120"/>
                  <a:cs typeface="Arial" charset="0"/>
                  <a:sym typeface="Arial" charset="0"/>
                </a:rPr>
                <a:t>家長參與及社區協作</a:t>
              </a:r>
            </a:p>
          </p:txBody>
        </p:sp>
      </p:grpSp>
      <p:sp>
        <p:nvSpPr>
          <p:cNvPr id="15" name="文字方塊 14"/>
          <p:cNvSpPr txBox="1"/>
          <p:nvPr/>
        </p:nvSpPr>
        <p:spPr>
          <a:xfrm>
            <a:off x="1822966" y="404664"/>
            <a:ext cx="5773370" cy="707886"/>
          </a:xfrm>
          <a:prstGeom prst="rect">
            <a:avLst/>
          </a:prstGeom>
          <a:noFill/>
        </p:spPr>
        <p:txBody>
          <a:bodyPr wrap="square" rtlCol="0">
            <a:spAutoFit/>
          </a:bodyPr>
          <a:lstStyle/>
          <a:p>
            <a:r>
              <a:rPr lang="zh-TW" altLang="en-US" sz="4000" b="1" dirty="0" smtClean="0">
                <a:solidFill>
                  <a:srgbClr val="FF0000"/>
                </a:solidFill>
                <a:latin typeface="標楷體" panose="03000509000000000000" pitchFamily="65" charset="-120"/>
                <a:ea typeface="標楷體" panose="03000509000000000000" pitchFamily="65" charset="-120"/>
              </a:rPr>
              <a:t>課程的改變</a:t>
            </a:r>
            <a:r>
              <a:rPr lang="en-US" altLang="zh-TW" sz="4000" b="1" dirty="0" smtClean="0">
                <a:solidFill>
                  <a:srgbClr val="FF0000"/>
                </a:solidFill>
                <a:latin typeface="標楷體" panose="03000509000000000000" pitchFamily="65" charset="-120"/>
                <a:ea typeface="標楷體" panose="03000509000000000000" pitchFamily="65" charset="-120"/>
              </a:rPr>
              <a:t>(</a:t>
            </a:r>
            <a:r>
              <a:rPr lang="zh-TW" altLang="en-US" sz="4000" b="1" dirty="0" smtClean="0">
                <a:solidFill>
                  <a:srgbClr val="FF0000"/>
                </a:solidFill>
                <a:latin typeface="標楷體" panose="03000509000000000000" pitchFamily="65" charset="-120"/>
                <a:ea typeface="標楷體" panose="03000509000000000000" pitchFamily="65" charset="-120"/>
              </a:rPr>
              <a:t>學校整體端</a:t>
            </a:r>
            <a:r>
              <a:rPr lang="en-US" altLang="zh-TW" sz="4000" b="1" dirty="0" smtClean="0">
                <a:solidFill>
                  <a:srgbClr val="FF0000"/>
                </a:solidFill>
                <a:latin typeface="標楷體" panose="03000509000000000000" pitchFamily="65" charset="-120"/>
                <a:ea typeface="標楷體" panose="03000509000000000000" pitchFamily="65" charset="-120"/>
              </a:rPr>
              <a:t>)</a:t>
            </a:r>
            <a:endParaRPr lang="zh-TW" altLang="en-US" sz="4000"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21267861"/>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108</a:t>
            </a:r>
            <a:r>
              <a:rPr lang="zh-TW" altLang="en-US" dirty="0" smtClean="0"/>
              <a:t>課綱的國中小規劃</a:t>
            </a:r>
            <a:endParaRPr lang="zh-TW" altLang="en-US" dirty="0"/>
          </a:p>
        </p:txBody>
      </p:sp>
      <p:sp>
        <p:nvSpPr>
          <p:cNvPr id="4" name="副標題 3"/>
          <p:cNvSpPr>
            <a:spLocks noGrp="1"/>
          </p:cNvSpPr>
          <p:nvPr>
            <p:ph type="subTitle" idx="1"/>
          </p:nvPr>
        </p:nvSpPr>
        <p:spPr/>
        <p:txBody>
          <a:bodyPr/>
          <a:lstStyle/>
          <a:p>
            <a:endParaRPr lang="zh-TW" altLang="en-US" dirty="0"/>
          </a:p>
        </p:txBody>
      </p:sp>
      <p:sp>
        <p:nvSpPr>
          <p:cNvPr id="3" name="投影片編號版面配置區 2"/>
          <p:cNvSpPr>
            <a:spLocks noGrp="1"/>
          </p:cNvSpPr>
          <p:nvPr>
            <p:ph type="sldNum" sz="quarter" idx="12"/>
          </p:nvPr>
        </p:nvSpPr>
        <p:spPr/>
        <p:txBody>
          <a:bodyPr/>
          <a:lstStyle/>
          <a:p>
            <a:fld id="{B721EAF4-66BA-4DDF-97E8-9A1AB1215C2F}" type="slidenum">
              <a:rPr lang="zh-TW" altLang="en-US" smtClean="0"/>
              <a:t>78</a:t>
            </a:fld>
            <a:endParaRPr lang="zh-TW" altLang="en-US"/>
          </a:p>
        </p:txBody>
      </p:sp>
    </p:spTree>
    <p:extLst>
      <p:ext uri="{BB962C8B-B14F-4D97-AF65-F5344CB8AC3E}">
        <p14:creationId xmlns:p14="http://schemas.microsoft.com/office/powerpoint/2010/main" val="1844419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標題 1"/>
          <p:cNvSpPr>
            <a:spLocks noGrp="1"/>
          </p:cNvSpPr>
          <p:nvPr>
            <p:ph type="title"/>
          </p:nvPr>
        </p:nvSpPr>
        <p:spPr/>
        <p:txBody>
          <a:bodyPr/>
          <a:lstStyle/>
          <a:p>
            <a:r>
              <a:rPr lang="zh-TW" altLang="en-US" dirty="0" smtClean="0"/>
              <a:t>國中小的課程特色</a:t>
            </a:r>
          </a:p>
        </p:txBody>
      </p:sp>
      <p:sp>
        <p:nvSpPr>
          <p:cNvPr id="103427" name="內容版面配置區 2"/>
          <p:cNvSpPr>
            <a:spLocks noGrp="1"/>
          </p:cNvSpPr>
          <p:nvPr>
            <p:ph idx="1"/>
          </p:nvPr>
        </p:nvSpPr>
        <p:spPr/>
        <p:txBody>
          <a:bodyPr/>
          <a:lstStyle/>
          <a:p>
            <a:r>
              <a:rPr lang="zh-TW" altLang="en-US" dirty="0"/>
              <a:t>領域學習</a:t>
            </a:r>
            <a:r>
              <a:rPr lang="zh-TW" altLang="en-US" dirty="0" smtClean="0"/>
              <a:t>課程</a:t>
            </a:r>
            <a:r>
              <a:rPr lang="en-US" altLang="zh-TW" dirty="0" smtClean="0"/>
              <a:t>(</a:t>
            </a:r>
            <a:r>
              <a:rPr lang="zh-TW" altLang="en-US" dirty="0" smtClean="0"/>
              <a:t>參考</a:t>
            </a:r>
            <a:r>
              <a:rPr lang="en-US" altLang="zh-TW" dirty="0" smtClean="0"/>
              <a:t>12</a:t>
            </a:r>
            <a:r>
              <a:rPr lang="zh-TW" altLang="en-US" dirty="0" smtClean="0"/>
              <a:t>年國民基本教育領域課程綱要 核心素養發展手冊</a:t>
            </a:r>
            <a:r>
              <a:rPr lang="en-US" altLang="zh-TW" dirty="0" smtClean="0"/>
              <a:t>)</a:t>
            </a:r>
            <a:endParaRPr lang="en-US" altLang="zh-TW" dirty="0"/>
          </a:p>
          <a:p>
            <a:pPr lvl="1"/>
            <a:r>
              <a:rPr lang="zh-TW" altLang="zh-TW" dirty="0"/>
              <a:t>國小</a:t>
            </a:r>
            <a:r>
              <a:rPr lang="zh-TW" altLang="zh-TW" dirty="0" smtClean="0"/>
              <a:t>端新</a:t>
            </a:r>
            <a:r>
              <a:rPr lang="zh-TW" altLang="zh-TW" dirty="0"/>
              <a:t>住民語列入</a:t>
            </a:r>
            <a:r>
              <a:rPr lang="zh-TW" altLang="zh-TW" dirty="0" smtClean="0"/>
              <a:t>選修</a:t>
            </a:r>
            <a:endParaRPr lang="en-US" altLang="zh-TW" dirty="0"/>
          </a:p>
          <a:p>
            <a:pPr lvl="1"/>
            <a:r>
              <a:rPr lang="zh-TW" altLang="en-US" dirty="0"/>
              <a:t>國中增加科技</a:t>
            </a:r>
            <a:r>
              <a:rPr lang="zh-TW" altLang="en-US" dirty="0" smtClean="0"/>
              <a:t>領域：</a:t>
            </a:r>
            <a:r>
              <a:rPr lang="zh-TW" altLang="zh-TW" dirty="0"/>
              <a:t> 「</a:t>
            </a:r>
            <a:r>
              <a:rPr lang="zh-TW" altLang="en-US" dirty="0"/>
              <a:t>自然</a:t>
            </a:r>
            <a:r>
              <a:rPr lang="zh-TW" altLang="zh-TW" dirty="0"/>
              <a:t>與生活科技」領域</a:t>
            </a:r>
            <a:r>
              <a:rPr lang="zh-TW" altLang="en-US" dirty="0"/>
              <a:t>劃分出</a:t>
            </a:r>
            <a:r>
              <a:rPr lang="zh-TW" altLang="zh-TW" dirty="0"/>
              <a:t>「</a:t>
            </a:r>
            <a:r>
              <a:rPr lang="zh-TW" altLang="en-US" dirty="0"/>
              <a:t>自然科學</a:t>
            </a:r>
            <a:r>
              <a:rPr lang="zh-TW" altLang="zh-TW" dirty="0"/>
              <a:t>」</a:t>
            </a:r>
            <a:r>
              <a:rPr lang="zh-TW" altLang="en-US" dirty="0"/>
              <a:t>、</a:t>
            </a:r>
            <a:r>
              <a:rPr lang="zh-TW" altLang="zh-TW" dirty="0"/>
              <a:t>「科技」</a:t>
            </a:r>
            <a:r>
              <a:rPr lang="zh-TW" altLang="en-US" dirty="0"/>
              <a:t>領域，形成</a:t>
            </a:r>
            <a:r>
              <a:rPr lang="zh-TW" altLang="zh-TW" dirty="0"/>
              <a:t>八大領域</a:t>
            </a:r>
            <a:endParaRPr lang="en-US" altLang="zh-TW" dirty="0"/>
          </a:p>
          <a:p>
            <a:r>
              <a:rPr lang="zh-TW" altLang="en-US" dirty="0" smtClean="0"/>
              <a:t>彈性學習課程：學校特色、個別差異</a:t>
            </a:r>
            <a:endParaRPr lang="en-US" altLang="zh-TW" dirty="0" smtClean="0"/>
          </a:p>
          <a:p>
            <a:pPr lvl="1"/>
            <a:r>
              <a:rPr lang="zh-TW" altLang="zh-TW" dirty="0" smtClean="0"/>
              <a:t>每個學校教的都一樣</a:t>
            </a:r>
            <a:r>
              <a:rPr lang="zh-TW" altLang="zh-TW" dirty="0" smtClean="0">
                <a:latin typeface="新細明體" panose="02020500000000000000" pitchFamily="18" charset="-120"/>
              </a:rPr>
              <a:t>→</a:t>
            </a:r>
            <a:r>
              <a:rPr lang="zh-TW" altLang="zh-TW" dirty="0" smtClean="0"/>
              <a:t>每個學校特色都不同</a:t>
            </a:r>
          </a:p>
          <a:p>
            <a:pPr lvl="1"/>
            <a:r>
              <a:rPr lang="zh-TW" altLang="zh-TW" dirty="0" smtClean="0"/>
              <a:t>每</a:t>
            </a:r>
            <a:r>
              <a:rPr lang="zh-TW" altLang="en-US" dirty="0" smtClean="0"/>
              <a:t>位學生</a:t>
            </a:r>
            <a:r>
              <a:rPr lang="zh-TW" altLang="zh-TW" dirty="0" smtClean="0"/>
              <a:t>學</a:t>
            </a:r>
            <a:r>
              <a:rPr lang="zh-TW" altLang="en-US" dirty="0" smtClean="0"/>
              <a:t>的</a:t>
            </a:r>
            <a:r>
              <a:rPr lang="zh-TW" altLang="zh-TW" dirty="0" smtClean="0"/>
              <a:t>都一樣</a:t>
            </a:r>
            <a:r>
              <a:rPr lang="zh-TW" altLang="zh-TW" dirty="0" smtClean="0">
                <a:latin typeface="新細明體" panose="02020500000000000000" pitchFamily="18" charset="-120"/>
              </a:rPr>
              <a:t>→</a:t>
            </a:r>
            <a:r>
              <a:rPr lang="zh-TW" altLang="zh-TW" dirty="0" smtClean="0"/>
              <a:t>學生差異給予不同教育</a:t>
            </a:r>
          </a:p>
          <a:p>
            <a:pPr lvl="1"/>
            <a:r>
              <a:rPr lang="zh-TW" altLang="en-US" dirty="0" smtClean="0"/>
              <a:t>特色</a:t>
            </a:r>
            <a:endParaRPr lang="en-US" altLang="zh-TW" dirty="0" smtClean="0"/>
          </a:p>
          <a:p>
            <a:pPr lvl="2"/>
            <a:r>
              <a:rPr lang="zh-TW" altLang="en-US" dirty="0" smtClean="0"/>
              <a:t>部定課程與</a:t>
            </a:r>
            <a:r>
              <a:rPr lang="zh-TW" altLang="en-US" b="1" u="sng" dirty="0" smtClean="0"/>
              <a:t>校定課程</a:t>
            </a:r>
            <a:r>
              <a:rPr lang="zh-TW" altLang="en-US" dirty="0" smtClean="0"/>
              <a:t>的彈性</a:t>
            </a:r>
            <a:r>
              <a:rPr lang="en-US" altLang="zh-TW" dirty="0" smtClean="0"/>
              <a:t>(</a:t>
            </a:r>
            <a:r>
              <a:rPr lang="zh-TW" altLang="en-US" dirty="0" smtClean="0"/>
              <a:t>增加校定的彈性</a:t>
            </a:r>
            <a:r>
              <a:rPr lang="en-US" altLang="zh-TW" dirty="0" smtClean="0"/>
              <a:t>)</a:t>
            </a:r>
          </a:p>
          <a:p>
            <a:pPr lvl="2"/>
            <a:r>
              <a:rPr lang="zh-TW" altLang="en-US" dirty="0" smtClean="0"/>
              <a:t>校定課程重視</a:t>
            </a:r>
            <a:r>
              <a:rPr lang="zh-TW" altLang="en-US" b="1" u="sng" dirty="0" smtClean="0"/>
              <a:t>彈性學習</a:t>
            </a:r>
            <a:r>
              <a:rPr lang="zh-TW" altLang="en-US" b="1" u="sng" dirty="0" smtClean="0">
                <a:effectLst>
                  <a:outerShdw blurRad="38100" dist="38100" dir="2700000" algn="tl">
                    <a:srgbClr val="000000">
                      <a:alpha val="43137"/>
                    </a:srgbClr>
                  </a:outerShdw>
                </a:effectLst>
              </a:rPr>
              <a:t>課程</a:t>
            </a:r>
            <a:r>
              <a:rPr lang="en-US" altLang="zh-TW" dirty="0" smtClean="0"/>
              <a:t>(</a:t>
            </a:r>
            <a:r>
              <a:rPr lang="zh-TW" altLang="en-US" dirty="0" smtClean="0"/>
              <a:t>以課程來規定</a:t>
            </a:r>
            <a:r>
              <a:rPr lang="en-US" altLang="zh-TW" dirty="0" smtClean="0"/>
              <a:t>)</a:t>
            </a:r>
          </a:p>
          <a:p>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79</a:t>
            </a:fld>
            <a:endParaRPr lang="zh-TW" altLang="en-US"/>
          </a:p>
        </p:txBody>
      </p:sp>
    </p:spTree>
    <p:extLst>
      <p:ext uri="{BB962C8B-B14F-4D97-AF65-F5344CB8AC3E}">
        <p14:creationId xmlns:p14="http://schemas.microsoft.com/office/powerpoint/2010/main" val="162000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什麼是學校本位</a:t>
            </a:r>
            <a:r>
              <a:rPr lang="zh-TW" altLang="en-US" dirty="0" smtClean="0"/>
              <a:t>課程</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HK" altLang="zh-TW" u="sng" dirty="0" smtClean="0"/>
              <a:t>以</a:t>
            </a:r>
            <a:r>
              <a:rPr lang="zh-HK" altLang="zh-TW" u="sng" dirty="0"/>
              <a:t>學校為課程決策的主體</a:t>
            </a:r>
            <a:r>
              <a:rPr lang="zh-HK" altLang="zh-TW" dirty="0"/>
              <a:t>所發展的草根模式課程</a:t>
            </a:r>
            <a:r>
              <a:rPr lang="zh-TW" altLang="zh-TW" dirty="0"/>
              <a:t>，</a:t>
            </a:r>
            <a:r>
              <a:rPr lang="zh-HK" altLang="zh-TW" dirty="0"/>
              <a:t>被視為是一種</a:t>
            </a:r>
            <a:r>
              <a:rPr lang="zh-TW" altLang="zh-TW" u="sng" dirty="0"/>
              <a:t>「由</a:t>
            </a:r>
            <a:r>
              <a:rPr lang="zh-HK" altLang="zh-TW" u="sng" dirty="0"/>
              <a:t>下</a:t>
            </a:r>
            <a:r>
              <a:rPr lang="zh-TW" altLang="zh-TW" u="sng" dirty="0"/>
              <a:t>而</a:t>
            </a:r>
            <a:r>
              <a:rPr lang="zh-HK" altLang="zh-TW" u="sng" dirty="0"/>
              <a:t>上</a:t>
            </a:r>
            <a:r>
              <a:rPr lang="zh-TW" altLang="zh-TW" u="sng" dirty="0" smtClean="0"/>
              <a:t>」的</a:t>
            </a:r>
            <a:r>
              <a:rPr lang="zh-TW" altLang="zh-TW" u="sng" dirty="0"/>
              <a:t>課程</a:t>
            </a:r>
            <a:r>
              <a:rPr lang="zh-TW" altLang="zh-TW" u="sng" dirty="0" smtClean="0"/>
              <a:t>發展</a:t>
            </a:r>
            <a:r>
              <a:rPr lang="zh-TW" altLang="zh-TW" dirty="0" smtClean="0">
                <a:latin typeface="新細明體"/>
                <a:ea typeface="新細明體"/>
              </a:rPr>
              <a:t>→</a:t>
            </a:r>
            <a:r>
              <a:rPr lang="zh-TW" altLang="zh-TW" dirty="0" smtClean="0"/>
              <a:t>將</a:t>
            </a:r>
            <a:r>
              <a:rPr lang="zh-TW" altLang="zh-TW" dirty="0"/>
              <a:t>學校</a:t>
            </a:r>
            <a:r>
              <a:rPr lang="zh-TW" altLang="zh-TW" dirty="0" smtClean="0"/>
              <a:t>原有事務</a:t>
            </a:r>
            <a:r>
              <a:rPr lang="zh-TW" altLang="zh-TW" dirty="0"/>
              <a:t>，由上級單位（如教育部、教育局</a:t>
            </a:r>
            <a:r>
              <a:rPr lang="zh-TW" altLang="zh-TW" dirty="0" smtClean="0"/>
              <a:t>）</a:t>
            </a:r>
            <a:r>
              <a:rPr lang="zh-TW" altLang="en-US" dirty="0" smtClean="0"/>
              <a:t>將</a:t>
            </a:r>
            <a:r>
              <a:rPr lang="zh-TW" altLang="zh-TW" dirty="0" smtClean="0"/>
              <a:t>有關</a:t>
            </a:r>
            <a:r>
              <a:rPr lang="zh-TW" altLang="zh-TW" dirty="0"/>
              <a:t>人員共同決定的事項與權責下放到學校層級，並由學校組成相關</a:t>
            </a:r>
            <a:r>
              <a:rPr lang="zh-TW" altLang="zh-TW" dirty="0" smtClean="0"/>
              <a:t>人員</a:t>
            </a:r>
            <a:r>
              <a:rPr lang="en-US" altLang="zh-TW" dirty="0" smtClean="0"/>
              <a:t>(</a:t>
            </a:r>
            <a:r>
              <a:rPr lang="zh-TW" altLang="zh-TW" dirty="0" smtClean="0"/>
              <a:t>如</a:t>
            </a:r>
            <a:r>
              <a:rPr lang="zh-TW" altLang="zh-TW" dirty="0"/>
              <a:t>行政人員、教師、學生、家長與社會</a:t>
            </a:r>
            <a:r>
              <a:rPr lang="zh-TW" altLang="zh-TW" dirty="0" smtClean="0"/>
              <a:t>人士</a:t>
            </a:r>
            <a:r>
              <a:rPr lang="en-US" altLang="zh-TW" dirty="0" smtClean="0"/>
              <a:t>)</a:t>
            </a:r>
            <a:r>
              <a:rPr lang="zh-TW" altLang="zh-TW" dirty="0" smtClean="0"/>
              <a:t>共同</a:t>
            </a:r>
            <a:r>
              <a:rPr lang="zh-TW" altLang="zh-TW" dirty="0"/>
              <a:t>參與運作</a:t>
            </a:r>
            <a:r>
              <a:rPr lang="zh-TW" altLang="zh-TW" dirty="0" smtClean="0"/>
              <a:t>。</a:t>
            </a:r>
            <a:endParaRPr lang="en-US" altLang="zh-TW" dirty="0" smtClean="0"/>
          </a:p>
          <a:p>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8</a:t>
            </a:fld>
            <a:endParaRPr lang="zh-TW" altLang="en-US"/>
          </a:p>
        </p:txBody>
      </p:sp>
    </p:spTree>
    <p:extLst>
      <p:ext uri="{BB962C8B-B14F-4D97-AF65-F5344CB8AC3E}">
        <p14:creationId xmlns:p14="http://schemas.microsoft.com/office/powerpoint/2010/main" val="12805554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0" y="3175"/>
            <a:ext cx="2357422" cy="6854825"/>
          </a:xfrm>
          <a:solidFill>
            <a:srgbClr val="002F8E"/>
          </a:solidFill>
        </p:spPr>
        <p:txBody>
          <a:bodyPr/>
          <a:lstStyle/>
          <a:p>
            <a:pPr marL="93663" algn="ctr" eaLnBrk="1" fontAlgn="auto" hangingPunct="1">
              <a:lnSpc>
                <a:spcPct val="100000"/>
              </a:lnSpc>
              <a:spcAft>
                <a:spcPts val="0"/>
              </a:spcAft>
              <a:defRPr/>
            </a:pPr>
            <a:r>
              <a:rPr lang="en-US" altLang="zh-TW" sz="2400" b="1" dirty="0">
                <a:solidFill>
                  <a:srgbClr val="C00000"/>
                </a:solidFill>
                <a:latin typeface="Calibri"/>
              </a:rPr>
              <a:t/>
            </a:r>
            <a:br>
              <a:rPr lang="en-US" altLang="zh-TW" sz="2400" b="1" dirty="0">
                <a:solidFill>
                  <a:srgbClr val="C00000"/>
                </a:solidFill>
                <a:latin typeface="Calibri"/>
              </a:rPr>
            </a:br>
            <a:r>
              <a:rPr lang="zh-TW" altLang="en-US" sz="4400" dirty="0" smtClean="0">
                <a:solidFill>
                  <a:schemeClr val="accent1">
                    <a:lumMod val="20000"/>
                    <a:lumOff val="80000"/>
                  </a:schemeClr>
                </a:solidFill>
                <a:latin typeface="微軟正黑體" pitchFamily="34" charset="-120"/>
                <a:ea typeface="微軟正黑體" pitchFamily="34" charset="-120"/>
              </a:rPr>
              <a:t>新課綱強調</a:t>
            </a:r>
            <a:r>
              <a:rPr lang="en-US" altLang="zh-TW" sz="4400" dirty="0" smtClean="0">
                <a:solidFill>
                  <a:schemeClr val="accent1">
                    <a:lumMod val="20000"/>
                    <a:lumOff val="80000"/>
                  </a:schemeClr>
                </a:solidFill>
                <a:latin typeface="微軟正黑體" pitchFamily="34" charset="-120"/>
                <a:ea typeface="微軟正黑體" pitchFamily="34" charset="-120"/>
              </a:rPr>
              <a:t/>
            </a:r>
            <a:br>
              <a:rPr lang="en-US" altLang="zh-TW" sz="4400" dirty="0" smtClean="0">
                <a:solidFill>
                  <a:schemeClr val="accent1">
                    <a:lumMod val="20000"/>
                    <a:lumOff val="80000"/>
                  </a:schemeClr>
                </a:solidFill>
                <a:latin typeface="微軟正黑體" pitchFamily="34" charset="-120"/>
                <a:ea typeface="微軟正黑體" pitchFamily="34" charset="-120"/>
              </a:rPr>
            </a:br>
            <a:r>
              <a:rPr lang="zh-TW" altLang="en-US" sz="4400" dirty="0" smtClean="0">
                <a:solidFill>
                  <a:schemeClr val="accent1">
                    <a:lumMod val="20000"/>
                    <a:lumOff val="80000"/>
                  </a:schemeClr>
                </a:solidFill>
                <a:latin typeface="微軟正黑體" pitchFamily="34" charset="-120"/>
                <a:ea typeface="微軟正黑體" pitchFamily="34" charset="-120"/>
              </a:rPr>
              <a:t>國中小學校本位課程的</a:t>
            </a:r>
            <a:r>
              <a:rPr lang="zh-TW" altLang="en-US" dirty="0" smtClean="0">
                <a:solidFill>
                  <a:schemeClr val="accent1">
                    <a:lumMod val="20000"/>
                    <a:lumOff val="80000"/>
                  </a:schemeClr>
                </a:solidFill>
                <a:latin typeface="微軟正黑體" pitchFamily="34" charset="-120"/>
                <a:ea typeface="微軟正黑體" pitchFamily="34" charset="-120"/>
              </a:rPr>
              <a:t>發展</a:t>
            </a:r>
            <a:endParaRPr lang="zh-TW" altLang="en-US" sz="4400" dirty="0">
              <a:solidFill>
                <a:schemeClr val="accent4">
                  <a:lumMod val="60000"/>
                  <a:lumOff val="40000"/>
                </a:schemeClr>
              </a:solidFill>
              <a:latin typeface="微軟正黑體" pitchFamily="34" charset="-120"/>
              <a:ea typeface="微軟正黑體" pitchFamily="34" charset="-120"/>
            </a:endParaRPr>
          </a:p>
        </p:txBody>
      </p:sp>
      <p:sp>
        <p:nvSpPr>
          <p:cNvPr id="20483" name="投影片編號版面配置區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C29421C-1006-41F8-886E-A990FC845E49}" type="slidenum">
              <a:rPr lang="en-US" altLang="zh-TW">
                <a:solidFill>
                  <a:srgbClr val="898989"/>
                </a:solidFill>
              </a:rPr>
              <a:pPr/>
              <a:t>80</a:t>
            </a:fld>
            <a:endParaRPr lang="en-US" altLang="zh-TW" dirty="0">
              <a:solidFill>
                <a:srgbClr val="898989"/>
              </a:solidFill>
            </a:endParaRPr>
          </a:p>
        </p:txBody>
      </p:sp>
      <p:grpSp>
        <p:nvGrpSpPr>
          <p:cNvPr id="2" name="群組 35"/>
          <p:cNvGrpSpPr>
            <a:grpSpLocks/>
          </p:cNvGrpSpPr>
          <p:nvPr/>
        </p:nvGrpSpPr>
        <p:grpSpPr bwMode="auto">
          <a:xfrm>
            <a:off x="2471737" y="-14288"/>
            <a:ext cx="6672263" cy="6735764"/>
            <a:chOff x="1139323" y="1341813"/>
            <a:chExt cx="8989610" cy="5465876"/>
          </a:xfrm>
        </p:grpSpPr>
        <p:grpSp>
          <p:nvGrpSpPr>
            <p:cNvPr id="3" name="群組 6"/>
            <p:cNvGrpSpPr>
              <a:grpSpLocks/>
            </p:cNvGrpSpPr>
            <p:nvPr/>
          </p:nvGrpSpPr>
          <p:grpSpPr bwMode="auto">
            <a:xfrm>
              <a:off x="1139323" y="1341813"/>
              <a:ext cx="8989610" cy="5465876"/>
              <a:chOff x="1139323" y="1453509"/>
              <a:chExt cx="8989610" cy="5465876"/>
            </a:xfrm>
          </p:grpSpPr>
          <p:sp>
            <p:nvSpPr>
              <p:cNvPr id="47" name="圓角矩形 46"/>
              <p:cNvSpPr/>
              <p:nvPr/>
            </p:nvSpPr>
            <p:spPr bwMode="auto">
              <a:xfrm>
                <a:off x="1139323" y="3591938"/>
                <a:ext cx="8989610" cy="1075655"/>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標楷體" panose="03000509000000000000" pitchFamily="65" charset="-120"/>
                    <a:ea typeface="標楷體" panose="03000509000000000000" pitchFamily="65" charset="-120"/>
                  </a:rPr>
                  <a:t>主要</a:t>
                </a:r>
                <a:endParaRPr lang="en-US" altLang="zh-TW" sz="2400" b="1" dirty="0" smtClean="0">
                  <a:solidFill>
                    <a:prstClr val="black"/>
                  </a:solidFill>
                  <a:latin typeface="標楷體" panose="03000509000000000000" pitchFamily="65" charset="-120"/>
                  <a:ea typeface="標楷體" panose="03000509000000000000" pitchFamily="65" charset="-120"/>
                </a:endParaRPr>
              </a:p>
              <a:p>
                <a:pPr>
                  <a:defRPr/>
                </a:pPr>
                <a:r>
                  <a:rPr lang="zh-TW" altLang="en-US" sz="2400" b="1" dirty="0" smtClean="0">
                    <a:solidFill>
                      <a:prstClr val="black"/>
                    </a:solidFill>
                    <a:latin typeface="標楷體" panose="03000509000000000000" pitchFamily="65" charset="-120"/>
                    <a:ea typeface="標楷體" panose="03000509000000000000" pitchFamily="65" charset="-120"/>
                  </a:rPr>
                  <a:t>項目</a:t>
                </a:r>
                <a:endParaRPr lang="zh-TW" altLang="en-US" sz="2400" b="1" dirty="0">
                  <a:solidFill>
                    <a:prstClr val="black"/>
                  </a:solidFill>
                  <a:latin typeface="標楷體" panose="03000509000000000000" pitchFamily="65" charset="-120"/>
                  <a:ea typeface="標楷體" panose="03000509000000000000" pitchFamily="65" charset="-120"/>
                </a:endParaRPr>
              </a:p>
            </p:txBody>
          </p:sp>
          <p:sp>
            <p:nvSpPr>
              <p:cNvPr id="48" name="圓角矩形 47"/>
              <p:cNvSpPr/>
              <p:nvPr/>
            </p:nvSpPr>
            <p:spPr bwMode="auto">
              <a:xfrm>
                <a:off x="1139323" y="2482789"/>
                <a:ext cx="8989610" cy="933953"/>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標楷體" panose="03000509000000000000" pitchFamily="65" charset="-120"/>
                    <a:ea typeface="標楷體" panose="03000509000000000000" pitchFamily="65" charset="-120"/>
                  </a:rPr>
                  <a:t>課程</a:t>
                </a:r>
                <a:endParaRPr lang="en-US" altLang="zh-TW" sz="2400" b="1" dirty="0" smtClean="0">
                  <a:solidFill>
                    <a:prstClr val="black"/>
                  </a:solidFill>
                  <a:latin typeface="標楷體" panose="03000509000000000000" pitchFamily="65" charset="-120"/>
                  <a:ea typeface="標楷體" panose="03000509000000000000" pitchFamily="65" charset="-120"/>
                </a:endParaRPr>
              </a:p>
              <a:p>
                <a:pPr>
                  <a:defRPr/>
                </a:pPr>
                <a:r>
                  <a:rPr lang="zh-TW" altLang="en-US" sz="2400" b="1" dirty="0" smtClean="0">
                    <a:solidFill>
                      <a:prstClr val="black"/>
                    </a:solidFill>
                    <a:latin typeface="標楷體" panose="03000509000000000000" pitchFamily="65" charset="-120"/>
                    <a:ea typeface="標楷體" panose="03000509000000000000" pitchFamily="65" charset="-120"/>
                  </a:rPr>
                  <a:t>類型</a:t>
                </a:r>
                <a:endParaRPr lang="zh-TW" altLang="en-US" sz="2400" b="1" dirty="0">
                  <a:solidFill>
                    <a:prstClr val="black"/>
                  </a:solidFill>
                  <a:latin typeface="標楷體" panose="03000509000000000000" pitchFamily="65" charset="-120"/>
                  <a:ea typeface="標楷體" panose="03000509000000000000" pitchFamily="65" charset="-120"/>
                </a:endParaRPr>
              </a:p>
            </p:txBody>
          </p:sp>
          <p:sp>
            <p:nvSpPr>
              <p:cNvPr id="49" name="圓角矩形 48"/>
              <p:cNvSpPr/>
              <p:nvPr/>
            </p:nvSpPr>
            <p:spPr bwMode="auto">
              <a:xfrm>
                <a:off x="1139323" y="1467680"/>
                <a:ext cx="8989610" cy="775502"/>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標楷體" panose="03000509000000000000" pitchFamily="65" charset="-120"/>
                    <a:ea typeface="標楷體" panose="03000509000000000000" pitchFamily="65" charset="-120"/>
                  </a:rPr>
                  <a:t>教育</a:t>
                </a:r>
                <a:endParaRPr lang="en-US" altLang="zh-TW" sz="2400" b="1" dirty="0" smtClean="0">
                  <a:solidFill>
                    <a:prstClr val="black"/>
                  </a:solidFill>
                  <a:latin typeface="標楷體" panose="03000509000000000000" pitchFamily="65" charset="-120"/>
                  <a:ea typeface="標楷體" panose="03000509000000000000" pitchFamily="65" charset="-120"/>
                </a:endParaRPr>
              </a:p>
              <a:p>
                <a:pPr>
                  <a:defRPr/>
                </a:pPr>
                <a:r>
                  <a:rPr lang="zh-TW" altLang="en-US" sz="2400" b="1" dirty="0" smtClean="0">
                    <a:solidFill>
                      <a:prstClr val="black"/>
                    </a:solidFill>
                    <a:latin typeface="標楷體" panose="03000509000000000000" pitchFamily="65" charset="-120"/>
                    <a:ea typeface="標楷體" panose="03000509000000000000" pitchFamily="65" charset="-120"/>
                  </a:rPr>
                  <a:t>階段</a:t>
                </a:r>
                <a:endParaRPr lang="zh-TW" altLang="en-US" sz="2400" b="1" dirty="0">
                  <a:solidFill>
                    <a:prstClr val="black"/>
                  </a:solidFill>
                  <a:latin typeface="標楷體" panose="03000509000000000000" pitchFamily="65" charset="-120"/>
                  <a:ea typeface="標楷體" panose="03000509000000000000" pitchFamily="65" charset="-120"/>
                </a:endParaRPr>
              </a:p>
            </p:txBody>
          </p:sp>
          <p:grpSp>
            <p:nvGrpSpPr>
              <p:cNvPr id="6" name="群組 5"/>
              <p:cNvGrpSpPr>
                <a:grpSpLocks/>
              </p:cNvGrpSpPr>
              <p:nvPr/>
            </p:nvGrpSpPr>
            <p:grpSpPr bwMode="auto">
              <a:xfrm>
                <a:off x="1265849" y="1453509"/>
                <a:ext cx="8699092" cy="5465876"/>
                <a:chOff x="1265849" y="1131285"/>
                <a:chExt cx="8699092" cy="5800997"/>
              </a:xfrm>
            </p:grpSpPr>
            <p:sp>
              <p:nvSpPr>
                <p:cNvPr id="52" name="圓角矩形 51"/>
                <p:cNvSpPr/>
                <p:nvPr/>
              </p:nvSpPr>
              <p:spPr bwMode="auto">
                <a:xfrm>
                  <a:off x="5797764" y="3456878"/>
                  <a:ext cx="1443738" cy="992581"/>
                </a:xfrm>
                <a:prstGeom prst="roundRect">
                  <a:avLst/>
                </a:prstGeom>
                <a:solidFill>
                  <a:srgbClr val="079D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b="1" dirty="0">
                    <a:solidFill>
                      <a:prstClr val="white"/>
                    </a:solidFill>
                    <a:latin typeface="標楷體" panose="03000509000000000000" pitchFamily="65" charset="-120"/>
                    <a:ea typeface="標楷體" panose="03000509000000000000" pitchFamily="65" charset="-120"/>
                  </a:endParaRPr>
                </a:p>
              </p:txBody>
            </p:sp>
            <p:grpSp>
              <p:nvGrpSpPr>
                <p:cNvPr id="7" name="群組 19"/>
                <p:cNvGrpSpPr>
                  <a:grpSpLocks/>
                </p:cNvGrpSpPr>
                <p:nvPr/>
              </p:nvGrpSpPr>
              <p:grpSpPr bwMode="auto">
                <a:xfrm>
                  <a:off x="1265849" y="1131285"/>
                  <a:ext cx="8699092" cy="5800997"/>
                  <a:chOff x="1073386" y="1426606"/>
                  <a:chExt cx="7768407" cy="5456282"/>
                </a:xfrm>
              </p:grpSpPr>
              <p:sp>
                <p:nvSpPr>
                  <p:cNvPr id="20505" name="圓角矩形圖說文字 10"/>
                  <p:cNvSpPr>
                    <a:spLocks noChangeArrowheads="1"/>
                  </p:cNvSpPr>
                  <p:nvPr/>
                </p:nvSpPr>
                <p:spPr bwMode="auto">
                  <a:xfrm>
                    <a:off x="1073386" y="4745690"/>
                    <a:ext cx="3531350" cy="2137197"/>
                  </a:xfrm>
                  <a:prstGeom prst="wedgeRoundRectCallout">
                    <a:avLst>
                      <a:gd name="adj1" fmla="val 8263"/>
                      <a:gd name="adj2" fmla="val -63611"/>
                      <a:gd name="adj3" fmla="val 16667"/>
                    </a:avLst>
                  </a:prstGeom>
                  <a:solidFill>
                    <a:schemeClr val="bg1"/>
                  </a:solidFill>
                  <a:ln w="25400" algn="ctr">
                    <a:solidFill>
                      <a:srgbClr val="385D8A"/>
                    </a:solidFill>
                    <a:miter lim="800000"/>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TW" altLang="en-US" sz="2000" b="1" dirty="0">
                        <a:solidFill>
                          <a:srgbClr val="C00000"/>
                        </a:solidFill>
                        <a:latin typeface="標楷體" panose="03000509000000000000" pitchFamily="65" charset="-120"/>
                        <a:ea typeface="標楷體" panose="03000509000000000000" pitchFamily="65" charset="-120"/>
                      </a:rPr>
                      <a:t>部定課程</a:t>
                    </a:r>
                    <a:endParaRPr lang="en-US" altLang="zh-TW" sz="2000" b="1" dirty="0">
                      <a:solidFill>
                        <a:srgbClr val="C00000"/>
                      </a:solidFill>
                      <a:latin typeface="標楷體" panose="03000509000000000000" pitchFamily="65" charset="-120"/>
                      <a:ea typeface="標楷體" panose="03000509000000000000" pitchFamily="65" charset="-120"/>
                    </a:endParaRPr>
                  </a:p>
                  <a:p>
                    <a:pPr>
                      <a:spcBef>
                        <a:spcPts val="600"/>
                      </a:spcBef>
                      <a:buClr>
                        <a:srgbClr val="C00000"/>
                      </a:buClr>
                      <a:buFont typeface="Arial" pitchFamily="34" charset="0"/>
                      <a:buChar char="•"/>
                    </a:pPr>
                    <a:r>
                      <a:rPr lang="zh-TW" altLang="en-US" sz="2000" dirty="0" smtClean="0">
                        <a:latin typeface="標楷體" panose="03000509000000000000" pitchFamily="65" charset="-120"/>
                        <a:ea typeface="標楷體" panose="03000509000000000000" pitchFamily="65" charset="-120"/>
                      </a:rPr>
                      <a:t> 可混齡、班群學習</a:t>
                    </a:r>
                    <a:endParaRPr lang="en-US" altLang="zh-TW" sz="2000" dirty="0" smtClean="0">
                      <a:latin typeface="標楷體" panose="03000509000000000000" pitchFamily="65" charset="-120"/>
                      <a:ea typeface="標楷體" panose="03000509000000000000" pitchFamily="65" charset="-120"/>
                    </a:endParaRPr>
                  </a:p>
                  <a:p>
                    <a:pPr>
                      <a:buClr>
                        <a:srgbClr val="C00000"/>
                      </a:buClr>
                      <a:buFont typeface="Arial" pitchFamily="34" charset="0"/>
                      <a:buChar char="•"/>
                    </a:pPr>
                    <a:r>
                      <a:rPr lang="zh-TW" altLang="en-US" sz="2000" dirty="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鼓勵</a:t>
                    </a:r>
                    <a:r>
                      <a:rPr lang="zh-TW" altLang="en-US" sz="2000" dirty="0">
                        <a:latin typeface="標楷體" panose="03000509000000000000" pitchFamily="65" charset="-120"/>
                        <a:ea typeface="標楷體" panose="03000509000000000000" pitchFamily="65" charset="-120"/>
                      </a:rPr>
                      <a:t>跨領域統</a:t>
                    </a:r>
                    <a:r>
                      <a:rPr lang="zh-TW" altLang="en-US" sz="2000" dirty="0" smtClean="0">
                        <a:latin typeface="標楷體" panose="03000509000000000000" pitchFamily="65" charset="-120"/>
                        <a:ea typeface="標楷體" panose="03000509000000000000" pitchFamily="65" charset="-120"/>
                      </a:rPr>
                      <a:t>整</a:t>
                    </a:r>
                    <a:endParaRPr lang="en-US" altLang="zh-TW" sz="2000" dirty="0" smtClean="0">
                      <a:latin typeface="標楷體" panose="03000509000000000000" pitchFamily="65" charset="-120"/>
                      <a:ea typeface="標楷體" panose="03000509000000000000" pitchFamily="65" charset="-120"/>
                    </a:endParaRPr>
                  </a:p>
                  <a:p>
                    <a:pPr>
                      <a:buClr>
                        <a:srgbClr val="C00000"/>
                      </a:buClr>
                      <a:buFont typeface="Arial" pitchFamily="34" charset="0"/>
                      <a:buChar char="•"/>
                    </a:pPr>
                    <a:r>
                      <a:rPr lang="zh-TW" altLang="en-US" sz="2000" dirty="0" smtClean="0">
                        <a:latin typeface="標楷體" panose="03000509000000000000" pitchFamily="65" charset="-120"/>
                        <a:ea typeface="標楷體" panose="03000509000000000000" pitchFamily="65" charset="-120"/>
                      </a:rPr>
                      <a:t> 課程</a:t>
                    </a:r>
                    <a:r>
                      <a:rPr lang="zh-TW" altLang="en-US" sz="2000" dirty="0">
                        <a:latin typeface="標楷體" panose="03000509000000000000" pitchFamily="65" charset="-120"/>
                        <a:ea typeface="標楷體" panose="03000509000000000000" pitchFamily="65" charset="-120"/>
                      </a:rPr>
                      <a:t>的彈性</a:t>
                    </a:r>
                    <a:r>
                      <a:rPr lang="zh-TW" altLang="en-US" sz="2000" dirty="0" smtClean="0">
                        <a:latin typeface="標楷體" panose="03000509000000000000" pitchFamily="65" charset="-120"/>
                        <a:ea typeface="標楷體" panose="03000509000000000000" pitchFamily="65" charset="-120"/>
                      </a:rPr>
                      <a:t>組合</a:t>
                    </a:r>
                    <a:endParaRPr lang="en-US" altLang="zh-TW" sz="2000" dirty="0" smtClean="0">
                      <a:latin typeface="標楷體" panose="03000509000000000000" pitchFamily="65" charset="-120"/>
                      <a:ea typeface="標楷體" panose="03000509000000000000" pitchFamily="65" charset="-120"/>
                    </a:endParaRPr>
                  </a:p>
                  <a:p>
                    <a:pPr>
                      <a:buClr>
                        <a:srgbClr val="C00000"/>
                      </a:buClr>
                    </a:pPr>
                    <a:r>
                      <a:rPr lang="zh-TW" altLang="en-US" dirty="0" smtClean="0">
                        <a:latin typeface="標楷體" panose="03000509000000000000" pitchFamily="65" charset="-120"/>
                        <a:ea typeface="標楷體" panose="03000509000000000000" pitchFamily="65" charset="-120"/>
                      </a:rPr>
                      <a:t>  減少每週學習科目數</a:t>
                    </a:r>
                    <a:endParaRPr lang="en-US" altLang="zh-TW" dirty="0" smtClean="0">
                      <a:latin typeface="標楷體" panose="03000509000000000000" pitchFamily="65" charset="-120"/>
                      <a:ea typeface="標楷體" panose="03000509000000000000" pitchFamily="65" charset="-120"/>
                    </a:endParaRPr>
                  </a:p>
                  <a:p>
                    <a:pPr marL="90488" indent="-90488">
                      <a:buClr>
                        <a:srgbClr val="C00000"/>
                      </a:buClr>
                      <a:buFont typeface="Arial" pitchFamily="34" charset="0"/>
                      <a:buChar char="•"/>
                    </a:pPr>
                    <a:r>
                      <a:rPr lang="zh-TW" altLang="en-US" sz="2000" dirty="0" smtClean="0">
                        <a:latin typeface="標楷體" panose="03000509000000000000" pitchFamily="65" charset="-120"/>
                        <a:ea typeface="標楷體" panose="03000509000000000000" pitchFamily="65" charset="-120"/>
                      </a:rPr>
                      <a:t> 適性分組學習</a:t>
                    </a:r>
                    <a:endParaRPr lang="en-US" altLang="zh-TW" sz="2000" dirty="0" smtClean="0">
                      <a:latin typeface="標楷體" panose="03000509000000000000" pitchFamily="65" charset="-120"/>
                      <a:ea typeface="標楷體" panose="03000509000000000000" pitchFamily="65" charset="-120"/>
                    </a:endParaRPr>
                  </a:p>
                  <a:p>
                    <a:pPr marL="90488" indent="-90488">
                      <a:buClr>
                        <a:srgbClr val="C00000"/>
                      </a:buClr>
                      <a:buFont typeface="Arial" pitchFamily="34" charset="0"/>
                      <a:buChar char="•"/>
                    </a:pPr>
                    <a:r>
                      <a:rPr lang="zh-TW" altLang="en-US" sz="2000" dirty="0" smtClean="0">
                        <a:latin typeface="標楷體" panose="03000509000000000000" pitchFamily="65" charset="-120"/>
                        <a:ea typeface="標楷體" panose="03000509000000000000" pitchFamily="65" charset="-120"/>
                      </a:rPr>
                      <a:t> 鼓勵</a:t>
                    </a:r>
                    <a:r>
                      <a:rPr lang="zh-TW" altLang="en-US" sz="2000" dirty="0">
                        <a:latin typeface="標楷體" panose="03000509000000000000" pitchFamily="65" charset="-120"/>
                        <a:ea typeface="標楷體" panose="03000509000000000000" pitchFamily="65" charset="-120"/>
                      </a:rPr>
                      <a:t>協同教學</a:t>
                    </a:r>
                    <a:endParaRPr lang="en-US" altLang="zh-TW" sz="2000" dirty="0">
                      <a:latin typeface="標楷體" panose="03000509000000000000" pitchFamily="65" charset="-120"/>
                      <a:ea typeface="標楷體" panose="03000509000000000000" pitchFamily="65" charset="-120"/>
                    </a:endParaRPr>
                  </a:p>
                  <a:p>
                    <a:pPr marL="90488" indent="-90488">
                      <a:buClr>
                        <a:srgbClr val="C00000"/>
                      </a:buClr>
                      <a:buFont typeface="Arial" pitchFamily="34" charset="0"/>
                      <a:buChar char="•"/>
                    </a:pPr>
                    <a:endParaRPr lang="en-US" altLang="zh-TW" sz="2000" dirty="0">
                      <a:latin typeface="標楷體" panose="03000509000000000000" pitchFamily="65" charset="-120"/>
                      <a:ea typeface="標楷體" panose="03000509000000000000" pitchFamily="65" charset="-120"/>
                    </a:endParaRPr>
                  </a:p>
                </p:txBody>
              </p:sp>
              <p:grpSp>
                <p:nvGrpSpPr>
                  <p:cNvPr id="8" name="群組 18"/>
                  <p:cNvGrpSpPr>
                    <a:grpSpLocks/>
                  </p:cNvGrpSpPr>
                  <p:nvPr/>
                </p:nvGrpSpPr>
                <p:grpSpPr bwMode="auto">
                  <a:xfrm>
                    <a:off x="2101163" y="2555669"/>
                    <a:ext cx="6128085" cy="1991934"/>
                    <a:chOff x="2101163" y="2555669"/>
                    <a:chExt cx="6128085" cy="1991934"/>
                  </a:xfrm>
                </p:grpSpPr>
                <p:sp>
                  <p:nvSpPr>
                    <p:cNvPr id="59" name="圓角矩形 58"/>
                    <p:cNvSpPr/>
                    <p:nvPr/>
                  </p:nvSpPr>
                  <p:spPr bwMode="auto">
                    <a:xfrm>
                      <a:off x="2612153" y="2573672"/>
                      <a:ext cx="2122076" cy="730419"/>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2400" dirty="0">
                        <a:solidFill>
                          <a:prstClr val="white"/>
                        </a:solidFill>
                        <a:latin typeface="標楷體" panose="03000509000000000000" pitchFamily="65" charset="-120"/>
                        <a:ea typeface="標楷體" panose="03000509000000000000" pitchFamily="65" charset="-120"/>
                      </a:endParaRPr>
                    </a:p>
                  </p:txBody>
                </p:sp>
                <p:sp>
                  <p:nvSpPr>
                    <p:cNvPr id="61" name="圓角矩形 60"/>
                    <p:cNvSpPr/>
                    <p:nvPr/>
                  </p:nvSpPr>
                  <p:spPr bwMode="auto">
                    <a:xfrm>
                      <a:off x="3796403" y="3580570"/>
                      <a:ext cx="1250550" cy="967033"/>
                    </a:xfrm>
                    <a:prstGeom prst="roundRect">
                      <a:avLst/>
                    </a:prstGeom>
                    <a:solidFill>
                      <a:srgbClr val="079D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TW" b="1" dirty="0" smtClean="0">
                          <a:latin typeface="標楷體" panose="03000509000000000000" pitchFamily="65" charset="-120"/>
                          <a:ea typeface="標楷體" panose="03000509000000000000" pitchFamily="65" charset="-120"/>
                        </a:rPr>
                        <a:t>1.</a:t>
                      </a:r>
                      <a:r>
                        <a:rPr lang="zh-TW" altLang="zh-TW" b="1" dirty="0" smtClean="0">
                          <a:latin typeface="標楷體" panose="03000509000000000000" pitchFamily="65" charset="-120"/>
                          <a:ea typeface="標楷體" panose="03000509000000000000" pitchFamily="65" charset="-120"/>
                        </a:rPr>
                        <a:t>主題</a:t>
                      </a:r>
                      <a:r>
                        <a:rPr lang="en-US" altLang="zh-TW" b="1" dirty="0" smtClean="0">
                          <a:latin typeface="標楷體" panose="03000509000000000000" pitchFamily="65" charset="-120"/>
                          <a:ea typeface="標楷體" panose="03000509000000000000" pitchFamily="65" charset="-120"/>
                        </a:rPr>
                        <a:t>/</a:t>
                      </a:r>
                      <a:r>
                        <a:rPr lang="zh-TW" altLang="zh-TW" b="1" dirty="0" smtClean="0">
                          <a:latin typeface="標楷體" panose="03000509000000000000" pitchFamily="65" charset="-120"/>
                          <a:ea typeface="標楷體" panose="03000509000000000000" pitchFamily="65" charset="-120"/>
                        </a:rPr>
                        <a:t>專題</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議題</a:t>
                      </a:r>
                      <a:r>
                        <a:rPr lang="zh-TW" altLang="zh-TW" b="1" dirty="0" smtClean="0">
                          <a:latin typeface="標楷體" panose="03000509000000000000" pitchFamily="65" charset="-120"/>
                          <a:ea typeface="標楷體" panose="03000509000000000000" pitchFamily="65" charset="-120"/>
                        </a:rPr>
                        <a:t>探究課程</a:t>
                      </a:r>
                      <a:endParaRPr lang="zh-TW" altLang="en-US" b="1" dirty="0" smtClean="0">
                        <a:latin typeface="標楷體" panose="03000509000000000000" pitchFamily="65" charset="-120"/>
                        <a:ea typeface="標楷體" panose="03000509000000000000" pitchFamily="65" charset="-120"/>
                      </a:endParaRPr>
                    </a:p>
                  </p:txBody>
                </p:sp>
                <p:sp>
                  <p:nvSpPr>
                    <p:cNvPr id="63" name="圓角矩形 16"/>
                    <p:cNvSpPr/>
                    <p:nvPr/>
                  </p:nvSpPr>
                  <p:spPr bwMode="auto">
                    <a:xfrm>
                      <a:off x="2101163" y="3596001"/>
                      <a:ext cx="1605120" cy="892448"/>
                    </a:xfrm>
                    <a:prstGeom prst="roundRect">
                      <a:avLst/>
                    </a:prstGeom>
                    <a:solidFill>
                      <a:srgbClr val="FB5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defRPr/>
                      </a:pPr>
                      <a:r>
                        <a:rPr lang="zh-TW" altLang="en-US" sz="2000" b="1" dirty="0" smtClean="0">
                          <a:latin typeface="標楷體" panose="03000509000000000000" pitchFamily="65" charset="-120"/>
                          <a:ea typeface="標楷體" panose="03000509000000000000" pitchFamily="65" charset="-120"/>
                          <a:cs typeface="Times New Roman" panose="02020603050405020304" pitchFamily="18" charset="0"/>
                        </a:rPr>
                        <a:t>八大領域</a:t>
                      </a:r>
                      <a:endParaRPr lang="zh-TW" altLang="en-US" sz="2000"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4" name="圓角矩形 15"/>
                    <p:cNvSpPr/>
                    <p:nvPr/>
                  </p:nvSpPr>
                  <p:spPr bwMode="auto">
                    <a:xfrm>
                      <a:off x="5379160" y="2555669"/>
                      <a:ext cx="2850088" cy="748422"/>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defRPr/>
                      </a:pPr>
                      <a:r>
                        <a:rPr lang="zh-TW" altLang="en-US" sz="2000" dirty="0" smtClean="0">
                          <a:solidFill>
                            <a:schemeClr val="bg1"/>
                          </a:solidFill>
                          <a:latin typeface="標楷體" panose="03000509000000000000" pitchFamily="65" charset="-120"/>
                          <a:ea typeface="標楷體" panose="03000509000000000000" pitchFamily="65" charset="-120"/>
                          <a:cs typeface="Times New Roman" panose="02020603050405020304" pitchFamily="18" charset="0"/>
                        </a:rPr>
                        <a:t>校訂課程</a:t>
                      </a:r>
                      <a:r>
                        <a:rPr lang="en-US" altLang="zh-TW" sz="2000" dirty="0" smtClean="0">
                          <a:solidFill>
                            <a:schemeClr val="bg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0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endParaRPr>
                    </a:p>
                    <a:p>
                      <a:pPr algn="ctr">
                        <a:spcAft>
                          <a:spcPts val="0"/>
                        </a:spcAft>
                        <a:defRPr/>
                      </a:pPr>
                      <a:r>
                        <a:rPr lang="zh-TW" altLang="en-US" sz="2000" b="1" dirty="0" smtClean="0">
                          <a:solidFill>
                            <a:schemeClr val="bg1"/>
                          </a:solidFill>
                          <a:latin typeface="標楷體" panose="03000509000000000000" pitchFamily="65" charset="-120"/>
                          <a:ea typeface="標楷體" panose="03000509000000000000" pitchFamily="65" charset="-120"/>
                        </a:rPr>
                        <a:t>彈性學習</a:t>
                      </a:r>
                      <a:endParaRPr lang="zh-TW" altLang="en-US" sz="2000" b="1" dirty="0">
                        <a:solidFill>
                          <a:schemeClr val="bg1"/>
                        </a:solidFill>
                        <a:latin typeface="標楷體" panose="03000509000000000000" pitchFamily="65" charset="-120"/>
                        <a:ea typeface="標楷體" panose="03000509000000000000" pitchFamily="65" charset="-120"/>
                      </a:endParaRPr>
                    </a:p>
                  </p:txBody>
                </p:sp>
              </p:grpSp>
              <p:sp>
                <p:nvSpPr>
                  <p:cNvPr id="56" name="圓角矩形 55"/>
                  <p:cNvSpPr/>
                  <p:nvPr/>
                </p:nvSpPr>
                <p:spPr bwMode="auto">
                  <a:xfrm>
                    <a:off x="2572725" y="1426606"/>
                    <a:ext cx="5510076" cy="775427"/>
                  </a:xfrm>
                  <a:prstGeom prst="roundRect">
                    <a:avLst/>
                  </a:prstGeom>
                  <a:solidFill>
                    <a:srgbClr val="0000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3600" dirty="0" smtClean="0">
                        <a:solidFill>
                          <a:prstClr val="white"/>
                        </a:solidFill>
                        <a:latin typeface="標楷體" panose="03000509000000000000" pitchFamily="65" charset="-120"/>
                        <a:ea typeface="標楷體" panose="03000509000000000000" pitchFamily="65" charset="-120"/>
                      </a:rPr>
                      <a:t>國民中小學</a:t>
                    </a:r>
                    <a:endParaRPr lang="zh-TW" altLang="en-US" sz="3600" dirty="0">
                      <a:solidFill>
                        <a:prstClr val="white"/>
                      </a:solidFill>
                      <a:latin typeface="標楷體" panose="03000509000000000000" pitchFamily="65" charset="-120"/>
                      <a:ea typeface="標楷體" panose="03000509000000000000" pitchFamily="65" charset="-120"/>
                    </a:endParaRPr>
                  </a:p>
                </p:txBody>
              </p:sp>
              <p:sp>
                <p:nvSpPr>
                  <p:cNvPr id="57" name="圓角矩形圖說文字 56"/>
                  <p:cNvSpPr/>
                  <p:nvPr/>
                </p:nvSpPr>
                <p:spPr bwMode="auto">
                  <a:xfrm>
                    <a:off x="4734229" y="4745691"/>
                    <a:ext cx="4107564" cy="2137197"/>
                  </a:xfrm>
                  <a:prstGeom prst="wedgeRoundRectCallout">
                    <a:avLst>
                      <a:gd name="adj1" fmla="val -11780"/>
                      <a:gd name="adj2" fmla="val -57659"/>
                      <a:gd name="adj3" fmla="val 16667"/>
                    </a:avLst>
                  </a:prstGeom>
                  <a:solidFill>
                    <a:schemeClr val="bg1"/>
                  </a:solidFill>
                  <a:ln w="2222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dirty="0">
                        <a:solidFill>
                          <a:srgbClr val="C00000"/>
                        </a:solidFill>
                        <a:latin typeface="標楷體" panose="03000509000000000000" pitchFamily="65" charset="-120"/>
                        <a:ea typeface="標楷體" panose="03000509000000000000" pitchFamily="65" charset="-120"/>
                      </a:rPr>
                      <a:t>校訂課程</a:t>
                    </a:r>
                    <a:endParaRPr lang="en-US" altLang="zh-TW" sz="2000" b="1" dirty="0">
                      <a:solidFill>
                        <a:srgbClr val="C00000"/>
                      </a:solidFill>
                      <a:latin typeface="標楷體" panose="03000509000000000000" pitchFamily="65" charset="-120"/>
                      <a:ea typeface="標楷體" panose="03000509000000000000" pitchFamily="65" charset="-120"/>
                    </a:endParaRPr>
                  </a:p>
                  <a:p>
                    <a:pPr marL="180975" indent="-180975">
                      <a:spcBef>
                        <a:spcPts val="600"/>
                      </a:spcBef>
                      <a:buClr>
                        <a:srgbClr val="C00000"/>
                      </a:buClr>
                      <a:buFont typeface="Arial" pitchFamily="34" charset="0"/>
                      <a:buChar char="•"/>
                      <a:defRPr/>
                    </a:pPr>
                    <a:r>
                      <a:rPr lang="zh-TW" altLang="en-US" sz="2000" dirty="0" smtClean="0">
                        <a:solidFill>
                          <a:schemeClr val="tx1"/>
                        </a:solidFill>
                        <a:latin typeface="標楷體" panose="03000509000000000000" pitchFamily="65" charset="-120"/>
                        <a:ea typeface="標楷體" panose="03000509000000000000" pitchFamily="65" charset="-120"/>
                      </a:rPr>
                      <a:t>訂</a:t>
                    </a:r>
                    <a:r>
                      <a:rPr lang="zh-TW" altLang="en-US" sz="2000" dirty="0">
                        <a:solidFill>
                          <a:schemeClr val="tx1"/>
                        </a:solidFill>
                        <a:latin typeface="標楷體" panose="03000509000000000000" pitchFamily="65" charset="-120"/>
                        <a:ea typeface="標楷體" panose="03000509000000000000" pitchFamily="65" charset="-120"/>
                      </a:rPr>
                      <a:t>有四類</a:t>
                    </a:r>
                    <a:r>
                      <a:rPr lang="zh-TW" altLang="en-US" sz="2000" dirty="0" smtClean="0">
                        <a:solidFill>
                          <a:schemeClr val="tx1"/>
                        </a:solidFill>
                        <a:latin typeface="標楷體" panose="03000509000000000000" pitchFamily="65" charset="-120"/>
                        <a:ea typeface="標楷體" panose="03000509000000000000" pitchFamily="65" charset="-120"/>
                      </a:rPr>
                      <a:t>課程來</a:t>
                    </a:r>
                    <a:r>
                      <a:rPr lang="zh-TW" altLang="en-US" sz="2000" dirty="0">
                        <a:solidFill>
                          <a:schemeClr val="tx1"/>
                        </a:solidFill>
                        <a:latin typeface="標楷體" panose="03000509000000000000" pitchFamily="65" charset="-120"/>
                        <a:ea typeface="標楷體" panose="03000509000000000000" pitchFamily="65" charset="-120"/>
                      </a:rPr>
                      <a:t>引導學校</a:t>
                    </a:r>
                    <a:r>
                      <a:rPr lang="zh-TW" altLang="en-US" sz="2000" dirty="0" smtClean="0">
                        <a:solidFill>
                          <a:schemeClr val="tx1"/>
                        </a:solidFill>
                        <a:latin typeface="標楷體" panose="03000509000000000000" pitchFamily="65" charset="-120"/>
                        <a:ea typeface="標楷體" panose="03000509000000000000" pitchFamily="65" charset="-120"/>
                      </a:rPr>
                      <a:t>規劃</a:t>
                    </a:r>
                    <a:endParaRPr lang="en-US" altLang="zh-TW" sz="2000" dirty="0" smtClean="0">
                      <a:solidFill>
                        <a:schemeClr val="tx1"/>
                      </a:solidFill>
                      <a:latin typeface="標楷體" panose="03000509000000000000" pitchFamily="65" charset="-120"/>
                      <a:ea typeface="標楷體" panose="03000509000000000000" pitchFamily="65" charset="-120"/>
                    </a:endParaRPr>
                  </a:p>
                  <a:p>
                    <a:pPr marL="180975" indent="-180975">
                      <a:buClr>
                        <a:srgbClr val="C00000"/>
                      </a:buClr>
                      <a:buFont typeface="Arial" pitchFamily="34" charset="0"/>
                      <a:buChar char="•"/>
                      <a:defRPr/>
                    </a:pPr>
                    <a:r>
                      <a:rPr lang="zh-TW" altLang="en-US" sz="2000" dirty="0" smtClean="0">
                        <a:solidFill>
                          <a:schemeClr val="tx1"/>
                        </a:solidFill>
                        <a:latin typeface="標楷體" panose="03000509000000000000" pitchFamily="65" charset="-120"/>
                        <a:ea typeface="標楷體" panose="03000509000000000000" pitchFamily="65" charset="-120"/>
                      </a:rPr>
                      <a:t>鼓勵跨領域探究及自主學習</a:t>
                    </a:r>
                    <a:endParaRPr lang="en-US" altLang="zh-TW" sz="2000" dirty="0" smtClean="0">
                      <a:solidFill>
                        <a:schemeClr val="tx1"/>
                      </a:solidFill>
                      <a:latin typeface="標楷體" panose="03000509000000000000" pitchFamily="65" charset="-120"/>
                      <a:ea typeface="標楷體" panose="03000509000000000000" pitchFamily="65" charset="-120"/>
                    </a:endParaRPr>
                  </a:p>
                  <a:p>
                    <a:pPr>
                      <a:buClr>
                        <a:srgbClr val="C00000"/>
                      </a:buClr>
                      <a:buFont typeface="Arial" pitchFamily="34" charset="0"/>
                      <a:buChar char="•"/>
                      <a:defRPr/>
                    </a:pPr>
                    <a:r>
                      <a:rPr lang="zh-TW" altLang="en-US" sz="2000" dirty="0" smtClean="0">
                        <a:solidFill>
                          <a:schemeClr val="tx1"/>
                        </a:solidFill>
                        <a:latin typeface="標楷體" panose="03000509000000000000" pitchFamily="65" charset="-120"/>
                        <a:ea typeface="標楷體" panose="03000509000000000000" pitchFamily="65" charset="-120"/>
                      </a:rPr>
                      <a:t> 促進適性學習的發展</a:t>
                    </a:r>
                    <a:endParaRPr lang="en-US" altLang="zh-TW" sz="2000" dirty="0" smtClean="0">
                      <a:solidFill>
                        <a:schemeClr val="tx1"/>
                      </a:solidFill>
                      <a:latin typeface="標楷體" panose="03000509000000000000" pitchFamily="65" charset="-120"/>
                      <a:ea typeface="標楷體" panose="03000509000000000000" pitchFamily="65" charset="-120"/>
                    </a:endParaRPr>
                  </a:p>
                  <a:p>
                    <a:pPr marL="180975" indent="-180975">
                      <a:buClr>
                        <a:srgbClr val="C00000"/>
                      </a:buClr>
                      <a:buFont typeface="Arial" pitchFamily="34" charset="0"/>
                      <a:buChar char="•"/>
                      <a:defRPr/>
                    </a:pPr>
                    <a:r>
                      <a:rPr lang="zh-TW" altLang="en-US" sz="2000" dirty="0" smtClean="0">
                        <a:solidFill>
                          <a:schemeClr val="tx1"/>
                        </a:solidFill>
                        <a:latin typeface="標楷體" panose="03000509000000000000" pitchFamily="65" charset="-120"/>
                        <a:ea typeface="標楷體" panose="03000509000000000000" pitchFamily="65" charset="-120"/>
                      </a:rPr>
                      <a:t>活化領域學習</a:t>
                    </a:r>
                    <a:endParaRPr lang="en-US" altLang="zh-TW" sz="2000" dirty="0">
                      <a:solidFill>
                        <a:schemeClr val="tx1"/>
                      </a:solidFill>
                      <a:latin typeface="標楷體" panose="03000509000000000000" pitchFamily="65" charset="-120"/>
                      <a:ea typeface="標楷體" panose="03000509000000000000" pitchFamily="65" charset="-120"/>
                    </a:endParaRPr>
                  </a:p>
                </p:txBody>
              </p:sp>
            </p:grpSp>
          </p:grpSp>
        </p:grpSp>
        <p:cxnSp>
          <p:nvCxnSpPr>
            <p:cNvPr id="38" name="直線接點 37"/>
            <p:cNvCxnSpPr/>
            <p:nvPr/>
          </p:nvCxnSpPr>
          <p:spPr>
            <a:xfrm>
              <a:off x="5653839" y="2118604"/>
              <a:ext cx="0" cy="216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4214176" y="2309259"/>
              <a:ext cx="3670902" cy="103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888232" y="2300242"/>
              <a:ext cx="0" cy="216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4214176" y="2300242"/>
              <a:ext cx="7885" cy="216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3263338" y="3222600"/>
              <a:ext cx="6307" cy="3104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flipV="1">
              <a:off x="4819686" y="3406814"/>
              <a:ext cx="4676931" cy="180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9496617" y="3397797"/>
              <a:ext cx="0" cy="2151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7889809" y="3226464"/>
              <a:ext cx="1576" cy="1687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485" name="矩形 64"/>
          <p:cNvSpPr>
            <a:spLocks noChangeArrowheads="1"/>
          </p:cNvSpPr>
          <p:nvPr/>
        </p:nvSpPr>
        <p:spPr bwMode="auto">
          <a:xfrm>
            <a:off x="3875480" y="1500174"/>
            <a:ext cx="18704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zh-TW" altLang="en-US" sz="2000" dirty="0" smtClean="0">
                <a:solidFill>
                  <a:schemeClr val="bg1"/>
                </a:solidFill>
                <a:latin typeface="標楷體" panose="03000509000000000000" pitchFamily="65" charset="-120"/>
                <a:ea typeface="標楷體" panose="03000509000000000000" pitchFamily="65" charset="-120"/>
                <a:cs typeface="Times New Roman" panose="02020603050405020304" pitchFamily="18" charset="0"/>
              </a:rPr>
              <a:t>部定課程</a:t>
            </a:r>
            <a:r>
              <a:rPr lang="en-US" altLang="zh-TW" sz="2000" dirty="0" smtClean="0">
                <a:solidFill>
                  <a:schemeClr val="bg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000" dirty="0">
              <a:solidFill>
                <a:schemeClr val="bg1"/>
              </a:solidFill>
              <a:latin typeface="標楷體" panose="03000509000000000000" pitchFamily="65" charset="-120"/>
              <a:ea typeface="標楷體" panose="03000509000000000000" pitchFamily="65" charset="-120"/>
              <a:cs typeface="Times New Roman" panose="02020603050405020304" pitchFamily="18" charset="0"/>
            </a:endParaRPr>
          </a:p>
          <a:p>
            <a:pPr algn="ctr">
              <a:spcAft>
                <a:spcPts val="0"/>
              </a:spcAft>
              <a:defRPr/>
            </a:pPr>
            <a:r>
              <a:rPr lang="zh-TW" altLang="en-US" sz="2000" b="1" dirty="0" smtClean="0">
                <a:solidFill>
                  <a:schemeClr val="bg1"/>
                </a:solidFill>
                <a:latin typeface="標楷體" panose="03000509000000000000" pitchFamily="65" charset="-120"/>
                <a:ea typeface="標楷體" panose="03000509000000000000" pitchFamily="65" charset="-120"/>
              </a:rPr>
              <a:t>領域學習</a:t>
            </a:r>
            <a:r>
              <a:rPr lang="en-US" altLang="zh-TW" sz="2000" b="1" dirty="0" smtClean="0">
                <a:solidFill>
                  <a:schemeClr val="bg1"/>
                </a:solidFill>
                <a:latin typeface="標楷體" panose="03000509000000000000" pitchFamily="65" charset="-120"/>
                <a:ea typeface="標楷體" panose="03000509000000000000" pitchFamily="65" charset="-120"/>
              </a:rPr>
              <a:t> </a:t>
            </a:r>
            <a:endParaRPr lang="en-US" altLang="zh-TW" sz="2000" b="1" dirty="0">
              <a:solidFill>
                <a:schemeClr val="bg1"/>
              </a:solidFill>
              <a:latin typeface="標楷體" panose="03000509000000000000" pitchFamily="65" charset="-120"/>
              <a:ea typeface="標楷體" panose="03000509000000000000" pitchFamily="65" charset="-120"/>
            </a:endParaRPr>
          </a:p>
        </p:txBody>
      </p:sp>
      <p:sp>
        <p:nvSpPr>
          <p:cNvPr id="66" name="圓角矩形 65"/>
          <p:cNvSpPr/>
          <p:nvPr/>
        </p:nvSpPr>
        <p:spPr bwMode="auto">
          <a:xfrm>
            <a:off x="7104184" y="2695576"/>
            <a:ext cx="1057575" cy="1090615"/>
          </a:xfrm>
          <a:prstGeom prst="roundRect">
            <a:avLst/>
          </a:prstGeom>
          <a:solidFill>
            <a:srgbClr val="079D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TW" b="1" dirty="0" smtClean="0">
                <a:latin typeface="標楷體" panose="03000509000000000000" pitchFamily="65" charset="-120"/>
                <a:ea typeface="標楷體" panose="03000509000000000000" pitchFamily="65" charset="-120"/>
              </a:rPr>
              <a:t>3.</a:t>
            </a:r>
            <a:r>
              <a:rPr lang="zh-TW" altLang="zh-TW" b="1" dirty="0" smtClean="0">
                <a:latin typeface="標楷體" panose="03000509000000000000" pitchFamily="65" charset="-120"/>
                <a:ea typeface="標楷體" panose="03000509000000000000" pitchFamily="65" charset="-120"/>
              </a:rPr>
              <a:t>特殊需</a:t>
            </a:r>
            <a:r>
              <a:rPr lang="zh-TW" altLang="en-US" b="1" dirty="0" smtClean="0">
                <a:latin typeface="標楷體" panose="03000509000000000000" pitchFamily="65" charset="-120"/>
                <a:ea typeface="標楷體" panose="03000509000000000000" pitchFamily="65" charset="-120"/>
              </a:rPr>
              <a:t>求</a:t>
            </a:r>
            <a:r>
              <a:rPr lang="zh-TW" altLang="zh-TW" b="1" dirty="0" smtClean="0">
                <a:latin typeface="標楷體" panose="03000509000000000000" pitchFamily="65" charset="-120"/>
                <a:ea typeface="標楷體" panose="03000509000000000000" pitchFamily="65" charset="-120"/>
              </a:rPr>
              <a:t>領域課程</a:t>
            </a:r>
            <a:endParaRPr lang="en-US" altLang="zh-TW" b="1" dirty="0" smtClean="0">
              <a:latin typeface="標楷體" panose="03000509000000000000" pitchFamily="65" charset="-120"/>
              <a:ea typeface="標楷體" panose="03000509000000000000" pitchFamily="65" charset="-120"/>
            </a:endParaRPr>
          </a:p>
        </p:txBody>
      </p:sp>
      <p:sp>
        <p:nvSpPr>
          <p:cNvPr id="20487" name="矩形 67"/>
          <p:cNvSpPr>
            <a:spLocks noChangeArrowheads="1"/>
          </p:cNvSpPr>
          <p:nvPr/>
        </p:nvSpPr>
        <p:spPr bwMode="auto">
          <a:xfrm>
            <a:off x="5995229" y="2660784"/>
            <a:ext cx="10001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lvl="0"/>
            <a:r>
              <a:rPr lang="en-US" altLang="zh-TW" b="1" dirty="0" smtClean="0">
                <a:solidFill>
                  <a:schemeClr val="lt1"/>
                </a:solidFill>
                <a:latin typeface="標楷體" panose="03000509000000000000" pitchFamily="65" charset="-120"/>
                <a:ea typeface="標楷體" panose="03000509000000000000" pitchFamily="65" charset="-120"/>
              </a:rPr>
              <a:t>2.</a:t>
            </a:r>
            <a:r>
              <a:rPr lang="zh-TW" altLang="zh-TW" b="1" dirty="0" smtClean="0">
                <a:solidFill>
                  <a:schemeClr val="lt1"/>
                </a:solidFill>
                <a:latin typeface="標楷體" panose="03000509000000000000" pitchFamily="65" charset="-120"/>
                <a:ea typeface="標楷體" panose="03000509000000000000" pitchFamily="65" charset="-120"/>
              </a:rPr>
              <a:t>社團活動與技藝課程</a:t>
            </a:r>
            <a:endParaRPr lang="en-US" altLang="zh-TW" b="1" dirty="0">
              <a:solidFill>
                <a:schemeClr val="lt1"/>
              </a:solidFill>
              <a:latin typeface="標楷體" panose="03000509000000000000" pitchFamily="65" charset="-120"/>
              <a:ea typeface="標楷體" panose="03000509000000000000" pitchFamily="65" charset="-120"/>
            </a:endParaRPr>
          </a:p>
        </p:txBody>
      </p:sp>
      <p:sp>
        <p:nvSpPr>
          <p:cNvPr id="69" name="圓角矩形 68"/>
          <p:cNvSpPr/>
          <p:nvPr/>
        </p:nvSpPr>
        <p:spPr bwMode="auto">
          <a:xfrm>
            <a:off x="8215338" y="2730501"/>
            <a:ext cx="920329" cy="1071563"/>
          </a:xfrm>
          <a:prstGeom prst="roundRect">
            <a:avLst/>
          </a:prstGeom>
          <a:solidFill>
            <a:srgbClr val="079D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TW" b="1" dirty="0" smtClean="0">
                <a:latin typeface="標楷體" panose="03000509000000000000" pitchFamily="65" charset="-120"/>
                <a:ea typeface="標楷體" panose="03000509000000000000" pitchFamily="65" charset="-120"/>
              </a:rPr>
              <a:t>4.</a:t>
            </a:r>
            <a:r>
              <a:rPr lang="zh-TW" altLang="zh-TW" b="1" dirty="0" smtClean="0">
                <a:latin typeface="標楷體" panose="03000509000000000000" pitchFamily="65" charset="-120"/>
                <a:ea typeface="標楷體" panose="03000509000000000000" pitchFamily="65" charset="-120"/>
              </a:rPr>
              <a:t>其他類課程</a:t>
            </a:r>
            <a:endParaRPr lang="zh-TW" altLang="en-US" b="1" dirty="0" smtClean="0">
              <a:latin typeface="標楷體" panose="03000509000000000000" pitchFamily="65" charset="-120"/>
              <a:ea typeface="標楷體" panose="03000509000000000000" pitchFamily="65" charset="-120"/>
            </a:endParaRPr>
          </a:p>
        </p:txBody>
      </p:sp>
      <p:cxnSp>
        <p:nvCxnSpPr>
          <p:cNvPr id="4" name="直線接點 3"/>
          <p:cNvCxnSpPr/>
          <p:nvPr/>
        </p:nvCxnSpPr>
        <p:spPr>
          <a:xfrm>
            <a:off x="5250656" y="2532063"/>
            <a:ext cx="0" cy="10160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09475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12"/>
          <p:cNvSpPr>
            <a:spLocks noGrp="1"/>
          </p:cNvSpPr>
          <p:nvPr>
            <p:ph type="title"/>
          </p:nvPr>
        </p:nvSpPr>
        <p:spPr/>
        <p:txBody>
          <a:bodyPr/>
          <a:lstStyle/>
          <a:p>
            <a:pPr algn="l"/>
            <a:endParaRPr lang="zh-TW" altLang="en-US" sz="3200" dirty="0" smtClean="0"/>
          </a:p>
        </p:txBody>
      </p:sp>
      <p:pic>
        <p:nvPicPr>
          <p:cNvPr id="104451" name="Shape 567"/>
          <p:cNvPicPr preferRelativeResize="0">
            <a:picLocks noGrp="1"/>
          </p:cNvPicPr>
          <p:nvPr>
            <p:ph sz="quarter" idx="1"/>
          </p:nvPr>
        </p:nvPicPr>
        <p:blipFill>
          <a:blip r:embed="rId3">
            <a:extLst>
              <a:ext uri="{28A0092B-C50C-407E-A947-70E740481C1C}">
                <a14:useLocalDpi xmlns:a14="http://schemas.microsoft.com/office/drawing/2010/main" val="0"/>
              </a:ext>
            </a:extLst>
          </a:blip>
          <a:srcRect l="-243" r="2"/>
          <a:stretch>
            <a:fillRect/>
          </a:stretch>
        </p:blipFill>
        <p:spPr>
          <a:xfrm>
            <a:off x="628650" y="451945"/>
            <a:ext cx="7811157" cy="5904405"/>
          </a:xfrm>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81</a:t>
            </a:fld>
            <a:endParaRPr lang="zh-TW" altLang="en-US"/>
          </a:p>
        </p:txBody>
      </p:sp>
    </p:spTree>
    <p:extLst>
      <p:ext uri="{BB962C8B-B14F-4D97-AF65-F5344CB8AC3E}">
        <p14:creationId xmlns:p14="http://schemas.microsoft.com/office/powerpoint/2010/main" val="3668417463"/>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hape 588"/>
          <p:cNvSpPr>
            <a:spLocks noGrp="1"/>
          </p:cNvSpPr>
          <p:nvPr>
            <p:ph type="title"/>
          </p:nvPr>
        </p:nvSpPr>
        <p:spPr bwMode="auto">
          <a:xfrm>
            <a:off x="892175" y="-26988"/>
            <a:ext cx="7359650" cy="763588"/>
          </a:xfrm>
        </p:spPr>
        <p:txBody>
          <a:bodyPr wrap="square" numCol="1" compatLnSpc="1">
            <a:prstTxWarp prst="textNoShape">
              <a:avLst/>
            </a:prstTxWarp>
          </a:bodyPr>
          <a:lstStyle/>
          <a:p>
            <a:pPr eaLnBrk="1" hangingPunct="1">
              <a:spcBef>
                <a:spcPct val="0"/>
              </a:spcBef>
              <a:spcAft>
                <a:spcPct val="0"/>
              </a:spcAft>
              <a:buClr>
                <a:srgbClr val="000000"/>
              </a:buClr>
              <a:buSzPct val="25000"/>
            </a:pPr>
            <a:r>
              <a:rPr lang="en-US" sz="3600" b="1" smtClean="0">
                <a:solidFill>
                  <a:srgbClr val="0000FF"/>
                </a:solidFill>
                <a:latin typeface="標楷體" pitchFamily="65" charset="-120"/>
                <a:ea typeface="標楷體" pitchFamily="65" charset="-120"/>
                <a:cs typeface="Arial" charset="0"/>
                <a:sym typeface="Arial" charset="0"/>
              </a:rPr>
              <a:t>領域課程可依學校需求彈性組合</a:t>
            </a:r>
            <a:endParaRPr lang="zh-TW" altLang="en-US" sz="3600" b="1" smtClean="0">
              <a:solidFill>
                <a:srgbClr val="0000FF"/>
              </a:solidFill>
              <a:latin typeface="標楷體" pitchFamily="65" charset="-120"/>
              <a:ea typeface="標楷體" pitchFamily="65" charset="-120"/>
              <a:cs typeface="Arial" charset="0"/>
              <a:sym typeface="Arial" charset="0"/>
            </a:endParaRPr>
          </a:p>
        </p:txBody>
      </p:sp>
      <p:sp>
        <p:nvSpPr>
          <p:cNvPr id="264194" name="投影片編號版面配置區 5"/>
          <p:cNvSpPr>
            <a:spLocks noGrp="1"/>
          </p:cNvSpPr>
          <p:nvPr>
            <p:ph type="sldNum" sz="quarter" idx="10"/>
          </p:nvPr>
        </p:nvSpPr>
        <p:spPr bwMode="auto">
          <a:noFill/>
          <a:ln>
            <a:miter lim="800000"/>
            <a:headEnd/>
            <a:tailEnd/>
          </a:ln>
        </p:spPr>
        <p:txBody>
          <a:bodyPr/>
          <a:lstStyle/>
          <a:p>
            <a:fld id="{EEEC8450-C823-476D-BE5D-2420234B55C1}" type="slidenum">
              <a:rPr lang="en-US" altLang="zh-TW" smtClean="0">
                <a:latin typeface="標楷體" pitchFamily="65" charset="-120"/>
                <a:ea typeface="標楷體" pitchFamily="65" charset="-120"/>
                <a:cs typeface="Calibri" pitchFamily="34" charset="0"/>
              </a:rPr>
              <a:pPr/>
              <a:t>82</a:t>
            </a:fld>
            <a:endParaRPr lang="en-US" altLang="zh-TW" smtClean="0">
              <a:latin typeface="標楷體" pitchFamily="65" charset="-120"/>
              <a:ea typeface="標楷體" pitchFamily="65" charset="-120"/>
              <a:cs typeface="Calibri" pitchFamily="34" charset="0"/>
            </a:endParaRPr>
          </a:p>
        </p:txBody>
      </p:sp>
      <p:graphicFrame>
        <p:nvGraphicFramePr>
          <p:cNvPr id="88109" name="Group 45"/>
          <p:cNvGraphicFramePr>
            <a:graphicFrameLocks noGrp="1"/>
          </p:cNvGraphicFramePr>
          <p:nvPr/>
        </p:nvGraphicFramePr>
        <p:xfrm>
          <a:off x="142875" y="765175"/>
          <a:ext cx="8677275" cy="5974565"/>
        </p:xfrm>
        <a:graphic>
          <a:graphicData uri="http://schemas.openxmlformats.org/drawingml/2006/table">
            <a:tbl>
              <a:tblPr/>
              <a:tblGrid>
                <a:gridCol w="1404938">
                  <a:extLst>
                    <a:ext uri="{9D8B030D-6E8A-4147-A177-3AD203B41FA5}">
                      <a16:colId xmlns="" xmlns:a16="http://schemas.microsoft.com/office/drawing/2014/main" val="20000"/>
                    </a:ext>
                  </a:extLst>
                </a:gridCol>
                <a:gridCol w="1439862">
                  <a:extLst>
                    <a:ext uri="{9D8B030D-6E8A-4147-A177-3AD203B41FA5}">
                      <a16:colId xmlns="" xmlns:a16="http://schemas.microsoft.com/office/drawing/2014/main" val="20001"/>
                    </a:ext>
                  </a:extLst>
                </a:gridCol>
                <a:gridCol w="2952750">
                  <a:extLst>
                    <a:ext uri="{9D8B030D-6E8A-4147-A177-3AD203B41FA5}">
                      <a16:colId xmlns="" xmlns:a16="http://schemas.microsoft.com/office/drawing/2014/main" val="20002"/>
                    </a:ext>
                  </a:extLst>
                </a:gridCol>
                <a:gridCol w="2879725">
                  <a:extLst>
                    <a:ext uri="{9D8B030D-6E8A-4147-A177-3AD203B41FA5}">
                      <a16:colId xmlns="" xmlns:a16="http://schemas.microsoft.com/office/drawing/2014/main" val="20003"/>
                    </a:ext>
                  </a:extLst>
                </a:gridCol>
              </a:tblGrid>
              <a:tr h="469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rPr>
                        <a:t>排課規劃類型</a:t>
                      </a:r>
                      <a:endParaRPr kumimoji="0" 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92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rPr>
                        <a:t>說明</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92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rPr>
                        <a:t>舉例一：一般規劃樣態</a:t>
                      </a:r>
                      <a:endParaRPr kumimoji="0" 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92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rPr>
                        <a:t>舉例</a:t>
                      </a:r>
                      <a:r>
                        <a:rPr kumimoji="0" lang="zh-TW" alt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rPr>
                        <a:t>二：彈性規劃樣態</a:t>
                      </a:r>
                      <a:endParaRPr kumimoji="0" lang="en-US" sz="1600" b="1" i="0" u="none" strike="noStrike" cap="none" normalizeH="0" baseline="0" smtClean="0">
                        <a:ln>
                          <a:noFill/>
                        </a:ln>
                        <a:solidFill>
                          <a:schemeClr val="bg1"/>
                        </a:solidFill>
                        <a:effectLst/>
                        <a:latin typeface="Times New Roman" pitchFamily="18" charset="0"/>
                        <a:ea typeface="標楷體" pitchFamily="65"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920000"/>
                    </a:solidFill>
                  </a:tcPr>
                </a:tc>
                <a:extLst>
                  <a:ext uri="{0D108BD9-81ED-4DB2-BD59-A6C34878D82A}">
                    <a16:rowId xmlns="" xmlns:a16="http://schemas.microsoft.com/office/drawing/2014/main" val="10000"/>
                  </a:ext>
                </a:extLst>
              </a:tr>
              <a:tr h="644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以「週」為</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單位排課</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針對每週一節課之科目</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七年級每週一節社會</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地理科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每週一節視覺藝術</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七年級單週兩節社會</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地理</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科）</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雙週兩節視覺藝術</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688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以「學期」為單位排課</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細明體" pitchFamily="49" charset="-120"/>
                        <a:ea typeface="細明體" pitchFamily="49" charset="-120"/>
                      </a:endParaRPr>
                    </a:p>
                  </a:txBody>
                  <a:tcPr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每週一節社會</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 （</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地理科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endPar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endParaRPr>
                    </a:p>
                    <a:p>
                      <a:pPr marL="0" marR="0" lvl="0" indent="0" algn="l"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每週一節視覺藝術</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上學期每週兩節社會</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地理科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下學期每週兩節視覺藝術</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extLst>
                  <a:ext uri="{0D108BD9-81ED-4DB2-BD59-A6C34878D82A}">
                    <a16:rowId xmlns="" xmlns:a16="http://schemas.microsoft.com/office/drawing/2014/main" val="10002"/>
                  </a:ext>
                </a:extLst>
              </a:tr>
              <a:tr h="3810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領域內</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跨科整合</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針對第四學習階段含數個科目之領域</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視覺藝術</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表演藝術</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音樂</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分科教學</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各一節</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視覺與表演藝術合科共</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二</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音樂一節</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87388">
                <a:tc vMerge="1">
                  <a:txBody>
                    <a:bodyPr/>
                    <a:lstStyle/>
                    <a:p>
                      <a:endParaRPr lang="zh-TW"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smtClean="0">
                        <a:ln>
                          <a:noFill/>
                        </a:ln>
                        <a:solidFill>
                          <a:schemeClr val="tx1"/>
                        </a:solidFill>
                        <a:effectLst/>
                        <a:latin typeface="細明體" pitchFamily="49" charset="-120"/>
                        <a:ea typeface="細明體" pitchFamily="49" charset="-120"/>
                      </a:endParaRPr>
                    </a:p>
                  </a:txBody>
                  <a:tcPr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七</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八年級視覺藝術</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表演藝術</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音樂分科教學各一節</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七年級視覺藝術兩節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、表演藝術</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一節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八年級</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表演藝術</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一節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音樂</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二</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928688">
                <a:tc>
                  <a:txBody>
                    <a:bodyPr/>
                    <a:lstStyle/>
                    <a:p>
                      <a:pPr marL="0" marR="0" lvl="0" indent="-69850" algn="ctr"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跨領域統整</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統整節數不得超過領域總節數⅕</a:t>
                      </a:r>
                      <a:r>
                        <a:rPr kumimoji="0" lang="en-US" altLang="zh-TW"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並可進行協同教學</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藝術領域</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三</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自然領域</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三</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表演藝術、</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音樂各一節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自然兩節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科學之美（跨科統整自然科學與美術）</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二</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endPar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solidFill>
                      <a:srgbClr val="F8CFC8"/>
                    </a:solidFill>
                  </a:tcPr>
                </a:tc>
                <a:extLst>
                  <a:ext uri="{0D108BD9-81ED-4DB2-BD59-A6C34878D82A}">
                    <a16:rowId xmlns="" xmlns:a16="http://schemas.microsoft.com/office/drawing/2014/main" val="10005"/>
                  </a:ext>
                </a:extLst>
              </a:tr>
              <a:tr h="785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跨階段</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彈性開課</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第二階段增一節彈性時數</a:t>
                      </a:r>
                      <a:r>
                        <a:rPr kumimoji="0" lang="en-US" altLang="zh-TW"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第三階段則減一節彈性時數</a:t>
                      </a:r>
                      <a:endParaRPr kumimoji="0" lang="en-US" sz="1600" b="1" i="0" u="none" strike="noStrike" cap="none" normalizeH="0" baseline="0" smtClean="0">
                        <a:ln>
                          <a:noFill/>
                        </a:ln>
                        <a:solidFill>
                          <a:srgbClr val="000000"/>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第二階段英語科一節</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第三階段英語科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二</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第二階段英語科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零</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p>
                      <a:pPr marL="0" marR="0" lvl="0" indent="0" algn="l" defTabSz="914400" rtl="0" eaLnBrk="1" fontAlgn="base" latinLnBrk="0" hangingPunct="1">
                        <a:lnSpc>
                          <a:spcPct val="100000"/>
                        </a:lnSpc>
                        <a:spcBef>
                          <a:spcPct val="0"/>
                        </a:spcBef>
                        <a:spcAft>
                          <a:spcPct val="0"/>
                        </a:spcAft>
                        <a:buClr>
                          <a:srgbClr val="000000"/>
                        </a:buClr>
                        <a:buSzPct val="55000"/>
                        <a:buFont typeface="Arial" charset="0"/>
                        <a:buNone/>
                        <a:tabLst/>
                      </a:pP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第三階段英語科</a:t>
                      </a:r>
                      <a:r>
                        <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一加二</a:t>
                      </a:r>
                      <a:r>
                        <a:rPr kumimoji="0" 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rPr>
                        <a:t>節</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1" i="0" u="none" strike="noStrike" cap="none" normalizeH="0" baseline="0" smtClean="0">
                        <a:ln>
                          <a:noFill/>
                        </a:ln>
                        <a:solidFill>
                          <a:schemeClr val="tx1"/>
                        </a:solidFill>
                        <a:effectLst/>
                        <a:latin typeface="細明體" pitchFamily="49" charset="-120"/>
                        <a:ea typeface="細明體" pitchFamily="49" charset="-120"/>
                        <a:cs typeface="Times New Roman" pitchFamily="18" charset="0"/>
                        <a:sym typeface="Arial Black" pitchFamily="34" charset="0"/>
                      </a:endParaRPr>
                    </a:p>
                  </a:txBody>
                  <a:tcPr marL="91425" marR="91425" marT="91425" marB="91425" horzOverflow="overflow">
                    <a:lnL w="12700" cap="flat" cmpd="sng" algn="ctr">
                      <a:solidFill>
                        <a:srgbClr val="B32C16"/>
                      </a:solidFill>
                      <a:prstDash val="solid"/>
                      <a:round/>
                      <a:headEnd type="none" w="med" len="med"/>
                      <a:tailEnd type="none" w="med" len="med"/>
                    </a:lnL>
                    <a:lnR w="12700" cap="flat" cmpd="sng" algn="ctr">
                      <a:solidFill>
                        <a:srgbClr val="B32C16"/>
                      </a:solidFill>
                      <a:prstDash val="solid"/>
                      <a:round/>
                      <a:headEnd type="none" w="med" len="med"/>
                      <a:tailEnd type="none" w="med" len="med"/>
                    </a:lnR>
                    <a:lnT w="12700" cap="flat" cmpd="sng" algn="ctr">
                      <a:solidFill>
                        <a:srgbClr val="B32C16"/>
                      </a:solidFill>
                      <a:prstDash val="solid"/>
                      <a:round/>
                      <a:headEnd type="none" w="med" len="med"/>
                      <a:tailEnd type="none" w="med" len="med"/>
                    </a:lnT>
                    <a:lnB w="12700" cap="flat" cmpd="sng" algn="ctr">
                      <a:solidFill>
                        <a:srgbClr val="B32C1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505421569"/>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標題 3"/>
          <p:cNvSpPr>
            <a:spLocks noGrp="1"/>
          </p:cNvSpPr>
          <p:nvPr>
            <p:ph type="title"/>
          </p:nvPr>
        </p:nvSpPr>
        <p:spPr/>
        <p:txBody>
          <a:bodyPr/>
          <a:lstStyle/>
          <a:p>
            <a:pPr algn="l"/>
            <a:r>
              <a:rPr lang="zh-TW" altLang="en-US" sz="3200" smtClean="0"/>
              <a:t>鼓勵教師專業進修</a:t>
            </a:r>
          </a:p>
        </p:txBody>
      </p:sp>
      <p:sp>
        <p:nvSpPr>
          <p:cNvPr id="112643" name="Shape 771"/>
          <p:cNvSpPr>
            <a:spLocks noGrp="1"/>
          </p:cNvSpPr>
          <p:nvPr>
            <p:ph sz="quarter" idx="1"/>
          </p:nvPr>
        </p:nvSpPr>
        <p:spPr/>
        <p:txBody>
          <a:bodyPr/>
          <a:lstStyle/>
          <a:p>
            <a:r>
              <a:rPr lang="zh-TW" altLang="en-US" smtClean="0">
                <a:sym typeface="Arial" panose="020B0604020202020204" pitchFamily="34" charset="0"/>
              </a:rPr>
              <a:t>因應課綱的改變，若干領域</a:t>
            </a:r>
            <a:r>
              <a:rPr lang="en-US" altLang="zh-TW" smtClean="0">
                <a:sym typeface="Arial" panose="020B0604020202020204" pitchFamily="34" charset="0"/>
              </a:rPr>
              <a:t>/科目師資需求將增多</a:t>
            </a:r>
          </a:p>
        </p:txBody>
      </p:sp>
      <p:sp>
        <p:nvSpPr>
          <p:cNvPr id="112644" name="投影片編號版面配置區 12"/>
          <p:cNvSpPr>
            <a:spLocks noGrp="1"/>
          </p:cNvSpPr>
          <p:nvPr>
            <p:ph type="sldNum" sz="quarter" idx="12"/>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ACC0E4EF-56BC-42BB-B996-258FD5999501}" type="slidenum">
              <a:rPr lang="zh-TW" altLang="en-US" sz="1400"/>
              <a:pPr>
                <a:spcBef>
                  <a:spcPct val="0"/>
                </a:spcBef>
                <a:buFontTx/>
                <a:buNone/>
              </a:pPr>
              <a:t>83</a:t>
            </a:fld>
            <a:endParaRPr lang="en-US" altLang="zh-TW" sz="1400"/>
          </a:p>
        </p:txBody>
      </p:sp>
      <p:grpSp>
        <p:nvGrpSpPr>
          <p:cNvPr id="112645" name="Shape 773"/>
          <p:cNvGrpSpPr>
            <a:grpSpLocks/>
          </p:cNvGrpSpPr>
          <p:nvPr/>
        </p:nvGrpSpPr>
        <p:grpSpPr bwMode="auto">
          <a:xfrm>
            <a:off x="611188" y="2924175"/>
            <a:ext cx="8069262" cy="2373313"/>
            <a:chOff x="2363" y="778108"/>
            <a:chExt cx="8067764" cy="2372870"/>
          </a:xfrm>
        </p:grpSpPr>
        <p:sp>
          <p:nvSpPr>
            <p:cNvPr id="112646" name="Shape 774"/>
            <p:cNvSpPr>
              <a:spLocks noChangeArrowheads="1"/>
            </p:cNvSpPr>
            <p:nvPr/>
          </p:nvSpPr>
          <p:spPr bwMode="auto">
            <a:xfrm>
              <a:off x="2363" y="778108"/>
              <a:ext cx="2372870" cy="2372870"/>
            </a:xfrm>
            <a:prstGeom prst="ellipse">
              <a:avLst/>
            </a:prstGeom>
            <a:solidFill>
              <a:srgbClr val="BF504D">
                <a:alpha val="49803"/>
              </a:srgbClr>
            </a:solidFill>
            <a:ln w="25400">
              <a:solidFill>
                <a:schemeClr val="bg1"/>
              </a:solidFill>
              <a:round/>
              <a:headEnd/>
              <a:tailEnd/>
            </a:ln>
          </p:spPr>
          <p:txBody>
            <a:bodyPr lIns="91425" tIns="91425" rIns="91425" bIns="9142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en-US" sz="1800" b="1">
                <a:latin typeface="標楷體" panose="03000509000000000000" pitchFamily="65" charset="-120"/>
                <a:ea typeface="標楷體" panose="03000509000000000000" pitchFamily="65" charset="-120"/>
              </a:endParaRPr>
            </a:p>
          </p:txBody>
        </p:sp>
        <p:sp>
          <p:nvSpPr>
            <p:cNvPr id="112647" name="Shape 775"/>
            <p:cNvSpPr txBox="1">
              <a:spLocks noChangeArrowheads="1"/>
            </p:cNvSpPr>
            <p:nvPr/>
          </p:nvSpPr>
          <p:spPr bwMode="auto">
            <a:xfrm>
              <a:off x="349862" y="1125608"/>
              <a:ext cx="1677873" cy="16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575" tIns="46975" rIns="130575" bIns="4697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lnSpc>
                  <a:spcPct val="90000"/>
                </a:lnSpc>
                <a:spcBef>
                  <a:spcPct val="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本土</a:t>
              </a:r>
            </a:p>
            <a:p>
              <a:pPr algn="ctr">
                <a:lnSpc>
                  <a:spcPct val="90000"/>
                </a:lnSpc>
                <a:spcBef>
                  <a:spcPts val="130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語文</a:t>
              </a:r>
            </a:p>
          </p:txBody>
        </p:sp>
        <p:sp>
          <p:nvSpPr>
            <p:cNvPr id="112648" name="Shape 776"/>
            <p:cNvSpPr>
              <a:spLocks noChangeArrowheads="1"/>
            </p:cNvSpPr>
            <p:nvPr/>
          </p:nvSpPr>
          <p:spPr bwMode="auto">
            <a:xfrm>
              <a:off x="1900661" y="778108"/>
              <a:ext cx="2372870" cy="2372870"/>
            </a:xfrm>
            <a:prstGeom prst="ellipse">
              <a:avLst/>
            </a:prstGeom>
            <a:solidFill>
              <a:srgbClr val="BC8250">
                <a:alpha val="49803"/>
              </a:srgbClr>
            </a:solidFill>
            <a:ln w="25400">
              <a:solidFill>
                <a:schemeClr val="bg1"/>
              </a:solidFill>
              <a:round/>
              <a:headEnd/>
              <a:tailEnd/>
            </a:ln>
          </p:spPr>
          <p:txBody>
            <a:bodyPr lIns="91425" tIns="91425" rIns="91425" bIns="9142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en-US" sz="1800" b="1">
                <a:latin typeface="標楷體" panose="03000509000000000000" pitchFamily="65" charset="-120"/>
                <a:ea typeface="標楷體" panose="03000509000000000000" pitchFamily="65" charset="-120"/>
              </a:endParaRPr>
            </a:p>
          </p:txBody>
        </p:sp>
        <p:sp>
          <p:nvSpPr>
            <p:cNvPr id="112649" name="Shape 777"/>
            <p:cNvSpPr txBox="1">
              <a:spLocks noChangeArrowheads="1"/>
            </p:cNvSpPr>
            <p:nvPr/>
          </p:nvSpPr>
          <p:spPr bwMode="auto">
            <a:xfrm>
              <a:off x="2248160" y="1125608"/>
              <a:ext cx="1677873" cy="16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575" tIns="46975" rIns="130575" bIns="4697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lnSpc>
                  <a:spcPct val="90000"/>
                </a:lnSpc>
                <a:spcBef>
                  <a:spcPct val="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新住民語文</a:t>
              </a:r>
            </a:p>
          </p:txBody>
        </p:sp>
        <p:sp>
          <p:nvSpPr>
            <p:cNvPr id="112650" name="Shape 778"/>
            <p:cNvSpPr>
              <a:spLocks noChangeArrowheads="1"/>
            </p:cNvSpPr>
            <p:nvPr/>
          </p:nvSpPr>
          <p:spPr bwMode="auto">
            <a:xfrm>
              <a:off x="3798958" y="778108"/>
              <a:ext cx="2372870" cy="2372870"/>
            </a:xfrm>
            <a:prstGeom prst="ellipse">
              <a:avLst/>
            </a:prstGeom>
            <a:solidFill>
              <a:srgbClr val="BBB054">
                <a:alpha val="49803"/>
              </a:srgbClr>
            </a:solidFill>
            <a:ln w="25400">
              <a:solidFill>
                <a:schemeClr val="bg1"/>
              </a:solidFill>
              <a:round/>
              <a:headEnd/>
              <a:tailEnd/>
            </a:ln>
          </p:spPr>
          <p:txBody>
            <a:bodyPr lIns="91425" tIns="91425" rIns="91425" bIns="9142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en-US" sz="1800" b="1">
                <a:latin typeface="標楷體" panose="03000509000000000000" pitchFamily="65" charset="-120"/>
                <a:ea typeface="標楷體" panose="03000509000000000000" pitchFamily="65" charset="-120"/>
              </a:endParaRPr>
            </a:p>
          </p:txBody>
        </p:sp>
        <p:sp>
          <p:nvSpPr>
            <p:cNvPr id="112651" name="Shape 779"/>
            <p:cNvSpPr txBox="1">
              <a:spLocks noChangeArrowheads="1"/>
            </p:cNvSpPr>
            <p:nvPr/>
          </p:nvSpPr>
          <p:spPr bwMode="auto">
            <a:xfrm>
              <a:off x="4146457" y="1125608"/>
              <a:ext cx="1677873" cy="16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575" tIns="46975" rIns="130575" bIns="4697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lnSpc>
                  <a:spcPct val="90000"/>
                </a:lnSpc>
                <a:spcBef>
                  <a:spcPct val="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科技</a:t>
              </a:r>
            </a:p>
            <a:p>
              <a:pPr algn="ctr">
                <a:lnSpc>
                  <a:spcPct val="90000"/>
                </a:lnSpc>
                <a:spcBef>
                  <a:spcPts val="130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領域</a:t>
              </a:r>
            </a:p>
          </p:txBody>
        </p:sp>
        <p:sp>
          <p:nvSpPr>
            <p:cNvPr id="112652" name="Shape 780"/>
            <p:cNvSpPr>
              <a:spLocks noChangeArrowheads="1"/>
            </p:cNvSpPr>
            <p:nvPr/>
          </p:nvSpPr>
          <p:spPr bwMode="auto">
            <a:xfrm>
              <a:off x="5697257" y="778108"/>
              <a:ext cx="2372870" cy="2372870"/>
            </a:xfrm>
            <a:prstGeom prst="ellipse">
              <a:avLst/>
            </a:prstGeom>
            <a:solidFill>
              <a:srgbClr val="99B958">
                <a:alpha val="49803"/>
              </a:srgbClr>
            </a:solidFill>
            <a:ln w="25400">
              <a:solidFill>
                <a:schemeClr val="bg1"/>
              </a:solidFill>
              <a:round/>
              <a:headEnd/>
              <a:tailEnd/>
            </a:ln>
          </p:spPr>
          <p:txBody>
            <a:bodyPr lIns="91425" tIns="91425" rIns="91425" bIns="9142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endParaRPr lang="zh-TW" altLang="en-US" sz="1800" b="1">
                <a:latin typeface="標楷體" panose="03000509000000000000" pitchFamily="65" charset="-120"/>
                <a:ea typeface="標楷體" panose="03000509000000000000" pitchFamily="65" charset="-120"/>
              </a:endParaRPr>
            </a:p>
          </p:txBody>
        </p:sp>
        <p:sp>
          <p:nvSpPr>
            <p:cNvPr id="112653" name="Shape 781"/>
            <p:cNvSpPr txBox="1">
              <a:spLocks noChangeArrowheads="1"/>
            </p:cNvSpPr>
            <p:nvPr/>
          </p:nvSpPr>
          <p:spPr bwMode="auto">
            <a:xfrm>
              <a:off x="6044755" y="1125608"/>
              <a:ext cx="1677873" cy="167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575" tIns="46975" rIns="130575" bIns="46975"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lnSpc>
                  <a:spcPct val="90000"/>
                </a:lnSpc>
                <a:spcBef>
                  <a:spcPct val="0"/>
                </a:spcBef>
                <a:buSzPct val="25000"/>
                <a:buFontTx/>
                <a:buNone/>
              </a:pPr>
              <a:r>
                <a:rPr lang="en-US" altLang="zh-TW" sz="3700" b="1">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第二外國語文</a:t>
              </a:r>
            </a:p>
          </p:txBody>
        </p:sp>
      </p:grpSp>
    </p:spTree>
    <p:extLst>
      <p:ext uri="{BB962C8B-B14F-4D97-AF65-F5344CB8AC3E}">
        <p14:creationId xmlns:p14="http://schemas.microsoft.com/office/powerpoint/2010/main" val="2028039998"/>
      </p:ext>
    </p:extLst>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hape 596"/>
          <p:cNvSpPr>
            <a:spLocks noGrp="1"/>
          </p:cNvSpPr>
          <p:nvPr>
            <p:ph type="title"/>
          </p:nvPr>
        </p:nvSpPr>
        <p:spPr/>
        <p:txBody>
          <a:bodyPr>
            <a:normAutofit fontScale="90000"/>
          </a:bodyPr>
          <a:lstStyle/>
          <a:p>
            <a:r>
              <a:rPr lang="zh-TW" altLang="en-US" dirty="0" smtClean="0">
                <a:sym typeface="Arial" panose="020B0604020202020204" pitchFamily="34" charset="0"/>
              </a:rPr>
              <a:t>國中小的</a:t>
            </a:r>
            <a:r>
              <a:rPr lang="en-US" altLang="zh-TW" dirty="0" err="1" smtClean="0">
                <a:sym typeface="Arial" panose="020B0604020202020204" pitchFamily="34" charset="0"/>
              </a:rPr>
              <a:t>彈性學習</a:t>
            </a:r>
            <a:r>
              <a:rPr lang="zh-TW" altLang="en-US" dirty="0" smtClean="0">
                <a:sym typeface="Arial" panose="020B0604020202020204" pitchFamily="34" charset="0"/>
              </a:rPr>
              <a:t>課程類型</a:t>
            </a:r>
            <a:r>
              <a:rPr lang="en-US" altLang="zh-TW" dirty="0" smtClean="0">
                <a:sym typeface="Arial" panose="020B0604020202020204" pitchFamily="34" charset="0"/>
              </a:rPr>
              <a:t/>
            </a:r>
            <a:br>
              <a:rPr lang="en-US" altLang="zh-TW" dirty="0" smtClean="0">
                <a:sym typeface="Arial" panose="020B0604020202020204" pitchFamily="34" charset="0"/>
              </a:rPr>
            </a:br>
            <a:r>
              <a:rPr lang="en-US" altLang="zh-TW" dirty="0" smtClean="0">
                <a:sym typeface="Arial" panose="020B0604020202020204" pitchFamily="34" charset="0"/>
              </a:rPr>
              <a:t/>
            </a:r>
            <a:br>
              <a:rPr lang="en-US" altLang="zh-TW" dirty="0" smtClean="0">
                <a:sym typeface="Arial" panose="020B0604020202020204" pitchFamily="34" charset="0"/>
              </a:rPr>
            </a:br>
            <a:endParaRPr lang="en-US" altLang="zh-TW" dirty="0" smtClean="0">
              <a:sym typeface="Arial" panose="020B0604020202020204" pitchFamily="34" charset="0"/>
            </a:endParaRPr>
          </a:p>
        </p:txBody>
      </p:sp>
      <p:sp>
        <p:nvSpPr>
          <p:cNvPr id="3" name="文字版面配置區 2"/>
          <p:cNvSpPr>
            <a:spLocks noGrp="1"/>
          </p:cNvSpPr>
          <p:nvPr>
            <p:ph type="body" idx="1"/>
          </p:nvPr>
        </p:nvSpPr>
        <p:spPr/>
        <p:txBody>
          <a:bodyPr/>
          <a:lstStyle/>
          <a:p>
            <a:endParaRPr lang="zh-TW" altLang="en-US"/>
          </a:p>
        </p:txBody>
      </p:sp>
      <p:pic>
        <p:nvPicPr>
          <p:cNvPr id="106501" name="Shape 59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2641" t="25642" r="2309" b="26724"/>
          <a:stretch>
            <a:fillRect/>
          </a:stretch>
        </p:blipFill>
        <p:spPr bwMode="auto">
          <a:xfrm>
            <a:off x="444500" y="1557338"/>
            <a:ext cx="8304213"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idx="10"/>
          </p:nvPr>
        </p:nvSpPr>
        <p:spPr/>
        <p:txBody>
          <a:bodyPr/>
          <a:lstStyle/>
          <a:p>
            <a:pPr>
              <a:defRPr/>
            </a:pPr>
            <a:fld id="{3FBDFEC6-3D92-42AC-B52B-6E28E7DE826B}" type="slidenum">
              <a:rPr lang="en-US" altLang="zh-TW" smtClean="0"/>
              <a:pPr>
                <a:defRPr/>
              </a:pPr>
              <a:t>84</a:t>
            </a:fld>
            <a:endParaRPr lang="en-US" altLang="zh-TW"/>
          </a:p>
        </p:txBody>
      </p:sp>
    </p:spTree>
    <p:extLst>
      <p:ext uri="{BB962C8B-B14F-4D97-AF65-F5344CB8AC3E}">
        <p14:creationId xmlns:p14="http://schemas.microsoft.com/office/powerpoint/2010/main" val="2587270671"/>
      </p:ext>
    </p:extLst>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hape 605"/>
          <p:cNvSpPr>
            <a:spLocks noGrp="1"/>
          </p:cNvSpPr>
          <p:nvPr>
            <p:ph type="title"/>
          </p:nvPr>
        </p:nvSpPr>
        <p:spPr>
          <a:xfrm>
            <a:off x="311150" y="593725"/>
            <a:ext cx="8521700" cy="763588"/>
          </a:xfrm>
        </p:spPr>
        <p:txBody>
          <a:bodyPr/>
          <a:lstStyle/>
          <a:p>
            <a:pPr algn="l">
              <a:spcBef>
                <a:spcPct val="0"/>
              </a:spcBef>
              <a:spcAft>
                <a:spcPct val="0"/>
              </a:spcAft>
            </a:pPr>
            <a:endParaRPr lang="en-US" altLang="zh-TW" sz="3200" dirty="0" smtClean="0">
              <a:solidFill>
                <a:srgbClr val="000000"/>
              </a:solidFill>
              <a:latin typeface="Calibri" panose="020F0502020204030204" pitchFamily="34" charset="0"/>
              <a:ea typeface="新細明體" panose="02020500000000000000" pitchFamily="18" charset="-120"/>
              <a:cs typeface="Calibri" panose="020F0502020204030204" pitchFamily="34" charset="0"/>
              <a:sym typeface="Calibri" panose="020F0502020204030204" pitchFamily="34" charset="0"/>
            </a:endParaRPr>
          </a:p>
        </p:txBody>
      </p:sp>
      <p:sp>
        <p:nvSpPr>
          <p:cNvPr id="108547" name="文字版面配置區 3"/>
          <p:cNvSpPr>
            <a:spLocks noGrp="1"/>
          </p:cNvSpPr>
          <p:nvPr>
            <p:ph type="body" idx="1"/>
          </p:nvPr>
        </p:nvSpPr>
        <p:spPr>
          <a:xfrm>
            <a:off x="311150" y="1536700"/>
            <a:ext cx="8521700" cy="4554538"/>
          </a:xfrm>
        </p:spPr>
        <p:txBody>
          <a:bodyPr/>
          <a:lstStyle/>
          <a:p>
            <a:pPr>
              <a:spcBef>
                <a:spcPct val="0"/>
              </a:spcBef>
              <a:spcAft>
                <a:spcPct val="0"/>
              </a:spcAft>
              <a:buClr>
                <a:srgbClr val="000000"/>
              </a:buClr>
              <a:buSzTx/>
              <a:buFontTx/>
              <a:buChar char="•"/>
            </a:pPr>
            <a:endParaRPr lang="zh-TW" altLang="en-US" smtClean="0">
              <a:solidFill>
                <a:srgbClr val="000000"/>
              </a:solidFill>
              <a:latin typeface="Calibri" panose="020F0502020204030204" pitchFamily="34" charset="0"/>
              <a:ea typeface="新細明體" panose="02020500000000000000" pitchFamily="18" charset="-120"/>
              <a:cs typeface="Calibri" panose="020F0502020204030204" pitchFamily="34" charset="0"/>
              <a:sym typeface="Calibri" panose="020F0502020204030204" pitchFamily="34" charset="0"/>
            </a:endParaRPr>
          </a:p>
        </p:txBody>
      </p:sp>
      <p:sp>
        <p:nvSpPr>
          <p:cNvPr id="108548" name="投影片編號版面配置區 5"/>
          <p:cNvSpPr>
            <a:spLocks noGrp="1"/>
          </p:cNvSpPr>
          <p:nvPr>
            <p:ph type="sldNum" sz="quarter" idx="10"/>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 typeface="Calibri" panose="020F0502020204030204" pitchFamily="34" charset="0"/>
              <a:buNone/>
            </a:pPr>
            <a:fld id="{0FEA57B7-C7BF-4E09-9F88-2246EDF7443C}" type="slidenum">
              <a:rPr lang="en-US" altLang="zh-TW" sz="1200"/>
              <a:pPr>
                <a:spcBef>
                  <a:spcPct val="0"/>
                </a:spcBef>
                <a:buFont typeface="Calibri" panose="020F0502020204030204" pitchFamily="34" charset="0"/>
                <a:buNone/>
              </a:pPr>
              <a:t>85</a:t>
            </a:fld>
            <a:endParaRPr lang="en-US" altLang="zh-TW" sz="1200"/>
          </a:p>
        </p:txBody>
      </p:sp>
      <p:graphicFrame>
        <p:nvGraphicFramePr>
          <p:cNvPr id="92189" name="Group 29"/>
          <p:cNvGraphicFramePr>
            <a:graphicFrameLocks noGrp="1"/>
          </p:cNvGraphicFramePr>
          <p:nvPr>
            <p:extLst>
              <p:ext uri="{D42A27DB-BD31-4B8C-83A1-F6EECF244321}">
                <p14:modId xmlns:p14="http://schemas.microsoft.com/office/powerpoint/2010/main" val="1881673874"/>
              </p:ext>
            </p:extLst>
          </p:nvPr>
        </p:nvGraphicFramePr>
        <p:xfrm>
          <a:off x="323850" y="519175"/>
          <a:ext cx="8474075" cy="6039281"/>
        </p:xfrm>
        <a:graphic>
          <a:graphicData uri="http://schemas.openxmlformats.org/drawingml/2006/table">
            <a:tbl>
              <a:tblPr/>
              <a:tblGrid>
                <a:gridCol w="1799878">
                  <a:extLst>
                    <a:ext uri="{9D8B030D-6E8A-4147-A177-3AD203B41FA5}">
                      <a16:colId xmlns="" xmlns:a16="http://schemas.microsoft.com/office/drawing/2014/main" val="20000"/>
                    </a:ext>
                  </a:extLst>
                </a:gridCol>
                <a:gridCol w="6674197">
                  <a:extLst>
                    <a:ext uri="{9D8B030D-6E8A-4147-A177-3AD203B41FA5}">
                      <a16:colId xmlns="" xmlns:a16="http://schemas.microsoft.com/office/drawing/2014/main" val="20001"/>
                    </a:ext>
                  </a:extLst>
                </a:gridCol>
              </a:tblGrid>
              <a:tr h="5629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標楷體" pitchFamily="65" charset="-120"/>
                          <a:ea typeface="標楷體" pitchFamily="65" charset="-120"/>
                          <a:sym typeface="Arial Black" pitchFamily="34" charset="0"/>
                        </a:rPr>
                        <a:t>類型</a:t>
                      </a:r>
                      <a:endParaRPr kumimoji="0" lang="en-US" sz="2000" b="1" i="0" u="none" strike="noStrike" cap="none" normalizeH="0" baseline="0" dirty="0" smtClean="0">
                        <a:ln>
                          <a:noFill/>
                        </a:ln>
                        <a:solidFill>
                          <a:schemeClr val="bg1"/>
                        </a:solidFill>
                        <a:effectLst/>
                        <a:latin typeface="標楷體" pitchFamily="65" charset="-120"/>
                        <a:ea typeface="標楷體"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66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1"/>
                          </a:solidFill>
                          <a:effectLst/>
                          <a:latin typeface="標楷體" pitchFamily="65" charset="-120"/>
                          <a:ea typeface="標楷體" pitchFamily="65" charset="-120"/>
                          <a:sym typeface="Arial Black" pitchFamily="34" charset="0"/>
                        </a:rPr>
                        <a:t>建議內容</a:t>
                      </a:r>
                      <a:endParaRPr kumimoji="0" lang="en-US" sz="2000" b="1" i="0" u="none" strike="noStrike" cap="none" normalizeH="0" baseline="0" dirty="0" smtClean="0">
                        <a:ln>
                          <a:noFill/>
                        </a:ln>
                        <a:solidFill>
                          <a:schemeClr val="bg1"/>
                        </a:solidFill>
                        <a:effectLst/>
                        <a:latin typeface="標楷體" pitchFamily="65" charset="-120"/>
                        <a:ea typeface="標楷體"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6600"/>
                    </a:solidFill>
                  </a:tcPr>
                </a:tc>
                <a:extLst>
                  <a:ext uri="{0D108BD9-81ED-4DB2-BD59-A6C34878D82A}">
                    <a16:rowId xmlns="" xmlns:a16="http://schemas.microsoft.com/office/drawing/2014/main" val="10000"/>
                  </a:ext>
                </a:extLst>
              </a:tr>
              <a:tr h="9148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主題</a:t>
                      </a:r>
                      <a:r>
                        <a:rPr kumimoji="0" lang="en-US" altLang="zh-TW" sz="21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1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專題</a:t>
                      </a:r>
                      <a:r>
                        <a:rPr kumimoji="0" lang="en-US" altLang="zh-TW" sz="21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議題探究課程</a:t>
                      </a:r>
                      <a:endParaRPr kumimoji="0" lang="en-US" sz="21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CFA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跨領域</a:t>
                      </a:r>
                      <a:r>
                        <a:rPr kumimoji="0" lang="en-US" altLang="zh-TW"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科目或結合各項議題</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發展「統整性主題</a:t>
                      </a:r>
                      <a:r>
                        <a:rPr kumimoji="0" lang="en-US" altLang="zh-TW"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專題</a:t>
                      </a:r>
                      <a:r>
                        <a:rPr kumimoji="0" lang="en-US" altLang="zh-TW"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議題探究課程</a:t>
                      </a:r>
                      <a:r>
                        <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強化知能整合與生活運用能力</a:t>
                      </a:r>
                      <a:endParaRPr kumimoji="0" lang="en-US" sz="2200" b="0" i="0" u="none" strike="noStrike" cap="none" normalizeH="0" baseline="0" dirty="0" smtClean="0">
                        <a:ln>
                          <a:noFill/>
                        </a:ln>
                        <a:solidFill>
                          <a:srgbClr val="000000"/>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CFAF"/>
                    </a:solidFill>
                  </a:tcPr>
                </a:tc>
                <a:extLst>
                  <a:ext uri="{0D108BD9-81ED-4DB2-BD59-A6C34878D82A}">
                    <a16:rowId xmlns="" xmlns:a16="http://schemas.microsoft.com/office/drawing/2014/main" val="10001"/>
                  </a:ext>
                </a:extLst>
              </a:tr>
              <a:tr h="1618616">
                <a:tc>
                  <a:txBody>
                    <a:bodyPr/>
                    <a:lstStyle/>
                    <a:p>
                      <a:pPr marL="0" marR="0" lvl="0" indent="0" algn="ctr" defTabSz="914400" rtl="0" eaLnBrk="1" fontAlgn="base" latinLnBrk="0" hangingPunct="1">
                        <a:lnSpc>
                          <a:spcPct val="100000"/>
                        </a:lnSpc>
                        <a:spcBef>
                          <a:spcPct val="0"/>
                        </a:spcBef>
                        <a:spcAft>
                          <a:spcPct val="0"/>
                        </a:spcAft>
                        <a:buClr>
                          <a:srgbClr val="000000"/>
                        </a:buClr>
                        <a:buSzPct val="25000"/>
                        <a:buFont typeface="Arial" charset="0"/>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社團活動</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endParaRPr>
                    </a:p>
                    <a:p>
                      <a:pPr marL="0" marR="0" lvl="0" indent="0" algn="ctr" defTabSz="914400" rtl="0" eaLnBrk="1" fontAlgn="base" latinLnBrk="0" hangingPunct="1">
                        <a:lnSpc>
                          <a:spcPct val="100000"/>
                        </a:lnSpc>
                        <a:spcBef>
                          <a:spcPct val="0"/>
                        </a:spcBef>
                        <a:spcAft>
                          <a:spcPct val="0"/>
                        </a:spcAft>
                        <a:buClr>
                          <a:srgbClr val="000000"/>
                        </a:buClr>
                        <a:buSzPct val="25000"/>
                        <a:buFont typeface="Arial" charset="0"/>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與技藝課程</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社團活動：學生依興趣及能力分組選修與其他班級學生共同上課</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技藝課程：以促進手眼身心等感官統合</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實際操作之課程為主</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也可開設與技術型高中銜接的技藝課程等</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933475">
                <a:tc>
                  <a:txBody>
                    <a:bodyPr/>
                    <a:lstStyle/>
                    <a:p>
                      <a:pPr marL="0" marR="0" lvl="0" indent="0" algn="ctr" defTabSz="914400" rtl="0" eaLnBrk="1" fontAlgn="base" latinLnBrk="0" hangingPunct="1">
                        <a:lnSpc>
                          <a:spcPct val="100000"/>
                        </a:lnSpc>
                        <a:spcBef>
                          <a:spcPct val="0"/>
                        </a:spcBef>
                        <a:spcAft>
                          <a:spcPct val="0"/>
                        </a:spcAft>
                        <a:buClr>
                          <a:srgbClr val="000000"/>
                        </a:buClr>
                        <a:buSzPct val="25000"/>
                        <a:buFont typeface="Arial" charset="0"/>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特殊需求領域課程</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CFA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專指針對「特殊教育」學生</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如：身心障礙或資賦優異學生</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及特殊類型班級如體育班</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藝才班所設計的課程</a:t>
                      </a:r>
                      <a:r>
                        <a:rPr kumimoji="0" lang="zh-TW" alt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endParaRPr kumimoji="0" lang="en-US" sz="2200" b="0" i="0" u="none" strike="noStrike" cap="none" normalizeH="0" baseline="0" dirty="0" smtClean="0">
                        <a:ln>
                          <a:noFill/>
                        </a:ln>
                        <a:solidFill>
                          <a:srgbClr val="000000"/>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CFAF"/>
                    </a:solidFill>
                  </a:tcPr>
                </a:tc>
                <a:extLst>
                  <a:ext uri="{0D108BD9-81ED-4DB2-BD59-A6C34878D82A}">
                    <a16:rowId xmlns="" xmlns:a16="http://schemas.microsoft.com/office/drawing/2014/main" val="10003"/>
                  </a:ext>
                </a:extLst>
              </a:tr>
              <a:tr h="12667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其他類課程</a:t>
                      </a:r>
                      <a:endPar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包括本土語文</a:t>
                      </a:r>
                      <a:r>
                        <a:rPr kumimoji="0" lang="en-US" altLang="zh-TW"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新住民語文、服務學習、戶外教育、班際或校際交流、自治活動、班級輔導、學生自主學習等各式課程</a:t>
                      </a:r>
                      <a:r>
                        <a:rPr kumimoji="0" lang="en-US" altLang="zh-TW"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r>
                        <a:rPr kumimoji="0" lang="en-US" sz="2200" b="0" i="0" u="none" strike="noStrike" cap="none" normalizeH="0" baseline="0" dirty="0" err="1"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以及領域補救教學課程</a:t>
                      </a:r>
                      <a:r>
                        <a:rPr kumimoji="0" lang="en-US" sz="2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sym typeface="Arial Black" pitchFamily="34" charset="0"/>
                        </a:rPr>
                        <a:t>。</a:t>
                      </a:r>
                      <a:endParaRPr kumimoji="0" lang="en-US" sz="2200" b="0" i="0" u="none" strike="noStrike" cap="none" normalizeH="0" baseline="0" dirty="0" smtClean="0">
                        <a:ln>
                          <a:noFill/>
                        </a:ln>
                        <a:solidFill>
                          <a:srgbClr val="000000"/>
                        </a:solidFill>
                        <a:effectLst/>
                        <a:latin typeface="標楷體" panose="03000509000000000000" pitchFamily="65" charset="-120"/>
                        <a:ea typeface="標楷體" panose="03000509000000000000" pitchFamily="65" charset="-120"/>
                        <a:cs typeface="Arial Black" pitchFamily="34" charset="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13031">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FF0000"/>
                          </a:solidFill>
                          <a:effectLst/>
                          <a:latin typeface="標楷體" pitchFamily="65" charset="-120"/>
                          <a:ea typeface="標楷體" pitchFamily="65" charset="-120"/>
                          <a:sym typeface="Arial Black" pitchFamily="34" charset="0"/>
                        </a:rPr>
                        <a:t>鼓勵跨領域探究及自主學習</a:t>
                      </a:r>
                      <a:r>
                        <a:rPr kumimoji="0" lang="en-US" sz="2000" b="1" i="0" u="none" strike="noStrike" cap="none" normalizeH="0" baseline="0" dirty="0" smtClean="0">
                          <a:ln>
                            <a:noFill/>
                          </a:ln>
                          <a:solidFill>
                            <a:srgbClr val="FF0000"/>
                          </a:solidFill>
                          <a:effectLst/>
                          <a:latin typeface="標楷體" pitchFamily="65" charset="-120"/>
                          <a:ea typeface="標楷體" pitchFamily="65" charset="-120"/>
                          <a:sym typeface="Arial Black" pitchFamily="34" charset="0"/>
                        </a:rPr>
                        <a:t>     </a:t>
                      </a:r>
                      <a:r>
                        <a:rPr kumimoji="0" lang="en-US" sz="2000" b="1" i="0" u="none" strike="noStrike" cap="none" normalizeH="0" baseline="0" dirty="0" err="1" smtClean="0">
                          <a:ln>
                            <a:noFill/>
                          </a:ln>
                          <a:solidFill>
                            <a:srgbClr val="FF0000"/>
                          </a:solidFill>
                          <a:effectLst/>
                          <a:latin typeface="標楷體" pitchFamily="65" charset="-120"/>
                          <a:ea typeface="標楷體" pitchFamily="65" charset="-120"/>
                          <a:sym typeface="Arial Black" pitchFamily="34" charset="0"/>
                        </a:rPr>
                        <a:t>鼓勵適性學習的發展</a:t>
                      </a:r>
                      <a:endParaRPr kumimoji="0" lang="en-US" sz="2000" b="1" i="0" u="none" strike="noStrike" cap="none" normalizeH="0" baseline="0" dirty="0" smtClean="0">
                        <a:ln>
                          <a:noFill/>
                        </a:ln>
                        <a:solidFill>
                          <a:srgbClr val="FF0000"/>
                        </a:solidFill>
                        <a:effectLst/>
                        <a:latin typeface="標楷體" pitchFamily="65" charset="-120"/>
                        <a:ea typeface="標楷體" pitchFamily="65" charset="-120"/>
                        <a:sym typeface="Arial Black" pitchFamily="34" charset="0"/>
                      </a:endParaRPr>
                    </a:p>
                  </a:txBody>
                  <a:tcPr marL="91419" marR="91419" marT="91391" marB="9139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165386709"/>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hape 847"/>
          <p:cNvSpPr>
            <a:spLocks noGrp="1"/>
          </p:cNvSpPr>
          <p:nvPr>
            <p:ph type="title"/>
          </p:nvPr>
        </p:nvSpPr>
        <p:spPr bwMode="auto">
          <a:xfrm>
            <a:off x="457200" y="274638"/>
            <a:ext cx="8229600" cy="849312"/>
          </a:xfrm>
        </p:spPr>
        <p:txBody>
          <a:bodyPr wrap="square" lIns="91425" tIns="45700" rIns="91425" bIns="45700" numCol="1" anchor="ctr" anchorCtr="0" compatLnSpc="1">
            <a:prstTxWarp prst="textNoShape">
              <a:avLst/>
            </a:prstTxWarp>
            <a:normAutofit fontScale="90000"/>
          </a:bodyPr>
          <a:lstStyle/>
          <a:p>
            <a:pPr algn="ctr" eaLnBrk="1" hangingPunct="1">
              <a:buSzPct val="25000"/>
            </a:pPr>
            <a:r>
              <a:rPr lang="en-US" sz="4400" b="1" cap="none" dirty="0" err="1" smtClean="0">
                <a:solidFill>
                  <a:srgbClr val="663300"/>
                </a:solidFill>
                <a:latin typeface="標楷體" pitchFamily="65" charset="-120"/>
                <a:ea typeface="標楷體" pitchFamily="65" charset="-120"/>
                <a:cs typeface="Arial" charset="0"/>
                <a:sym typeface="Arial" charset="0"/>
              </a:rPr>
              <a:t>校訂</a:t>
            </a:r>
            <a:r>
              <a:rPr lang="en-US" sz="4400" b="1" cap="none" dirty="0" smtClean="0">
                <a:solidFill>
                  <a:srgbClr val="663300"/>
                </a:solidFill>
                <a:latin typeface="標楷體" pitchFamily="65" charset="-120"/>
                <a:ea typeface="標楷體" pitchFamily="65" charset="-120"/>
                <a:cs typeface="Arial" charset="0"/>
                <a:sym typeface="Arial" charset="0"/>
              </a:rPr>
              <a:t>(</a:t>
            </a:r>
            <a:r>
              <a:rPr lang="zh-TW" altLang="en-US" sz="4400" b="1" cap="none" dirty="0" smtClean="0">
                <a:solidFill>
                  <a:srgbClr val="663300"/>
                </a:solidFill>
                <a:latin typeface="標楷體" pitchFamily="65" charset="-120"/>
                <a:ea typeface="標楷體" pitchFamily="65" charset="-120"/>
                <a:cs typeface="Arial" charset="0"/>
                <a:sym typeface="Arial" charset="0"/>
              </a:rPr>
              <a:t>彈性學習</a:t>
            </a:r>
            <a:r>
              <a:rPr lang="en-US" altLang="zh-TW" sz="4400" b="1" cap="none" dirty="0" smtClean="0">
                <a:solidFill>
                  <a:srgbClr val="663300"/>
                </a:solidFill>
                <a:latin typeface="標楷體" pitchFamily="65" charset="-120"/>
                <a:ea typeface="標楷體" pitchFamily="65" charset="-120"/>
                <a:cs typeface="Arial" charset="0"/>
                <a:sym typeface="Arial" charset="0"/>
              </a:rPr>
              <a:t>)</a:t>
            </a:r>
            <a:r>
              <a:rPr lang="en-US" sz="4400" b="1" cap="none" dirty="0" err="1" smtClean="0">
                <a:solidFill>
                  <a:srgbClr val="663300"/>
                </a:solidFill>
                <a:latin typeface="標楷體" pitchFamily="65" charset="-120"/>
                <a:ea typeface="標楷體" pitchFamily="65" charset="-120"/>
                <a:cs typeface="Arial" charset="0"/>
                <a:sym typeface="Arial" charset="0"/>
              </a:rPr>
              <a:t>課程</a:t>
            </a:r>
            <a:r>
              <a:rPr lang="en-US" sz="4800" b="1" cap="none" dirty="0" smtClean="0">
                <a:solidFill>
                  <a:srgbClr val="FF0000"/>
                </a:solidFill>
                <a:latin typeface="標楷體" pitchFamily="65" charset="-120"/>
                <a:ea typeface="標楷體" pitchFamily="65" charset="-120"/>
                <a:cs typeface="Arial" charset="0"/>
                <a:sym typeface="Arial" charset="0"/>
              </a:rPr>
              <a:t/>
            </a:r>
            <a:br>
              <a:rPr lang="en-US" sz="4800" b="1" cap="none" dirty="0" smtClean="0">
                <a:solidFill>
                  <a:srgbClr val="FF0000"/>
                </a:solidFill>
                <a:latin typeface="標楷體" pitchFamily="65" charset="-120"/>
                <a:ea typeface="標楷體" pitchFamily="65" charset="-120"/>
                <a:cs typeface="Arial" charset="0"/>
                <a:sym typeface="Arial" charset="0"/>
              </a:rPr>
            </a:br>
            <a:r>
              <a:rPr lang="en-US" sz="2800" b="1" cap="none" dirty="0" smtClean="0">
                <a:solidFill>
                  <a:srgbClr val="0000FF"/>
                </a:solidFill>
                <a:latin typeface="標楷體" pitchFamily="65" charset="-120"/>
                <a:ea typeface="標楷體" pitchFamily="65" charset="-120"/>
                <a:cs typeface="Arial" charset="0"/>
                <a:sym typeface="Arial" charset="0"/>
              </a:rPr>
              <a:t>（</a:t>
            </a:r>
            <a:r>
              <a:rPr lang="en-US" sz="2800" b="1" cap="none" dirty="0" err="1" smtClean="0">
                <a:solidFill>
                  <a:srgbClr val="0000FF"/>
                </a:solidFill>
                <a:latin typeface="標楷體" pitchFamily="65" charset="-120"/>
                <a:ea typeface="標楷體" pitchFamily="65" charset="-120"/>
                <a:cs typeface="Arial" charset="0"/>
                <a:sym typeface="Arial" charset="0"/>
              </a:rPr>
              <a:t>我們可以滿足孩子更大的學習需求</a:t>
            </a:r>
            <a:r>
              <a:rPr lang="en-US" sz="2800" b="1" cap="none" dirty="0" smtClean="0">
                <a:solidFill>
                  <a:srgbClr val="0000FF"/>
                </a:solidFill>
                <a:latin typeface="標楷體" pitchFamily="65" charset="-120"/>
                <a:ea typeface="標楷體" pitchFamily="65" charset="-120"/>
                <a:cs typeface="Arial" charset="0"/>
                <a:sym typeface="Arial" charset="0"/>
              </a:rPr>
              <a:t>）</a:t>
            </a:r>
          </a:p>
        </p:txBody>
      </p:sp>
      <p:sp>
        <p:nvSpPr>
          <p:cNvPr id="312322" name="投影片編號版面配置區 6"/>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6A20B555-821C-4632-BEBD-4EF9E367C72A}" type="slidenum">
              <a:rPr lang="zh-TW" altLang="en-US" smtClean="0">
                <a:latin typeface="標楷體" pitchFamily="65" charset="-120"/>
                <a:ea typeface="標楷體" pitchFamily="65" charset="-120"/>
              </a:rPr>
              <a:pPr/>
              <a:t>86</a:t>
            </a:fld>
            <a:endParaRPr lang="en-US" altLang="zh-TW" smtClean="0">
              <a:latin typeface="標楷體" pitchFamily="65" charset="-120"/>
              <a:ea typeface="標楷體" pitchFamily="65" charset="-120"/>
            </a:endParaRPr>
          </a:p>
        </p:txBody>
      </p:sp>
      <p:pic>
        <p:nvPicPr>
          <p:cNvPr id="312323" name="Shape 850"/>
          <p:cNvPicPr preferRelativeResize="0">
            <a:picLocks noChangeAspect="1" noChangeArrowheads="1"/>
          </p:cNvPicPr>
          <p:nvPr/>
        </p:nvPicPr>
        <p:blipFill>
          <a:blip r:embed="rId3" cstate="print"/>
          <a:srcRect/>
          <a:stretch>
            <a:fillRect/>
          </a:stretch>
        </p:blipFill>
        <p:spPr bwMode="auto">
          <a:xfrm>
            <a:off x="0" y="1882775"/>
            <a:ext cx="9102725" cy="4975225"/>
          </a:xfrm>
          <a:prstGeom prst="rect">
            <a:avLst/>
          </a:prstGeom>
          <a:noFill/>
          <a:ln w="9525">
            <a:noFill/>
            <a:miter lim="800000"/>
            <a:headEnd/>
            <a:tailEnd/>
          </a:ln>
        </p:spPr>
      </p:pic>
      <p:sp>
        <p:nvSpPr>
          <p:cNvPr id="312324" name="Shape 851"/>
          <p:cNvSpPr>
            <a:spLocks noChangeArrowheads="1"/>
          </p:cNvSpPr>
          <p:nvPr/>
        </p:nvSpPr>
        <p:spPr bwMode="auto">
          <a:xfrm>
            <a:off x="2987675" y="1412875"/>
            <a:ext cx="3087688" cy="407988"/>
          </a:xfrm>
          <a:prstGeom prst="roundRect">
            <a:avLst>
              <a:gd name="adj" fmla="val 16667"/>
            </a:avLst>
          </a:prstGeom>
          <a:solidFill>
            <a:srgbClr val="FF0000"/>
          </a:solidFill>
          <a:ln w="9525">
            <a:noFill/>
            <a:round/>
            <a:headEnd/>
            <a:tailEnd/>
          </a:ln>
        </p:spPr>
        <p:txBody>
          <a:bodyPr lIns="91425" tIns="45700" rIns="91425" bIns="45700"/>
          <a:lstStyle/>
          <a:p>
            <a:pPr>
              <a:buSzPct val="25000"/>
            </a:pPr>
            <a:r>
              <a:rPr lang="en-US" b="1">
                <a:solidFill>
                  <a:srgbClr val="FFFF00"/>
                </a:solidFill>
                <a:latin typeface="標楷體" pitchFamily="65" charset="-120"/>
                <a:ea typeface="標楷體" pitchFamily="65" charset="-120"/>
                <a:cs typeface="Arial" charset="0"/>
                <a:sym typeface="Arial" charset="0"/>
              </a:rPr>
              <a:t>跨領域</a:t>
            </a:r>
            <a:r>
              <a:rPr lang="en-US" altLang="zh-TW" b="1">
                <a:solidFill>
                  <a:srgbClr val="FFFF00"/>
                </a:solidFill>
                <a:latin typeface="標楷體" pitchFamily="65" charset="-120"/>
                <a:ea typeface="標楷體" pitchFamily="65" charset="-120"/>
                <a:cs typeface="Arial" charset="0"/>
                <a:sym typeface="Arial" charset="0"/>
              </a:rPr>
              <a:t>/</a:t>
            </a:r>
            <a:r>
              <a:rPr lang="en-US" b="1">
                <a:solidFill>
                  <a:srgbClr val="FFFF00"/>
                </a:solidFill>
                <a:latin typeface="標楷體" pitchFamily="65" charset="-120"/>
                <a:ea typeface="標楷體" pitchFamily="65" charset="-120"/>
                <a:cs typeface="Arial" charset="0"/>
                <a:sym typeface="Arial" charset="0"/>
              </a:rPr>
              <a:t>科目或結合各項議題</a:t>
            </a:r>
          </a:p>
        </p:txBody>
      </p:sp>
    </p:spTree>
    <p:extLst>
      <p:ext uri="{BB962C8B-B14F-4D97-AF65-F5344CB8AC3E}">
        <p14:creationId xmlns:p14="http://schemas.microsoft.com/office/powerpoint/2010/main" val="2721908935"/>
      </p:ext>
    </p:extLst>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hape 612"/>
          <p:cNvSpPr>
            <a:spLocks noGrp="1"/>
          </p:cNvSpPr>
          <p:nvPr>
            <p:ph type="title"/>
          </p:nvPr>
        </p:nvSpPr>
        <p:spPr>
          <a:xfrm>
            <a:off x="311150" y="593725"/>
            <a:ext cx="8521700" cy="763588"/>
          </a:xfrm>
        </p:spPr>
        <p:txBody>
          <a:bodyPr/>
          <a:lstStyle/>
          <a:p>
            <a:pPr algn="l">
              <a:spcBef>
                <a:spcPct val="0"/>
              </a:spcBef>
              <a:spcAft>
                <a:spcPct val="0"/>
              </a:spcAft>
            </a:pPr>
            <a:r>
              <a:rPr lang="zh-TW" altLang="en-US" sz="3200" smtClean="0">
                <a:solidFill>
                  <a:srgbClr val="000000"/>
                </a:solidFill>
                <a:latin typeface="Calibri" panose="020F0502020204030204" pitchFamily="34" charset="0"/>
                <a:ea typeface="新細明體" panose="02020500000000000000" pitchFamily="18" charset="-120"/>
                <a:cs typeface="Calibri" panose="020F0502020204030204" pitchFamily="34" charset="0"/>
                <a:sym typeface="Arial" panose="020B0604020202020204" pitchFamily="34" charset="0"/>
              </a:rPr>
              <a:t>校訂</a:t>
            </a:r>
            <a:r>
              <a:rPr lang="en-US" altLang="zh-TW" sz="3200" smtClean="0">
                <a:solidFill>
                  <a:srgbClr val="000000"/>
                </a:solidFill>
                <a:latin typeface="Calibri" panose="020F0502020204030204" pitchFamily="34" charset="0"/>
                <a:ea typeface="新細明體" panose="02020500000000000000" pitchFamily="18" charset="-120"/>
                <a:cs typeface="Calibri" panose="020F0502020204030204" pitchFamily="34" charset="0"/>
                <a:sym typeface="Arial" panose="020B0604020202020204" pitchFamily="34" charset="0"/>
              </a:rPr>
              <a:t>(彈性學習)課程的預期成效</a:t>
            </a:r>
          </a:p>
        </p:txBody>
      </p:sp>
      <p:sp>
        <p:nvSpPr>
          <p:cNvPr id="110595" name="文字版面配置區 3"/>
          <p:cNvSpPr>
            <a:spLocks noGrp="1"/>
          </p:cNvSpPr>
          <p:nvPr>
            <p:ph type="body" idx="1"/>
          </p:nvPr>
        </p:nvSpPr>
        <p:spPr>
          <a:xfrm>
            <a:off x="311150" y="1536700"/>
            <a:ext cx="8521700" cy="4554538"/>
          </a:xfrm>
        </p:spPr>
        <p:txBody>
          <a:bodyPr/>
          <a:lstStyle/>
          <a:p>
            <a:pPr>
              <a:spcBef>
                <a:spcPct val="0"/>
              </a:spcBef>
              <a:spcAft>
                <a:spcPct val="0"/>
              </a:spcAft>
              <a:buClr>
                <a:srgbClr val="000000"/>
              </a:buClr>
              <a:buSzTx/>
              <a:buFontTx/>
              <a:buChar char="•"/>
            </a:pPr>
            <a:endParaRPr lang="zh-TW" altLang="en-US" smtClean="0">
              <a:solidFill>
                <a:srgbClr val="000000"/>
              </a:solidFill>
              <a:latin typeface="Calibri" panose="020F0502020204030204" pitchFamily="34" charset="0"/>
              <a:ea typeface="新細明體" panose="02020500000000000000" pitchFamily="18" charset="-120"/>
              <a:cs typeface="Calibri" panose="020F0502020204030204" pitchFamily="34" charset="0"/>
              <a:sym typeface="Calibri" panose="020F0502020204030204" pitchFamily="34" charset="0"/>
            </a:endParaRPr>
          </a:p>
        </p:txBody>
      </p:sp>
      <p:sp>
        <p:nvSpPr>
          <p:cNvPr id="110596" name="投影片編號版面配置區 7"/>
          <p:cNvSpPr>
            <a:spLocks noGrp="1"/>
          </p:cNvSpPr>
          <p:nvPr>
            <p:ph type="sldNum" sz="quarter" idx="10"/>
          </p:nvPr>
        </p:nvSpPr>
        <p:spPr>
          <a:noFill/>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 typeface="Calibri" panose="020F0502020204030204" pitchFamily="34" charset="0"/>
              <a:buNone/>
            </a:pPr>
            <a:fld id="{8CEE33E8-1BEF-4AFD-9A15-EFB9EFDBFCD6}" type="slidenum">
              <a:rPr lang="en-US" altLang="zh-TW" sz="1200"/>
              <a:pPr>
                <a:spcBef>
                  <a:spcPct val="0"/>
                </a:spcBef>
                <a:buFont typeface="Calibri" panose="020F0502020204030204" pitchFamily="34" charset="0"/>
                <a:buNone/>
              </a:pPr>
              <a:t>87</a:t>
            </a:fld>
            <a:endParaRPr lang="en-US" altLang="zh-TW" sz="1200"/>
          </a:p>
        </p:txBody>
      </p:sp>
      <p:pic>
        <p:nvPicPr>
          <p:cNvPr id="110597" name="Shape 61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11424" b="20689"/>
          <a:stretch>
            <a:fillRect/>
          </a:stretch>
        </p:blipFill>
        <p:spPr bwMode="auto">
          <a:xfrm>
            <a:off x="1066800" y="1316038"/>
            <a:ext cx="7069138"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Shape 614"/>
          <p:cNvSpPr txBox="1">
            <a:spLocks noChangeArrowheads="1"/>
          </p:cNvSpPr>
          <p:nvPr/>
        </p:nvSpPr>
        <p:spPr bwMode="auto">
          <a:xfrm>
            <a:off x="3314700" y="1152525"/>
            <a:ext cx="555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
                <a:srgbClr val="000000"/>
              </a:buClr>
              <a:buFontTx/>
              <a:buNone/>
            </a:pPr>
            <a:endParaRPr lang="zh-TW" altLang="en-US" sz="1800">
              <a:solidFill>
                <a:srgbClr val="00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endParaRPr>
          </a:p>
        </p:txBody>
      </p:sp>
      <p:sp>
        <p:nvSpPr>
          <p:cNvPr id="110599" name="Shape 615"/>
          <p:cNvSpPr txBox="1">
            <a:spLocks noChangeArrowheads="1"/>
          </p:cNvSpPr>
          <p:nvPr/>
        </p:nvSpPr>
        <p:spPr bwMode="auto">
          <a:xfrm>
            <a:off x="1514475" y="5646738"/>
            <a:ext cx="27940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Clr>
                <a:srgbClr val="980000"/>
              </a:buClr>
              <a:buSzPct val="25000"/>
              <a:buFontTx/>
              <a:buNone/>
            </a:pPr>
            <a:r>
              <a:rPr lang="en-US" altLang="zh-TW" sz="3000" b="1">
                <a:solidFill>
                  <a:srgbClr val="98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帶動教學活化</a:t>
            </a:r>
          </a:p>
        </p:txBody>
      </p:sp>
      <p:sp>
        <p:nvSpPr>
          <p:cNvPr id="110600" name="Shape 616"/>
          <p:cNvSpPr txBox="1">
            <a:spLocks noChangeArrowheads="1"/>
          </p:cNvSpPr>
          <p:nvPr/>
        </p:nvSpPr>
        <p:spPr bwMode="auto">
          <a:xfrm>
            <a:off x="4699000" y="5589588"/>
            <a:ext cx="30622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Clr>
                <a:srgbClr val="980000"/>
              </a:buClr>
              <a:buSzPct val="25000"/>
              <a:buFontTx/>
              <a:buNone/>
            </a:pPr>
            <a:r>
              <a:rPr lang="en-US" altLang="zh-TW" sz="3000" b="1">
                <a:solidFill>
                  <a:srgbClr val="980000"/>
                </a:solidFill>
                <a:latin typeface="標楷體" panose="03000509000000000000" pitchFamily="65" charset="-120"/>
                <a:ea typeface="標楷體" panose="03000509000000000000" pitchFamily="65" charset="-120"/>
                <a:cs typeface="Arial" panose="020B0604020202020204" pitchFamily="34" charset="0"/>
                <a:sym typeface="Arial" panose="020B0604020202020204" pitchFamily="34" charset="0"/>
              </a:rPr>
              <a:t>兼顧拔尖與扶弱</a:t>
            </a:r>
          </a:p>
        </p:txBody>
      </p:sp>
    </p:spTree>
    <p:extLst>
      <p:ext uri="{BB962C8B-B14F-4D97-AF65-F5344CB8AC3E}">
        <p14:creationId xmlns:p14="http://schemas.microsoft.com/office/powerpoint/2010/main" val="958740612"/>
      </p:ext>
    </p:extLst>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7" name="Shape 868"/>
          <p:cNvPicPr preferRelativeResize="0">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16418" name="Shape 869"/>
          <p:cNvSpPr txBox="1">
            <a:spLocks noChangeArrowheads="1"/>
          </p:cNvSpPr>
          <p:nvPr/>
        </p:nvSpPr>
        <p:spPr bwMode="auto">
          <a:xfrm>
            <a:off x="2335213" y="4860925"/>
            <a:ext cx="6353175" cy="584200"/>
          </a:xfrm>
          <a:prstGeom prst="rect">
            <a:avLst/>
          </a:prstGeom>
          <a:gradFill rotWithShape="0">
            <a:gsLst>
              <a:gs pos="0">
                <a:srgbClr val="759336"/>
              </a:gs>
              <a:gs pos="80000">
                <a:srgbClr val="99C247"/>
              </a:gs>
              <a:gs pos="100000">
                <a:srgbClr val="9BC545"/>
              </a:gs>
            </a:gsLst>
            <a:lin ang="16200000"/>
          </a:gradFill>
          <a:ln w="9525">
            <a:noFill/>
            <a:miter lim="800000"/>
            <a:headEnd/>
            <a:tailEnd/>
          </a:ln>
        </p:spPr>
        <p:txBody>
          <a:bodyPr lIns="91425" tIns="45700" rIns="91425" bIns="45700"/>
          <a:lstStyle/>
          <a:p>
            <a:endParaRPr lang="zh-TW" altLang="en-US" sz="3200" b="1">
              <a:solidFill>
                <a:srgbClr val="FFFFFF"/>
              </a:solidFill>
              <a:latin typeface="標楷體" pitchFamily="65" charset="-120"/>
              <a:ea typeface="標楷體" pitchFamily="65" charset="-120"/>
              <a:cs typeface="Arial" charset="0"/>
              <a:sym typeface="Arial" charset="0"/>
            </a:endParaRPr>
          </a:p>
        </p:txBody>
      </p:sp>
      <p:grpSp>
        <p:nvGrpSpPr>
          <p:cNvPr id="316419" name="Shape 870"/>
          <p:cNvGrpSpPr>
            <a:grpSpLocks/>
          </p:cNvGrpSpPr>
          <p:nvPr/>
        </p:nvGrpSpPr>
        <p:grpSpPr bwMode="auto">
          <a:xfrm>
            <a:off x="1308100" y="985838"/>
            <a:ext cx="7313613" cy="4321175"/>
            <a:chOff x="825" y="2494"/>
            <a:chExt cx="9825" cy="6806"/>
          </a:xfrm>
        </p:grpSpPr>
        <p:grpSp>
          <p:nvGrpSpPr>
            <p:cNvPr id="316435" name="Shape 871"/>
            <p:cNvGrpSpPr>
              <a:grpSpLocks/>
            </p:cNvGrpSpPr>
            <p:nvPr/>
          </p:nvGrpSpPr>
          <p:grpSpPr bwMode="auto">
            <a:xfrm>
              <a:off x="855" y="8654"/>
              <a:ext cx="9795" cy="645"/>
              <a:chOff x="855" y="14133"/>
              <a:chExt cx="9795" cy="645"/>
            </a:xfrm>
          </p:grpSpPr>
          <p:sp>
            <p:nvSpPr>
              <p:cNvPr id="316458" name="Shape 872"/>
              <p:cNvSpPr>
                <a:spLocks noChangeArrowheads="1"/>
              </p:cNvSpPr>
              <p:nvPr/>
            </p:nvSpPr>
            <p:spPr bwMode="auto">
              <a:xfrm>
                <a:off x="2384" y="14224"/>
                <a:ext cx="1966" cy="554"/>
              </a:xfrm>
              <a:prstGeom prst="rect">
                <a:avLst/>
              </a:prstGeom>
              <a:solidFill>
                <a:srgbClr val="FFFFFF"/>
              </a:solidFill>
              <a:ln w="31750">
                <a:solidFill>
                  <a:srgbClr val="8CB3E3"/>
                </a:solidFill>
                <a:miter lim="800000"/>
                <a:headEnd/>
                <a:tailEnd/>
              </a:ln>
            </p:spPr>
            <p:txBody>
              <a:bodyPr lIns="91425" tIns="45700" rIns="91425" bIns="45700" anchor="ctr"/>
              <a:lstStyle/>
              <a:p>
                <a:pPr algn="ctr">
                  <a:buClr>
                    <a:srgbClr val="000000"/>
                  </a:buClr>
                  <a:buSzPct val="25000"/>
                  <a:buFont typeface="Arial" charset="0"/>
                  <a:buNone/>
                </a:pPr>
                <a:r>
                  <a:rPr lang="en-US" sz="1400" b="1">
                    <a:solidFill>
                      <a:srgbClr val="000000"/>
                    </a:solidFill>
                    <a:latin typeface="標楷體" pitchFamily="65" charset="-120"/>
                    <a:ea typeface="標楷體" pitchFamily="65" charset="-120"/>
                    <a:cs typeface="Arial" charset="0"/>
                    <a:sym typeface="Arial" charset="0"/>
                  </a:rPr>
                  <a:t>春：原鄉踏查</a:t>
                </a:r>
              </a:p>
            </p:txBody>
          </p:sp>
          <p:sp>
            <p:nvSpPr>
              <p:cNvPr id="316459" name="Shape 873"/>
              <p:cNvSpPr>
                <a:spLocks noChangeArrowheads="1"/>
              </p:cNvSpPr>
              <p:nvPr/>
            </p:nvSpPr>
            <p:spPr bwMode="auto">
              <a:xfrm>
                <a:off x="4484" y="14224"/>
                <a:ext cx="1966" cy="554"/>
              </a:xfrm>
              <a:prstGeom prst="rect">
                <a:avLst/>
              </a:prstGeom>
              <a:solidFill>
                <a:srgbClr val="FFFFFF"/>
              </a:solidFill>
              <a:ln w="31750">
                <a:solidFill>
                  <a:srgbClr val="C2D59B"/>
                </a:solidFill>
                <a:miter lim="800000"/>
                <a:headEnd/>
                <a:tailEnd/>
              </a:ln>
            </p:spPr>
            <p:txBody>
              <a:bodyPr lIns="91425" tIns="45700" rIns="91425" bIns="45700" anchor="ctr"/>
              <a:lstStyle/>
              <a:p>
                <a:pPr algn="ctr">
                  <a:buClr>
                    <a:srgbClr val="000000"/>
                  </a:buClr>
                  <a:buSzPct val="25000"/>
                  <a:buFont typeface="Arial" charset="0"/>
                  <a:buNone/>
                </a:pPr>
                <a:r>
                  <a:rPr lang="en-US" sz="1200" b="1">
                    <a:solidFill>
                      <a:srgbClr val="000000"/>
                    </a:solidFill>
                    <a:latin typeface="標楷體" pitchFamily="65" charset="-120"/>
                    <a:ea typeface="標楷體" pitchFamily="65" charset="-120"/>
                    <a:cs typeface="Arial" charset="0"/>
                    <a:sym typeface="Arial" charset="0"/>
                  </a:rPr>
                  <a:t>夏：自主服務旅行</a:t>
                </a:r>
              </a:p>
            </p:txBody>
          </p:sp>
          <p:sp>
            <p:nvSpPr>
              <p:cNvPr id="316460" name="Shape 874"/>
              <p:cNvSpPr>
                <a:spLocks noChangeArrowheads="1"/>
              </p:cNvSpPr>
              <p:nvPr/>
            </p:nvSpPr>
            <p:spPr bwMode="auto">
              <a:xfrm>
                <a:off x="6630" y="14224"/>
                <a:ext cx="1964" cy="554"/>
              </a:xfrm>
              <a:prstGeom prst="rect">
                <a:avLst/>
              </a:prstGeom>
              <a:solidFill>
                <a:srgbClr val="FFFFFF"/>
              </a:solidFill>
              <a:ln w="31750">
                <a:solidFill>
                  <a:srgbClr val="CCC0D9"/>
                </a:solidFill>
                <a:miter lim="800000"/>
                <a:headEnd/>
                <a:tailEnd/>
              </a:ln>
            </p:spPr>
            <p:txBody>
              <a:bodyPr lIns="91425" tIns="45700" rIns="91425" bIns="45700" anchor="ctr"/>
              <a:lstStyle/>
              <a:p>
                <a:pPr algn="ctr">
                  <a:buClr>
                    <a:srgbClr val="000000"/>
                  </a:buClr>
                  <a:buSzPct val="25000"/>
                  <a:buFont typeface="Arial" charset="0"/>
                  <a:buNone/>
                </a:pPr>
                <a:r>
                  <a:rPr lang="en-US" sz="1200" b="1">
                    <a:solidFill>
                      <a:srgbClr val="000000"/>
                    </a:solidFill>
                    <a:latin typeface="標楷體" pitchFamily="65" charset="-120"/>
                    <a:ea typeface="標楷體" pitchFamily="65" charset="-120"/>
                    <a:cs typeface="Arial" charset="0"/>
                    <a:sym typeface="Arial" charset="0"/>
                  </a:rPr>
                  <a:t>秋：百岳溯溪登頂</a:t>
                </a:r>
              </a:p>
            </p:txBody>
          </p:sp>
          <p:sp>
            <p:nvSpPr>
              <p:cNvPr id="316461" name="Shape 875"/>
              <p:cNvSpPr>
                <a:spLocks noChangeArrowheads="1"/>
              </p:cNvSpPr>
              <p:nvPr/>
            </p:nvSpPr>
            <p:spPr bwMode="auto">
              <a:xfrm>
                <a:off x="8686" y="14224"/>
                <a:ext cx="1964" cy="554"/>
              </a:xfrm>
              <a:prstGeom prst="rect">
                <a:avLst/>
              </a:prstGeom>
              <a:solidFill>
                <a:srgbClr val="FFFFFF"/>
              </a:solidFill>
              <a:ln w="31750">
                <a:solidFill>
                  <a:srgbClr val="FBD4B4"/>
                </a:solidFill>
                <a:miter lim="800000"/>
                <a:headEnd/>
                <a:tailEnd/>
              </a:ln>
            </p:spPr>
            <p:txBody>
              <a:bodyPr lIns="91425" tIns="45700" rIns="91425" bIns="45700" anchor="ctr"/>
              <a:lstStyle/>
              <a:p>
                <a:pPr algn="ctr">
                  <a:buClr>
                    <a:srgbClr val="000000"/>
                  </a:buClr>
                  <a:buSzPct val="25000"/>
                  <a:buFont typeface="Arial" charset="0"/>
                  <a:buNone/>
                </a:pPr>
                <a:r>
                  <a:rPr lang="en-US" sz="1200" b="1">
                    <a:solidFill>
                      <a:srgbClr val="000000"/>
                    </a:solidFill>
                    <a:latin typeface="標楷體" pitchFamily="65" charset="-120"/>
                    <a:ea typeface="標楷體" pitchFamily="65" charset="-120"/>
                    <a:cs typeface="Arial" charset="0"/>
                    <a:sym typeface="Arial" charset="0"/>
                  </a:rPr>
                  <a:t>冬：單車走讀</a:t>
                </a:r>
              </a:p>
            </p:txBody>
          </p:sp>
          <p:sp>
            <p:nvSpPr>
              <p:cNvPr id="316462" name="Shape 876"/>
              <p:cNvSpPr>
                <a:spLocks noChangeArrowheads="1"/>
              </p:cNvSpPr>
              <p:nvPr/>
            </p:nvSpPr>
            <p:spPr bwMode="auto">
              <a:xfrm>
                <a:off x="855" y="14133"/>
                <a:ext cx="1218" cy="644"/>
              </a:xfrm>
              <a:prstGeom prst="roundRect">
                <a:avLst>
                  <a:gd name="adj" fmla="val 16667"/>
                </a:avLst>
              </a:prstGeom>
              <a:solidFill>
                <a:srgbClr val="FFFFFF"/>
              </a:solidFill>
              <a:ln w="9525">
                <a:solidFill>
                  <a:srgbClr val="000000"/>
                </a:solidFill>
                <a:round/>
                <a:headEnd/>
                <a:tailEnd/>
              </a:ln>
            </p:spPr>
            <p:txBody>
              <a:bodyPr lIns="91425" tIns="45700" rIns="91425" bIns="45700" anchor="ctr"/>
              <a:lstStyle/>
              <a:p>
                <a:pPr algn="ctr">
                  <a:buSzPct val="25000"/>
                </a:pPr>
                <a:r>
                  <a:rPr lang="en-US" sz="1300" b="1">
                    <a:solidFill>
                      <a:srgbClr val="000000"/>
                    </a:solidFill>
                    <a:latin typeface="標楷體" pitchFamily="65" charset="-120"/>
                    <a:ea typeface="標楷體" pitchFamily="65" charset="-120"/>
                    <a:cs typeface="Arial" charset="0"/>
                    <a:sym typeface="Arial" charset="0"/>
                  </a:rPr>
                  <a:t>高峰課程</a:t>
                </a:r>
              </a:p>
            </p:txBody>
          </p:sp>
        </p:grpSp>
        <p:grpSp>
          <p:nvGrpSpPr>
            <p:cNvPr id="316436" name="Shape 877"/>
            <p:cNvGrpSpPr>
              <a:grpSpLocks/>
            </p:cNvGrpSpPr>
            <p:nvPr/>
          </p:nvGrpSpPr>
          <p:grpSpPr bwMode="auto">
            <a:xfrm>
              <a:off x="825" y="2494"/>
              <a:ext cx="9563" cy="5714"/>
              <a:chOff x="825" y="2494"/>
              <a:chExt cx="9563" cy="5714"/>
            </a:xfrm>
          </p:grpSpPr>
          <p:sp>
            <p:nvSpPr>
              <p:cNvPr id="316437" name="Shape 878"/>
              <p:cNvSpPr>
                <a:spLocks noChangeArrowheads="1"/>
              </p:cNvSpPr>
              <p:nvPr/>
            </p:nvSpPr>
            <p:spPr bwMode="auto">
              <a:xfrm>
                <a:off x="2420" y="7166"/>
                <a:ext cx="1966" cy="795"/>
              </a:xfrm>
              <a:prstGeom prst="roundRect">
                <a:avLst>
                  <a:gd name="adj" fmla="val 16667"/>
                </a:avLst>
              </a:prstGeom>
              <a:gradFill rotWithShape="0">
                <a:gsLst>
                  <a:gs pos="0">
                    <a:srgbClr val="FFFFFF"/>
                  </a:gs>
                  <a:gs pos="100000">
                    <a:srgbClr val="B6DDE8"/>
                  </a:gs>
                </a:gsLst>
                <a:lin ang="5400000"/>
              </a:gradFill>
              <a:ln w="12700">
                <a:solidFill>
                  <a:srgbClr val="92CDDC"/>
                </a:solidFill>
                <a:round/>
                <a:headEnd/>
                <a:tailEnd/>
              </a:ln>
            </p:spPr>
            <p:txBody>
              <a:bodyPr lIns="91425" tIns="45700" rIns="91425" bIns="45700" anchor="ctr"/>
              <a:lstStyle/>
              <a:p>
                <a:pPr algn="ctr">
                  <a:buSzPct val="25000"/>
                </a:pPr>
                <a:r>
                  <a:rPr lang="en-US" b="1">
                    <a:solidFill>
                      <a:srgbClr val="000000"/>
                    </a:solidFill>
                    <a:latin typeface="標楷體" pitchFamily="65" charset="-120"/>
                    <a:ea typeface="標楷體" pitchFamily="65" charset="-120"/>
                    <a:cs typeface="Arial" charset="0"/>
                    <a:sym typeface="Arial" charset="0"/>
                  </a:rPr>
                  <a:t>啡你不可</a:t>
                </a:r>
              </a:p>
            </p:txBody>
          </p:sp>
          <p:sp>
            <p:nvSpPr>
              <p:cNvPr id="316438" name="Shape 879"/>
              <p:cNvSpPr>
                <a:spLocks noChangeArrowheads="1"/>
              </p:cNvSpPr>
              <p:nvPr/>
            </p:nvSpPr>
            <p:spPr bwMode="auto">
              <a:xfrm>
                <a:off x="4484" y="7166"/>
                <a:ext cx="1933" cy="795"/>
              </a:xfrm>
              <a:prstGeom prst="roundRect">
                <a:avLst>
                  <a:gd name="adj" fmla="val 16667"/>
                </a:avLst>
              </a:prstGeom>
              <a:gradFill rotWithShape="0">
                <a:gsLst>
                  <a:gs pos="0">
                    <a:srgbClr val="FFFFFF"/>
                  </a:gs>
                  <a:gs pos="100000">
                    <a:srgbClr val="D6E3BC"/>
                  </a:gs>
                </a:gsLst>
                <a:lin ang="5400000"/>
              </a:gradFill>
              <a:ln w="12700">
                <a:solidFill>
                  <a:srgbClr val="C2D69B"/>
                </a:solidFill>
                <a:round/>
                <a:headEnd/>
                <a:tailEnd/>
              </a:ln>
            </p:spPr>
            <p:txBody>
              <a:bodyPr lIns="91425" tIns="45700" rIns="91425" bIns="45700" anchor="ctr"/>
              <a:lstStyle/>
              <a:p>
                <a:pPr algn="ctr">
                  <a:buSzPct val="25000"/>
                </a:pPr>
                <a:r>
                  <a:rPr lang="en-US" b="1">
                    <a:solidFill>
                      <a:srgbClr val="000000"/>
                    </a:solidFill>
                    <a:latin typeface="標楷體" pitchFamily="65" charset="-120"/>
                    <a:ea typeface="標楷體" pitchFamily="65" charset="-120"/>
                    <a:cs typeface="Arial" charset="0"/>
                    <a:sym typeface="Arial" charset="0"/>
                  </a:rPr>
                  <a:t>啡嚐生態</a:t>
                </a:r>
              </a:p>
            </p:txBody>
          </p:sp>
          <p:sp>
            <p:nvSpPr>
              <p:cNvPr id="316439" name="Shape 880"/>
              <p:cNvSpPr>
                <a:spLocks noChangeArrowheads="1"/>
              </p:cNvSpPr>
              <p:nvPr/>
            </p:nvSpPr>
            <p:spPr bwMode="auto">
              <a:xfrm>
                <a:off x="6516" y="7187"/>
                <a:ext cx="1860" cy="795"/>
              </a:xfrm>
              <a:prstGeom prst="roundRect">
                <a:avLst>
                  <a:gd name="adj" fmla="val 16667"/>
                </a:avLst>
              </a:prstGeom>
              <a:gradFill rotWithShape="0">
                <a:gsLst>
                  <a:gs pos="0">
                    <a:srgbClr val="FFFFFF"/>
                  </a:gs>
                  <a:gs pos="100000">
                    <a:srgbClr val="CCC0D9"/>
                  </a:gs>
                </a:gsLst>
                <a:lin ang="5400000"/>
              </a:gradFill>
              <a:ln w="12700">
                <a:solidFill>
                  <a:srgbClr val="B2A1C7"/>
                </a:solidFill>
                <a:round/>
                <a:headEnd/>
                <a:tailEnd/>
              </a:ln>
            </p:spPr>
            <p:txBody>
              <a:bodyPr lIns="91425" tIns="45700" rIns="91425" bIns="45700"/>
              <a:lstStyle/>
              <a:p>
                <a:pPr algn="ctr">
                  <a:buSzPct val="25000"/>
                </a:pPr>
                <a:r>
                  <a:rPr lang="en-US" sz="1400" b="1">
                    <a:solidFill>
                      <a:srgbClr val="000000"/>
                    </a:solidFill>
                    <a:latin typeface="標楷體" pitchFamily="65" charset="-120"/>
                    <a:ea typeface="標楷體" pitchFamily="65" charset="-120"/>
                    <a:cs typeface="Arial" charset="0"/>
                    <a:sym typeface="Arial" charset="0"/>
                  </a:rPr>
                  <a:t>細說原鄉</a:t>
                </a:r>
              </a:p>
              <a:p>
                <a:pPr algn="ctr">
                  <a:buSzPct val="25000"/>
                </a:pPr>
                <a:r>
                  <a:rPr lang="en-US" sz="1400" b="1">
                    <a:solidFill>
                      <a:srgbClr val="000000"/>
                    </a:solidFill>
                    <a:latin typeface="標楷體" pitchFamily="65" charset="-120"/>
                    <a:ea typeface="標楷體" pitchFamily="65" charset="-120"/>
                    <a:cs typeface="Arial" charset="0"/>
                    <a:sym typeface="Arial" charset="0"/>
                  </a:rPr>
                  <a:t>啡躍國際</a:t>
                </a:r>
              </a:p>
            </p:txBody>
          </p:sp>
          <p:sp>
            <p:nvSpPr>
              <p:cNvPr id="316440" name="Shape 881"/>
              <p:cNvSpPr>
                <a:spLocks noChangeArrowheads="1"/>
              </p:cNvSpPr>
              <p:nvPr/>
            </p:nvSpPr>
            <p:spPr bwMode="auto">
              <a:xfrm>
                <a:off x="8469" y="7187"/>
                <a:ext cx="1919" cy="795"/>
              </a:xfrm>
              <a:prstGeom prst="roundRect">
                <a:avLst>
                  <a:gd name="adj" fmla="val 16667"/>
                </a:avLst>
              </a:prstGeom>
              <a:gradFill rotWithShape="0">
                <a:gsLst>
                  <a:gs pos="0">
                    <a:srgbClr val="FFFFFF"/>
                  </a:gs>
                  <a:gs pos="100000">
                    <a:srgbClr val="FBD4B4"/>
                  </a:gs>
                </a:gsLst>
                <a:lin ang="5400000"/>
              </a:gradFill>
              <a:ln w="12700">
                <a:solidFill>
                  <a:srgbClr val="FABF8F"/>
                </a:solidFill>
                <a:round/>
                <a:headEnd/>
                <a:tailEnd/>
              </a:ln>
            </p:spPr>
            <p:txBody>
              <a:bodyPr lIns="91425" tIns="45700" rIns="91425" bIns="45700" anchor="ctr"/>
              <a:lstStyle/>
              <a:p>
                <a:pPr algn="ctr">
                  <a:buSzPct val="25000"/>
                </a:pPr>
                <a:r>
                  <a:rPr lang="en-US" b="1">
                    <a:solidFill>
                      <a:srgbClr val="000000"/>
                    </a:solidFill>
                    <a:latin typeface="標楷體" pitchFamily="65" charset="-120"/>
                    <a:ea typeface="標楷體" pitchFamily="65" charset="-120"/>
                    <a:cs typeface="Arial" charset="0"/>
                    <a:sym typeface="Arial" charset="0"/>
                  </a:rPr>
                  <a:t>藝術啡凡</a:t>
                </a:r>
              </a:p>
            </p:txBody>
          </p:sp>
          <p:sp>
            <p:nvSpPr>
              <p:cNvPr id="316441" name="Shape 882"/>
              <p:cNvSpPr>
                <a:spLocks noChangeArrowheads="1"/>
              </p:cNvSpPr>
              <p:nvPr/>
            </p:nvSpPr>
            <p:spPr bwMode="auto">
              <a:xfrm>
                <a:off x="825" y="7563"/>
                <a:ext cx="1259" cy="644"/>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300" b="1">
                    <a:solidFill>
                      <a:srgbClr val="000000"/>
                    </a:solidFill>
                    <a:latin typeface="標楷體" pitchFamily="65" charset="-120"/>
                    <a:ea typeface="標楷體" pitchFamily="65" charset="-120"/>
                    <a:cs typeface="Arial" charset="0"/>
                    <a:sym typeface="Arial" charset="0"/>
                  </a:rPr>
                  <a:t>產業課程</a:t>
                </a:r>
              </a:p>
            </p:txBody>
          </p:sp>
          <p:grpSp>
            <p:nvGrpSpPr>
              <p:cNvPr id="316442" name="Shape 883"/>
              <p:cNvGrpSpPr>
                <a:grpSpLocks/>
              </p:cNvGrpSpPr>
              <p:nvPr/>
            </p:nvGrpSpPr>
            <p:grpSpPr bwMode="auto">
              <a:xfrm>
                <a:off x="848" y="2494"/>
                <a:ext cx="9464" cy="4220"/>
                <a:chOff x="848" y="2494"/>
                <a:chExt cx="9464" cy="4220"/>
              </a:xfrm>
            </p:grpSpPr>
            <p:sp>
              <p:nvSpPr>
                <p:cNvPr id="316443" name="Shape 884"/>
                <p:cNvSpPr>
                  <a:spLocks noChangeArrowheads="1"/>
                </p:cNvSpPr>
                <p:nvPr/>
              </p:nvSpPr>
              <p:spPr bwMode="auto">
                <a:xfrm>
                  <a:off x="2452" y="5725"/>
                  <a:ext cx="7856" cy="990"/>
                </a:xfrm>
                <a:prstGeom prst="cube">
                  <a:avLst>
                    <a:gd name="adj" fmla="val 25000"/>
                  </a:avLst>
                </a:prstGeom>
                <a:solidFill>
                  <a:srgbClr val="943634"/>
                </a:solidFill>
                <a:ln w="9525">
                  <a:solidFill>
                    <a:srgbClr val="FFFFFF"/>
                  </a:solidFill>
                  <a:miter lim="800000"/>
                  <a:headEnd/>
                  <a:tailEnd/>
                </a:ln>
              </p:spPr>
              <p:txBody>
                <a:bodyPr lIns="91425" tIns="45700" rIns="91425" bIns="45700"/>
                <a:lstStyle/>
                <a:p>
                  <a:pPr algn="ctr">
                    <a:buSzPct val="25000"/>
                  </a:pPr>
                  <a:r>
                    <a:rPr lang="en-US" sz="2800" b="1">
                      <a:solidFill>
                        <a:srgbClr val="FFFFFF"/>
                      </a:solidFill>
                      <a:latin typeface="標楷體" pitchFamily="65" charset="-120"/>
                      <a:ea typeface="標楷體" pitchFamily="65" charset="-120"/>
                      <a:cs typeface="Arial" charset="0"/>
                      <a:sym typeface="Arial" charset="0"/>
                    </a:rPr>
                    <a:t>自發、互動、共好</a:t>
                  </a:r>
                </a:p>
              </p:txBody>
            </p:sp>
            <p:sp>
              <p:nvSpPr>
                <p:cNvPr id="316444" name="Shape 885"/>
                <p:cNvSpPr>
                  <a:spLocks noChangeArrowheads="1"/>
                </p:cNvSpPr>
                <p:nvPr/>
              </p:nvSpPr>
              <p:spPr bwMode="auto">
                <a:xfrm>
                  <a:off x="855" y="6100"/>
                  <a:ext cx="1218" cy="481"/>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300" b="1">
                      <a:solidFill>
                        <a:srgbClr val="000000"/>
                      </a:solidFill>
                      <a:latin typeface="標楷體" pitchFamily="65" charset="-120"/>
                      <a:ea typeface="標楷體" pitchFamily="65" charset="-120"/>
                      <a:cs typeface="Arial" charset="0"/>
                      <a:sym typeface="Arial" charset="0"/>
                    </a:rPr>
                    <a:t>核心理念</a:t>
                  </a:r>
                </a:p>
              </p:txBody>
            </p:sp>
            <p:sp>
              <p:nvSpPr>
                <p:cNvPr id="316445" name="Shape 886"/>
                <p:cNvSpPr>
                  <a:spLocks noChangeArrowheads="1"/>
                </p:cNvSpPr>
                <p:nvPr/>
              </p:nvSpPr>
              <p:spPr bwMode="auto">
                <a:xfrm>
                  <a:off x="2385" y="4504"/>
                  <a:ext cx="7928" cy="558"/>
                </a:xfrm>
                <a:prstGeom prst="roundRect">
                  <a:avLst>
                    <a:gd name="adj" fmla="val 16667"/>
                  </a:avLst>
                </a:prstGeom>
                <a:solidFill>
                  <a:srgbClr val="4BACC6"/>
                </a:solidFill>
                <a:ln w="127000" cmpd="dbl">
                  <a:solidFill>
                    <a:srgbClr val="4BACC6"/>
                  </a:solidFill>
                  <a:round/>
                  <a:headEnd/>
                  <a:tailEnd/>
                </a:ln>
              </p:spPr>
              <p:txBody>
                <a:bodyPr lIns="91425" tIns="45700" rIns="91425" bIns="45700"/>
                <a:lstStyle/>
                <a:p>
                  <a:pPr algn="ctr">
                    <a:buSzPct val="25000"/>
                  </a:pPr>
                  <a:r>
                    <a:rPr lang="en-US" b="1">
                      <a:solidFill>
                        <a:srgbClr val="FFFFFF"/>
                      </a:solidFill>
                      <a:latin typeface="標楷體" pitchFamily="65" charset="-120"/>
                      <a:ea typeface="標楷體" pitchFamily="65" charset="-120"/>
                      <a:cs typeface="Arial" charset="0"/>
                      <a:sym typeface="Arial" charset="0"/>
                    </a:rPr>
                    <a:t>課程圖像、模組教學與教師專業提升、跨校策略聯盟</a:t>
                  </a:r>
                </a:p>
              </p:txBody>
            </p:sp>
            <p:sp>
              <p:nvSpPr>
                <p:cNvPr id="316446" name="Shape 887"/>
                <p:cNvSpPr>
                  <a:spLocks noChangeArrowheads="1"/>
                </p:cNvSpPr>
                <p:nvPr/>
              </p:nvSpPr>
              <p:spPr bwMode="auto">
                <a:xfrm>
                  <a:off x="5925" y="5320"/>
                  <a:ext cx="540" cy="330"/>
                </a:xfrm>
                <a:prstGeom prst="downArrow">
                  <a:avLst>
                    <a:gd name="adj1" fmla="val 50000"/>
                    <a:gd name="adj2" fmla="val 25000"/>
                  </a:avLst>
                </a:prstGeom>
                <a:solidFill>
                  <a:srgbClr val="FFFFFF"/>
                </a:solidFill>
                <a:ln w="31750">
                  <a:solidFill>
                    <a:srgbClr val="C0504D"/>
                  </a:solidFill>
                  <a:miter lim="800000"/>
                  <a:headEnd/>
                  <a:tailEnd/>
                </a:ln>
              </p:spPr>
              <p:txBody>
                <a:bodyPr lIns="91425" tIns="45700" rIns="91425" bIns="45700"/>
                <a:lstStyle/>
                <a:p>
                  <a:endParaRPr lang="zh-TW" altLang="en-US" b="1">
                    <a:solidFill>
                      <a:srgbClr val="000000"/>
                    </a:solidFill>
                    <a:latin typeface="標楷體" pitchFamily="65" charset="-120"/>
                    <a:ea typeface="標楷體" pitchFamily="65" charset="-120"/>
                    <a:cs typeface="Arial" charset="0"/>
                    <a:sym typeface="Arial" charset="0"/>
                  </a:endParaRPr>
                </a:p>
              </p:txBody>
            </p:sp>
            <p:grpSp>
              <p:nvGrpSpPr>
                <p:cNvPr id="316447" name="Shape 888"/>
                <p:cNvGrpSpPr>
                  <a:grpSpLocks/>
                </p:cNvGrpSpPr>
                <p:nvPr/>
              </p:nvGrpSpPr>
              <p:grpSpPr bwMode="auto">
                <a:xfrm>
                  <a:off x="848" y="2494"/>
                  <a:ext cx="9464" cy="2551"/>
                  <a:chOff x="848" y="2494"/>
                  <a:chExt cx="9464" cy="2551"/>
                </a:xfrm>
              </p:grpSpPr>
              <p:sp>
                <p:nvSpPr>
                  <p:cNvPr id="316448" name="Shape 889"/>
                  <p:cNvSpPr>
                    <a:spLocks noChangeArrowheads="1"/>
                  </p:cNvSpPr>
                  <p:nvPr/>
                </p:nvSpPr>
                <p:spPr bwMode="auto">
                  <a:xfrm>
                    <a:off x="5013" y="3243"/>
                    <a:ext cx="2670" cy="542"/>
                  </a:xfrm>
                  <a:prstGeom prst="roundRect">
                    <a:avLst>
                      <a:gd name="adj" fmla="val 16667"/>
                    </a:avLst>
                  </a:prstGeom>
                  <a:gradFill rotWithShape="0">
                    <a:gsLst>
                      <a:gs pos="0">
                        <a:srgbClr val="FFFFFF"/>
                      </a:gs>
                      <a:gs pos="100000">
                        <a:srgbClr val="B8CCE4"/>
                      </a:gs>
                    </a:gsLst>
                    <a:lin ang="5400000"/>
                  </a:gradFill>
                  <a:ln w="12700">
                    <a:solidFill>
                      <a:srgbClr val="95B3D7"/>
                    </a:solidFill>
                    <a:round/>
                    <a:headEnd/>
                    <a:tailEnd/>
                  </a:ln>
                </p:spPr>
                <p:txBody>
                  <a:bodyPr lIns="91425" tIns="45700" rIns="91425" bIns="45700" anchor="ctr"/>
                  <a:lstStyle/>
                  <a:p>
                    <a:pPr>
                      <a:buSzPct val="25000"/>
                    </a:pPr>
                    <a:r>
                      <a:rPr lang="en-US" sz="1200" b="1">
                        <a:solidFill>
                          <a:srgbClr val="000000"/>
                        </a:solidFill>
                        <a:latin typeface="標楷體" pitchFamily="65" charset="-120"/>
                        <a:ea typeface="標楷體" pitchFamily="65" charset="-120"/>
                        <a:cs typeface="Arial" charset="0"/>
                        <a:sym typeface="Arial" charset="0"/>
                      </a:rPr>
                      <a:t>　</a:t>
                    </a:r>
                    <a:r>
                      <a:rPr lang="en-US" sz="1400" b="1">
                        <a:solidFill>
                          <a:srgbClr val="000000"/>
                        </a:solidFill>
                        <a:latin typeface="標楷體" pitchFamily="65" charset="-120"/>
                        <a:ea typeface="標楷體" pitchFamily="65" charset="-120"/>
                        <a:cs typeface="Arial" charset="0"/>
                        <a:sym typeface="Arial" charset="0"/>
                      </a:rPr>
                      <a:t>學生多元能力的建構</a:t>
                    </a:r>
                  </a:p>
                </p:txBody>
              </p:sp>
              <p:sp>
                <p:nvSpPr>
                  <p:cNvPr id="316449" name="Shape 890"/>
                  <p:cNvSpPr>
                    <a:spLocks noChangeArrowheads="1"/>
                  </p:cNvSpPr>
                  <p:nvPr/>
                </p:nvSpPr>
                <p:spPr bwMode="auto">
                  <a:xfrm>
                    <a:off x="2596" y="3243"/>
                    <a:ext cx="2173" cy="489"/>
                  </a:xfrm>
                  <a:prstGeom prst="roundRect">
                    <a:avLst>
                      <a:gd name="adj" fmla="val 16667"/>
                    </a:avLst>
                  </a:prstGeom>
                  <a:gradFill rotWithShape="0">
                    <a:gsLst>
                      <a:gs pos="0">
                        <a:srgbClr val="FFFFFF"/>
                      </a:gs>
                      <a:gs pos="100000">
                        <a:srgbClr val="B8CCE4"/>
                      </a:gs>
                    </a:gsLst>
                    <a:lin ang="5400000"/>
                  </a:gradFill>
                  <a:ln w="12700">
                    <a:solidFill>
                      <a:srgbClr val="95B3D7"/>
                    </a:solidFill>
                    <a:round/>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Arial" charset="0"/>
                        <a:sym typeface="Arial" charset="0"/>
                      </a:rPr>
                      <a:t>課程活化與教師增能</a:t>
                    </a:r>
                  </a:p>
                  <a:p>
                    <a:endParaRPr lang="zh-TW" altLang="en-US" b="1">
                      <a:solidFill>
                        <a:srgbClr val="000000"/>
                      </a:solidFill>
                      <a:latin typeface="標楷體" pitchFamily="65" charset="-120"/>
                      <a:ea typeface="標楷體" pitchFamily="65" charset="-120"/>
                      <a:cs typeface="Arial" charset="0"/>
                      <a:sym typeface="Arial" charset="0"/>
                    </a:endParaRPr>
                  </a:p>
                </p:txBody>
              </p:sp>
              <p:sp>
                <p:nvSpPr>
                  <p:cNvPr id="316450" name="Shape 891"/>
                  <p:cNvSpPr>
                    <a:spLocks noChangeArrowheads="1"/>
                  </p:cNvSpPr>
                  <p:nvPr/>
                </p:nvSpPr>
                <p:spPr bwMode="auto">
                  <a:xfrm>
                    <a:off x="7993" y="3243"/>
                    <a:ext cx="2320" cy="542"/>
                  </a:xfrm>
                  <a:prstGeom prst="roundRect">
                    <a:avLst>
                      <a:gd name="adj" fmla="val 16667"/>
                    </a:avLst>
                  </a:prstGeom>
                  <a:gradFill rotWithShape="0">
                    <a:gsLst>
                      <a:gs pos="0">
                        <a:srgbClr val="FFFFFF"/>
                      </a:gs>
                      <a:gs pos="100000">
                        <a:srgbClr val="B8CCE4"/>
                      </a:gs>
                    </a:gsLst>
                    <a:lin ang="5400000"/>
                  </a:gradFill>
                  <a:ln w="12700">
                    <a:solidFill>
                      <a:srgbClr val="95B3D7"/>
                    </a:solidFill>
                    <a:round/>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Arial" charset="0"/>
                        <a:sym typeface="Arial" charset="0"/>
                      </a:rPr>
                      <a:t>合作與跨校資源共享</a:t>
                    </a:r>
                  </a:p>
                </p:txBody>
              </p:sp>
              <p:sp>
                <p:nvSpPr>
                  <p:cNvPr id="316451" name="Shape 892"/>
                  <p:cNvSpPr>
                    <a:spLocks noChangeArrowheads="1"/>
                  </p:cNvSpPr>
                  <p:nvPr/>
                </p:nvSpPr>
                <p:spPr bwMode="auto">
                  <a:xfrm>
                    <a:off x="855" y="4520"/>
                    <a:ext cx="1230" cy="524"/>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300" b="1">
                        <a:solidFill>
                          <a:srgbClr val="000000"/>
                        </a:solidFill>
                        <a:latin typeface="標楷體" pitchFamily="65" charset="-120"/>
                        <a:ea typeface="標楷體" pitchFamily="65" charset="-120"/>
                        <a:cs typeface="Arial" charset="0"/>
                        <a:sym typeface="Arial" charset="0"/>
                      </a:rPr>
                      <a:t>課程目標</a:t>
                    </a:r>
                  </a:p>
                </p:txBody>
              </p:sp>
              <p:sp>
                <p:nvSpPr>
                  <p:cNvPr id="316452" name="Shape 893"/>
                  <p:cNvSpPr>
                    <a:spLocks noChangeArrowheads="1"/>
                  </p:cNvSpPr>
                  <p:nvPr/>
                </p:nvSpPr>
                <p:spPr bwMode="auto">
                  <a:xfrm>
                    <a:off x="5918" y="3979"/>
                    <a:ext cx="540" cy="328"/>
                  </a:xfrm>
                  <a:prstGeom prst="downArrow">
                    <a:avLst>
                      <a:gd name="adj1" fmla="val 50000"/>
                      <a:gd name="adj2" fmla="val 25000"/>
                    </a:avLst>
                  </a:prstGeom>
                  <a:solidFill>
                    <a:srgbClr val="FFFFFF"/>
                  </a:solidFill>
                  <a:ln w="31750">
                    <a:solidFill>
                      <a:srgbClr val="C0504D"/>
                    </a:solidFill>
                    <a:miter lim="800000"/>
                    <a:headEnd/>
                    <a:tailEnd/>
                  </a:ln>
                </p:spPr>
                <p:txBody>
                  <a:bodyPr lIns="91425" tIns="45700" rIns="91425" bIns="45700"/>
                  <a:lstStyle/>
                  <a:p>
                    <a:endParaRPr lang="zh-TW" altLang="en-US" b="1">
                      <a:solidFill>
                        <a:srgbClr val="000000"/>
                      </a:solidFill>
                      <a:latin typeface="標楷體" pitchFamily="65" charset="-120"/>
                      <a:ea typeface="標楷體" pitchFamily="65" charset="-120"/>
                      <a:cs typeface="Arial" charset="0"/>
                      <a:sym typeface="Arial" charset="0"/>
                    </a:endParaRPr>
                  </a:p>
                </p:txBody>
              </p:sp>
              <p:grpSp>
                <p:nvGrpSpPr>
                  <p:cNvPr id="316453" name="Shape 894"/>
                  <p:cNvGrpSpPr>
                    <a:grpSpLocks/>
                  </p:cNvGrpSpPr>
                  <p:nvPr/>
                </p:nvGrpSpPr>
                <p:grpSpPr bwMode="auto">
                  <a:xfrm>
                    <a:off x="848" y="2494"/>
                    <a:ext cx="9459" cy="524"/>
                    <a:chOff x="848" y="2494"/>
                    <a:chExt cx="9459" cy="524"/>
                  </a:xfrm>
                </p:grpSpPr>
                <p:sp>
                  <p:nvSpPr>
                    <p:cNvPr id="316454" name="Shape 895"/>
                    <p:cNvSpPr>
                      <a:spLocks noChangeArrowheads="1"/>
                    </p:cNvSpPr>
                    <p:nvPr/>
                  </p:nvSpPr>
                  <p:spPr bwMode="auto">
                    <a:xfrm>
                      <a:off x="2654" y="2494"/>
                      <a:ext cx="2115" cy="524"/>
                    </a:xfrm>
                    <a:prstGeom prst="rect">
                      <a:avLst/>
                    </a:prstGeom>
                    <a:solidFill>
                      <a:srgbClr val="FFFFFF"/>
                    </a:solidFill>
                    <a:ln w="31750">
                      <a:solidFill>
                        <a:srgbClr val="C0504D"/>
                      </a:solidFill>
                      <a:miter lim="800000"/>
                      <a:headEnd/>
                      <a:tailEnd/>
                    </a:ln>
                  </p:spPr>
                  <p:txBody>
                    <a:bodyPr lIns="91425" tIns="45700" rIns="91425" bIns="45700" anchor="ctr"/>
                    <a:lstStyle/>
                    <a:p>
                      <a:pPr algn="ctr">
                        <a:buSzPct val="25000"/>
                      </a:pPr>
                      <a:r>
                        <a:rPr lang="en-US" sz="1400" b="1">
                          <a:solidFill>
                            <a:srgbClr val="000000"/>
                          </a:solidFill>
                          <a:latin typeface="標楷體" pitchFamily="65" charset="-120"/>
                          <a:ea typeface="標楷體" pitchFamily="65" charset="-120"/>
                          <a:cs typeface="Arial" charset="0"/>
                          <a:sym typeface="Arial" charset="0"/>
                        </a:rPr>
                        <a:t>少子化與偏鄉</a:t>
                      </a:r>
                    </a:p>
                  </p:txBody>
                </p:sp>
                <p:sp>
                  <p:nvSpPr>
                    <p:cNvPr id="316455" name="Shape 896"/>
                    <p:cNvSpPr>
                      <a:spLocks noChangeArrowheads="1"/>
                    </p:cNvSpPr>
                    <p:nvPr/>
                  </p:nvSpPr>
                  <p:spPr bwMode="auto">
                    <a:xfrm>
                      <a:off x="5140" y="2494"/>
                      <a:ext cx="2115" cy="524"/>
                    </a:xfrm>
                    <a:prstGeom prst="rect">
                      <a:avLst/>
                    </a:prstGeom>
                    <a:solidFill>
                      <a:srgbClr val="FFFFFF"/>
                    </a:solidFill>
                    <a:ln w="31750">
                      <a:solidFill>
                        <a:srgbClr val="C0504D"/>
                      </a:solidFill>
                      <a:miter lim="800000"/>
                      <a:headEnd/>
                      <a:tailEnd/>
                    </a:ln>
                  </p:spPr>
                  <p:txBody>
                    <a:bodyPr lIns="91425" tIns="45700" rIns="91425" bIns="45700" anchor="ctr"/>
                    <a:lstStyle/>
                    <a:p>
                      <a:pPr algn="ctr">
                        <a:buSzPct val="25000"/>
                      </a:pPr>
                      <a:r>
                        <a:rPr lang="en-US" sz="1400" b="1">
                          <a:solidFill>
                            <a:srgbClr val="000000"/>
                          </a:solidFill>
                          <a:latin typeface="標楷體" pitchFamily="65" charset="-120"/>
                          <a:ea typeface="標楷體" pitchFamily="65" charset="-120"/>
                          <a:cs typeface="Arial" charset="0"/>
                          <a:sym typeface="Arial" charset="0"/>
                        </a:rPr>
                        <a:t>學習落差</a:t>
                      </a:r>
                    </a:p>
                  </p:txBody>
                </p:sp>
                <p:sp>
                  <p:nvSpPr>
                    <p:cNvPr id="316456" name="Shape 897"/>
                    <p:cNvSpPr>
                      <a:spLocks noChangeArrowheads="1"/>
                    </p:cNvSpPr>
                    <p:nvPr/>
                  </p:nvSpPr>
                  <p:spPr bwMode="auto">
                    <a:xfrm>
                      <a:off x="7590" y="2494"/>
                      <a:ext cx="2717" cy="524"/>
                    </a:xfrm>
                    <a:prstGeom prst="rect">
                      <a:avLst/>
                    </a:prstGeom>
                    <a:solidFill>
                      <a:srgbClr val="FFFFFF"/>
                    </a:solidFill>
                    <a:ln w="31750">
                      <a:solidFill>
                        <a:srgbClr val="C0504D"/>
                      </a:solidFill>
                      <a:miter lim="800000"/>
                      <a:headEnd/>
                      <a:tailEnd/>
                    </a:ln>
                  </p:spPr>
                  <p:txBody>
                    <a:bodyPr lIns="91425" tIns="45700" rIns="91425" bIns="45700" anchor="ctr"/>
                    <a:lstStyle/>
                    <a:p>
                      <a:pPr algn="ctr">
                        <a:buSzPct val="25000"/>
                      </a:pPr>
                      <a:r>
                        <a:rPr lang="en-US" sz="1400" b="1">
                          <a:solidFill>
                            <a:srgbClr val="000000"/>
                          </a:solidFill>
                          <a:latin typeface="標楷體" pitchFamily="65" charset="-120"/>
                          <a:ea typeface="標楷體" pitchFamily="65" charset="-120"/>
                          <a:cs typeface="Arial" charset="0"/>
                          <a:sym typeface="Arial" charset="0"/>
                        </a:rPr>
                        <a:t>小校裁併與師資不穩定</a:t>
                      </a:r>
                    </a:p>
                  </p:txBody>
                </p:sp>
                <p:sp>
                  <p:nvSpPr>
                    <p:cNvPr id="316457" name="Shape 898"/>
                    <p:cNvSpPr>
                      <a:spLocks noChangeArrowheads="1"/>
                    </p:cNvSpPr>
                    <p:nvPr/>
                  </p:nvSpPr>
                  <p:spPr bwMode="auto">
                    <a:xfrm>
                      <a:off x="848" y="2494"/>
                      <a:ext cx="1230" cy="524"/>
                    </a:xfrm>
                    <a:prstGeom prst="roundRect">
                      <a:avLst>
                        <a:gd name="adj" fmla="val 16667"/>
                      </a:avLst>
                    </a:prstGeom>
                    <a:solidFill>
                      <a:srgbClr val="FFFFFF"/>
                    </a:solidFill>
                    <a:ln w="9525">
                      <a:solidFill>
                        <a:srgbClr val="000000"/>
                      </a:solidFill>
                      <a:round/>
                      <a:headEnd/>
                      <a:tailEnd/>
                    </a:ln>
                  </p:spPr>
                  <p:txBody>
                    <a:bodyPr lIns="91425" tIns="45700" rIns="91425" bIns="45700" anchor="ctr"/>
                    <a:lstStyle/>
                    <a:p>
                      <a:pPr algn="ctr">
                        <a:buSzPct val="25000"/>
                      </a:pPr>
                      <a:r>
                        <a:rPr lang="en-US" sz="1300" b="1">
                          <a:solidFill>
                            <a:srgbClr val="000000"/>
                          </a:solidFill>
                          <a:latin typeface="標楷體" pitchFamily="65" charset="-120"/>
                          <a:ea typeface="標楷體" pitchFamily="65" charset="-120"/>
                          <a:cs typeface="Arial" charset="0"/>
                          <a:sym typeface="Arial" charset="0"/>
                        </a:rPr>
                        <a:t>學校困境</a:t>
                      </a:r>
                    </a:p>
                  </p:txBody>
                </p:sp>
              </p:grpSp>
            </p:grpSp>
          </p:grpSp>
        </p:grpSp>
      </p:grpSp>
      <p:sp>
        <p:nvSpPr>
          <p:cNvPr id="316420" name="Shape 899"/>
          <p:cNvSpPr txBox="1">
            <a:spLocks noChangeArrowheads="1"/>
          </p:cNvSpPr>
          <p:nvPr/>
        </p:nvSpPr>
        <p:spPr bwMode="auto">
          <a:xfrm>
            <a:off x="2786063" y="285750"/>
            <a:ext cx="5214937" cy="523875"/>
          </a:xfrm>
          <a:prstGeom prst="rect">
            <a:avLst/>
          </a:prstGeom>
          <a:solidFill>
            <a:schemeClr val="bg1"/>
          </a:solidFill>
          <a:ln w="25400">
            <a:solidFill>
              <a:schemeClr val="accent1"/>
            </a:solidFill>
            <a:round/>
            <a:headEnd/>
            <a:tailEnd/>
          </a:ln>
        </p:spPr>
        <p:txBody>
          <a:bodyPr lIns="91425" tIns="45700" rIns="91425" bIns="45700"/>
          <a:lstStyle/>
          <a:p>
            <a:pPr algn="ctr">
              <a:buSzPct val="25000"/>
            </a:pPr>
            <a:r>
              <a:rPr lang="en-US" sz="2800" b="1">
                <a:solidFill>
                  <a:srgbClr val="0F243E"/>
                </a:solidFill>
                <a:latin typeface="標楷體" pitchFamily="65" charset="-120"/>
                <a:ea typeface="標楷體" pitchFamily="65" charset="-120"/>
                <a:cs typeface="Arial" charset="0"/>
                <a:sym typeface="Arial" charset="0"/>
              </a:rPr>
              <a:t>華南國小：幸福方程式課程架構</a:t>
            </a:r>
          </a:p>
        </p:txBody>
      </p:sp>
      <p:sp>
        <p:nvSpPr>
          <p:cNvPr id="316421" name="Shape 900"/>
          <p:cNvSpPr>
            <a:spLocks noChangeArrowheads="1"/>
          </p:cNvSpPr>
          <p:nvPr/>
        </p:nvSpPr>
        <p:spPr bwMode="auto">
          <a:xfrm>
            <a:off x="3829050" y="5611813"/>
            <a:ext cx="3025775" cy="628650"/>
          </a:xfrm>
          <a:prstGeom prst="cube">
            <a:avLst>
              <a:gd name="adj" fmla="val 25000"/>
            </a:avLst>
          </a:prstGeom>
          <a:solidFill>
            <a:srgbClr val="943634"/>
          </a:solidFill>
          <a:ln w="9525">
            <a:solidFill>
              <a:srgbClr val="FFFFFF"/>
            </a:solidFill>
            <a:miter lim="800000"/>
            <a:headEnd/>
            <a:tailEnd/>
          </a:ln>
        </p:spPr>
        <p:txBody>
          <a:bodyPr lIns="91425" tIns="45700" rIns="91425" bIns="45700"/>
          <a:lstStyle/>
          <a:p>
            <a:pPr algn="ctr">
              <a:buSzPct val="25000"/>
            </a:pPr>
            <a:r>
              <a:rPr lang="en-US" sz="2400" b="1">
                <a:solidFill>
                  <a:srgbClr val="FFFFFF"/>
                </a:solidFill>
                <a:latin typeface="標楷體" pitchFamily="65" charset="-120"/>
                <a:ea typeface="標楷體" pitchFamily="65" charset="-120"/>
                <a:cs typeface="Arial" charset="0"/>
                <a:sym typeface="Arial" charset="0"/>
              </a:rPr>
              <a:t>自主的產出</a:t>
            </a:r>
          </a:p>
        </p:txBody>
      </p:sp>
      <p:grpSp>
        <p:nvGrpSpPr>
          <p:cNvPr id="316422" name="Shape 901"/>
          <p:cNvGrpSpPr>
            <a:grpSpLocks/>
          </p:cNvGrpSpPr>
          <p:nvPr/>
        </p:nvGrpSpPr>
        <p:grpSpPr bwMode="auto">
          <a:xfrm>
            <a:off x="34925" y="6511925"/>
            <a:ext cx="7489825" cy="304800"/>
            <a:chOff x="35317" y="6512394"/>
            <a:chExt cx="7486592" cy="305883"/>
          </a:xfrm>
        </p:grpSpPr>
        <p:sp>
          <p:nvSpPr>
            <p:cNvPr id="316426" name="Shape 902"/>
            <p:cNvSpPr>
              <a:spLocks noChangeArrowheads="1"/>
            </p:cNvSpPr>
            <p:nvPr/>
          </p:nvSpPr>
          <p:spPr bwMode="auto">
            <a:xfrm>
              <a:off x="35317" y="6520328"/>
              <a:ext cx="1134572"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方案背景</a:t>
              </a:r>
            </a:p>
          </p:txBody>
        </p:sp>
        <p:sp>
          <p:nvSpPr>
            <p:cNvPr id="316427" name="Shape 903"/>
            <p:cNvSpPr>
              <a:spLocks noChangeArrowheads="1"/>
            </p:cNvSpPr>
            <p:nvPr/>
          </p:nvSpPr>
          <p:spPr bwMode="auto">
            <a:xfrm>
              <a:off x="917586" y="6512394"/>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學校介紹</a:t>
              </a:r>
            </a:p>
          </p:txBody>
        </p:sp>
        <p:sp>
          <p:nvSpPr>
            <p:cNvPr id="316428" name="Shape 904"/>
            <p:cNvSpPr>
              <a:spLocks noChangeArrowheads="1"/>
            </p:cNvSpPr>
            <p:nvPr/>
          </p:nvSpPr>
          <p:spPr bwMode="auto">
            <a:xfrm>
              <a:off x="1709407" y="6525101"/>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方案理念</a:t>
              </a:r>
            </a:p>
          </p:txBody>
        </p:sp>
        <p:sp>
          <p:nvSpPr>
            <p:cNvPr id="316429" name="Shape 905"/>
            <p:cNvSpPr>
              <a:spLocks noChangeArrowheads="1"/>
            </p:cNvSpPr>
            <p:nvPr/>
          </p:nvSpPr>
          <p:spPr bwMode="auto">
            <a:xfrm>
              <a:off x="2496467" y="6537814"/>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發展歷程</a:t>
              </a:r>
            </a:p>
          </p:txBody>
        </p:sp>
        <p:sp>
          <p:nvSpPr>
            <p:cNvPr id="316430" name="Shape 906"/>
            <p:cNvSpPr>
              <a:spLocks noChangeArrowheads="1"/>
            </p:cNvSpPr>
            <p:nvPr/>
          </p:nvSpPr>
          <p:spPr bwMode="auto">
            <a:xfrm>
              <a:off x="3261311" y="6540987"/>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方案目標</a:t>
              </a:r>
            </a:p>
          </p:txBody>
        </p:sp>
        <p:sp>
          <p:nvSpPr>
            <p:cNvPr id="316431" name="Shape 907"/>
            <p:cNvSpPr>
              <a:spLocks noChangeArrowheads="1"/>
            </p:cNvSpPr>
            <p:nvPr/>
          </p:nvSpPr>
          <p:spPr bwMode="auto">
            <a:xfrm>
              <a:off x="4107094" y="6530928"/>
              <a:ext cx="1133872" cy="277290"/>
            </a:xfrm>
            <a:prstGeom prst="rect">
              <a:avLst/>
            </a:prstGeom>
            <a:noFill/>
            <a:ln w="9525">
              <a:noFill/>
              <a:miter lim="800000"/>
              <a:headEnd/>
              <a:tailEnd/>
            </a:ln>
          </p:spPr>
          <p:txBody>
            <a:bodyPr lIns="91425" tIns="45700" rIns="91425" bIns="45700"/>
            <a:lstStyle/>
            <a:p>
              <a:pPr algn="ctr">
                <a:buSzPct val="25000"/>
              </a:pPr>
              <a:r>
                <a:rPr lang="en-US" sz="1200" b="1">
                  <a:solidFill>
                    <a:srgbClr val="FF0000"/>
                  </a:solidFill>
                  <a:latin typeface="標楷體" pitchFamily="65" charset="-120"/>
                  <a:ea typeface="標楷體" pitchFamily="65" charset="-120"/>
                  <a:cs typeface="Arial" charset="0"/>
                  <a:sym typeface="Arial" charset="0"/>
                </a:rPr>
                <a:t>方案內容</a:t>
              </a:r>
            </a:p>
          </p:txBody>
        </p:sp>
        <p:sp>
          <p:nvSpPr>
            <p:cNvPr id="316432" name="Shape 908"/>
            <p:cNvSpPr>
              <a:spLocks noChangeArrowheads="1"/>
            </p:cNvSpPr>
            <p:nvPr/>
          </p:nvSpPr>
          <p:spPr bwMode="auto">
            <a:xfrm>
              <a:off x="4876689" y="6525096"/>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方案策略</a:t>
              </a:r>
            </a:p>
          </p:txBody>
        </p:sp>
        <p:sp>
          <p:nvSpPr>
            <p:cNvPr id="316433" name="Shape 909"/>
            <p:cNvSpPr>
              <a:spLocks noChangeArrowheads="1"/>
            </p:cNvSpPr>
            <p:nvPr/>
          </p:nvSpPr>
          <p:spPr bwMode="auto">
            <a:xfrm>
              <a:off x="5668510" y="6520328"/>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方案成效</a:t>
              </a:r>
            </a:p>
          </p:txBody>
        </p:sp>
        <p:sp>
          <p:nvSpPr>
            <p:cNvPr id="316434" name="Shape 910"/>
            <p:cNvSpPr>
              <a:spLocks noChangeArrowheads="1"/>
            </p:cNvSpPr>
            <p:nvPr/>
          </p:nvSpPr>
          <p:spPr bwMode="auto">
            <a:xfrm>
              <a:off x="6387337" y="6520328"/>
              <a:ext cx="1134571"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故事流傳</a:t>
              </a:r>
            </a:p>
          </p:txBody>
        </p:sp>
      </p:grpSp>
      <p:sp>
        <p:nvSpPr>
          <p:cNvPr id="912" name="Shape 912"/>
          <p:cNvSpPr/>
          <p:nvPr/>
        </p:nvSpPr>
        <p:spPr>
          <a:xfrm>
            <a:off x="5132388" y="4429125"/>
            <a:ext cx="412750" cy="427038"/>
          </a:xfrm>
          <a:prstGeom prst="mathPlus">
            <a:avLst>
              <a:gd name="adj1" fmla="val 2352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med" len="med"/>
            <a:tailEnd type="none" w="med" len="med"/>
          </a:ln>
        </p:spPr>
        <p:txBody>
          <a:bodyPr lIns="91425" tIns="45700" rIns="91425" bIns="45700" anchor="ctr"/>
          <a:lstStyle/>
          <a:p>
            <a:pPr algn="ctr">
              <a:spcBef>
                <a:spcPts val="0"/>
              </a:spcBef>
              <a:spcAft>
                <a:spcPts val="0"/>
              </a:spcAft>
              <a:defRPr/>
            </a:pPr>
            <a:endParaRPr b="1">
              <a:solidFill>
                <a:schemeClr val="lt1"/>
              </a:solidFill>
              <a:latin typeface="標楷體" panose="03000509000000000000" pitchFamily="65" charset="-120"/>
              <a:ea typeface="標楷體" panose="03000509000000000000" pitchFamily="65" charset="-120"/>
              <a:cs typeface="Arial"/>
              <a:sym typeface="Arial"/>
            </a:endParaRPr>
          </a:p>
        </p:txBody>
      </p:sp>
      <p:sp>
        <p:nvSpPr>
          <p:cNvPr id="913" name="Shape 913"/>
          <p:cNvSpPr/>
          <p:nvPr/>
        </p:nvSpPr>
        <p:spPr>
          <a:xfrm rot="-5400000">
            <a:off x="5185569" y="5249069"/>
            <a:ext cx="328612" cy="488950"/>
          </a:xfrm>
          <a:prstGeom prst="mathEqual">
            <a:avLst>
              <a:gd name="adj1" fmla="val 23520"/>
              <a:gd name="adj2" fmla="val 11760"/>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med" len="med"/>
            <a:tailEnd type="none" w="med" len="med"/>
          </a:ln>
        </p:spPr>
        <p:txBody>
          <a:bodyPr lIns="91425" tIns="45700" rIns="91425" bIns="45700" anchor="ctr"/>
          <a:lstStyle/>
          <a:p>
            <a:pPr algn="ctr">
              <a:spcBef>
                <a:spcPts val="0"/>
              </a:spcBef>
              <a:spcAft>
                <a:spcPts val="0"/>
              </a:spcAft>
              <a:defRPr/>
            </a:pPr>
            <a:endParaRPr b="1">
              <a:solidFill>
                <a:schemeClr val="dk1"/>
              </a:solidFill>
              <a:latin typeface="標楷體" panose="03000509000000000000" pitchFamily="65" charset="-120"/>
              <a:ea typeface="標楷體" panose="03000509000000000000" pitchFamily="65" charset="-120"/>
              <a:cs typeface="Arial"/>
              <a:sym typeface="Arial"/>
            </a:endParaRPr>
          </a:p>
        </p:txBody>
      </p:sp>
      <p:pic>
        <p:nvPicPr>
          <p:cNvPr id="316425" name="Shape 914"/>
          <p:cNvPicPr preferRelativeResize="0">
            <a:picLocks noChangeAspect="1" noChangeArrowheads="1"/>
          </p:cNvPicPr>
          <p:nvPr/>
        </p:nvPicPr>
        <p:blipFill>
          <a:blip r:embed="rId4" cstate="print"/>
          <a:srcRect/>
          <a:stretch>
            <a:fillRect/>
          </a:stretch>
        </p:blipFill>
        <p:spPr bwMode="auto">
          <a:xfrm>
            <a:off x="4981575" y="3695700"/>
            <a:ext cx="639763" cy="249238"/>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fld id="{B721EAF4-66BA-4DDF-97E8-9A1AB1215C2F}" type="slidenum">
              <a:rPr lang="zh-TW" altLang="en-US" smtClean="0"/>
              <a:t>88</a:t>
            </a:fld>
            <a:endParaRPr lang="zh-TW" altLang="en-US"/>
          </a:p>
        </p:txBody>
      </p:sp>
    </p:spTree>
    <p:extLst>
      <p:ext uri="{BB962C8B-B14F-4D97-AF65-F5344CB8AC3E}">
        <p14:creationId xmlns:p14="http://schemas.microsoft.com/office/powerpoint/2010/main" val="2865717575"/>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5" name="Shape 920"/>
          <p:cNvPicPr preferRelativeResize="0">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18466" name="Shape 921"/>
          <p:cNvSpPr>
            <a:spLocks noChangeArrowheads="1"/>
          </p:cNvSpPr>
          <p:nvPr/>
        </p:nvSpPr>
        <p:spPr bwMode="auto">
          <a:xfrm>
            <a:off x="2633663" y="5200650"/>
            <a:ext cx="1446212" cy="276225"/>
          </a:xfrm>
          <a:prstGeom prst="rect">
            <a:avLst/>
          </a:prstGeom>
          <a:solidFill>
            <a:srgbClr val="FFFFFF"/>
          </a:solidFill>
          <a:ln w="31750">
            <a:solidFill>
              <a:srgbClr val="4BACC6"/>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語文領域、彈性</a:t>
            </a:r>
          </a:p>
          <a:p>
            <a:pPr algn="ctr"/>
            <a:endParaRPr lang="zh-TW" altLang="en-US" b="1">
              <a:solidFill>
                <a:srgbClr val="000000"/>
              </a:solidFill>
              <a:latin typeface="標楷體" pitchFamily="65" charset="-120"/>
              <a:ea typeface="標楷體" pitchFamily="65" charset="-120"/>
              <a:cs typeface="Arial" charset="0"/>
              <a:sym typeface="Arial" charset="0"/>
            </a:endParaRPr>
          </a:p>
        </p:txBody>
      </p:sp>
      <p:sp>
        <p:nvSpPr>
          <p:cNvPr id="318467" name="Shape 922"/>
          <p:cNvSpPr>
            <a:spLocks noChangeArrowheads="1"/>
          </p:cNvSpPr>
          <p:nvPr/>
        </p:nvSpPr>
        <p:spPr bwMode="auto">
          <a:xfrm>
            <a:off x="4178300" y="5205413"/>
            <a:ext cx="1446213" cy="271462"/>
          </a:xfrm>
          <a:prstGeom prst="rect">
            <a:avLst/>
          </a:prstGeom>
          <a:solidFill>
            <a:srgbClr val="FFFFFF"/>
          </a:solidFill>
          <a:ln w="31750">
            <a:solidFill>
              <a:srgbClr val="9BBB59"/>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生活、自然</a:t>
            </a:r>
          </a:p>
        </p:txBody>
      </p:sp>
      <p:sp>
        <p:nvSpPr>
          <p:cNvPr id="318468" name="Shape 923"/>
          <p:cNvSpPr>
            <a:spLocks noChangeArrowheads="1"/>
          </p:cNvSpPr>
          <p:nvPr/>
        </p:nvSpPr>
        <p:spPr bwMode="auto">
          <a:xfrm>
            <a:off x="5757863" y="5195888"/>
            <a:ext cx="1446212" cy="280987"/>
          </a:xfrm>
          <a:prstGeom prst="rect">
            <a:avLst/>
          </a:prstGeom>
          <a:solidFill>
            <a:srgbClr val="FFFFFF"/>
          </a:solidFill>
          <a:ln w="31750">
            <a:solidFill>
              <a:srgbClr val="8064A2"/>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社會領域、綜合</a:t>
            </a:r>
          </a:p>
        </p:txBody>
      </p:sp>
      <p:sp>
        <p:nvSpPr>
          <p:cNvPr id="318469" name="Shape 924"/>
          <p:cNvSpPr>
            <a:spLocks noChangeArrowheads="1"/>
          </p:cNvSpPr>
          <p:nvPr/>
        </p:nvSpPr>
        <p:spPr bwMode="auto">
          <a:xfrm>
            <a:off x="7302500" y="5205413"/>
            <a:ext cx="1446213" cy="271462"/>
          </a:xfrm>
          <a:prstGeom prst="rect">
            <a:avLst/>
          </a:prstGeom>
          <a:solidFill>
            <a:srgbClr val="FFFFFF"/>
          </a:solidFill>
          <a:ln w="31750">
            <a:solidFill>
              <a:srgbClr val="F79646"/>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生活、藝文領域</a:t>
            </a:r>
          </a:p>
        </p:txBody>
      </p:sp>
      <p:sp>
        <p:nvSpPr>
          <p:cNvPr id="318470" name="Shape 925"/>
          <p:cNvSpPr>
            <a:spLocks noChangeArrowheads="1"/>
          </p:cNvSpPr>
          <p:nvPr/>
        </p:nvSpPr>
        <p:spPr bwMode="auto">
          <a:xfrm>
            <a:off x="4157663" y="4811713"/>
            <a:ext cx="1444625" cy="328612"/>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家鄉小天使</a:t>
            </a:r>
            <a:r>
              <a:rPr lang="en-US" altLang="zh-TW" sz="1200" b="1">
                <a:solidFill>
                  <a:srgbClr val="000000"/>
                </a:solidFill>
                <a:latin typeface="標楷體" pitchFamily="65" charset="-120"/>
                <a:ea typeface="標楷體" pitchFamily="65" charset="-120"/>
                <a:cs typeface="Calibri" pitchFamily="34" charset="0"/>
                <a:sym typeface="Calibri" pitchFamily="34" charset="0"/>
              </a:rPr>
              <a:t>(7</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1" name="Shape 926"/>
          <p:cNvSpPr>
            <a:spLocks noChangeArrowheads="1"/>
          </p:cNvSpPr>
          <p:nvPr/>
        </p:nvSpPr>
        <p:spPr bwMode="auto">
          <a:xfrm>
            <a:off x="5743575" y="4818063"/>
            <a:ext cx="1444625" cy="328612"/>
          </a:xfrm>
          <a:prstGeom prst="rect">
            <a:avLst/>
          </a:prstGeom>
          <a:solidFill>
            <a:srgbClr val="CCC0D9"/>
          </a:solidFill>
          <a:ln w="9525">
            <a:solidFill>
              <a:srgbClr val="000000"/>
            </a:solidFill>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跟著候鳥去旅行</a:t>
            </a:r>
            <a:r>
              <a:rPr lang="en-US" altLang="zh-TW" sz="900" b="1">
                <a:solidFill>
                  <a:srgbClr val="000000"/>
                </a:solidFill>
                <a:latin typeface="標楷體" pitchFamily="65" charset="-120"/>
                <a:ea typeface="標楷體" pitchFamily="65" charset="-120"/>
                <a:cs typeface="Calibri" pitchFamily="34" charset="0"/>
                <a:sym typeface="Calibri" pitchFamily="34" charset="0"/>
              </a:rPr>
              <a:t>( 5</a:t>
            </a:r>
            <a:r>
              <a:rPr lang="en-US" sz="900" b="1">
                <a:solidFill>
                  <a:srgbClr val="000000"/>
                </a:solidFill>
                <a:latin typeface="標楷體" pitchFamily="65" charset="-120"/>
                <a:ea typeface="標楷體" pitchFamily="65" charset="-120"/>
                <a:cs typeface="Calibri" pitchFamily="34" charset="0"/>
                <a:sym typeface="Calibri" pitchFamily="34" charset="0"/>
              </a:rPr>
              <a:t>天</a:t>
            </a:r>
            <a:r>
              <a:rPr lang="en-US" altLang="zh-TW" sz="900" b="1">
                <a:solidFill>
                  <a:srgbClr val="000000"/>
                </a:solidFill>
                <a:latin typeface="標楷體" pitchFamily="65" charset="-120"/>
                <a:ea typeface="標楷體" pitchFamily="65" charset="-120"/>
                <a:cs typeface="Calibri" pitchFamily="34" charset="0"/>
                <a:sym typeface="Calibri" pitchFamily="34" charset="0"/>
              </a:rPr>
              <a:t>7</a:t>
            </a:r>
            <a:r>
              <a:rPr lang="en-US" sz="900" b="1">
                <a:solidFill>
                  <a:srgbClr val="000000"/>
                </a:solidFill>
                <a:latin typeface="標楷體" pitchFamily="65" charset="-120"/>
                <a:ea typeface="標楷體" pitchFamily="65" charset="-120"/>
                <a:cs typeface="Calibri" pitchFamily="34" charset="0"/>
                <a:sym typeface="Calibri" pitchFamily="34" charset="0"/>
              </a:rPr>
              <a:t>節</a:t>
            </a:r>
            <a:r>
              <a:rPr lang="en-US" altLang="zh-TW" sz="9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2" name="Shape 927"/>
          <p:cNvSpPr>
            <a:spLocks noChangeArrowheads="1"/>
          </p:cNvSpPr>
          <p:nvPr/>
        </p:nvSpPr>
        <p:spPr bwMode="auto">
          <a:xfrm>
            <a:off x="7288213" y="4819650"/>
            <a:ext cx="1446212" cy="328613"/>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美麗的印記</a:t>
            </a:r>
            <a:r>
              <a:rPr lang="en-US" altLang="zh-TW" sz="1200" b="1">
                <a:solidFill>
                  <a:srgbClr val="000000"/>
                </a:solidFill>
                <a:latin typeface="標楷體" pitchFamily="65" charset="-120"/>
                <a:ea typeface="標楷體" pitchFamily="65" charset="-120"/>
                <a:cs typeface="Calibri" pitchFamily="34" charset="0"/>
                <a:sym typeface="Calibri" pitchFamily="34" charset="0"/>
              </a:rPr>
              <a:t>(7</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3" name="Shape 928"/>
          <p:cNvSpPr>
            <a:spLocks noChangeArrowheads="1"/>
          </p:cNvSpPr>
          <p:nvPr/>
        </p:nvSpPr>
        <p:spPr bwMode="auto">
          <a:xfrm>
            <a:off x="2619375" y="4819650"/>
            <a:ext cx="1446213" cy="328613"/>
          </a:xfrm>
          <a:prstGeom prst="rect">
            <a:avLst/>
          </a:prstGeom>
          <a:solidFill>
            <a:srgbClr val="C6D9F1"/>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最後的夏天</a:t>
            </a:r>
            <a:r>
              <a:rPr lang="en-US" altLang="zh-TW" sz="1200" b="1">
                <a:solidFill>
                  <a:srgbClr val="000000"/>
                </a:solidFill>
                <a:latin typeface="標楷體" pitchFamily="65" charset="-120"/>
                <a:ea typeface="標楷體" pitchFamily="65" charset="-120"/>
                <a:cs typeface="Calibri" pitchFamily="34" charset="0"/>
                <a:sym typeface="Calibri" pitchFamily="34" charset="0"/>
              </a:rPr>
              <a:t>(6</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4" name="Shape 929"/>
          <p:cNvSpPr>
            <a:spLocks noChangeArrowheads="1"/>
          </p:cNvSpPr>
          <p:nvPr/>
        </p:nvSpPr>
        <p:spPr bwMode="auto">
          <a:xfrm>
            <a:off x="2033588" y="4819650"/>
            <a:ext cx="530225"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六年級</a:t>
            </a:r>
          </a:p>
        </p:txBody>
      </p:sp>
      <p:sp>
        <p:nvSpPr>
          <p:cNvPr id="318475" name="Shape 930"/>
          <p:cNvSpPr>
            <a:spLocks noChangeArrowheads="1"/>
          </p:cNvSpPr>
          <p:nvPr/>
        </p:nvSpPr>
        <p:spPr bwMode="auto">
          <a:xfrm>
            <a:off x="1677988" y="5140325"/>
            <a:ext cx="817562" cy="336550"/>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buSzPct val="25000"/>
            </a:pPr>
            <a:r>
              <a:rPr lang="en-US" sz="1100" b="1">
                <a:solidFill>
                  <a:srgbClr val="000000"/>
                </a:solidFill>
                <a:latin typeface="標楷體" pitchFamily="65" charset="-120"/>
                <a:ea typeface="標楷體" pitchFamily="65" charset="-120"/>
                <a:cs typeface="Arial" charset="0"/>
                <a:sym typeface="Arial" charset="0"/>
              </a:rPr>
              <a:t>融入領域</a:t>
            </a:r>
          </a:p>
        </p:txBody>
      </p:sp>
      <p:sp>
        <p:nvSpPr>
          <p:cNvPr id="318476" name="Shape 931"/>
          <p:cNvSpPr>
            <a:spLocks noChangeArrowheads="1"/>
          </p:cNvSpPr>
          <p:nvPr/>
        </p:nvSpPr>
        <p:spPr bwMode="auto">
          <a:xfrm>
            <a:off x="4164013" y="4445000"/>
            <a:ext cx="1446212" cy="311150"/>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山河大地</a:t>
            </a:r>
            <a:r>
              <a:rPr lang="en-US" altLang="zh-TW" sz="1200" b="1">
                <a:solidFill>
                  <a:srgbClr val="000000"/>
                </a:solidFill>
                <a:latin typeface="標楷體" pitchFamily="65" charset="-120"/>
                <a:ea typeface="標楷體" pitchFamily="65" charset="-120"/>
                <a:cs typeface="Calibri" pitchFamily="34" charset="0"/>
                <a:sym typeface="Calibri" pitchFamily="34" charset="0"/>
              </a:rPr>
              <a:t>(16</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7" name="Shape 932"/>
          <p:cNvSpPr>
            <a:spLocks noChangeArrowheads="1"/>
          </p:cNvSpPr>
          <p:nvPr/>
        </p:nvSpPr>
        <p:spPr bwMode="auto">
          <a:xfrm>
            <a:off x="5735638" y="4445000"/>
            <a:ext cx="1446212" cy="311150"/>
          </a:xfrm>
          <a:prstGeom prst="rect">
            <a:avLst/>
          </a:prstGeom>
          <a:solidFill>
            <a:srgbClr val="CCC0D9"/>
          </a:solidFill>
          <a:ln w="9525">
            <a:solidFill>
              <a:srgbClr val="000000"/>
            </a:solidFill>
            <a:miter lim="800000"/>
            <a:headEnd/>
            <a:tailEnd/>
          </a:ln>
        </p:spPr>
        <p:txBody>
          <a:bodyPr lIns="91425" tIns="45700" rIns="91425" bIns="45700"/>
          <a:lstStyle/>
          <a:p>
            <a:pPr algn="ctr">
              <a:buSzPct val="25000"/>
            </a:pPr>
            <a:r>
              <a:rPr lang="en-US" sz="1100" b="1">
                <a:solidFill>
                  <a:srgbClr val="000000"/>
                </a:solidFill>
                <a:latin typeface="標楷體" pitchFamily="65" charset="-120"/>
                <a:ea typeface="標楷體" pitchFamily="65" charset="-120"/>
                <a:cs typeface="Calibri" pitchFamily="34" charset="0"/>
                <a:sym typeface="Calibri" pitchFamily="34" charset="0"/>
              </a:rPr>
              <a:t>台灣業</a:t>
            </a:r>
            <a:r>
              <a:rPr lang="en-US" altLang="zh-TW" sz="1100" b="1">
                <a:solidFill>
                  <a:srgbClr val="000000"/>
                </a:solidFill>
                <a:latin typeface="標楷體" pitchFamily="65" charset="-120"/>
                <a:ea typeface="標楷體" pitchFamily="65" charset="-120"/>
                <a:cs typeface="Calibri" pitchFamily="34" charset="0"/>
                <a:sym typeface="Calibri" pitchFamily="34" charset="0"/>
              </a:rPr>
              <a:t>(11</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1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8" name="Shape 933"/>
          <p:cNvSpPr>
            <a:spLocks noChangeArrowheads="1"/>
          </p:cNvSpPr>
          <p:nvPr/>
        </p:nvSpPr>
        <p:spPr bwMode="auto">
          <a:xfrm>
            <a:off x="7288213" y="4445000"/>
            <a:ext cx="1446212" cy="311150"/>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創意包裝</a:t>
            </a:r>
            <a:r>
              <a:rPr lang="en-US" altLang="zh-TW" sz="1200" b="1">
                <a:solidFill>
                  <a:srgbClr val="000000"/>
                </a:solidFill>
                <a:latin typeface="標楷體" pitchFamily="65" charset="-120"/>
                <a:ea typeface="標楷體" pitchFamily="65" charset="-120"/>
                <a:cs typeface="Calibri" pitchFamily="34" charset="0"/>
                <a:sym typeface="Calibri" pitchFamily="34" charset="0"/>
              </a:rPr>
              <a:t>(11</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79" name="Shape 934"/>
          <p:cNvSpPr>
            <a:spLocks noChangeArrowheads="1"/>
          </p:cNvSpPr>
          <p:nvPr/>
        </p:nvSpPr>
        <p:spPr bwMode="auto">
          <a:xfrm>
            <a:off x="2619375" y="4445000"/>
            <a:ext cx="1446213" cy="311150"/>
          </a:xfrm>
          <a:prstGeom prst="rect">
            <a:avLst/>
          </a:prstGeom>
          <a:solidFill>
            <a:srgbClr val="C6D9F1"/>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我是小記者</a:t>
            </a:r>
            <a:r>
              <a:rPr lang="en-US" altLang="zh-TW" sz="1200" b="1">
                <a:solidFill>
                  <a:srgbClr val="000000"/>
                </a:solidFill>
                <a:latin typeface="標楷體" pitchFamily="65" charset="-120"/>
                <a:ea typeface="標楷體" pitchFamily="65" charset="-120"/>
                <a:cs typeface="Calibri" pitchFamily="34" charset="0"/>
                <a:sym typeface="Calibri" pitchFamily="34" charset="0"/>
              </a:rPr>
              <a:t>(8</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0" name="Shape 935"/>
          <p:cNvSpPr>
            <a:spLocks noChangeArrowheads="1"/>
          </p:cNvSpPr>
          <p:nvPr/>
        </p:nvSpPr>
        <p:spPr bwMode="auto">
          <a:xfrm>
            <a:off x="2033588" y="4454525"/>
            <a:ext cx="530225"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五年級</a:t>
            </a:r>
          </a:p>
        </p:txBody>
      </p:sp>
      <p:sp>
        <p:nvSpPr>
          <p:cNvPr id="318481" name="Shape 936"/>
          <p:cNvSpPr>
            <a:spLocks noChangeArrowheads="1"/>
          </p:cNvSpPr>
          <p:nvPr/>
        </p:nvSpPr>
        <p:spPr bwMode="auto">
          <a:xfrm>
            <a:off x="4164013" y="4052888"/>
            <a:ext cx="1446212" cy="309562"/>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小水滴的旅行</a:t>
            </a:r>
            <a:r>
              <a:rPr lang="en-US" altLang="zh-TW" sz="1200" b="1">
                <a:solidFill>
                  <a:srgbClr val="000000"/>
                </a:solidFill>
                <a:latin typeface="標楷體" pitchFamily="65" charset="-120"/>
                <a:ea typeface="標楷體" pitchFamily="65" charset="-120"/>
                <a:cs typeface="Calibri" pitchFamily="34" charset="0"/>
                <a:sym typeface="Calibri" pitchFamily="34" charset="0"/>
              </a:rPr>
              <a:t>(6</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2" name="Shape 937"/>
          <p:cNvSpPr>
            <a:spLocks noChangeArrowheads="1"/>
          </p:cNvSpPr>
          <p:nvPr/>
        </p:nvSpPr>
        <p:spPr bwMode="auto">
          <a:xfrm>
            <a:off x="5676900" y="4052888"/>
            <a:ext cx="1514475" cy="309562"/>
          </a:xfrm>
          <a:prstGeom prst="rect">
            <a:avLst/>
          </a:prstGeom>
          <a:solidFill>
            <a:srgbClr val="CCC0D9"/>
          </a:solidFill>
          <a:ln w="9525">
            <a:solidFill>
              <a:srgbClr val="000000"/>
            </a:solidFill>
            <a:miter lim="800000"/>
            <a:headEnd/>
            <a:tailEnd/>
          </a:ln>
        </p:spPr>
        <p:txBody>
          <a:bodyPr lIns="91425" tIns="45700" rIns="91425" bIns="45700" anchor="ctr"/>
          <a:lstStyle/>
          <a:p>
            <a:pPr algn="ctr">
              <a:buSzPct val="25000"/>
            </a:pPr>
            <a:r>
              <a:rPr lang="en-US" sz="1100" b="1">
                <a:solidFill>
                  <a:srgbClr val="000000"/>
                </a:solidFill>
                <a:latin typeface="標楷體" pitchFamily="65" charset="-120"/>
                <a:ea typeface="標楷體" pitchFamily="65" charset="-120"/>
                <a:cs typeface="Times New Roman" pitchFamily="18" charset="0"/>
                <a:sym typeface="Times New Roman" pitchFamily="18" charset="0"/>
              </a:rPr>
              <a:t>家鄉的自然環境</a:t>
            </a:r>
            <a:r>
              <a:rPr lang="en-US" altLang="zh-TW" sz="1100" b="1">
                <a:solidFill>
                  <a:srgbClr val="000000"/>
                </a:solidFill>
                <a:latin typeface="標楷體" pitchFamily="65" charset="-120"/>
                <a:ea typeface="標楷體" pitchFamily="65" charset="-120"/>
                <a:cs typeface="Calibri" pitchFamily="34" charset="0"/>
                <a:sym typeface="Calibri" pitchFamily="34" charset="0"/>
              </a:rPr>
              <a:t>(3</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1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3" name="Shape 938"/>
          <p:cNvSpPr>
            <a:spLocks noChangeArrowheads="1"/>
          </p:cNvSpPr>
          <p:nvPr/>
        </p:nvSpPr>
        <p:spPr bwMode="auto">
          <a:xfrm>
            <a:off x="7288213" y="4052888"/>
            <a:ext cx="1446212" cy="309562"/>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100" b="1">
                <a:solidFill>
                  <a:srgbClr val="000000"/>
                </a:solidFill>
                <a:latin typeface="標楷體" pitchFamily="65" charset="-120"/>
                <a:ea typeface="標楷體" pitchFamily="65" charset="-120"/>
                <a:cs typeface="Calibri" pitchFamily="34" charset="0"/>
                <a:sym typeface="Calibri" pitchFamily="34" charset="0"/>
              </a:rPr>
              <a:t>咖啡香頌陶笛樂</a:t>
            </a:r>
            <a:r>
              <a:rPr lang="en-US" altLang="zh-TW" sz="1200" b="1">
                <a:solidFill>
                  <a:srgbClr val="000000"/>
                </a:solidFill>
                <a:latin typeface="標楷體" pitchFamily="65" charset="-120"/>
                <a:ea typeface="標楷體" pitchFamily="65" charset="-120"/>
                <a:cs typeface="Calibri" pitchFamily="34" charset="0"/>
                <a:sym typeface="Calibri" pitchFamily="34" charset="0"/>
              </a:rPr>
              <a:t>(3</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4" name="Shape 939"/>
          <p:cNvSpPr>
            <a:spLocks noChangeArrowheads="1"/>
          </p:cNvSpPr>
          <p:nvPr/>
        </p:nvSpPr>
        <p:spPr bwMode="auto">
          <a:xfrm>
            <a:off x="2619375" y="4052888"/>
            <a:ext cx="1446213" cy="309562"/>
          </a:xfrm>
          <a:prstGeom prst="rect">
            <a:avLst/>
          </a:prstGeom>
          <a:solidFill>
            <a:srgbClr val="C6D9F1"/>
          </a:solidFill>
          <a:ln w="9525">
            <a:solidFill>
              <a:srgbClr val="000000"/>
            </a:solidFill>
            <a:miter lim="800000"/>
            <a:headEnd/>
            <a:tailEnd/>
          </a:ln>
        </p:spPr>
        <p:txBody>
          <a:bodyPr lIns="91425" tIns="45700" rIns="91425" bIns="45700" anchor="ctr"/>
          <a:lstStyle/>
          <a:p>
            <a:pPr algn="ctr">
              <a:buSzPct val="25000"/>
            </a:pPr>
            <a:r>
              <a:rPr lang="en-US" sz="1100" b="1">
                <a:solidFill>
                  <a:srgbClr val="000000"/>
                </a:solidFill>
                <a:latin typeface="標楷體" pitchFamily="65" charset="-120"/>
                <a:ea typeface="標楷體" pitchFamily="65" charset="-120"/>
                <a:cs typeface="Calibri" pitchFamily="34" charset="0"/>
                <a:sym typeface="Calibri" pitchFamily="34" charset="0"/>
              </a:rPr>
              <a:t>紅果</a:t>
            </a:r>
            <a:r>
              <a:rPr lang="en-US" altLang="zh-TW" sz="1100" b="1">
                <a:solidFill>
                  <a:srgbClr val="000000"/>
                </a:solidFill>
                <a:latin typeface="標楷體" pitchFamily="65" charset="-120"/>
                <a:ea typeface="標楷體" pitchFamily="65" charset="-120"/>
                <a:cs typeface="Calibri" pitchFamily="34" charset="0"/>
                <a:sym typeface="Calibri" pitchFamily="34" charset="0"/>
              </a:rPr>
              <a:t>MODLE(6</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1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5" name="Shape 940"/>
          <p:cNvSpPr>
            <a:spLocks noChangeArrowheads="1"/>
          </p:cNvSpPr>
          <p:nvPr/>
        </p:nvSpPr>
        <p:spPr bwMode="auto">
          <a:xfrm>
            <a:off x="2033588" y="4062413"/>
            <a:ext cx="530225" cy="300037"/>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四年級</a:t>
            </a:r>
          </a:p>
        </p:txBody>
      </p:sp>
      <p:sp>
        <p:nvSpPr>
          <p:cNvPr id="318486" name="Shape 941"/>
          <p:cNvSpPr>
            <a:spLocks noChangeArrowheads="1"/>
          </p:cNvSpPr>
          <p:nvPr/>
        </p:nvSpPr>
        <p:spPr bwMode="auto">
          <a:xfrm>
            <a:off x="4164013" y="3632200"/>
            <a:ext cx="1460500" cy="320675"/>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名偵探小柯南</a:t>
            </a:r>
            <a:r>
              <a:rPr lang="en-US" altLang="zh-TW" sz="1200" b="1">
                <a:solidFill>
                  <a:srgbClr val="000000"/>
                </a:solidFill>
                <a:latin typeface="標楷體" pitchFamily="65" charset="-120"/>
                <a:ea typeface="標楷體" pitchFamily="65" charset="-120"/>
                <a:cs typeface="Calibri" pitchFamily="34" charset="0"/>
                <a:sym typeface="Calibri" pitchFamily="34" charset="0"/>
              </a:rPr>
              <a:t>(5</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7" name="Shape 942"/>
          <p:cNvSpPr>
            <a:spLocks noChangeArrowheads="1"/>
          </p:cNvSpPr>
          <p:nvPr/>
        </p:nvSpPr>
        <p:spPr bwMode="auto">
          <a:xfrm>
            <a:off x="5743575" y="3632200"/>
            <a:ext cx="1444625" cy="320675"/>
          </a:xfrm>
          <a:prstGeom prst="rect">
            <a:avLst/>
          </a:prstGeom>
          <a:solidFill>
            <a:srgbClr val="CCC0D9"/>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社區生活地圖</a:t>
            </a:r>
            <a:r>
              <a:rPr lang="en-US" altLang="zh-TW" sz="1200" b="1">
                <a:solidFill>
                  <a:srgbClr val="000000"/>
                </a:solidFill>
                <a:latin typeface="標楷體" pitchFamily="65" charset="-120"/>
                <a:ea typeface="標楷體" pitchFamily="65" charset="-120"/>
                <a:cs typeface="Calibri" pitchFamily="34" charset="0"/>
                <a:sym typeface="Calibri" pitchFamily="34" charset="0"/>
              </a:rPr>
              <a:t>(7</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8" name="Shape 943"/>
          <p:cNvSpPr>
            <a:spLocks noChangeArrowheads="1"/>
          </p:cNvSpPr>
          <p:nvPr/>
        </p:nvSpPr>
        <p:spPr bwMode="auto">
          <a:xfrm>
            <a:off x="7288213" y="3632200"/>
            <a:ext cx="1446212" cy="320675"/>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自然中的藝術</a:t>
            </a:r>
            <a:r>
              <a:rPr lang="en-US" altLang="zh-TW" sz="1200" b="1">
                <a:solidFill>
                  <a:srgbClr val="000000"/>
                </a:solidFill>
                <a:latin typeface="標楷體" pitchFamily="65" charset="-120"/>
                <a:ea typeface="標楷體" pitchFamily="65" charset="-120"/>
                <a:cs typeface="Calibri" pitchFamily="34" charset="0"/>
                <a:sym typeface="Calibri" pitchFamily="34" charset="0"/>
              </a:rPr>
              <a:t>(8</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89" name="Shape 944"/>
          <p:cNvSpPr>
            <a:spLocks noChangeArrowheads="1"/>
          </p:cNvSpPr>
          <p:nvPr/>
        </p:nvSpPr>
        <p:spPr bwMode="auto">
          <a:xfrm>
            <a:off x="2619375" y="3632200"/>
            <a:ext cx="1446213" cy="320675"/>
          </a:xfrm>
          <a:prstGeom prst="rect">
            <a:avLst/>
          </a:prstGeom>
          <a:solidFill>
            <a:srgbClr val="C6D9F1"/>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社區的行業</a:t>
            </a:r>
            <a:r>
              <a:rPr lang="en-US" altLang="zh-TW" sz="1100" b="1">
                <a:solidFill>
                  <a:srgbClr val="000000"/>
                </a:solidFill>
                <a:latin typeface="標楷體" pitchFamily="65" charset="-120"/>
                <a:ea typeface="標楷體" pitchFamily="65" charset="-120"/>
                <a:cs typeface="Calibri" pitchFamily="34" charset="0"/>
                <a:sym typeface="Calibri" pitchFamily="34" charset="0"/>
              </a:rPr>
              <a:t>(6</a:t>
            </a:r>
            <a:r>
              <a:rPr lang="en-US" sz="1100" b="1">
                <a:solidFill>
                  <a:srgbClr val="000000"/>
                </a:solidFill>
                <a:latin typeface="標楷體" pitchFamily="65" charset="-120"/>
                <a:ea typeface="標楷體" pitchFamily="65" charset="-120"/>
                <a:cs typeface="Calibri" pitchFamily="34" charset="0"/>
                <a:sym typeface="Calibri" pitchFamily="34" charset="0"/>
              </a:rPr>
              <a:t>節</a:t>
            </a:r>
            <a:r>
              <a:rPr lang="en-US" altLang="zh-TW" sz="11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0" name="Shape 945"/>
          <p:cNvSpPr>
            <a:spLocks noChangeArrowheads="1"/>
          </p:cNvSpPr>
          <p:nvPr/>
        </p:nvSpPr>
        <p:spPr bwMode="auto">
          <a:xfrm>
            <a:off x="2033588" y="3632200"/>
            <a:ext cx="530225"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三年級</a:t>
            </a:r>
          </a:p>
        </p:txBody>
      </p:sp>
      <p:sp>
        <p:nvSpPr>
          <p:cNvPr id="318491" name="Shape 946"/>
          <p:cNvSpPr>
            <a:spLocks noChangeArrowheads="1"/>
          </p:cNvSpPr>
          <p:nvPr/>
        </p:nvSpPr>
        <p:spPr bwMode="auto">
          <a:xfrm>
            <a:off x="4164013" y="3249613"/>
            <a:ext cx="1446212" cy="301625"/>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眉啡色舞</a:t>
            </a:r>
            <a:r>
              <a:rPr lang="en-US" altLang="zh-TW" sz="1200" b="1">
                <a:solidFill>
                  <a:srgbClr val="000000"/>
                </a:solidFill>
                <a:latin typeface="標楷體" pitchFamily="65" charset="-120"/>
                <a:ea typeface="標楷體" pitchFamily="65" charset="-120"/>
                <a:cs typeface="Calibri" pitchFamily="34" charset="0"/>
                <a:sym typeface="Calibri" pitchFamily="34" charset="0"/>
              </a:rPr>
              <a:t>(5</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2" name="Shape 947"/>
          <p:cNvSpPr>
            <a:spLocks noChangeArrowheads="1"/>
          </p:cNvSpPr>
          <p:nvPr/>
        </p:nvSpPr>
        <p:spPr bwMode="auto">
          <a:xfrm>
            <a:off x="5743575" y="3249613"/>
            <a:ext cx="1444625" cy="301625"/>
          </a:xfrm>
          <a:prstGeom prst="rect">
            <a:avLst/>
          </a:prstGeom>
          <a:solidFill>
            <a:srgbClr val="CCC0D9"/>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實畫實說</a:t>
            </a:r>
            <a:r>
              <a:rPr lang="en-US" altLang="zh-TW" sz="1200" b="1">
                <a:solidFill>
                  <a:srgbClr val="000000"/>
                </a:solidFill>
                <a:latin typeface="標楷體" pitchFamily="65" charset="-120"/>
                <a:ea typeface="標楷體" pitchFamily="65" charset="-120"/>
                <a:cs typeface="Calibri" pitchFamily="34" charset="0"/>
                <a:sym typeface="Calibri" pitchFamily="34" charset="0"/>
              </a:rPr>
              <a:t>(8</a:t>
            </a:r>
            <a:r>
              <a:rPr lang="en-US" sz="1200" b="1">
                <a:solidFill>
                  <a:srgbClr val="000000"/>
                </a:solidFill>
                <a:latin typeface="標楷體" pitchFamily="65" charset="-120"/>
                <a:ea typeface="標楷體" pitchFamily="65" charset="-120"/>
                <a:cs typeface="Calibri" pitchFamily="34" charset="0"/>
                <a:sym typeface="Calibri" pitchFamily="34" charset="0"/>
              </a:rPr>
              <a:t>節</a:t>
            </a:r>
          </a:p>
        </p:txBody>
      </p:sp>
      <p:sp>
        <p:nvSpPr>
          <p:cNvPr id="318493" name="Shape 948"/>
          <p:cNvSpPr>
            <a:spLocks noChangeArrowheads="1"/>
          </p:cNvSpPr>
          <p:nvPr/>
        </p:nvSpPr>
        <p:spPr bwMode="auto">
          <a:xfrm>
            <a:off x="7288213" y="3249613"/>
            <a:ext cx="1446212" cy="301625"/>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最佳杯具</a:t>
            </a:r>
            <a:r>
              <a:rPr lang="en-US" altLang="zh-TW" sz="1200" b="1">
                <a:solidFill>
                  <a:srgbClr val="000000"/>
                </a:solidFill>
                <a:latin typeface="標楷體" pitchFamily="65" charset="-120"/>
                <a:ea typeface="標楷體" pitchFamily="65" charset="-120"/>
                <a:cs typeface="Calibri" pitchFamily="34" charset="0"/>
                <a:sym typeface="Calibri" pitchFamily="34" charset="0"/>
              </a:rPr>
              <a:t>(6</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4" name="Shape 949"/>
          <p:cNvSpPr>
            <a:spLocks noChangeArrowheads="1"/>
          </p:cNvSpPr>
          <p:nvPr/>
        </p:nvSpPr>
        <p:spPr bwMode="auto">
          <a:xfrm>
            <a:off x="2619375" y="3249613"/>
            <a:ext cx="1446213" cy="301625"/>
          </a:xfrm>
          <a:prstGeom prst="rect">
            <a:avLst/>
          </a:prstGeom>
          <a:solidFill>
            <a:srgbClr val="C6D9F1"/>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咖啡細語</a:t>
            </a:r>
            <a:r>
              <a:rPr lang="en-US" altLang="zh-TW" sz="1200" b="1">
                <a:solidFill>
                  <a:srgbClr val="000000"/>
                </a:solidFill>
                <a:latin typeface="標楷體" pitchFamily="65" charset="-120"/>
                <a:ea typeface="標楷體" pitchFamily="65" charset="-120"/>
                <a:cs typeface="Calibri" pitchFamily="34" charset="0"/>
                <a:sym typeface="Calibri" pitchFamily="34" charset="0"/>
              </a:rPr>
              <a:t>(8</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5" name="Shape 950"/>
          <p:cNvSpPr>
            <a:spLocks noChangeArrowheads="1"/>
          </p:cNvSpPr>
          <p:nvPr/>
        </p:nvSpPr>
        <p:spPr bwMode="auto">
          <a:xfrm>
            <a:off x="2033588" y="3259138"/>
            <a:ext cx="530225" cy="300037"/>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二年級</a:t>
            </a:r>
          </a:p>
        </p:txBody>
      </p:sp>
      <p:sp>
        <p:nvSpPr>
          <p:cNvPr id="318496" name="Shape 951"/>
          <p:cNvSpPr>
            <a:spLocks noChangeArrowheads="1"/>
          </p:cNvSpPr>
          <p:nvPr/>
        </p:nvSpPr>
        <p:spPr bwMode="auto">
          <a:xfrm>
            <a:off x="4164013" y="2884488"/>
            <a:ext cx="1479550" cy="301625"/>
          </a:xfrm>
          <a:prstGeom prst="rect">
            <a:avLst/>
          </a:prstGeom>
          <a:solidFill>
            <a:srgbClr val="D6E3BC"/>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魔豆成長日誌 </a:t>
            </a:r>
            <a:r>
              <a:rPr lang="en-US" altLang="zh-TW" sz="1200" b="1">
                <a:solidFill>
                  <a:srgbClr val="000000"/>
                </a:solidFill>
                <a:latin typeface="標楷體" pitchFamily="65" charset="-120"/>
                <a:ea typeface="標楷體" pitchFamily="65" charset="-120"/>
                <a:cs typeface="Calibri" pitchFamily="34" charset="0"/>
                <a:sym typeface="Calibri" pitchFamily="34" charset="0"/>
              </a:rPr>
              <a:t>(7</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7" name="Shape 952"/>
          <p:cNvSpPr>
            <a:spLocks noChangeArrowheads="1"/>
          </p:cNvSpPr>
          <p:nvPr/>
        </p:nvSpPr>
        <p:spPr bwMode="auto">
          <a:xfrm>
            <a:off x="5743575" y="2884488"/>
            <a:ext cx="1444625" cy="301625"/>
          </a:xfrm>
          <a:prstGeom prst="rect">
            <a:avLst/>
          </a:prstGeom>
          <a:solidFill>
            <a:srgbClr val="CCC0D9"/>
          </a:solidFill>
          <a:ln w="9525">
            <a:solidFill>
              <a:srgbClr val="000000"/>
            </a:solidFill>
            <a:miter lim="800000"/>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魔豆的故事</a:t>
            </a:r>
            <a:r>
              <a:rPr lang="en-US" altLang="zh-TW" sz="1200" b="1">
                <a:solidFill>
                  <a:srgbClr val="000000"/>
                </a:solidFill>
                <a:latin typeface="標楷體" pitchFamily="65" charset="-120"/>
                <a:ea typeface="標楷體" pitchFamily="65" charset="-120"/>
                <a:cs typeface="Calibri" pitchFamily="34" charset="0"/>
                <a:sym typeface="Calibri" pitchFamily="34" charset="0"/>
              </a:rPr>
              <a:t>(7</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8" name="Shape 953"/>
          <p:cNvSpPr>
            <a:spLocks noChangeArrowheads="1"/>
          </p:cNvSpPr>
          <p:nvPr/>
        </p:nvSpPr>
        <p:spPr bwMode="auto">
          <a:xfrm>
            <a:off x="7288213" y="2884488"/>
            <a:ext cx="1446212" cy="301625"/>
          </a:xfrm>
          <a:prstGeom prst="rect">
            <a:avLst/>
          </a:prstGeom>
          <a:solidFill>
            <a:srgbClr val="FABF8F"/>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美麗的家園</a:t>
            </a:r>
            <a:r>
              <a:rPr lang="en-US" altLang="zh-TW" sz="1200" b="1">
                <a:solidFill>
                  <a:srgbClr val="000000"/>
                </a:solidFill>
                <a:latin typeface="標楷體" pitchFamily="65" charset="-120"/>
                <a:ea typeface="標楷體" pitchFamily="65" charset="-120"/>
                <a:cs typeface="Calibri" pitchFamily="34" charset="0"/>
                <a:sym typeface="Calibri" pitchFamily="34" charset="0"/>
              </a:rPr>
              <a:t>(8</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499" name="Shape 954"/>
          <p:cNvSpPr>
            <a:spLocks noChangeArrowheads="1"/>
          </p:cNvSpPr>
          <p:nvPr/>
        </p:nvSpPr>
        <p:spPr bwMode="auto">
          <a:xfrm>
            <a:off x="2619375" y="2884488"/>
            <a:ext cx="1446213" cy="301625"/>
          </a:xfrm>
          <a:prstGeom prst="rect">
            <a:avLst/>
          </a:prstGeom>
          <a:solidFill>
            <a:srgbClr val="C6D9F1"/>
          </a:solidFill>
          <a:ln w="9525">
            <a:solidFill>
              <a:srgbClr val="000000"/>
            </a:solidFill>
            <a:miter lim="800000"/>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Calibri" pitchFamily="34" charset="0"/>
                <a:sym typeface="Calibri" pitchFamily="34" charset="0"/>
              </a:rPr>
              <a:t>開心農園</a:t>
            </a:r>
            <a:r>
              <a:rPr lang="en-US" altLang="zh-TW" sz="1200" b="1">
                <a:solidFill>
                  <a:srgbClr val="000000"/>
                </a:solidFill>
                <a:latin typeface="標楷體" pitchFamily="65" charset="-120"/>
                <a:ea typeface="標楷體" pitchFamily="65" charset="-120"/>
                <a:cs typeface="Calibri" pitchFamily="34" charset="0"/>
                <a:sym typeface="Calibri" pitchFamily="34" charset="0"/>
              </a:rPr>
              <a:t>(6</a:t>
            </a:r>
            <a:r>
              <a:rPr lang="en-US" sz="1200" b="1">
                <a:solidFill>
                  <a:srgbClr val="000000"/>
                </a:solidFill>
                <a:latin typeface="標楷體" pitchFamily="65" charset="-120"/>
                <a:ea typeface="標楷體" pitchFamily="65" charset="-120"/>
                <a:cs typeface="Calibri" pitchFamily="34" charset="0"/>
                <a:sym typeface="Calibri" pitchFamily="34" charset="0"/>
              </a:rPr>
              <a:t>節</a:t>
            </a:r>
            <a:r>
              <a:rPr lang="en-US" altLang="zh-TW" sz="1200" b="1">
                <a:solidFill>
                  <a:srgbClr val="000000"/>
                </a:solidFill>
                <a:latin typeface="標楷體" pitchFamily="65" charset="-120"/>
                <a:ea typeface="標楷體" pitchFamily="65" charset="-120"/>
                <a:cs typeface="Calibri" pitchFamily="34" charset="0"/>
                <a:sym typeface="Calibri" pitchFamily="34" charset="0"/>
              </a:rPr>
              <a:t>)</a:t>
            </a:r>
          </a:p>
        </p:txBody>
      </p:sp>
      <p:sp>
        <p:nvSpPr>
          <p:cNvPr id="318500" name="Shape 955"/>
          <p:cNvSpPr>
            <a:spLocks noChangeArrowheads="1"/>
          </p:cNvSpPr>
          <p:nvPr/>
        </p:nvSpPr>
        <p:spPr bwMode="auto">
          <a:xfrm>
            <a:off x="2033588" y="2884488"/>
            <a:ext cx="530225"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一年級</a:t>
            </a:r>
          </a:p>
        </p:txBody>
      </p:sp>
      <p:grpSp>
        <p:nvGrpSpPr>
          <p:cNvPr id="318501" name="Shape 956"/>
          <p:cNvGrpSpPr>
            <a:grpSpLocks/>
          </p:cNvGrpSpPr>
          <p:nvPr/>
        </p:nvGrpSpPr>
        <p:grpSpPr bwMode="auto">
          <a:xfrm>
            <a:off x="1133475" y="1133475"/>
            <a:ext cx="7588250" cy="1679575"/>
            <a:chOff x="384" y="7241"/>
            <a:chExt cx="10310" cy="2759"/>
          </a:xfrm>
        </p:grpSpPr>
        <p:sp>
          <p:nvSpPr>
            <p:cNvPr id="318527" name="Shape 957"/>
            <p:cNvSpPr>
              <a:spLocks noChangeArrowheads="1"/>
            </p:cNvSpPr>
            <p:nvPr/>
          </p:nvSpPr>
          <p:spPr bwMode="auto">
            <a:xfrm>
              <a:off x="2387" y="8463"/>
              <a:ext cx="1964" cy="1537"/>
            </a:xfrm>
            <a:prstGeom prst="rect">
              <a:avLst/>
            </a:prstGeom>
            <a:gradFill rotWithShape="0">
              <a:gsLst>
                <a:gs pos="0">
                  <a:srgbClr val="FFFFFF"/>
                </a:gs>
                <a:gs pos="100000">
                  <a:srgbClr val="B8CCE4"/>
                </a:gs>
              </a:gsLst>
              <a:lin ang="5400000"/>
            </a:gradFill>
            <a:ln w="12700">
              <a:solidFill>
                <a:srgbClr val="95B3D7"/>
              </a:solidFill>
              <a:miter lim="800000"/>
              <a:headEnd/>
              <a:tailEnd/>
            </a:ln>
          </p:spPr>
          <p:txBody>
            <a:bodyPr lIns="91425" tIns="45700" rIns="91425" bIns="45700"/>
            <a:lstStyle/>
            <a:p>
              <a:pPr>
                <a:buSzPct val="25000"/>
              </a:pPr>
              <a:r>
                <a:rPr lang="en-US" sz="1300" b="1">
                  <a:solidFill>
                    <a:srgbClr val="000000"/>
                  </a:solidFill>
                  <a:latin typeface="標楷體" pitchFamily="65" charset="-120"/>
                  <a:ea typeface="標楷體" pitchFamily="65" charset="-120"/>
                  <a:cs typeface="Arial" charset="0"/>
                  <a:sym typeface="Arial" charset="0"/>
                </a:rPr>
                <a:t>鍛鍊孩子觀察、體驗、理解、表達、創作能力，成為稱職的記者。</a:t>
              </a:r>
            </a:p>
          </p:txBody>
        </p:sp>
        <p:sp>
          <p:nvSpPr>
            <p:cNvPr id="318528" name="Shape 958"/>
            <p:cNvSpPr>
              <a:spLocks noChangeArrowheads="1"/>
            </p:cNvSpPr>
            <p:nvPr/>
          </p:nvSpPr>
          <p:spPr bwMode="auto">
            <a:xfrm>
              <a:off x="4484" y="8463"/>
              <a:ext cx="2075" cy="1510"/>
            </a:xfrm>
            <a:prstGeom prst="rect">
              <a:avLst/>
            </a:prstGeom>
            <a:gradFill rotWithShape="0">
              <a:gsLst>
                <a:gs pos="0">
                  <a:srgbClr val="FFFFFF"/>
                </a:gs>
                <a:gs pos="100000">
                  <a:srgbClr val="D6E3BC"/>
                </a:gs>
              </a:gsLst>
              <a:lin ang="5400000"/>
            </a:gradFill>
            <a:ln w="12700">
              <a:solidFill>
                <a:srgbClr val="C2D69B"/>
              </a:solidFill>
              <a:miter lim="800000"/>
              <a:headEnd/>
              <a:tailEnd/>
            </a:ln>
          </p:spPr>
          <p:txBody>
            <a:bodyPr lIns="91425" tIns="45700" rIns="91425" bIns="45700"/>
            <a:lstStyle/>
            <a:p>
              <a:pPr>
                <a:buSzPct val="25000"/>
              </a:pPr>
              <a:r>
                <a:rPr lang="en-US" sz="1300" b="1">
                  <a:solidFill>
                    <a:srgbClr val="000000"/>
                  </a:solidFill>
                  <a:latin typeface="標楷體" pitchFamily="65" charset="-120"/>
                  <a:ea typeface="標楷體" pitchFamily="65" charset="-120"/>
                  <a:cs typeface="Arial" charset="0"/>
                  <a:sym typeface="Arial" charset="0"/>
                </a:rPr>
                <a:t>鍛練孩子體驗、探索、操作與解決問題的能力，成為一個實務的行動者。</a:t>
              </a:r>
            </a:p>
          </p:txBody>
        </p:sp>
        <p:sp>
          <p:nvSpPr>
            <p:cNvPr id="318529" name="Shape 959"/>
            <p:cNvSpPr>
              <a:spLocks noChangeArrowheads="1"/>
            </p:cNvSpPr>
            <p:nvPr/>
          </p:nvSpPr>
          <p:spPr bwMode="auto">
            <a:xfrm>
              <a:off x="6630" y="8463"/>
              <a:ext cx="1962" cy="1458"/>
            </a:xfrm>
            <a:prstGeom prst="rect">
              <a:avLst/>
            </a:prstGeom>
            <a:gradFill rotWithShape="0">
              <a:gsLst>
                <a:gs pos="0">
                  <a:srgbClr val="FFFFFF"/>
                </a:gs>
                <a:gs pos="100000">
                  <a:srgbClr val="CCC0D9"/>
                </a:gs>
              </a:gsLst>
              <a:lin ang="5400000"/>
            </a:gradFill>
            <a:ln w="12700">
              <a:solidFill>
                <a:srgbClr val="B2A1C7"/>
              </a:solidFill>
              <a:miter lim="800000"/>
              <a:headEnd/>
              <a:tailEnd/>
            </a:ln>
          </p:spPr>
          <p:txBody>
            <a:bodyPr lIns="91425" tIns="45700" rIns="91425" bIns="45700"/>
            <a:lstStyle/>
            <a:p>
              <a:pPr>
                <a:buSzPct val="25000"/>
              </a:pPr>
              <a:r>
                <a:rPr lang="en-US" sz="1200" b="1">
                  <a:solidFill>
                    <a:srgbClr val="000000"/>
                  </a:solidFill>
                  <a:latin typeface="標楷體" pitchFamily="65" charset="-120"/>
                  <a:ea typeface="標楷體" pitchFamily="65" charset="-120"/>
                  <a:cs typeface="Arial" charset="0"/>
                  <a:sym typeface="Arial" charset="0"/>
                </a:rPr>
                <a:t>透過走讀、討論，厚實對人、對家庭、對社區、對土地的愛與關懷。</a:t>
              </a:r>
            </a:p>
          </p:txBody>
        </p:sp>
        <p:sp>
          <p:nvSpPr>
            <p:cNvPr id="318530" name="Shape 960"/>
            <p:cNvSpPr>
              <a:spLocks noChangeArrowheads="1"/>
            </p:cNvSpPr>
            <p:nvPr/>
          </p:nvSpPr>
          <p:spPr bwMode="auto">
            <a:xfrm>
              <a:off x="8730" y="8463"/>
              <a:ext cx="1964" cy="1409"/>
            </a:xfrm>
            <a:prstGeom prst="rect">
              <a:avLst/>
            </a:prstGeom>
            <a:gradFill rotWithShape="0">
              <a:gsLst>
                <a:gs pos="0">
                  <a:srgbClr val="FFFFFF"/>
                </a:gs>
                <a:gs pos="100000">
                  <a:srgbClr val="FBD4B4"/>
                </a:gs>
              </a:gsLst>
              <a:lin ang="5400000"/>
            </a:gradFill>
            <a:ln w="12700">
              <a:solidFill>
                <a:srgbClr val="FABF8F"/>
              </a:solidFill>
              <a:miter lim="800000"/>
              <a:headEnd/>
              <a:tailEnd/>
            </a:ln>
          </p:spPr>
          <p:txBody>
            <a:bodyPr lIns="91425" tIns="45700" rIns="91425" bIns="45700"/>
            <a:lstStyle/>
            <a:p>
              <a:pPr>
                <a:buSzPct val="25000"/>
              </a:pPr>
              <a:r>
                <a:rPr lang="en-US" sz="1200" b="1">
                  <a:solidFill>
                    <a:srgbClr val="000000"/>
                  </a:solidFill>
                  <a:latin typeface="標楷體" pitchFamily="65" charset="-120"/>
                  <a:ea typeface="標楷體" pitchFamily="65" charset="-120"/>
                  <a:cs typeface="Arial" charset="0"/>
                  <a:sym typeface="Arial" charset="0"/>
                </a:rPr>
                <a:t>培養藝術知能，啟發藝術潛能、讓孩子成為一個美的鑑賞者。</a:t>
              </a:r>
            </a:p>
          </p:txBody>
        </p:sp>
        <p:sp>
          <p:nvSpPr>
            <p:cNvPr id="318531" name="Shape 961"/>
            <p:cNvSpPr>
              <a:spLocks noChangeArrowheads="1"/>
            </p:cNvSpPr>
            <p:nvPr/>
          </p:nvSpPr>
          <p:spPr bwMode="auto">
            <a:xfrm>
              <a:off x="384" y="8884"/>
              <a:ext cx="885" cy="914"/>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Arial" charset="0"/>
                  <a:sym typeface="Arial" charset="0"/>
                </a:rPr>
                <a:t>教學</a:t>
              </a:r>
            </a:p>
            <a:p>
              <a:pPr algn="ctr">
                <a:buSzPct val="25000"/>
              </a:pPr>
              <a:r>
                <a:rPr lang="en-US" sz="1200" b="1">
                  <a:solidFill>
                    <a:srgbClr val="000000"/>
                  </a:solidFill>
                  <a:latin typeface="標楷體" pitchFamily="65" charset="-120"/>
                  <a:ea typeface="標楷體" pitchFamily="65" charset="-120"/>
                  <a:cs typeface="Arial" charset="0"/>
                  <a:sym typeface="Arial" charset="0"/>
                </a:rPr>
                <a:t>目標</a:t>
              </a:r>
            </a:p>
          </p:txBody>
        </p:sp>
        <p:grpSp>
          <p:nvGrpSpPr>
            <p:cNvPr id="318532" name="Shape 962"/>
            <p:cNvGrpSpPr>
              <a:grpSpLocks/>
            </p:cNvGrpSpPr>
            <p:nvPr/>
          </p:nvGrpSpPr>
          <p:grpSpPr bwMode="auto">
            <a:xfrm>
              <a:off x="975" y="7241"/>
              <a:ext cx="9675" cy="1043"/>
              <a:chOff x="975" y="7241"/>
              <a:chExt cx="9675" cy="1043"/>
            </a:xfrm>
          </p:grpSpPr>
          <p:sp>
            <p:nvSpPr>
              <p:cNvPr id="318533" name="Shape 963"/>
              <p:cNvSpPr>
                <a:spLocks noChangeArrowheads="1"/>
              </p:cNvSpPr>
              <p:nvPr/>
            </p:nvSpPr>
            <p:spPr bwMode="auto">
              <a:xfrm>
                <a:off x="2388" y="7369"/>
                <a:ext cx="1962" cy="915"/>
              </a:xfrm>
              <a:prstGeom prst="roundRect">
                <a:avLst>
                  <a:gd name="adj" fmla="val 16667"/>
                </a:avLst>
              </a:prstGeom>
              <a:gradFill rotWithShape="0">
                <a:gsLst>
                  <a:gs pos="0">
                    <a:srgbClr val="FFFFFF"/>
                  </a:gs>
                  <a:gs pos="100000">
                    <a:srgbClr val="B6DDE8"/>
                  </a:gs>
                </a:gsLst>
                <a:lin ang="5400000"/>
              </a:gradFill>
              <a:ln w="12700">
                <a:solidFill>
                  <a:srgbClr val="92CDDC"/>
                </a:solidFill>
                <a:round/>
                <a:headEnd/>
                <a:tailEnd/>
              </a:ln>
            </p:spPr>
            <p:txBody>
              <a:bodyPr lIns="91425" tIns="45700" rIns="91425" bIns="45700" anchor="ctr"/>
              <a:lstStyle/>
              <a:p>
                <a:pPr algn="ctr">
                  <a:buSzPct val="25000"/>
                </a:pPr>
                <a:r>
                  <a:rPr lang="en-US" sz="1600" b="1">
                    <a:solidFill>
                      <a:srgbClr val="000000"/>
                    </a:solidFill>
                    <a:latin typeface="標楷體" pitchFamily="65" charset="-120"/>
                    <a:ea typeface="標楷體" pitchFamily="65" charset="-120"/>
                    <a:cs typeface="Arial" charset="0"/>
                    <a:sym typeface="Arial" charset="0"/>
                  </a:rPr>
                  <a:t>啡你不可</a:t>
                </a:r>
              </a:p>
              <a:p>
                <a:pPr algn="ctr">
                  <a:buSzPct val="25000"/>
                </a:pPr>
                <a:r>
                  <a:rPr lang="en-US" altLang="zh-TW" sz="1600" b="1">
                    <a:solidFill>
                      <a:srgbClr val="000000"/>
                    </a:solidFill>
                    <a:latin typeface="標楷體" pitchFamily="65" charset="-120"/>
                    <a:ea typeface="標楷體" pitchFamily="65" charset="-120"/>
                    <a:cs typeface="Arial" charset="0"/>
                    <a:sym typeface="Arial" charset="0"/>
                  </a:rPr>
                  <a:t>(40</a:t>
                </a:r>
                <a:r>
                  <a:rPr lang="en-US" sz="1600" b="1">
                    <a:solidFill>
                      <a:srgbClr val="000000"/>
                    </a:solidFill>
                    <a:latin typeface="標楷體" pitchFamily="65" charset="-120"/>
                    <a:ea typeface="標楷體" pitchFamily="65" charset="-120"/>
                    <a:cs typeface="Arial" charset="0"/>
                    <a:sym typeface="Arial" charset="0"/>
                  </a:rPr>
                  <a:t>節</a:t>
                </a:r>
                <a:r>
                  <a:rPr lang="en-US" altLang="zh-TW" sz="1600" b="1">
                    <a:solidFill>
                      <a:srgbClr val="000000"/>
                    </a:solidFill>
                    <a:latin typeface="標楷體" pitchFamily="65" charset="-120"/>
                    <a:ea typeface="標楷體" pitchFamily="65" charset="-120"/>
                    <a:cs typeface="Arial" charset="0"/>
                    <a:sym typeface="Arial" charset="0"/>
                  </a:rPr>
                  <a:t>)</a:t>
                </a:r>
              </a:p>
            </p:txBody>
          </p:sp>
          <p:sp>
            <p:nvSpPr>
              <p:cNvPr id="318534" name="Shape 964"/>
              <p:cNvSpPr>
                <a:spLocks noChangeArrowheads="1"/>
              </p:cNvSpPr>
              <p:nvPr/>
            </p:nvSpPr>
            <p:spPr bwMode="auto">
              <a:xfrm>
                <a:off x="4484" y="7369"/>
                <a:ext cx="1935" cy="915"/>
              </a:xfrm>
              <a:prstGeom prst="roundRect">
                <a:avLst>
                  <a:gd name="adj" fmla="val 16667"/>
                </a:avLst>
              </a:prstGeom>
              <a:gradFill rotWithShape="0">
                <a:gsLst>
                  <a:gs pos="0">
                    <a:srgbClr val="FFFFFF"/>
                  </a:gs>
                  <a:gs pos="100000">
                    <a:srgbClr val="D6E3BC"/>
                  </a:gs>
                </a:gsLst>
                <a:lin ang="5400000"/>
              </a:gradFill>
              <a:ln w="12700">
                <a:solidFill>
                  <a:srgbClr val="C2D69B"/>
                </a:solidFill>
                <a:round/>
                <a:headEnd/>
                <a:tailEnd/>
              </a:ln>
            </p:spPr>
            <p:txBody>
              <a:bodyPr lIns="91425" tIns="45700" rIns="91425" bIns="45700" anchor="ctr"/>
              <a:lstStyle/>
              <a:p>
                <a:pPr algn="ctr">
                  <a:buSzPct val="25000"/>
                </a:pPr>
                <a:r>
                  <a:rPr lang="en-US" sz="1600" b="1">
                    <a:solidFill>
                      <a:srgbClr val="000000"/>
                    </a:solidFill>
                    <a:latin typeface="標楷體" pitchFamily="65" charset="-120"/>
                    <a:ea typeface="標楷體" pitchFamily="65" charset="-120"/>
                    <a:cs typeface="Arial" charset="0"/>
                    <a:sym typeface="Arial" charset="0"/>
                  </a:rPr>
                  <a:t>啡嚐生態</a:t>
                </a:r>
              </a:p>
              <a:p>
                <a:pPr algn="ctr">
                  <a:buSzPct val="25000"/>
                </a:pPr>
                <a:r>
                  <a:rPr lang="en-US" altLang="zh-TW" sz="1600" b="1">
                    <a:solidFill>
                      <a:srgbClr val="000000"/>
                    </a:solidFill>
                    <a:latin typeface="標楷體" pitchFamily="65" charset="-120"/>
                    <a:ea typeface="標楷體" pitchFamily="65" charset="-120"/>
                    <a:cs typeface="Arial" charset="0"/>
                    <a:sym typeface="Arial" charset="0"/>
                  </a:rPr>
                  <a:t>(47</a:t>
                </a:r>
                <a:r>
                  <a:rPr lang="en-US" sz="1600" b="1">
                    <a:solidFill>
                      <a:srgbClr val="000000"/>
                    </a:solidFill>
                    <a:latin typeface="標楷體" pitchFamily="65" charset="-120"/>
                    <a:ea typeface="標楷體" pitchFamily="65" charset="-120"/>
                    <a:cs typeface="Arial" charset="0"/>
                    <a:sym typeface="Arial" charset="0"/>
                  </a:rPr>
                  <a:t>節</a:t>
                </a:r>
                <a:r>
                  <a:rPr lang="en-US" altLang="zh-TW" sz="1600" b="1">
                    <a:solidFill>
                      <a:srgbClr val="000000"/>
                    </a:solidFill>
                    <a:latin typeface="標楷體" pitchFamily="65" charset="-120"/>
                    <a:ea typeface="標楷體" pitchFamily="65" charset="-120"/>
                    <a:cs typeface="Arial" charset="0"/>
                    <a:sym typeface="Arial" charset="0"/>
                  </a:rPr>
                  <a:t>)</a:t>
                </a:r>
              </a:p>
            </p:txBody>
          </p:sp>
          <p:sp>
            <p:nvSpPr>
              <p:cNvPr id="318535" name="Shape 965"/>
              <p:cNvSpPr>
                <a:spLocks noChangeArrowheads="1"/>
              </p:cNvSpPr>
              <p:nvPr/>
            </p:nvSpPr>
            <p:spPr bwMode="auto">
              <a:xfrm>
                <a:off x="6629" y="7241"/>
                <a:ext cx="1861" cy="1043"/>
              </a:xfrm>
              <a:prstGeom prst="roundRect">
                <a:avLst>
                  <a:gd name="adj" fmla="val 16667"/>
                </a:avLst>
              </a:prstGeom>
              <a:gradFill rotWithShape="0">
                <a:gsLst>
                  <a:gs pos="0">
                    <a:srgbClr val="FFFFFF"/>
                  </a:gs>
                  <a:gs pos="100000">
                    <a:srgbClr val="CCC0D9"/>
                  </a:gs>
                </a:gsLst>
                <a:lin ang="5400000"/>
              </a:gradFill>
              <a:ln w="12700">
                <a:solidFill>
                  <a:srgbClr val="B2A1C7"/>
                </a:solidFill>
                <a:round/>
                <a:headEnd/>
                <a:tailEnd/>
              </a:ln>
            </p:spPr>
            <p:txBody>
              <a:bodyPr lIns="91425" tIns="45700" rIns="91425" bIns="45700" anchor="ctr"/>
              <a:lstStyle/>
              <a:p>
                <a:pPr algn="ctr">
                  <a:buSzPct val="25000"/>
                </a:pPr>
                <a:r>
                  <a:rPr lang="en-US" sz="1400" b="1">
                    <a:solidFill>
                      <a:srgbClr val="000000"/>
                    </a:solidFill>
                    <a:latin typeface="標楷體" pitchFamily="65" charset="-120"/>
                    <a:ea typeface="標楷體" pitchFamily="65" charset="-120"/>
                    <a:cs typeface="Arial" charset="0"/>
                    <a:sym typeface="Arial" charset="0"/>
                  </a:rPr>
                  <a:t>細說原鄉</a:t>
                </a:r>
              </a:p>
              <a:p>
                <a:pPr algn="ctr">
                  <a:buSzPct val="25000"/>
                </a:pPr>
                <a:r>
                  <a:rPr lang="en-US" sz="1400" b="1">
                    <a:solidFill>
                      <a:srgbClr val="000000"/>
                    </a:solidFill>
                    <a:latin typeface="標楷體" pitchFamily="65" charset="-120"/>
                    <a:ea typeface="標楷體" pitchFamily="65" charset="-120"/>
                    <a:cs typeface="Arial" charset="0"/>
                    <a:sym typeface="Arial" charset="0"/>
                  </a:rPr>
                  <a:t>啡躍國際</a:t>
                </a:r>
              </a:p>
              <a:p>
                <a:pPr algn="ctr">
                  <a:buSzPct val="25000"/>
                </a:pPr>
                <a:r>
                  <a:rPr lang="en-US" altLang="zh-TW" sz="1400" b="1">
                    <a:solidFill>
                      <a:srgbClr val="000000"/>
                    </a:solidFill>
                    <a:latin typeface="標楷體" pitchFamily="65" charset="-120"/>
                    <a:ea typeface="標楷體" pitchFamily="65" charset="-120"/>
                    <a:cs typeface="Arial" charset="0"/>
                    <a:sym typeface="Arial" charset="0"/>
                  </a:rPr>
                  <a:t>(46</a:t>
                </a:r>
                <a:r>
                  <a:rPr lang="en-US" sz="1400" b="1">
                    <a:solidFill>
                      <a:srgbClr val="000000"/>
                    </a:solidFill>
                    <a:latin typeface="標楷體" pitchFamily="65" charset="-120"/>
                    <a:ea typeface="標楷體" pitchFamily="65" charset="-120"/>
                    <a:cs typeface="Arial" charset="0"/>
                    <a:sym typeface="Arial" charset="0"/>
                  </a:rPr>
                  <a:t>節</a:t>
                </a:r>
                <a:r>
                  <a:rPr lang="en-US" altLang="zh-TW" sz="1400" b="1">
                    <a:solidFill>
                      <a:srgbClr val="000000"/>
                    </a:solidFill>
                    <a:latin typeface="標楷體" pitchFamily="65" charset="-120"/>
                    <a:ea typeface="標楷體" pitchFamily="65" charset="-120"/>
                    <a:cs typeface="Arial" charset="0"/>
                    <a:sym typeface="Arial" charset="0"/>
                  </a:rPr>
                  <a:t>)</a:t>
                </a:r>
              </a:p>
            </p:txBody>
          </p:sp>
          <p:sp>
            <p:nvSpPr>
              <p:cNvPr id="318536" name="Shape 966"/>
              <p:cNvSpPr>
                <a:spLocks noChangeArrowheads="1"/>
              </p:cNvSpPr>
              <p:nvPr/>
            </p:nvSpPr>
            <p:spPr bwMode="auto">
              <a:xfrm>
                <a:off x="8730" y="7241"/>
                <a:ext cx="1919" cy="1043"/>
              </a:xfrm>
              <a:prstGeom prst="roundRect">
                <a:avLst>
                  <a:gd name="adj" fmla="val 16667"/>
                </a:avLst>
              </a:prstGeom>
              <a:gradFill rotWithShape="0">
                <a:gsLst>
                  <a:gs pos="0">
                    <a:srgbClr val="FFFFFF"/>
                  </a:gs>
                  <a:gs pos="100000">
                    <a:srgbClr val="FBD4B4"/>
                  </a:gs>
                </a:gsLst>
                <a:lin ang="5400000"/>
              </a:gradFill>
              <a:ln w="12700">
                <a:solidFill>
                  <a:srgbClr val="FABF8F"/>
                </a:solidFill>
                <a:round/>
                <a:headEnd/>
                <a:tailEnd/>
              </a:ln>
            </p:spPr>
            <p:txBody>
              <a:bodyPr lIns="91425" tIns="45700" rIns="91425" bIns="45700" anchor="ctr"/>
              <a:lstStyle/>
              <a:p>
                <a:pPr algn="ctr">
                  <a:buSzPct val="25000"/>
                </a:pPr>
                <a:r>
                  <a:rPr lang="en-US" sz="1600" b="1">
                    <a:solidFill>
                      <a:srgbClr val="000000"/>
                    </a:solidFill>
                    <a:latin typeface="標楷體" pitchFamily="65" charset="-120"/>
                    <a:ea typeface="標楷體" pitchFamily="65" charset="-120"/>
                    <a:cs typeface="Arial" charset="0"/>
                    <a:sym typeface="Arial" charset="0"/>
                  </a:rPr>
                  <a:t>藝術啡凡</a:t>
                </a:r>
              </a:p>
              <a:p>
                <a:pPr algn="ctr">
                  <a:buSzPct val="25000"/>
                </a:pPr>
                <a:r>
                  <a:rPr lang="en-US" altLang="zh-TW" sz="1600" b="1">
                    <a:solidFill>
                      <a:srgbClr val="000000"/>
                    </a:solidFill>
                    <a:latin typeface="標楷體" pitchFamily="65" charset="-120"/>
                    <a:ea typeface="標楷體" pitchFamily="65" charset="-120"/>
                    <a:cs typeface="Arial" charset="0"/>
                    <a:sym typeface="Arial" charset="0"/>
                  </a:rPr>
                  <a:t>(41</a:t>
                </a:r>
                <a:r>
                  <a:rPr lang="en-US" sz="1600" b="1">
                    <a:solidFill>
                      <a:srgbClr val="000000"/>
                    </a:solidFill>
                    <a:latin typeface="標楷體" pitchFamily="65" charset="-120"/>
                    <a:ea typeface="標楷體" pitchFamily="65" charset="-120"/>
                    <a:cs typeface="Arial" charset="0"/>
                    <a:sym typeface="Arial" charset="0"/>
                  </a:rPr>
                  <a:t>節</a:t>
                </a:r>
                <a:r>
                  <a:rPr lang="en-US" altLang="zh-TW" sz="1600" b="1">
                    <a:solidFill>
                      <a:srgbClr val="000000"/>
                    </a:solidFill>
                    <a:latin typeface="標楷體" pitchFamily="65" charset="-120"/>
                    <a:ea typeface="標楷體" pitchFamily="65" charset="-120"/>
                    <a:cs typeface="Arial" charset="0"/>
                    <a:sym typeface="Arial" charset="0"/>
                  </a:rPr>
                  <a:t>)</a:t>
                </a:r>
              </a:p>
            </p:txBody>
          </p:sp>
          <p:sp>
            <p:nvSpPr>
              <p:cNvPr id="318537" name="Shape 967"/>
              <p:cNvSpPr>
                <a:spLocks noChangeArrowheads="1"/>
              </p:cNvSpPr>
              <p:nvPr/>
            </p:nvSpPr>
            <p:spPr bwMode="auto">
              <a:xfrm>
                <a:off x="975" y="7563"/>
                <a:ext cx="1109" cy="644"/>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Arial" charset="0"/>
                    <a:sym typeface="Arial" charset="0"/>
                  </a:rPr>
                  <a:t>主題軸</a:t>
                </a:r>
              </a:p>
            </p:txBody>
          </p:sp>
        </p:grpSp>
      </p:grpSp>
      <p:sp>
        <p:nvSpPr>
          <p:cNvPr id="318502" name="Shape 968"/>
          <p:cNvSpPr>
            <a:spLocks noChangeArrowheads="1"/>
          </p:cNvSpPr>
          <p:nvPr/>
        </p:nvSpPr>
        <p:spPr bwMode="auto">
          <a:xfrm>
            <a:off x="1065213" y="3565525"/>
            <a:ext cx="396875" cy="547688"/>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Arial" charset="0"/>
                <a:sym typeface="Arial" charset="0"/>
              </a:rPr>
              <a:t>單元</a:t>
            </a:r>
          </a:p>
        </p:txBody>
      </p:sp>
      <p:sp>
        <p:nvSpPr>
          <p:cNvPr id="318503" name="Shape 969"/>
          <p:cNvSpPr>
            <a:spLocks noChangeArrowheads="1"/>
          </p:cNvSpPr>
          <p:nvPr/>
        </p:nvSpPr>
        <p:spPr bwMode="auto">
          <a:xfrm>
            <a:off x="3927475" y="369888"/>
            <a:ext cx="2990850" cy="603250"/>
          </a:xfrm>
          <a:prstGeom prst="cube">
            <a:avLst>
              <a:gd name="adj" fmla="val 25000"/>
            </a:avLst>
          </a:prstGeom>
          <a:solidFill>
            <a:srgbClr val="943634"/>
          </a:solidFill>
          <a:ln w="9525">
            <a:solidFill>
              <a:srgbClr val="FFFFFF"/>
            </a:solidFill>
            <a:miter lim="800000"/>
            <a:headEnd/>
            <a:tailEnd/>
          </a:ln>
        </p:spPr>
        <p:txBody>
          <a:bodyPr lIns="91425" tIns="45700" rIns="91425" bIns="45700"/>
          <a:lstStyle/>
          <a:p>
            <a:pPr algn="ctr">
              <a:buSzPct val="25000"/>
            </a:pPr>
            <a:r>
              <a:rPr lang="en-US" sz="2400" b="1">
                <a:solidFill>
                  <a:srgbClr val="FFFFFF"/>
                </a:solidFill>
                <a:latin typeface="標楷體" pitchFamily="65" charset="-120"/>
                <a:ea typeface="標楷體" pitchFamily="65" charset="-120"/>
                <a:cs typeface="Arial" charset="0"/>
                <a:sym typeface="Arial" charset="0"/>
              </a:rPr>
              <a:t>幸福方程式</a:t>
            </a:r>
          </a:p>
        </p:txBody>
      </p:sp>
      <p:sp>
        <p:nvSpPr>
          <p:cNvPr id="318504" name="Shape 970"/>
          <p:cNvSpPr>
            <a:spLocks noChangeArrowheads="1"/>
          </p:cNvSpPr>
          <p:nvPr/>
        </p:nvSpPr>
        <p:spPr bwMode="auto">
          <a:xfrm>
            <a:off x="2735263" y="600075"/>
            <a:ext cx="1192212" cy="301625"/>
          </a:xfrm>
          <a:prstGeom prst="roundRect">
            <a:avLst>
              <a:gd name="adj" fmla="val 16667"/>
            </a:avLst>
          </a:prstGeom>
          <a:solidFill>
            <a:srgbClr val="FFFFFF"/>
          </a:solidFill>
          <a:ln w="9525">
            <a:solidFill>
              <a:srgbClr val="000000"/>
            </a:solidFill>
            <a:round/>
            <a:headEnd/>
            <a:tailEnd/>
          </a:ln>
        </p:spPr>
        <p:txBody>
          <a:bodyPr lIns="91425" tIns="45700" rIns="91425" bIns="45700"/>
          <a:lstStyle/>
          <a:p>
            <a:pPr algn="ctr">
              <a:buSzPct val="25000"/>
            </a:pPr>
            <a:r>
              <a:rPr lang="en-US" sz="1200" b="1">
                <a:solidFill>
                  <a:srgbClr val="000000"/>
                </a:solidFill>
                <a:latin typeface="標楷體" pitchFamily="65" charset="-120"/>
                <a:ea typeface="標楷體" pitchFamily="65" charset="-120"/>
                <a:cs typeface="Arial" charset="0"/>
                <a:sym typeface="Arial" charset="0"/>
              </a:rPr>
              <a:t>核心課程</a:t>
            </a:r>
          </a:p>
        </p:txBody>
      </p:sp>
      <p:sp>
        <p:nvSpPr>
          <p:cNvPr id="318505" name="Shape 971"/>
          <p:cNvSpPr>
            <a:spLocks noChangeArrowheads="1"/>
          </p:cNvSpPr>
          <p:nvPr/>
        </p:nvSpPr>
        <p:spPr bwMode="auto">
          <a:xfrm>
            <a:off x="5184775" y="1069975"/>
            <a:ext cx="398463" cy="155575"/>
          </a:xfrm>
          <a:prstGeom prst="downArrow">
            <a:avLst>
              <a:gd name="adj1" fmla="val 50000"/>
              <a:gd name="adj2" fmla="val 25000"/>
            </a:avLst>
          </a:prstGeom>
          <a:solidFill>
            <a:srgbClr val="FFFFFF"/>
          </a:solidFill>
          <a:ln w="31750">
            <a:solidFill>
              <a:srgbClr val="C0504D"/>
            </a:solidFill>
            <a:miter lim="800000"/>
            <a:headEnd/>
            <a:tailEnd/>
          </a:ln>
        </p:spPr>
        <p:txBody>
          <a:bodyPr lIns="91425" tIns="45700" rIns="91425" bIns="45700"/>
          <a:lstStyle/>
          <a:p>
            <a:endParaRPr lang="zh-TW" altLang="en-US" b="1">
              <a:solidFill>
                <a:srgbClr val="000000"/>
              </a:solidFill>
              <a:latin typeface="標楷體" pitchFamily="65" charset="-120"/>
              <a:ea typeface="標楷體" pitchFamily="65" charset="-120"/>
              <a:cs typeface="Calibri" pitchFamily="34" charset="0"/>
              <a:sym typeface="Calibri" pitchFamily="34" charset="0"/>
            </a:endParaRPr>
          </a:p>
        </p:txBody>
      </p:sp>
      <p:sp>
        <p:nvSpPr>
          <p:cNvPr id="318506" name="Shape 972"/>
          <p:cNvSpPr>
            <a:spLocks noChangeArrowheads="1"/>
          </p:cNvSpPr>
          <p:nvPr/>
        </p:nvSpPr>
        <p:spPr bwMode="auto">
          <a:xfrm>
            <a:off x="2619375" y="5629275"/>
            <a:ext cx="6115050" cy="274638"/>
          </a:xfrm>
          <a:prstGeom prst="rect">
            <a:avLst/>
          </a:prstGeom>
          <a:gradFill rotWithShape="0">
            <a:gsLst>
              <a:gs pos="0">
                <a:srgbClr val="DAFEA4"/>
              </a:gs>
              <a:gs pos="35001">
                <a:srgbClr val="E3FEBF"/>
              </a:gs>
              <a:gs pos="100000">
                <a:srgbClr val="F4FEE6"/>
              </a:gs>
            </a:gsLst>
            <a:lin ang="16200000"/>
          </a:gradFill>
          <a:ln w="9525">
            <a:solidFill>
              <a:srgbClr val="97B853"/>
            </a:solidFill>
            <a:round/>
            <a:headEnd/>
            <a:tailEnd/>
          </a:ln>
        </p:spPr>
        <p:txBody>
          <a:bodyPr lIns="91425" tIns="45700" rIns="91425" bIns="45700" anchor="ctr"/>
          <a:lstStyle/>
          <a:p>
            <a:pPr algn="ctr">
              <a:buSzPct val="25000"/>
            </a:pPr>
            <a:r>
              <a:rPr lang="en-US" sz="1200" b="1">
                <a:solidFill>
                  <a:srgbClr val="000000"/>
                </a:solidFill>
                <a:latin typeface="標楷體" pitchFamily="65" charset="-120"/>
                <a:ea typeface="標楷體" pitchFamily="65" charset="-120"/>
                <a:cs typeface="Arial" charset="0"/>
                <a:sym typeface="Arial" charset="0"/>
              </a:rPr>
              <a:t>原鄉踏查紀錄片、走讀台灣新視野、百岳淬鍊溯溪遊、服務學習自主行</a:t>
            </a:r>
          </a:p>
        </p:txBody>
      </p:sp>
      <p:sp>
        <p:nvSpPr>
          <p:cNvPr id="318507" name="Shape 973"/>
          <p:cNvSpPr>
            <a:spLocks noChangeArrowheads="1"/>
          </p:cNvSpPr>
          <p:nvPr/>
        </p:nvSpPr>
        <p:spPr bwMode="auto">
          <a:xfrm>
            <a:off x="1535113" y="5629275"/>
            <a:ext cx="984250"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buSzPct val="25000"/>
            </a:pPr>
            <a:r>
              <a:rPr lang="en-US" sz="1000" b="1">
                <a:solidFill>
                  <a:srgbClr val="000000"/>
                </a:solidFill>
                <a:latin typeface="標楷體" pitchFamily="65" charset="-120"/>
                <a:ea typeface="標楷體" pitchFamily="65" charset="-120"/>
                <a:cs typeface="Arial" charset="0"/>
                <a:sym typeface="Arial" charset="0"/>
              </a:rPr>
              <a:t>高峰課程展演</a:t>
            </a:r>
          </a:p>
        </p:txBody>
      </p:sp>
      <p:sp>
        <p:nvSpPr>
          <p:cNvPr id="318508" name="Shape 974"/>
          <p:cNvSpPr>
            <a:spLocks noChangeArrowheads="1"/>
          </p:cNvSpPr>
          <p:nvPr/>
        </p:nvSpPr>
        <p:spPr bwMode="auto">
          <a:xfrm>
            <a:off x="1581150" y="2887663"/>
            <a:ext cx="457200" cy="300037"/>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體驗</a:t>
            </a:r>
          </a:p>
        </p:txBody>
      </p:sp>
      <p:sp>
        <p:nvSpPr>
          <p:cNvPr id="318509" name="Shape 975"/>
          <p:cNvSpPr>
            <a:spLocks noChangeArrowheads="1"/>
          </p:cNvSpPr>
          <p:nvPr/>
        </p:nvSpPr>
        <p:spPr bwMode="auto">
          <a:xfrm>
            <a:off x="1581150" y="3265488"/>
            <a:ext cx="450850"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探索</a:t>
            </a:r>
          </a:p>
        </p:txBody>
      </p:sp>
      <p:sp>
        <p:nvSpPr>
          <p:cNvPr id="318510" name="Shape 976"/>
          <p:cNvSpPr>
            <a:spLocks noChangeArrowheads="1"/>
          </p:cNvSpPr>
          <p:nvPr/>
        </p:nvSpPr>
        <p:spPr bwMode="auto">
          <a:xfrm>
            <a:off x="1581150" y="3641725"/>
            <a:ext cx="450850"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Arial" charset="0"/>
                <a:sym typeface="Arial" charset="0"/>
              </a:rPr>
              <a:t>學習</a:t>
            </a:r>
          </a:p>
        </p:txBody>
      </p:sp>
      <p:sp>
        <p:nvSpPr>
          <p:cNvPr id="318511" name="Shape 977"/>
          <p:cNvSpPr>
            <a:spLocks noChangeArrowheads="1"/>
          </p:cNvSpPr>
          <p:nvPr/>
        </p:nvSpPr>
        <p:spPr bwMode="auto">
          <a:xfrm>
            <a:off x="1581150" y="4067175"/>
            <a:ext cx="446088" cy="300038"/>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禮讚</a:t>
            </a:r>
          </a:p>
        </p:txBody>
      </p:sp>
      <p:sp>
        <p:nvSpPr>
          <p:cNvPr id="318512" name="Shape 978"/>
          <p:cNvSpPr>
            <a:spLocks noChangeArrowheads="1"/>
          </p:cNvSpPr>
          <p:nvPr/>
        </p:nvSpPr>
        <p:spPr bwMode="auto">
          <a:xfrm>
            <a:off x="1581150" y="4449763"/>
            <a:ext cx="457200"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Arial" charset="0"/>
                <a:sym typeface="Arial" charset="0"/>
              </a:rPr>
              <a:t>旅行</a:t>
            </a:r>
          </a:p>
        </p:txBody>
      </p:sp>
      <p:sp>
        <p:nvSpPr>
          <p:cNvPr id="318513" name="Shape 979"/>
          <p:cNvSpPr>
            <a:spLocks noChangeArrowheads="1"/>
          </p:cNvSpPr>
          <p:nvPr/>
        </p:nvSpPr>
        <p:spPr bwMode="auto">
          <a:xfrm>
            <a:off x="1581150" y="4819650"/>
            <a:ext cx="450850" cy="301625"/>
          </a:xfrm>
          <a:prstGeom prst="rect">
            <a:avLst/>
          </a:prstGeom>
          <a:solidFill>
            <a:srgbClr val="FFFFFF"/>
          </a:solidFill>
          <a:ln w="12700">
            <a:solidFill>
              <a:srgbClr val="4BACC6"/>
            </a:solidFill>
            <a:prstDash val="dash"/>
            <a:miter lim="800000"/>
            <a:headEnd/>
            <a:tailEnd/>
          </a:ln>
        </p:spPr>
        <p:txBody>
          <a:bodyPr lIns="91425" tIns="45700" rIns="91425" bIns="45700" anchor="ctr"/>
          <a:lstStyle/>
          <a:p>
            <a:pPr algn="ctr">
              <a:buSzPct val="25000"/>
            </a:pPr>
            <a:r>
              <a:rPr lang="en-US" sz="900" b="1">
                <a:solidFill>
                  <a:srgbClr val="000000"/>
                </a:solidFill>
                <a:latin typeface="標楷體" pitchFamily="65" charset="-120"/>
                <a:ea typeface="標楷體" pitchFamily="65" charset="-120"/>
                <a:cs typeface="Calibri" pitchFamily="34" charset="0"/>
                <a:sym typeface="Calibri" pitchFamily="34" charset="0"/>
              </a:rPr>
              <a:t>關懷</a:t>
            </a:r>
          </a:p>
        </p:txBody>
      </p:sp>
      <p:sp>
        <p:nvSpPr>
          <p:cNvPr id="980" name="Shape 980"/>
          <p:cNvSpPr/>
          <p:nvPr/>
        </p:nvSpPr>
        <p:spPr>
          <a:xfrm>
            <a:off x="5438775" y="5367338"/>
            <a:ext cx="504825" cy="285750"/>
          </a:xfrm>
          <a:prstGeom prst="mathPlus">
            <a:avLst>
              <a:gd name="adj1" fmla="val 23520"/>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med" len="med"/>
            <a:tailEnd type="none" w="med" len="med"/>
          </a:ln>
        </p:spPr>
        <p:txBody>
          <a:bodyPr lIns="91425" tIns="45700" rIns="91425" bIns="45700" anchor="ctr"/>
          <a:lstStyle/>
          <a:p>
            <a:pPr algn="ctr">
              <a:spcBef>
                <a:spcPts val="0"/>
              </a:spcBef>
              <a:spcAft>
                <a:spcPts val="0"/>
              </a:spcAft>
              <a:defRPr/>
            </a:pPr>
            <a:endParaRPr b="1">
              <a:solidFill>
                <a:schemeClr val="dk1"/>
              </a:solidFill>
              <a:latin typeface="標楷體" panose="03000509000000000000" pitchFamily="65" charset="-120"/>
              <a:ea typeface="標楷體" panose="03000509000000000000" pitchFamily="65" charset="-120"/>
              <a:cs typeface="Arial"/>
              <a:sym typeface="Arial"/>
            </a:endParaRPr>
          </a:p>
        </p:txBody>
      </p:sp>
      <p:sp>
        <p:nvSpPr>
          <p:cNvPr id="318515" name="Shape 981"/>
          <p:cNvSpPr>
            <a:spLocks noChangeArrowheads="1"/>
          </p:cNvSpPr>
          <p:nvPr/>
        </p:nvSpPr>
        <p:spPr bwMode="auto">
          <a:xfrm>
            <a:off x="3225800" y="6021388"/>
            <a:ext cx="4392613" cy="280987"/>
          </a:xfrm>
          <a:prstGeom prst="rect">
            <a:avLst/>
          </a:prstGeom>
          <a:gradFill rotWithShape="0">
            <a:gsLst>
              <a:gs pos="0">
                <a:srgbClr val="FFA09D"/>
              </a:gs>
              <a:gs pos="35001">
                <a:srgbClr val="FFBCBC"/>
              </a:gs>
              <a:gs pos="100000">
                <a:srgbClr val="FFE2E2"/>
              </a:gs>
            </a:gsLst>
            <a:lin ang="16200000"/>
          </a:gradFill>
          <a:ln w="9525">
            <a:solidFill>
              <a:srgbClr val="BD4B48"/>
            </a:solidFill>
            <a:round/>
            <a:headEnd/>
            <a:tailEnd/>
          </a:ln>
        </p:spPr>
        <p:txBody>
          <a:bodyPr lIns="91425" tIns="45700" rIns="91425" bIns="45700" anchor="ctr"/>
          <a:lstStyle/>
          <a:p>
            <a:pPr algn="ctr">
              <a:buSzPct val="25000"/>
            </a:pPr>
            <a:r>
              <a:rPr lang="en-US" sz="1600" b="1">
                <a:solidFill>
                  <a:srgbClr val="E36C09"/>
                </a:solidFill>
                <a:latin typeface="標楷體" pitchFamily="65" charset="-120"/>
                <a:ea typeface="標楷體" pitchFamily="65" charset="-120"/>
                <a:cs typeface="Arial" charset="0"/>
                <a:sym typeface="Arial" charset="0"/>
              </a:rPr>
              <a:t>實踐以學生為主體的的自主性學習</a:t>
            </a:r>
          </a:p>
        </p:txBody>
      </p:sp>
      <p:grpSp>
        <p:nvGrpSpPr>
          <p:cNvPr id="318516" name="Shape 982"/>
          <p:cNvGrpSpPr>
            <a:grpSpLocks/>
          </p:cNvGrpSpPr>
          <p:nvPr/>
        </p:nvGrpSpPr>
        <p:grpSpPr bwMode="auto">
          <a:xfrm>
            <a:off x="34925" y="6511925"/>
            <a:ext cx="7489825" cy="304800"/>
            <a:chOff x="35317" y="6512394"/>
            <a:chExt cx="7486592" cy="305883"/>
          </a:xfrm>
        </p:grpSpPr>
        <p:sp>
          <p:nvSpPr>
            <p:cNvPr id="318518" name="Shape 983"/>
            <p:cNvSpPr>
              <a:spLocks noChangeArrowheads="1"/>
            </p:cNvSpPr>
            <p:nvPr/>
          </p:nvSpPr>
          <p:spPr bwMode="auto">
            <a:xfrm>
              <a:off x="35317" y="6520328"/>
              <a:ext cx="1134572"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方案背景</a:t>
              </a:r>
            </a:p>
          </p:txBody>
        </p:sp>
        <p:sp>
          <p:nvSpPr>
            <p:cNvPr id="318519" name="Shape 984"/>
            <p:cNvSpPr>
              <a:spLocks noChangeArrowheads="1"/>
            </p:cNvSpPr>
            <p:nvPr/>
          </p:nvSpPr>
          <p:spPr bwMode="auto">
            <a:xfrm>
              <a:off x="917586" y="6512394"/>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學校介紹</a:t>
              </a:r>
            </a:p>
          </p:txBody>
        </p:sp>
        <p:sp>
          <p:nvSpPr>
            <p:cNvPr id="318520" name="Shape 985"/>
            <p:cNvSpPr>
              <a:spLocks noChangeArrowheads="1"/>
            </p:cNvSpPr>
            <p:nvPr/>
          </p:nvSpPr>
          <p:spPr bwMode="auto">
            <a:xfrm>
              <a:off x="1709407" y="6525101"/>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方案理念</a:t>
              </a:r>
            </a:p>
          </p:txBody>
        </p:sp>
        <p:sp>
          <p:nvSpPr>
            <p:cNvPr id="318521" name="Shape 986"/>
            <p:cNvSpPr>
              <a:spLocks noChangeArrowheads="1"/>
            </p:cNvSpPr>
            <p:nvPr/>
          </p:nvSpPr>
          <p:spPr bwMode="auto">
            <a:xfrm>
              <a:off x="2496467" y="6537814"/>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發展歷程</a:t>
              </a:r>
            </a:p>
          </p:txBody>
        </p:sp>
        <p:sp>
          <p:nvSpPr>
            <p:cNvPr id="318522" name="Shape 987"/>
            <p:cNvSpPr>
              <a:spLocks noChangeArrowheads="1"/>
            </p:cNvSpPr>
            <p:nvPr/>
          </p:nvSpPr>
          <p:spPr bwMode="auto">
            <a:xfrm>
              <a:off x="3261311" y="6540987"/>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方案目標</a:t>
              </a:r>
            </a:p>
          </p:txBody>
        </p:sp>
        <p:sp>
          <p:nvSpPr>
            <p:cNvPr id="318523" name="Shape 988"/>
            <p:cNvSpPr>
              <a:spLocks noChangeArrowheads="1"/>
            </p:cNvSpPr>
            <p:nvPr/>
          </p:nvSpPr>
          <p:spPr bwMode="auto">
            <a:xfrm>
              <a:off x="4107094" y="6530928"/>
              <a:ext cx="1133872" cy="277290"/>
            </a:xfrm>
            <a:prstGeom prst="rect">
              <a:avLst/>
            </a:prstGeom>
            <a:noFill/>
            <a:ln w="9525">
              <a:noFill/>
              <a:miter lim="800000"/>
              <a:headEnd/>
              <a:tailEnd/>
            </a:ln>
          </p:spPr>
          <p:txBody>
            <a:bodyPr lIns="91425" tIns="45700" rIns="91425" bIns="45700"/>
            <a:lstStyle/>
            <a:p>
              <a:pPr algn="ctr">
                <a:buSzPct val="25000"/>
              </a:pPr>
              <a:r>
                <a:rPr lang="en-US" sz="1200" b="1">
                  <a:solidFill>
                    <a:srgbClr val="FF0000"/>
                  </a:solidFill>
                  <a:latin typeface="標楷體" pitchFamily="65" charset="-120"/>
                  <a:ea typeface="標楷體" pitchFamily="65" charset="-120"/>
                  <a:cs typeface="Arial" charset="0"/>
                  <a:sym typeface="Arial" charset="0"/>
                </a:rPr>
                <a:t>方案內容</a:t>
              </a:r>
            </a:p>
          </p:txBody>
        </p:sp>
        <p:sp>
          <p:nvSpPr>
            <p:cNvPr id="318524" name="Shape 989"/>
            <p:cNvSpPr>
              <a:spLocks noChangeArrowheads="1"/>
            </p:cNvSpPr>
            <p:nvPr/>
          </p:nvSpPr>
          <p:spPr bwMode="auto">
            <a:xfrm>
              <a:off x="4876689" y="6525096"/>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方案策略</a:t>
              </a:r>
            </a:p>
          </p:txBody>
        </p:sp>
        <p:sp>
          <p:nvSpPr>
            <p:cNvPr id="318525" name="Shape 990"/>
            <p:cNvSpPr>
              <a:spLocks noChangeArrowheads="1"/>
            </p:cNvSpPr>
            <p:nvPr/>
          </p:nvSpPr>
          <p:spPr bwMode="auto">
            <a:xfrm>
              <a:off x="5668510" y="6520328"/>
              <a:ext cx="1132986"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方案成效</a:t>
              </a:r>
            </a:p>
          </p:txBody>
        </p:sp>
        <p:sp>
          <p:nvSpPr>
            <p:cNvPr id="318526" name="Shape 991"/>
            <p:cNvSpPr>
              <a:spLocks noChangeArrowheads="1"/>
            </p:cNvSpPr>
            <p:nvPr/>
          </p:nvSpPr>
          <p:spPr bwMode="auto">
            <a:xfrm>
              <a:off x="6387337" y="6520328"/>
              <a:ext cx="1134571" cy="277290"/>
            </a:xfrm>
            <a:prstGeom prst="rect">
              <a:avLst/>
            </a:prstGeom>
            <a:noFill/>
            <a:ln w="9525">
              <a:noFill/>
              <a:miter lim="800000"/>
              <a:headEnd/>
              <a:tailEnd/>
            </a:ln>
          </p:spPr>
          <p:txBody>
            <a:bodyPr lIns="91425" tIns="45700" rIns="91425" bIns="45700"/>
            <a:lstStyle/>
            <a:p>
              <a:pPr algn="ctr">
                <a:buSzPct val="25000"/>
              </a:pPr>
              <a:r>
                <a:rPr lang="en-US" sz="1200" b="1">
                  <a:solidFill>
                    <a:srgbClr val="7F7F7F"/>
                  </a:solidFill>
                  <a:latin typeface="標楷體" pitchFamily="65" charset="-120"/>
                  <a:ea typeface="標楷體" pitchFamily="65" charset="-120"/>
                  <a:cs typeface="Arial" charset="0"/>
                  <a:sym typeface="Arial" charset="0"/>
                </a:rPr>
                <a:t>故事流傳</a:t>
              </a:r>
            </a:p>
          </p:txBody>
        </p:sp>
      </p:grpSp>
      <p:sp>
        <p:nvSpPr>
          <p:cNvPr id="318517" name="投影片編號版面配置區 74"/>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fld id="{BA047B33-7802-4778-922D-4503ABD8F655}" type="slidenum">
              <a:rPr lang="zh-TW" altLang="en-US" smtClean="0">
                <a:latin typeface="標楷體" pitchFamily="65" charset="-120"/>
                <a:ea typeface="標楷體" pitchFamily="65" charset="-120"/>
              </a:rPr>
              <a:pPr/>
              <a:t>89</a:t>
            </a:fld>
            <a:endParaRPr lang="en-US" altLang="zh-TW" smtClean="0">
              <a:latin typeface="標楷體" pitchFamily="65" charset="-120"/>
              <a:ea typeface="標楷體" pitchFamily="65" charset="-120"/>
            </a:endParaRPr>
          </a:p>
        </p:txBody>
      </p:sp>
    </p:spTree>
    <p:extLst>
      <p:ext uri="{BB962C8B-B14F-4D97-AF65-F5344CB8AC3E}">
        <p14:creationId xmlns:p14="http://schemas.microsoft.com/office/powerpoint/2010/main" val="348393829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zh-TW" altLang="zh-TW" dirty="0"/>
              <a:t>學校本位課程發展</a:t>
            </a:r>
            <a:r>
              <a:rPr lang="en-US" altLang="zh-TW" dirty="0"/>
              <a:t>(school based curriculum development</a:t>
            </a:r>
            <a:r>
              <a:rPr lang="zh-TW" altLang="zh-TW" dirty="0"/>
              <a:t>，</a:t>
            </a:r>
            <a:r>
              <a:rPr lang="en-US" altLang="zh-TW" dirty="0"/>
              <a:t>SBCD)</a:t>
            </a:r>
            <a:r>
              <a:rPr lang="zh-TW" altLang="zh-TW" dirty="0"/>
              <a:t>源於</a:t>
            </a:r>
            <a:r>
              <a:rPr lang="en-US" altLang="zh-TW" dirty="0"/>
              <a:t>1970</a:t>
            </a:r>
            <a:r>
              <a:rPr lang="zh-TW" altLang="zh-TW" dirty="0"/>
              <a:t>年代英、美、澳等，</a:t>
            </a:r>
            <a:r>
              <a:rPr lang="zh-TW" altLang="zh-TW" u="sng" dirty="0"/>
              <a:t>對國定課程</a:t>
            </a:r>
            <a:r>
              <a:rPr lang="zh-HK" altLang="zh-TW" u="sng" dirty="0"/>
              <a:t>提出</a:t>
            </a:r>
            <a:r>
              <a:rPr lang="zh-TW" altLang="zh-TW" u="sng" dirty="0"/>
              <a:t>批判</a:t>
            </a:r>
            <a:r>
              <a:rPr lang="zh-TW" altLang="zh-TW" dirty="0"/>
              <a:t>所興起的課程改革理念</a:t>
            </a:r>
            <a:r>
              <a:rPr lang="zh-TW" altLang="en-US" dirty="0"/>
              <a:t>。</a:t>
            </a:r>
            <a:r>
              <a:rPr lang="zh-TW" altLang="zh-TW" dirty="0"/>
              <a:t>倡導課程發展應以學校為主體，鼓勵學校教師對課程採取行動與反思。</a:t>
            </a:r>
            <a:endParaRPr lang="en-US" altLang="zh-TW" dirty="0"/>
          </a:p>
          <a:p>
            <a:r>
              <a:rPr lang="zh-TW" altLang="zh-TW" dirty="0" smtClean="0"/>
              <a:t>學校</a:t>
            </a:r>
            <a:r>
              <a:rPr lang="zh-TW" altLang="zh-TW" dirty="0"/>
              <a:t>本位的概念與緣起，是來自學校本位管理（</a:t>
            </a:r>
            <a:r>
              <a:rPr lang="en-US" altLang="zh-TW" dirty="0"/>
              <a:t>School Based Management, SBM</a:t>
            </a:r>
            <a:r>
              <a:rPr lang="zh-TW" altLang="zh-TW" dirty="0" smtClean="0"/>
              <a:t>），</a:t>
            </a:r>
            <a:r>
              <a:rPr lang="zh-TW" altLang="zh-TW" dirty="0"/>
              <a:t>包括</a:t>
            </a:r>
            <a:r>
              <a:rPr lang="zh-TW" altLang="zh-TW" u="sng" dirty="0"/>
              <a:t>課程自訂</a:t>
            </a:r>
            <a:r>
              <a:rPr lang="zh-TW" altLang="zh-TW" dirty="0"/>
              <a:t>（</a:t>
            </a:r>
            <a:r>
              <a:rPr lang="en-US" altLang="zh-TW" dirty="0"/>
              <a:t>establishing curriculum</a:t>
            </a:r>
            <a:r>
              <a:rPr lang="zh-TW" altLang="zh-TW" dirty="0"/>
              <a:t>），以及</a:t>
            </a:r>
            <a:r>
              <a:rPr lang="zh-TW" altLang="zh-TW" u="sng" dirty="0"/>
              <a:t>學校層級的自治、設計與決定</a:t>
            </a:r>
            <a:r>
              <a:rPr lang="zh-TW" altLang="zh-TW" dirty="0"/>
              <a:t>等</a:t>
            </a:r>
            <a:r>
              <a:rPr lang="zh-TW" altLang="zh-TW" dirty="0" smtClean="0"/>
              <a:t>。</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B721EAF4-66BA-4DDF-97E8-9A1AB1215C2F}" type="slidenum">
              <a:rPr lang="zh-TW" altLang="en-US" smtClean="0"/>
              <a:t>9</a:t>
            </a:fld>
            <a:endParaRPr lang="zh-TW" altLang="en-US"/>
          </a:p>
        </p:txBody>
      </p:sp>
    </p:spTree>
    <p:extLst>
      <p:ext uri="{BB962C8B-B14F-4D97-AF65-F5344CB8AC3E}">
        <p14:creationId xmlns:p14="http://schemas.microsoft.com/office/powerpoint/2010/main" val="1183101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en-US" altLang="zh-TW" sz="5400" dirty="0" smtClean="0"/>
              <a:t>108</a:t>
            </a:r>
            <a:r>
              <a:rPr lang="zh-TW" altLang="en-US" sz="5400" dirty="0" smtClean="0"/>
              <a:t>課綱的高中課程規劃</a:t>
            </a:r>
            <a:endParaRPr lang="zh-TW" altLang="en-US" sz="5400" dirty="0"/>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0CBB7B2-C045-4598-A49D-DA0E0AE28328}" type="slidenum">
              <a:rPr lang="zh-TW" altLang="en-US" smtClean="0"/>
              <a:pPr/>
              <a:t>90</a:t>
            </a:fld>
            <a:endParaRPr lang="zh-TW" altLang="en-US"/>
          </a:p>
        </p:txBody>
      </p:sp>
    </p:spTree>
    <p:extLst>
      <p:ext uri="{BB962C8B-B14F-4D97-AF65-F5344CB8AC3E}">
        <p14:creationId xmlns:p14="http://schemas.microsoft.com/office/powerpoint/2010/main" val="279119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標題 2"/>
          <p:cNvSpPr>
            <a:spLocks noGrp="1"/>
          </p:cNvSpPr>
          <p:nvPr>
            <p:ph type="title"/>
          </p:nvPr>
        </p:nvSpPr>
        <p:spPr/>
        <p:txBody>
          <a:bodyPr>
            <a:normAutofit/>
          </a:bodyPr>
          <a:lstStyle/>
          <a:p>
            <a:r>
              <a:rPr lang="zh-TW" altLang="en-US" dirty="0" smtClean="0"/>
              <a:t>高中職的課程特色</a:t>
            </a:r>
          </a:p>
        </p:txBody>
      </p:sp>
      <p:sp>
        <p:nvSpPr>
          <p:cNvPr id="115715" name="內容版面配置區 2"/>
          <p:cNvSpPr>
            <a:spLocks noGrp="1"/>
          </p:cNvSpPr>
          <p:nvPr>
            <p:ph idx="1"/>
          </p:nvPr>
        </p:nvSpPr>
        <p:spPr/>
        <p:txBody>
          <a:bodyPr/>
          <a:lstStyle/>
          <a:p>
            <a:r>
              <a:rPr lang="zh-TW" altLang="zh-TW" dirty="0"/>
              <a:t>新課綱在國中階段，新設六節的「彈性學習課程</a:t>
            </a:r>
            <a:r>
              <a:rPr lang="zh-TW" altLang="zh-TW" dirty="0" smtClean="0"/>
              <a:t>」</a:t>
            </a:r>
            <a:r>
              <a:rPr lang="zh-TW" altLang="en-US" dirty="0" smtClean="0"/>
              <a:t>，</a:t>
            </a:r>
            <a:r>
              <a:rPr lang="zh-TW" altLang="zh-TW" dirty="0" smtClean="0"/>
              <a:t>高中</a:t>
            </a:r>
            <a:r>
              <a:rPr lang="zh-TW" altLang="zh-TW" dirty="0"/>
              <a:t>則降低必修、提高選修，</a:t>
            </a:r>
            <a:endParaRPr lang="en-US" altLang="zh-TW" dirty="0"/>
          </a:p>
          <a:p>
            <a:pPr lvl="1"/>
            <a:r>
              <a:rPr lang="zh-TW" altLang="zh-TW" dirty="0"/>
              <a:t>每個學校教的一樣</a:t>
            </a:r>
            <a:r>
              <a:rPr lang="zh-TW" altLang="en-US" dirty="0"/>
              <a:t>→</a:t>
            </a:r>
            <a:r>
              <a:rPr lang="zh-TW" altLang="zh-TW" dirty="0"/>
              <a:t>每個學校特色不同</a:t>
            </a:r>
          </a:p>
          <a:p>
            <a:pPr lvl="1"/>
            <a:r>
              <a:rPr lang="zh-TW" altLang="zh-TW" dirty="0"/>
              <a:t>每</a:t>
            </a:r>
            <a:r>
              <a:rPr lang="zh-TW" altLang="en-US" dirty="0"/>
              <a:t>位學生</a:t>
            </a:r>
            <a:r>
              <a:rPr lang="zh-TW" altLang="zh-TW" dirty="0"/>
              <a:t>學</a:t>
            </a:r>
            <a:r>
              <a:rPr lang="zh-TW" altLang="en-US" dirty="0"/>
              <a:t>的</a:t>
            </a:r>
            <a:r>
              <a:rPr lang="zh-TW" altLang="zh-TW" dirty="0"/>
              <a:t>一樣</a:t>
            </a:r>
            <a:r>
              <a:rPr lang="zh-TW" altLang="en-US" dirty="0"/>
              <a:t>→</a:t>
            </a:r>
            <a:r>
              <a:rPr lang="zh-TW" altLang="zh-TW" dirty="0"/>
              <a:t>學生視程度及興趣選課</a:t>
            </a:r>
            <a:endParaRPr lang="en-US" altLang="zh-TW" dirty="0"/>
          </a:p>
          <a:p>
            <a:r>
              <a:rPr lang="zh-TW" altLang="zh-TW" dirty="0" smtClean="0"/>
              <a:t>高中</a:t>
            </a:r>
            <a:r>
              <a:rPr lang="zh-TW" altLang="en-US" dirty="0" smtClean="0"/>
              <a:t>：</a:t>
            </a:r>
            <a:r>
              <a:rPr lang="zh-TW" altLang="zh-TW" dirty="0" smtClean="0"/>
              <a:t>必修學分從</a:t>
            </a:r>
            <a:r>
              <a:rPr lang="en-US" altLang="zh-TW" dirty="0" smtClean="0"/>
              <a:t>160</a:t>
            </a:r>
            <a:r>
              <a:rPr lang="zh-TW" altLang="zh-TW" dirty="0" smtClean="0"/>
              <a:t>降為</a:t>
            </a:r>
            <a:r>
              <a:rPr lang="en-US" altLang="zh-TW" dirty="0" smtClean="0"/>
              <a:t>118</a:t>
            </a:r>
            <a:r>
              <a:rPr lang="zh-TW" altLang="zh-TW" dirty="0" smtClean="0"/>
              <a:t>，但加強校訂必修</a:t>
            </a:r>
            <a:r>
              <a:rPr lang="en-US" altLang="zh-TW" dirty="0" smtClean="0"/>
              <a:t>(</a:t>
            </a:r>
            <a:r>
              <a:rPr lang="zh-TW" altLang="zh-TW" dirty="0" smtClean="0"/>
              <a:t>以發展</a:t>
            </a:r>
            <a:r>
              <a:rPr lang="zh-TW" altLang="en-US" dirty="0" smtClean="0"/>
              <a:t>學校</a:t>
            </a:r>
            <a:r>
              <a:rPr lang="zh-TW" altLang="zh-TW" dirty="0" smtClean="0"/>
              <a:t>特色</a:t>
            </a:r>
            <a:r>
              <a:rPr lang="zh-TW" altLang="en-US" dirty="0" smtClean="0"/>
              <a:t>，</a:t>
            </a:r>
            <a:r>
              <a:rPr lang="en-US" altLang="zh-TW" dirty="0" smtClean="0"/>
              <a:t>4</a:t>
            </a:r>
            <a:r>
              <a:rPr lang="zh-TW" altLang="zh-TW" dirty="0" smtClean="0"/>
              <a:t>到</a:t>
            </a:r>
            <a:r>
              <a:rPr lang="en-US" altLang="zh-TW" dirty="0" smtClean="0"/>
              <a:t>8</a:t>
            </a:r>
            <a:r>
              <a:rPr lang="zh-TW" altLang="zh-TW" dirty="0" smtClean="0"/>
              <a:t>學分</a:t>
            </a:r>
            <a:r>
              <a:rPr lang="en-US" altLang="zh-TW" dirty="0" smtClean="0"/>
              <a:t>)</a:t>
            </a:r>
            <a:r>
              <a:rPr lang="zh-TW" altLang="zh-TW" dirty="0" smtClean="0"/>
              <a:t>及選修課程</a:t>
            </a:r>
            <a:r>
              <a:rPr lang="en-US" altLang="zh-TW" dirty="0" smtClean="0"/>
              <a:t>(</a:t>
            </a:r>
            <a:r>
              <a:rPr lang="zh-TW" altLang="zh-TW" dirty="0" smtClean="0"/>
              <a:t>顧及學生興趣差異</a:t>
            </a:r>
            <a:r>
              <a:rPr lang="en-US" altLang="zh-TW" dirty="0" smtClean="0"/>
              <a:t>)</a:t>
            </a:r>
            <a:r>
              <a:rPr lang="zh-TW" altLang="zh-TW" dirty="0" smtClean="0"/>
              <a:t>共</a:t>
            </a:r>
            <a:r>
              <a:rPr lang="en-US" altLang="zh-TW" dirty="0" smtClean="0"/>
              <a:t>62</a:t>
            </a:r>
            <a:r>
              <a:rPr lang="zh-TW" altLang="zh-TW" dirty="0" smtClean="0"/>
              <a:t>學分。</a:t>
            </a:r>
          </a:p>
          <a:p>
            <a:r>
              <a:rPr lang="zh-TW" altLang="zh-TW" dirty="0" smtClean="0"/>
              <a:t>高職</a:t>
            </a:r>
            <a:r>
              <a:rPr lang="zh-TW" altLang="en-US" dirty="0" smtClean="0"/>
              <a:t>：</a:t>
            </a:r>
            <a:r>
              <a:rPr lang="zh-TW" altLang="zh-TW" dirty="0" smtClean="0"/>
              <a:t>新課綱推動跨科、跨群選修</a:t>
            </a:r>
            <a:r>
              <a:rPr lang="zh-TW" altLang="en-US" dirty="0" smtClean="0"/>
              <a:t>。</a:t>
            </a:r>
            <a:r>
              <a:rPr lang="zh-TW" altLang="zh-TW" dirty="0" smtClean="0"/>
              <a:t>跨領域的學習機會，讓學生從</a:t>
            </a:r>
            <a:r>
              <a:rPr lang="en-US" altLang="zh-TW" dirty="0" smtClean="0"/>
              <a:t>T</a:t>
            </a:r>
            <a:r>
              <a:rPr lang="zh-TW" altLang="zh-TW" dirty="0" smtClean="0"/>
              <a:t>型人</a:t>
            </a:r>
            <a:r>
              <a:rPr lang="en-US" altLang="zh-TW" dirty="0" smtClean="0"/>
              <a:t>(</a:t>
            </a:r>
            <a:r>
              <a:rPr lang="zh-TW" altLang="zh-TW" dirty="0" smtClean="0"/>
              <a:t>專精單一專長</a:t>
            </a:r>
            <a:r>
              <a:rPr lang="en-US" altLang="zh-TW" dirty="0" smtClean="0"/>
              <a:t>)</a:t>
            </a:r>
            <a:r>
              <a:rPr lang="zh-TW" altLang="zh-TW" dirty="0" smtClean="0"/>
              <a:t>變π型人</a:t>
            </a:r>
            <a:r>
              <a:rPr lang="en-US" altLang="zh-TW" dirty="0" smtClean="0"/>
              <a:t>(</a:t>
            </a:r>
            <a:r>
              <a:rPr lang="zh-TW" altLang="zh-TW" dirty="0" smtClean="0"/>
              <a:t>精通雙專長、跨足雙領域者</a:t>
            </a:r>
            <a:r>
              <a:rPr lang="en-US" altLang="zh-TW" dirty="0" smtClean="0"/>
              <a:t>)</a:t>
            </a:r>
            <a:r>
              <a:rPr lang="zh-TW" altLang="zh-TW" dirty="0" smtClean="0"/>
              <a:t>。</a:t>
            </a:r>
            <a:endParaRPr lang="en-US" altLang="zh-TW" dirty="0" smtClean="0"/>
          </a:p>
          <a:p>
            <a:endParaRPr lang="zh-TW" altLang="en-US" dirty="0" smtClean="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91</a:t>
            </a:fld>
            <a:endParaRPr lang="zh-TW" altLang="en-US"/>
          </a:p>
        </p:txBody>
      </p:sp>
    </p:spTree>
    <p:extLst>
      <p:ext uri="{BB962C8B-B14F-4D97-AF65-F5344CB8AC3E}">
        <p14:creationId xmlns:p14="http://schemas.microsoft.com/office/powerpoint/2010/main" val="18327863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bwMode="auto">
          <a:xfrm>
            <a:off x="1" y="1"/>
            <a:ext cx="2143107" cy="6857999"/>
          </a:xfrm>
          <a:solidFill>
            <a:srgbClr val="002F8E"/>
          </a:solidFill>
        </p:spPr>
        <p:txBody>
          <a:bodyPr wrap="square" numCol="1" anchorCtr="0" compatLnSpc="1">
            <a:prstTxWarp prst="textNoShape">
              <a:avLst/>
            </a:prstTxWarp>
            <a:normAutofit/>
          </a:bodyPr>
          <a:lstStyle/>
          <a:p>
            <a:pPr marL="180975" algn="l" eaLnBrk="1" hangingPunct="1">
              <a:lnSpc>
                <a:spcPct val="100000"/>
              </a:lnSpc>
              <a:defRPr/>
            </a:pPr>
            <a:r>
              <a:rPr lang="en-US" altLang="zh-TW" sz="4400" dirty="0" smtClean="0">
                <a:solidFill>
                  <a:schemeClr val="accent1">
                    <a:lumMod val="20000"/>
                    <a:lumOff val="80000"/>
                  </a:schemeClr>
                </a:solidFill>
                <a:latin typeface="微軟正黑體" pitchFamily="34" charset="-120"/>
                <a:ea typeface="微軟正黑體" pitchFamily="34" charset="-120"/>
              </a:rPr>
              <a:t/>
            </a:r>
            <a:br>
              <a:rPr lang="en-US" altLang="zh-TW" sz="4400" dirty="0" smtClean="0">
                <a:solidFill>
                  <a:schemeClr val="accent1">
                    <a:lumMod val="20000"/>
                    <a:lumOff val="80000"/>
                  </a:schemeClr>
                </a:solidFill>
                <a:latin typeface="微軟正黑體" pitchFamily="34" charset="-120"/>
                <a:ea typeface="微軟正黑體" pitchFamily="34" charset="-120"/>
              </a:rPr>
            </a:br>
            <a:r>
              <a:rPr lang="zh-TW" altLang="en-US" sz="4400" dirty="0" smtClean="0">
                <a:solidFill>
                  <a:schemeClr val="accent1">
                    <a:lumMod val="20000"/>
                    <a:lumOff val="80000"/>
                  </a:schemeClr>
                </a:solidFill>
                <a:latin typeface="微軟正黑體" pitchFamily="34" charset="-120"/>
                <a:ea typeface="微軟正黑體" pitchFamily="34" charset="-120"/>
              </a:rPr>
              <a:t>新課綱擴展</a:t>
            </a:r>
            <a:r>
              <a:rPr lang="en-US" altLang="zh-TW" sz="4400" dirty="0" smtClean="0">
                <a:solidFill>
                  <a:schemeClr val="accent1">
                    <a:lumMod val="20000"/>
                    <a:lumOff val="80000"/>
                  </a:schemeClr>
                </a:solidFill>
                <a:latin typeface="微軟正黑體" pitchFamily="34" charset="-120"/>
                <a:ea typeface="微軟正黑體" pitchFamily="34" charset="-120"/>
              </a:rPr>
              <a:t/>
            </a:r>
            <a:br>
              <a:rPr lang="en-US" altLang="zh-TW" sz="4400" dirty="0" smtClean="0">
                <a:solidFill>
                  <a:schemeClr val="accent1">
                    <a:lumMod val="20000"/>
                    <a:lumOff val="80000"/>
                  </a:schemeClr>
                </a:solidFill>
                <a:latin typeface="微軟正黑體" pitchFamily="34" charset="-120"/>
                <a:ea typeface="微軟正黑體" pitchFamily="34" charset="-120"/>
              </a:rPr>
            </a:br>
            <a:r>
              <a:rPr lang="zh-TW" altLang="en-US" sz="4400" dirty="0" smtClean="0">
                <a:solidFill>
                  <a:schemeClr val="accent1">
                    <a:lumMod val="20000"/>
                    <a:lumOff val="80000"/>
                  </a:schemeClr>
                </a:solidFill>
                <a:latin typeface="微軟正黑體" pitchFamily="34" charset="-120"/>
                <a:ea typeface="微軟正黑體" pitchFamily="34" charset="-120"/>
              </a:rPr>
              <a:t>普通型高中的學校課程自主空間</a:t>
            </a:r>
            <a:r>
              <a:rPr lang="en-US" altLang="zh-TW" dirty="0" smtClean="0"/>
              <a:t/>
            </a:r>
            <a:br>
              <a:rPr lang="en-US" altLang="zh-TW" dirty="0" smtClean="0"/>
            </a:br>
            <a:endParaRPr lang="zh-TW" altLang="en-US" dirty="0" smtClean="0"/>
          </a:p>
        </p:txBody>
      </p:sp>
      <p:grpSp>
        <p:nvGrpSpPr>
          <p:cNvPr id="2" name="群組 35"/>
          <p:cNvGrpSpPr>
            <a:grpSpLocks/>
          </p:cNvGrpSpPr>
          <p:nvPr/>
        </p:nvGrpSpPr>
        <p:grpSpPr bwMode="auto">
          <a:xfrm>
            <a:off x="2188822" y="231775"/>
            <a:ext cx="6916225" cy="6430824"/>
            <a:chOff x="1005612" y="1341813"/>
            <a:chExt cx="9123321" cy="5374985"/>
          </a:xfrm>
        </p:grpSpPr>
        <p:grpSp>
          <p:nvGrpSpPr>
            <p:cNvPr id="3" name="群組 6"/>
            <p:cNvGrpSpPr>
              <a:grpSpLocks/>
            </p:cNvGrpSpPr>
            <p:nvPr/>
          </p:nvGrpSpPr>
          <p:grpSpPr bwMode="auto">
            <a:xfrm>
              <a:off x="1005612" y="1341813"/>
              <a:ext cx="9123321" cy="5374985"/>
              <a:chOff x="1005612" y="1453509"/>
              <a:chExt cx="9123321" cy="5374985"/>
            </a:xfrm>
          </p:grpSpPr>
          <p:sp>
            <p:nvSpPr>
              <p:cNvPr id="23" name="圓角矩形 22"/>
              <p:cNvSpPr/>
              <p:nvPr/>
            </p:nvSpPr>
            <p:spPr bwMode="auto">
              <a:xfrm>
                <a:off x="1139775" y="3592404"/>
                <a:ext cx="8989158" cy="896956"/>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dirty="0" smtClean="0">
                    <a:solidFill>
                      <a:schemeClr val="tx1"/>
                    </a:solidFill>
                    <a:latin typeface="微軟正黑體" pitchFamily="34" charset="-120"/>
                    <a:ea typeface="微軟正黑體" pitchFamily="34" charset="-120"/>
                  </a:rPr>
                  <a:t>主要</a:t>
                </a:r>
                <a:endParaRPr lang="en-US" altLang="zh-TW" sz="2000" b="1" dirty="0" smtClean="0">
                  <a:solidFill>
                    <a:schemeClr val="tx1"/>
                  </a:solidFill>
                  <a:latin typeface="微軟正黑體" pitchFamily="34" charset="-120"/>
                  <a:ea typeface="微軟正黑體" pitchFamily="34" charset="-120"/>
                </a:endParaRPr>
              </a:p>
              <a:p>
                <a:pPr>
                  <a:defRPr/>
                </a:pPr>
                <a:r>
                  <a:rPr lang="zh-TW" altLang="en-US" sz="2000" b="1" dirty="0" smtClean="0">
                    <a:solidFill>
                      <a:schemeClr val="tx1"/>
                    </a:solidFill>
                    <a:latin typeface="微軟正黑體" pitchFamily="34" charset="-120"/>
                    <a:ea typeface="微軟正黑體" pitchFamily="34" charset="-120"/>
                  </a:rPr>
                  <a:t>項目</a:t>
                </a:r>
                <a:endParaRPr lang="zh-TW" altLang="en-US" sz="2000" b="1" dirty="0">
                  <a:solidFill>
                    <a:schemeClr val="tx1"/>
                  </a:solidFill>
                  <a:latin typeface="微軟正黑體" pitchFamily="34" charset="-120"/>
                  <a:ea typeface="微軟正黑體" pitchFamily="34" charset="-120"/>
                </a:endParaRPr>
              </a:p>
            </p:txBody>
          </p:sp>
          <p:sp>
            <p:nvSpPr>
              <p:cNvPr id="24" name="圓角矩形 23"/>
              <p:cNvSpPr/>
              <p:nvPr/>
            </p:nvSpPr>
            <p:spPr bwMode="auto">
              <a:xfrm>
                <a:off x="1139775" y="2483151"/>
                <a:ext cx="8989158" cy="934108"/>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dirty="0" smtClean="0">
                    <a:solidFill>
                      <a:schemeClr val="tx1"/>
                    </a:solidFill>
                    <a:latin typeface="微軟正黑體" pitchFamily="34" charset="-120"/>
                    <a:ea typeface="微軟正黑體" pitchFamily="34" charset="-120"/>
                  </a:rPr>
                  <a:t>課程類型</a:t>
                </a:r>
                <a:endParaRPr lang="zh-TW" altLang="en-US" sz="2000" b="1" dirty="0">
                  <a:solidFill>
                    <a:schemeClr val="tx1"/>
                  </a:solidFill>
                  <a:latin typeface="微軟正黑體" pitchFamily="34" charset="-120"/>
                  <a:ea typeface="微軟正黑體" pitchFamily="34" charset="-120"/>
                </a:endParaRPr>
              </a:p>
            </p:txBody>
          </p:sp>
          <p:sp>
            <p:nvSpPr>
              <p:cNvPr id="25" name="圓角矩形 24"/>
              <p:cNvSpPr/>
              <p:nvPr/>
            </p:nvSpPr>
            <p:spPr bwMode="auto">
              <a:xfrm>
                <a:off x="1139775" y="1466778"/>
                <a:ext cx="8989158" cy="777539"/>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000" b="1" dirty="0" smtClean="0">
                    <a:solidFill>
                      <a:schemeClr val="tx1"/>
                    </a:solidFill>
                    <a:latin typeface="微軟正黑體" pitchFamily="34" charset="-120"/>
                    <a:ea typeface="微軟正黑體" pitchFamily="34" charset="-120"/>
                  </a:rPr>
                  <a:t>教育階段</a:t>
                </a:r>
                <a:endParaRPr lang="zh-TW" altLang="en-US" sz="2000" b="1" dirty="0">
                  <a:solidFill>
                    <a:schemeClr val="tx1"/>
                  </a:solidFill>
                  <a:latin typeface="微軟正黑體" pitchFamily="34" charset="-120"/>
                  <a:ea typeface="微軟正黑體" pitchFamily="34" charset="-120"/>
                </a:endParaRPr>
              </a:p>
            </p:txBody>
          </p:sp>
          <p:grpSp>
            <p:nvGrpSpPr>
              <p:cNvPr id="4" name="群組 5"/>
              <p:cNvGrpSpPr>
                <a:grpSpLocks/>
              </p:cNvGrpSpPr>
              <p:nvPr/>
            </p:nvGrpSpPr>
            <p:grpSpPr bwMode="auto">
              <a:xfrm>
                <a:off x="1005612" y="1453509"/>
                <a:ext cx="8947102" cy="5374985"/>
                <a:chOff x="1005612" y="1131285"/>
                <a:chExt cx="8947102" cy="5704530"/>
              </a:xfrm>
            </p:grpSpPr>
            <p:grpSp>
              <p:nvGrpSpPr>
                <p:cNvPr id="5" name="群組 19"/>
                <p:cNvGrpSpPr>
                  <a:grpSpLocks/>
                </p:cNvGrpSpPr>
                <p:nvPr/>
              </p:nvGrpSpPr>
              <p:grpSpPr bwMode="auto">
                <a:xfrm>
                  <a:off x="1005612" y="1131285"/>
                  <a:ext cx="8947102" cy="5704530"/>
                  <a:chOff x="840992" y="1426606"/>
                  <a:chExt cx="7989885" cy="5365546"/>
                </a:xfrm>
              </p:grpSpPr>
              <p:grpSp>
                <p:nvGrpSpPr>
                  <p:cNvPr id="6" name="群組 18"/>
                  <p:cNvGrpSpPr>
                    <a:grpSpLocks/>
                  </p:cNvGrpSpPr>
                  <p:nvPr/>
                </p:nvGrpSpPr>
                <p:grpSpPr bwMode="auto">
                  <a:xfrm>
                    <a:off x="1803574" y="2555103"/>
                    <a:ext cx="6278669" cy="1835796"/>
                    <a:chOff x="1803574" y="2555103"/>
                    <a:chExt cx="6278669" cy="1835796"/>
                  </a:xfrm>
                </p:grpSpPr>
                <p:sp>
                  <p:nvSpPr>
                    <p:cNvPr id="35" name="圓角矩形 34"/>
                    <p:cNvSpPr/>
                    <p:nvPr/>
                  </p:nvSpPr>
                  <p:spPr bwMode="auto">
                    <a:xfrm>
                      <a:off x="2611733" y="2573647"/>
                      <a:ext cx="1737218" cy="731139"/>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400" b="1" dirty="0" smtClean="0">
                          <a:solidFill>
                            <a:prstClr val="white"/>
                          </a:solidFill>
                          <a:latin typeface="微軟正黑體" pitchFamily="34" charset="-120"/>
                          <a:ea typeface="微軟正黑體" pitchFamily="34" charset="-120"/>
                        </a:rPr>
                        <a:t>部定</a:t>
                      </a:r>
                      <a:endParaRPr lang="en-US" altLang="zh-TW" sz="2400" b="1" dirty="0" smtClean="0">
                        <a:solidFill>
                          <a:prstClr val="white"/>
                        </a:solidFill>
                        <a:latin typeface="微軟正黑體" pitchFamily="34" charset="-120"/>
                        <a:ea typeface="微軟正黑體" pitchFamily="34" charset="-120"/>
                      </a:endParaRPr>
                    </a:p>
                    <a:p>
                      <a:pPr algn="ctr">
                        <a:defRPr/>
                      </a:pPr>
                      <a:r>
                        <a:rPr lang="zh-TW" altLang="en-US" sz="2400" b="1" dirty="0" smtClean="0">
                          <a:solidFill>
                            <a:prstClr val="white"/>
                          </a:solidFill>
                          <a:latin typeface="微軟正黑體" pitchFamily="34" charset="-120"/>
                          <a:ea typeface="微軟正黑體" pitchFamily="34" charset="-120"/>
                        </a:rPr>
                        <a:t>課程</a:t>
                      </a:r>
                      <a:endParaRPr lang="zh-TW" altLang="en-US" sz="2400" b="1" dirty="0">
                        <a:solidFill>
                          <a:prstClr val="white"/>
                        </a:solidFill>
                        <a:latin typeface="微軟正黑體" pitchFamily="34" charset="-120"/>
                        <a:ea typeface="微軟正黑體" pitchFamily="34" charset="-120"/>
                      </a:endParaRPr>
                    </a:p>
                  </p:txBody>
                </p:sp>
                <p:sp>
                  <p:nvSpPr>
                    <p:cNvPr id="36" name="圓角矩形 35"/>
                    <p:cNvSpPr/>
                    <p:nvPr/>
                  </p:nvSpPr>
                  <p:spPr bwMode="auto">
                    <a:xfrm>
                      <a:off x="4274372" y="3614726"/>
                      <a:ext cx="1059163" cy="776173"/>
                    </a:xfrm>
                    <a:prstGeom prst="round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校訂</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必修</a:t>
                      </a:r>
                      <a:endParaRPr lang="zh-TW" altLang="en-US" sz="2000" b="1" dirty="0">
                        <a:solidFill>
                          <a:prstClr val="white"/>
                        </a:solidFill>
                        <a:latin typeface="微軟正黑體" pitchFamily="34" charset="-120"/>
                        <a:ea typeface="微軟正黑體" pitchFamily="34" charset="-120"/>
                      </a:endParaRPr>
                    </a:p>
                  </p:txBody>
                </p:sp>
                <p:sp>
                  <p:nvSpPr>
                    <p:cNvPr id="37" name="圓角矩形 36"/>
                    <p:cNvSpPr/>
                    <p:nvPr/>
                  </p:nvSpPr>
                  <p:spPr bwMode="auto">
                    <a:xfrm>
                      <a:off x="3100607" y="3620024"/>
                      <a:ext cx="1130342" cy="770875"/>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加深加廣選修</a:t>
                      </a:r>
                      <a:endParaRPr lang="zh-TW" altLang="en-US" sz="2000" b="1" dirty="0">
                        <a:solidFill>
                          <a:prstClr val="white"/>
                        </a:solidFill>
                        <a:latin typeface="微軟正黑體" pitchFamily="34" charset="-120"/>
                        <a:ea typeface="微軟正黑體" pitchFamily="34" charset="-120"/>
                      </a:endParaRPr>
                    </a:p>
                  </p:txBody>
                </p:sp>
                <p:sp>
                  <p:nvSpPr>
                    <p:cNvPr id="38" name="圓角矩形 37"/>
                    <p:cNvSpPr/>
                    <p:nvPr/>
                  </p:nvSpPr>
                  <p:spPr bwMode="auto">
                    <a:xfrm>
                      <a:off x="6571477" y="3614726"/>
                      <a:ext cx="1035435" cy="763723"/>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1600" b="1" dirty="0" smtClean="0">
                          <a:solidFill>
                            <a:prstClr val="white"/>
                          </a:solidFill>
                          <a:latin typeface="微軟正黑體" pitchFamily="34" charset="-120"/>
                          <a:ea typeface="微軟正黑體" pitchFamily="34" charset="-120"/>
                        </a:rPr>
                        <a:t>補強性</a:t>
                      </a:r>
                      <a:endParaRPr lang="en-US" altLang="zh-TW" sz="1600" b="1" dirty="0" smtClean="0">
                        <a:solidFill>
                          <a:prstClr val="white"/>
                        </a:solidFill>
                        <a:latin typeface="微軟正黑體" pitchFamily="34" charset="-120"/>
                        <a:ea typeface="微軟正黑體" pitchFamily="34" charset="-120"/>
                      </a:endParaRPr>
                    </a:p>
                    <a:p>
                      <a:pPr algn="ctr">
                        <a:defRPr/>
                      </a:pPr>
                      <a:r>
                        <a:rPr lang="zh-TW" altLang="en-US" sz="1600" b="1" dirty="0" smtClean="0">
                          <a:solidFill>
                            <a:prstClr val="white"/>
                          </a:solidFill>
                          <a:latin typeface="微軟正黑體" pitchFamily="34" charset="-120"/>
                          <a:ea typeface="微軟正黑體" pitchFamily="34" charset="-120"/>
                        </a:rPr>
                        <a:t>選修</a:t>
                      </a:r>
                      <a:endParaRPr lang="zh-TW" altLang="en-US" sz="1600" b="1" dirty="0">
                        <a:solidFill>
                          <a:prstClr val="white"/>
                        </a:solidFill>
                        <a:latin typeface="微軟正黑體" pitchFamily="34" charset="-120"/>
                        <a:ea typeface="微軟正黑體" pitchFamily="34" charset="-120"/>
                      </a:endParaRPr>
                    </a:p>
                  </p:txBody>
                </p:sp>
                <p:sp>
                  <p:nvSpPr>
                    <p:cNvPr id="39" name="圓角矩形 16"/>
                    <p:cNvSpPr/>
                    <p:nvPr/>
                  </p:nvSpPr>
                  <p:spPr bwMode="auto">
                    <a:xfrm>
                      <a:off x="1803574" y="3615501"/>
                      <a:ext cx="1192177" cy="762948"/>
                    </a:xfrm>
                    <a:prstGeom prst="roundRect">
                      <a:avLst/>
                    </a:prstGeom>
                    <a:solidFill>
                      <a:srgbClr val="FB5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部定必修</a:t>
                      </a:r>
                      <a:endParaRPr lang="zh-TW" altLang="en-US" sz="2000" b="1" dirty="0">
                        <a:solidFill>
                          <a:prstClr val="white"/>
                        </a:solidFill>
                        <a:latin typeface="微軟正黑體" pitchFamily="34" charset="-120"/>
                        <a:ea typeface="微軟正黑體" pitchFamily="34" charset="-120"/>
                      </a:endParaRPr>
                    </a:p>
                  </p:txBody>
                </p:sp>
                <p:sp>
                  <p:nvSpPr>
                    <p:cNvPr id="40" name="圓角矩形 15"/>
                    <p:cNvSpPr/>
                    <p:nvPr/>
                  </p:nvSpPr>
                  <p:spPr bwMode="auto">
                    <a:xfrm>
                      <a:off x="6156635" y="2555103"/>
                      <a:ext cx="1925608" cy="749683"/>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400" b="1" dirty="0" smtClean="0">
                          <a:solidFill>
                            <a:prstClr val="white"/>
                          </a:solidFill>
                          <a:latin typeface="微軟正黑體" pitchFamily="34" charset="-120"/>
                          <a:ea typeface="微軟正黑體" pitchFamily="34" charset="-120"/>
                        </a:rPr>
                        <a:t>校訂</a:t>
                      </a:r>
                      <a:endParaRPr lang="en-US" altLang="zh-TW" sz="2400" b="1" smtClean="0">
                        <a:solidFill>
                          <a:prstClr val="white"/>
                        </a:solidFill>
                        <a:latin typeface="微軟正黑體" pitchFamily="34" charset="-120"/>
                        <a:ea typeface="微軟正黑體" pitchFamily="34" charset="-120"/>
                      </a:endParaRPr>
                    </a:p>
                    <a:p>
                      <a:pPr algn="ctr">
                        <a:defRPr/>
                      </a:pPr>
                      <a:r>
                        <a:rPr lang="zh-TW" altLang="en-US" sz="2400" b="1" smtClean="0">
                          <a:solidFill>
                            <a:prstClr val="white"/>
                          </a:solidFill>
                          <a:latin typeface="微軟正黑體" pitchFamily="34" charset="-120"/>
                          <a:ea typeface="微軟正黑體" pitchFamily="34" charset="-120"/>
                        </a:rPr>
                        <a:t>課程</a:t>
                      </a:r>
                      <a:endParaRPr lang="zh-TW" altLang="en-US" sz="2400" b="1" dirty="0">
                        <a:solidFill>
                          <a:prstClr val="white"/>
                        </a:solidFill>
                        <a:latin typeface="微軟正黑體" pitchFamily="34" charset="-120"/>
                        <a:ea typeface="微軟正黑體" pitchFamily="34" charset="-120"/>
                      </a:endParaRPr>
                    </a:p>
                  </p:txBody>
                </p:sp>
              </p:grpSp>
              <p:sp>
                <p:nvSpPr>
                  <p:cNvPr id="31" name="圓角矩形 30"/>
                  <p:cNvSpPr/>
                  <p:nvPr/>
                </p:nvSpPr>
                <p:spPr bwMode="auto">
                  <a:xfrm>
                    <a:off x="2571466" y="1426606"/>
                    <a:ext cx="5510777" cy="774849"/>
                  </a:xfrm>
                  <a:prstGeom prst="roundRect">
                    <a:avLst/>
                  </a:prstGeom>
                  <a:solidFill>
                    <a:srgbClr val="0000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4000" dirty="0" smtClean="0">
                        <a:solidFill>
                          <a:prstClr val="white"/>
                        </a:solidFill>
                        <a:latin typeface="微軟正黑體" pitchFamily="34" charset="-120"/>
                        <a:ea typeface="微軟正黑體" pitchFamily="34" charset="-120"/>
                      </a:rPr>
                      <a:t>普通型高中</a:t>
                    </a:r>
                    <a:endParaRPr lang="zh-TW" altLang="en-US" sz="4000" dirty="0">
                      <a:solidFill>
                        <a:prstClr val="white"/>
                      </a:solidFill>
                      <a:latin typeface="微軟正黑體" pitchFamily="34" charset="-120"/>
                      <a:ea typeface="微軟正黑體" pitchFamily="34" charset="-120"/>
                    </a:endParaRPr>
                  </a:p>
                </p:txBody>
              </p:sp>
              <p:sp>
                <p:nvSpPr>
                  <p:cNvPr id="28700" name="圓角矩形圖說文字 10"/>
                  <p:cNvSpPr>
                    <a:spLocks noChangeArrowheads="1"/>
                  </p:cNvSpPr>
                  <p:nvPr/>
                </p:nvSpPr>
                <p:spPr bwMode="auto">
                  <a:xfrm>
                    <a:off x="840992" y="4678323"/>
                    <a:ext cx="2906835" cy="2113829"/>
                  </a:xfrm>
                  <a:prstGeom prst="wedgeRoundRectCallout">
                    <a:avLst>
                      <a:gd name="adj1" fmla="val 7024"/>
                      <a:gd name="adj2" fmla="val -60119"/>
                      <a:gd name="adj3" fmla="val 16667"/>
                    </a:avLst>
                  </a:prstGeom>
                  <a:solidFill>
                    <a:schemeClr val="bg1"/>
                  </a:solidFill>
                  <a:ln w="25400" algn="ctr">
                    <a:solidFill>
                      <a:srgbClr val="385D8A"/>
                    </a:solidFill>
                    <a:miter lim="800000"/>
                    <a:headEnd/>
                    <a:tailEnd/>
                  </a:ln>
                </p:spPr>
                <p:txBody>
                  <a:bodyPr anchor="ctr"/>
                  <a:lstStyle/>
                  <a:p>
                    <a:pPr marL="180975" indent="-180975">
                      <a:defRPr/>
                    </a:pPr>
                    <a:r>
                      <a:rPr lang="zh-TW" altLang="en-US" sz="2000" b="1" dirty="0">
                        <a:solidFill>
                          <a:srgbClr val="C00000"/>
                        </a:solidFill>
                        <a:latin typeface="微軟正黑體" pitchFamily="34" charset="-120"/>
                        <a:ea typeface="微軟正黑體" pitchFamily="34" charset="-120"/>
                      </a:rPr>
                      <a:t>部定課程</a:t>
                    </a:r>
                    <a:endParaRPr lang="en-US" altLang="zh-TW" sz="2000" b="1" dirty="0">
                      <a:solidFill>
                        <a:srgbClr val="C00000"/>
                      </a:solidFill>
                      <a:latin typeface="微軟正黑體" pitchFamily="34" charset="-120"/>
                      <a:ea typeface="微軟正黑體" pitchFamily="34" charset="-120"/>
                    </a:endParaRPr>
                  </a:p>
                  <a:p>
                    <a:pPr marL="180975" indent="-180975">
                      <a:spcBef>
                        <a:spcPts val="600"/>
                      </a:spcBef>
                      <a:buClr>
                        <a:srgbClr val="C00000"/>
                      </a:buClr>
                      <a:buFont typeface="Arial" pitchFamily="34" charset="0"/>
                      <a:buChar char="•"/>
                      <a:defRPr/>
                    </a:pPr>
                    <a:r>
                      <a:rPr lang="zh-TW" altLang="en-US" sz="2000" dirty="0" smtClean="0">
                        <a:latin typeface="微軟正黑體" pitchFamily="34" charset="-120"/>
                        <a:ea typeface="微軟正黑體" pitchFamily="34" charset="-120"/>
                      </a:rPr>
                      <a:t>增加</a:t>
                    </a:r>
                    <a:r>
                      <a:rPr lang="zh-TW" altLang="en-US" sz="2000" dirty="0">
                        <a:latin typeface="微軟正黑體" pitchFamily="34" charset="-120"/>
                        <a:ea typeface="微軟正黑體" pitchFamily="34" charset="-120"/>
                      </a:rPr>
                      <a:t>課程彈性組合</a:t>
                    </a:r>
                    <a:r>
                      <a:rPr lang="zh-TW" altLang="en-US" sz="2000" dirty="0" smtClean="0">
                        <a:latin typeface="微軟正黑體" pitchFamily="34" charset="-120"/>
                        <a:ea typeface="微軟正黑體" pitchFamily="34" charset="-120"/>
                      </a:rPr>
                      <a:t>，符合</a:t>
                    </a:r>
                    <a:r>
                      <a:rPr lang="zh-TW" altLang="en-US" sz="2000" dirty="0">
                        <a:latin typeface="微軟正黑體" pitchFamily="34" charset="-120"/>
                        <a:ea typeface="微軟正黑體" pitchFamily="34" charset="-120"/>
                      </a:rPr>
                      <a:t>必修學分下，每學期修課科目及學分數可調整。</a:t>
                    </a:r>
                    <a:endParaRPr lang="en-US" altLang="zh-TW" sz="2000" dirty="0">
                      <a:latin typeface="微軟正黑體" pitchFamily="34" charset="-120"/>
                      <a:ea typeface="微軟正黑體" pitchFamily="34" charset="-120"/>
                    </a:endParaRPr>
                  </a:p>
                  <a:p>
                    <a:pPr marL="180975" indent="-180975">
                      <a:buClr>
                        <a:srgbClr val="C00000"/>
                      </a:buClr>
                      <a:buFont typeface="Arial" pitchFamily="34" charset="0"/>
                      <a:buChar char="•"/>
                      <a:defRPr/>
                    </a:pPr>
                    <a:r>
                      <a:rPr lang="zh-TW" altLang="en-US" sz="2000" dirty="0" smtClean="0">
                        <a:latin typeface="微軟正黑體" pitchFamily="34" charset="-120"/>
                        <a:ea typeface="微軟正黑體" pitchFamily="34" charset="-120"/>
                      </a:rPr>
                      <a:t>可適性分組學習。</a:t>
                    </a:r>
                    <a:endParaRPr lang="en-US" altLang="zh-TW" sz="2000" dirty="0">
                      <a:latin typeface="微軟正黑體" pitchFamily="34" charset="-120"/>
                      <a:ea typeface="微軟正黑體" pitchFamily="34" charset="-120"/>
                    </a:endParaRPr>
                  </a:p>
                </p:txBody>
              </p:sp>
              <p:sp>
                <p:nvSpPr>
                  <p:cNvPr id="28701" name="圓角矩形圖說文字 9"/>
                  <p:cNvSpPr>
                    <a:spLocks noChangeArrowheads="1"/>
                  </p:cNvSpPr>
                  <p:nvPr/>
                </p:nvSpPr>
                <p:spPr bwMode="auto">
                  <a:xfrm>
                    <a:off x="3903950" y="4678323"/>
                    <a:ext cx="4926927" cy="2113829"/>
                  </a:xfrm>
                  <a:prstGeom prst="wedgeRoundRectCallout">
                    <a:avLst>
                      <a:gd name="adj1" fmla="val -2505"/>
                      <a:gd name="adj2" fmla="val -59848"/>
                      <a:gd name="adj3" fmla="val 16667"/>
                    </a:avLst>
                  </a:prstGeom>
                  <a:solidFill>
                    <a:schemeClr val="bg1"/>
                  </a:solidFill>
                  <a:ln w="25400" algn="ctr">
                    <a:solidFill>
                      <a:srgbClr val="385D8A"/>
                    </a:solidFill>
                    <a:miter lim="800000"/>
                    <a:headEnd/>
                    <a:tailEnd/>
                  </a:ln>
                </p:spPr>
                <p:txBody>
                  <a:bodyPr anchor="ctr"/>
                  <a:lstStyle/>
                  <a:p>
                    <a:pPr>
                      <a:defRPr/>
                    </a:pPr>
                    <a:r>
                      <a:rPr lang="zh-TW" altLang="en-US" sz="2000" b="1" dirty="0">
                        <a:solidFill>
                          <a:srgbClr val="C00000"/>
                        </a:solidFill>
                      </a:rPr>
                      <a:t>校訂課程</a:t>
                    </a:r>
                    <a:endParaRPr lang="en-US" altLang="zh-TW" sz="2000" b="1" dirty="0">
                      <a:solidFill>
                        <a:srgbClr val="C00000"/>
                      </a:solidFill>
                    </a:endParaRPr>
                  </a:p>
                  <a:p>
                    <a:pPr>
                      <a:spcBef>
                        <a:spcPts val="600"/>
                      </a:spcBef>
                      <a:buClr>
                        <a:srgbClr val="C00000"/>
                      </a:buClr>
                      <a:buFont typeface="Arial" pitchFamily="34" charset="0"/>
                      <a:buChar char="•"/>
                      <a:defRPr/>
                    </a:pPr>
                    <a:r>
                      <a:rPr lang="zh-TW" altLang="en-US" sz="2000" dirty="0" smtClean="0">
                        <a:latin typeface="微軟正黑體" pitchFamily="34" charset="-120"/>
                        <a:ea typeface="微軟正黑體" pitchFamily="34" charset="-120"/>
                      </a:rPr>
                      <a:t> 新增校訂必修及彈性學習。</a:t>
                    </a:r>
                    <a:endParaRPr lang="en-US" altLang="zh-TW" sz="2000" dirty="0" smtClean="0">
                      <a:latin typeface="微軟正黑體" pitchFamily="34" charset="-120"/>
                      <a:ea typeface="微軟正黑體" pitchFamily="34" charset="-120"/>
                    </a:endParaRPr>
                  </a:p>
                  <a:p>
                    <a:pPr marL="180975" indent="-180975">
                      <a:buClr>
                        <a:srgbClr val="C00000"/>
                      </a:buClr>
                      <a:buFont typeface="Arial" pitchFamily="34" charset="0"/>
                      <a:buChar char="•"/>
                      <a:defRPr/>
                    </a:pPr>
                    <a:r>
                      <a:rPr lang="zh-TW" altLang="en-US" sz="2000" dirty="0" smtClean="0">
                        <a:latin typeface="微軟正黑體" pitchFamily="34" charset="-120"/>
                        <a:ea typeface="微軟正黑體" pitchFamily="34" charset="-120"/>
                      </a:rPr>
                      <a:t>校訂必修，讓學校能進行特色課程發展</a:t>
                    </a:r>
                    <a:endParaRPr lang="en-US" altLang="zh-TW" sz="2000" dirty="0" smtClean="0">
                      <a:latin typeface="微軟正黑體" pitchFamily="34" charset="-120"/>
                      <a:ea typeface="微軟正黑體" pitchFamily="34" charset="-120"/>
                    </a:endParaRPr>
                  </a:p>
                  <a:p>
                    <a:pPr marL="90488" indent="-90488">
                      <a:buClr>
                        <a:srgbClr val="C00000"/>
                      </a:buClr>
                      <a:buFont typeface="Arial" pitchFamily="34" charset="0"/>
                      <a:buChar char="•"/>
                      <a:defRPr/>
                    </a:pPr>
                    <a:r>
                      <a:rPr lang="zh-TW" altLang="en-US" sz="2000" dirty="0" smtClean="0">
                        <a:latin typeface="微軟正黑體" pitchFamily="34" charset="-120"/>
                        <a:ea typeface="微軟正黑體" pitchFamily="34" charset="-120"/>
                      </a:rPr>
                      <a:t> 彈性學習（自主學習，選手培訓，充實</a:t>
                    </a:r>
                    <a:r>
                      <a:rPr lang="en-US" altLang="zh-TW" sz="2000" dirty="0" smtClean="0">
                        <a:latin typeface="微軟正黑體" pitchFamily="34" charset="-120"/>
                        <a:ea typeface="微軟正黑體" pitchFamily="34" charset="-120"/>
                      </a:rPr>
                      <a:t>/</a:t>
                    </a:r>
                    <a:r>
                      <a:rPr lang="zh-TW" altLang="en-US" sz="2000" dirty="0" smtClean="0">
                        <a:latin typeface="微軟正黑體" pitchFamily="34" charset="-120"/>
                        <a:ea typeface="微軟正黑體" pitchFamily="34" charset="-120"/>
                      </a:rPr>
                      <a:t>補強性教學等），讓學生有更多自主學習機會。</a:t>
                    </a:r>
                    <a:endParaRPr lang="en-US" altLang="zh-TW" sz="2000" dirty="0" smtClean="0">
                      <a:latin typeface="微軟正黑體" pitchFamily="34" charset="-120"/>
                      <a:ea typeface="微軟正黑體" pitchFamily="34" charset="-120"/>
                    </a:endParaRPr>
                  </a:p>
                  <a:p>
                    <a:pPr>
                      <a:buClr>
                        <a:srgbClr val="C00000"/>
                      </a:buClr>
                      <a:buFont typeface="Arial" pitchFamily="34" charset="0"/>
                      <a:buChar char="•"/>
                      <a:defRPr/>
                    </a:pPr>
                    <a:r>
                      <a:rPr lang="zh-TW" altLang="en-US" sz="2000" dirty="0" smtClean="0">
                        <a:latin typeface="微軟正黑體" pitchFamily="34" charset="-120"/>
                        <a:ea typeface="微軟正黑體" pitchFamily="34" charset="-120"/>
                      </a:rPr>
                      <a:t> 選修課</a:t>
                    </a:r>
                    <a:r>
                      <a:rPr lang="zh-TW" altLang="en-US" sz="2000" dirty="0">
                        <a:latin typeface="微軟正黑體" pitchFamily="34" charset="-120"/>
                        <a:ea typeface="微軟正黑體" pitchFamily="34" charset="-120"/>
                      </a:rPr>
                      <a:t>比例與組合</a:t>
                    </a:r>
                    <a:r>
                      <a:rPr lang="zh-TW" altLang="en-US" sz="2000" dirty="0" smtClean="0">
                        <a:latin typeface="微軟正黑體" pitchFamily="34" charset="-120"/>
                        <a:ea typeface="微軟正黑體" pitchFamily="34" charset="-120"/>
                      </a:rPr>
                      <a:t>增高。</a:t>
                    </a:r>
                    <a:endParaRPr lang="en-US" altLang="zh-TW" sz="2000" dirty="0">
                      <a:latin typeface="微軟正黑體" pitchFamily="34" charset="-120"/>
                      <a:ea typeface="微軟正黑體" pitchFamily="34" charset="-120"/>
                    </a:endParaRPr>
                  </a:p>
                </p:txBody>
              </p:sp>
            </p:grpSp>
            <p:sp>
              <p:nvSpPr>
                <p:cNvPr id="28" name="圓角矩形 27"/>
                <p:cNvSpPr/>
                <p:nvPr/>
              </p:nvSpPr>
              <p:spPr bwMode="auto">
                <a:xfrm>
                  <a:off x="6124020" y="3457646"/>
                  <a:ext cx="1225486" cy="844080"/>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多元</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選修</a:t>
                  </a:r>
                  <a:endParaRPr lang="zh-TW" altLang="en-US" sz="2000" b="1" dirty="0">
                    <a:solidFill>
                      <a:prstClr val="white"/>
                    </a:solidFill>
                    <a:latin typeface="微軟正黑體" pitchFamily="34" charset="-120"/>
                    <a:ea typeface="微軟正黑體" pitchFamily="34" charset="-120"/>
                  </a:endParaRPr>
                </a:p>
              </p:txBody>
            </p:sp>
          </p:grpSp>
        </p:grpSp>
        <p:cxnSp>
          <p:nvCxnSpPr>
            <p:cNvPr id="10" name="直線接點 9"/>
            <p:cNvCxnSpPr/>
            <p:nvPr/>
          </p:nvCxnSpPr>
          <p:spPr>
            <a:xfrm>
              <a:off x="5653679" y="2118025"/>
              <a:ext cx="0" cy="2162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4213997" y="2309093"/>
              <a:ext cx="3671673" cy="10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888891" y="2299804"/>
              <a:ext cx="0" cy="2162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4213997" y="2299804"/>
              <a:ext cx="8051" cy="2162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260697" y="3423653"/>
              <a:ext cx="4832" cy="1008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3263871" y="3223297"/>
              <a:ext cx="6442" cy="3104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4265529" y="3407731"/>
              <a:ext cx="5230524" cy="278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9496053" y="3398442"/>
              <a:ext cx="0" cy="2149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7890501" y="3225951"/>
              <a:ext cx="1611" cy="1698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圓角矩形 40"/>
          <p:cNvSpPr/>
          <p:nvPr/>
        </p:nvSpPr>
        <p:spPr bwMode="auto">
          <a:xfrm>
            <a:off x="7970911" y="2861628"/>
            <a:ext cx="1095657" cy="908050"/>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1600" b="1" dirty="0" smtClean="0">
                <a:solidFill>
                  <a:prstClr val="white"/>
                </a:solidFill>
                <a:latin typeface="微軟正黑體" pitchFamily="34" charset="-120"/>
                <a:ea typeface="微軟正黑體" pitchFamily="34" charset="-120"/>
              </a:rPr>
              <a:t>團體活動</a:t>
            </a:r>
            <a:endParaRPr lang="en-US" altLang="zh-TW" sz="1600" b="1" dirty="0" smtClean="0">
              <a:solidFill>
                <a:prstClr val="white"/>
              </a:solidFill>
              <a:latin typeface="微軟正黑體" pitchFamily="34" charset="-120"/>
              <a:ea typeface="微軟正黑體" pitchFamily="34" charset="-120"/>
            </a:endParaRPr>
          </a:p>
          <a:p>
            <a:pPr algn="ctr">
              <a:defRPr/>
            </a:pPr>
            <a:r>
              <a:rPr lang="zh-TW" altLang="en-US" sz="1600" b="1" dirty="0" smtClean="0">
                <a:solidFill>
                  <a:prstClr val="white"/>
                </a:solidFill>
                <a:latin typeface="微軟正黑體" pitchFamily="34" charset="-120"/>
                <a:ea typeface="微軟正黑體" pitchFamily="34" charset="-120"/>
              </a:rPr>
              <a:t>彈性學習</a:t>
            </a:r>
            <a:endParaRPr lang="zh-TW" altLang="en-US" sz="1600" b="1" dirty="0">
              <a:solidFill>
                <a:prstClr val="white"/>
              </a:solidFill>
              <a:latin typeface="微軟正黑體" pitchFamily="34" charset="-120"/>
              <a:ea typeface="微軟正黑體" pitchFamily="34" charset="-120"/>
            </a:endParaRPr>
          </a:p>
        </p:txBody>
      </p:sp>
      <p:cxnSp>
        <p:nvCxnSpPr>
          <p:cNvPr id="33" name="直線接點 32"/>
          <p:cNvCxnSpPr/>
          <p:nvPr/>
        </p:nvCxnSpPr>
        <p:spPr>
          <a:xfrm>
            <a:off x="3929058" y="2714620"/>
            <a:ext cx="859918" cy="225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投影片編號版面配置區 6"/>
          <p:cNvSpPr>
            <a:spLocks noGrp="1"/>
          </p:cNvSpPr>
          <p:nvPr>
            <p:ph type="sldNum" sz="quarter" idx="12"/>
          </p:nvPr>
        </p:nvSpPr>
        <p:spPr/>
        <p:txBody>
          <a:bodyPr/>
          <a:lstStyle/>
          <a:p>
            <a:fld id="{B721EAF4-66BA-4DDF-97E8-9A1AB1215C2F}" type="slidenum">
              <a:rPr lang="zh-TW" altLang="en-US" smtClean="0"/>
              <a:t>92</a:t>
            </a:fld>
            <a:endParaRPr lang="zh-TW" altLang="en-US"/>
          </a:p>
        </p:txBody>
      </p:sp>
    </p:spTree>
    <p:extLst>
      <p:ext uri="{BB962C8B-B14F-4D97-AF65-F5344CB8AC3E}">
        <p14:creationId xmlns:p14="http://schemas.microsoft.com/office/powerpoint/2010/main" val="2671308161"/>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圓角矩形 9"/>
          <p:cNvSpPr/>
          <p:nvPr/>
        </p:nvSpPr>
        <p:spPr>
          <a:xfrm>
            <a:off x="5857875" y="5500688"/>
            <a:ext cx="1071563" cy="1143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6627" name="投影片編號版面配置區 3"/>
          <p:cNvSpPr>
            <a:spLocks noGrp="1"/>
          </p:cNvSpPr>
          <p:nvPr>
            <p:ph type="sldNum" sz="quarter" idx="12"/>
          </p:nvPr>
        </p:nvSpPr>
        <p:spPr bwMode="auto">
          <a:noFill/>
          <a:ln>
            <a:miter lim="800000"/>
            <a:headEnd/>
            <a:tailEnd/>
          </a:ln>
        </p:spPr>
        <p:txBody>
          <a:bodyPr/>
          <a:lstStyle/>
          <a:p>
            <a:fld id="{51777C2E-7C58-4547-B965-1FF185B4AE66}" type="slidenum">
              <a:rPr lang="zh-TW" altLang="en-US" smtClean="0"/>
              <a:pPr/>
              <a:t>93</a:t>
            </a:fld>
            <a:endParaRPr lang="zh-TW" altLang="en-US" smtClean="0"/>
          </a:p>
        </p:txBody>
      </p:sp>
      <p:graphicFrame>
        <p:nvGraphicFramePr>
          <p:cNvPr id="5" name="圖表 4"/>
          <p:cNvGraphicFramePr/>
          <p:nvPr/>
        </p:nvGraphicFramePr>
        <p:xfrm>
          <a:off x="69477" y="214290"/>
          <a:ext cx="9074523" cy="6531171"/>
        </p:xfrm>
        <a:graphic>
          <a:graphicData uri="http://schemas.openxmlformats.org/drawingml/2006/chart">
            <c:chart xmlns:c="http://schemas.openxmlformats.org/drawingml/2006/chart" xmlns:r="http://schemas.openxmlformats.org/officeDocument/2006/relationships" r:id="rId3"/>
          </a:graphicData>
        </a:graphic>
      </p:graphicFrame>
      <p:sp>
        <p:nvSpPr>
          <p:cNvPr id="78851" name="文字方塊 1"/>
          <p:cNvSpPr txBox="1">
            <a:spLocks noChangeArrowheads="1"/>
          </p:cNvSpPr>
          <p:nvPr/>
        </p:nvSpPr>
        <p:spPr bwMode="auto">
          <a:xfrm>
            <a:off x="5929313" y="1357313"/>
            <a:ext cx="2643187" cy="936625"/>
          </a:xfrm>
          <a:prstGeom prst="rect">
            <a:avLst/>
          </a:prstGeom>
          <a:noFill/>
          <a:ln w="9525">
            <a:noFill/>
            <a:miter lim="800000"/>
            <a:headEnd/>
            <a:tailEnd/>
          </a:ln>
        </p:spPr>
        <p:txBody>
          <a:bodyPr/>
          <a:lstStyle/>
          <a:p>
            <a:pPr>
              <a:defRPr/>
            </a:pPr>
            <a:r>
              <a:rPr lang="zh-TW" altLang="en-US" sz="2000" dirty="0">
                <a:solidFill>
                  <a:srgbClr val="FF0000"/>
                </a:solidFill>
              </a:rPr>
              <a:t>必修</a:t>
            </a:r>
            <a:r>
              <a:rPr lang="en-US" altLang="zh-TW" sz="2000" dirty="0">
                <a:solidFill>
                  <a:srgbClr val="FF0000"/>
                </a:solidFill>
              </a:rPr>
              <a:t>: 138</a:t>
            </a:r>
            <a:r>
              <a:rPr lang="zh-TW" altLang="en-US" sz="2000" dirty="0">
                <a:solidFill>
                  <a:srgbClr val="FF0000"/>
                </a:solidFill>
              </a:rPr>
              <a:t> 降至</a:t>
            </a:r>
            <a:r>
              <a:rPr lang="en-US" altLang="zh-TW" sz="2000" dirty="0">
                <a:solidFill>
                  <a:srgbClr val="FF0000"/>
                </a:solidFill>
              </a:rPr>
              <a:t>118</a:t>
            </a:r>
          </a:p>
          <a:p>
            <a:pPr marL="271463">
              <a:defRPr/>
            </a:pPr>
            <a:r>
              <a:rPr lang="zh-TW" altLang="en-US" sz="2000" dirty="0">
                <a:solidFill>
                  <a:srgbClr val="FF0000"/>
                </a:solidFill>
              </a:rPr>
              <a:t>      </a:t>
            </a:r>
            <a:r>
              <a:rPr lang="en-US" altLang="zh-TW" sz="2000" dirty="0">
                <a:solidFill>
                  <a:srgbClr val="FF0000"/>
                </a:solidFill>
              </a:rPr>
              <a:t>70%</a:t>
            </a:r>
            <a:r>
              <a:rPr lang="zh-TW" altLang="en-US" sz="2000" dirty="0">
                <a:solidFill>
                  <a:srgbClr val="FF0000"/>
                </a:solidFill>
              </a:rPr>
              <a:t> 降至</a:t>
            </a:r>
            <a:r>
              <a:rPr lang="en-US" altLang="zh-TW" sz="2000" dirty="0">
                <a:solidFill>
                  <a:srgbClr val="FF0000"/>
                </a:solidFill>
              </a:rPr>
              <a:t>66%</a:t>
            </a:r>
            <a:endParaRPr lang="zh-TW" altLang="en-US" sz="2000" dirty="0">
              <a:solidFill>
                <a:srgbClr val="FF0000"/>
              </a:solidFill>
            </a:endParaRPr>
          </a:p>
        </p:txBody>
      </p:sp>
      <p:sp>
        <p:nvSpPr>
          <p:cNvPr id="26630" name="文字方塊 6"/>
          <p:cNvSpPr txBox="1">
            <a:spLocks noChangeArrowheads="1"/>
          </p:cNvSpPr>
          <p:nvPr/>
        </p:nvSpPr>
        <p:spPr bwMode="auto">
          <a:xfrm>
            <a:off x="1928813" y="2000250"/>
            <a:ext cx="4572013" cy="400110"/>
          </a:xfrm>
          <a:prstGeom prst="rect">
            <a:avLst/>
          </a:prstGeom>
          <a:noFill/>
          <a:ln w="9525">
            <a:noFill/>
            <a:miter lim="800000"/>
            <a:headEnd/>
            <a:tailEnd/>
          </a:ln>
        </p:spPr>
        <p:txBody>
          <a:bodyPr wrap="square">
            <a:spAutoFit/>
          </a:bodyPr>
          <a:lstStyle/>
          <a:p>
            <a:r>
              <a:rPr lang="zh-TW" altLang="en-US" sz="2000" dirty="0">
                <a:solidFill>
                  <a:srgbClr val="FF0000"/>
                </a:solidFill>
              </a:rPr>
              <a:t>新增校必</a:t>
            </a:r>
            <a:r>
              <a:rPr lang="en-US" altLang="zh-TW" sz="2000" dirty="0">
                <a:solidFill>
                  <a:srgbClr val="FF0000"/>
                </a:solidFill>
              </a:rPr>
              <a:t>:</a:t>
            </a:r>
            <a:r>
              <a:rPr lang="zh-TW" altLang="en-US" sz="2000" dirty="0">
                <a:solidFill>
                  <a:srgbClr val="FF0000"/>
                </a:solidFill>
              </a:rPr>
              <a:t> </a:t>
            </a:r>
            <a:r>
              <a:rPr lang="en-US" altLang="zh-TW" sz="2000" dirty="0">
                <a:solidFill>
                  <a:srgbClr val="FF0000"/>
                </a:solidFill>
              </a:rPr>
              <a:t>4-8</a:t>
            </a:r>
            <a:r>
              <a:rPr lang="zh-TW" altLang="en-US" sz="2000" dirty="0" smtClean="0">
                <a:solidFill>
                  <a:srgbClr val="FF0000"/>
                </a:solidFill>
              </a:rPr>
              <a:t>學分，發展校本特色課程</a:t>
            </a:r>
            <a:endParaRPr lang="zh-TW" altLang="en-US" sz="2000" dirty="0">
              <a:solidFill>
                <a:srgbClr val="FF0000"/>
              </a:solidFill>
            </a:endParaRPr>
          </a:p>
        </p:txBody>
      </p:sp>
      <p:sp>
        <p:nvSpPr>
          <p:cNvPr id="26631" name="文字方塊 7"/>
          <p:cNvSpPr txBox="1">
            <a:spLocks noChangeArrowheads="1"/>
          </p:cNvSpPr>
          <p:nvPr/>
        </p:nvSpPr>
        <p:spPr bwMode="auto">
          <a:xfrm>
            <a:off x="3714750" y="2571750"/>
            <a:ext cx="4929216" cy="400110"/>
          </a:xfrm>
          <a:prstGeom prst="rect">
            <a:avLst/>
          </a:prstGeom>
          <a:noFill/>
          <a:ln w="9525">
            <a:noFill/>
            <a:miter lim="800000"/>
            <a:headEnd/>
            <a:tailEnd/>
          </a:ln>
        </p:spPr>
        <p:txBody>
          <a:bodyPr wrap="square">
            <a:spAutoFit/>
          </a:bodyPr>
          <a:lstStyle/>
          <a:p>
            <a:r>
              <a:rPr lang="zh-TW" altLang="en-US" sz="2000" dirty="0">
                <a:solidFill>
                  <a:srgbClr val="FF0000"/>
                </a:solidFill>
              </a:rPr>
              <a:t>選修</a:t>
            </a:r>
            <a:r>
              <a:rPr lang="en-US" altLang="zh-TW" sz="2000" dirty="0">
                <a:solidFill>
                  <a:srgbClr val="FF0000"/>
                </a:solidFill>
              </a:rPr>
              <a:t>54-58</a:t>
            </a:r>
            <a:r>
              <a:rPr lang="zh-TW" altLang="en-US" sz="2000" dirty="0" smtClean="0">
                <a:solidFill>
                  <a:srgbClr val="FF0000"/>
                </a:solidFill>
              </a:rPr>
              <a:t>學分，其中加深加廣訂有領綱</a:t>
            </a:r>
            <a:endParaRPr lang="zh-TW" altLang="en-US" sz="2000" dirty="0">
              <a:solidFill>
                <a:srgbClr val="FF0000"/>
              </a:solidFill>
            </a:endParaRPr>
          </a:p>
        </p:txBody>
      </p:sp>
      <p:sp>
        <p:nvSpPr>
          <p:cNvPr id="26632" name="文字方塊 2"/>
          <p:cNvSpPr txBox="1">
            <a:spLocks noChangeArrowheads="1"/>
          </p:cNvSpPr>
          <p:nvPr/>
        </p:nvSpPr>
        <p:spPr bwMode="auto">
          <a:xfrm>
            <a:off x="2286000" y="3214688"/>
            <a:ext cx="5929338" cy="400110"/>
          </a:xfrm>
          <a:prstGeom prst="rect">
            <a:avLst/>
          </a:prstGeom>
          <a:noFill/>
          <a:ln w="9525">
            <a:noFill/>
            <a:miter lim="800000"/>
            <a:headEnd/>
            <a:tailEnd/>
          </a:ln>
        </p:spPr>
        <p:txBody>
          <a:bodyPr wrap="square">
            <a:spAutoFit/>
          </a:bodyPr>
          <a:lstStyle/>
          <a:p>
            <a:r>
              <a:rPr lang="zh-TW" altLang="en-US" sz="2000" dirty="0">
                <a:solidFill>
                  <a:srgbClr val="FF0000"/>
                </a:solidFill>
              </a:rPr>
              <a:t>每週增</a:t>
            </a:r>
            <a:r>
              <a:rPr lang="en-US" altLang="zh-TW" sz="2000" dirty="0">
                <a:solidFill>
                  <a:srgbClr val="FF0000"/>
                </a:solidFill>
              </a:rPr>
              <a:t>2-3</a:t>
            </a:r>
            <a:r>
              <a:rPr lang="zh-TW" altLang="en-US" sz="2000" dirty="0">
                <a:solidFill>
                  <a:srgbClr val="FF0000"/>
                </a:solidFill>
              </a:rPr>
              <a:t>節彈性</a:t>
            </a:r>
            <a:r>
              <a:rPr lang="zh-TW" altLang="en-US" sz="2000" dirty="0" smtClean="0">
                <a:solidFill>
                  <a:srgbClr val="FF0000"/>
                </a:solidFill>
              </a:rPr>
              <a:t>學習，發揮學生自主學習精神</a:t>
            </a:r>
            <a:endParaRPr lang="zh-TW" altLang="en-US" sz="2000" dirty="0">
              <a:solidFill>
                <a:srgbClr val="FF0000"/>
              </a:solidFill>
            </a:endParaRPr>
          </a:p>
        </p:txBody>
      </p:sp>
      <p:sp>
        <p:nvSpPr>
          <p:cNvPr id="26633" name="文字方塊 1"/>
          <p:cNvSpPr txBox="1">
            <a:spLocks noChangeArrowheads="1"/>
          </p:cNvSpPr>
          <p:nvPr/>
        </p:nvSpPr>
        <p:spPr bwMode="auto">
          <a:xfrm>
            <a:off x="7451725" y="4214813"/>
            <a:ext cx="1692275" cy="573087"/>
          </a:xfrm>
          <a:prstGeom prst="rect">
            <a:avLst/>
          </a:prstGeom>
          <a:noFill/>
          <a:ln w="9525">
            <a:noFill/>
            <a:miter lim="800000"/>
            <a:headEnd/>
            <a:tailEnd/>
          </a:ln>
        </p:spPr>
        <p:txBody>
          <a:bodyPr/>
          <a:lstStyle/>
          <a:p>
            <a:r>
              <a:rPr lang="en-US" altLang="zh-TW" sz="2000">
                <a:solidFill>
                  <a:srgbClr val="FF0000"/>
                </a:solidFill>
              </a:rPr>
              <a:t>198</a:t>
            </a:r>
            <a:r>
              <a:rPr lang="zh-TW" altLang="en-US" sz="2000">
                <a:solidFill>
                  <a:srgbClr val="FF0000"/>
                </a:solidFill>
              </a:rPr>
              <a:t>降至</a:t>
            </a:r>
            <a:r>
              <a:rPr lang="en-US" altLang="zh-TW" sz="2000">
                <a:solidFill>
                  <a:srgbClr val="FF0000"/>
                </a:solidFill>
              </a:rPr>
              <a:t>180</a:t>
            </a:r>
          </a:p>
        </p:txBody>
      </p:sp>
      <p:sp>
        <p:nvSpPr>
          <p:cNvPr id="26634" name="文字方塊 1"/>
          <p:cNvSpPr txBox="1">
            <a:spLocks noChangeArrowheads="1"/>
          </p:cNvSpPr>
          <p:nvPr/>
        </p:nvSpPr>
        <p:spPr bwMode="auto">
          <a:xfrm>
            <a:off x="7786688" y="4929188"/>
            <a:ext cx="1198562" cy="649287"/>
          </a:xfrm>
          <a:prstGeom prst="rect">
            <a:avLst/>
          </a:prstGeom>
          <a:noFill/>
          <a:ln w="9525">
            <a:noFill/>
            <a:miter lim="800000"/>
            <a:headEnd/>
            <a:tailEnd/>
          </a:ln>
        </p:spPr>
        <p:txBody>
          <a:bodyPr/>
          <a:lstStyle/>
          <a:p>
            <a:r>
              <a:rPr lang="zh-TW" altLang="en-US">
                <a:solidFill>
                  <a:srgbClr val="FF0000"/>
                </a:solidFill>
              </a:rPr>
              <a:t>維持</a:t>
            </a:r>
            <a:r>
              <a:rPr lang="en-US" altLang="zh-TW">
                <a:solidFill>
                  <a:srgbClr val="FF0000"/>
                </a:solidFill>
              </a:rPr>
              <a:t>210</a:t>
            </a:r>
          </a:p>
        </p:txBody>
      </p:sp>
    </p:spTree>
    <p:extLst>
      <p:ext uri="{BB962C8B-B14F-4D97-AF65-F5344CB8AC3E}">
        <p14:creationId xmlns:p14="http://schemas.microsoft.com/office/powerpoint/2010/main" val="2225216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bwMode="auto">
          <a:xfrm>
            <a:off x="1" y="1"/>
            <a:ext cx="2214545" cy="6176963"/>
          </a:xfrm>
          <a:solidFill>
            <a:srgbClr val="002F8E"/>
          </a:solidFill>
        </p:spPr>
        <p:txBody>
          <a:bodyPr wrap="square" numCol="1" anchorCtr="0" compatLnSpc="1">
            <a:prstTxWarp prst="textNoShape">
              <a:avLst/>
            </a:prstTxWarp>
          </a:bodyPr>
          <a:lstStyle/>
          <a:p>
            <a:pPr marL="180975" eaLnBrk="1" hangingPunct="1">
              <a:lnSpc>
                <a:spcPct val="100000"/>
              </a:lnSpc>
              <a:defRPr/>
            </a:pPr>
            <a:r>
              <a:rPr lang="zh-TW" altLang="en-US" sz="4400" dirty="0" smtClean="0">
                <a:solidFill>
                  <a:schemeClr val="accent1">
                    <a:lumMod val="20000"/>
                    <a:lumOff val="80000"/>
                  </a:schemeClr>
                </a:solidFill>
                <a:latin typeface="微軟正黑體" pitchFamily="34" charset="-120"/>
                <a:ea typeface="微軟正黑體" pitchFamily="34" charset="-120"/>
              </a:rPr>
              <a:t>新課綱擴展技術型高中的務實致用課程</a:t>
            </a:r>
            <a:r>
              <a:rPr lang="en-US" altLang="zh-TW" dirty="0" smtClean="0"/>
              <a:t/>
            </a:r>
            <a:br>
              <a:rPr lang="en-US" altLang="zh-TW" dirty="0" smtClean="0"/>
            </a:br>
            <a:endParaRPr lang="zh-TW" altLang="en-US" dirty="0" smtClean="0"/>
          </a:p>
        </p:txBody>
      </p:sp>
      <p:grpSp>
        <p:nvGrpSpPr>
          <p:cNvPr id="2" name="群組 35"/>
          <p:cNvGrpSpPr>
            <a:grpSpLocks/>
          </p:cNvGrpSpPr>
          <p:nvPr/>
        </p:nvGrpSpPr>
        <p:grpSpPr bwMode="auto">
          <a:xfrm>
            <a:off x="2214546" y="142852"/>
            <a:ext cx="6646069" cy="6153150"/>
            <a:chOff x="1139003" y="1341813"/>
            <a:chExt cx="8989930" cy="5143497"/>
          </a:xfrm>
        </p:grpSpPr>
        <p:grpSp>
          <p:nvGrpSpPr>
            <p:cNvPr id="3" name="群組 6"/>
            <p:cNvGrpSpPr>
              <a:grpSpLocks/>
            </p:cNvGrpSpPr>
            <p:nvPr/>
          </p:nvGrpSpPr>
          <p:grpSpPr bwMode="auto">
            <a:xfrm>
              <a:off x="1139003" y="1341813"/>
              <a:ext cx="8989930" cy="5143497"/>
              <a:chOff x="1139003" y="1453509"/>
              <a:chExt cx="8989930" cy="5143497"/>
            </a:xfrm>
          </p:grpSpPr>
          <p:sp>
            <p:nvSpPr>
              <p:cNvPr id="23" name="圓角矩形 22"/>
              <p:cNvSpPr/>
              <p:nvPr/>
            </p:nvSpPr>
            <p:spPr bwMode="auto">
              <a:xfrm>
                <a:off x="1139003" y="3592652"/>
                <a:ext cx="8989930" cy="897060"/>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微軟正黑體" pitchFamily="34" charset="-120"/>
                    <a:ea typeface="微軟正黑體" pitchFamily="34" charset="-120"/>
                  </a:rPr>
                  <a:t>主要</a:t>
                </a:r>
                <a:endParaRPr lang="en-US" altLang="zh-TW" sz="2400" b="1" dirty="0" smtClean="0">
                  <a:solidFill>
                    <a:prstClr val="black"/>
                  </a:solidFill>
                  <a:latin typeface="微軟正黑體" pitchFamily="34" charset="-120"/>
                  <a:ea typeface="微軟正黑體" pitchFamily="34" charset="-120"/>
                </a:endParaRPr>
              </a:p>
              <a:p>
                <a:pPr>
                  <a:defRPr/>
                </a:pPr>
                <a:r>
                  <a:rPr lang="zh-TW" altLang="en-US" sz="2400" b="1" dirty="0" smtClean="0">
                    <a:solidFill>
                      <a:prstClr val="black"/>
                    </a:solidFill>
                    <a:latin typeface="微軟正黑體" pitchFamily="34" charset="-120"/>
                    <a:ea typeface="微軟正黑體" pitchFamily="34" charset="-120"/>
                  </a:rPr>
                  <a:t>項目</a:t>
                </a:r>
                <a:endParaRPr lang="zh-TW" altLang="en-US" sz="2400" b="1" dirty="0">
                  <a:solidFill>
                    <a:prstClr val="black"/>
                  </a:solidFill>
                  <a:latin typeface="微軟正黑體" pitchFamily="34" charset="-120"/>
                  <a:ea typeface="微軟正黑體" pitchFamily="34" charset="-120"/>
                </a:endParaRPr>
              </a:p>
            </p:txBody>
          </p:sp>
          <p:sp>
            <p:nvSpPr>
              <p:cNvPr id="24" name="圓角矩形 23"/>
              <p:cNvSpPr/>
              <p:nvPr/>
            </p:nvSpPr>
            <p:spPr bwMode="auto">
              <a:xfrm>
                <a:off x="1139003" y="2483270"/>
                <a:ext cx="8989930" cy="934216"/>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微軟正黑體" pitchFamily="34" charset="-120"/>
                    <a:ea typeface="微軟正黑體" pitchFamily="34" charset="-120"/>
                  </a:rPr>
                  <a:t>課程類型</a:t>
                </a:r>
                <a:endParaRPr lang="zh-TW" altLang="en-US" sz="2400" b="1" dirty="0">
                  <a:solidFill>
                    <a:prstClr val="black"/>
                  </a:solidFill>
                  <a:latin typeface="微軟正黑體" pitchFamily="34" charset="-120"/>
                  <a:ea typeface="微軟正黑體" pitchFamily="34" charset="-120"/>
                </a:endParaRPr>
              </a:p>
            </p:txBody>
          </p:sp>
          <p:sp>
            <p:nvSpPr>
              <p:cNvPr id="25" name="圓角矩形 24"/>
              <p:cNvSpPr/>
              <p:nvPr/>
            </p:nvSpPr>
            <p:spPr bwMode="auto">
              <a:xfrm>
                <a:off x="1139003" y="1466779"/>
                <a:ext cx="8989930" cy="777629"/>
              </a:xfrm>
              <a:prstGeom prst="round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TW" altLang="en-US" sz="2400" b="1" dirty="0" smtClean="0">
                    <a:solidFill>
                      <a:prstClr val="black"/>
                    </a:solidFill>
                    <a:latin typeface="微軟正黑體" pitchFamily="34" charset="-120"/>
                    <a:ea typeface="微軟正黑體" pitchFamily="34" charset="-120"/>
                  </a:rPr>
                  <a:t>教育階段</a:t>
                </a:r>
                <a:endParaRPr lang="zh-TW" altLang="en-US" sz="2400" b="1" dirty="0">
                  <a:solidFill>
                    <a:prstClr val="black"/>
                  </a:solidFill>
                  <a:latin typeface="微軟正黑體" pitchFamily="34" charset="-120"/>
                  <a:ea typeface="微軟正黑體" pitchFamily="34" charset="-120"/>
                </a:endParaRPr>
              </a:p>
            </p:txBody>
          </p:sp>
          <p:grpSp>
            <p:nvGrpSpPr>
              <p:cNvPr id="4" name="群組 5"/>
              <p:cNvGrpSpPr>
                <a:grpSpLocks/>
              </p:cNvGrpSpPr>
              <p:nvPr/>
            </p:nvGrpSpPr>
            <p:grpSpPr bwMode="auto">
              <a:xfrm>
                <a:off x="1296260" y="1453509"/>
                <a:ext cx="7818046" cy="5143497"/>
                <a:chOff x="1296260" y="1131285"/>
                <a:chExt cx="7818046" cy="5458849"/>
              </a:xfrm>
            </p:grpSpPr>
            <p:grpSp>
              <p:nvGrpSpPr>
                <p:cNvPr id="5" name="群組 19"/>
                <p:cNvGrpSpPr>
                  <a:grpSpLocks/>
                </p:cNvGrpSpPr>
                <p:nvPr/>
              </p:nvGrpSpPr>
              <p:grpSpPr bwMode="auto">
                <a:xfrm>
                  <a:off x="1296260" y="1131285"/>
                  <a:ext cx="7818046" cy="5458849"/>
                  <a:chOff x="1100545" y="1426606"/>
                  <a:chExt cx="6981622" cy="5134464"/>
                </a:xfrm>
              </p:grpSpPr>
              <p:sp>
                <p:nvSpPr>
                  <p:cNvPr id="28700" name="圓角矩形圖說文字 10"/>
                  <p:cNvSpPr>
                    <a:spLocks noChangeArrowheads="1"/>
                  </p:cNvSpPr>
                  <p:nvPr/>
                </p:nvSpPr>
                <p:spPr bwMode="auto">
                  <a:xfrm>
                    <a:off x="1100545" y="4575490"/>
                    <a:ext cx="3249447" cy="1985580"/>
                  </a:xfrm>
                  <a:prstGeom prst="wedgeRoundRectCallout">
                    <a:avLst>
                      <a:gd name="adj1" fmla="val 35767"/>
                      <a:gd name="adj2" fmla="val -57125"/>
                      <a:gd name="adj3" fmla="val 16667"/>
                    </a:avLst>
                  </a:prstGeom>
                  <a:solidFill>
                    <a:schemeClr val="bg1"/>
                  </a:solidFill>
                  <a:ln w="25400" algn="ctr">
                    <a:solidFill>
                      <a:srgbClr val="385D8A"/>
                    </a:solidFill>
                    <a:miter lim="800000"/>
                    <a:headEnd/>
                    <a:tailEnd/>
                  </a:ln>
                </p:spPr>
                <p:txBody>
                  <a:bodyPr anchor="ctr"/>
                  <a:lstStyle/>
                  <a:p>
                    <a:pPr>
                      <a:defRPr/>
                    </a:pPr>
                    <a:r>
                      <a:rPr lang="zh-TW" altLang="en-US" sz="2000" b="1" dirty="0">
                        <a:solidFill>
                          <a:srgbClr val="C00000"/>
                        </a:solidFill>
                        <a:latin typeface="微軟正黑體" pitchFamily="34" charset="-120"/>
                        <a:ea typeface="微軟正黑體" pitchFamily="34" charset="-120"/>
                      </a:rPr>
                      <a:t>部定必修</a:t>
                    </a:r>
                    <a:endParaRPr lang="en-US" altLang="zh-TW" sz="2000" b="1" dirty="0">
                      <a:solidFill>
                        <a:srgbClr val="C00000"/>
                      </a:solidFill>
                      <a:latin typeface="微軟正黑體" pitchFamily="34" charset="-120"/>
                      <a:ea typeface="微軟正黑體" pitchFamily="34" charset="-120"/>
                    </a:endParaRPr>
                  </a:p>
                  <a:p>
                    <a:pPr>
                      <a:spcBef>
                        <a:spcPts val="600"/>
                      </a:spcBef>
                      <a:defRPr/>
                    </a:pPr>
                    <a:r>
                      <a:rPr lang="zh-TW" altLang="en-US" sz="2000" dirty="0">
                        <a:latin typeface="微軟正黑體" pitchFamily="34" charset="-120"/>
                        <a:ea typeface="微軟正黑體" pitchFamily="34" charset="-120"/>
                      </a:rPr>
                      <a:t>增加專業及實習科目比例，希望學生能務實致用</a:t>
                    </a:r>
                    <a:r>
                      <a:rPr lang="zh-TW" altLang="en-US" sz="2000" dirty="0" smtClean="0">
                        <a:latin typeface="微軟正黑體" pitchFamily="34" charset="-120"/>
                        <a:ea typeface="微軟正黑體" pitchFamily="34" charset="-120"/>
                      </a:rPr>
                      <a:t>。</a:t>
                    </a:r>
                    <a:endParaRPr lang="en-US" altLang="zh-TW" sz="2000" dirty="0">
                      <a:latin typeface="微軟正黑體" pitchFamily="34" charset="-120"/>
                      <a:ea typeface="微軟正黑體" pitchFamily="34" charset="-120"/>
                    </a:endParaRPr>
                  </a:p>
                </p:txBody>
              </p:sp>
              <p:grpSp>
                <p:nvGrpSpPr>
                  <p:cNvPr id="6" name="群組 18"/>
                  <p:cNvGrpSpPr>
                    <a:grpSpLocks/>
                  </p:cNvGrpSpPr>
                  <p:nvPr/>
                </p:nvGrpSpPr>
                <p:grpSpPr bwMode="auto">
                  <a:xfrm>
                    <a:off x="1913651" y="2555234"/>
                    <a:ext cx="6168515" cy="1816138"/>
                    <a:chOff x="1913651" y="2555234"/>
                    <a:chExt cx="6168515" cy="1816138"/>
                  </a:xfrm>
                </p:grpSpPr>
                <p:sp>
                  <p:nvSpPr>
                    <p:cNvPr id="35" name="圓角矩形 34"/>
                    <p:cNvSpPr/>
                    <p:nvPr/>
                  </p:nvSpPr>
                  <p:spPr bwMode="auto">
                    <a:xfrm>
                      <a:off x="2612625" y="2573780"/>
                      <a:ext cx="1737367" cy="731224"/>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400" dirty="0" smtClean="0">
                          <a:solidFill>
                            <a:prstClr val="white"/>
                          </a:solidFill>
                          <a:latin typeface="微軟正黑體" pitchFamily="34" charset="-120"/>
                          <a:ea typeface="微軟正黑體" pitchFamily="34" charset="-120"/>
                        </a:rPr>
                        <a:t>部定課程</a:t>
                      </a:r>
                      <a:endParaRPr lang="zh-TW" altLang="en-US" sz="2400" dirty="0">
                        <a:solidFill>
                          <a:prstClr val="white"/>
                        </a:solidFill>
                        <a:latin typeface="微軟正黑體" pitchFamily="34" charset="-120"/>
                        <a:ea typeface="微軟正黑體" pitchFamily="34" charset="-120"/>
                      </a:endParaRPr>
                    </a:p>
                  </p:txBody>
                </p:sp>
                <p:sp>
                  <p:nvSpPr>
                    <p:cNvPr id="36" name="圓角矩形 35"/>
                    <p:cNvSpPr/>
                    <p:nvPr/>
                  </p:nvSpPr>
                  <p:spPr bwMode="auto">
                    <a:xfrm>
                      <a:off x="3077166" y="3561987"/>
                      <a:ext cx="1123253" cy="776263"/>
                    </a:xfrm>
                    <a:prstGeom prst="round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專業</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科目</a:t>
                      </a:r>
                      <a:r>
                        <a:rPr lang="en-US" altLang="zh-TW" sz="2000" b="1" dirty="0" smtClean="0">
                          <a:solidFill>
                            <a:prstClr val="white"/>
                          </a:solidFill>
                          <a:latin typeface="微軟正黑體" pitchFamily="34" charset="-120"/>
                          <a:ea typeface="微軟正黑體" pitchFamily="34" charset="-120"/>
                        </a:rPr>
                        <a:t> </a:t>
                      </a:r>
                      <a:endParaRPr lang="zh-TW" altLang="en-US" sz="2000" b="1" dirty="0">
                        <a:solidFill>
                          <a:prstClr val="white"/>
                        </a:solidFill>
                        <a:latin typeface="微軟正黑體" pitchFamily="34" charset="-120"/>
                        <a:ea typeface="微軟正黑體" pitchFamily="34" charset="-120"/>
                      </a:endParaRPr>
                    </a:p>
                  </p:txBody>
                </p:sp>
                <p:sp>
                  <p:nvSpPr>
                    <p:cNvPr id="37" name="圓角矩形 36"/>
                    <p:cNvSpPr/>
                    <p:nvPr/>
                  </p:nvSpPr>
                  <p:spPr bwMode="auto">
                    <a:xfrm>
                      <a:off x="4242130" y="3561987"/>
                      <a:ext cx="1028325" cy="770964"/>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實習</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科目</a:t>
                      </a:r>
                      <a:endParaRPr lang="zh-TW" altLang="en-US" sz="2000" b="1" dirty="0">
                        <a:solidFill>
                          <a:prstClr val="white"/>
                        </a:solidFill>
                        <a:latin typeface="微軟正黑體" pitchFamily="34" charset="-120"/>
                        <a:ea typeface="微軟正黑體" pitchFamily="34" charset="-120"/>
                      </a:endParaRPr>
                    </a:p>
                  </p:txBody>
                </p:sp>
                <p:sp>
                  <p:nvSpPr>
                    <p:cNvPr id="38" name="圓角矩形 37"/>
                    <p:cNvSpPr/>
                    <p:nvPr/>
                  </p:nvSpPr>
                  <p:spPr bwMode="auto">
                    <a:xfrm>
                      <a:off x="6508756" y="3595109"/>
                      <a:ext cx="1167833" cy="776263"/>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b="1" dirty="0">
                          <a:solidFill>
                            <a:prstClr val="white"/>
                          </a:solidFill>
                        </a:rPr>
                        <a:t> </a:t>
                      </a:r>
                      <a:r>
                        <a:rPr lang="zh-TW" altLang="en-US" sz="2000" b="1" dirty="0" smtClean="0">
                          <a:solidFill>
                            <a:prstClr val="white"/>
                          </a:solidFill>
                          <a:latin typeface="微軟正黑體" pitchFamily="34" charset="-120"/>
                          <a:ea typeface="微軟正黑體" pitchFamily="34" charset="-120"/>
                        </a:rPr>
                        <a:t>校訂</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選修</a:t>
                      </a:r>
                      <a:endParaRPr lang="zh-TW" altLang="en-US" sz="2000" b="1" dirty="0">
                        <a:solidFill>
                          <a:prstClr val="white"/>
                        </a:solidFill>
                        <a:latin typeface="微軟正黑體" pitchFamily="34" charset="-120"/>
                        <a:ea typeface="微軟正黑體" pitchFamily="34" charset="-120"/>
                      </a:endParaRPr>
                    </a:p>
                  </p:txBody>
                </p:sp>
                <p:sp>
                  <p:nvSpPr>
                    <p:cNvPr id="39" name="圓角矩形 16"/>
                    <p:cNvSpPr/>
                    <p:nvPr/>
                  </p:nvSpPr>
                  <p:spPr bwMode="auto">
                    <a:xfrm>
                      <a:off x="1913651" y="3596433"/>
                      <a:ext cx="1124686" cy="748445"/>
                    </a:xfrm>
                    <a:prstGeom prst="roundRect">
                      <a:avLst/>
                    </a:prstGeom>
                    <a:solidFill>
                      <a:srgbClr val="FB58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一般</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科目</a:t>
                      </a:r>
                      <a:endParaRPr lang="zh-TW" altLang="en-US" sz="2000" b="1" dirty="0">
                        <a:solidFill>
                          <a:prstClr val="white"/>
                        </a:solidFill>
                        <a:latin typeface="微軟正黑體" pitchFamily="34" charset="-120"/>
                        <a:ea typeface="微軟正黑體" pitchFamily="34" charset="-120"/>
                      </a:endParaRPr>
                    </a:p>
                  </p:txBody>
                </p:sp>
                <p:sp>
                  <p:nvSpPr>
                    <p:cNvPr id="40" name="圓角矩形 15"/>
                    <p:cNvSpPr/>
                    <p:nvPr/>
                  </p:nvSpPr>
                  <p:spPr bwMode="auto">
                    <a:xfrm>
                      <a:off x="6156393" y="2555234"/>
                      <a:ext cx="1925773" cy="749769"/>
                    </a:xfrm>
                    <a:prstGeom prst="roundRect">
                      <a:avLst/>
                    </a:prstGeom>
                    <a:solidFill>
                      <a:schemeClr val="accent3">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400" dirty="0" smtClean="0">
                          <a:solidFill>
                            <a:prstClr val="white"/>
                          </a:solidFill>
                          <a:latin typeface="微軟正黑體" pitchFamily="34" charset="-120"/>
                          <a:ea typeface="微軟正黑體" pitchFamily="34" charset="-120"/>
                        </a:rPr>
                        <a:t>校訂課程</a:t>
                      </a:r>
                      <a:endParaRPr lang="zh-TW" altLang="en-US" sz="2400" dirty="0">
                        <a:solidFill>
                          <a:prstClr val="white"/>
                        </a:solidFill>
                        <a:latin typeface="微軟正黑體" pitchFamily="34" charset="-120"/>
                        <a:ea typeface="微軟正黑體" pitchFamily="34" charset="-120"/>
                      </a:endParaRPr>
                    </a:p>
                  </p:txBody>
                </p:sp>
              </p:grpSp>
              <p:sp>
                <p:nvSpPr>
                  <p:cNvPr id="31" name="圓角矩形 30"/>
                  <p:cNvSpPr/>
                  <p:nvPr/>
                </p:nvSpPr>
                <p:spPr bwMode="auto">
                  <a:xfrm>
                    <a:off x="2572355" y="1426606"/>
                    <a:ext cx="5509812" cy="774939"/>
                  </a:xfrm>
                  <a:prstGeom prst="roundRect">
                    <a:avLst/>
                  </a:prstGeom>
                  <a:solidFill>
                    <a:srgbClr val="00009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4000" dirty="0" smtClean="0">
                        <a:solidFill>
                          <a:prstClr val="white"/>
                        </a:solidFill>
                        <a:latin typeface="微軟正黑體" pitchFamily="34" charset="-120"/>
                        <a:ea typeface="微軟正黑體" pitchFamily="34" charset="-120"/>
                      </a:rPr>
                      <a:t>技術型高中</a:t>
                    </a:r>
                    <a:endParaRPr lang="zh-TW" altLang="en-US" sz="4000" dirty="0">
                      <a:solidFill>
                        <a:prstClr val="white"/>
                      </a:solidFill>
                      <a:latin typeface="微軟正黑體" pitchFamily="34" charset="-120"/>
                      <a:ea typeface="微軟正黑體" pitchFamily="34" charset="-120"/>
                    </a:endParaRPr>
                  </a:p>
                </p:txBody>
              </p:sp>
            </p:grpSp>
            <p:sp>
              <p:nvSpPr>
                <p:cNvPr id="28" name="圓角矩形 27"/>
                <p:cNvSpPr/>
                <p:nvPr/>
              </p:nvSpPr>
              <p:spPr bwMode="auto">
                <a:xfrm>
                  <a:off x="6084915" y="3438198"/>
                  <a:ext cx="1259428" cy="821081"/>
                </a:xfrm>
                <a:prstGeom prst="roundRect">
                  <a:avLst/>
                </a:prstGeom>
                <a:solidFill>
                  <a:srgbClr val="08A81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sz="2000" b="1" dirty="0" smtClean="0">
                      <a:solidFill>
                        <a:prstClr val="white"/>
                      </a:solidFill>
                      <a:latin typeface="微軟正黑體" pitchFamily="34" charset="-120"/>
                      <a:ea typeface="微軟正黑體" pitchFamily="34" charset="-120"/>
                    </a:rPr>
                    <a:t>校訂</a:t>
                  </a:r>
                  <a:endParaRPr lang="en-US" altLang="zh-TW" sz="2000" b="1" dirty="0" smtClean="0">
                    <a:solidFill>
                      <a:prstClr val="white"/>
                    </a:solidFill>
                    <a:latin typeface="微軟正黑體" pitchFamily="34" charset="-120"/>
                    <a:ea typeface="微軟正黑體" pitchFamily="34" charset="-120"/>
                  </a:endParaRPr>
                </a:p>
                <a:p>
                  <a:pPr algn="ctr">
                    <a:defRPr/>
                  </a:pPr>
                  <a:r>
                    <a:rPr lang="zh-TW" altLang="en-US" sz="2000" b="1" dirty="0" smtClean="0">
                      <a:solidFill>
                        <a:prstClr val="white"/>
                      </a:solidFill>
                      <a:latin typeface="微軟正黑體" pitchFamily="34" charset="-120"/>
                      <a:ea typeface="微軟正黑體" pitchFamily="34" charset="-120"/>
                    </a:rPr>
                    <a:t>必修</a:t>
                  </a:r>
                  <a:endParaRPr lang="zh-TW" altLang="en-US" sz="2000" b="1" dirty="0">
                    <a:solidFill>
                      <a:prstClr val="white"/>
                    </a:solidFill>
                    <a:latin typeface="微軟正黑體" pitchFamily="34" charset="-120"/>
                    <a:ea typeface="微軟正黑體" pitchFamily="34" charset="-120"/>
                  </a:endParaRPr>
                </a:p>
              </p:txBody>
            </p:sp>
          </p:grpSp>
        </p:grpSp>
        <p:cxnSp>
          <p:nvCxnSpPr>
            <p:cNvPr id="10" name="直線接點 9"/>
            <p:cNvCxnSpPr/>
            <p:nvPr/>
          </p:nvCxnSpPr>
          <p:spPr>
            <a:xfrm>
              <a:off x="5653295" y="2118115"/>
              <a:ext cx="0" cy="2163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4213489" y="2309205"/>
              <a:ext cx="3671989" cy="106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888698" y="2299915"/>
              <a:ext cx="0" cy="216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4213489" y="2299915"/>
              <a:ext cx="9663" cy="216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6580955" y="3409297"/>
              <a:ext cx="6442" cy="1008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3263281" y="3222189"/>
              <a:ext cx="6442" cy="3105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6584176" y="3407970"/>
              <a:ext cx="2905380" cy="159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9495999" y="3398681"/>
              <a:ext cx="0" cy="2149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7890308" y="3226169"/>
              <a:ext cx="1611" cy="16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圓角矩形 40"/>
          <p:cNvSpPr/>
          <p:nvPr/>
        </p:nvSpPr>
        <p:spPr bwMode="auto">
          <a:xfrm>
            <a:off x="7858148" y="2752725"/>
            <a:ext cx="1250133" cy="908050"/>
          </a:xfrm>
          <a:prstGeom prst="round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TW" altLang="en-US" b="1" dirty="0" smtClean="0">
                <a:solidFill>
                  <a:prstClr val="white"/>
                </a:solidFill>
                <a:latin typeface="微軟正黑體" pitchFamily="34" charset="-120"/>
                <a:ea typeface="微軟正黑體" pitchFamily="34" charset="-120"/>
              </a:rPr>
              <a:t>團體活動</a:t>
            </a:r>
            <a:endParaRPr lang="en-US" altLang="zh-TW" b="1" dirty="0" smtClean="0">
              <a:solidFill>
                <a:prstClr val="white"/>
              </a:solidFill>
              <a:latin typeface="微軟正黑體" pitchFamily="34" charset="-120"/>
              <a:ea typeface="微軟正黑體" pitchFamily="34" charset="-120"/>
            </a:endParaRPr>
          </a:p>
          <a:p>
            <a:pPr algn="ctr">
              <a:defRPr/>
            </a:pPr>
            <a:r>
              <a:rPr lang="zh-TW" altLang="en-US" b="1" dirty="0" smtClean="0">
                <a:solidFill>
                  <a:prstClr val="white"/>
                </a:solidFill>
                <a:latin typeface="微軟正黑體" pitchFamily="34" charset="-120"/>
                <a:ea typeface="微軟正黑體" pitchFamily="34" charset="-120"/>
              </a:rPr>
              <a:t>彈性學習</a:t>
            </a:r>
            <a:endParaRPr lang="zh-TW" altLang="en-US" b="1" dirty="0">
              <a:solidFill>
                <a:prstClr val="white"/>
              </a:solidFill>
              <a:latin typeface="微軟正黑體" pitchFamily="34" charset="-120"/>
              <a:ea typeface="微軟正黑體" pitchFamily="34" charset="-120"/>
            </a:endParaRPr>
          </a:p>
        </p:txBody>
      </p:sp>
      <p:sp>
        <p:nvSpPr>
          <p:cNvPr id="28678" name="圓角矩形圖說文字 9"/>
          <p:cNvSpPr>
            <a:spLocks noChangeArrowheads="1"/>
          </p:cNvSpPr>
          <p:nvPr/>
        </p:nvSpPr>
        <p:spPr bwMode="auto">
          <a:xfrm>
            <a:off x="5892403" y="3929203"/>
            <a:ext cx="3022997" cy="2379521"/>
          </a:xfrm>
          <a:prstGeom prst="wedgeRoundRectCallout">
            <a:avLst>
              <a:gd name="adj1" fmla="val 4290"/>
              <a:gd name="adj2" fmla="val -56212"/>
              <a:gd name="adj3" fmla="val 16667"/>
            </a:avLst>
          </a:prstGeom>
          <a:solidFill>
            <a:schemeClr val="bg1"/>
          </a:solidFill>
          <a:ln w="25400" algn="ctr">
            <a:solidFill>
              <a:srgbClr val="385D8A"/>
            </a:solidFill>
            <a:miter lim="800000"/>
            <a:headEnd/>
            <a:tailEnd/>
          </a:ln>
        </p:spPr>
        <p:txBody>
          <a:bodyPr anchor="ctr"/>
          <a:lstStyle/>
          <a:p>
            <a:pPr>
              <a:defRPr/>
            </a:pPr>
            <a:r>
              <a:rPr lang="zh-TW" altLang="en-US" sz="2000" b="1" dirty="0">
                <a:solidFill>
                  <a:srgbClr val="C00000"/>
                </a:solidFill>
                <a:latin typeface="微軟正黑體" pitchFamily="34" charset="-120"/>
                <a:ea typeface="微軟正黑體" pitchFamily="34" charset="-120"/>
              </a:rPr>
              <a:t>校訂課程</a:t>
            </a:r>
            <a:endParaRPr lang="en-US" altLang="zh-TW" sz="2000" b="1" dirty="0">
              <a:solidFill>
                <a:srgbClr val="C00000"/>
              </a:solidFill>
              <a:latin typeface="微軟正黑體" pitchFamily="34" charset="-120"/>
              <a:ea typeface="微軟正黑體" pitchFamily="34" charset="-120"/>
            </a:endParaRPr>
          </a:p>
          <a:p>
            <a:pPr>
              <a:spcBef>
                <a:spcPts val="600"/>
              </a:spcBef>
              <a:defRPr/>
            </a:pPr>
            <a:r>
              <a:rPr lang="zh-TW" altLang="en-US" sz="2000" dirty="0">
                <a:latin typeface="微軟正黑體" pitchFamily="34" charset="-120"/>
                <a:ea typeface="微軟正黑體" pitchFamily="34" charset="-120"/>
              </a:rPr>
              <a:t>新增彈性學習（自主學習，選手培訓，充實</a:t>
            </a:r>
            <a:r>
              <a:rPr lang="en-US" altLang="zh-TW" sz="2000" dirty="0">
                <a:latin typeface="微軟正黑體" pitchFamily="34" charset="-120"/>
                <a:ea typeface="微軟正黑體" pitchFamily="34" charset="-120"/>
              </a:rPr>
              <a:t>/</a:t>
            </a:r>
            <a:r>
              <a:rPr lang="zh-TW" altLang="en-US" sz="2000" dirty="0">
                <a:latin typeface="微軟正黑體" pitchFamily="34" charset="-120"/>
                <a:ea typeface="微軟正黑體" pitchFamily="34" charset="-120"/>
              </a:rPr>
              <a:t>補強性教學等） ，讓學生有更多自主學習機會。</a:t>
            </a:r>
            <a:endParaRPr lang="en-US" altLang="zh-TW" sz="2000" dirty="0">
              <a:latin typeface="微軟正黑體" pitchFamily="34" charset="-120"/>
              <a:ea typeface="微軟正黑體" pitchFamily="34" charset="-120"/>
            </a:endParaRPr>
          </a:p>
          <a:p>
            <a:pPr>
              <a:defRPr/>
            </a:pPr>
            <a:endParaRPr lang="zh-TW" altLang="en-US" sz="2000" b="1" dirty="0">
              <a:solidFill>
                <a:prstClr val="black"/>
              </a:solidFill>
              <a:latin typeface="微軟正黑體" pitchFamily="34" charset="-120"/>
              <a:ea typeface="微軟正黑體" pitchFamily="34" charset="-120"/>
            </a:endParaRPr>
          </a:p>
        </p:txBody>
      </p:sp>
      <p:sp>
        <p:nvSpPr>
          <p:cNvPr id="2253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FF8868F-D38E-4676-894E-3D4CECD8D8DD}" type="slidenum">
              <a:rPr lang="en-US" altLang="zh-TW">
                <a:solidFill>
                  <a:srgbClr val="898989"/>
                </a:solidFill>
              </a:rPr>
              <a:pPr/>
              <a:t>94</a:t>
            </a:fld>
            <a:endParaRPr lang="en-US" altLang="zh-TW">
              <a:solidFill>
                <a:srgbClr val="898989"/>
              </a:solidFill>
            </a:endParaRPr>
          </a:p>
        </p:txBody>
      </p:sp>
      <p:cxnSp>
        <p:nvCxnSpPr>
          <p:cNvPr id="42" name="直線接點 41"/>
          <p:cNvCxnSpPr/>
          <p:nvPr/>
        </p:nvCxnSpPr>
        <p:spPr bwMode="auto">
          <a:xfrm>
            <a:off x="3787967" y="2566965"/>
            <a:ext cx="1749613" cy="1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auto">
          <a:xfrm flipH="1">
            <a:off x="5537200" y="2577902"/>
            <a:ext cx="380" cy="1241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56627"/>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7197" y="275280"/>
            <a:ext cx="7886700" cy="711200"/>
          </a:xfrm>
        </p:spPr>
        <p:txBody>
          <a:bodyPr>
            <a:normAutofit/>
          </a:bodyPr>
          <a:lstStyle/>
          <a:p>
            <a:r>
              <a:rPr lang="zh-TW" altLang="en-US" sz="2800" dirty="0">
                <a:latin typeface="標楷體" panose="03000509000000000000" pitchFamily="65" charset="-120"/>
                <a:ea typeface="標楷體" panose="03000509000000000000" pitchFamily="65" charset="-120"/>
              </a:rPr>
              <a:t>技術</a:t>
            </a:r>
            <a:r>
              <a:rPr lang="zh-TW" altLang="en-US" sz="2800" dirty="0" smtClean="0">
                <a:latin typeface="標楷體" panose="03000509000000000000" pitchFamily="65" charset="-120"/>
                <a:ea typeface="標楷體" panose="03000509000000000000" pitchFamily="65" charset="-120"/>
              </a:rPr>
              <a:t>型高級中等學校課程</a:t>
            </a:r>
            <a:r>
              <a:rPr lang="zh-TW" altLang="en-US" sz="2800" dirty="0">
                <a:latin typeface="標楷體" panose="03000509000000000000" pitchFamily="65" charset="-120"/>
                <a:ea typeface="標楷體" panose="03000509000000000000" pitchFamily="65" charset="-120"/>
              </a:rPr>
              <a:t>架構研修方向及重點</a:t>
            </a:r>
          </a:p>
        </p:txBody>
      </p:sp>
      <p:sp>
        <p:nvSpPr>
          <p:cNvPr id="7" name="矩形 6"/>
          <p:cNvSpPr/>
          <p:nvPr/>
        </p:nvSpPr>
        <p:spPr>
          <a:xfrm>
            <a:off x="0" y="1161143"/>
            <a:ext cx="8839200" cy="5696857"/>
          </a:xfrm>
          <a:prstGeom prst="rect">
            <a:avLst/>
          </a:prstGeom>
          <a:ln w="9525" cap="flat" cmpd="sng" algn="ctr">
            <a:noFill/>
            <a:prstDash val="solid"/>
            <a:round/>
            <a:headEnd type="none" w="med" len="med"/>
            <a:tailEnd type="none" w="med" len="med"/>
          </a:ln>
        </p:spPr>
      </p:sp>
      <p:sp>
        <p:nvSpPr>
          <p:cNvPr id="9" name="左大括弧 8"/>
          <p:cNvSpPr/>
          <p:nvPr/>
        </p:nvSpPr>
        <p:spPr>
          <a:xfrm>
            <a:off x="1783318" y="1167446"/>
            <a:ext cx="412418" cy="1186898"/>
          </a:xfrm>
          <a:prstGeom prst="leftBrace">
            <a:avLst>
              <a:gd name="adj1" fmla="val 35000"/>
              <a:gd name="adj2" fmla="val 50000"/>
            </a:avLst>
          </a:prstGeom>
          <a:ln w="28575"/>
          <a:scene3d>
            <a:camera prst="orthographicFront"/>
            <a:lightRig rig="flat" dir="t"/>
          </a:scene3d>
          <a:sp3d prstMaterial="matte"/>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10" name="圓角化對角線角落矩形 9"/>
          <p:cNvSpPr/>
          <p:nvPr/>
        </p:nvSpPr>
        <p:spPr>
          <a:xfrm>
            <a:off x="2267744" y="1167446"/>
            <a:ext cx="6719093" cy="1186897"/>
          </a:xfrm>
          <a:prstGeom prst="round2DiagRect">
            <a:avLst/>
          </a:prstGeom>
          <a:solidFill>
            <a:srgbClr val="FFFF66"/>
          </a:solidFill>
          <a:ln cap="rnd">
            <a:no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marL="228600" lvl="1" indent="-228600" defTabSz="933450">
              <a:lnSpc>
                <a:spcPts val="2600"/>
              </a:lnSpc>
              <a:spcBef>
                <a:spcPts val="600"/>
              </a:spcBef>
              <a:spcAft>
                <a:spcPct val="15000"/>
              </a:spcAft>
              <a:buFontTx/>
              <a:buChar char="••"/>
            </a:pPr>
            <a:r>
              <a:rPr lang="zh-TW" altLang="en-US" sz="2100" dirty="0" smtClean="0">
                <a:solidFill>
                  <a:prstClr val="black"/>
                </a:solidFill>
                <a:latin typeface="標楷體" panose="03000509000000000000" pitchFamily="65" charset="-120"/>
                <a:ea typeface="標楷體" panose="03000509000000000000" pitchFamily="65" charset="-120"/>
              </a:rPr>
              <a:t>重視課程與其他教育階段之</a:t>
            </a:r>
            <a:r>
              <a:rPr lang="zh-TW" altLang="en-US" sz="2100" b="1" dirty="0" smtClean="0">
                <a:solidFill>
                  <a:srgbClr val="FF0000"/>
                </a:solidFill>
                <a:latin typeface="標楷體" panose="03000509000000000000" pitchFamily="65" charset="-120"/>
                <a:ea typeface="標楷體" panose="03000509000000000000" pitchFamily="65" charset="-120"/>
              </a:rPr>
              <a:t>銜接</a:t>
            </a:r>
            <a:r>
              <a:rPr lang="zh-TW" altLang="en-US" sz="2100" dirty="0" smtClean="0">
                <a:solidFill>
                  <a:prstClr val="black"/>
                </a:solidFill>
                <a:latin typeface="標楷體" panose="03000509000000000000" pitchFamily="65" charset="-120"/>
                <a:ea typeface="標楷體" panose="03000509000000000000" pitchFamily="65" charset="-120"/>
              </a:rPr>
              <a:t>及群科</a:t>
            </a:r>
            <a:r>
              <a:rPr lang="zh-TW" altLang="en-US" sz="2100" b="1" dirty="0" smtClean="0">
                <a:solidFill>
                  <a:srgbClr val="FF0000"/>
                </a:solidFill>
                <a:latin typeface="標楷體" panose="03000509000000000000" pitchFamily="65" charset="-120"/>
                <a:ea typeface="標楷體" panose="03000509000000000000" pitchFamily="65" charset="-120"/>
              </a:rPr>
              <a:t>橫向統整</a:t>
            </a:r>
            <a:r>
              <a:rPr lang="zh-TW" altLang="en-US" sz="2100" dirty="0" smtClean="0">
                <a:solidFill>
                  <a:prstClr val="black"/>
                </a:solidFill>
                <a:latin typeface="標楷體" panose="03000509000000000000" pitchFamily="65" charset="-120"/>
                <a:ea typeface="標楷體" panose="03000509000000000000" pitchFamily="65" charset="-120"/>
              </a:rPr>
              <a:t>，並強化</a:t>
            </a:r>
            <a:r>
              <a:rPr lang="zh-TW" altLang="en-US" sz="2100" b="1" dirty="0" smtClean="0">
                <a:solidFill>
                  <a:srgbClr val="FF0000"/>
                </a:solidFill>
                <a:latin typeface="標楷體" panose="03000509000000000000" pitchFamily="65" charset="-120"/>
                <a:ea typeface="標楷體" panose="03000509000000000000" pitchFamily="65" charset="-120"/>
              </a:rPr>
              <a:t>技術型高級中等學</a:t>
            </a:r>
            <a:r>
              <a:rPr lang="zh-TW" altLang="en-US" sz="2100" b="1" dirty="0">
                <a:solidFill>
                  <a:srgbClr val="FF0000"/>
                </a:solidFill>
                <a:latin typeface="標楷體" panose="03000509000000000000" pitchFamily="65" charset="-120"/>
                <a:ea typeface="標楷體" panose="03000509000000000000" pitchFamily="65" charset="-120"/>
              </a:rPr>
              <a:t>校</a:t>
            </a:r>
            <a:r>
              <a:rPr lang="zh-TW" altLang="en-US" sz="2100" b="1" dirty="0" smtClean="0">
                <a:solidFill>
                  <a:srgbClr val="FF0000"/>
                </a:solidFill>
                <a:latin typeface="標楷體" panose="03000509000000000000" pitchFamily="65" charset="-120"/>
                <a:ea typeface="標楷體" panose="03000509000000000000" pitchFamily="65" charset="-120"/>
              </a:rPr>
              <a:t>課程與技專校院、產業現況</a:t>
            </a:r>
            <a:r>
              <a:rPr lang="zh-TW" altLang="en-US" sz="2100" dirty="0" smtClean="0">
                <a:solidFill>
                  <a:prstClr val="black"/>
                </a:solidFill>
                <a:latin typeface="標楷體" panose="03000509000000000000" pitchFamily="65" charset="-120"/>
                <a:ea typeface="標楷體" panose="03000509000000000000" pitchFamily="65" charset="-120"/>
              </a:rPr>
              <a:t>之銜接。</a:t>
            </a:r>
            <a:endParaRPr lang="zh-TW" altLang="en-US" sz="2100" dirty="0">
              <a:solidFill>
                <a:prstClr val="black"/>
              </a:solidFill>
              <a:latin typeface="標楷體" panose="03000509000000000000" pitchFamily="65" charset="-120"/>
              <a:ea typeface="標楷體" panose="03000509000000000000" pitchFamily="65" charset="-120"/>
            </a:endParaRPr>
          </a:p>
        </p:txBody>
      </p:sp>
      <p:sp>
        <p:nvSpPr>
          <p:cNvPr id="12" name="左大括弧 11"/>
          <p:cNvSpPr/>
          <p:nvPr/>
        </p:nvSpPr>
        <p:spPr>
          <a:xfrm>
            <a:off x="1783318" y="2542626"/>
            <a:ext cx="412418" cy="936000"/>
          </a:xfrm>
          <a:prstGeom prst="leftBrace">
            <a:avLst>
              <a:gd name="adj1" fmla="val 35000"/>
              <a:gd name="adj2" fmla="val 50000"/>
            </a:avLst>
          </a:prstGeom>
          <a:ln w="28575">
            <a:solidFill>
              <a:srgbClr val="99FF33"/>
            </a:solidFill>
          </a:ln>
          <a:scene3d>
            <a:camera prst="orthographicFront"/>
            <a:lightRig rig="flat" dir="t"/>
          </a:scene3d>
          <a:sp3d prstMaterial="matte"/>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13" name="圓角化對角線角落矩形 12"/>
          <p:cNvSpPr/>
          <p:nvPr/>
        </p:nvSpPr>
        <p:spPr>
          <a:xfrm>
            <a:off x="2267744" y="2542625"/>
            <a:ext cx="6719093" cy="936000"/>
          </a:xfrm>
          <a:prstGeom prst="round2DiagRect">
            <a:avLst/>
          </a:prstGeom>
          <a:solidFill>
            <a:srgbClr val="99FF66"/>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2598923"/>
              <a:satOff val="-11992"/>
              <a:lumOff val="441"/>
              <a:alphaOff val="0"/>
            </a:schemeClr>
          </a:fillRef>
          <a:effectRef idx="2">
            <a:schemeClr val="accent4">
              <a:hueOff val="2598923"/>
              <a:satOff val="-11992"/>
              <a:lumOff val="441"/>
              <a:alphaOff val="0"/>
            </a:schemeClr>
          </a:effectRef>
          <a:fontRef idx="minor">
            <a:schemeClr val="lt1"/>
          </a:fontRef>
        </p:style>
        <p:txBody>
          <a:bodyPr spcFirstLastPara="0" vert="horz" wrap="square" lIns="80010" tIns="80010" rIns="80010" bIns="80010" numCol="1" spcCol="1270" anchor="ctr" anchorCtr="0">
            <a:noAutofit/>
          </a:bodyPr>
          <a:lstStyle/>
          <a:p>
            <a:pPr marL="228600" lvl="1" indent="-228600" defTabSz="933450">
              <a:lnSpc>
                <a:spcPts val="2600"/>
              </a:lnSpc>
              <a:spcBef>
                <a:spcPts val="600"/>
              </a:spcBef>
              <a:spcAft>
                <a:spcPct val="15000"/>
              </a:spcAft>
              <a:buFontTx/>
              <a:buChar char="••"/>
            </a:pPr>
            <a:r>
              <a:rPr lang="zh-TW" altLang="en-US" sz="2100" dirty="0">
                <a:solidFill>
                  <a:prstClr val="black"/>
                </a:solidFill>
                <a:latin typeface="標楷體" panose="03000509000000000000" pitchFamily="65" charset="-120"/>
                <a:ea typeface="標楷體" panose="03000509000000000000" pitchFamily="65" charset="-120"/>
              </a:rPr>
              <a:t>因應不同專業群科之需求，規劃</a:t>
            </a:r>
            <a:r>
              <a:rPr lang="zh-TW" altLang="en-US" sz="2100" b="1" dirty="0">
                <a:solidFill>
                  <a:srgbClr val="FF0000"/>
                </a:solidFill>
                <a:latin typeface="標楷體" panose="03000509000000000000" pitchFamily="65" charset="-120"/>
                <a:ea typeface="標楷體" panose="03000509000000000000" pitchFamily="65" charset="-120"/>
              </a:rPr>
              <a:t>一般科目分版內容</a:t>
            </a:r>
            <a:r>
              <a:rPr lang="zh-TW" altLang="en-US" sz="2100" dirty="0">
                <a:solidFill>
                  <a:prstClr val="black"/>
                </a:solidFill>
                <a:latin typeface="標楷體" panose="03000509000000000000" pitchFamily="65" charset="-120"/>
                <a:ea typeface="標楷體" panose="03000509000000000000" pitchFamily="65" charset="-120"/>
              </a:rPr>
              <a:t>、</a:t>
            </a:r>
            <a:r>
              <a:rPr lang="zh-TW" altLang="en-US" sz="2100" b="1" dirty="0">
                <a:solidFill>
                  <a:srgbClr val="FF0000"/>
                </a:solidFill>
                <a:latin typeface="標楷體" panose="03000509000000000000" pitchFamily="65" charset="-120"/>
                <a:ea typeface="標楷體" panose="03000509000000000000" pitchFamily="65" charset="-120"/>
              </a:rPr>
              <a:t>專業及實習</a:t>
            </a:r>
            <a:r>
              <a:rPr lang="zh-TW" altLang="en-US" sz="2100" b="1" dirty="0" smtClean="0">
                <a:solidFill>
                  <a:srgbClr val="FF0000"/>
                </a:solidFill>
                <a:latin typeface="標楷體" panose="03000509000000000000" pitchFamily="65" charset="-120"/>
                <a:ea typeface="標楷體" panose="03000509000000000000" pitchFamily="65" charset="-120"/>
              </a:rPr>
              <a:t>科目</a:t>
            </a:r>
            <a:r>
              <a:rPr lang="zh-TW" altLang="en-US" sz="2100" dirty="0" smtClean="0">
                <a:solidFill>
                  <a:prstClr val="black"/>
                </a:solidFill>
                <a:latin typeface="標楷體" panose="03000509000000000000" pitchFamily="65" charset="-120"/>
                <a:ea typeface="標楷體" panose="03000509000000000000" pitchFamily="65" charset="-120"/>
              </a:rPr>
              <a:t>。</a:t>
            </a:r>
            <a:endParaRPr lang="zh-TW" altLang="en-US" sz="2100" dirty="0">
              <a:solidFill>
                <a:prstClr val="black"/>
              </a:solidFill>
              <a:latin typeface="標楷體" panose="03000509000000000000" pitchFamily="65" charset="-120"/>
              <a:ea typeface="標楷體" panose="03000509000000000000" pitchFamily="65" charset="-120"/>
            </a:endParaRPr>
          </a:p>
        </p:txBody>
      </p:sp>
      <p:sp>
        <p:nvSpPr>
          <p:cNvPr id="15" name="左大括弧 14"/>
          <p:cNvSpPr/>
          <p:nvPr/>
        </p:nvSpPr>
        <p:spPr>
          <a:xfrm>
            <a:off x="1783318" y="3724116"/>
            <a:ext cx="412418" cy="719999"/>
          </a:xfrm>
          <a:prstGeom prst="leftBrace">
            <a:avLst>
              <a:gd name="adj1" fmla="val 35000"/>
              <a:gd name="adj2" fmla="val 50000"/>
            </a:avLst>
          </a:prstGeom>
          <a:ln w="28575">
            <a:solidFill>
              <a:srgbClr val="33CC33"/>
            </a:solidFill>
          </a:ln>
        </p:spPr>
        <p:style>
          <a:lnRef idx="3">
            <a:schemeClr val="accent6"/>
          </a:lnRef>
          <a:fillRef idx="0">
            <a:schemeClr val="accent6"/>
          </a:fillRef>
          <a:effectRef idx="2">
            <a:schemeClr val="accent6"/>
          </a:effectRef>
          <a:fontRef idx="minor">
            <a:schemeClr val="tx1"/>
          </a:fontRef>
        </p:style>
      </p:sp>
      <p:sp>
        <p:nvSpPr>
          <p:cNvPr id="16" name="圓角化對角線角落矩形 15"/>
          <p:cNvSpPr/>
          <p:nvPr/>
        </p:nvSpPr>
        <p:spPr>
          <a:xfrm>
            <a:off x="2267744" y="3724115"/>
            <a:ext cx="6719093" cy="720000"/>
          </a:xfrm>
          <a:prstGeom prst="round2DiagRect">
            <a:avLst/>
          </a:prstGeom>
          <a:solidFill>
            <a:srgbClr val="66FF99"/>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5197847"/>
              <a:satOff val="-23984"/>
              <a:lumOff val="883"/>
              <a:alphaOff val="0"/>
            </a:schemeClr>
          </a:fillRef>
          <a:effectRef idx="2">
            <a:schemeClr val="accent4">
              <a:hueOff val="5197847"/>
              <a:satOff val="-23984"/>
              <a:lumOff val="883"/>
              <a:alphaOff val="0"/>
            </a:schemeClr>
          </a:effectRef>
          <a:fontRef idx="minor">
            <a:schemeClr val="lt1"/>
          </a:fontRef>
        </p:style>
        <p:txBody>
          <a:bodyPr spcFirstLastPara="0" vert="horz" wrap="square" lIns="80010" tIns="80010" rIns="80010" bIns="80010" numCol="1" spcCol="1270" anchor="ctr" anchorCtr="0">
            <a:noAutofit/>
          </a:bodyPr>
          <a:lstStyle/>
          <a:p>
            <a:pPr marL="228600" lvl="1" indent="-228600" defTabSz="933450">
              <a:lnSpc>
                <a:spcPts val="2600"/>
              </a:lnSpc>
              <a:spcBef>
                <a:spcPts val="600"/>
              </a:spcBef>
              <a:spcAft>
                <a:spcPct val="15000"/>
              </a:spcAft>
              <a:buFontTx/>
              <a:buChar char="••"/>
            </a:pPr>
            <a:r>
              <a:rPr lang="zh-TW" altLang="en-US" sz="2100" b="1" dirty="0">
                <a:solidFill>
                  <a:srgbClr val="FF0000"/>
                </a:solidFill>
                <a:latin typeface="標楷體" panose="03000509000000000000" pitchFamily="65" charset="-120"/>
                <a:ea typeface="標楷體" panose="03000509000000000000" pitchFamily="65" charset="-120"/>
              </a:rPr>
              <a:t>調增</a:t>
            </a:r>
            <a:r>
              <a:rPr lang="zh-TW" altLang="en-US" sz="2100" dirty="0">
                <a:solidFill>
                  <a:prstClr val="black"/>
                </a:solidFill>
                <a:latin typeface="標楷體" panose="03000509000000000000" pitchFamily="65" charset="-120"/>
                <a:ea typeface="標楷體" panose="03000509000000000000" pitchFamily="65" charset="-120"/>
              </a:rPr>
              <a:t>部定實習科目</a:t>
            </a:r>
            <a:r>
              <a:rPr lang="en-US" altLang="zh-TW" sz="2100" b="1" dirty="0">
                <a:solidFill>
                  <a:srgbClr val="FF0000"/>
                </a:solidFill>
                <a:latin typeface="標楷體" panose="03000509000000000000" pitchFamily="65" charset="-120"/>
                <a:ea typeface="標楷體" panose="03000509000000000000" pitchFamily="65" charset="-120"/>
              </a:rPr>
              <a:t>15-30</a:t>
            </a:r>
            <a:r>
              <a:rPr lang="zh-TW" altLang="en-US" sz="2100" dirty="0">
                <a:solidFill>
                  <a:prstClr val="black"/>
                </a:solidFill>
                <a:latin typeface="標楷體" panose="03000509000000000000" pitchFamily="65" charset="-120"/>
                <a:ea typeface="標楷體" panose="03000509000000000000" pitchFamily="65" charset="-120"/>
              </a:rPr>
              <a:t>學分數及</a:t>
            </a:r>
            <a:r>
              <a:rPr lang="zh-TW" altLang="en-US" sz="2100" b="1" dirty="0">
                <a:solidFill>
                  <a:srgbClr val="FF0000"/>
                </a:solidFill>
                <a:latin typeface="標楷體" panose="03000509000000000000" pitchFamily="65" charset="-120"/>
                <a:ea typeface="標楷體" panose="03000509000000000000" pitchFamily="65" charset="-120"/>
              </a:rPr>
              <a:t>新增技能領域課程</a:t>
            </a:r>
            <a:r>
              <a:rPr lang="zh-TW" altLang="en-US" sz="2100" dirty="0">
                <a:solidFill>
                  <a:prstClr val="black"/>
                </a:solidFill>
                <a:latin typeface="標楷體" panose="03000509000000000000" pitchFamily="65" charset="-120"/>
                <a:ea typeface="標楷體" panose="03000509000000000000" pitchFamily="65" charset="-120"/>
              </a:rPr>
              <a:t>。</a:t>
            </a:r>
          </a:p>
        </p:txBody>
      </p:sp>
      <p:sp>
        <p:nvSpPr>
          <p:cNvPr id="18" name="左大括弧 17"/>
          <p:cNvSpPr/>
          <p:nvPr/>
        </p:nvSpPr>
        <p:spPr>
          <a:xfrm>
            <a:off x="1783318" y="4692021"/>
            <a:ext cx="412418" cy="920976"/>
          </a:xfrm>
          <a:prstGeom prst="leftBrace">
            <a:avLst>
              <a:gd name="adj1" fmla="val 35000"/>
              <a:gd name="adj2" fmla="val 50000"/>
            </a:avLst>
          </a:prstGeom>
          <a:ln w="28575">
            <a:solidFill>
              <a:srgbClr val="00CCFF"/>
            </a:solidFill>
          </a:ln>
        </p:spPr>
        <p:style>
          <a:lnRef idx="3">
            <a:schemeClr val="accent5"/>
          </a:lnRef>
          <a:fillRef idx="0">
            <a:schemeClr val="accent5"/>
          </a:fillRef>
          <a:effectRef idx="2">
            <a:schemeClr val="accent5"/>
          </a:effectRef>
          <a:fontRef idx="minor">
            <a:schemeClr val="tx1"/>
          </a:fontRef>
        </p:style>
      </p:sp>
      <p:sp>
        <p:nvSpPr>
          <p:cNvPr id="19" name="圓角化對角線角落矩形 18"/>
          <p:cNvSpPr/>
          <p:nvPr/>
        </p:nvSpPr>
        <p:spPr>
          <a:xfrm>
            <a:off x="2267744" y="4676996"/>
            <a:ext cx="6719093" cy="936000"/>
          </a:xfrm>
          <a:prstGeom prst="round2DiagRect">
            <a:avLst/>
          </a:prstGeom>
          <a:solidFill>
            <a:srgbClr val="66CCFF"/>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7796770"/>
              <a:satOff val="-35976"/>
              <a:lumOff val="1324"/>
              <a:alphaOff val="0"/>
            </a:schemeClr>
          </a:fillRef>
          <a:effectRef idx="2">
            <a:schemeClr val="accent4">
              <a:hueOff val="7796770"/>
              <a:satOff val="-35976"/>
              <a:lumOff val="1324"/>
              <a:alphaOff val="0"/>
            </a:schemeClr>
          </a:effectRef>
          <a:fontRef idx="minor">
            <a:schemeClr val="lt1"/>
          </a:fontRef>
        </p:style>
        <p:txBody>
          <a:bodyPr spcFirstLastPara="0" vert="horz" wrap="square" lIns="80010" tIns="80010" rIns="80010" bIns="80010" numCol="1" spcCol="1270" anchor="ctr" anchorCtr="0">
            <a:noAutofit/>
          </a:bodyPr>
          <a:lstStyle/>
          <a:p>
            <a:pPr marL="228600" lvl="1" indent="-228600" defTabSz="933450">
              <a:lnSpc>
                <a:spcPts val="2600"/>
              </a:lnSpc>
              <a:spcBef>
                <a:spcPts val="600"/>
              </a:spcBef>
              <a:spcAft>
                <a:spcPct val="15000"/>
              </a:spcAft>
              <a:buFontTx/>
              <a:buChar char="••"/>
            </a:pPr>
            <a:r>
              <a:rPr lang="zh-TW" altLang="en-US" sz="2100" b="1" dirty="0">
                <a:solidFill>
                  <a:srgbClr val="FF0000"/>
                </a:solidFill>
                <a:latin typeface="標楷體" panose="03000509000000000000" pitchFamily="65" charset="-120"/>
                <a:ea typeface="標楷體" panose="03000509000000000000" pitchFamily="65" charset="-120"/>
              </a:rPr>
              <a:t>調整科目名稱及增訂教學指引</a:t>
            </a:r>
            <a:r>
              <a:rPr lang="zh-TW" altLang="en-US" sz="2100" dirty="0">
                <a:solidFill>
                  <a:prstClr val="black"/>
                </a:solidFill>
                <a:latin typeface="標楷體" panose="03000509000000000000" pitchFamily="65" charset="-120"/>
                <a:ea typeface="標楷體" panose="03000509000000000000" pitchFamily="65" charset="-120"/>
              </a:rPr>
              <a:t>，以符合各群實施需求及提升專題實作課程之實施品質。</a:t>
            </a:r>
          </a:p>
        </p:txBody>
      </p:sp>
      <p:sp>
        <p:nvSpPr>
          <p:cNvPr id="21" name="左大括弧 20"/>
          <p:cNvSpPr/>
          <p:nvPr/>
        </p:nvSpPr>
        <p:spPr>
          <a:xfrm>
            <a:off x="1783318" y="5859695"/>
            <a:ext cx="412418" cy="720000"/>
          </a:xfrm>
          <a:prstGeom prst="leftBrace">
            <a:avLst>
              <a:gd name="adj1" fmla="val 35000"/>
              <a:gd name="adj2" fmla="val 50000"/>
            </a:avLst>
          </a:prstGeom>
          <a:ln w="28575">
            <a:solidFill>
              <a:srgbClr val="0033CC"/>
            </a:solidFill>
          </a:ln>
        </p:spPr>
        <p:style>
          <a:lnRef idx="3">
            <a:schemeClr val="accent5"/>
          </a:lnRef>
          <a:fillRef idx="0">
            <a:schemeClr val="accent5"/>
          </a:fillRef>
          <a:effectRef idx="2">
            <a:schemeClr val="accent5"/>
          </a:effectRef>
          <a:fontRef idx="minor">
            <a:schemeClr val="tx1"/>
          </a:fontRef>
        </p:style>
      </p:sp>
      <p:sp>
        <p:nvSpPr>
          <p:cNvPr id="22" name="圓角化對角線角落矩形 21"/>
          <p:cNvSpPr/>
          <p:nvPr/>
        </p:nvSpPr>
        <p:spPr>
          <a:xfrm>
            <a:off x="2267744" y="5859695"/>
            <a:ext cx="6719093" cy="720000"/>
          </a:xfrm>
          <a:prstGeom prst="round2DiagRect">
            <a:avLst/>
          </a:prstGeom>
          <a:solidFill>
            <a:srgbClr val="3399FF"/>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10395693"/>
              <a:satOff val="-47968"/>
              <a:lumOff val="1765"/>
              <a:alphaOff val="0"/>
            </a:schemeClr>
          </a:fillRef>
          <a:effectRef idx="2">
            <a:schemeClr val="accent4">
              <a:hueOff val="10395693"/>
              <a:satOff val="-47968"/>
              <a:lumOff val="1765"/>
              <a:alphaOff val="0"/>
            </a:schemeClr>
          </a:effectRef>
          <a:fontRef idx="minor">
            <a:schemeClr val="lt1"/>
          </a:fontRef>
        </p:style>
        <p:txBody>
          <a:bodyPr spcFirstLastPara="0" vert="horz" wrap="square" lIns="80010" tIns="80010" rIns="80010" bIns="80010" numCol="1" spcCol="1270" anchor="ctr" anchorCtr="0">
            <a:noAutofit/>
          </a:bodyPr>
          <a:lstStyle/>
          <a:p>
            <a:pPr marL="228600" lvl="1" indent="-228600" defTabSz="933450">
              <a:lnSpc>
                <a:spcPts val="2600"/>
              </a:lnSpc>
              <a:spcBef>
                <a:spcPts val="600"/>
              </a:spcBef>
              <a:spcAft>
                <a:spcPct val="15000"/>
              </a:spcAft>
              <a:buFontTx/>
              <a:buChar char="••"/>
            </a:pPr>
            <a:r>
              <a:rPr lang="zh-TW" altLang="en-US" sz="2100" b="1" dirty="0">
                <a:solidFill>
                  <a:srgbClr val="FF0000"/>
                </a:solidFill>
                <a:latin typeface="標楷體" panose="03000509000000000000" pitchFamily="65" charset="-120"/>
                <a:ea typeface="標楷體" panose="03000509000000000000" pitchFamily="65" charset="-120"/>
              </a:rPr>
              <a:t>調增</a:t>
            </a:r>
            <a:r>
              <a:rPr lang="zh-TW" altLang="en-US" sz="2100" dirty="0">
                <a:solidFill>
                  <a:prstClr val="black"/>
                </a:solidFill>
                <a:latin typeface="標楷體" panose="03000509000000000000" pitchFamily="65" charset="-120"/>
                <a:ea typeface="標楷體" panose="03000509000000000000" pitchFamily="65" charset="-120"/>
              </a:rPr>
              <a:t>彈性學習時間</a:t>
            </a:r>
            <a:r>
              <a:rPr lang="zh-TW" altLang="en-US" sz="2100" dirty="0" smtClean="0">
                <a:solidFill>
                  <a:prstClr val="black"/>
                </a:solidFill>
                <a:latin typeface="標楷體" panose="03000509000000000000" pitchFamily="65" charset="-120"/>
                <a:ea typeface="標楷體" panose="03000509000000000000" pitchFamily="65" charset="-120"/>
              </a:rPr>
              <a:t>，</a:t>
            </a:r>
            <a:r>
              <a:rPr lang="zh-TW" altLang="en-US" sz="2100" dirty="0">
                <a:solidFill>
                  <a:prstClr val="black"/>
                </a:solidFill>
                <a:latin typeface="標楷體" panose="03000509000000000000" pitchFamily="65" charset="-120"/>
                <a:ea typeface="標楷體" panose="03000509000000000000" pitchFamily="65" charset="-120"/>
              </a:rPr>
              <a:t>俾利</a:t>
            </a:r>
            <a:r>
              <a:rPr lang="zh-TW" altLang="en-US" sz="2100" dirty="0" smtClean="0">
                <a:solidFill>
                  <a:prstClr val="black"/>
                </a:solidFill>
                <a:latin typeface="標楷體" panose="03000509000000000000" pitchFamily="65" charset="-120"/>
                <a:ea typeface="標楷體" panose="03000509000000000000" pitchFamily="65" charset="-120"/>
              </a:rPr>
              <a:t>學校落實</a:t>
            </a:r>
            <a:r>
              <a:rPr lang="zh-TW" altLang="en-US" sz="2100" dirty="0">
                <a:solidFill>
                  <a:prstClr val="black"/>
                </a:solidFill>
                <a:latin typeface="標楷體" panose="03000509000000000000" pitchFamily="65" charset="-120"/>
                <a:ea typeface="標楷體" panose="03000509000000000000" pitchFamily="65" charset="-120"/>
              </a:rPr>
              <a:t>規劃差異化</a:t>
            </a:r>
            <a:r>
              <a:rPr lang="zh-TW" altLang="en-US" sz="2100" dirty="0" smtClean="0">
                <a:solidFill>
                  <a:prstClr val="black"/>
                </a:solidFill>
                <a:latin typeface="標楷體" panose="03000509000000000000" pitchFamily="65" charset="-120"/>
                <a:ea typeface="標楷體" panose="03000509000000000000" pitchFamily="65" charset="-120"/>
              </a:rPr>
              <a:t>教學。</a:t>
            </a:r>
            <a:endParaRPr lang="zh-TW" altLang="en-US" sz="2100" dirty="0">
              <a:solidFill>
                <a:prstClr val="black"/>
              </a:solidFill>
              <a:latin typeface="標楷體" panose="03000509000000000000" pitchFamily="65" charset="-120"/>
              <a:ea typeface="標楷體" panose="03000509000000000000" pitchFamily="65" charset="-120"/>
            </a:endParaRPr>
          </a:p>
        </p:txBody>
      </p:sp>
      <p:sp>
        <p:nvSpPr>
          <p:cNvPr id="8" name="圓角矩形 7"/>
          <p:cNvSpPr/>
          <p:nvPr/>
        </p:nvSpPr>
        <p:spPr>
          <a:xfrm>
            <a:off x="232904" y="1280127"/>
            <a:ext cx="1495887" cy="961537"/>
          </a:xfrm>
          <a:prstGeom prst="roundRect">
            <a:avLst/>
          </a:prstGeom>
          <a:solidFill>
            <a:srgbClr val="FFC000"/>
          </a:solidFill>
          <a:ln>
            <a:solidFill>
              <a:srgbClr val="FFFF00"/>
            </a:solid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spcFirstLastPara="0" vert="horz" wrap="square" lIns="149352" tIns="53340" rIns="149352" bIns="53340" numCol="1" spcCol="1270" anchor="ctr" anchorCtr="0">
            <a:noAutofit/>
          </a:bodyPr>
          <a:lstStyle/>
          <a:p>
            <a:pPr defTabSz="933450">
              <a:lnSpc>
                <a:spcPct val="90000"/>
              </a:lnSpc>
              <a:spcBef>
                <a:spcPct val="0"/>
              </a:spcBef>
              <a:spcAft>
                <a:spcPct val="35000"/>
              </a:spcAft>
            </a:pPr>
            <a:r>
              <a:rPr lang="zh-TW" altLang="en-US" sz="2100" b="1" dirty="0">
                <a:solidFill>
                  <a:prstClr val="black"/>
                </a:solidFill>
                <a:latin typeface="標楷體" panose="03000509000000000000" pitchFamily="65" charset="-120"/>
                <a:ea typeface="標楷體" panose="03000509000000000000" pitchFamily="65" charset="-120"/>
              </a:rPr>
              <a:t>縱向銜接</a:t>
            </a:r>
          </a:p>
          <a:p>
            <a:pPr defTabSz="933450">
              <a:lnSpc>
                <a:spcPct val="90000"/>
              </a:lnSpc>
              <a:spcBef>
                <a:spcPct val="0"/>
              </a:spcBef>
              <a:spcAft>
                <a:spcPct val="35000"/>
              </a:spcAft>
            </a:pPr>
            <a:r>
              <a:rPr lang="zh-TW" altLang="en-US" sz="2100" b="1" dirty="0" smtClean="0">
                <a:solidFill>
                  <a:prstClr val="black"/>
                </a:solidFill>
                <a:latin typeface="標楷體" panose="03000509000000000000" pitchFamily="65" charset="-120"/>
                <a:ea typeface="標楷體" panose="03000509000000000000" pitchFamily="65" charset="-120"/>
              </a:rPr>
              <a:t>橫向統整</a:t>
            </a:r>
            <a:endParaRPr lang="zh-TW" altLang="en-US" sz="2100" b="1" dirty="0">
              <a:solidFill>
                <a:prstClr val="black"/>
              </a:solidFill>
              <a:latin typeface="標楷體" panose="03000509000000000000" pitchFamily="65" charset="-120"/>
              <a:ea typeface="標楷體" panose="03000509000000000000" pitchFamily="65" charset="-120"/>
            </a:endParaRPr>
          </a:p>
        </p:txBody>
      </p:sp>
      <p:sp>
        <p:nvSpPr>
          <p:cNvPr id="11" name="圓角矩形 10"/>
          <p:cNvSpPr/>
          <p:nvPr/>
        </p:nvSpPr>
        <p:spPr>
          <a:xfrm>
            <a:off x="232904" y="2557650"/>
            <a:ext cx="1495887" cy="920976"/>
          </a:xfrm>
          <a:prstGeom prst="roundRect">
            <a:avLst/>
          </a:prstGeom>
          <a:solidFill>
            <a:srgbClr val="66FF33"/>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spcFirstLastPara="0" vert="horz" wrap="square" lIns="149352" tIns="53340" rIns="149352" bIns="53340" numCol="1" spcCol="1270" anchor="ctr" anchorCtr="0">
            <a:noAutofit/>
          </a:bodyPr>
          <a:lstStyle/>
          <a:p>
            <a:pPr defTabSz="933450">
              <a:lnSpc>
                <a:spcPct val="90000"/>
              </a:lnSpc>
              <a:spcBef>
                <a:spcPct val="0"/>
              </a:spcBef>
              <a:spcAft>
                <a:spcPct val="35000"/>
              </a:spcAft>
            </a:pPr>
            <a:r>
              <a:rPr lang="zh-TW" altLang="en-US" sz="2100" b="1" dirty="0" smtClean="0">
                <a:solidFill>
                  <a:prstClr val="black"/>
                </a:solidFill>
                <a:latin typeface="標楷體" panose="03000509000000000000" pitchFamily="65" charset="-120"/>
                <a:ea typeface="標楷體" panose="03000509000000000000" pitchFamily="65" charset="-120"/>
              </a:rPr>
              <a:t>重視群科</a:t>
            </a:r>
            <a:r>
              <a:rPr lang="en-US" altLang="zh-TW" sz="2100" b="1" dirty="0" smtClean="0">
                <a:solidFill>
                  <a:prstClr val="black"/>
                </a:solidFill>
                <a:latin typeface="標楷體" panose="03000509000000000000" pitchFamily="65" charset="-120"/>
                <a:ea typeface="標楷體" panose="03000509000000000000" pitchFamily="65" charset="-120"/>
              </a:rPr>
              <a:t/>
            </a:r>
            <a:br>
              <a:rPr lang="en-US" altLang="zh-TW" sz="2100" b="1" dirty="0" smtClean="0">
                <a:solidFill>
                  <a:prstClr val="black"/>
                </a:solidFill>
                <a:latin typeface="標楷體" panose="03000509000000000000" pitchFamily="65" charset="-120"/>
                <a:ea typeface="標楷體" panose="03000509000000000000" pitchFamily="65" charset="-120"/>
              </a:rPr>
            </a:br>
            <a:r>
              <a:rPr lang="zh-TW" altLang="en-US" sz="2100" b="1" dirty="0" smtClean="0">
                <a:solidFill>
                  <a:prstClr val="black"/>
                </a:solidFill>
                <a:latin typeface="標楷體" panose="03000509000000000000" pitchFamily="65" charset="-120"/>
                <a:ea typeface="標楷體" panose="03000509000000000000" pitchFamily="65" charset="-120"/>
              </a:rPr>
              <a:t>差異需求</a:t>
            </a:r>
            <a:endParaRPr lang="zh-TW" altLang="en-US" sz="2100" b="1" dirty="0">
              <a:solidFill>
                <a:prstClr val="black"/>
              </a:solidFill>
              <a:latin typeface="標楷體" panose="03000509000000000000" pitchFamily="65" charset="-120"/>
              <a:ea typeface="標楷體" panose="03000509000000000000" pitchFamily="65" charset="-120"/>
            </a:endParaRPr>
          </a:p>
        </p:txBody>
      </p:sp>
      <p:sp>
        <p:nvSpPr>
          <p:cNvPr id="14" name="圓角矩形 13"/>
          <p:cNvSpPr/>
          <p:nvPr/>
        </p:nvSpPr>
        <p:spPr>
          <a:xfrm>
            <a:off x="232903" y="3695540"/>
            <a:ext cx="1495887" cy="819280"/>
          </a:xfrm>
          <a:prstGeom prst="roundRect">
            <a:avLst/>
          </a:prstGeom>
          <a:solidFill>
            <a:srgbClr val="00CC00"/>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spcFirstLastPara="0" vert="horz" wrap="square" lIns="149352" tIns="53340" rIns="149352" bIns="53340" numCol="1" spcCol="1270" anchor="ctr" anchorCtr="0">
            <a:noAutofit/>
          </a:bodyPr>
          <a:lstStyle/>
          <a:p>
            <a:pPr defTabSz="933450">
              <a:lnSpc>
                <a:spcPct val="90000"/>
              </a:lnSpc>
              <a:spcBef>
                <a:spcPct val="0"/>
              </a:spcBef>
              <a:spcAft>
                <a:spcPct val="35000"/>
              </a:spcAft>
            </a:pPr>
            <a:r>
              <a:rPr lang="zh-TW" altLang="en-US" sz="2100" b="1" u="sng" dirty="0" smtClean="0">
                <a:solidFill>
                  <a:prstClr val="black"/>
                </a:solidFill>
                <a:latin typeface="標楷體" panose="03000509000000000000" pitchFamily="65" charset="-120"/>
                <a:ea typeface="標楷體" panose="03000509000000000000" pitchFamily="65" charset="-120"/>
              </a:rPr>
              <a:t>實務技能</a:t>
            </a:r>
            <a:r>
              <a:rPr lang="en-US" altLang="zh-TW" sz="2100" b="1" u="sng" dirty="0" smtClean="0">
                <a:solidFill>
                  <a:prstClr val="black"/>
                </a:solidFill>
                <a:latin typeface="標楷體" panose="03000509000000000000" pitchFamily="65" charset="-120"/>
                <a:ea typeface="標楷體" panose="03000509000000000000" pitchFamily="65" charset="-120"/>
              </a:rPr>
              <a:t/>
            </a:r>
            <a:br>
              <a:rPr lang="en-US" altLang="zh-TW" sz="2100" b="1" u="sng" dirty="0" smtClean="0">
                <a:solidFill>
                  <a:prstClr val="black"/>
                </a:solidFill>
                <a:latin typeface="標楷體" panose="03000509000000000000" pitchFamily="65" charset="-120"/>
                <a:ea typeface="標楷體" panose="03000509000000000000" pitchFamily="65" charset="-120"/>
              </a:rPr>
            </a:br>
            <a:r>
              <a:rPr lang="zh-TW" altLang="en-US" sz="2100" b="1" u="sng" dirty="0" smtClean="0">
                <a:solidFill>
                  <a:prstClr val="black"/>
                </a:solidFill>
                <a:latin typeface="標楷體" panose="03000509000000000000" pitchFamily="65" charset="-120"/>
                <a:ea typeface="標楷體" panose="03000509000000000000" pitchFamily="65" charset="-120"/>
              </a:rPr>
              <a:t>深化精進</a:t>
            </a:r>
            <a:endParaRPr lang="zh-TW" altLang="en-US" sz="2100" b="1" u="sng" dirty="0">
              <a:solidFill>
                <a:prstClr val="black"/>
              </a:solidFill>
              <a:latin typeface="標楷體" panose="03000509000000000000" pitchFamily="65" charset="-120"/>
              <a:ea typeface="標楷體" panose="03000509000000000000" pitchFamily="65" charset="-120"/>
            </a:endParaRPr>
          </a:p>
        </p:txBody>
      </p:sp>
      <p:sp>
        <p:nvSpPr>
          <p:cNvPr id="17" name="圓角矩形 16"/>
          <p:cNvSpPr/>
          <p:nvPr/>
        </p:nvSpPr>
        <p:spPr>
          <a:xfrm>
            <a:off x="232904" y="4706309"/>
            <a:ext cx="1495887" cy="920976"/>
          </a:xfrm>
          <a:prstGeom prst="roundRect">
            <a:avLst/>
          </a:prstGeom>
          <a:solidFill>
            <a:srgbClr val="00CCFF"/>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spcFirstLastPara="0" vert="horz" wrap="square" lIns="149352" tIns="53340" rIns="149352" bIns="53340" numCol="1" spcCol="1270" anchor="ctr" anchorCtr="0">
            <a:noAutofit/>
          </a:bodyPr>
          <a:lstStyle/>
          <a:p>
            <a:pPr defTabSz="933450">
              <a:lnSpc>
                <a:spcPct val="90000"/>
              </a:lnSpc>
              <a:spcBef>
                <a:spcPct val="0"/>
              </a:spcBef>
              <a:spcAft>
                <a:spcPct val="35000"/>
              </a:spcAft>
            </a:pPr>
            <a:r>
              <a:rPr lang="zh-TW" altLang="en-US" sz="2100" b="1" dirty="0" smtClean="0">
                <a:solidFill>
                  <a:prstClr val="black"/>
                </a:solidFill>
                <a:latin typeface="標楷體" panose="03000509000000000000" pitchFamily="65" charset="-120"/>
                <a:ea typeface="標楷體" panose="03000509000000000000" pitchFamily="65" charset="-120"/>
              </a:rPr>
              <a:t>專題實作</a:t>
            </a:r>
            <a:r>
              <a:rPr lang="en-US" altLang="zh-TW" sz="2100" b="1" dirty="0" smtClean="0">
                <a:solidFill>
                  <a:prstClr val="black"/>
                </a:solidFill>
                <a:latin typeface="標楷體" panose="03000509000000000000" pitchFamily="65" charset="-120"/>
                <a:ea typeface="標楷體" panose="03000509000000000000" pitchFamily="65" charset="-120"/>
              </a:rPr>
              <a:t/>
            </a:r>
            <a:br>
              <a:rPr lang="en-US" altLang="zh-TW" sz="2100" b="1" dirty="0" smtClean="0">
                <a:solidFill>
                  <a:prstClr val="black"/>
                </a:solidFill>
                <a:latin typeface="標楷體" panose="03000509000000000000" pitchFamily="65" charset="-120"/>
                <a:ea typeface="標楷體" panose="03000509000000000000" pitchFamily="65" charset="-120"/>
              </a:rPr>
            </a:br>
            <a:r>
              <a:rPr lang="zh-TW" altLang="en-US" sz="2100" b="1" dirty="0" smtClean="0">
                <a:solidFill>
                  <a:prstClr val="black"/>
                </a:solidFill>
                <a:latin typeface="標楷體" panose="03000509000000000000" pitchFamily="65" charset="-120"/>
                <a:ea typeface="標楷體" panose="03000509000000000000" pitchFamily="65" charset="-120"/>
              </a:rPr>
              <a:t>教學指引</a:t>
            </a:r>
            <a:endParaRPr lang="zh-TW" altLang="en-US" sz="2100" b="1" dirty="0">
              <a:solidFill>
                <a:prstClr val="black"/>
              </a:solidFill>
              <a:latin typeface="標楷體" panose="03000509000000000000" pitchFamily="65" charset="-120"/>
              <a:ea typeface="標楷體" panose="03000509000000000000" pitchFamily="65" charset="-120"/>
            </a:endParaRPr>
          </a:p>
        </p:txBody>
      </p:sp>
      <p:sp>
        <p:nvSpPr>
          <p:cNvPr id="20" name="圓角矩形 19"/>
          <p:cNvSpPr/>
          <p:nvPr/>
        </p:nvSpPr>
        <p:spPr>
          <a:xfrm>
            <a:off x="232904" y="5787781"/>
            <a:ext cx="1495887" cy="820800"/>
          </a:xfrm>
          <a:prstGeom prst="roundRect">
            <a:avLst/>
          </a:prstGeom>
          <a:solidFill>
            <a:srgbClr val="3366CC"/>
          </a:soli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spcFirstLastPara="0" vert="horz" wrap="square" lIns="149352" tIns="53340" rIns="149352" bIns="53340" numCol="1" spcCol="1270" anchor="ctr" anchorCtr="0">
            <a:noAutofit/>
          </a:bodyPr>
          <a:lstStyle/>
          <a:p>
            <a:pPr defTabSz="933450">
              <a:lnSpc>
                <a:spcPct val="90000"/>
              </a:lnSpc>
              <a:spcBef>
                <a:spcPct val="0"/>
              </a:spcBef>
              <a:spcAft>
                <a:spcPct val="35000"/>
              </a:spcAft>
            </a:pPr>
            <a:r>
              <a:rPr lang="zh-TW" altLang="en-US" sz="2100" b="1" u="sng" dirty="0" smtClean="0">
                <a:solidFill>
                  <a:prstClr val="black"/>
                </a:solidFill>
                <a:latin typeface="標楷體" panose="03000509000000000000" pitchFamily="65" charset="-120"/>
                <a:ea typeface="標楷體" panose="03000509000000000000" pitchFamily="65" charset="-120"/>
              </a:rPr>
              <a:t>強化學生</a:t>
            </a:r>
            <a:r>
              <a:rPr lang="en-US" altLang="zh-TW" sz="2100" b="1" u="sng" dirty="0" smtClean="0">
                <a:solidFill>
                  <a:prstClr val="black"/>
                </a:solidFill>
                <a:latin typeface="標楷體" panose="03000509000000000000" pitchFamily="65" charset="-120"/>
                <a:ea typeface="標楷體" panose="03000509000000000000" pitchFamily="65" charset="-120"/>
              </a:rPr>
              <a:t/>
            </a:r>
            <a:br>
              <a:rPr lang="en-US" altLang="zh-TW" sz="2100" b="1" u="sng" dirty="0" smtClean="0">
                <a:solidFill>
                  <a:prstClr val="black"/>
                </a:solidFill>
                <a:latin typeface="標楷體" panose="03000509000000000000" pitchFamily="65" charset="-120"/>
                <a:ea typeface="標楷體" panose="03000509000000000000" pitchFamily="65" charset="-120"/>
              </a:rPr>
            </a:br>
            <a:r>
              <a:rPr lang="zh-TW" altLang="en-US" sz="2100" b="1" u="sng" dirty="0" smtClean="0">
                <a:solidFill>
                  <a:prstClr val="black"/>
                </a:solidFill>
                <a:latin typeface="標楷體" panose="03000509000000000000" pitchFamily="65" charset="-120"/>
                <a:ea typeface="標楷體" panose="03000509000000000000" pitchFamily="65" charset="-120"/>
              </a:rPr>
              <a:t>適性發展</a:t>
            </a:r>
            <a:endParaRPr lang="zh-TW" altLang="en-US" sz="2100" b="1" u="sng" dirty="0">
              <a:solidFill>
                <a:prstClr val="black"/>
              </a:solidFill>
              <a:latin typeface="標楷體" panose="03000509000000000000" pitchFamily="65" charset="-120"/>
              <a:ea typeface="標楷體" panose="03000509000000000000" pitchFamily="65" charset="-120"/>
            </a:endParaRPr>
          </a:p>
        </p:txBody>
      </p:sp>
      <p:sp>
        <p:nvSpPr>
          <p:cNvPr id="3" name="投影片編號版面配置區 2"/>
          <p:cNvSpPr>
            <a:spLocks noGrp="1"/>
          </p:cNvSpPr>
          <p:nvPr>
            <p:ph type="sldNum" sz="quarter" idx="12"/>
          </p:nvPr>
        </p:nvSpPr>
        <p:spPr/>
        <p:txBody>
          <a:bodyPr/>
          <a:lstStyle/>
          <a:p>
            <a:fld id="{B721EAF4-66BA-4DDF-97E8-9A1AB1215C2F}" type="slidenum">
              <a:rPr lang="zh-TW" altLang="en-US" smtClean="0"/>
              <a:t>95</a:t>
            </a:fld>
            <a:endParaRPr lang="zh-TW" altLang="en-US"/>
          </a:p>
        </p:txBody>
      </p:sp>
    </p:spTree>
    <p:extLst>
      <p:ext uri="{BB962C8B-B14F-4D97-AF65-F5344CB8AC3E}">
        <p14:creationId xmlns:p14="http://schemas.microsoft.com/office/powerpoint/2010/main" val="1092709421"/>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1336" y="365126"/>
            <a:ext cx="8214014" cy="1325563"/>
          </a:xfrm>
        </p:spPr>
        <p:txBody>
          <a:bodyPr>
            <a:normAutofit/>
          </a:bodyPr>
          <a:lstStyle/>
          <a:p>
            <a:r>
              <a:rPr lang="en-US" altLang="zh-TW" sz="6000" dirty="0" smtClean="0">
                <a:solidFill>
                  <a:srgbClr val="C00000"/>
                </a:solidFill>
                <a:latin typeface="微軟正黑體" panose="020B0604030504040204" pitchFamily="34" charset="-120"/>
                <a:ea typeface="微軟正黑體" panose="020B0604030504040204" pitchFamily="34" charset="-120"/>
              </a:rPr>
              <a:t>T</a:t>
            </a:r>
            <a:r>
              <a:rPr lang="zh-TW" altLang="en-US" sz="6000" dirty="0">
                <a:solidFill>
                  <a:srgbClr val="C00000"/>
                </a:solidFill>
                <a:latin typeface="微軟正黑體" panose="020B0604030504040204" pitchFamily="34" charset="-120"/>
                <a:ea typeface="微軟正黑體" panose="020B0604030504040204" pitchFamily="34" charset="-120"/>
              </a:rPr>
              <a:t>型</a:t>
            </a:r>
            <a:r>
              <a:rPr lang="zh-TW" altLang="en-US" sz="6000" dirty="0" smtClean="0">
                <a:solidFill>
                  <a:srgbClr val="C00000"/>
                </a:solidFill>
                <a:latin typeface="微軟正黑體" panose="020B0604030504040204" pitchFamily="34" charset="-120"/>
                <a:ea typeface="微軟正黑體" panose="020B0604030504040204" pitchFamily="34" charset="-120"/>
              </a:rPr>
              <a:t>人才</a:t>
            </a:r>
            <a:r>
              <a:rPr lang="en-US" altLang="zh-TW" sz="6000" dirty="0" smtClean="0">
                <a:latin typeface="微軟正黑體" panose="020B0604030504040204" pitchFamily="34" charset="-120"/>
                <a:ea typeface="微軟正黑體" panose="020B0604030504040204" pitchFamily="34" charset="-120"/>
              </a:rPr>
              <a:t/>
            </a:r>
            <a:br>
              <a:rPr lang="en-US" altLang="zh-TW" sz="6000" dirty="0" smtClean="0">
                <a:latin typeface="微軟正黑體" panose="020B0604030504040204" pitchFamily="34" charset="-120"/>
                <a:ea typeface="微軟正黑體" panose="020B0604030504040204" pitchFamily="34" charset="-120"/>
              </a:rPr>
            </a:br>
            <a:r>
              <a:rPr lang="en-US" altLang="zh-TW" sz="2000" dirty="0" smtClean="0"/>
              <a:t>Barton, D. L. (1995). </a:t>
            </a:r>
            <a:r>
              <a:rPr lang="en-US" altLang="zh-TW" sz="2000" i="1" dirty="0" smtClean="0"/>
              <a:t>Wellsprings </a:t>
            </a:r>
            <a:r>
              <a:rPr lang="en-US" altLang="zh-TW" sz="2000" i="1" dirty="0"/>
              <a:t>of </a:t>
            </a:r>
            <a:r>
              <a:rPr lang="en-US" altLang="zh-TW" sz="2000" i="1" dirty="0" smtClean="0"/>
              <a:t>Knowledge</a:t>
            </a:r>
            <a:r>
              <a:rPr lang="en-US" altLang="zh-TW" sz="2000" dirty="0" smtClean="0"/>
              <a:t>. Harvard Business Review Press.</a:t>
            </a:r>
            <a:endParaRPr lang="zh-TW" altLang="en-US" sz="2000" dirty="0"/>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8068" y="1789066"/>
            <a:ext cx="4727864" cy="4663685"/>
          </a:xfrm>
        </p:spPr>
      </p:pic>
      <p:sp>
        <p:nvSpPr>
          <p:cNvPr id="3" name="投影片編號版面配置區 2"/>
          <p:cNvSpPr>
            <a:spLocks noGrp="1"/>
          </p:cNvSpPr>
          <p:nvPr>
            <p:ph type="sldNum" sz="quarter" idx="12"/>
          </p:nvPr>
        </p:nvSpPr>
        <p:spPr/>
        <p:txBody>
          <a:bodyPr/>
          <a:lstStyle/>
          <a:p>
            <a:fld id="{B721EAF4-66BA-4DDF-97E8-9A1AB1215C2F}" type="slidenum">
              <a:rPr lang="zh-TW" altLang="en-US" smtClean="0"/>
              <a:t>96</a:t>
            </a:fld>
            <a:endParaRPr lang="zh-TW" altLang="en-US"/>
          </a:p>
        </p:txBody>
      </p:sp>
    </p:spTree>
    <p:extLst>
      <p:ext uri="{BB962C8B-B14F-4D97-AF65-F5344CB8AC3E}">
        <p14:creationId xmlns:p14="http://schemas.microsoft.com/office/powerpoint/2010/main" val="26370852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25</a:t>
            </a:r>
            <a:endParaRPr sz="900">
              <a:latin typeface="Arial"/>
              <a:cs typeface="Arial"/>
            </a:endParaRPr>
          </a:p>
        </p:txBody>
      </p:sp>
      <p:sp>
        <p:nvSpPr>
          <p:cNvPr id="3" name="object 3"/>
          <p:cNvSpPr/>
          <p:nvPr/>
        </p:nvSpPr>
        <p:spPr>
          <a:xfrm>
            <a:off x="614680" y="1605025"/>
            <a:ext cx="3581400" cy="4453255"/>
          </a:xfrm>
          <a:custGeom>
            <a:avLst/>
            <a:gdLst/>
            <a:ahLst/>
            <a:cxnLst/>
            <a:rect l="l" t="t" r="r" b="b"/>
            <a:pathLst>
              <a:path w="3581400" h="4453255">
                <a:moveTo>
                  <a:pt x="2984500" y="0"/>
                </a:moveTo>
                <a:lnTo>
                  <a:pt x="596912" y="0"/>
                </a:lnTo>
                <a:lnTo>
                  <a:pt x="547956" y="1978"/>
                </a:lnTo>
                <a:lnTo>
                  <a:pt x="500090" y="7811"/>
                </a:lnTo>
                <a:lnTo>
                  <a:pt x="453467" y="17345"/>
                </a:lnTo>
                <a:lnTo>
                  <a:pt x="408241" y="30427"/>
                </a:lnTo>
                <a:lnTo>
                  <a:pt x="364566" y="46902"/>
                </a:lnTo>
                <a:lnTo>
                  <a:pt x="322596" y="66618"/>
                </a:lnTo>
                <a:lnTo>
                  <a:pt x="282484" y="89421"/>
                </a:lnTo>
                <a:lnTo>
                  <a:pt x="244383" y="115157"/>
                </a:lnTo>
                <a:lnTo>
                  <a:pt x="208447" y="143673"/>
                </a:lnTo>
                <a:lnTo>
                  <a:pt x="174831" y="174815"/>
                </a:lnTo>
                <a:lnTo>
                  <a:pt x="143687" y="208430"/>
                </a:lnTo>
                <a:lnTo>
                  <a:pt x="115169" y="244364"/>
                </a:lnTo>
                <a:lnTo>
                  <a:pt x="89431" y="282463"/>
                </a:lnTo>
                <a:lnTo>
                  <a:pt x="66626" y="322575"/>
                </a:lnTo>
                <a:lnTo>
                  <a:pt x="46908" y="364545"/>
                </a:lnTo>
                <a:lnTo>
                  <a:pt x="30430" y="408220"/>
                </a:lnTo>
                <a:lnTo>
                  <a:pt x="17347" y="453447"/>
                </a:lnTo>
                <a:lnTo>
                  <a:pt x="7812" y="500071"/>
                </a:lnTo>
                <a:lnTo>
                  <a:pt x="1978" y="547940"/>
                </a:lnTo>
                <a:lnTo>
                  <a:pt x="0" y="596900"/>
                </a:lnTo>
                <a:lnTo>
                  <a:pt x="0" y="3855974"/>
                </a:lnTo>
                <a:lnTo>
                  <a:pt x="1978" y="3904928"/>
                </a:lnTo>
                <a:lnTo>
                  <a:pt x="7812" y="3952793"/>
                </a:lnTo>
                <a:lnTo>
                  <a:pt x="17347" y="3999414"/>
                </a:lnTo>
                <a:lnTo>
                  <a:pt x="30430" y="4044638"/>
                </a:lnTo>
                <a:lnTo>
                  <a:pt x="46908" y="4088312"/>
                </a:lnTo>
                <a:lnTo>
                  <a:pt x="66626" y="4130281"/>
                </a:lnTo>
                <a:lnTo>
                  <a:pt x="89431" y="4170393"/>
                </a:lnTo>
                <a:lnTo>
                  <a:pt x="115169" y="4208493"/>
                </a:lnTo>
                <a:lnTo>
                  <a:pt x="143687" y="4244428"/>
                </a:lnTo>
                <a:lnTo>
                  <a:pt x="174831" y="4278044"/>
                </a:lnTo>
                <a:lnTo>
                  <a:pt x="208447" y="4309187"/>
                </a:lnTo>
                <a:lnTo>
                  <a:pt x="244383" y="4337705"/>
                </a:lnTo>
                <a:lnTo>
                  <a:pt x="282484" y="4363443"/>
                </a:lnTo>
                <a:lnTo>
                  <a:pt x="322596" y="4386248"/>
                </a:lnTo>
                <a:lnTo>
                  <a:pt x="364566" y="4405965"/>
                </a:lnTo>
                <a:lnTo>
                  <a:pt x="408241" y="4422443"/>
                </a:lnTo>
                <a:lnTo>
                  <a:pt x="453467" y="4435526"/>
                </a:lnTo>
                <a:lnTo>
                  <a:pt x="500090" y="4445061"/>
                </a:lnTo>
                <a:lnTo>
                  <a:pt x="547956" y="4450895"/>
                </a:lnTo>
                <a:lnTo>
                  <a:pt x="596912" y="4452874"/>
                </a:lnTo>
                <a:lnTo>
                  <a:pt x="2984500" y="4452874"/>
                </a:lnTo>
                <a:lnTo>
                  <a:pt x="3033459" y="4450895"/>
                </a:lnTo>
                <a:lnTo>
                  <a:pt x="3081328" y="4445061"/>
                </a:lnTo>
                <a:lnTo>
                  <a:pt x="3127952" y="4435526"/>
                </a:lnTo>
                <a:lnTo>
                  <a:pt x="3173179" y="4422443"/>
                </a:lnTo>
                <a:lnTo>
                  <a:pt x="3216854" y="4405965"/>
                </a:lnTo>
                <a:lnTo>
                  <a:pt x="3258824" y="4386248"/>
                </a:lnTo>
                <a:lnTo>
                  <a:pt x="3298936" y="4363443"/>
                </a:lnTo>
                <a:lnTo>
                  <a:pt x="3337035" y="4337705"/>
                </a:lnTo>
                <a:lnTo>
                  <a:pt x="3372969" y="4309187"/>
                </a:lnTo>
                <a:lnTo>
                  <a:pt x="3406584" y="4278044"/>
                </a:lnTo>
                <a:lnTo>
                  <a:pt x="3437726" y="4244428"/>
                </a:lnTo>
                <a:lnTo>
                  <a:pt x="3466242" y="4208493"/>
                </a:lnTo>
                <a:lnTo>
                  <a:pt x="3491978" y="4170393"/>
                </a:lnTo>
                <a:lnTo>
                  <a:pt x="3514781" y="4130281"/>
                </a:lnTo>
                <a:lnTo>
                  <a:pt x="3534497" y="4088312"/>
                </a:lnTo>
                <a:lnTo>
                  <a:pt x="3550972" y="4044638"/>
                </a:lnTo>
                <a:lnTo>
                  <a:pt x="3564054" y="3999414"/>
                </a:lnTo>
                <a:lnTo>
                  <a:pt x="3573588" y="3952793"/>
                </a:lnTo>
                <a:lnTo>
                  <a:pt x="3579421" y="3904928"/>
                </a:lnTo>
                <a:lnTo>
                  <a:pt x="3581400" y="3855974"/>
                </a:lnTo>
                <a:lnTo>
                  <a:pt x="3581400" y="596900"/>
                </a:lnTo>
                <a:lnTo>
                  <a:pt x="3579421" y="547940"/>
                </a:lnTo>
                <a:lnTo>
                  <a:pt x="3573588" y="500071"/>
                </a:lnTo>
                <a:lnTo>
                  <a:pt x="3564054" y="453447"/>
                </a:lnTo>
                <a:lnTo>
                  <a:pt x="3550972" y="408220"/>
                </a:lnTo>
                <a:lnTo>
                  <a:pt x="3534497" y="364545"/>
                </a:lnTo>
                <a:lnTo>
                  <a:pt x="3514781" y="322575"/>
                </a:lnTo>
                <a:lnTo>
                  <a:pt x="3491978" y="282463"/>
                </a:lnTo>
                <a:lnTo>
                  <a:pt x="3466242" y="244364"/>
                </a:lnTo>
                <a:lnTo>
                  <a:pt x="3437726" y="208430"/>
                </a:lnTo>
                <a:lnTo>
                  <a:pt x="3406584" y="174815"/>
                </a:lnTo>
                <a:lnTo>
                  <a:pt x="3372969" y="143673"/>
                </a:lnTo>
                <a:lnTo>
                  <a:pt x="3337035" y="115157"/>
                </a:lnTo>
                <a:lnTo>
                  <a:pt x="3298936" y="89421"/>
                </a:lnTo>
                <a:lnTo>
                  <a:pt x="3258824" y="66618"/>
                </a:lnTo>
                <a:lnTo>
                  <a:pt x="3216854" y="46902"/>
                </a:lnTo>
                <a:lnTo>
                  <a:pt x="3173179" y="30427"/>
                </a:lnTo>
                <a:lnTo>
                  <a:pt x="3127952" y="17345"/>
                </a:lnTo>
                <a:lnTo>
                  <a:pt x="3081328" y="7811"/>
                </a:lnTo>
                <a:lnTo>
                  <a:pt x="3033459" y="1978"/>
                </a:lnTo>
                <a:lnTo>
                  <a:pt x="2984500" y="0"/>
                </a:lnTo>
                <a:close/>
              </a:path>
            </a:pathLst>
          </a:custGeom>
          <a:solidFill>
            <a:srgbClr val="FFFF00"/>
          </a:solidFill>
        </p:spPr>
        <p:txBody>
          <a:bodyPr wrap="square" lIns="0" tIns="0" rIns="0" bIns="0" rtlCol="0"/>
          <a:lstStyle/>
          <a:p>
            <a:endParaRPr/>
          </a:p>
        </p:txBody>
      </p:sp>
      <p:sp>
        <p:nvSpPr>
          <p:cNvPr id="4" name="object 4"/>
          <p:cNvSpPr/>
          <p:nvPr/>
        </p:nvSpPr>
        <p:spPr>
          <a:xfrm>
            <a:off x="609600" y="1605025"/>
            <a:ext cx="3581400" cy="4453255"/>
          </a:xfrm>
          <a:custGeom>
            <a:avLst/>
            <a:gdLst/>
            <a:ahLst/>
            <a:cxnLst/>
            <a:rect l="l" t="t" r="r" b="b"/>
            <a:pathLst>
              <a:path w="3581400" h="4453255">
                <a:moveTo>
                  <a:pt x="0" y="596900"/>
                </a:moveTo>
                <a:lnTo>
                  <a:pt x="1978" y="547940"/>
                </a:lnTo>
                <a:lnTo>
                  <a:pt x="7812" y="500071"/>
                </a:lnTo>
                <a:lnTo>
                  <a:pt x="17347" y="453447"/>
                </a:lnTo>
                <a:lnTo>
                  <a:pt x="30430" y="408220"/>
                </a:lnTo>
                <a:lnTo>
                  <a:pt x="46908" y="364545"/>
                </a:lnTo>
                <a:lnTo>
                  <a:pt x="66626" y="322575"/>
                </a:lnTo>
                <a:lnTo>
                  <a:pt x="89431" y="282463"/>
                </a:lnTo>
                <a:lnTo>
                  <a:pt x="115169" y="244364"/>
                </a:lnTo>
                <a:lnTo>
                  <a:pt x="143687" y="208430"/>
                </a:lnTo>
                <a:lnTo>
                  <a:pt x="174831" y="174815"/>
                </a:lnTo>
                <a:lnTo>
                  <a:pt x="208447" y="143673"/>
                </a:lnTo>
                <a:lnTo>
                  <a:pt x="244383" y="115157"/>
                </a:lnTo>
                <a:lnTo>
                  <a:pt x="282484" y="89421"/>
                </a:lnTo>
                <a:lnTo>
                  <a:pt x="322596" y="66618"/>
                </a:lnTo>
                <a:lnTo>
                  <a:pt x="364566" y="46902"/>
                </a:lnTo>
                <a:lnTo>
                  <a:pt x="408241" y="30427"/>
                </a:lnTo>
                <a:lnTo>
                  <a:pt x="453467" y="17345"/>
                </a:lnTo>
                <a:lnTo>
                  <a:pt x="500090" y="7811"/>
                </a:lnTo>
                <a:lnTo>
                  <a:pt x="547956" y="1978"/>
                </a:lnTo>
                <a:lnTo>
                  <a:pt x="596912" y="0"/>
                </a:lnTo>
                <a:lnTo>
                  <a:pt x="2984500" y="0"/>
                </a:lnTo>
                <a:lnTo>
                  <a:pt x="3033459" y="1978"/>
                </a:lnTo>
                <a:lnTo>
                  <a:pt x="3081328" y="7811"/>
                </a:lnTo>
                <a:lnTo>
                  <a:pt x="3127952" y="17345"/>
                </a:lnTo>
                <a:lnTo>
                  <a:pt x="3173179" y="30427"/>
                </a:lnTo>
                <a:lnTo>
                  <a:pt x="3216854" y="46902"/>
                </a:lnTo>
                <a:lnTo>
                  <a:pt x="3258824" y="66618"/>
                </a:lnTo>
                <a:lnTo>
                  <a:pt x="3298936" y="89421"/>
                </a:lnTo>
                <a:lnTo>
                  <a:pt x="3337035" y="115157"/>
                </a:lnTo>
                <a:lnTo>
                  <a:pt x="3372969" y="143673"/>
                </a:lnTo>
                <a:lnTo>
                  <a:pt x="3406584" y="174815"/>
                </a:lnTo>
                <a:lnTo>
                  <a:pt x="3437726" y="208430"/>
                </a:lnTo>
                <a:lnTo>
                  <a:pt x="3466242" y="244364"/>
                </a:lnTo>
                <a:lnTo>
                  <a:pt x="3491978" y="282463"/>
                </a:lnTo>
                <a:lnTo>
                  <a:pt x="3514781" y="322575"/>
                </a:lnTo>
                <a:lnTo>
                  <a:pt x="3534497" y="364545"/>
                </a:lnTo>
                <a:lnTo>
                  <a:pt x="3550972" y="408220"/>
                </a:lnTo>
                <a:lnTo>
                  <a:pt x="3564054" y="453447"/>
                </a:lnTo>
                <a:lnTo>
                  <a:pt x="3573588" y="500071"/>
                </a:lnTo>
                <a:lnTo>
                  <a:pt x="3579421" y="547940"/>
                </a:lnTo>
                <a:lnTo>
                  <a:pt x="3581400" y="596900"/>
                </a:lnTo>
                <a:lnTo>
                  <a:pt x="3581400" y="3855974"/>
                </a:lnTo>
                <a:lnTo>
                  <a:pt x="3579421" y="3904928"/>
                </a:lnTo>
                <a:lnTo>
                  <a:pt x="3573588" y="3952793"/>
                </a:lnTo>
                <a:lnTo>
                  <a:pt x="3564054" y="3999414"/>
                </a:lnTo>
                <a:lnTo>
                  <a:pt x="3550972" y="4044638"/>
                </a:lnTo>
                <a:lnTo>
                  <a:pt x="3534497" y="4088312"/>
                </a:lnTo>
                <a:lnTo>
                  <a:pt x="3514781" y="4130281"/>
                </a:lnTo>
                <a:lnTo>
                  <a:pt x="3491978" y="4170393"/>
                </a:lnTo>
                <a:lnTo>
                  <a:pt x="3466242" y="4208493"/>
                </a:lnTo>
                <a:lnTo>
                  <a:pt x="3437726" y="4244428"/>
                </a:lnTo>
                <a:lnTo>
                  <a:pt x="3406584" y="4278044"/>
                </a:lnTo>
                <a:lnTo>
                  <a:pt x="3372969" y="4309187"/>
                </a:lnTo>
                <a:lnTo>
                  <a:pt x="3337035" y="4337705"/>
                </a:lnTo>
                <a:lnTo>
                  <a:pt x="3298936" y="4363443"/>
                </a:lnTo>
                <a:lnTo>
                  <a:pt x="3258824" y="4386248"/>
                </a:lnTo>
                <a:lnTo>
                  <a:pt x="3216854" y="4405965"/>
                </a:lnTo>
                <a:lnTo>
                  <a:pt x="3173179" y="4422443"/>
                </a:lnTo>
                <a:lnTo>
                  <a:pt x="3127952" y="4435526"/>
                </a:lnTo>
                <a:lnTo>
                  <a:pt x="3081328" y="4445061"/>
                </a:lnTo>
                <a:lnTo>
                  <a:pt x="3033459" y="4450895"/>
                </a:lnTo>
                <a:lnTo>
                  <a:pt x="2984500" y="4452874"/>
                </a:lnTo>
                <a:lnTo>
                  <a:pt x="596912" y="4452874"/>
                </a:lnTo>
                <a:lnTo>
                  <a:pt x="547956" y="4450895"/>
                </a:lnTo>
                <a:lnTo>
                  <a:pt x="500090" y="4445061"/>
                </a:lnTo>
                <a:lnTo>
                  <a:pt x="453467" y="4435526"/>
                </a:lnTo>
                <a:lnTo>
                  <a:pt x="408241" y="4422443"/>
                </a:lnTo>
                <a:lnTo>
                  <a:pt x="364566" y="4405965"/>
                </a:lnTo>
                <a:lnTo>
                  <a:pt x="322596" y="4386248"/>
                </a:lnTo>
                <a:lnTo>
                  <a:pt x="282484" y="4363443"/>
                </a:lnTo>
                <a:lnTo>
                  <a:pt x="244383" y="4337705"/>
                </a:lnTo>
                <a:lnTo>
                  <a:pt x="208447" y="4309187"/>
                </a:lnTo>
                <a:lnTo>
                  <a:pt x="174831" y="4278044"/>
                </a:lnTo>
                <a:lnTo>
                  <a:pt x="143687" y="4244428"/>
                </a:lnTo>
                <a:lnTo>
                  <a:pt x="115169" y="4208493"/>
                </a:lnTo>
                <a:lnTo>
                  <a:pt x="89431" y="4170393"/>
                </a:lnTo>
                <a:lnTo>
                  <a:pt x="66626" y="4130281"/>
                </a:lnTo>
                <a:lnTo>
                  <a:pt x="46908" y="4088312"/>
                </a:lnTo>
                <a:lnTo>
                  <a:pt x="30430" y="4044638"/>
                </a:lnTo>
                <a:lnTo>
                  <a:pt x="17347" y="3999414"/>
                </a:lnTo>
                <a:lnTo>
                  <a:pt x="7812" y="3952793"/>
                </a:lnTo>
                <a:lnTo>
                  <a:pt x="1978" y="3904928"/>
                </a:lnTo>
                <a:lnTo>
                  <a:pt x="0" y="3855974"/>
                </a:lnTo>
                <a:lnTo>
                  <a:pt x="0" y="596900"/>
                </a:lnTo>
                <a:close/>
              </a:path>
            </a:pathLst>
          </a:custGeom>
          <a:ln w="19050">
            <a:solidFill>
              <a:srgbClr val="1A969E"/>
            </a:solidFill>
          </a:ln>
        </p:spPr>
        <p:txBody>
          <a:bodyPr wrap="square" lIns="0" tIns="0" rIns="0" bIns="0" rtlCol="0"/>
          <a:lstStyle/>
          <a:p>
            <a:endParaRPr/>
          </a:p>
        </p:txBody>
      </p:sp>
      <p:sp>
        <p:nvSpPr>
          <p:cNvPr id="5" name="object 5"/>
          <p:cNvSpPr txBox="1"/>
          <p:nvPr/>
        </p:nvSpPr>
        <p:spPr>
          <a:xfrm>
            <a:off x="863904" y="2713101"/>
            <a:ext cx="3074035" cy="185483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微軟正黑體"/>
                <a:cs typeface="微軟正黑體"/>
              </a:rPr>
              <a:t>設計理念強調「</a:t>
            </a:r>
            <a:r>
              <a:rPr sz="2400" b="1" dirty="0">
                <a:latin typeface="微軟正黑體"/>
                <a:cs typeface="微軟正黑體"/>
              </a:rPr>
              <a:t>務實致 用</a:t>
            </a:r>
            <a:r>
              <a:rPr sz="2400" dirty="0">
                <a:latin typeface="微軟正黑體"/>
                <a:cs typeface="微軟正黑體"/>
              </a:rPr>
              <a:t>」，以</a:t>
            </a:r>
            <a:r>
              <a:rPr sz="2400" spc="-5" dirty="0">
                <a:latin typeface="微軟正黑體"/>
                <a:cs typeface="微軟正黑體"/>
              </a:rPr>
              <a:t>「</a:t>
            </a:r>
            <a:r>
              <a:rPr sz="2400" b="1" dirty="0">
                <a:latin typeface="微軟正黑體"/>
                <a:cs typeface="微軟正黑體"/>
              </a:rPr>
              <a:t>能力本位</a:t>
            </a:r>
            <a:r>
              <a:rPr sz="2400" dirty="0">
                <a:latin typeface="微軟正黑體"/>
                <a:cs typeface="微軟正黑體"/>
              </a:rPr>
              <a:t>」</a:t>
            </a:r>
            <a:endParaRPr sz="2400">
              <a:latin typeface="微軟正黑體"/>
              <a:cs typeface="微軟正黑體"/>
            </a:endParaRPr>
          </a:p>
          <a:p>
            <a:pPr marL="12700">
              <a:lnSpc>
                <a:spcPct val="100000"/>
              </a:lnSpc>
            </a:pPr>
            <a:r>
              <a:rPr sz="2400" dirty="0">
                <a:latin typeface="微軟正黑體"/>
                <a:cs typeface="微軟正黑體"/>
              </a:rPr>
              <a:t>、</a:t>
            </a:r>
            <a:r>
              <a:rPr sz="2400" spc="-5" dirty="0">
                <a:latin typeface="微軟正黑體"/>
                <a:cs typeface="微軟正黑體"/>
              </a:rPr>
              <a:t>「</a:t>
            </a:r>
            <a:r>
              <a:rPr sz="2400" b="1" dirty="0">
                <a:latin typeface="微軟正黑體"/>
                <a:cs typeface="微軟正黑體"/>
              </a:rPr>
              <a:t>學校本位發展</a:t>
            </a:r>
            <a:r>
              <a:rPr sz="2400" dirty="0">
                <a:latin typeface="微軟正黑體"/>
                <a:cs typeface="微軟正黑體"/>
              </a:rPr>
              <a:t>」及</a:t>
            </a:r>
            <a:endParaRPr sz="2400">
              <a:latin typeface="微軟正黑體"/>
              <a:cs typeface="微軟正黑體"/>
            </a:endParaRPr>
          </a:p>
          <a:p>
            <a:pPr marL="12700">
              <a:lnSpc>
                <a:spcPct val="100000"/>
              </a:lnSpc>
            </a:pPr>
            <a:r>
              <a:rPr sz="2400" spc="-5" dirty="0">
                <a:latin typeface="微軟正黑體"/>
                <a:cs typeface="微軟正黑體"/>
              </a:rPr>
              <a:t>「</a:t>
            </a:r>
            <a:r>
              <a:rPr sz="2400" b="1" spc="-5" dirty="0">
                <a:latin typeface="微軟正黑體"/>
                <a:cs typeface="微軟正黑體"/>
              </a:rPr>
              <a:t>群科專業特</a:t>
            </a:r>
            <a:r>
              <a:rPr sz="2400" b="1" dirty="0">
                <a:latin typeface="微軟正黑體"/>
                <a:cs typeface="微軟正黑體"/>
              </a:rPr>
              <a:t>色</a:t>
            </a:r>
            <a:r>
              <a:rPr sz="2400" spc="-5" dirty="0">
                <a:latin typeface="微軟正黑體"/>
                <a:cs typeface="微軟正黑體"/>
              </a:rPr>
              <a:t>」之原</a:t>
            </a:r>
            <a:endParaRPr sz="2400">
              <a:latin typeface="微軟正黑體"/>
              <a:cs typeface="微軟正黑體"/>
            </a:endParaRPr>
          </a:p>
          <a:p>
            <a:pPr marL="12700">
              <a:lnSpc>
                <a:spcPct val="100000"/>
              </a:lnSpc>
            </a:pPr>
            <a:r>
              <a:rPr sz="2400" dirty="0">
                <a:latin typeface="微軟正黑體"/>
                <a:cs typeface="微軟正黑體"/>
              </a:rPr>
              <a:t>則及精神進行課程規劃</a:t>
            </a:r>
            <a:endParaRPr sz="2400">
              <a:latin typeface="微軟正黑體"/>
              <a:cs typeface="微軟正黑體"/>
            </a:endParaRPr>
          </a:p>
        </p:txBody>
      </p:sp>
      <p:sp>
        <p:nvSpPr>
          <p:cNvPr id="6" name="object 6"/>
          <p:cNvSpPr/>
          <p:nvPr/>
        </p:nvSpPr>
        <p:spPr>
          <a:xfrm>
            <a:off x="4495800" y="1600200"/>
            <a:ext cx="4114800" cy="1463675"/>
          </a:xfrm>
          <a:custGeom>
            <a:avLst/>
            <a:gdLst/>
            <a:ahLst/>
            <a:cxnLst/>
            <a:rect l="l" t="t" r="r" b="b"/>
            <a:pathLst>
              <a:path w="4114800" h="1463675">
                <a:moveTo>
                  <a:pt x="3870832" y="0"/>
                </a:moveTo>
                <a:lnTo>
                  <a:pt x="243966" y="0"/>
                </a:lnTo>
                <a:lnTo>
                  <a:pt x="194796" y="4956"/>
                </a:lnTo>
                <a:lnTo>
                  <a:pt x="149000" y="19171"/>
                </a:lnTo>
                <a:lnTo>
                  <a:pt x="107559" y="41663"/>
                </a:lnTo>
                <a:lnTo>
                  <a:pt x="71453" y="71453"/>
                </a:lnTo>
                <a:lnTo>
                  <a:pt x="41663" y="107559"/>
                </a:lnTo>
                <a:lnTo>
                  <a:pt x="19171" y="149000"/>
                </a:lnTo>
                <a:lnTo>
                  <a:pt x="4956" y="194796"/>
                </a:lnTo>
                <a:lnTo>
                  <a:pt x="0" y="243966"/>
                </a:lnTo>
                <a:lnTo>
                  <a:pt x="0" y="1219708"/>
                </a:lnTo>
                <a:lnTo>
                  <a:pt x="4956" y="1268878"/>
                </a:lnTo>
                <a:lnTo>
                  <a:pt x="19171" y="1314674"/>
                </a:lnTo>
                <a:lnTo>
                  <a:pt x="41663" y="1356115"/>
                </a:lnTo>
                <a:lnTo>
                  <a:pt x="71453" y="1392221"/>
                </a:lnTo>
                <a:lnTo>
                  <a:pt x="107559" y="1422011"/>
                </a:lnTo>
                <a:lnTo>
                  <a:pt x="149000" y="1444503"/>
                </a:lnTo>
                <a:lnTo>
                  <a:pt x="194796" y="1458718"/>
                </a:lnTo>
                <a:lnTo>
                  <a:pt x="243966" y="1463675"/>
                </a:lnTo>
                <a:lnTo>
                  <a:pt x="3870832" y="1463675"/>
                </a:lnTo>
                <a:lnTo>
                  <a:pt x="3920003" y="1458718"/>
                </a:lnTo>
                <a:lnTo>
                  <a:pt x="3965799" y="1444503"/>
                </a:lnTo>
                <a:lnTo>
                  <a:pt x="4007240" y="1422011"/>
                </a:lnTo>
                <a:lnTo>
                  <a:pt x="4043346" y="1392221"/>
                </a:lnTo>
                <a:lnTo>
                  <a:pt x="4073136" y="1356115"/>
                </a:lnTo>
                <a:lnTo>
                  <a:pt x="4095628" y="1314674"/>
                </a:lnTo>
                <a:lnTo>
                  <a:pt x="4109843" y="1268878"/>
                </a:lnTo>
                <a:lnTo>
                  <a:pt x="4114800" y="1219708"/>
                </a:lnTo>
                <a:lnTo>
                  <a:pt x="4114800" y="243966"/>
                </a:lnTo>
                <a:lnTo>
                  <a:pt x="4109843" y="194796"/>
                </a:lnTo>
                <a:lnTo>
                  <a:pt x="4095628" y="149000"/>
                </a:lnTo>
                <a:lnTo>
                  <a:pt x="4073136" y="107559"/>
                </a:lnTo>
                <a:lnTo>
                  <a:pt x="4043346" y="71453"/>
                </a:lnTo>
                <a:lnTo>
                  <a:pt x="4007240" y="41663"/>
                </a:lnTo>
                <a:lnTo>
                  <a:pt x="3965799" y="19171"/>
                </a:lnTo>
                <a:lnTo>
                  <a:pt x="3920003" y="4956"/>
                </a:lnTo>
                <a:lnTo>
                  <a:pt x="3870832" y="0"/>
                </a:lnTo>
                <a:close/>
              </a:path>
            </a:pathLst>
          </a:custGeom>
          <a:solidFill>
            <a:srgbClr val="27CED6"/>
          </a:solidFill>
        </p:spPr>
        <p:txBody>
          <a:bodyPr wrap="square" lIns="0" tIns="0" rIns="0" bIns="0" rtlCol="0"/>
          <a:lstStyle/>
          <a:p>
            <a:endParaRPr/>
          </a:p>
        </p:txBody>
      </p:sp>
      <p:sp>
        <p:nvSpPr>
          <p:cNvPr id="7" name="object 7"/>
          <p:cNvSpPr/>
          <p:nvPr/>
        </p:nvSpPr>
        <p:spPr>
          <a:xfrm>
            <a:off x="4495800" y="1600200"/>
            <a:ext cx="4114800" cy="1463675"/>
          </a:xfrm>
          <a:custGeom>
            <a:avLst/>
            <a:gdLst/>
            <a:ahLst/>
            <a:cxnLst/>
            <a:rect l="l" t="t" r="r" b="b"/>
            <a:pathLst>
              <a:path w="4114800" h="1463675">
                <a:moveTo>
                  <a:pt x="0" y="243966"/>
                </a:moveTo>
                <a:lnTo>
                  <a:pt x="4956" y="194796"/>
                </a:lnTo>
                <a:lnTo>
                  <a:pt x="19171" y="149000"/>
                </a:lnTo>
                <a:lnTo>
                  <a:pt x="41663" y="107559"/>
                </a:lnTo>
                <a:lnTo>
                  <a:pt x="71453" y="71453"/>
                </a:lnTo>
                <a:lnTo>
                  <a:pt x="107559" y="41663"/>
                </a:lnTo>
                <a:lnTo>
                  <a:pt x="149000" y="19171"/>
                </a:lnTo>
                <a:lnTo>
                  <a:pt x="194796" y="4956"/>
                </a:lnTo>
                <a:lnTo>
                  <a:pt x="243966" y="0"/>
                </a:lnTo>
                <a:lnTo>
                  <a:pt x="3870832" y="0"/>
                </a:lnTo>
                <a:lnTo>
                  <a:pt x="3920003" y="4956"/>
                </a:lnTo>
                <a:lnTo>
                  <a:pt x="3965799" y="19171"/>
                </a:lnTo>
                <a:lnTo>
                  <a:pt x="4007240" y="41663"/>
                </a:lnTo>
                <a:lnTo>
                  <a:pt x="4043346" y="71453"/>
                </a:lnTo>
                <a:lnTo>
                  <a:pt x="4073136" y="107559"/>
                </a:lnTo>
                <a:lnTo>
                  <a:pt x="4095628" y="149000"/>
                </a:lnTo>
                <a:lnTo>
                  <a:pt x="4109843" y="194796"/>
                </a:lnTo>
                <a:lnTo>
                  <a:pt x="4114800" y="243966"/>
                </a:lnTo>
                <a:lnTo>
                  <a:pt x="4114800" y="1219708"/>
                </a:lnTo>
                <a:lnTo>
                  <a:pt x="4109843" y="1268878"/>
                </a:lnTo>
                <a:lnTo>
                  <a:pt x="4095628" y="1314674"/>
                </a:lnTo>
                <a:lnTo>
                  <a:pt x="4073136" y="1356115"/>
                </a:lnTo>
                <a:lnTo>
                  <a:pt x="4043346" y="1392221"/>
                </a:lnTo>
                <a:lnTo>
                  <a:pt x="4007240" y="1422011"/>
                </a:lnTo>
                <a:lnTo>
                  <a:pt x="3965799" y="1444503"/>
                </a:lnTo>
                <a:lnTo>
                  <a:pt x="3920003" y="1458718"/>
                </a:lnTo>
                <a:lnTo>
                  <a:pt x="3870832" y="1463675"/>
                </a:lnTo>
                <a:lnTo>
                  <a:pt x="243966" y="1463675"/>
                </a:lnTo>
                <a:lnTo>
                  <a:pt x="194796" y="1458718"/>
                </a:lnTo>
                <a:lnTo>
                  <a:pt x="149000" y="1444503"/>
                </a:lnTo>
                <a:lnTo>
                  <a:pt x="107559" y="1422011"/>
                </a:lnTo>
                <a:lnTo>
                  <a:pt x="71453" y="1392221"/>
                </a:lnTo>
                <a:lnTo>
                  <a:pt x="41663" y="1356115"/>
                </a:lnTo>
                <a:lnTo>
                  <a:pt x="19171" y="1314674"/>
                </a:lnTo>
                <a:lnTo>
                  <a:pt x="4956" y="1268878"/>
                </a:lnTo>
                <a:lnTo>
                  <a:pt x="0" y="1219708"/>
                </a:lnTo>
                <a:lnTo>
                  <a:pt x="0" y="243966"/>
                </a:lnTo>
                <a:close/>
              </a:path>
            </a:pathLst>
          </a:custGeom>
          <a:ln w="19050">
            <a:solidFill>
              <a:srgbClr val="1A969E"/>
            </a:solidFill>
          </a:ln>
        </p:spPr>
        <p:txBody>
          <a:bodyPr wrap="square" lIns="0" tIns="0" rIns="0" bIns="0" rtlCol="0"/>
          <a:lstStyle/>
          <a:p>
            <a:endParaRPr/>
          </a:p>
        </p:txBody>
      </p:sp>
      <p:sp>
        <p:nvSpPr>
          <p:cNvPr id="8" name="object 8"/>
          <p:cNvSpPr txBox="1"/>
          <p:nvPr/>
        </p:nvSpPr>
        <p:spPr>
          <a:xfrm>
            <a:off x="4712969" y="1735835"/>
            <a:ext cx="3683635" cy="1122680"/>
          </a:xfrm>
          <a:prstGeom prst="rect">
            <a:avLst/>
          </a:prstGeom>
        </p:spPr>
        <p:txBody>
          <a:bodyPr vert="horz" wrap="square" lIns="0" tIns="12700" rIns="0" bIns="0" rtlCol="0">
            <a:spAutoFit/>
          </a:bodyPr>
          <a:lstStyle/>
          <a:p>
            <a:pPr marL="12700" marR="5080" indent="-635" algn="ctr">
              <a:lnSpc>
                <a:spcPct val="100000"/>
              </a:lnSpc>
              <a:spcBef>
                <a:spcPts val="100"/>
              </a:spcBef>
            </a:pPr>
            <a:r>
              <a:rPr sz="2400" b="1" dirty="0">
                <a:latin typeface="微軟正黑體"/>
                <a:cs typeface="微軟正黑體"/>
              </a:rPr>
              <a:t>總綱</a:t>
            </a:r>
            <a:r>
              <a:rPr sz="2400" dirty="0">
                <a:latin typeface="微軟正黑體"/>
                <a:cs typeface="微軟正黑體"/>
              </a:rPr>
              <a:t>強調「</a:t>
            </a:r>
            <a:r>
              <a:rPr sz="2400" b="1" dirty="0">
                <a:solidFill>
                  <a:srgbClr val="FF0000"/>
                </a:solidFill>
                <a:latin typeface="微軟正黑體"/>
                <a:cs typeface="微軟正黑體"/>
              </a:rPr>
              <a:t>核心素養</a:t>
            </a:r>
            <a:r>
              <a:rPr sz="2400" dirty="0">
                <a:latin typeface="微軟正黑體"/>
                <a:cs typeface="微軟正黑體"/>
              </a:rPr>
              <a:t>」、「 </a:t>
            </a:r>
            <a:r>
              <a:rPr sz="2400" b="1" dirty="0">
                <a:solidFill>
                  <a:srgbClr val="FF0000"/>
                </a:solidFill>
                <a:latin typeface="微軟正黑體"/>
                <a:cs typeface="微軟正黑體"/>
              </a:rPr>
              <a:t>適性揚才</a:t>
            </a:r>
            <a:r>
              <a:rPr sz="2400" dirty="0">
                <a:latin typeface="微軟正黑體"/>
                <a:cs typeface="微軟正黑體"/>
              </a:rPr>
              <a:t>」、「</a:t>
            </a:r>
            <a:r>
              <a:rPr sz="2400" b="1" dirty="0">
                <a:solidFill>
                  <a:srgbClr val="FF0000"/>
                </a:solidFill>
                <a:latin typeface="微軟正黑體"/>
                <a:cs typeface="微軟正黑體"/>
              </a:rPr>
              <a:t>學生主體</a:t>
            </a:r>
            <a:r>
              <a:rPr sz="2400" dirty="0">
                <a:latin typeface="微軟正黑體"/>
                <a:cs typeface="微軟正黑體"/>
              </a:rPr>
              <a:t>」 及「</a:t>
            </a:r>
            <a:r>
              <a:rPr sz="2400" b="1" dirty="0">
                <a:solidFill>
                  <a:srgbClr val="FF0000"/>
                </a:solidFill>
                <a:latin typeface="微軟正黑體"/>
                <a:cs typeface="微軟正黑體"/>
              </a:rPr>
              <a:t>生涯預備</a:t>
            </a:r>
            <a:r>
              <a:rPr sz="2400" dirty="0">
                <a:latin typeface="微軟正黑體"/>
                <a:cs typeface="微軟正黑體"/>
              </a:rPr>
              <a:t>」之理念</a:t>
            </a:r>
            <a:endParaRPr sz="2400">
              <a:latin typeface="微軟正黑體"/>
              <a:cs typeface="微軟正黑體"/>
            </a:endParaRPr>
          </a:p>
        </p:txBody>
      </p:sp>
      <p:sp>
        <p:nvSpPr>
          <p:cNvPr id="9" name="object 9"/>
          <p:cNvSpPr/>
          <p:nvPr/>
        </p:nvSpPr>
        <p:spPr>
          <a:xfrm>
            <a:off x="1148080" y="750567"/>
            <a:ext cx="2514600" cy="647700"/>
          </a:xfrm>
          <a:custGeom>
            <a:avLst/>
            <a:gdLst/>
            <a:ahLst/>
            <a:cxnLst/>
            <a:rect l="l" t="t" r="r" b="b"/>
            <a:pathLst>
              <a:path w="2514600" h="647700">
                <a:moveTo>
                  <a:pt x="2406650" y="0"/>
                </a:moveTo>
                <a:lnTo>
                  <a:pt x="107950" y="0"/>
                </a:lnTo>
                <a:lnTo>
                  <a:pt x="65933" y="8473"/>
                </a:lnTo>
                <a:lnTo>
                  <a:pt x="31619" y="31591"/>
                </a:lnTo>
                <a:lnTo>
                  <a:pt x="8483" y="65901"/>
                </a:lnTo>
                <a:lnTo>
                  <a:pt x="0" y="107950"/>
                </a:lnTo>
                <a:lnTo>
                  <a:pt x="0" y="539623"/>
                </a:lnTo>
                <a:lnTo>
                  <a:pt x="8483" y="581691"/>
                </a:lnTo>
                <a:lnTo>
                  <a:pt x="31619" y="616045"/>
                </a:lnTo>
                <a:lnTo>
                  <a:pt x="65933" y="639206"/>
                </a:lnTo>
                <a:lnTo>
                  <a:pt x="107950" y="647700"/>
                </a:lnTo>
                <a:lnTo>
                  <a:pt x="2406650" y="647700"/>
                </a:lnTo>
                <a:lnTo>
                  <a:pt x="2448645" y="639206"/>
                </a:lnTo>
                <a:lnTo>
                  <a:pt x="2482961" y="616045"/>
                </a:lnTo>
                <a:lnTo>
                  <a:pt x="2506108" y="581691"/>
                </a:lnTo>
                <a:lnTo>
                  <a:pt x="2514600" y="539623"/>
                </a:lnTo>
                <a:lnTo>
                  <a:pt x="2514600" y="107950"/>
                </a:lnTo>
                <a:lnTo>
                  <a:pt x="2506108" y="65901"/>
                </a:lnTo>
                <a:lnTo>
                  <a:pt x="2482961" y="31591"/>
                </a:lnTo>
                <a:lnTo>
                  <a:pt x="2448645" y="8473"/>
                </a:lnTo>
                <a:lnTo>
                  <a:pt x="2406650" y="0"/>
                </a:lnTo>
                <a:close/>
              </a:path>
            </a:pathLst>
          </a:custGeom>
          <a:solidFill>
            <a:srgbClr val="1CACE3"/>
          </a:solidFill>
        </p:spPr>
        <p:txBody>
          <a:bodyPr wrap="square" lIns="0" tIns="0" rIns="0" bIns="0" rtlCol="0"/>
          <a:lstStyle/>
          <a:p>
            <a:endParaRPr/>
          </a:p>
        </p:txBody>
      </p:sp>
      <p:sp>
        <p:nvSpPr>
          <p:cNvPr id="10" name="object 10"/>
          <p:cNvSpPr/>
          <p:nvPr/>
        </p:nvSpPr>
        <p:spPr>
          <a:xfrm>
            <a:off x="1143000" y="781302"/>
            <a:ext cx="2514600" cy="647700"/>
          </a:xfrm>
          <a:custGeom>
            <a:avLst/>
            <a:gdLst/>
            <a:ahLst/>
            <a:cxnLst/>
            <a:rect l="l" t="t" r="r" b="b"/>
            <a:pathLst>
              <a:path w="2514600" h="647700">
                <a:moveTo>
                  <a:pt x="0" y="107950"/>
                </a:moveTo>
                <a:lnTo>
                  <a:pt x="8483" y="65901"/>
                </a:lnTo>
                <a:lnTo>
                  <a:pt x="31619" y="31591"/>
                </a:lnTo>
                <a:lnTo>
                  <a:pt x="65933" y="8473"/>
                </a:lnTo>
                <a:lnTo>
                  <a:pt x="107950" y="0"/>
                </a:lnTo>
                <a:lnTo>
                  <a:pt x="2406650" y="0"/>
                </a:lnTo>
                <a:lnTo>
                  <a:pt x="2448645" y="8473"/>
                </a:lnTo>
                <a:lnTo>
                  <a:pt x="2482961" y="31591"/>
                </a:lnTo>
                <a:lnTo>
                  <a:pt x="2506108" y="65901"/>
                </a:lnTo>
                <a:lnTo>
                  <a:pt x="2514600" y="107950"/>
                </a:lnTo>
                <a:lnTo>
                  <a:pt x="2514600" y="539623"/>
                </a:lnTo>
                <a:lnTo>
                  <a:pt x="2506108" y="581691"/>
                </a:lnTo>
                <a:lnTo>
                  <a:pt x="2482961" y="616045"/>
                </a:lnTo>
                <a:lnTo>
                  <a:pt x="2448645" y="639206"/>
                </a:lnTo>
                <a:lnTo>
                  <a:pt x="2406650" y="647700"/>
                </a:lnTo>
                <a:lnTo>
                  <a:pt x="107950" y="647700"/>
                </a:lnTo>
                <a:lnTo>
                  <a:pt x="65933" y="639206"/>
                </a:lnTo>
                <a:lnTo>
                  <a:pt x="31619" y="616045"/>
                </a:lnTo>
                <a:lnTo>
                  <a:pt x="8483" y="581691"/>
                </a:lnTo>
                <a:lnTo>
                  <a:pt x="0" y="539623"/>
                </a:lnTo>
                <a:lnTo>
                  <a:pt x="0" y="107950"/>
                </a:lnTo>
                <a:close/>
              </a:path>
            </a:pathLst>
          </a:custGeom>
          <a:ln w="19050">
            <a:solidFill>
              <a:srgbClr val="117DA7"/>
            </a:solidFill>
          </a:ln>
        </p:spPr>
        <p:txBody>
          <a:bodyPr wrap="square" lIns="0" tIns="0" rIns="0" bIns="0" rtlCol="0"/>
          <a:lstStyle/>
          <a:p>
            <a:endParaRPr/>
          </a:p>
        </p:txBody>
      </p:sp>
      <p:sp>
        <p:nvSpPr>
          <p:cNvPr id="11" name="object 11"/>
          <p:cNvSpPr txBox="1">
            <a:spLocks noGrp="1"/>
          </p:cNvSpPr>
          <p:nvPr>
            <p:ph type="title"/>
          </p:nvPr>
        </p:nvSpPr>
        <p:spPr>
          <a:xfrm>
            <a:off x="1744345" y="845564"/>
            <a:ext cx="1311910"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微軟正黑體"/>
                <a:cs typeface="微軟正黑體"/>
              </a:rPr>
              <a:t>99課綱</a:t>
            </a:r>
            <a:endParaRPr sz="3200" dirty="0">
              <a:latin typeface="微軟正黑體"/>
              <a:cs typeface="微軟正黑體"/>
            </a:endParaRPr>
          </a:p>
        </p:txBody>
      </p:sp>
      <p:sp>
        <p:nvSpPr>
          <p:cNvPr id="12" name="object 12"/>
          <p:cNvSpPr/>
          <p:nvPr/>
        </p:nvSpPr>
        <p:spPr>
          <a:xfrm>
            <a:off x="5295900" y="825372"/>
            <a:ext cx="2514600" cy="647700"/>
          </a:xfrm>
          <a:custGeom>
            <a:avLst/>
            <a:gdLst/>
            <a:ahLst/>
            <a:cxnLst/>
            <a:rect l="l" t="t" r="r" b="b"/>
            <a:pathLst>
              <a:path w="2514600" h="647700">
                <a:moveTo>
                  <a:pt x="2406650" y="0"/>
                </a:moveTo>
                <a:lnTo>
                  <a:pt x="107950" y="0"/>
                </a:lnTo>
                <a:lnTo>
                  <a:pt x="65954" y="8473"/>
                </a:lnTo>
                <a:lnTo>
                  <a:pt x="31638" y="31591"/>
                </a:lnTo>
                <a:lnTo>
                  <a:pt x="8491" y="65901"/>
                </a:lnTo>
                <a:lnTo>
                  <a:pt x="0" y="107950"/>
                </a:lnTo>
                <a:lnTo>
                  <a:pt x="0" y="539623"/>
                </a:lnTo>
                <a:lnTo>
                  <a:pt x="8491" y="581691"/>
                </a:lnTo>
                <a:lnTo>
                  <a:pt x="31638" y="616045"/>
                </a:lnTo>
                <a:lnTo>
                  <a:pt x="65954" y="639206"/>
                </a:lnTo>
                <a:lnTo>
                  <a:pt x="107950" y="647700"/>
                </a:lnTo>
                <a:lnTo>
                  <a:pt x="2406650" y="647700"/>
                </a:lnTo>
                <a:lnTo>
                  <a:pt x="2448645" y="639206"/>
                </a:lnTo>
                <a:lnTo>
                  <a:pt x="2482961" y="616045"/>
                </a:lnTo>
                <a:lnTo>
                  <a:pt x="2506108" y="581691"/>
                </a:lnTo>
                <a:lnTo>
                  <a:pt x="2514600" y="539623"/>
                </a:lnTo>
                <a:lnTo>
                  <a:pt x="2514600" y="107950"/>
                </a:lnTo>
                <a:lnTo>
                  <a:pt x="2506108" y="65901"/>
                </a:lnTo>
                <a:lnTo>
                  <a:pt x="2482961" y="31591"/>
                </a:lnTo>
                <a:lnTo>
                  <a:pt x="2448645" y="8473"/>
                </a:lnTo>
                <a:lnTo>
                  <a:pt x="2406650" y="0"/>
                </a:lnTo>
                <a:close/>
              </a:path>
            </a:pathLst>
          </a:custGeom>
          <a:solidFill>
            <a:srgbClr val="1CACE3"/>
          </a:solidFill>
        </p:spPr>
        <p:txBody>
          <a:bodyPr wrap="square" lIns="0" tIns="0" rIns="0" bIns="0" rtlCol="0"/>
          <a:lstStyle/>
          <a:p>
            <a:endParaRPr/>
          </a:p>
        </p:txBody>
      </p:sp>
      <p:sp>
        <p:nvSpPr>
          <p:cNvPr id="13" name="object 13"/>
          <p:cNvSpPr/>
          <p:nvPr/>
        </p:nvSpPr>
        <p:spPr>
          <a:xfrm>
            <a:off x="5295900" y="845564"/>
            <a:ext cx="2514600" cy="647700"/>
          </a:xfrm>
          <a:custGeom>
            <a:avLst/>
            <a:gdLst/>
            <a:ahLst/>
            <a:cxnLst/>
            <a:rect l="l" t="t" r="r" b="b"/>
            <a:pathLst>
              <a:path w="2514600" h="647700">
                <a:moveTo>
                  <a:pt x="0" y="107950"/>
                </a:moveTo>
                <a:lnTo>
                  <a:pt x="8491" y="65901"/>
                </a:lnTo>
                <a:lnTo>
                  <a:pt x="31638" y="31591"/>
                </a:lnTo>
                <a:lnTo>
                  <a:pt x="65954" y="8473"/>
                </a:lnTo>
                <a:lnTo>
                  <a:pt x="107950" y="0"/>
                </a:lnTo>
                <a:lnTo>
                  <a:pt x="2406650" y="0"/>
                </a:lnTo>
                <a:lnTo>
                  <a:pt x="2448645" y="8473"/>
                </a:lnTo>
                <a:lnTo>
                  <a:pt x="2482961" y="31591"/>
                </a:lnTo>
                <a:lnTo>
                  <a:pt x="2506108" y="65901"/>
                </a:lnTo>
                <a:lnTo>
                  <a:pt x="2514600" y="107950"/>
                </a:lnTo>
                <a:lnTo>
                  <a:pt x="2514600" y="539623"/>
                </a:lnTo>
                <a:lnTo>
                  <a:pt x="2506108" y="581691"/>
                </a:lnTo>
                <a:lnTo>
                  <a:pt x="2482961" y="616045"/>
                </a:lnTo>
                <a:lnTo>
                  <a:pt x="2448645" y="639206"/>
                </a:lnTo>
                <a:lnTo>
                  <a:pt x="2406650" y="647700"/>
                </a:lnTo>
                <a:lnTo>
                  <a:pt x="107950" y="647700"/>
                </a:lnTo>
                <a:lnTo>
                  <a:pt x="65954" y="639206"/>
                </a:lnTo>
                <a:lnTo>
                  <a:pt x="31638" y="616045"/>
                </a:lnTo>
                <a:lnTo>
                  <a:pt x="8491" y="581691"/>
                </a:lnTo>
                <a:lnTo>
                  <a:pt x="0" y="539623"/>
                </a:lnTo>
                <a:lnTo>
                  <a:pt x="0" y="107950"/>
                </a:lnTo>
                <a:close/>
              </a:path>
            </a:pathLst>
          </a:custGeom>
          <a:ln w="19050">
            <a:solidFill>
              <a:srgbClr val="117DA7"/>
            </a:solidFill>
          </a:ln>
        </p:spPr>
        <p:txBody>
          <a:bodyPr wrap="square" lIns="0" tIns="0" rIns="0" bIns="0" rtlCol="0"/>
          <a:lstStyle/>
          <a:p>
            <a:endParaRPr/>
          </a:p>
        </p:txBody>
      </p:sp>
      <p:sp>
        <p:nvSpPr>
          <p:cNvPr id="14" name="object 14"/>
          <p:cNvSpPr txBox="1"/>
          <p:nvPr/>
        </p:nvSpPr>
        <p:spPr>
          <a:xfrm>
            <a:off x="5900024" y="915287"/>
            <a:ext cx="12465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微軟正黑體"/>
                <a:cs typeface="微軟正黑體"/>
              </a:rPr>
              <a:t>新課綱</a:t>
            </a:r>
            <a:endParaRPr sz="3200" dirty="0">
              <a:latin typeface="微軟正黑體"/>
              <a:cs typeface="微軟正黑體"/>
            </a:endParaRPr>
          </a:p>
        </p:txBody>
      </p:sp>
      <p:sp>
        <p:nvSpPr>
          <p:cNvPr id="15" name="object 15"/>
          <p:cNvSpPr/>
          <p:nvPr/>
        </p:nvSpPr>
        <p:spPr>
          <a:xfrm>
            <a:off x="4497451" y="3429000"/>
            <a:ext cx="4111625" cy="2667000"/>
          </a:xfrm>
          <a:custGeom>
            <a:avLst/>
            <a:gdLst/>
            <a:ahLst/>
            <a:cxnLst/>
            <a:rect l="l" t="t" r="r" b="b"/>
            <a:pathLst>
              <a:path w="4111625" h="2667000">
                <a:moveTo>
                  <a:pt x="3666998" y="0"/>
                </a:moveTo>
                <a:lnTo>
                  <a:pt x="444500" y="0"/>
                </a:lnTo>
                <a:lnTo>
                  <a:pt x="396066" y="2608"/>
                </a:lnTo>
                <a:lnTo>
                  <a:pt x="349144" y="10252"/>
                </a:lnTo>
                <a:lnTo>
                  <a:pt x="304003" y="22660"/>
                </a:lnTo>
                <a:lnTo>
                  <a:pt x="260915" y="39562"/>
                </a:lnTo>
                <a:lnTo>
                  <a:pt x="220152" y="60687"/>
                </a:lnTo>
                <a:lnTo>
                  <a:pt x="181983" y="85762"/>
                </a:lnTo>
                <a:lnTo>
                  <a:pt x="146682" y="114517"/>
                </a:lnTo>
                <a:lnTo>
                  <a:pt x="114517" y="146682"/>
                </a:lnTo>
                <a:lnTo>
                  <a:pt x="85762" y="181983"/>
                </a:lnTo>
                <a:lnTo>
                  <a:pt x="60687" y="220152"/>
                </a:lnTo>
                <a:lnTo>
                  <a:pt x="39562" y="260915"/>
                </a:lnTo>
                <a:lnTo>
                  <a:pt x="22660" y="304003"/>
                </a:lnTo>
                <a:lnTo>
                  <a:pt x="10252" y="349144"/>
                </a:lnTo>
                <a:lnTo>
                  <a:pt x="2608" y="396066"/>
                </a:lnTo>
                <a:lnTo>
                  <a:pt x="0" y="444500"/>
                </a:lnTo>
                <a:lnTo>
                  <a:pt x="0" y="2222487"/>
                </a:lnTo>
                <a:lnTo>
                  <a:pt x="2608" y="2270922"/>
                </a:lnTo>
                <a:lnTo>
                  <a:pt x="10252" y="2317847"/>
                </a:lnTo>
                <a:lnTo>
                  <a:pt x="22660" y="2362990"/>
                </a:lnTo>
                <a:lnTo>
                  <a:pt x="39562" y="2406079"/>
                </a:lnTo>
                <a:lnTo>
                  <a:pt x="60687" y="2446844"/>
                </a:lnTo>
                <a:lnTo>
                  <a:pt x="85762" y="2485013"/>
                </a:lnTo>
                <a:lnTo>
                  <a:pt x="114517" y="2520315"/>
                </a:lnTo>
                <a:lnTo>
                  <a:pt x="146682" y="2552480"/>
                </a:lnTo>
                <a:lnTo>
                  <a:pt x="181983" y="2581236"/>
                </a:lnTo>
                <a:lnTo>
                  <a:pt x="220152" y="2606312"/>
                </a:lnTo>
                <a:lnTo>
                  <a:pt x="260915" y="2627436"/>
                </a:lnTo>
                <a:lnTo>
                  <a:pt x="304003" y="2644339"/>
                </a:lnTo>
                <a:lnTo>
                  <a:pt x="349144" y="2656747"/>
                </a:lnTo>
                <a:lnTo>
                  <a:pt x="396066" y="2664391"/>
                </a:lnTo>
                <a:lnTo>
                  <a:pt x="444500" y="2667000"/>
                </a:lnTo>
                <a:lnTo>
                  <a:pt x="3666998" y="2667000"/>
                </a:lnTo>
                <a:lnTo>
                  <a:pt x="3715432" y="2664391"/>
                </a:lnTo>
                <a:lnTo>
                  <a:pt x="3762359" y="2656747"/>
                </a:lnTo>
                <a:lnTo>
                  <a:pt x="3807507" y="2644339"/>
                </a:lnTo>
                <a:lnTo>
                  <a:pt x="3850604" y="2627436"/>
                </a:lnTo>
                <a:lnTo>
                  <a:pt x="3891378" y="2606312"/>
                </a:lnTo>
                <a:lnTo>
                  <a:pt x="3929558" y="2581236"/>
                </a:lnTo>
                <a:lnTo>
                  <a:pt x="3964873" y="2552480"/>
                </a:lnTo>
                <a:lnTo>
                  <a:pt x="3997049" y="2520315"/>
                </a:lnTo>
                <a:lnTo>
                  <a:pt x="4025817" y="2485013"/>
                </a:lnTo>
                <a:lnTo>
                  <a:pt x="4050904" y="2446844"/>
                </a:lnTo>
                <a:lnTo>
                  <a:pt x="4072039" y="2406079"/>
                </a:lnTo>
                <a:lnTo>
                  <a:pt x="4088950" y="2362990"/>
                </a:lnTo>
                <a:lnTo>
                  <a:pt x="4101366" y="2317847"/>
                </a:lnTo>
                <a:lnTo>
                  <a:pt x="4109015" y="2270922"/>
                </a:lnTo>
                <a:lnTo>
                  <a:pt x="4111625" y="2222487"/>
                </a:lnTo>
                <a:lnTo>
                  <a:pt x="4111625" y="444500"/>
                </a:lnTo>
                <a:lnTo>
                  <a:pt x="4109015" y="396066"/>
                </a:lnTo>
                <a:lnTo>
                  <a:pt x="4101366" y="349144"/>
                </a:lnTo>
                <a:lnTo>
                  <a:pt x="4088950" y="304003"/>
                </a:lnTo>
                <a:lnTo>
                  <a:pt x="4072039" y="260915"/>
                </a:lnTo>
                <a:lnTo>
                  <a:pt x="4050904" y="220152"/>
                </a:lnTo>
                <a:lnTo>
                  <a:pt x="4025817" y="181983"/>
                </a:lnTo>
                <a:lnTo>
                  <a:pt x="3997049" y="146682"/>
                </a:lnTo>
                <a:lnTo>
                  <a:pt x="3964873" y="114517"/>
                </a:lnTo>
                <a:lnTo>
                  <a:pt x="3929558" y="85762"/>
                </a:lnTo>
                <a:lnTo>
                  <a:pt x="3891378" y="60687"/>
                </a:lnTo>
                <a:lnTo>
                  <a:pt x="3850604" y="39562"/>
                </a:lnTo>
                <a:lnTo>
                  <a:pt x="3807507" y="22660"/>
                </a:lnTo>
                <a:lnTo>
                  <a:pt x="3762359" y="10252"/>
                </a:lnTo>
                <a:lnTo>
                  <a:pt x="3715432" y="2608"/>
                </a:lnTo>
                <a:lnTo>
                  <a:pt x="3666998" y="0"/>
                </a:lnTo>
                <a:close/>
              </a:path>
            </a:pathLst>
          </a:custGeom>
          <a:solidFill>
            <a:srgbClr val="FFC000"/>
          </a:solidFill>
        </p:spPr>
        <p:txBody>
          <a:bodyPr wrap="square" lIns="0" tIns="0" rIns="0" bIns="0" rtlCol="0"/>
          <a:lstStyle/>
          <a:p>
            <a:endParaRPr/>
          </a:p>
        </p:txBody>
      </p:sp>
      <p:sp>
        <p:nvSpPr>
          <p:cNvPr id="16" name="object 16"/>
          <p:cNvSpPr/>
          <p:nvPr/>
        </p:nvSpPr>
        <p:spPr>
          <a:xfrm>
            <a:off x="4497451" y="3429000"/>
            <a:ext cx="4111625" cy="2667000"/>
          </a:xfrm>
          <a:custGeom>
            <a:avLst/>
            <a:gdLst/>
            <a:ahLst/>
            <a:cxnLst/>
            <a:rect l="l" t="t" r="r" b="b"/>
            <a:pathLst>
              <a:path w="4111625" h="2667000">
                <a:moveTo>
                  <a:pt x="0" y="444500"/>
                </a:moveTo>
                <a:lnTo>
                  <a:pt x="2608" y="396066"/>
                </a:lnTo>
                <a:lnTo>
                  <a:pt x="10252" y="349144"/>
                </a:lnTo>
                <a:lnTo>
                  <a:pt x="22660" y="304003"/>
                </a:lnTo>
                <a:lnTo>
                  <a:pt x="39562" y="260915"/>
                </a:lnTo>
                <a:lnTo>
                  <a:pt x="60687" y="220152"/>
                </a:lnTo>
                <a:lnTo>
                  <a:pt x="85762" y="181983"/>
                </a:lnTo>
                <a:lnTo>
                  <a:pt x="114517" y="146682"/>
                </a:lnTo>
                <a:lnTo>
                  <a:pt x="146682" y="114517"/>
                </a:lnTo>
                <a:lnTo>
                  <a:pt x="181983" y="85762"/>
                </a:lnTo>
                <a:lnTo>
                  <a:pt x="220152" y="60687"/>
                </a:lnTo>
                <a:lnTo>
                  <a:pt x="260915" y="39562"/>
                </a:lnTo>
                <a:lnTo>
                  <a:pt x="304003" y="22660"/>
                </a:lnTo>
                <a:lnTo>
                  <a:pt x="349144" y="10252"/>
                </a:lnTo>
                <a:lnTo>
                  <a:pt x="396066" y="2608"/>
                </a:lnTo>
                <a:lnTo>
                  <a:pt x="444500" y="0"/>
                </a:lnTo>
                <a:lnTo>
                  <a:pt x="3666998" y="0"/>
                </a:lnTo>
                <a:lnTo>
                  <a:pt x="3715432" y="2608"/>
                </a:lnTo>
                <a:lnTo>
                  <a:pt x="3762359" y="10252"/>
                </a:lnTo>
                <a:lnTo>
                  <a:pt x="3807507" y="22660"/>
                </a:lnTo>
                <a:lnTo>
                  <a:pt x="3850604" y="39562"/>
                </a:lnTo>
                <a:lnTo>
                  <a:pt x="3891378" y="60687"/>
                </a:lnTo>
                <a:lnTo>
                  <a:pt x="3929558" y="85762"/>
                </a:lnTo>
                <a:lnTo>
                  <a:pt x="3964873" y="114517"/>
                </a:lnTo>
                <a:lnTo>
                  <a:pt x="3997049" y="146682"/>
                </a:lnTo>
                <a:lnTo>
                  <a:pt x="4025817" y="181983"/>
                </a:lnTo>
                <a:lnTo>
                  <a:pt x="4050904" y="220152"/>
                </a:lnTo>
                <a:lnTo>
                  <a:pt x="4072039" y="260915"/>
                </a:lnTo>
                <a:lnTo>
                  <a:pt x="4088950" y="304003"/>
                </a:lnTo>
                <a:lnTo>
                  <a:pt x="4101366" y="349144"/>
                </a:lnTo>
                <a:lnTo>
                  <a:pt x="4109015" y="396066"/>
                </a:lnTo>
                <a:lnTo>
                  <a:pt x="4111625" y="444500"/>
                </a:lnTo>
                <a:lnTo>
                  <a:pt x="4111625" y="2222487"/>
                </a:lnTo>
                <a:lnTo>
                  <a:pt x="4109015" y="2270922"/>
                </a:lnTo>
                <a:lnTo>
                  <a:pt x="4101366" y="2317847"/>
                </a:lnTo>
                <a:lnTo>
                  <a:pt x="4088950" y="2362990"/>
                </a:lnTo>
                <a:lnTo>
                  <a:pt x="4072039" y="2406079"/>
                </a:lnTo>
                <a:lnTo>
                  <a:pt x="4050904" y="2446844"/>
                </a:lnTo>
                <a:lnTo>
                  <a:pt x="4025817" y="2485013"/>
                </a:lnTo>
                <a:lnTo>
                  <a:pt x="3997049" y="2520315"/>
                </a:lnTo>
                <a:lnTo>
                  <a:pt x="3964873" y="2552480"/>
                </a:lnTo>
                <a:lnTo>
                  <a:pt x="3929558" y="2581236"/>
                </a:lnTo>
                <a:lnTo>
                  <a:pt x="3891378" y="2606312"/>
                </a:lnTo>
                <a:lnTo>
                  <a:pt x="3850604" y="2627436"/>
                </a:lnTo>
                <a:lnTo>
                  <a:pt x="3807507" y="2644339"/>
                </a:lnTo>
                <a:lnTo>
                  <a:pt x="3762359" y="2656747"/>
                </a:lnTo>
                <a:lnTo>
                  <a:pt x="3715432" y="2664391"/>
                </a:lnTo>
                <a:lnTo>
                  <a:pt x="3666998" y="2667000"/>
                </a:lnTo>
                <a:lnTo>
                  <a:pt x="444500" y="2667000"/>
                </a:lnTo>
                <a:lnTo>
                  <a:pt x="396066" y="2664391"/>
                </a:lnTo>
                <a:lnTo>
                  <a:pt x="349144" y="2656747"/>
                </a:lnTo>
                <a:lnTo>
                  <a:pt x="304003" y="2644339"/>
                </a:lnTo>
                <a:lnTo>
                  <a:pt x="260915" y="2627436"/>
                </a:lnTo>
                <a:lnTo>
                  <a:pt x="220152" y="2606312"/>
                </a:lnTo>
                <a:lnTo>
                  <a:pt x="181983" y="2581236"/>
                </a:lnTo>
                <a:lnTo>
                  <a:pt x="146682" y="2552480"/>
                </a:lnTo>
                <a:lnTo>
                  <a:pt x="114517" y="2520315"/>
                </a:lnTo>
                <a:lnTo>
                  <a:pt x="85762" y="2485013"/>
                </a:lnTo>
                <a:lnTo>
                  <a:pt x="60687" y="2446844"/>
                </a:lnTo>
                <a:lnTo>
                  <a:pt x="39562" y="2406079"/>
                </a:lnTo>
                <a:lnTo>
                  <a:pt x="22660" y="2362990"/>
                </a:lnTo>
                <a:lnTo>
                  <a:pt x="10252" y="2317847"/>
                </a:lnTo>
                <a:lnTo>
                  <a:pt x="2608" y="2270922"/>
                </a:lnTo>
                <a:lnTo>
                  <a:pt x="0" y="2222487"/>
                </a:lnTo>
                <a:lnTo>
                  <a:pt x="0" y="444500"/>
                </a:lnTo>
                <a:close/>
              </a:path>
            </a:pathLst>
          </a:custGeom>
          <a:ln w="19050">
            <a:solidFill>
              <a:srgbClr val="1A969E"/>
            </a:solidFill>
          </a:ln>
        </p:spPr>
        <p:txBody>
          <a:bodyPr wrap="square" lIns="0" tIns="0" rIns="0" bIns="0" rtlCol="0"/>
          <a:lstStyle/>
          <a:p>
            <a:endParaRPr/>
          </a:p>
        </p:txBody>
      </p:sp>
      <p:sp>
        <p:nvSpPr>
          <p:cNvPr id="17" name="object 17"/>
          <p:cNvSpPr txBox="1"/>
          <p:nvPr/>
        </p:nvSpPr>
        <p:spPr>
          <a:xfrm>
            <a:off x="4712334" y="3827145"/>
            <a:ext cx="3684270" cy="1855470"/>
          </a:xfrm>
          <a:prstGeom prst="rect">
            <a:avLst/>
          </a:prstGeom>
        </p:spPr>
        <p:txBody>
          <a:bodyPr vert="horz" wrap="square" lIns="0" tIns="12700" rIns="0" bIns="0" rtlCol="0">
            <a:spAutoFit/>
          </a:bodyPr>
          <a:lstStyle/>
          <a:p>
            <a:pPr marL="12700">
              <a:lnSpc>
                <a:spcPct val="100000"/>
              </a:lnSpc>
              <a:spcBef>
                <a:spcPts val="100"/>
              </a:spcBef>
            </a:pPr>
            <a:r>
              <a:rPr sz="2400" b="1" dirty="0">
                <a:latin typeface="微軟正黑體"/>
                <a:cs typeface="微軟正黑體"/>
              </a:rPr>
              <a:t>群科課程綱要</a:t>
            </a:r>
            <a:r>
              <a:rPr sz="2400" dirty="0">
                <a:latin typeface="微軟正黑體"/>
                <a:cs typeface="微軟正黑體"/>
              </a:rPr>
              <a:t>以「</a:t>
            </a:r>
            <a:r>
              <a:rPr sz="2400" b="1" dirty="0">
                <a:latin typeface="微軟正黑體"/>
                <a:cs typeface="微軟正黑體"/>
              </a:rPr>
              <a:t>強化務實</a:t>
            </a:r>
            <a:endParaRPr sz="2400">
              <a:latin typeface="微軟正黑體"/>
              <a:cs typeface="微軟正黑體"/>
            </a:endParaRPr>
          </a:p>
          <a:p>
            <a:pPr marL="12700">
              <a:lnSpc>
                <a:spcPct val="100000"/>
              </a:lnSpc>
            </a:pPr>
            <a:r>
              <a:rPr sz="2400" b="1" spc="-5" dirty="0">
                <a:latin typeface="微軟正黑體"/>
                <a:cs typeface="微軟正黑體"/>
              </a:rPr>
              <a:t>致用</a:t>
            </a:r>
            <a:r>
              <a:rPr sz="2400" spc="-5" dirty="0">
                <a:latin typeface="微軟正黑體"/>
                <a:cs typeface="微軟正黑體"/>
              </a:rPr>
              <a:t>」、「</a:t>
            </a:r>
            <a:r>
              <a:rPr sz="2400" b="1" spc="-5" dirty="0">
                <a:latin typeface="微軟正黑體"/>
                <a:cs typeface="微軟正黑體"/>
              </a:rPr>
              <a:t>落實課程連</a:t>
            </a:r>
            <a:r>
              <a:rPr sz="2400" b="1" dirty="0">
                <a:latin typeface="微軟正黑體"/>
                <a:cs typeface="微軟正黑體"/>
              </a:rPr>
              <a:t>貫</a:t>
            </a:r>
            <a:r>
              <a:rPr sz="2400" dirty="0">
                <a:latin typeface="微軟正黑體"/>
                <a:cs typeface="微軟正黑體"/>
              </a:rPr>
              <a:t>」</a:t>
            </a:r>
            <a:endParaRPr sz="2400">
              <a:latin typeface="微軟正黑體"/>
              <a:cs typeface="微軟正黑體"/>
            </a:endParaRPr>
          </a:p>
          <a:p>
            <a:pPr marL="12700" marR="5080" algn="ctr">
              <a:lnSpc>
                <a:spcPct val="100000"/>
              </a:lnSpc>
            </a:pPr>
            <a:r>
              <a:rPr sz="2400" dirty="0">
                <a:latin typeface="微軟正黑體"/>
                <a:cs typeface="微軟正黑體"/>
              </a:rPr>
              <a:t>、「</a:t>
            </a:r>
            <a:r>
              <a:rPr sz="2400" b="1" dirty="0">
                <a:latin typeface="微軟正黑體"/>
                <a:cs typeface="微軟正黑體"/>
              </a:rPr>
              <a:t>深化基本職能</a:t>
            </a:r>
            <a:r>
              <a:rPr sz="2400" dirty="0">
                <a:latin typeface="微軟正黑體"/>
                <a:cs typeface="微軟正黑體"/>
              </a:rPr>
              <a:t>」及「</a:t>
            </a:r>
            <a:r>
              <a:rPr sz="2400" b="1" dirty="0">
                <a:latin typeface="微軟正黑體"/>
                <a:cs typeface="微軟正黑體"/>
              </a:rPr>
              <a:t>符 應差異需求</a:t>
            </a:r>
            <a:r>
              <a:rPr sz="2400" dirty="0">
                <a:latin typeface="微軟正黑體"/>
                <a:cs typeface="微軟正黑體"/>
              </a:rPr>
              <a:t>」為課程修訂原 則</a:t>
            </a:r>
            <a:endParaRPr sz="2400">
              <a:latin typeface="微軟正黑體"/>
              <a:cs typeface="微軟正黑體"/>
            </a:endParaRPr>
          </a:p>
        </p:txBody>
      </p:sp>
      <p:sp>
        <p:nvSpPr>
          <p:cNvPr id="18" name="object 18"/>
          <p:cNvSpPr/>
          <p:nvPr/>
        </p:nvSpPr>
        <p:spPr>
          <a:xfrm>
            <a:off x="6394690" y="3067050"/>
            <a:ext cx="257175" cy="353060"/>
          </a:xfrm>
          <a:custGeom>
            <a:avLst/>
            <a:gdLst/>
            <a:ahLst/>
            <a:cxnLst/>
            <a:rect l="l" t="t" r="r" b="b"/>
            <a:pathLst>
              <a:path w="257175" h="353060">
                <a:moveTo>
                  <a:pt x="24701" y="96069"/>
                </a:moveTo>
                <a:lnTo>
                  <a:pt x="13983" y="99695"/>
                </a:lnTo>
                <a:lnTo>
                  <a:pt x="5464" y="107271"/>
                </a:lnTo>
                <a:lnTo>
                  <a:pt x="696" y="117157"/>
                </a:lnTo>
                <a:lnTo>
                  <a:pt x="0" y="128091"/>
                </a:lnTo>
                <a:lnTo>
                  <a:pt x="3696" y="138811"/>
                </a:lnTo>
                <a:lnTo>
                  <a:pt x="128410" y="352551"/>
                </a:lnTo>
                <a:lnTo>
                  <a:pt x="144844" y="324358"/>
                </a:lnTo>
                <a:lnTo>
                  <a:pt x="128283" y="324358"/>
                </a:lnTo>
                <a:lnTo>
                  <a:pt x="117175" y="322125"/>
                </a:lnTo>
                <a:lnTo>
                  <a:pt x="108090" y="316023"/>
                </a:lnTo>
                <a:lnTo>
                  <a:pt x="101959" y="306945"/>
                </a:lnTo>
                <a:lnTo>
                  <a:pt x="99708" y="295783"/>
                </a:lnTo>
                <a:lnTo>
                  <a:pt x="99708" y="190050"/>
                </a:lnTo>
                <a:lnTo>
                  <a:pt x="52972" y="109982"/>
                </a:lnTo>
                <a:lnTo>
                  <a:pt x="45469" y="101534"/>
                </a:lnTo>
                <a:lnTo>
                  <a:pt x="35621" y="96789"/>
                </a:lnTo>
                <a:lnTo>
                  <a:pt x="24701" y="96069"/>
                </a:lnTo>
                <a:close/>
              </a:path>
              <a:path w="257175" h="353060">
                <a:moveTo>
                  <a:pt x="99708" y="190050"/>
                </a:moveTo>
                <a:lnTo>
                  <a:pt x="99708" y="295783"/>
                </a:lnTo>
                <a:lnTo>
                  <a:pt x="101959" y="306945"/>
                </a:lnTo>
                <a:lnTo>
                  <a:pt x="108090" y="316023"/>
                </a:lnTo>
                <a:lnTo>
                  <a:pt x="117175" y="322125"/>
                </a:lnTo>
                <a:lnTo>
                  <a:pt x="128283" y="324358"/>
                </a:lnTo>
                <a:lnTo>
                  <a:pt x="139446" y="322125"/>
                </a:lnTo>
                <a:lnTo>
                  <a:pt x="148524" y="316023"/>
                </a:lnTo>
                <a:lnTo>
                  <a:pt x="154626" y="306945"/>
                </a:lnTo>
                <a:lnTo>
                  <a:pt x="156858" y="295783"/>
                </a:lnTo>
                <a:lnTo>
                  <a:pt x="156858" y="281432"/>
                </a:lnTo>
                <a:lnTo>
                  <a:pt x="103645" y="281432"/>
                </a:lnTo>
                <a:lnTo>
                  <a:pt x="128347" y="239113"/>
                </a:lnTo>
                <a:lnTo>
                  <a:pt x="99708" y="190050"/>
                </a:lnTo>
                <a:close/>
              </a:path>
              <a:path w="257175" h="353060">
                <a:moveTo>
                  <a:pt x="231993" y="96069"/>
                </a:moveTo>
                <a:lnTo>
                  <a:pt x="156985" y="190050"/>
                </a:lnTo>
                <a:lnTo>
                  <a:pt x="156858" y="295783"/>
                </a:lnTo>
                <a:lnTo>
                  <a:pt x="154626" y="306945"/>
                </a:lnTo>
                <a:lnTo>
                  <a:pt x="148524" y="316023"/>
                </a:lnTo>
                <a:lnTo>
                  <a:pt x="139446" y="322125"/>
                </a:lnTo>
                <a:lnTo>
                  <a:pt x="128283" y="324358"/>
                </a:lnTo>
                <a:lnTo>
                  <a:pt x="144844" y="324358"/>
                </a:lnTo>
                <a:lnTo>
                  <a:pt x="252997" y="138811"/>
                </a:lnTo>
                <a:lnTo>
                  <a:pt x="256694" y="128091"/>
                </a:lnTo>
                <a:lnTo>
                  <a:pt x="255998" y="117157"/>
                </a:lnTo>
                <a:lnTo>
                  <a:pt x="251229" y="107271"/>
                </a:lnTo>
                <a:lnTo>
                  <a:pt x="242710" y="99695"/>
                </a:lnTo>
                <a:lnTo>
                  <a:pt x="231993" y="96069"/>
                </a:lnTo>
                <a:close/>
              </a:path>
              <a:path w="257175" h="353060">
                <a:moveTo>
                  <a:pt x="128347" y="239113"/>
                </a:moveTo>
                <a:lnTo>
                  <a:pt x="103645" y="281432"/>
                </a:lnTo>
                <a:lnTo>
                  <a:pt x="153048" y="281432"/>
                </a:lnTo>
                <a:lnTo>
                  <a:pt x="128347" y="239113"/>
                </a:lnTo>
                <a:close/>
              </a:path>
              <a:path w="257175" h="353060">
                <a:moveTo>
                  <a:pt x="156858" y="190267"/>
                </a:moveTo>
                <a:lnTo>
                  <a:pt x="128347" y="239113"/>
                </a:lnTo>
                <a:lnTo>
                  <a:pt x="153048" y="281432"/>
                </a:lnTo>
                <a:lnTo>
                  <a:pt x="156858" y="281432"/>
                </a:lnTo>
                <a:lnTo>
                  <a:pt x="156858" y="190267"/>
                </a:lnTo>
                <a:close/>
              </a:path>
              <a:path w="257175" h="353060">
                <a:moveTo>
                  <a:pt x="128283" y="0"/>
                </a:moveTo>
                <a:lnTo>
                  <a:pt x="117175" y="2250"/>
                </a:lnTo>
                <a:lnTo>
                  <a:pt x="108090" y="8382"/>
                </a:lnTo>
                <a:lnTo>
                  <a:pt x="101959" y="17466"/>
                </a:lnTo>
                <a:lnTo>
                  <a:pt x="99708" y="28575"/>
                </a:lnTo>
                <a:lnTo>
                  <a:pt x="99835" y="190267"/>
                </a:lnTo>
                <a:lnTo>
                  <a:pt x="128347" y="239113"/>
                </a:lnTo>
                <a:lnTo>
                  <a:pt x="156858" y="190267"/>
                </a:lnTo>
                <a:lnTo>
                  <a:pt x="156858" y="28575"/>
                </a:lnTo>
                <a:lnTo>
                  <a:pt x="154626" y="17466"/>
                </a:lnTo>
                <a:lnTo>
                  <a:pt x="148524" y="8382"/>
                </a:lnTo>
                <a:lnTo>
                  <a:pt x="139446" y="2250"/>
                </a:lnTo>
                <a:lnTo>
                  <a:pt x="128283" y="0"/>
                </a:lnTo>
                <a:close/>
              </a:path>
            </a:pathLst>
          </a:custGeom>
          <a:solidFill>
            <a:srgbClr val="182D39"/>
          </a:solidFill>
        </p:spPr>
        <p:txBody>
          <a:bodyPr wrap="square" lIns="0" tIns="0" rIns="0" bIns="0" rtlCol="0"/>
          <a:lstStyle/>
          <a:p>
            <a:endParaRPr/>
          </a:p>
        </p:txBody>
      </p:sp>
      <p:sp>
        <p:nvSpPr>
          <p:cNvPr id="19" name="投影片編號版面配置區 18"/>
          <p:cNvSpPr>
            <a:spLocks noGrp="1"/>
          </p:cNvSpPr>
          <p:nvPr>
            <p:ph type="sldNum" sz="quarter" idx="7"/>
          </p:nvPr>
        </p:nvSpPr>
        <p:spPr/>
        <p:txBody>
          <a:bodyPr/>
          <a:lstStyle/>
          <a:p>
            <a:fld id="{B6F15528-21DE-4FAA-801E-634DDDAF4B2B}" type="slidenum">
              <a:rPr lang="en-US" altLang="zh-TW" smtClean="0"/>
              <a:t>97</a:t>
            </a:fld>
            <a:endParaRPr lang="zh-TW" altLang="en-US"/>
          </a:p>
        </p:txBody>
      </p:sp>
    </p:spTree>
    <p:extLst>
      <p:ext uri="{BB962C8B-B14F-4D97-AF65-F5344CB8AC3E}">
        <p14:creationId xmlns:p14="http://schemas.microsoft.com/office/powerpoint/2010/main" val="18158172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18</a:t>
            </a:r>
            <a:endParaRPr sz="900">
              <a:latin typeface="Arial"/>
              <a:cs typeface="Arial"/>
            </a:endParaRPr>
          </a:p>
        </p:txBody>
      </p:sp>
      <p:sp>
        <p:nvSpPr>
          <p:cNvPr id="16" name="object 16"/>
          <p:cNvSpPr txBox="1">
            <a:spLocks noGrp="1"/>
          </p:cNvSpPr>
          <p:nvPr>
            <p:ph type="title"/>
          </p:nvPr>
        </p:nvSpPr>
        <p:spPr>
          <a:xfrm>
            <a:off x="457200" y="501492"/>
            <a:ext cx="8229600" cy="689291"/>
          </a:xfrm>
          <a:prstGeom prst="rect">
            <a:avLst/>
          </a:prstGeom>
        </p:spPr>
        <p:txBody>
          <a:bodyPr vert="horz" wrap="square" lIns="0" tIns="12065" rIns="0" bIns="0" rtlCol="0">
            <a:spAutoFit/>
          </a:bodyPr>
          <a:lstStyle/>
          <a:p>
            <a:pPr marL="87630">
              <a:lnSpc>
                <a:spcPct val="100000"/>
              </a:lnSpc>
              <a:spcBef>
                <a:spcPts val="95"/>
              </a:spcBef>
            </a:pPr>
            <a:r>
              <a:rPr lang="en-US" spc="-10" dirty="0" smtClean="0"/>
              <a:t>1.</a:t>
            </a:r>
            <a:r>
              <a:rPr lang="zh-TW" altLang="en-US" spc="-10" dirty="0" smtClean="0"/>
              <a:t>精神</a:t>
            </a:r>
            <a:endParaRPr spc="-10" dirty="0"/>
          </a:p>
        </p:txBody>
      </p:sp>
      <p:graphicFrame>
        <p:nvGraphicFramePr>
          <p:cNvPr id="18" name="object 18"/>
          <p:cNvGraphicFramePr>
            <a:graphicFrameLocks noGrp="1"/>
          </p:cNvGraphicFramePr>
          <p:nvPr>
            <p:extLst/>
          </p:nvPr>
        </p:nvGraphicFramePr>
        <p:xfrm>
          <a:off x="150367" y="1345372"/>
          <a:ext cx="8762365" cy="4348480"/>
        </p:xfrm>
        <a:graphic>
          <a:graphicData uri="http://schemas.openxmlformats.org/drawingml/2006/table">
            <a:tbl>
              <a:tblPr firstRow="1" bandRow="1">
                <a:tableStyleId>{2D5ABB26-0587-4C30-8999-92F81FD0307C}</a:tableStyleId>
              </a:tblPr>
              <a:tblGrid>
                <a:gridCol w="1061720">
                  <a:extLst>
                    <a:ext uri="{9D8B030D-6E8A-4147-A177-3AD203B41FA5}">
                      <a16:colId xmlns="" xmlns:a16="http://schemas.microsoft.com/office/drawing/2014/main" val="20000"/>
                    </a:ext>
                  </a:extLst>
                </a:gridCol>
                <a:gridCol w="7700645">
                  <a:extLst>
                    <a:ext uri="{9D8B030D-6E8A-4147-A177-3AD203B41FA5}">
                      <a16:colId xmlns="" xmlns:a16="http://schemas.microsoft.com/office/drawing/2014/main" val="20001"/>
                    </a:ext>
                  </a:extLst>
                </a:gridCol>
              </a:tblGrid>
              <a:tr h="1239520">
                <a:tc>
                  <a:txBody>
                    <a:bodyPr/>
                    <a:lstStyle/>
                    <a:p>
                      <a:pPr marL="232410" marR="211454">
                        <a:lnSpc>
                          <a:spcPct val="100000"/>
                        </a:lnSpc>
                        <a:spcBef>
                          <a:spcPts val="1930"/>
                        </a:spcBef>
                      </a:pPr>
                      <a:r>
                        <a:rPr sz="2400" b="1" dirty="0">
                          <a:solidFill>
                            <a:srgbClr val="FF0000"/>
                          </a:solidFill>
                          <a:latin typeface="微軟正黑體"/>
                          <a:cs typeface="微軟正黑體"/>
                        </a:rPr>
                        <a:t>部定 課程</a:t>
                      </a:r>
                      <a:endParaRPr sz="2400" dirty="0">
                        <a:latin typeface="微軟正黑體"/>
                        <a:cs typeface="微軟正黑體"/>
                      </a:endParaRPr>
                    </a:p>
                  </a:txBody>
                  <a:tcPr marL="0" marR="0" marT="2451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90"/>
                        </a:spcBef>
                      </a:pPr>
                      <a:r>
                        <a:rPr sz="2400" b="1" spc="-5" dirty="0">
                          <a:latin typeface="微軟正黑體"/>
                          <a:cs typeface="微軟正黑體"/>
                        </a:rPr>
                        <a:t>1.</a:t>
                      </a:r>
                      <a:r>
                        <a:rPr sz="2400" b="1" dirty="0">
                          <a:latin typeface="微軟正黑體"/>
                          <a:cs typeface="微軟正黑體"/>
                        </a:rPr>
                        <a:t>「技能領域」在培養學生</a:t>
                      </a:r>
                      <a:r>
                        <a:rPr sz="2400" b="1" dirty="0">
                          <a:solidFill>
                            <a:srgbClr val="FF0000"/>
                          </a:solidFill>
                          <a:latin typeface="微軟正黑體"/>
                          <a:cs typeface="微軟正黑體"/>
                        </a:rPr>
                        <a:t>跨科別</a:t>
                      </a:r>
                      <a:r>
                        <a:rPr sz="2400" b="1" dirty="0">
                          <a:latin typeface="微軟正黑體"/>
                          <a:cs typeface="微軟正黑體"/>
                        </a:rPr>
                        <a:t>之</a:t>
                      </a:r>
                      <a:r>
                        <a:rPr sz="2400" b="1" dirty="0">
                          <a:solidFill>
                            <a:srgbClr val="FF0000"/>
                          </a:solidFill>
                          <a:latin typeface="微軟正黑體"/>
                          <a:cs typeface="微軟正黑體"/>
                        </a:rPr>
                        <a:t>共通基礎技術能力</a:t>
                      </a:r>
                      <a:r>
                        <a:rPr sz="2400" b="1" dirty="0">
                          <a:latin typeface="微軟正黑體"/>
                          <a:cs typeface="微軟正黑體"/>
                        </a:rPr>
                        <a:t>。</a:t>
                      </a:r>
                      <a:endParaRPr sz="2400" dirty="0">
                        <a:latin typeface="微軟正黑體"/>
                        <a:cs typeface="微軟正黑體"/>
                      </a:endParaRPr>
                    </a:p>
                    <a:p>
                      <a:pPr marL="97790">
                        <a:lnSpc>
                          <a:spcPct val="100000"/>
                        </a:lnSpc>
                        <a:spcBef>
                          <a:spcPts val="400"/>
                        </a:spcBef>
                      </a:pPr>
                      <a:r>
                        <a:rPr sz="2400" b="1" spc="-5" dirty="0">
                          <a:latin typeface="微軟正黑體"/>
                          <a:cs typeface="微軟正黑體"/>
                        </a:rPr>
                        <a:t>2.數學、社會、自然科學領域，注重通識及對人文、生</a:t>
                      </a:r>
                      <a:endParaRPr sz="2400" dirty="0">
                        <a:latin typeface="微軟正黑體"/>
                        <a:cs typeface="微軟正黑體"/>
                      </a:endParaRPr>
                    </a:p>
                    <a:p>
                      <a:pPr marL="346710">
                        <a:lnSpc>
                          <a:spcPct val="100000"/>
                        </a:lnSpc>
                      </a:pPr>
                      <a:r>
                        <a:rPr sz="2400" b="1" dirty="0">
                          <a:latin typeface="微軟正黑體"/>
                          <a:cs typeface="微軟正黑體"/>
                        </a:rPr>
                        <a:t>命與自然的關懷，俾有助</a:t>
                      </a:r>
                      <a:r>
                        <a:rPr sz="2400" b="1" dirty="0">
                          <a:solidFill>
                            <a:srgbClr val="FF0000"/>
                          </a:solidFill>
                          <a:latin typeface="微軟正黑體"/>
                          <a:cs typeface="微軟正黑體"/>
                        </a:rPr>
                        <a:t>提升終身學習之能力與興趣</a:t>
                      </a:r>
                      <a:r>
                        <a:rPr sz="2400" b="1" dirty="0">
                          <a:latin typeface="微軟正黑體"/>
                          <a:cs typeface="微軟正黑體"/>
                        </a:rPr>
                        <a:t>。</a:t>
                      </a:r>
                      <a:endParaRPr sz="2400" dirty="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0"/>
                  </a:ext>
                </a:extLst>
              </a:tr>
              <a:tr h="1554480">
                <a:tc>
                  <a:txBody>
                    <a:bodyPr/>
                    <a:lstStyle/>
                    <a:p>
                      <a:pPr>
                        <a:lnSpc>
                          <a:spcPct val="100000"/>
                        </a:lnSpc>
                        <a:spcBef>
                          <a:spcPts val="10"/>
                        </a:spcBef>
                      </a:pPr>
                      <a:endParaRPr sz="2750">
                        <a:latin typeface="Times New Roman"/>
                        <a:cs typeface="Times New Roman"/>
                      </a:endParaRPr>
                    </a:p>
                    <a:p>
                      <a:pPr marL="232410" marR="211454">
                        <a:lnSpc>
                          <a:spcPct val="100000"/>
                        </a:lnSpc>
                      </a:pPr>
                      <a:r>
                        <a:rPr sz="2400" b="1" dirty="0">
                          <a:solidFill>
                            <a:srgbClr val="6F2F9F"/>
                          </a:solidFill>
                          <a:latin typeface="微軟正黑體"/>
                          <a:cs typeface="微軟正黑體"/>
                        </a:rPr>
                        <a:t>校訂 科目</a:t>
                      </a:r>
                      <a:endParaRPr sz="2400">
                        <a:latin typeface="微軟正黑體"/>
                        <a:cs typeface="微軟正黑體"/>
                      </a:endParaRPr>
                    </a:p>
                  </a:txBody>
                  <a:tcPr marL="0" marR="0" marT="12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90"/>
                        </a:spcBef>
                      </a:pPr>
                      <a:r>
                        <a:rPr sz="2400" b="1" spc="-5" dirty="0">
                          <a:latin typeface="微軟正黑體"/>
                          <a:cs typeface="微軟正黑體"/>
                        </a:rPr>
                        <a:t>1.</a:t>
                      </a:r>
                      <a:r>
                        <a:rPr sz="2400" b="1" dirty="0">
                          <a:latin typeface="微軟正黑體"/>
                          <a:cs typeface="微軟正黑體"/>
                        </a:rPr>
                        <a:t>課程實施應</a:t>
                      </a:r>
                      <a:r>
                        <a:rPr sz="2400" b="1" dirty="0">
                          <a:solidFill>
                            <a:srgbClr val="FF0000"/>
                          </a:solidFill>
                          <a:latin typeface="微軟正黑體"/>
                          <a:cs typeface="微軟正黑體"/>
                        </a:rPr>
                        <a:t>注重學生個別差異</a:t>
                      </a:r>
                      <a:r>
                        <a:rPr sz="2400" b="1" dirty="0">
                          <a:latin typeface="微軟正黑體"/>
                          <a:cs typeface="微軟正黑體"/>
                        </a:rPr>
                        <a:t>之學習需求。</a:t>
                      </a:r>
                      <a:endParaRPr sz="2400">
                        <a:latin typeface="微軟正黑體"/>
                        <a:cs typeface="微軟正黑體"/>
                      </a:endParaRPr>
                    </a:p>
                    <a:p>
                      <a:pPr marL="97790">
                        <a:lnSpc>
                          <a:spcPct val="100000"/>
                        </a:lnSpc>
                        <a:spcBef>
                          <a:spcPts val="5"/>
                        </a:spcBef>
                      </a:pPr>
                      <a:r>
                        <a:rPr sz="2400" b="1" spc="-5" dirty="0">
                          <a:latin typeface="微軟正黑體"/>
                          <a:cs typeface="微軟正黑體"/>
                        </a:rPr>
                        <a:t>2.學校發展校訂科目</a:t>
                      </a:r>
                      <a:r>
                        <a:rPr sz="2400" b="1" dirty="0">
                          <a:latin typeface="微軟正黑體"/>
                          <a:cs typeface="微軟正黑體"/>
                        </a:rPr>
                        <a:t>，</a:t>
                      </a:r>
                      <a:r>
                        <a:rPr sz="2400" b="1" spc="-5" dirty="0">
                          <a:solidFill>
                            <a:srgbClr val="FF0000"/>
                          </a:solidFill>
                          <a:latin typeface="微軟正黑體"/>
                          <a:cs typeface="微軟正黑體"/>
                        </a:rPr>
                        <a:t>以部定各群科必修科目</a:t>
                      </a:r>
                      <a:r>
                        <a:rPr sz="2400" b="1" spc="-5" dirty="0">
                          <a:latin typeface="微軟正黑體"/>
                          <a:cs typeface="微軟正黑體"/>
                        </a:rPr>
                        <a:t>為基</a:t>
                      </a:r>
                      <a:r>
                        <a:rPr sz="2400" b="1" dirty="0">
                          <a:latin typeface="微軟正黑體"/>
                          <a:cs typeface="微軟正黑體"/>
                        </a:rPr>
                        <a:t>礎</a:t>
                      </a:r>
                      <a:r>
                        <a:rPr sz="2400" b="1" spc="-10" dirty="0">
                          <a:latin typeface="微軟正黑體"/>
                          <a:cs typeface="微軟正黑體"/>
                        </a:rPr>
                        <a:t> </a:t>
                      </a:r>
                      <a:r>
                        <a:rPr sz="2400" b="1" dirty="0">
                          <a:latin typeface="微軟正黑體"/>
                          <a:cs typeface="微軟正黑體"/>
                        </a:rPr>
                        <a:t>。</a:t>
                      </a:r>
                      <a:endParaRPr sz="2400">
                        <a:latin typeface="微軟正黑體"/>
                        <a:cs typeface="微軟正黑體"/>
                      </a:endParaRPr>
                    </a:p>
                    <a:p>
                      <a:pPr marL="97790">
                        <a:lnSpc>
                          <a:spcPct val="100000"/>
                        </a:lnSpc>
                      </a:pPr>
                      <a:r>
                        <a:rPr sz="2400" b="1" spc="-5" dirty="0">
                          <a:latin typeface="微軟正黑體"/>
                          <a:cs typeface="微軟正黑體"/>
                        </a:rPr>
                        <a:t>3.</a:t>
                      </a:r>
                      <a:r>
                        <a:rPr sz="2400" b="1" dirty="0">
                          <a:latin typeface="微軟正黑體"/>
                          <a:cs typeface="微軟正黑體"/>
                        </a:rPr>
                        <a:t>校訂之選修科目，</a:t>
                      </a:r>
                      <a:r>
                        <a:rPr sz="2400" b="1" dirty="0">
                          <a:solidFill>
                            <a:srgbClr val="FF0000"/>
                          </a:solidFill>
                          <a:latin typeface="微軟正黑體"/>
                          <a:cs typeface="微軟正黑體"/>
                        </a:rPr>
                        <a:t>各校應提供學生跨班自由選修課程</a:t>
                      </a:r>
                      <a:r>
                        <a:rPr sz="2400" b="1" dirty="0">
                          <a:latin typeface="微軟正黑體"/>
                          <a:cs typeface="微軟正黑體"/>
                        </a:rPr>
                        <a:t>。</a:t>
                      </a:r>
                      <a:endParaRPr sz="2400">
                        <a:latin typeface="微軟正黑體"/>
                        <a:cs typeface="微軟正黑體"/>
                      </a:endParaRPr>
                    </a:p>
                    <a:p>
                      <a:pPr marL="97790">
                        <a:lnSpc>
                          <a:spcPct val="100000"/>
                        </a:lnSpc>
                      </a:pPr>
                      <a:r>
                        <a:rPr sz="2400" b="1" spc="-5" dirty="0">
                          <a:latin typeface="微軟正黑體"/>
                          <a:cs typeface="微軟正黑體"/>
                        </a:rPr>
                        <a:t>4.</a:t>
                      </a:r>
                      <a:r>
                        <a:rPr sz="2400" b="1" dirty="0">
                          <a:latin typeface="微軟正黑體"/>
                          <a:cs typeface="微軟正黑體"/>
                        </a:rPr>
                        <a:t>不得重複開設相同內容之校訂科目。</a:t>
                      </a:r>
                      <a:endParaRPr sz="2400">
                        <a:latin typeface="微軟正黑體"/>
                        <a:cs typeface="微軟正黑體"/>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1554480">
                <a:tc>
                  <a:txBody>
                    <a:bodyPr/>
                    <a:lstStyle/>
                    <a:p>
                      <a:pPr>
                        <a:lnSpc>
                          <a:spcPct val="100000"/>
                        </a:lnSpc>
                        <a:spcBef>
                          <a:spcPts val="15"/>
                        </a:spcBef>
                      </a:pPr>
                      <a:endParaRPr sz="2750" dirty="0">
                        <a:latin typeface="Times New Roman"/>
                        <a:cs typeface="Times New Roman"/>
                      </a:endParaRPr>
                    </a:p>
                    <a:p>
                      <a:pPr marL="232410" marR="211454">
                        <a:lnSpc>
                          <a:spcPct val="100000"/>
                        </a:lnSpc>
                      </a:pPr>
                      <a:r>
                        <a:rPr sz="2400" b="1" dirty="0">
                          <a:solidFill>
                            <a:srgbClr val="00AF50"/>
                          </a:solidFill>
                          <a:latin typeface="微軟正黑體"/>
                          <a:cs typeface="微軟正黑體"/>
                        </a:rPr>
                        <a:t>彈性 學習</a:t>
                      </a:r>
                      <a:endParaRPr sz="2400" dirty="0">
                        <a:latin typeface="微軟正黑體"/>
                        <a:cs typeface="微軟正黑體"/>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95"/>
                        </a:spcBef>
                      </a:pPr>
                      <a:r>
                        <a:rPr sz="2400" b="1" spc="-5" dirty="0">
                          <a:latin typeface="微軟正黑體"/>
                          <a:cs typeface="微軟正黑體"/>
                        </a:rPr>
                        <a:t>1.</a:t>
                      </a:r>
                      <a:r>
                        <a:rPr sz="2400" b="1" dirty="0">
                          <a:latin typeface="微軟正黑體"/>
                          <a:cs typeface="微軟正黑體"/>
                        </a:rPr>
                        <a:t>在藉由多元學習活動、補救教學、增廣教學等方式，</a:t>
                      </a:r>
                      <a:endParaRPr sz="2400" dirty="0">
                        <a:latin typeface="微軟正黑體"/>
                        <a:cs typeface="微軟正黑體"/>
                      </a:endParaRPr>
                    </a:p>
                    <a:p>
                      <a:pPr marL="346710">
                        <a:lnSpc>
                          <a:spcPct val="100000"/>
                        </a:lnSpc>
                      </a:pPr>
                      <a:r>
                        <a:rPr sz="2400" b="1" spc="-5" dirty="0">
                          <a:latin typeface="微軟正黑體"/>
                          <a:cs typeface="微軟正黑體"/>
                        </a:rPr>
                        <a:t>拓展學生學習面向</a:t>
                      </a:r>
                      <a:r>
                        <a:rPr sz="2400" b="1" dirty="0">
                          <a:latin typeface="微軟正黑體"/>
                          <a:cs typeface="微軟正黑體"/>
                        </a:rPr>
                        <a:t>，</a:t>
                      </a:r>
                      <a:r>
                        <a:rPr sz="2400" b="1" spc="-5" dirty="0">
                          <a:solidFill>
                            <a:srgbClr val="FF0000"/>
                          </a:solidFill>
                          <a:latin typeface="微軟正黑體"/>
                          <a:cs typeface="微軟正黑體"/>
                        </a:rPr>
                        <a:t>減少學習落差</a:t>
                      </a:r>
                      <a:r>
                        <a:rPr sz="2400" b="1" spc="-5" dirty="0">
                          <a:latin typeface="微軟正黑體"/>
                          <a:cs typeface="微軟正黑體"/>
                        </a:rPr>
                        <a:t>促進學生</a:t>
                      </a:r>
                      <a:r>
                        <a:rPr sz="2400" b="1" spc="-5" dirty="0">
                          <a:solidFill>
                            <a:srgbClr val="FF0000"/>
                          </a:solidFill>
                          <a:latin typeface="微軟正黑體"/>
                          <a:cs typeface="微軟正黑體"/>
                        </a:rPr>
                        <a:t>適性發</a:t>
                      </a:r>
                      <a:r>
                        <a:rPr sz="2400" b="1" dirty="0">
                          <a:solidFill>
                            <a:srgbClr val="FF0000"/>
                          </a:solidFill>
                          <a:latin typeface="微軟正黑體"/>
                          <a:cs typeface="微軟正黑體"/>
                        </a:rPr>
                        <a:t>展</a:t>
                      </a:r>
                      <a:r>
                        <a:rPr sz="2400" b="1" dirty="0">
                          <a:latin typeface="微軟正黑體"/>
                          <a:cs typeface="微軟正黑體"/>
                        </a:rPr>
                        <a:t>。</a:t>
                      </a:r>
                      <a:endParaRPr sz="2400" dirty="0">
                        <a:latin typeface="微軟正黑體"/>
                        <a:cs typeface="微軟正黑體"/>
                      </a:endParaRPr>
                    </a:p>
                    <a:p>
                      <a:pPr marL="346710" marR="325120" indent="-248920">
                        <a:lnSpc>
                          <a:spcPct val="100000"/>
                        </a:lnSpc>
                      </a:pPr>
                      <a:r>
                        <a:rPr sz="2400" b="1" spc="-5" dirty="0">
                          <a:latin typeface="微軟正黑體"/>
                          <a:cs typeface="微軟正黑體"/>
                        </a:rPr>
                        <a:t>2</a:t>
                      </a:r>
                      <a:r>
                        <a:rPr sz="2400" b="1" dirty="0">
                          <a:latin typeface="微軟正黑體"/>
                          <a:cs typeface="微軟正黑體"/>
                        </a:rPr>
                        <a:t>.學校應自訂「彈性學習時間」實施相關規定，落實學 生適性、自主學習精神。</a:t>
                      </a:r>
                      <a:endParaRPr sz="2400" dirty="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2" name="投影片編號版面配置區 1"/>
          <p:cNvSpPr>
            <a:spLocks noGrp="1"/>
          </p:cNvSpPr>
          <p:nvPr>
            <p:ph type="sldNum" sz="quarter" idx="12"/>
          </p:nvPr>
        </p:nvSpPr>
        <p:spPr/>
        <p:txBody>
          <a:bodyPr/>
          <a:lstStyle/>
          <a:p>
            <a:fld id="{B721EAF4-66BA-4DDF-97E8-9A1AB1215C2F}" type="slidenum">
              <a:rPr lang="zh-TW" altLang="en-US" smtClean="0"/>
              <a:t>98</a:t>
            </a:fld>
            <a:endParaRPr lang="zh-TW" altLang="en-US"/>
          </a:p>
        </p:txBody>
      </p:sp>
    </p:spTree>
    <p:extLst>
      <p:ext uri="{BB962C8B-B14F-4D97-AF65-F5344CB8AC3E}">
        <p14:creationId xmlns:p14="http://schemas.microsoft.com/office/powerpoint/2010/main" val="32489095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8912732" y="6500571"/>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19</a:t>
            </a:r>
            <a:endParaRPr sz="900">
              <a:latin typeface="Arial"/>
              <a:cs typeface="Arial"/>
            </a:endParaRPr>
          </a:p>
        </p:txBody>
      </p:sp>
      <p:graphicFrame>
        <p:nvGraphicFramePr>
          <p:cNvPr id="18" name="object 18"/>
          <p:cNvGraphicFramePr>
            <a:graphicFrameLocks noGrp="1"/>
          </p:cNvGraphicFramePr>
          <p:nvPr>
            <p:extLst/>
          </p:nvPr>
        </p:nvGraphicFramePr>
        <p:xfrm>
          <a:off x="152400" y="1417638"/>
          <a:ext cx="8839199" cy="5181599"/>
        </p:xfrm>
        <a:graphic>
          <a:graphicData uri="http://schemas.openxmlformats.org/drawingml/2006/table">
            <a:tbl>
              <a:tblPr firstRow="1" bandRow="1">
                <a:tableStyleId>{2D5ABB26-0587-4C30-8999-92F81FD0307C}</a:tableStyleId>
              </a:tblPr>
              <a:tblGrid>
                <a:gridCol w="1031240">
                  <a:extLst>
                    <a:ext uri="{9D8B030D-6E8A-4147-A177-3AD203B41FA5}">
                      <a16:colId xmlns="" xmlns:a16="http://schemas.microsoft.com/office/drawing/2014/main" val="20000"/>
                    </a:ext>
                  </a:extLst>
                </a:gridCol>
                <a:gridCol w="7807959">
                  <a:extLst>
                    <a:ext uri="{9D8B030D-6E8A-4147-A177-3AD203B41FA5}">
                      <a16:colId xmlns="" xmlns:a16="http://schemas.microsoft.com/office/drawing/2014/main" val="20001"/>
                    </a:ext>
                  </a:extLst>
                </a:gridCol>
              </a:tblGrid>
              <a:tr h="1844039">
                <a:tc>
                  <a:txBody>
                    <a:bodyPr/>
                    <a:lstStyle/>
                    <a:p>
                      <a:pPr>
                        <a:lnSpc>
                          <a:spcPct val="100000"/>
                        </a:lnSpc>
                        <a:spcBef>
                          <a:spcPts val="5"/>
                        </a:spcBef>
                      </a:pPr>
                      <a:endParaRPr sz="3850" dirty="0">
                        <a:latin typeface="Times New Roman"/>
                        <a:cs typeface="Times New Roman"/>
                      </a:endParaRPr>
                    </a:p>
                    <a:p>
                      <a:pPr marL="228600">
                        <a:lnSpc>
                          <a:spcPct val="100000"/>
                        </a:lnSpc>
                        <a:spcBef>
                          <a:spcPts val="5"/>
                        </a:spcBef>
                      </a:pPr>
                      <a:r>
                        <a:rPr sz="2300" b="1" dirty="0">
                          <a:solidFill>
                            <a:srgbClr val="FF0000"/>
                          </a:solidFill>
                          <a:latin typeface="微軟正黑體"/>
                          <a:cs typeface="微軟正黑體"/>
                        </a:rPr>
                        <a:t>部定</a:t>
                      </a:r>
                      <a:endParaRPr sz="2300" dirty="0">
                        <a:latin typeface="微軟正黑體"/>
                        <a:cs typeface="微軟正黑體"/>
                      </a:endParaRPr>
                    </a:p>
                    <a:p>
                      <a:pPr marL="228600">
                        <a:lnSpc>
                          <a:spcPct val="100000"/>
                        </a:lnSpc>
                      </a:pPr>
                      <a:r>
                        <a:rPr sz="2300" b="1" dirty="0">
                          <a:solidFill>
                            <a:srgbClr val="FF0000"/>
                          </a:solidFill>
                          <a:latin typeface="微軟正黑體"/>
                          <a:cs typeface="微軟正黑體"/>
                        </a:rPr>
                        <a:t>課程</a:t>
                      </a:r>
                      <a:endParaRPr sz="2300" dirty="0">
                        <a:latin typeface="微軟正黑體"/>
                        <a:cs typeface="微軟正黑體"/>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295"/>
                        </a:spcBef>
                      </a:pPr>
                      <a:r>
                        <a:rPr sz="2300" b="1" spc="-5" dirty="0" smtClean="0">
                          <a:latin typeface="微軟正黑體"/>
                          <a:cs typeface="微軟正黑體"/>
                        </a:rPr>
                        <a:t>1.</a:t>
                      </a:r>
                      <a:r>
                        <a:rPr sz="2300" b="1" dirty="0" smtClean="0">
                          <a:latin typeface="微軟正黑體"/>
                          <a:cs typeface="微軟正黑體"/>
                        </a:rPr>
                        <a:t>一般科目（</a:t>
                      </a:r>
                      <a:r>
                        <a:rPr sz="2300" b="1" dirty="0" smtClean="0">
                          <a:solidFill>
                            <a:srgbClr val="FF0000"/>
                          </a:solidFill>
                          <a:latin typeface="微軟正黑體"/>
                          <a:cs typeface="微軟正黑體"/>
                        </a:rPr>
                        <a:t>國、英、數</a:t>
                      </a:r>
                      <a:r>
                        <a:rPr sz="2300" b="1" dirty="0" smtClean="0">
                          <a:latin typeface="微軟正黑體"/>
                          <a:cs typeface="微軟正黑體"/>
                        </a:rPr>
                        <a:t>）：</a:t>
                      </a:r>
                      <a:r>
                        <a:rPr sz="2300" b="1" spc="-15" dirty="0" smtClean="0">
                          <a:latin typeface="微軟正黑體"/>
                          <a:cs typeface="微軟正黑體"/>
                        </a:rPr>
                        <a:t>「</a:t>
                      </a:r>
                      <a:r>
                        <a:rPr sz="2300" b="1" dirty="0" err="1" smtClean="0">
                          <a:solidFill>
                            <a:srgbClr val="DF05C5"/>
                          </a:solidFill>
                          <a:latin typeface="微軟正黑體"/>
                          <a:cs typeface="微軟正黑體"/>
                        </a:rPr>
                        <a:t>得</a:t>
                      </a:r>
                      <a:r>
                        <a:rPr sz="2300" b="1" dirty="0" err="1" smtClean="0">
                          <a:latin typeface="微軟正黑體"/>
                          <a:cs typeface="微軟正黑體"/>
                        </a:rPr>
                        <a:t>適</a:t>
                      </a:r>
                      <a:r>
                        <a:rPr sz="2300" b="1" spc="-15" dirty="0" err="1" smtClean="0">
                          <a:latin typeface="微軟正黑體"/>
                          <a:cs typeface="微軟正黑體"/>
                        </a:rPr>
                        <a:t>性</a:t>
                      </a:r>
                      <a:r>
                        <a:rPr sz="2300" b="1" dirty="0" err="1" smtClean="0">
                          <a:latin typeface="微軟正黑體"/>
                          <a:cs typeface="微軟正黑體"/>
                        </a:rPr>
                        <a:t>分</a:t>
                      </a:r>
                      <a:r>
                        <a:rPr sz="2300" b="1" spc="-5" dirty="0" err="1" smtClean="0">
                          <a:latin typeface="微軟正黑體"/>
                          <a:cs typeface="微軟正黑體"/>
                        </a:rPr>
                        <a:t>組</a:t>
                      </a:r>
                      <a:r>
                        <a:rPr sz="2300" b="1" spc="-15" dirty="0" smtClean="0">
                          <a:latin typeface="微軟正黑體"/>
                          <a:cs typeface="微軟正黑體"/>
                        </a:rPr>
                        <a:t>」</a:t>
                      </a:r>
                      <a:r>
                        <a:rPr sz="2300" b="1" dirty="0" smtClean="0">
                          <a:latin typeface="微軟正黑體"/>
                          <a:cs typeface="微軟正黑體"/>
                        </a:rPr>
                        <a:t>。</a:t>
                      </a:r>
                      <a:endParaRPr sz="2300" dirty="0" smtClean="0">
                        <a:latin typeface="微軟正黑體"/>
                        <a:cs typeface="微軟正黑體"/>
                      </a:endParaRPr>
                    </a:p>
                    <a:p>
                      <a:pPr marL="97790">
                        <a:lnSpc>
                          <a:spcPct val="100000"/>
                        </a:lnSpc>
                      </a:pPr>
                      <a:r>
                        <a:rPr sz="2300" b="1" spc="5" dirty="0" smtClean="0">
                          <a:latin typeface="微軟正黑體"/>
                          <a:cs typeface="微軟正黑體"/>
                        </a:rPr>
                        <a:t>2.</a:t>
                      </a:r>
                      <a:r>
                        <a:rPr sz="2300" b="1" spc="10" dirty="0" smtClean="0">
                          <a:latin typeface="微軟正黑體"/>
                          <a:cs typeface="微軟正黑體"/>
                        </a:rPr>
                        <a:t>社</a:t>
                      </a:r>
                      <a:r>
                        <a:rPr sz="2300" b="1" spc="25" dirty="0" smtClean="0">
                          <a:latin typeface="微軟正黑體"/>
                          <a:cs typeface="微軟正黑體"/>
                        </a:rPr>
                        <a:t>會</a:t>
                      </a:r>
                      <a:r>
                        <a:rPr sz="2300" b="1" spc="10" dirty="0" smtClean="0">
                          <a:latin typeface="微軟正黑體"/>
                          <a:cs typeface="微軟正黑體"/>
                        </a:rPr>
                        <a:t>、</a:t>
                      </a:r>
                      <a:r>
                        <a:rPr sz="2300" b="1" dirty="0" smtClean="0">
                          <a:latin typeface="微軟正黑體"/>
                          <a:cs typeface="微軟正黑體"/>
                        </a:rPr>
                        <a:t>自</a:t>
                      </a:r>
                      <a:r>
                        <a:rPr sz="2300" b="1" spc="10" dirty="0" smtClean="0">
                          <a:latin typeface="微軟正黑體"/>
                          <a:cs typeface="微軟正黑體"/>
                        </a:rPr>
                        <a:t>然科</a:t>
                      </a:r>
                      <a:r>
                        <a:rPr sz="2300" b="1" dirty="0" smtClean="0">
                          <a:latin typeface="微軟正黑體"/>
                          <a:cs typeface="微軟正黑體"/>
                        </a:rPr>
                        <a:t>學</a:t>
                      </a:r>
                      <a:r>
                        <a:rPr sz="2300" b="1" spc="10" dirty="0" smtClean="0">
                          <a:latin typeface="微軟正黑體"/>
                          <a:cs typeface="微軟正黑體"/>
                        </a:rPr>
                        <a:t>與</a:t>
                      </a:r>
                      <a:r>
                        <a:rPr sz="2300" b="1" dirty="0" smtClean="0">
                          <a:latin typeface="微軟正黑體"/>
                          <a:cs typeface="微軟正黑體"/>
                        </a:rPr>
                        <a:t>藝</a:t>
                      </a:r>
                      <a:r>
                        <a:rPr sz="2300" b="1" spc="10" dirty="0" smtClean="0">
                          <a:latin typeface="微軟正黑體"/>
                          <a:cs typeface="微軟正黑體"/>
                        </a:rPr>
                        <a:t>術領</a:t>
                      </a:r>
                      <a:r>
                        <a:rPr sz="2300" b="1" spc="25" dirty="0" smtClean="0">
                          <a:latin typeface="微軟正黑體"/>
                          <a:cs typeface="微軟正黑體"/>
                        </a:rPr>
                        <a:t>域</a:t>
                      </a:r>
                      <a:r>
                        <a:rPr sz="2300" b="1" spc="10" dirty="0" smtClean="0">
                          <a:latin typeface="微軟正黑體"/>
                          <a:cs typeface="微軟正黑體"/>
                        </a:rPr>
                        <a:t>，</a:t>
                      </a:r>
                      <a:r>
                        <a:rPr sz="2300" b="1" dirty="0" smtClean="0">
                          <a:latin typeface="微軟正黑體"/>
                          <a:cs typeface="微軟正黑體"/>
                        </a:rPr>
                        <a:t>可</a:t>
                      </a:r>
                      <a:r>
                        <a:rPr sz="2300" b="1" spc="10" dirty="0" smtClean="0">
                          <a:latin typeface="微軟正黑體"/>
                          <a:cs typeface="微軟正黑體"/>
                        </a:rPr>
                        <a:t>研擬</a:t>
                      </a:r>
                      <a:r>
                        <a:rPr sz="2300" b="1" dirty="0" smtClean="0">
                          <a:latin typeface="微軟正黑體"/>
                          <a:cs typeface="微軟正黑體"/>
                        </a:rPr>
                        <a:t>跨</a:t>
                      </a:r>
                      <a:r>
                        <a:rPr sz="2300" b="1" spc="10" dirty="0" smtClean="0">
                          <a:latin typeface="微軟正黑體"/>
                          <a:cs typeface="微軟正黑體"/>
                        </a:rPr>
                        <a:t>科</a:t>
                      </a:r>
                      <a:r>
                        <a:rPr sz="2300" b="1" dirty="0" smtClean="0">
                          <a:latin typeface="微軟正黑體"/>
                          <a:cs typeface="微軟正黑體"/>
                        </a:rPr>
                        <a:t>統</a:t>
                      </a:r>
                      <a:r>
                        <a:rPr sz="2300" b="1" spc="10" dirty="0" smtClean="0">
                          <a:latin typeface="微軟正黑體"/>
                          <a:cs typeface="微軟正黑體"/>
                        </a:rPr>
                        <a:t>整</a:t>
                      </a:r>
                      <a:r>
                        <a:rPr sz="2300" b="1" spc="50" dirty="0" smtClean="0">
                          <a:latin typeface="微軟正黑體"/>
                          <a:cs typeface="微軟正黑體"/>
                        </a:rPr>
                        <a:t>型</a:t>
                      </a:r>
                      <a:r>
                        <a:rPr sz="2300" b="1" spc="0" dirty="0" smtClean="0">
                          <a:latin typeface="微軟正黑體"/>
                          <a:cs typeface="微軟正黑體"/>
                        </a:rPr>
                        <a:t>、</a:t>
                      </a:r>
                      <a:r>
                        <a:rPr sz="2300" b="1" spc="10" dirty="0" smtClean="0">
                          <a:latin typeface="微軟正黑體"/>
                          <a:cs typeface="微軟正黑體"/>
                        </a:rPr>
                        <a:t>探</a:t>
                      </a:r>
                      <a:r>
                        <a:rPr sz="2300" b="1" dirty="0" smtClean="0">
                          <a:latin typeface="微軟正黑體"/>
                          <a:cs typeface="微軟正黑體"/>
                        </a:rPr>
                        <a:t>究型</a:t>
                      </a:r>
                      <a:endParaRPr sz="2300" dirty="0" smtClean="0">
                        <a:latin typeface="微軟正黑體"/>
                        <a:cs typeface="微軟正黑體"/>
                      </a:endParaRPr>
                    </a:p>
                    <a:p>
                      <a:pPr marL="349250">
                        <a:lnSpc>
                          <a:spcPct val="100000"/>
                        </a:lnSpc>
                      </a:pPr>
                      <a:r>
                        <a:rPr sz="2300" b="1" dirty="0" smtClean="0">
                          <a:latin typeface="微軟正黑體"/>
                          <a:cs typeface="微軟正黑體"/>
                        </a:rPr>
                        <a:t>或實作型課程</a:t>
                      </a:r>
                      <a:r>
                        <a:rPr sz="2300" b="1" spc="-10" dirty="0" smtClean="0">
                          <a:latin typeface="微軟正黑體"/>
                          <a:cs typeface="微軟正黑體"/>
                        </a:rPr>
                        <a:t>2</a:t>
                      </a:r>
                      <a:r>
                        <a:rPr sz="2300" b="1" dirty="0" smtClean="0">
                          <a:latin typeface="微軟正黑體"/>
                          <a:cs typeface="微軟正黑體"/>
                        </a:rPr>
                        <a:t>學分</a:t>
                      </a:r>
                      <a:r>
                        <a:rPr sz="2300" b="1" spc="0" dirty="0" smtClean="0">
                          <a:latin typeface="微軟正黑體"/>
                          <a:cs typeface="微軟正黑體"/>
                        </a:rPr>
                        <a:t>。</a:t>
                      </a:r>
                      <a:endParaRPr sz="2300" dirty="0" smtClean="0">
                        <a:latin typeface="微軟正黑體"/>
                        <a:cs typeface="微軟正黑體"/>
                      </a:endParaRPr>
                    </a:p>
                    <a:p>
                      <a:pPr marL="349250" marR="77470" indent="-251460">
                        <a:lnSpc>
                          <a:spcPct val="100000"/>
                        </a:lnSpc>
                      </a:pPr>
                      <a:r>
                        <a:rPr sz="2300" b="1" spc="5" dirty="0" smtClean="0">
                          <a:latin typeface="微軟正黑體"/>
                          <a:cs typeface="微軟正黑體"/>
                        </a:rPr>
                        <a:t>3.</a:t>
                      </a:r>
                      <a:r>
                        <a:rPr sz="2300" b="1" spc="10" dirty="0" smtClean="0">
                          <a:latin typeface="微軟正黑體"/>
                          <a:cs typeface="微軟正黑體"/>
                        </a:rPr>
                        <a:t>部定科</a:t>
                      </a:r>
                      <a:r>
                        <a:rPr sz="2300" b="1" dirty="0" smtClean="0">
                          <a:latin typeface="微軟正黑體"/>
                          <a:cs typeface="微軟正黑體"/>
                        </a:rPr>
                        <a:t>目</a:t>
                      </a:r>
                      <a:r>
                        <a:rPr sz="2300" b="1" spc="10" dirty="0" smtClean="0">
                          <a:latin typeface="微軟正黑體"/>
                          <a:cs typeface="微軟正黑體"/>
                        </a:rPr>
                        <a:t>設置</a:t>
                      </a:r>
                      <a:r>
                        <a:rPr sz="2300" b="1" dirty="0" smtClean="0">
                          <a:latin typeface="微軟正黑體"/>
                          <a:cs typeface="微軟正黑體"/>
                        </a:rPr>
                        <a:t>之</a:t>
                      </a:r>
                      <a:r>
                        <a:rPr sz="2300" b="1" spc="10" dirty="0" smtClean="0">
                          <a:latin typeface="微軟正黑體"/>
                          <a:cs typeface="微軟正黑體"/>
                        </a:rPr>
                        <a:t>學</a:t>
                      </a:r>
                      <a:r>
                        <a:rPr sz="2300" b="1" spc="30" dirty="0" smtClean="0">
                          <a:latin typeface="微軟正黑體"/>
                          <a:cs typeface="微軟正黑體"/>
                        </a:rPr>
                        <a:t>年</a:t>
                      </a:r>
                      <a:r>
                        <a:rPr sz="2300" b="1" spc="10" dirty="0" smtClean="0">
                          <a:latin typeface="微軟正黑體"/>
                          <a:cs typeface="微軟正黑體"/>
                        </a:rPr>
                        <a:t>、學</a:t>
                      </a:r>
                      <a:r>
                        <a:rPr sz="2300" b="1" dirty="0" smtClean="0">
                          <a:latin typeface="微軟正黑體"/>
                          <a:cs typeface="微軟正黑體"/>
                        </a:rPr>
                        <a:t>期</a:t>
                      </a:r>
                      <a:r>
                        <a:rPr sz="2300" b="1" spc="10" dirty="0" smtClean="0">
                          <a:latin typeface="微軟正黑體"/>
                          <a:cs typeface="微軟正黑體"/>
                        </a:rPr>
                        <a:t>或</a:t>
                      </a:r>
                      <a:r>
                        <a:rPr sz="2300" b="1" dirty="0" smtClean="0">
                          <a:latin typeface="微軟正黑體"/>
                          <a:cs typeface="微軟正黑體"/>
                        </a:rPr>
                        <a:t>學</a:t>
                      </a:r>
                      <a:r>
                        <a:rPr sz="2300" b="1" spc="10" dirty="0" smtClean="0">
                          <a:latin typeface="微軟正黑體"/>
                          <a:cs typeface="微軟正黑體"/>
                        </a:rPr>
                        <a:t>分</a:t>
                      </a:r>
                      <a:r>
                        <a:rPr sz="2300" b="1" spc="30" dirty="0" smtClean="0">
                          <a:latin typeface="微軟正黑體"/>
                          <a:cs typeface="微軟正黑體"/>
                        </a:rPr>
                        <a:t>數</a:t>
                      </a:r>
                      <a:r>
                        <a:rPr sz="2300" b="1" spc="0" dirty="0" smtClean="0">
                          <a:latin typeface="微軟正黑體"/>
                          <a:cs typeface="微軟正黑體"/>
                        </a:rPr>
                        <a:t>，</a:t>
                      </a:r>
                      <a:r>
                        <a:rPr sz="2300" b="1" spc="10" dirty="0" smtClean="0">
                          <a:latin typeface="微軟正黑體"/>
                          <a:cs typeface="微軟正黑體"/>
                        </a:rPr>
                        <a:t>得</a:t>
                      </a:r>
                      <a:r>
                        <a:rPr sz="2300" b="1" dirty="0" smtClean="0">
                          <a:latin typeface="微軟正黑體"/>
                          <a:cs typeface="微軟正黑體"/>
                        </a:rPr>
                        <a:t>視</a:t>
                      </a:r>
                      <a:r>
                        <a:rPr sz="2300" b="1" spc="10" dirty="0" smtClean="0">
                          <a:latin typeface="微軟正黑體"/>
                          <a:cs typeface="微軟正黑體"/>
                        </a:rPr>
                        <a:t>實際</a:t>
                      </a:r>
                      <a:r>
                        <a:rPr sz="2300" b="1" dirty="0" smtClean="0">
                          <a:latin typeface="微軟正黑體"/>
                          <a:cs typeface="微軟正黑體"/>
                        </a:rPr>
                        <a:t>需</a:t>
                      </a:r>
                      <a:r>
                        <a:rPr sz="2300" b="1" spc="10" dirty="0" smtClean="0">
                          <a:latin typeface="微軟正黑體"/>
                          <a:cs typeface="微軟正黑體"/>
                        </a:rPr>
                        <a:t>求</a:t>
                      </a:r>
                      <a:r>
                        <a:rPr sz="2300" b="1" dirty="0" smtClean="0">
                          <a:latin typeface="微軟正黑體"/>
                          <a:cs typeface="微軟正黑體"/>
                        </a:rPr>
                        <a:t>酌予 </a:t>
                      </a:r>
                      <a:r>
                        <a:rPr sz="2300" b="1" dirty="0" err="1" smtClean="0">
                          <a:latin typeface="微軟正黑體"/>
                          <a:cs typeface="微軟正黑體"/>
                        </a:rPr>
                        <a:t>調整</a:t>
                      </a:r>
                      <a:r>
                        <a:rPr sz="2300" b="1" dirty="0" smtClean="0">
                          <a:latin typeface="微軟正黑體"/>
                          <a:cs typeface="微軟正黑體"/>
                        </a:rPr>
                        <a:t>。</a:t>
                      </a:r>
                      <a:endParaRPr sz="2300" dirty="0">
                        <a:latin typeface="微軟正黑體"/>
                        <a:cs typeface="微軟正黑體"/>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0"/>
                  </a:ext>
                </a:extLst>
              </a:tr>
              <a:tr h="1143000">
                <a:tc>
                  <a:txBody>
                    <a:bodyPr/>
                    <a:lstStyle/>
                    <a:p>
                      <a:pPr marL="228600" marR="208279">
                        <a:lnSpc>
                          <a:spcPct val="100000"/>
                        </a:lnSpc>
                        <a:spcBef>
                          <a:spcPts val="1675"/>
                        </a:spcBef>
                      </a:pPr>
                      <a:r>
                        <a:rPr sz="2300" b="1" dirty="0">
                          <a:solidFill>
                            <a:srgbClr val="6F2F9F"/>
                          </a:solidFill>
                          <a:latin typeface="微軟正黑體"/>
                          <a:cs typeface="微軟正黑體"/>
                        </a:rPr>
                        <a:t>校訂 科目</a:t>
                      </a:r>
                      <a:endParaRPr sz="2300" dirty="0">
                        <a:latin typeface="微軟正黑體"/>
                        <a:cs typeface="微軟正黑體"/>
                      </a:endParaRPr>
                    </a:p>
                  </a:txBody>
                  <a:tcPr marL="0" marR="0" marT="2127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300"/>
                        </a:spcBef>
                      </a:pPr>
                      <a:r>
                        <a:rPr sz="2300" b="1" spc="-5" smtClean="0">
                          <a:latin typeface="微軟正黑體"/>
                          <a:cs typeface="微軟正黑體"/>
                        </a:rPr>
                        <a:t>1.</a:t>
                      </a:r>
                      <a:r>
                        <a:rPr sz="2300" b="1" smtClean="0">
                          <a:latin typeface="微軟正黑體"/>
                          <a:cs typeface="微軟正黑體"/>
                        </a:rPr>
                        <a:t>開設選修科目應達應修習選</a:t>
                      </a:r>
                      <a:r>
                        <a:rPr sz="2300" b="1" spc="-10" smtClean="0">
                          <a:latin typeface="微軟正黑體"/>
                          <a:cs typeface="微軟正黑體"/>
                        </a:rPr>
                        <a:t>修</a:t>
                      </a:r>
                      <a:r>
                        <a:rPr sz="2300" b="1" smtClean="0">
                          <a:latin typeface="微軟正黑體"/>
                          <a:cs typeface="微軟正黑體"/>
                        </a:rPr>
                        <a:t>學分</a:t>
                      </a:r>
                      <a:r>
                        <a:rPr sz="2300" b="1" spc="-10" smtClean="0">
                          <a:latin typeface="微軟正黑體"/>
                          <a:cs typeface="微軟正黑體"/>
                        </a:rPr>
                        <a:t>數</a:t>
                      </a:r>
                      <a:r>
                        <a:rPr sz="2300" b="1" spc="0" smtClean="0">
                          <a:latin typeface="微軟正黑體"/>
                          <a:cs typeface="微軟正黑體"/>
                        </a:rPr>
                        <a:t>之</a:t>
                      </a:r>
                      <a:r>
                        <a:rPr sz="2300" b="1" spc="-5" smtClean="0">
                          <a:latin typeface="微軟正黑體"/>
                          <a:cs typeface="微軟正黑體"/>
                        </a:rPr>
                        <a:t>1.2-1.5</a:t>
                      </a:r>
                      <a:r>
                        <a:rPr sz="2300" b="1" smtClean="0">
                          <a:latin typeface="微軟正黑體"/>
                          <a:cs typeface="微軟正黑體"/>
                        </a:rPr>
                        <a:t>倍</a:t>
                      </a:r>
                      <a:r>
                        <a:rPr sz="2300" b="1" spc="0" smtClean="0">
                          <a:latin typeface="微軟正黑體"/>
                          <a:cs typeface="微軟正黑體"/>
                        </a:rPr>
                        <a:t>。</a:t>
                      </a:r>
                      <a:endParaRPr sz="2300" smtClean="0">
                        <a:latin typeface="微軟正黑體"/>
                        <a:cs typeface="微軟正黑體"/>
                      </a:endParaRPr>
                    </a:p>
                    <a:p>
                      <a:pPr marL="97790">
                        <a:lnSpc>
                          <a:spcPct val="100000"/>
                        </a:lnSpc>
                      </a:pPr>
                      <a:r>
                        <a:rPr sz="2300" b="1" spc="-5" smtClean="0">
                          <a:latin typeface="微軟正黑體"/>
                          <a:cs typeface="微軟正黑體"/>
                        </a:rPr>
                        <a:t>2.</a:t>
                      </a:r>
                      <a:r>
                        <a:rPr sz="2300" b="1" smtClean="0">
                          <a:solidFill>
                            <a:srgbClr val="FF0000"/>
                          </a:solidFill>
                          <a:latin typeface="微軟正黑體"/>
                          <a:cs typeface="微軟正黑體"/>
                        </a:rPr>
                        <a:t>選修科目每班開班人數最低</a:t>
                      </a:r>
                      <a:r>
                        <a:rPr sz="2300" b="1" spc="-10" smtClean="0">
                          <a:solidFill>
                            <a:srgbClr val="FF0000"/>
                          </a:solidFill>
                          <a:latin typeface="微軟正黑體"/>
                          <a:cs typeface="微軟正黑體"/>
                        </a:rPr>
                        <a:t>以</a:t>
                      </a:r>
                      <a:r>
                        <a:rPr sz="2300" b="1" spc="-5" smtClean="0">
                          <a:solidFill>
                            <a:srgbClr val="FF0000"/>
                          </a:solidFill>
                          <a:latin typeface="微軟正黑體"/>
                          <a:cs typeface="微軟正黑體"/>
                        </a:rPr>
                        <a:t>12</a:t>
                      </a:r>
                      <a:r>
                        <a:rPr sz="2300" b="1" smtClean="0">
                          <a:solidFill>
                            <a:srgbClr val="FF0000"/>
                          </a:solidFill>
                          <a:latin typeface="微軟正黑體"/>
                          <a:cs typeface="微軟正黑體"/>
                        </a:rPr>
                        <a:t>人為原則</a:t>
                      </a:r>
                      <a:r>
                        <a:rPr sz="2300" b="1" smtClean="0">
                          <a:latin typeface="微軟正黑體"/>
                          <a:cs typeface="微軟正黑體"/>
                        </a:rPr>
                        <a:t>。</a:t>
                      </a:r>
                      <a:endParaRPr sz="2300" smtClean="0">
                        <a:latin typeface="微軟正黑體"/>
                        <a:cs typeface="微軟正黑體"/>
                      </a:endParaRPr>
                    </a:p>
                    <a:p>
                      <a:pPr marL="97790">
                        <a:lnSpc>
                          <a:spcPct val="100000"/>
                        </a:lnSpc>
                      </a:pPr>
                      <a:r>
                        <a:rPr sz="2300" b="1" spc="-5" smtClean="0">
                          <a:latin typeface="微軟正黑體"/>
                          <a:cs typeface="微軟正黑體"/>
                        </a:rPr>
                        <a:t>3.</a:t>
                      </a:r>
                      <a:r>
                        <a:rPr sz="2300" b="1" smtClean="0">
                          <a:latin typeface="微軟正黑體"/>
                          <a:cs typeface="微軟正黑體"/>
                        </a:rPr>
                        <a:t>得辦理跨校選修。</a:t>
                      </a:r>
                      <a:endParaRPr sz="2300">
                        <a:latin typeface="微軟正黑體"/>
                        <a:cs typeface="微軟正黑體"/>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2194560">
                <a:tc>
                  <a:txBody>
                    <a:bodyPr/>
                    <a:lstStyle/>
                    <a:p>
                      <a:pPr>
                        <a:lnSpc>
                          <a:spcPct val="100000"/>
                        </a:lnSpc>
                      </a:pPr>
                      <a:endParaRPr sz="3000" dirty="0">
                        <a:latin typeface="Times New Roman"/>
                        <a:cs typeface="Times New Roman"/>
                      </a:endParaRPr>
                    </a:p>
                    <a:p>
                      <a:pPr marL="228600" marR="208279">
                        <a:lnSpc>
                          <a:spcPct val="100000"/>
                        </a:lnSpc>
                        <a:spcBef>
                          <a:spcPts val="2370"/>
                        </a:spcBef>
                      </a:pPr>
                      <a:r>
                        <a:rPr sz="2300" b="1" dirty="0">
                          <a:solidFill>
                            <a:srgbClr val="00AF50"/>
                          </a:solidFill>
                          <a:latin typeface="微軟正黑體"/>
                          <a:cs typeface="微軟正黑體"/>
                        </a:rPr>
                        <a:t>彈性 學習</a:t>
                      </a:r>
                      <a:endParaRPr sz="2300" dirty="0">
                        <a:latin typeface="微軟正黑體"/>
                        <a:cs typeface="微軟正黑體"/>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790">
                        <a:lnSpc>
                          <a:spcPct val="100000"/>
                        </a:lnSpc>
                        <a:spcBef>
                          <a:spcPts val="300"/>
                        </a:spcBef>
                      </a:pPr>
                      <a:r>
                        <a:rPr sz="2300" b="1" spc="25" dirty="0" smtClean="0">
                          <a:latin typeface="微軟正黑體"/>
                          <a:cs typeface="微軟正黑體"/>
                        </a:rPr>
                        <a:t>1.</a:t>
                      </a:r>
                      <a:r>
                        <a:rPr sz="2300" b="1" spc="60" dirty="0" smtClean="0">
                          <a:latin typeface="微軟正黑體"/>
                          <a:cs typeface="微軟正黑體"/>
                        </a:rPr>
                        <a:t>學生自主學</a:t>
                      </a:r>
                      <a:r>
                        <a:rPr sz="2300" b="1" spc="65" dirty="0" smtClean="0">
                          <a:latin typeface="微軟正黑體"/>
                          <a:cs typeface="微軟正黑體"/>
                        </a:rPr>
                        <a:t>習、</a:t>
                      </a:r>
                      <a:r>
                        <a:rPr sz="2300" b="1" spc="60" dirty="0" smtClean="0">
                          <a:latin typeface="微軟正黑體"/>
                          <a:cs typeface="微軟正黑體"/>
                        </a:rPr>
                        <a:t>選</a:t>
                      </a:r>
                      <a:r>
                        <a:rPr sz="2300" b="1" spc="50" dirty="0" smtClean="0">
                          <a:latin typeface="微軟正黑體"/>
                          <a:cs typeface="微軟正黑體"/>
                        </a:rPr>
                        <a:t>手</a:t>
                      </a:r>
                      <a:r>
                        <a:rPr sz="2300" b="1" spc="60" dirty="0" smtClean="0">
                          <a:latin typeface="微軟正黑體"/>
                          <a:cs typeface="微軟正黑體"/>
                        </a:rPr>
                        <a:t>培</a:t>
                      </a:r>
                      <a:r>
                        <a:rPr sz="2300" b="1" spc="75" dirty="0" smtClean="0">
                          <a:latin typeface="微軟正黑體"/>
                          <a:cs typeface="微軟正黑體"/>
                        </a:rPr>
                        <a:t>訓</a:t>
                      </a:r>
                      <a:r>
                        <a:rPr sz="2300" b="1" spc="60" dirty="0" smtClean="0">
                          <a:latin typeface="微軟正黑體"/>
                          <a:cs typeface="微軟正黑體"/>
                        </a:rPr>
                        <a:t>、充</a:t>
                      </a:r>
                      <a:r>
                        <a:rPr sz="2300" b="1" spc="55" dirty="0" smtClean="0">
                          <a:latin typeface="微軟正黑體"/>
                          <a:cs typeface="微軟正黑體"/>
                        </a:rPr>
                        <a:t>實</a:t>
                      </a:r>
                      <a:r>
                        <a:rPr sz="2300" b="1" spc="60" dirty="0" smtClean="0">
                          <a:latin typeface="微軟正黑體"/>
                          <a:cs typeface="微軟正黑體"/>
                        </a:rPr>
                        <a:t>（增廣</a:t>
                      </a:r>
                      <a:r>
                        <a:rPr sz="2300" b="1" spc="55" dirty="0" smtClean="0">
                          <a:latin typeface="微軟正黑體"/>
                          <a:cs typeface="微軟正黑體"/>
                        </a:rPr>
                        <a:t>）/</a:t>
                      </a:r>
                      <a:r>
                        <a:rPr sz="2300" b="1" spc="60" dirty="0" err="1" smtClean="0">
                          <a:latin typeface="微軟正黑體"/>
                          <a:cs typeface="微軟正黑體"/>
                        </a:rPr>
                        <a:t>補強教</a:t>
                      </a:r>
                      <a:r>
                        <a:rPr sz="2300" b="1" spc="65" dirty="0" err="1" smtClean="0">
                          <a:latin typeface="微軟正黑體"/>
                          <a:cs typeface="微軟正黑體"/>
                        </a:rPr>
                        <a:t>學</a:t>
                      </a:r>
                      <a:r>
                        <a:rPr sz="2300" b="1" spc="50" dirty="0" err="1" smtClean="0">
                          <a:latin typeface="微軟正黑體"/>
                          <a:cs typeface="微軟正黑體"/>
                        </a:rPr>
                        <a:t>、</a:t>
                      </a:r>
                      <a:r>
                        <a:rPr sz="2300" b="1" spc="0" dirty="0" err="1" smtClean="0">
                          <a:latin typeface="微軟正黑體"/>
                          <a:cs typeface="微軟正黑體"/>
                        </a:rPr>
                        <a:t>學</a:t>
                      </a:r>
                      <a:endParaRPr sz="2300" dirty="0" smtClean="0">
                        <a:latin typeface="微軟正黑體"/>
                        <a:cs typeface="微軟正黑體"/>
                      </a:endParaRPr>
                    </a:p>
                    <a:p>
                      <a:pPr marL="349250">
                        <a:lnSpc>
                          <a:spcPct val="100000"/>
                        </a:lnSpc>
                      </a:pPr>
                      <a:r>
                        <a:rPr sz="2300" b="1" dirty="0" err="1" smtClean="0">
                          <a:latin typeface="微軟正黑體"/>
                          <a:cs typeface="微軟正黑體"/>
                        </a:rPr>
                        <a:t>校特色活動等</a:t>
                      </a:r>
                      <a:r>
                        <a:rPr sz="2300" b="1" dirty="0" smtClean="0">
                          <a:latin typeface="微軟正黑體"/>
                          <a:cs typeface="微軟正黑體"/>
                        </a:rPr>
                        <a:t>。</a:t>
                      </a:r>
                      <a:endParaRPr sz="2300" dirty="0" smtClean="0">
                        <a:latin typeface="微軟正黑體"/>
                        <a:cs typeface="微軟正黑體"/>
                      </a:endParaRPr>
                    </a:p>
                    <a:p>
                      <a:pPr marL="349250" marR="71120" indent="-251460">
                        <a:lnSpc>
                          <a:spcPct val="100000"/>
                        </a:lnSpc>
                      </a:pPr>
                      <a:r>
                        <a:rPr sz="2300" b="1" spc="25" dirty="0" smtClean="0">
                          <a:latin typeface="微軟正黑體"/>
                          <a:cs typeface="微軟正黑體"/>
                        </a:rPr>
                        <a:t>2.</a:t>
                      </a:r>
                      <a:r>
                        <a:rPr sz="2300" b="1" spc="60" dirty="0" smtClean="0">
                          <a:latin typeface="微軟正黑體"/>
                          <a:cs typeface="微軟正黑體"/>
                        </a:rPr>
                        <a:t>充實（增廣</a:t>
                      </a:r>
                      <a:r>
                        <a:rPr sz="2300" b="1" spc="65" dirty="0" smtClean="0">
                          <a:latin typeface="微軟正黑體"/>
                          <a:cs typeface="微軟正黑體"/>
                        </a:rPr>
                        <a:t>）/</a:t>
                      </a:r>
                      <a:r>
                        <a:rPr sz="2300" b="1" spc="55" dirty="0" err="1" smtClean="0">
                          <a:latin typeface="微軟正黑體"/>
                          <a:cs typeface="微軟正黑體"/>
                        </a:rPr>
                        <a:t>補</a:t>
                      </a:r>
                      <a:r>
                        <a:rPr sz="2300" b="1" spc="50" dirty="0" err="1" smtClean="0">
                          <a:latin typeface="微軟正黑體"/>
                          <a:cs typeface="微軟正黑體"/>
                        </a:rPr>
                        <a:t>強</a:t>
                      </a:r>
                      <a:r>
                        <a:rPr sz="2300" b="1" spc="55" dirty="0" err="1" smtClean="0">
                          <a:latin typeface="微軟正黑體"/>
                          <a:cs typeface="微軟正黑體"/>
                        </a:rPr>
                        <a:t>性教學採</a:t>
                      </a:r>
                      <a:r>
                        <a:rPr sz="2300" b="1" spc="50" dirty="0" err="1" smtClean="0">
                          <a:latin typeface="微軟正黑體"/>
                          <a:cs typeface="微軟正黑體"/>
                        </a:rPr>
                        <a:t>全</a:t>
                      </a:r>
                      <a:r>
                        <a:rPr sz="2300" b="1" spc="55" dirty="0" err="1" smtClean="0">
                          <a:latin typeface="微軟正黑體"/>
                          <a:cs typeface="微軟正黑體"/>
                        </a:rPr>
                        <a:t>學期授課</a:t>
                      </a:r>
                      <a:r>
                        <a:rPr sz="2300" b="1" spc="85" dirty="0" err="1" smtClean="0">
                          <a:latin typeface="微軟正黑體"/>
                          <a:cs typeface="微軟正黑體"/>
                        </a:rPr>
                        <a:t>者</a:t>
                      </a:r>
                      <a:r>
                        <a:rPr sz="2300" b="1" spc="60" dirty="0" err="1" smtClean="0">
                          <a:latin typeface="微軟正黑體"/>
                          <a:cs typeface="微軟正黑體"/>
                        </a:rPr>
                        <a:t>，高一、</a:t>
                      </a:r>
                      <a:r>
                        <a:rPr sz="2300" b="1" spc="50" dirty="0" err="1" smtClean="0">
                          <a:latin typeface="微軟正黑體"/>
                          <a:cs typeface="微軟正黑體"/>
                        </a:rPr>
                        <a:t>高二</a:t>
                      </a:r>
                      <a:r>
                        <a:rPr sz="2300" b="1" spc="50" dirty="0" smtClean="0">
                          <a:latin typeface="微軟正黑體"/>
                          <a:cs typeface="微軟正黑體"/>
                        </a:rPr>
                        <a:t> </a:t>
                      </a:r>
                      <a:r>
                        <a:rPr sz="2300" b="1" dirty="0" smtClean="0">
                          <a:latin typeface="微軟正黑體"/>
                          <a:cs typeface="微軟正黑體"/>
                        </a:rPr>
                        <a:t>每週至多1</a:t>
                      </a:r>
                      <a:r>
                        <a:rPr sz="2300" b="1" spc="-25" dirty="0" smtClean="0">
                          <a:latin typeface="微軟正黑體"/>
                          <a:cs typeface="微軟正黑體"/>
                        </a:rPr>
                        <a:t> </a:t>
                      </a:r>
                      <a:r>
                        <a:rPr sz="2300" b="1" dirty="0" smtClean="0">
                          <a:latin typeface="微軟正黑體"/>
                          <a:cs typeface="微軟正黑體"/>
                        </a:rPr>
                        <a:t>節。</a:t>
                      </a:r>
                      <a:endParaRPr sz="2300" dirty="0" smtClean="0">
                        <a:latin typeface="微軟正黑體"/>
                        <a:cs typeface="微軟正黑體"/>
                      </a:endParaRPr>
                    </a:p>
                    <a:p>
                      <a:pPr marL="97790">
                        <a:lnSpc>
                          <a:spcPct val="100000"/>
                        </a:lnSpc>
                      </a:pPr>
                      <a:r>
                        <a:rPr sz="2300" b="1" spc="5" dirty="0" smtClean="0">
                          <a:latin typeface="微軟正黑體"/>
                          <a:cs typeface="微軟正黑體"/>
                        </a:rPr>
                        <a:t>3.</a:t>
                      </a:r>
                      <a:r>
                        <a:rPr sz="2300" b="1" spc="15" dirty="0" smtClean="0">
                          <a:solidFill>
                            <a:srgbClr val="DF05C5"/>
                          </a:solidFill>
                          <a:latin typeface="微軟正黑體"/>
                          <a:cs typeface="微軟正黑體"/>
                        </a:rPr>
                        <a:t>得</a:t>
                      </a:r>
                      <a:r>
                        <a:rPr sz="2300" b="1" spc="10" dirty="0" smtClean="0">
                          <a:latin typeface="微軟正黑體"/>
                          <a:cs typeface="微軟正黑體"/>
                        </a:rPr>
                        <a:t>安排</a:t>
                      </a:r>
                      <a:r>
                        <a:rPr sz="2300" b="1" spc="0" dirty="0" smtClean="0">
                          <a:latin typeface="微軟正黑體"/>
                          <a:cs typeface="微軟正黑體"/>
                        </a:rPr>
                        <a:t>教</a:t>
                      </a:r>
                      <a:r>
                        <a:rPr sz="2300" b="1" spc="10" dirty="0" smtClean="0">
                          <a:latin typeface="微軟正黑體"/>
                          <a:cs typeface="微軟正黑體"/>
                        </a:rPr>
                        <a:t>師授</a:t>
                      </a:r>
                      <a:r>
                        <a:rPr sz="2300" b="1" spc="0" dirty="0" smtClean="0">
                          <a:latin typeface="微軟正黑體"/>
                          <a:cs typeface="微軟正黑體"/>
                        </a:rPr>
                        <a:t>課</a:t>
                      </a:r>
                      <a:r>
                        <a:rPr sz="2300" b="1" spc="10" dirty="0" smtClean="0">
                          <a:latin typeface="微軟正黑體"/>
                          <a:cs typeface="微軟正黑體"/>
                        </a:rPr>
                        <a:t>或</a:t>
                      </a:r>
                      <a:r>
                        <a:rPr sz="2300" b="1" spc="0" dirty="0" smtClean="0">
                          <a:latin typeface="微軟正黑體"/>
                          <a:cs typeface="微軟正黑體"/>
                        </a:rPr>
                        <a:t>指</a:t>
                      </a:r>
                      <a:r>
                        <a:rPr sz="2300" b="1" spc="40" dirty="0" smtClean="0">
                          <a:latin typeface="微軟正黑體"/>
                          <a:cs typeface="微軟正黑體"/>
                        </a:rPr>
                        <a:t>導</a:t>
                      </a:r>
                      <a:r>
                        <a:rPr sz="2300" b="1" spc="15" dirty="0" smtClean="0">
                          <a:latin typeface="微軟正黑體"/>
                          <a:cs typeface="微軟正黑體"/>
                        </a:rPr>
                        <a:t>，</a:t>
                      </a:r>
                      <a:r>
                        <a:rPr sz="2300" b="1" spc="0" dirty="0" smtClean="0">
                          <a:latin typeface="微軟正黑體"/>
                          <a:cs typeface="微軟正黑體"/>
                        </a:rPr>
                        <a:t>並</a:t>
                      </a:r>
                      <a:r>
                        <a:rPr sz="2300" b="1" spc="10" dirty="0" smtClean="0">
                          <a:latin typeface="微軟正黑體"/>
                          <a:cs typeface="微軟正黑體"/>
                        </a:rPr>
                        <a:t>列</a:t>
                      </a:r>
                      <a:r>
                        <a:rPr sz="2300" b="1" spc="0" dirty="0" smtClean="0">
                          <a:latin typeface="微軟正黑體"/>
                          <a:cs typeface="微軟正黑體"/>
                        </a:rPr>
                        <a:t>入</a:t>
                      </a:r>
                      <a:r>
                        <a:rPr sz="2300" b="1" spc="10" dirty="0" smtClean="0">
                          <a:latin typeface="微軟正黑體"/>
                          <a:cs typeface="微軟正黑體"/>
                        </a:rPr>
                        <a:t>教師</a:t>
                      </a:r>
                      <a:r>
                        <a:rPr sz="2300" b="1" spc="0" dirty="0" smtClean="0">
                          <a:latin typeface="微軟正黑體"/>
                          <a:cs typeface="微軟正黑體"/>
                        </a:rPr>
                        <a:t>教</a:t>
                      </a:r>
                      <a:r>
                        <a:rPr sz="2300" b="1" spc="10" dirty="0" smtClean="0">
                          <a:latin typeface="微軟正黑體"/>
                          <a:cs typeface="微軟正黑體"/>
                        </a:rPr>
                        <a:t>學</a:t>
                      </a:r>
                      <a:r>
                        <a:rPr sz="2300" b="1" spc="0" dirty="0" smtClean="0">
                          <a:latin typeface="微軟正黑體"/>
                          <a:cs typeface="微軟正黑體"/>
                        </a:rPr>
                        <a:t>節</a:t>
                      </a:r>
                      <a:r>
                        <a:rPr sz="2300" b="1" spc="10" dirty="0" smtClean="0">
                          <a:latin typeface="微軟正黑體"/>
                          <a:cs typeface="微軟正黑體"/>
                        </a:rPr>
                        <a:t>數或</a:t>
                      </a:r>
                      <a:r>
                        <a:rPr sz="2300" b="1" spc="0" dirty="0" smtClean="0">
                          <a:latin typeface="微軟正黑體"/>
                          <a:cs typeface="微軟正黑體"/>
                        </a:rPr>
                        <a:t>支</a:t>
                      </a:r>
                      <a:r>
                        <a:rPr sz="2300" b="1" spc="10" dirty="0" smtClean="0">
                          <a:latin typeface="微軟正黑體"/>
                          <a:cs typeface="微軟正黑體"/>
                        </a:rPr>
                        <a:t>給</a:t>
                      </a:r>
                      <a:r>
                        <a:rPr sz="2300" b="1" spc="0" dirty="0" smtClean="0">
                          <a:latin typeface="微軟正黑體"/>
                          <a:cs typeface="微軟正黑體"/>
                        </a:rPr>
                        <a:t>鐘點</a:t>
                      </a:r>
                      <a:endParaRPr sz="2300" dirty="0" smtClean="0">
                        <a:latin typeface="微軟正黑體"/>
                        <a:cs typeface="微軟正黑體"/>
                      </a:endParaRPr>
                    </a:p>
                    <a:p>
                      <a:pPr marL="349250">
                        <a:lnSpc>
                          <a:spcPct val="100000"/>
                        </a:lnSpc>
                        <a:spcBef>
                          <a:spcPts val="5"/>
                        </a:spcBef>
                      </a:pPr>
                      <a:r>
                        <a:rPr sz="2300" b="1" dirty="0" smtClean="0">
                          <a:latin typeface="微軟正黑體"/>
                          <a:cs typeface="微軟正黑體"/>
                        </a:rPr>
                        <a:t>費。</a:t>
                      </a:r>
                      <a:endParaRPr sz="2300" dirty="0">
                        <a:latin typeface="微軟正黑體"/>
                        <a:cs typeface="微軟正黑體"/>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20" name="標題 19"/>
          <p:cNvSpPr>
            <a:spLocks noGrp="1"/>
          </p:cNvSpPr>
          <p:nvPr>
            <p:ph type="title"/>
          </p:nvPr>
        </p:nvSpPr>
        <p:spPr/>
        <p:txBody>
          <a:bodyPr/>
          <a:lstStyle/>
          <a:p>
            <a:r>
              <a:rPr lang="en-US" altLang="zh-TW" smtClean="0"/>
              <a:t>2.</a:t>
            </a:r>
            <a:r>
              <a:rPr lang="zh-TW" altLang="en-US" smtClean="0"/>
              <a:t>彈性</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B721EAF4-66BA-4DDF-97E8-9A1AB1215C2F}" type="slidenum">
              <a:rPr lang="zh-TW" altLang="en-US" smtClean="0"/>
              <a:t>99</a:t>
            </a:fld>
            <a:endParaRPr lang="zh-TW" altLang="en-US"/>
          </a:p>
        </p:txBody>
      </p:sp>
    </p:spTree>
    <p:extLst>
      <p:ext uri="{BB962C8B-B14F-4D97-AF65-F5344CB8AC3E}">
        <p14:creationId xmlns:p14="http://schemas.microsoft.com/office/powerpoint/2010/main" val="3449935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247</TotalTime>
  <Words>11604</Words>
  <Application>Microsoft Office PowerPoint</Application>
  <PresentationFormat>如螢幕大小 (4:3)</PresentationFormat>
  <Paragraphs>1574</Paragraphs>
  <Slides>155</Slides>
  <Notes>27</Notes>
  <HiddenSlides>0</HiddenSlides>
  <MMClips>0</MMClips>
  <ScaleCrop>false</ScaleCrop>
  <HeadingPairs>
    <vt:vector size="4" baseType="variant">
      <vt:variant>
        <vt:lpstr>佈景主題</vt:lpstr>
      </vt:variant>
      <vt:variant>
        <vt:i4>1</vt:i4>
      </vt:variant>
      <vt:variant>
        <vt:lpstr>投影片標題</vt:lpstr>
      </vt:variant>
      <vt:variant>
        <vt:i4>155</vt:i4>
      </vt:variant>
    </vt:vector>
  </HeadingPairs>
  <TitlesOfParts>
    <vt:vector size="156" baseType="lpstr">
      <vt:lpstr>Office Theme</vt:lpstr>
      <vt:lpstr>學校本位課程</vt:lpstr>
      <vt:lpstr>目錄</vt:lpstr>
      <vt:lpstr>重要資訊</vt:lpstr>
      <vt:lpstr>壹、學校本位課程基本概念</vt:lpstr>
      <vt:lpstr>名詞釐清</vt:lpstr>
      <vt:lpstr>談到學校本位課程，就知道要開始寫課程計畫了</vt:lpstr>
      <vt:lpstr>學校本位課程基本概念</vt:lpstr>
      <vt:lpstr>什麼是學校本位課程?</vt:lpstr>
      <vt:lpstr>PowerPoint 簡報</vt:lpstr>
      <vt:lpstr>學校本位課程與傳統課程</vt:lpstr>
      <vt:lpstr>學校本位課程與特色課程</vt:lpstr>
      <vt:lpstr>學校本位課程發展的影響因素</vt:lpstr>
      <vt:lpstr>PowerPoint 簡報</vt:lpstr>
      <vt:lpstr>PowerPoint 簡報</vt:lpstr>
      <vt:lpstr>PowerPoint 簡報</vt:lpstr>
      <vt:lpstr>PowerPoint 簡報</vt:lpstr>
      <vt:lpstr>PowerPoint 簡報</vt:lpstr>
      <vt:lpstr>學校本位課程的發展</vt:lpstr>
      <vt:lpstr>PowerPoint 簡報</vt:lpstr>
      <vt:lpstr>PowerPoint 簡報</vt:lpstr>
      <vt:lpstr>PowerPoint 簡報</vt:lpstr>
      <vt:lpstr>PowerPoint 簡報</vt:lpstr>
      <vt:lpstr>貳、十二年國民基本教育</vt:lpstr>
      <vt:lpstr>PowerPoint 簡報</vt:lpstr>
      <vt:lpstr>PowerPoint 簡報</vt:lpstr>
      <vt:lpstr>十二年國民基本教育實施計畫  106.10.16</vt:lpstr>
      <vt:lpstr>PowerPoint 簡報</vt:lpstr>
      <vt:lpstr>PowerPoint 簡報</vt:lpstr>
      <vt:lpstr>PowerPoint 簡報</vt:lpstr>
      <vt:lpstr>PowerPoint 簡報</vt:lpstr>
      <vt:lpstr>PowerPoint 簡報</vt:lpstr>
      <vt:lpstr>(一)優質化、均質化</vt:lpstr>
      <vt:lpstr>(二)課程與教學</vt:lpstr>
      <vt:lpstr>PowerPoint 簡報</vt:lpstr>
      <vt:lpstr>(三)入學方式</vt:lpstr>
      <vt:lpstr>PowerPoint 簡報</vt:lpstr>
      <vt:lpstr>參、108課綱</vt:lpstr>
      <vt:lpstr>影片與資料</vt:lpstr>
      <vt:lpstr>PowerPoint 簡報</vt:lpstr>
      <vt:lpstr>108課綱深入報導</vt:lpstr>
      <vt:lpstr>PowerPoint 簡報</vt:lpstr>
      <vt:lpstr>PowerPoint 簡報</vt:lpstr>
      <vt:lpstr>108課綱  推動緣由</vt:lpstr>
      <vt:lpstr>PowerPoint 簡報</vt:lpstr>
      <vt:lpstr>PowerPoint 簡報</vt:lpstr>
      <vt:lpstr>有些改變已經在發生，新課綱需要給予支持…</vt:lpstr>
      <vt:lpstr>十二年國民基本教育課程綱要 總綱  103.11</vt:lpstr>
      <vt:lpstr>壹、修訂背景 </vt:lpstr>
      <vt:lpstr>貳、基本理念</vt:lpstr>
      <vt:lpstr>總綱的基本理念</vt:lpstr>
      <vt:lpstr>PowerPoint 簡報</vt:lpstr>
      <vt:lpstr>參、課程目標 </vt:lpstr>
      <vt:lpstr>PowerPoint 簡報</vt:lpstr>
      <vt:lpstr>肆、核心素養 </vt:lpstr>
      <vt:lpstr>PowerPoint 簡報</vt:lpstr>
      <vt:lpstr>PowerPoint 簡報</vt:lpstr>
      <vt:lpstr>PowerPoint 簡報</vt:lpstr>
      <vt:lpstr>PowerPoint 簡報</vt:lpstr>
      <vt:lpstr>PowerPoint 簡報</vt:lpstr>
      <vt:lpstr>PowerPoint 簡報</vt:lpstr>
      <vt:lpstr>伍、學習階段</vt:lpstr>
      <vt:lpstr>PowerPoint 簡報</vt:lpstr>
      <vt:lpstr>PowerPoint 簡報</vt:lpstr>
      <vt:lpstr>PowerPoint 簡報</vt:lpstr>
      <vt:lpstr>陸、課程架構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柒、實施要點</vt:lpstr>
      <vt:lpstr>PowerPoint 簡報</vt:lpstr>
      <vt:lpstr>PowerPoint 簡報</vt:lpstr>
      <vt:lpstr>108課綱的國中小規劃</vt:lpstr>
      <vt:lpstr>國中小的課程特色</vt:lpstr>
      <vt:lpstr> 新課綱強調 國中小學校本位課程的發展</vt:lpstr>
      <vt:lpstr>PowerPoint 簡報</vt:lpstr>
      <vt:lpstr>領域課程可依學校需求彈性組合</vt:lpstr>
      <vt:lpstr>鼓勵教師專業進修</vt:lpstr>
      <vt:lpstr>國中小的彈性學習課程類型  </vt:lpstr>
      <vt:lpstr>PowerPoint 簡報</vt:lpstr>
      <vt:lpstr>校訂(彈性學習)課程 （我們可以滿足孩子更大的學習需求）</vt:lpstr>
      <vt:lpstr>校訂(彈性學習)課程的預期成效</vt:lpstr>
      <vt:lpstr>PowerPoint 簡報</vt:lpstr>
      <vt:lpstr>PowerPoint 簡報</vt:lpstr>
      <vt:lpstr>108課綱的高中課程規劃</vt:lpstr>
      <vt:lpstr>高中職的課程特色</vt:lpstr>
      <vt:lpstr> 新課綱擴展 普通型高中的學校課程自主空間 </vt:lpstr>
      <vt:lpstr>PowerPoint 簡報</vt:lpstr>
      <vt:lpstr>新課綱擴展技術型高中的務實致用課程 </vt:lpstr>
      <vt:lpstr>技術型高級中等學校課程架構研修方向及重點</vt:lpstr>
      <vt:lpstr>T型人才 Barton, D. L. (1995). Wellsprings of Knowledge. Harvard Business Review Press.</vt:lpstr>
      <vt:lpstr>99課綱</vt:lpstr>
      <vt:lpstr>1.精神</vt:lpstr>
      <vt:lpstr>2.彈性</vt:lpstr>
      <vt:lpstr>3.架構</vt:lpstr>
      <vt:lpstr>PowerPoint 簡報</vt:lpstr>
      <vt:lpstr>伍、技術型高中群科課程綱要</vt:lpstr>
      <vt:lpstr>伍、十二年國教技術型高中 群科課程綱要</vt:lpstr>
      <vt:lpstr>重要資料</vt:lpstr>
      <vt:lpstr>PowerPoint 簡報</vt:lpstr>
      <vt:lpstr>壹、基本理念</vt:lpstr>
      <vt:lpstr>PowerPoint 簡報</vt:lpstr>
      <vt:lpstr>PowerPoint 簡報</vt:lpstr>
      <vt:lpstr>PowerPoint 簡報</vt:lpstr>
      <vt:lpstr>PowerPoint 簡報</vt:lpstr>
      <vt:lpstr>PowerPoint 簡報</vt:lpstr>
      <vt:lpstr>PowerPoint 簡報</vt:lpstr>
      <vt:lpstr>修正的重點</vt:lpstr>
      <vt:lpstr>貳、類群科歸屬 </vt:lpstr>
      <vt:lpstr>參、群教育目標(家政群為例)</vt:lpstr>
      <vt:lpstr>(發展科教育目標)</vt:lpstr>
      <vt:lpstr>肆、核心素養(家政群為例)</vt:lpstr>
      <vt:lpstr>核心素養的三大面向九大項目</vt:lpstr>
      <vt:lpstr>PowerPoint 簡報</vt:lpstr>
      <vt:lpstr>PowerPoint 簡報</vt:lpstr>
      <vt:lpstr>(發展科專業能力)</vt:lpstr>
      <vt:lpstr>課程結構</vt:lpstr>
      <vt:lpstr>技術型高級中等學校</vt:lpstr>
      <vt:lpstr>校訂必 修、選 修專業 及實習 科目</vt:lpstr>
      <vt:lpstr>PowerPoint 簡報</vt:lpstr>
      <vt:lpstr>PowerPoint 簡報</vt:lpstr>
      <vt:lpstr>1.部定一般科目課程 </vt:lpstr>
      <vt:lpstr>PowerPoint 簡報</vt:lpstr>
      <vt:lpstr>PowerPoint 簡報</vt:lpstr>
      <vt:lpstr>PowerPoint 簡報</vt:lpstr>
      <vt:lpstr>PowerPoint 簡報</vt:lpstr>
      <vt:lpstr>PowerPoint 簡報</vt:lpstr>
      <vt:lpstr>PowerPoint 簡報</vt:lpstr>
      <vt:lpstr>2.部定專業科目、實習科目 (群專業、群實習、群技能)</vt:lpstr>
      <vt:lpstr>PowerPoint 簡報</vt:lpstr>
      <vt:lpstr>PowerPoint 簡報</vt:lpstr>
      <vt:lpstr>PowerPoint 簡報</vt:lpstr>
      <vt:lpstr>PowerPoint 簡報</vt:lpstr>
      <vt:lpstr>PowerPoint 簡報</vt:lpstr>
      <vt:lpstr>PowerPoint 簡報</vt:lpstr>
      <vt:lpstr>PowerPoint 簡報</vt:lpstr>
      <vt:lpstr>例如：土木與建築群</vt:lpstr>
      <vt:lpstr>PowerPoint 簡報</vt:lpstr>
      <vt:lpstr>本群各科之技能領域適用對照表</vt:lpstr>
      <vt:lpstr>3.校定課程</vt:lpstr>
      <vt:lpstr>PowerPoint 簡報</vt:lpstr>
      <vt:lpstr>PowerPoint 簡報</vt:lpstr>
      <vt:lpstr>1.校訂必修課程</vt:lpstr>
      <vt:lpstr>PowerPoint 簡報</vt:lpstr>
      <vt:lpstr>PowerPoint 簡報</vt:lpstr>
      <vt:lpstr>PowerPoint 簡報</vt:lpstr>
      <vt:lpstr>PowerPoint 簡報</vt:lpstr>
      <vt:lpstr>PowerPoint 簡報</vt:lpstr>
      <vt:lpstr>PowerPoint 簡報</vt:lpstr>
      <vt:lpstr>計劃書格式與範例</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學校本位課程</dc:title>
  <dc:creator>admin</dc:creator>
  <cp:lastModifiedBy>Windows 使用者</cp:lastModifiedBy>
  <cp:revision>32</cp:revision>
  <dcterms:created xsi:type="dcterms:W3CDTF">2021-02-23T02:44:49Z</dcterms:created>
  <dcterms:modified xsi:type="dcterms:W3CDTF">2021-03-01T12:08:13Z</dcterms:modified>
</cp:coreProperties>
</file>