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6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23" r:id="rId59"/>
    <p:sldId id="322" r:id="rId60"/>
    <p:sldId id="318" r:id="rId61"/>
    <p:sldId id="321" r:id="rId62"/>
    <p:sldId id="319" r:id="rId63"/>
    <p:sldId id="320" r:id="rId64"/>
    <p:sldId id="314" r:id="rId65"/>
    <p:sldId id="317" r:id="rId6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131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D9E4B-77D6-40EA-BCCC-4874D6074DFE}" type="doc">
      <dgm:prSet loTypeId="urn:microsoft.com/office/officeart/2005/8/layout/cycle6" loCatId="cycle" qsTypeId="urn:microsoft.com/office/officeart/2005/8/quickstyle/simple1#3" qsCatId="simple" csTypeId="urn:microsoft.com/office/officeart/2005/8/colors/accent1_2#1" csCatId="accent1" phldr="1"/>
      <dgm:spPr/>
      <dgm:t>
        <a:bodyPr/>
        <a:lstStyle/>
        <a:p>
          <a:endParaRPr lang="zh-TW" altLang="en-US"/>
        </a:p>
      </dgm:t>
    </dgm:pt>
    <dgm:pt modelId="{2BCC0CAC-D7E7-4970-AB78-731692792365}">
      <dgm:prSet phldrT="[文字]" custT="1"/>
      <dgm:spPr>
        <a:solidFill>
          <a:srgbClr val="0000FF"/>
        </a:solidFill>
      </dgm:spPr>
      <dgm:t>
        <a:bodyPr/>
        <a:lstStyle/>
        <a:p>
          <a:r>
            <a:rPr lang="zh-TW" altLang="en-US" sz="3200" b="1" dirty="0">
              <a:latin typeface="微軟正黑體" panose="020B0604030504040204" pitchFamily="34" charset="-120"/>
              <a:ea typeface="微軟正黑體" panose="020B0604030504040204" pitchFamily="34" charset="-120"/>
            </a:rPr>
            <a:t>素養導向</a:t>
          </a:r>
        </a:p>
      </dgm:t>
    </dgm:pt>
    <dgm:pt modelId="{CDB24D28-3A16-4CF8-A187-BB25E254E46A}" type="parTrans" cxnId="{06A69079-56E0-42FB-A97E-DA49EFA53EDF}">
      <dgm:prSet/>
      <dgm:spPr/>
      <dgm:t>
        <a:bodyPr/>
        <a:lstStyle/>
        <a:p>
          <a:endParaRPr lang="zh-TW" altLang="en-US"/>
        </a:p>
      </dgm:t>
    </dgm:pt>
    <dgm:pt modelId="{92152AA2-639A-444C-8D39-958A84DB1990}" type="sibTrans" cxnId="{06A69079-56E0-42FB-A97E-DA49EFA53EDF}">
      <dgm:prSet/>
      <dgm:spPr/>
      <dgm:t>
        <a:bodyPr/>
        <a:lstStyle/>
        <a:p>
          <a:endParaRPr lang="zh-TW" altLang="en-US">
            <a:latin typeface="標楷體" pitchFamily="65" charset="-120"/>
            <a:ea typeface="標楷體" pitchFamily="65" charset="-120"/>
          </a:endParaRPr>
        </a:p>
      </dgm:t>
    </dgm:pt>
    <dgm:pt modelId="{61EDC155-5360-4CA4-806D-D8C6FB3B2857}">
      <dgm:prSet phldrT="[文字]" custT="1"/>
      <dgm:spPr>
        <a:solidFill>
          <a:srgbClr val="B82C00"/>
        </a:solidFill>
      </dgm:spPr>
      <dgm:t>
        <a:bodyPr/>
        <a:lstStyle/>
        <a:p>
          <a:r>
            <a:rPr lang="zh-TW" altLang="en-US" sz="3200" b="1" dirty="0">
              <a:latin typeface="微軟正黑體" panose="020B0604030504040204" pitchFamily="34" charset="-120"/>
              <a:ea typeface="微軟正黑體" panose="020B0604030504040204" pitchFamily="34" charset="-120"/>
            </a:rPr>
            <a:t>連貫統整</a:t>
          </a:r>
        </a:p>
      </dgm:t>
    </dgm:pt>
    <dgm:pt modelId="{22593FFA-88A8-44A3-A04D-AE8CFC2567D9}" type="parTrans" cxnId="{E980B247-E9D3-454D-8132-C5033ABFF068}">
      <dgm:prSet/>
      <dgm:spPr/>
      <dgm:t>
        <a:bodyPr/>
        <a:lstStyle/>
        <a:p>
          <a:endParaRPr lang="zh-TW" altLang="en-US"/>
        </a:p>
      </dgm:t>
    </dgm:pt>
    <dgm:pt modelId="{E7969807-8FF3-413E-8D75-0D90F2FC8CAB}" type="sibTrans" cxnId="{E980B247-E9D3-454D-8132-C5033ABFF068}">
      <dgm:prSet/>
      <dgm:spPr/>
      <dgm:t>
        <a:bodyPr/>
        <a:lstStyle/>
        <a:p>
          <a:endParaRPr lang="zh-TW" altLang="en-US">
            <a:latin typeface="標楷體" pitchFamily="65" charset="-120"/>
            <a:ea typeface="標楷體" pitchFamily="65" charset="-120"/>
          </a:endParaRPr>
        </a:p>
      </dgm:t>
    </dgm:pt>
    <dgm:pt modelId="{6AB2EDB3-28AF-45A5-A42D-68C8C052E00A}">
      <dgm:prSet phldrT="[文字]" custT="1"/>
      <dgm:spPr>
        <a:solidFill>
          <a:srgbClr val="425222"/>
        </a:solidFill>
      </dgm:spPr>
      <dgm:t>
        <a:bodyPr/>
        <a:lstStyle/>
        <a:p>
          <a:r>
            <a:rPr lang="zh-TW" altLang="en-US" sz="3200" b="1" dirty="0">
              <a:latin typeface="微軟正黑體" panose="020B0604030504040204" pitchFamily="34" charset="-120"/>
              <a:ea typeface="微軟正黑體" panose="020B0604030504040204" pitchFamily="34" charset="-120"/>
            </a:rPr>
            <a:t>多元適性</a:t>
          </a:r>
        </a:p>
      </dgm:t>
    </dgm:pt>
    <dgm:pt modelId="{A230113F-057E-481D-9653-5D6A503F49DE}" type="parTrans" cxnId="{19ED4D35-2074-4CCE-BBEA-02EB9BF0F327}">
      <dgm:prSet/>
      <dgm:spPr/>
      <dgm:t>
        <a:bodyPr/>
        <a:lstStyle/>
        <a:p>
          <a:endParaRPr lang="zh-TW" altLang="en-US"/>
        </a:p>
      </dgm:t>
    </dgm:pt>
    <dgm:pt modelId="{DF0AC922-2C11-4E62-AD05-110195B8C28A}" type="sibTrans" cxnId="{19ED4D35-2074-4CCE-BBEA-02EB9BF0F327}">
      <dgm:prSet/>
      <dgm:spPr/>
      <dgm:t>
        <a:bodyPr/>
        <a:lstStyle/>
        <a:p>
          <a:endParaRPr lang="zh-TW" altLang="en-US">
            <a:latin typeface="標楷體" pitchFamily="65" charset="-120"/>
            <a:ea typeface="標楷體" pitchFamily="65" charset="-120"/>
          </a:endParaRPr>
        </a:p>
      </dgm:t>
    </dgm:pt>
    <dgm:pt modelId="{11320812-6503-441E-879E-13341694427E}">
      <dgm:prSet phldrT="[文字]" custT="1"/>
      <dgm:spPr>
        <a:solidFill>
          <a:srgbClr val="FF2F2F"/>
        </a:solidFill>
      </dgm:spPr>
      <dgm:t>
        <a:bodyPr/>
        <a:lstStyle/>
        <a:p>
          <a:r>
            <a:rPr lang="zh-TW" altLang="en-US" sz="3200" b="1" dirty="0">
              <a:latin typeface="微軟正黑體" panose="020B0604030504040204" pitchFamily="34" charset="-120"/>
              <a:ea typeface="微軟正黑體" panose="020B0604030504040204" pitchFamily="34" charset="-120"/>
            </a:rPr>
            <a:t>彈性活力</a:t>
          </a:r>
        </a:p>
      </dgm:t>
    </dgm:pt>
    <dgm:pt modelId="{B94B57DA-5233-4C91-B37C-DA36AFFFF234}" type="parTrans" cxnId="{D0513952-2AEA-42BD-929A-3CF7682098E6}">
      <dgm:prSet/>
      <dgm:spPr/>
      <dgm:t>
        <a:bodyPr/>
        <a:lstStyle/>
        <a:p>
          <a:endParaRPr lang="zh-TW" altLang="en-US"/>
        </a:p>
      </dgm:t>
    </dgm:pt>
    <dgm:pt modelId="{996D5AF9-97C7-47C9-96C2-64410583F2E6}" type="sibTrans" cxnId="{D0513952-2AEA-42BD-929A-3CF7682098E6}">
      <dgm:prSet/>
      <dgm:spPr/>
      <dgm:t>
        <a:bodyPr/>
        <a:lstStyle/>
        <a:p>
          <a:endParaRPr lang="zh-TW" altLang="en-US">
            <a:latin typeface="標楷體" pitchFamily="65" charset="-120"/>
            <a:ea typeface="標楷體" pitchFamily="65" charset="-120"/>
          </a:endParaRPr>
        </a:p>
      </dgm:t>
    </dgm:pt>
    <dgm:pt modelId="{403D9C47-D833-4004-AABE-BD01E43A4962}">
      <dgm:prSet phldrT="[文字]" custT="1"/>
      <dgm:spPr>
        <a:solidFill>
          <a:srgbClr val="005C00"/>
        </a:solidFill>
      </dgm:spPr>
      <dgm:t>
        <a:bodyPr/>
        <a:lstStyle/>
        <a:p>
          <a:r>
            <a:rPr lang="zh-TW" altLang="en-US" sz="3200" b="1" dirty="0">
              <a:latin typeface="微軟正黑體" panose="020B0604030504040204" pitchFamily="34" charset="-120"/>
              <a:ea typeface="微軟正黑體" panose="020B0604030504040204" pitchFamily="34" charset="-120"/>
            </a:rPr>
            <a:t>配套整合</a:t>
          </a:r>
        </a:p>
      </dgm:t>
    </dgm:pt>
    <dgm:pt modelId="{36955FE2-BDFA-41C9-8C37-54CCF216EA83}" type="parTrans" cxnId="{BF3D63B0-7444-48FB-9B0E-F07F9B4868F0}">
      <dgm:prSet/>
      <dgm:spPr/>
      <dgm:t>
        <a:bodyPr/>
        <a:lstStyle/>
        <a:p>
          <a:endParaRPr lang="zh-TW" altLang="en-US"/>
        </a:p>
      </dgm:t>
    </dgm:pt>
    <dgm:pt modelId="{D5271E6C-6569-4BA8-877E-2B14038D8612}" type="sibTrans" cxnId="{BF3D63B0-7444-48FB-9B0E-F07F9B4868F0}">
      <dgm:prSet/>
      <dgm:spPr/>
      <dgm:t>
        <a:bodyPr/>
        <a:lstStyle/>
        <a:p>
          <a:endParaRPr lang="zh-TW" altLang="en-US">
            <a:latin typeface="標楷體" pitchFamily="65" charset="-120"/>
            <a:ea typeface="標楷體" pitchFamily="65" charset="-120"/>
          </a:endParaRPr>
        </a:p>
      </dgm:t>
    </dgm:pt>
    <dgm:pt modelId="{AE477167-8651-4BAD-BED5-3E43C2D01E7D}" type="pres">
      <dgm:prSet presAssocID="{C7DD9E4B-77D6-40EA-BCCC-4874D6074DFE}" presName="cycle" presStyleCnt="0">
        <dgm:presLayoutVars>
          <dgm:dir/>
          <dgm:resizeHandles val="exact"/>
        </dgm:presLayoutVars>
      </dgm:prSet>
      <dgm:spPr/>
      <dgm:t>
        <a:bodyPr/>
        <a:lstStyle/>
        <a:p>
          <a:endParaRPr lang="zh-TW" altLang="en-US"/>
        </a:p>
      </dgm:t>
    </dgm:pt>
    <dgm:pt modelId="{5FA76436-0714-40A9-BFE4-71D927E2F895}" type="pres">
      <dgm:prSet presAssocID="{2BCC0CAC-D7E7-4970-AB78-731692792365}" presName="node" presStyleLbl="node1" presStyleIdx="0" presStyleCnt="5" custScaleX="132479" custRadScaleRad="111821" custRadScaleInc="-17038">
        <dgm:presLayoutVars>
          <dgm:bulletEnabled val="1"/>
        </dgm:presLayoutVars>
      </dgm:prSet>
      <dgm:spPr/>
      <dgm:t>
        <a:bodyPr/>
        <a:lstStyle/>
        <a:p>
          <a:endParaRPr lang="zh-TW" altLang="en-US"/>
        </a:p>
      </dgm:t>
    </dgm:pt>
    <dgm:pt modelId="{B1931809-C88C-46FB-97FA-03D0915DB6F3}" type="pres">
      <dgm:prSet presAssocID="{2BCC0CAC-D7E7-4970-AB78-731692792365}" presName="spNode" presStyleCnt="0"/>
      <dgm:spPr/>
    </dgm:pt>
    <dgm:pt modelId="{8E78EEC7-8339-4245-AE14-50F6EA9EAEB0}" type="pres">
      <dgm:prSet presAssocID="{92152AA2-639A-444C-8D39-958A84DB1990}" presName="sibTrans" presStyleLbl="sibTrans1D1" presStyleIdx="0" presStyleCnt="5"/>
      <dgm:spPr/>
      <dgm:t>
        <a:bodyPr/>
        <a:lstStyle/>
        <a:p>
          <a:endParaRPr lang="zh-TW" altLang="en-US"/>
        </a:p>
      </dgm:t>
    </dgm:pt>
    <dgm:pt modelId="{79125D34-94AF-44A6-BADF-7753F4A6D10A}" type="pres">
      <dgm:prSet presAssocID="{61EDC155-5360-4CA4-806D-D8C6FB3B2857}" presName="node" presStyleLbl="node1" presStyleIdx="1" presStyleCnt="5" custScaleX="119208" custScaleY="100000" custRadScaleRad="131370" custRadScaleInc="-29160">
        <dgm:presLayoutVars>
          <dgm:bulletEnabled val="1"/>
        </dgm:presLayoutVars>
      </dgm:prSet>
      <dgm:spPr/>
      <dgm:t>
        <a:bodyPr/>
        <a:lstStyle/>
        <a:p>
          <a:endParaRPr lang="zh-TW" altLang="en-US"/>
        </a:p>
      </dgm:t>
    </dgm:pt>
    <dgm:pt modelId="{759F6153-CC25-4878-A559-34B03E7E470C}" type="pres">
      <dgm:prSet presAssocID="{61EDC155-5360-4CA4-806D-D8C6FB3B2857}" presName="spNode" presStyleCnt="0"/>
      <dgm:spPr/>
    </dgm:pt>
    <dgm:pt modelId="{EF7D8736-F10C-4F96-8413-249B49891B2E}" type="pres">
      <dgm:prSet presAssocID="{E7969807-8FF3-413E-8D75-0D90F2FC8CAB}" presName="sibTrans" presStyleLbl="sibTrans1D1" presStyleIdx="1" presStyleCnt="5"/>
      <dgm:spPr/>
      <dgm:t>
        <a:bodyPr/>
        <a:lstStyle/>
        <a:p>
          <a:endParaRPr lang="zh-TW" altLang="en-US"/>
        </a:p>
      </dgm:t>
    </dgm:pt>
    <dgm:pt modelId="{D7EAB9C6-C45F-4D48-B1CC-4A0FF9D6906E}" type="pres">
      <dgm:prSet presAssocID="{6AB2EDB3-28AF-45A5-A42D-68C8C052E00A}" presName="node" presStyleLbl="node1" presStyleIdx="2" presStyleCnt="5" custScaleX="135473" custScaleY="87423" custRadScaleRad="75258" custRadScaleInc="-86466">
        <dgm:presLayoutVars>
          <dgm:bulletEnabled val="1"/>
        </dgm:presLayoutVars>
      </dgm:prSet>
      <dgm:spPr/>
      <dgm:t>
        <a:bodyPr/>
        <a:lstStyle/>
        <a:p>
          <a:endParaRPr lang="zh-TW" altLang="en-US"/>
        </a:p>
      </dgm:t>
    </dgm:pt>
    <dgm:pt modelId="{72164AEA-5017-4518-88E2-F079E99BD046}" type="pres">
      <dgm:prSet presAssocID="{6AB2EDB3-28AF-45A5-A42D-68C8C052E00A}" presName="spNode" presStyleCnt="0"/>
      <dgm:spPr/>
    </dgm:pt>
    <dgm:pt modelId="{AC5E532D-E9A8-4E51-8C37-264AA576B324}" type="pres">
      <dgm:prSet presAssocID="{DF0AC922-2C11-4E62-AD05-110195B8C28A}" presName="sibTrans" presStyleLbl="sibTrans1D1" presStyleIdx="2" presStyleCnt="5"/>
      <dgm:spPr/>
      <dgm:t>
        <a:bodyPr/>
        <a:lstStyle/>
        <a:p>
          <a:endParaRPr lang="zh-TW" altLang="en-US"/>
        </a:p>
      </dgm:t>
    </dgm:pt>
    <dgm:pt modelId="{8ABF3B8D-0461-4746-B6F8-993FB7EA6B3C}" type="pres">
      <dgm:prSet presAssocID="{11320812-6503-441E-879E-13341694427E}" presName="node" presStyleLbl="node1" presStyleIdx="3" presStyleCnt="5" custScaleX="140598" custScaleY="87632" custRadScaleRad="92121" custRadScaleInc="109443">
        <dgm:presLayoutVars>
          <dgm:bulletEnabled val="1"/>
        </dgm:presLayoutVars>
      </dgm:prSet>
      <dgm:spPr/>
      <dgm:t>
        <a:bodyPr/>
        <a:lstStyle/>
        <a:p>
          <a:endParaRPr lang="zh-TW" altLang="en-US"/>
        </a:p>
      </dgm:t>
    </dgm:pt>
    <dgm:pt modelId="{6AC098AC-DC82-49C3-B090-4F37775428B4}" type="pres">
      <dgm:prSet presAssocID="{11320812-6503-441E-879E-13341694427E}" presName="spNode" presStyleCnt="0"/>
      <dgm:spPr/>
    </dgm:pt>
    <dgm:pt modelId="{8412900E-D6C5-4453-BE45-A6AE4056D28A}" type="pres">
      <dgm:prSet presAssocID="{996D5AF9-97C7-47C9-96C2-64410583F2E6}" presName="sibTrans" presStyleLbl="sibTrans1D1" presStyleIdx="3" presStyleCnt="5"/>
      <dgm:spPr/>
      <dgm:t>
        <a:bodyPr/>
        <a:lstStyle/>
        <a:p>
          <a:endParaRPr lang="zh-TW" altLang="en-US"/>
        </a:p>
      </dgm:t>
    </dgm:pt>
    <dgm:pt modelId="{3CB1B4FD-ADB1-4BBE-93D6-851FAB81D2A0}" type="pres">
      <dgm:prSet presAssocID="{403D9C47-D833-4004-AABE-BD01E43A4962}" presName="node" presStyleLbl="node1" presStyleIdx="4" presStyleCnt="5" custScaleX="132479" custRadScaleRad="138153" custRadScaleInc="23217">
        <dgm:presLayoutVars>
          <dgm:bulletEnabled val="1"/>
        </dgm:presLayoutVars>
      </dgm:prSet>
      <dgm:spPr/>
      <dgm:t>
        <a:bodyPr/>
        <a:lstStyle/>
        <a:p>
          <a:endParaRPr lang="zh-TW" altLang="en-US"/>
        </a:p>
      </dgm:t>
    </dgm:pt>
    <dgm:pt modelId="{D83DEDF0-C66C-40C8-96CA-69D807E79074}" type="pres">
      <dgm:prSet presAssocID="{403D9C47-D833-4004-AABE-BD01E43A4962}" presName="spNode" presStyleCnt="0"/>
      <dgm:spPr/>
    </dgm:pt>
    <dgm:pt modelId="{BE1EE3AD-6C86-43EE-BE46-EEAD2F8AC26F}" type="pres">
      <dgm:prSet presAssocID="{D5271E6C-6569-4BA8-877E-2B14038D8612}" presName="sibTrans" presStyleLbl="sibTrans1D1" presStyleIdx="4" presStyleCnt="5"/>
      <dgm:spPr/>
      <dgm:t>
        <a:bodyPr/>
        <a:lstStyle/>
        <a:p>
          <a:endParaRPr lang="zh-TW" altLang="en-US"/>
        </a:p>
      </dgm:t>
    </dgm:pt>
  </dgm:ptLst>
  <dgm:cxnLst>
    <dgm:cxn modelId="{19ED4D35-2074-4CCE-BBEA-02EB9BF0F327}" srcId="{C7DD9E4B-77D6-40EA-BCCC-4874D6074DFE}" destId="{6AB2EDB3-28AF-45A5-A42D-68C8C052E00A}" srcOrd="2" destOrd="0" parTransId="{A230113F-057E-481D-9653-5D6A503F49DE}" sibTransId="{DF0AC922-2C11-4E62-AD05-110195B8C28A}"/>
    <dgm:cxn modelId="{011E851B-C63C-4E05-9DF6-1F9DF3DEFBAC}" type="presOf" srcId="{DF0AC922-2C11-4E62-AD05-110195B8C28A}" destId="{AC5E532D-E9A8-4E51-8C37-264AA576B324}" srcOrd="0" destOrd="0" presId="urn:microsoft.com/office/officeart/2005/8/layout/cycle6"/>
    <dgm:cxn modelId="{D0513952-2AEA-42BD-929A-3CF7682098E6}" srcId="{C7DD9E4B-77D6-40EA-BCCC-4874D6074DFE}" destId="{11320812-6503-441E-879E-13341694427E}" srcOrd="3" destOrd="0" parTransId="{B94B57DA-5233-4C91-B37C-DA36AFFFF234}" sibTransId="{996D5AF9-97C7-47C9-96C2-64410583F2E6}"/>
    <dgm:cxn modelId="{0E9188A6-C558-45D9-A1AF-0F2EDB0DDFEF}" type="presOf" srcId="{11320812-6503-441E-879E-13341694427E}" destId="{8ABF3B8D-0461-4746-B6F8-993FB7EA6B3C}" srcOrd="0" destOrd="0" presId="urn:microsoft.com/office/officeart/2005/8/layout/cycle6"/>
    <dgm:cxn modelId="{06A69079-56E0-42FB-A97E-DA49EFA53EDF}" srcId="{C7DD9E4B-77D6-40EA-BCCC-4874D6074DFE}" destId="{2BCC0CAC-D7E7-4970-AB78-731692792365}" srcOrd="0" destOrd="0" parTransId="{CDB24D28-3A16-4CF8-A187-BB25E254E46A}" sibTransId="{92152AA2-639A-444C-8D39-958A84DB1990}"/>
    <dgm:cxn modelId="{B18B061F-172C-4FBE-AB83-67046B24ED02}" type="presOf" srcId="{E7969807-8FF3-413E-8D75-0D90F2FC8CAB}" destId="{EF7D8736-F10C-4F96-8413-249B49891B2E}" srcOrd="0" destOrd="0" presId="urn:microsoft.com/office/officeart/2005/8/layout/cycle6"/>
    <dgm:cxn modelId="{3AA343E1-C34C-4042-9364-F7B0F37E9884}" type="presOf" srcId="{2BCC0CAC-D7E7-4970-AB78-731692792365}" destId="{5FA76436-0714-40A9-BFE4-71D927E2F895}" srcOrd="0" destOrd="0" presId="urn:microsoft.com/office/officeart/2005/8/layout/cycle6"/>
    <dgm:cxn modelId="{90A13726-5CE2-444C-A149-0DE8FCB70F15}" type="presOf" srcId="{C7DD9E4B-77D6-40EA-BCCC-4874D6074DFE}" destId="{AE477167-8651-4BAD-BED5-3E43C2D01E7D}" srcOrd="0" destOrd="0" presId="urn:microsoft.com/office/officeart/2005/8/layout/cycle6"/>
    <dgm:cxn modelId="{4ED132D6-829E-4ED4-88F5-3F01F33763FB}" type="presOf" srcId="{403D9C47-D833-4004-AABE-BD01E43A4962}" destId="{3CB1B4FD-ADB1-4BBE-93D6-851FAB81D2A0}" srcOrd="0" destOrd="0" presId="urn:microsoft.com/office/officeart/2005/8/layout/cycle6"/>
    <dgm:cxn modelId="{BF3D63B0-7444-48FB-9B0E-F07F9B4868F0}" srcId="{C7DD9E4B-77D6-40EA-BCCC-4874D6074DFE}" destId="{403D9C47-D833-4004-AABE-BD01E43A4962}" srcOrd="4" destOrd="0" parTransId="{36955FE2-BDFA-41C9-8C37-54CCF216EA83}" sibTransId="{D5271E6C-6569-4BA8-877E-2B14038D8612}"/>
    <dgm:cxn modelId="{26893497-6513-46D6-9DFC-C102AE2866A6}" type="presOf" srcId="{996D5AF9-97C7-47C9-96C2-64410583F2E6}" destId="{8412900E-D6C5-4453-BE45-A6AE4056D28A}" srcOrd="0" destOrd="0" presId="urn:microsoft.com/office/officeart/2005/8/layout/cycle6"/>
    <dgm:cxn modelId="{23C408E9-5CC4-4879-8ED8-189ACFF4DA3F}" type="presOf" srcId="{92152AA2-639A-444C-8D39-958A84DB1990}" destId="{8E78EEC7-8339-4245-AE14-50F6EA9EAEB0}" srcOrd="0" destOrd="0" presId="urn:microsoft.com/office/officeart/2005/8/layout/cycle6"/>
    <dgm:cxn modelId="{274DF48B-F9BE-4A7B-AB6B-1B21064BF937}" type="presOf" srcId="{61EDC155-5360-4CA4-806D-D8C6FB3B2857}" destId="{79125D34-94AF-44A6-BADF-7753F4A6D10A}" srcOrd="0" destOrd="0" presId="urn:microsoft.com/office/officeart/2005/8/layout/cycle6"/>
    <dgm:cxn modelId="{AA0643D9-CD44-4536-8148-BB1260F22CB1}" type="presOf" srcId="{6AB2EDB3-28AF-45A5-A42D-68C8C052E00A}" destId="{D7EAB9C6-C45F-4D48-B1CC-4A0FF9D6906E}" srcOrd="0" destOrd="0" presId="urn:microsoft.com/office/officeart/2005/8/layout/cycle6"/>
    <dgm:cxn modelId="{C80BE119-CE22-4DEA-8AA8-8C76EFBD06F1}" type="presOf" srcId="{D5271E6C-6569-4BA8-877E-2B14038D8612}" destId="{BE1EE3AD-6C86-43EE-BE46-EEAD2F8AC26F}" srcOrd="0" destOrd="0" presId="urn:microsoft.com/office/officeart/2005/8/layout/cycle6"/>
    <dgm:cxn modelId="{E980B247-E9D3-454D-8132-C5033ABFF068}" srcId="{C7DD9E4B-77D6-40EA-BCCC-4874D6074DFE}" destId="{61EDC155-5360-4CA4-806D-D8C6FB3B2857}" srcOrd="1" destOrd="0" parTransId="{22593FFA-88A8-44A3-A04D-AE8CFC2567D9}" sibTransId="{E7969807-8FF3-413E-8D75-0D90F2FC8CAB}"/>
    <dgm:cxn modelId="{3DF7BED6-55A6-485B-88C4-6989853A5684}" type="presParOf" srcId="{AE477167-8651-4BAD-BED5-3E43C2D01E7D}" destId="{5FA76436-0714-40A9-BFE4-71D927E2F895}" srcOrd="0" destOrd="0" presId="urn:microsoft.com/office/officeart/2005/8/layout/cycle6"/>
    <dgm:cxn modelId="{4F3E15BB-D4D0-4D29-B2A6-26ACEA3A73FA}" type="presParOf" srcId="{AE477167-8651-4BAD-BED5-3E43C2D01E7D}" destId="{B1931809-C88C-46FB-97FA-03D0915DB6F3}" srcOrd="1" destOrd="0" presId="urn:microsoft.com/office/officeart/2005/8/layout/cycle6"/>
    <dgm:cxn modelId="{8F2C45A3-C118-44FC-9BEE-C67587B97F60}" type="presParOf" srcId="{AE477167-8651-4BAD-BED5-3E43C2D01E7D}" destId="{8E78EEC7-8339-4245-AE14-50F6EA9EAEB0}" srcOrd="2" destOrd="0" presId="urn:microsoft.com/office/officeart/2005/8/layout/cycle6"/>
    <dgm:cxn modelId="{D491A8D2-0000-4E0B-A5F8-5CEB230FBA88}" type="presParOf" srcId="{AE477167-8651-4BAD-BED5-3E43C2D01E7D}" destId="{79125D34-94AF-44A6-BADF-7753F4A6D10A}" srcOrd="3" destOrd="0" presId="urn:microsoft.com/office/officeart/2005/8/layout/cycle6"/>
    <dgm:cxn modelId="{DAE945DD-399B-401A-BB00-BE8C2485158D}" type="presParOf" srcId="{AE477167-8651-4BAD-BED5-3E43C2D01E7D}" destId="{759F6153-CC25-4878-A559-34B03E7E470C}" srcOrd="4" destOrd="0" presId="urn:microsoft.com/office/officeart/2005/8/layout/cycle6"/>
    <dgm:cxn modelId="{D5C56D80-76E9-4A96-B973-AC44C3D20E8F}" type="presParOf" srcId="{AE477167-8651-4BAD-BED5-3E43C2D01E7D}" destId="{EF7D8736-F10C-4F96-8413-249B49891B2E}" srcOrd="5" destOrd="0" presId="urn:microsoft.com/office/officeart/2005/8/layout/cycle6"/>
    <dgm:cxn modelId="{E72CCF80-3D25-4276-A75D-685471E95992}" type="presParOf" srcId="{AE477167-8651-4BAD-BED5-3E43C2D01E7D}" destId="{D7EAB9C6-C45F-4D48-B1CC-4A0FF9D6906E}" srcOrd="6" destOrd="0" presId="urn:microsoft.com/office/officeart/2005/8/layout/cycle6"/>
    <dgm:cxn modelId="{205BAE61-5FF5-4D60-89C0-67567D5D65C3}" type="presParOf" srcId="{AE477167-8651-4BAD-BED5-3E43C2D01E7D}" destId="{72164AEA-5017-4518-88E2-F079E99BD046}" srcOrd="7" destOrd="0" presId="urn:microsoft.com/office/officeart/2005/8/layout/cycle6"/>
    <dgm:cxn modelId="{003487AA-8050-42BD-A16B-FA31D3054F6B}" type="presParOf" srcId="{AE477167-8651-4BAD-BED5-3E43C2D01E7D}" destId="{AC5E532D-E9A8-4E51-8C37-264AA576B324}" srcOrd="8" destOrd="0" presId="urn:microsoft.com/office/officeart/2005/8/layout/cycle6"/>
    <dgm:cxn modelId="{360694C1-0008-425A-B3C1-72C3FC19AB46}" type="presParOf" srcId="{AE477167-8651-4BAD-BED5-3E43C2D01E7D}" destId="{8ABF3B8D-0461-4746-B6F8-993FB7EA6B3C}" srcOrd="9" destOrd="0" presId="urn:microsoft.com/office/officeart/2005/8/layout/cycle6"/>
    <dgm:cxn modelId="{2537968C-DCFE-48F3-B52F-5C3DF1A8E909}" type="presParOf" srcId="{AE477167-8651-4BAD-BED5-3E43C2D01E7D}" destId="{6AC098AC-DC82-49C3-B090-4F37775428B4}" srcOrd="10" destOrd="0" presId="urn:microsoft.com/office/officeart/2005/8/layout/cycle6"/>
    <dgm:cxn modelId="{6C3449E0-6D00-4B18-A7F5-14A5D64F01C2}" type="presParOf" srcId="{AE477167-8651-4BAD-BED5-3E43C2D01E7D}" destId="{8412900E-D6C5-4453-BE45-A6AE4056D28A}" srcOrd="11" destOrd="0" presId="urn:microsoft.com/office/officeart/2005/8/layout/cycle6"/>
    <dgm:cxn modelId="{A8BC3BB5-2FFA-43D5-8C35-A7C3A353C9E0}" type="presParOf" srcId="{AE477167-8651-4BAD-BED5-3E43C2D01E7D}" destId="{3CB1B4FD-ADB1-4BBE-93D6-851FAB81D2A0}" srcOrd="12" destOrd="0" presId="urn:microsoft.com/office/officeart/2005/8/layout/cycle6"/>
    <dgm:cxn modelId="{35B41D09-8B14-4B83-837D-9D7CD6551E1B}" type="presParOf" srcId="{AE477167-8651-4BAD-BED5-3E43C2D01E7D}" destId="{D83DEDF0-C66C-40C8-96CA-69D807E79074}" srcOrd="13" destOrd="0" presId="urn:microsoft.com/office/officeart/2005/8/layout/cycle6"/>
    <dgm:cxn modelId="{D743C034-7A6B-457A-B164-FA33C5DBFEA8}" type="presParOf" srcId="{AE477167-8651-4BAD-BED5-3E43C2D01E7D}" destId="{BE1EE3AD-6C86-43EE-BE46-EEAD2F8AC26F}"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76436-0714-40A9-BFE4-71D927E2F895}">
      <dsp:nvSpPr>
        <dsp:cNvPr id="0" name=""/>
        <dsp:cNvSpPr/>
      </dsp:nvSpPr>
      <dsp:spPr>
        <a:xfrm>
          <a:off x="2592465" y="0"/>
          <a:ext cx="2277706" cy="1117542"/>
        </a:xfrm>
        <a:prstGeom prst="roundRect">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b="1" kern="1200" dirty="0">
              <a:latin typeface="微軟正黑體" panose="020B0604030504040204" pitchFamily="34" charset="-120"/>
              <a:ea typeface="微軟正黑體" panose="020B0604030504040204" pitchFamily="34" charset="-120"/>
            </a:rPr>
            <a:t>素養導向</a:t>
          </a:r>
        </a:p>
      </dsp:txBody>
      <dsp:txXfrm>
        <a:off x="2647019" y="54554"/>
        <a:ext cx="2168598" cy="1008434"/>
      </dsp:txXfrm>
    </dsp:sp>
    <dsp:sp modelId="{8E78EEC7-8339-4245-AE14-50F6EA9EAEB0}">
      <dsp:nvSpPr>
        <dsp:cNvPr id="0" name=""/>
        <dsp:cNvSpPr/>
      </dsp:nvSpPr>
      <dsp:spPr>
        <a:xfrm>
          <a:off x="2961580" y="743850"/>
          <a:ext cx="4468449" cy="4468449"/>
        </a:xfrm>
        <a:custGeom>
          <a:avLst/>
          <a:gdLst/>
          <a:ahLst/>
          <a:cxnLst/>
          <a:rect l="0" t="0" r="0" b="0"/>
          <a:pathLst>
            <a:path>
              <a:moveTo>
                <a:pt x="1922226" y="21891"/>
              </a:moveTo>
              <a:arcTo wR="2234224" hR="2234224" stAng="15718361" swAng="211228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9125D34-94AF-44A6-BADF-7753F4A6D10A}">
      <dsp:nvSpPr>
        <dsp:cNvPr id="0" name=""/>
        <dsp:cNvSpPr/>
      </dsp:nvSpPr>
      <dsp:spPr>
        <a:xfrm>
          <a:off x="5544839" y="996845"/>
          <a:ext cx="2049538" cy="1117542"/>
        </a:xfrm>
        <a:prstGeom prst="roundRect">
          <a:avLst/>
        </a:prstGeom>
        <a:solidFill>
          <a:srgbClr val="B82C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b="1" kern="1200" dirty="0">
              <a:latin typeface="微軟正黑體" panose="020B0604030504040204" pitchFamily="34" charset="-120"/>
              <a:ea typeface="微軟正黑體" panose="020B0604030504040204" pitchFamily="34" charset="-120"/>
            </a:rPr>
            <a:t>連貫統整</a:t>
          </a:r>
        </a:p>
      </dsp:txBody>
      <dsp:txXfrm>
        <a:off x="5599393" y="1051399"/>
        <a:ext cx="1940430" cy="1008434"/>
      </dsp:txXfrm>
    </dsp:sp>
    <dsp:sp modelId="{EF7D8736-F10C-4F96-8413-249B49891B2E}">
      <dsp:nvSpPr>
        <dsp:cNvPr id="0" name=""/>
        <dsp:cNvSpPr/>
      </dsp:nvSpPr>
      <dsp:spPr>
        <a:xfrm>
          <a:off x="2522041" y="-1099332"/>
          <a:ext cx="4468449" cy="4468449"/>
        </a:xfrm>
        <a:custGeom>
          <a:avLst/>
          <a:gdLst/>
          <a:ahLst/>
          <a:cxnLst/>
          <a:rect l="0" t="0" r="0" b="0"/>
          <a:pathLst>
            <a:path>
              <a:moveTo>
                <a:pt x="4234960" y="3228615"/>
              </a:moveTo>
              <a:arcTo wR="2234224" hR="2234224" stAng="1585677" swAng="256635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EAB9C6-C45F-4D48-B1CC-4A0FF9D6906E}">
      <dsp:nvSpPr>
        <dsp:cNvPr id="0" name=""/>
        <dsp:cNvSpPr/>
      </dsp:nvSpPr>
      <dsp:spPr>
        <a:xfrm>
          <a:off x="4151067" y="3229348"/>
          <a:ext cx="2329182" cy="976989"/>
        </a:xfrm>
        <a:prstGeom prst="roundRect">
          <a:avLst/>
        </a:prstGeom>
        <a:solidFill>
          <a:srgbClr val="42522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b="1" kern="1200" dirty="0">
              <a:latin typeface="微軟正黑體" panose="020B0604030504040204" pitchFamily="34" charset="-120"/>
              <a:ea typeface="微軟正黑體" panose="020B0604030504040204" pitchFamily="34" charset="-120"/>
            </a:rPr>
            <a:t>多元適性</a:t>
          </a:r>
        </a:p>
      </dsp:txBody>
      <dsp:txXfrm>
        <a:off x="4198760" y="3277041"/>
        <a:ext cx="2233796" cy="881603"/>
      </dsp:txXfrm>
    </dsp:sp>
    <dsp:sp modelId="{AC5E532D-E9A8-4E51-8C37-264AA576B324}">
      <dsp:nvSpPr>
        <dsp:cNvPr id="0" name=""/>
        <dsp:cNvSpPr/>
      </dsp:nvSpPr>
      <dsp:spPr>
        <a:xfrm>
          <a:off x="1371879" y="99626"/>
          <a:ext cx="4468449" cy="4468449"/>
        </a:xfrm>
        <a:custGeom>
          <a:avLst/>
          <a:gdLst/>
          <a:ahLst/>
          <a:cxnLst/>
          <a:rect l="0" t="0" r="0" b="0"/>
          <a:pathLst>
            <a:path>
              <a:moveTo>
                <a:pt x="3433050" y="4119583"/>
              </a:moveTo>
              <a:arcTo wR="2234224" hR="2234224" stAng="3452959" swAng="378685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ABF3B8D-0461-4746-B6F8-993FB7EA6B3C}">
      <dsp:nvSpPr>
        <dsp:cNvPr id="0" name=""/>
        <dsp:cNvSpPr/>
      </dsp:nvSpPr>
      <dsp:spPr>
        <a:xfrm>
          <a:off x="879076" y="3264111"/>
          <a:ext cx="2417296" cy="979325"/>
        </a:xfrm>
        <a:prstGeom prst="roundRect">
          <a:avLst/>
        </a:prstGeom>
        <a:solidFill>
          <a:srgbClr val="FF2F2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b="1" kern="1200" dirty="0">
              <a:latin typeface="微軟正黑體" panose="020B0604030504040204" pitchFamily="34" charset="-120"/>
              <a:ea typeface="微軟正黑體" panose="020B0604030504040204" pitchFamily="34" charset="-120"/>
            </a:rPr>
            <a:t>彈性活力</a:t>
          </a:r>
        </a:p>
      </dsp:txBody>
      <dsp:txXfrm>
        <a:off x="926883" y="3311918"/>
        <a:ext cx="2321682" cy="883711"/>
      </dsp:txXfrm>
    </dsp:sp>
    <dsp:sp modelId="{8412900E-D6C5-4453-BE45-A6AE4056D28A}">
      <dsp:nvSpPr>
        <dsp:cNvPr id="0" name=""/>
        <dsp:cNvSpPr/>
      </dsp:nvSpPr>
      <dsp:spPr>
        <a:xfrm>
          <a:off x="813275" y="-890261"/>
          <a:ext cx="4468449" cy="4468449"/>
        </a:xfrm>
        <a:custGeom>
          <a:avLst/>
          <a:gdLst/>
          <a:ahLst/>
          <a:cxnLst/>
          <a:rect l="0" t="0" r="0" b="0"/>
          <a:pathLst>
            <a:path>
              <a:moveTo>
                <a:pt x="1079184" y="4146720"/>
              </a:moveTo>
              <a:arcTo wR="2234224" hR="2234224" stAng="7267777" swAng="228920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B1B4FD-ADB1-4BBE-93D6-851FAB81D2A0}">
      <dsp:nvSpPr>
        <dsp:cNvPr id="0" name=""/>
        <dsp:cNvSpPr/>
      </dsp:nvSpPr>
      <dsp:spPr>
        <a:xfrm>
          <a:off x="0" y="1002840"/>
          <a:ext cx="2277706" cy="1117542"/>
        </a:xfrm>
        <a:prstGeom prst="roundRect">
          <a:avLst/>
        </a:prstGeom>
        <a:solidFill>
          <a:srgbClr val="005C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b="1" kern="1200" dirty="0">
              <a:latin typeface="微軟正黑體" panose="020B0604030504040204" pitchFamily="34" charset="-120"/>
              <a:ea typeface="微軟正黑體" panose="020B0604030504040204" pitchFamily="34" charset="-120"/>
            </a:rPr>
            <a:t>配套整合</a:t>
          </a:r>
        </a:p>
      </dsp:txBody>
      <dsp:txXfrm>
        <a:off x="54554" y="1057394"/>
        <a:ext cx="2168598" cy="1008434"/>
      </dsp:txXfrm>
    </dsp:sp>
    <dsp:sp modelId="{BE1EE3AD-6C86-43EE-BE46-EEAD2F8AC26F}">
      <dsp:nvSpPr>
        <dsp:cNvPr id="0" name=""/>
        <dsp:cNvSpPr/>
      </dsp:nvSpPr>
      <dsp:spPr>
        <a:xfrm>
          <a:off x="-160330" y="917734"/>
          <a:ext cx="4468449" cy="4468449"/>
        </a:xfrm>
        <a:custGeom>
          <a:avLst/>
          <a:gdLst/>
          <a:ahLst/>
          <a:cxnLst/>
          <a:rect l="0" t="0" r="0" b="0"/>
          <a:pathLst>
            <a:path>
              <a:moveTo>
                <a:pt x="1634320" y="82045"/>
              </a:moveTo>
              <a:arcTo wR="2234224" hR="2234224" stAng="15265475" swAng="172240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B0FFC6-94E6-483A-B9FF-CFFA61D74797}" type="datetimeFigureOut">
              <a:rPr lang="zh-TW" altLang="en-US" smtClean="0"/>
              <a:t>2021/3/1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F957A1-8E14-4EBE-9589-047A2B1C8548}" type="slidenum">
              <a:rPr lang="zh-TW" altLang="en-US" smtClean="0"/>
              <a:t>‹#›</a:t>
            </a:fld>
            <a:endParaRPr lang="zh-TW" altLang="en-US"/>
          </a:p>
        </p:txBody>
      </p:sp>
    </p:spTree>
    <p:extLst>
      <p:ext uri="{BB962C8B-B14F-4D97-AF65-F5344CB8AC3E}">
        <p14:creationId xmlns:p14="http://schemas.microsoft.com/office/powerpoint/2010/main" val="3686865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F9397E76-07FF-4AC4-B8F3-2B7C62C8B49E}" type="datetime1">
              <a:rPr lang="zh-TW" altLang="en-US" smtClean="0"/>
              <a:t>2021/3/1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2C9BB66-3DCF-4E45-B453-110523A267B2}" type="slidenum">
              <a:rPr lang="zh-TW" altLang="en-US" smtClean="0"/>
              <a:t>‹#›</a:t>
            </a:fld>
            <a:endParaRPr lang="zh-TW" altLang="en-US"/>
          </a:p>
        </p:txBody>
      </p:sp>
    </p:spTree>
    <p:extLst>
      <p:ext uri="{BB962C8B-B14F-4D97-AF65-F5344CB8AC3E}">
        <p14:creationId xmlns:p14="http://schemas.microsoft.com/office/powerpoint/2010/main" val="426305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259F7DA-D1A3-4339-B971-F5C3370F4674}" type="datetime1">
              <a:rPr lang="zh-TW" altLang="en-US" smtClean="0"/>
              <a:t>2021/3/1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2C9BB66-3DCF-4E45-B453-110523A267B2}" type="slidenum">
              <a:rPr lang="zh-TW" altLang="en-US" smtClean="0"/>
              <a:t>‹#›</a:t>
            </a:fld>
            <a:endParaRPr lang="zh-TW" altLang="en-US"/>
          </a:p>
        </p:txBody>
      </p:sp>
    </p:spTree>
    <p:extLst>
      <p:ext uri="{BB962C8B-B14F-4D97-AF65-F5344CB8AC3E}">
        <p14:creationId xmlns:p14="http://schemas.microsoft.com/office/powerpoint/2010/main" val="53873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82B79D4-A610-4ED8-8FA9-A9DA15A79E0B}" type="datetime1">
              <a:rPr lang="zh-TW" altLang="en-US" smtClean="0"/>
              <a:t>2021/3/1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2C9BB66-3DCF-4E45-B453-110523A267B2}" type="slidenum">
              <a:rPr lang="zh-TW" altLang="en-US" smtClean="0"/>
              <a:t>‹#›</a:t>
            </a:fld>
            <a:endParaRPr lang="zh-TW" altLang="en-US"/>
          </a:p>
        </p:txBody>
      </p:sp>
    </p:spTree>
    <p:extLst>
      <p:ext uri="{BB962C8B-B14F-4D97-AF65-F5344CB8AC3E}">
        <p14:creationId xmlns:p14="http://schemas.microsoft.com/office/powerpoint/2010/main" val="2396802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900114" y="188913"/>
            <a:ext cx="6985000" cy="114300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827089" y="2349502"/>
            <a:ext cx="7693025" cy="3724275"/>
          </a:xfrm>
        </p:spPr>
        <p:txBody>
          <a:bodyPr rtlCol="0">
            <a:normAutofit/>
          </a:bodyPr>
          <a:lstStyle/>
          <a:p>
            <a:pPr lvl="0"/>
            <a:endParaRPr lang="zh-TW" altLang="en-US" noProof="0" smtClean="0"/>
          </a:p>
        </p:txBody>
      </p:sp>
      <p:sp>
        <p:nvSpPr>
          <p:cNvPr id="4" name="Date Placeholder 3"/>
          <p:cNvSpPr>
            <a:spLocks noGrp="1"/>
          </p:cNvSpPr>
          <p:nvPr>
            <p:ph type="dt" sz="half" idx="10"/>
          </p:nvPr>
        </p:nvSpPr>
        <p:spPr/>
        <p:txBody>
          <a:bodyPr/>
          <a:lstStyle>
            <a:lvl1pPr>
              <a:defRPr/>
            </a:lvl1pPr>
          </a:lstStyle>
          <a:p>
            <a:pPr>
              <a:defRPr/>
            </a:pPr>
            <a:fld id="{DEDB191F-D841-48ED-9C19-ED13A4B727E3}" type="datetime1">
              <a:rPr lang="zh-TW" altLang="en-US" smtClean="0"/>
              <a:t>2021/3/1</a:t>
            </a:fld>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1pPr>
              <a:defRPr/>
            </a:lvl1pPr>
          </a:lstStyle>
          <a:p>
            <a:pPr>
              <a:defRPr/>
            </a:pPr>
            <a:fld id="{79664535-E200-43A0-8772-263B5C1A611B}" type="slidenum">
              <a:rPr lang="en-US" altLang="zh-TW"/>
              <a:pPr>
                <a:defRPr/>
              </a:pPr>
              <a:t>‹#›</a:t>
            </a:fld>
            <a:endParaRPr lang="en-US" altLang="zh-TW"/>
          </a:p>
        </p:txBody>
      </p:sp>
    </p:spTree>
    <p:extLst>
      <p:ext uri="{BB962C8B-B14F-4D97-AF65-F5344CB8AC3E}">
        <p14:creationId xmlns:p14="http://schemas.microsoft.com/office/powerpoint/2010/main" val="3064341927"/>
      </p:ext>
    </p:extLst>
  </p:cSld>
  <p:clrMapOvr>
    <a:masterClrMapping/>
  </p:clrMapOvr>
  <p:transition spd="med">
    <p:strips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4286D90-E71E-41D1-9270-E7BA590DF5CF}" type="datetime1">
              <a:rPr lang="zh-TW" altLang="en-US" smtClean="0"/>
              <a:t>2021/3/1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2C9BB66-3DCF-4E45-B453-110523A267B2}" type="slidenum">
              <a:rPr lang="zh-TW" altLang="en-US" smtClean="0"/>
              <a:t>‹#›</a:t>
            </a:fld>
            <a:endParaRPr lang="zh-TW" altLang="en-US"/>
          </a:p>
        </p:txBody>
      </p:sp>
    </p:spTree>
    <p:extLst>
      <p:ext uri="{BB962C8B-B14F-4D97-AF65-F5344CB8AC3E}">
        <p14:creationId xmlns:p14="http://schemas.microsoft.com/office/powerpoint/2010/main" val="2284539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AA0B601-A2F9-442A-8239-D0782EAE600B}" type="datetime1">
              <a:rPr lang="zh-TW" altLang="en-US" smtClean="0"/>
              <a:t>2021/3/1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2C9BB66-3DCF-4E45-B453-110523A267B2}" type="slidenum">
              <a:rPr lang="zh-TW" altLang="en-US" smtClean="0"/>
              <a:t>‹#›</a:t>
            </a:fld>
            <a:endParaRPr lang="zh-TW" altLang="en-US"/>
          </a:p>
        </p:txBody>
      </p:sp>
    </p:spTree>
    <p:extLst>
      <p:ext uri="{BB962C8B-B14F-4D97-AF65-F5344CB8AC3E}">
        <p14:creationId xmlns:p14="http://schemas.microsoft.com/office/powerpoint/2010/main" val="369945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4BF8889-671D-4E1D-999C-4E7DB8BE323E}" type="datetime1">
              <a:rPr lang="zh-TW" altLang="en-US" smtClean="0"/>
              <a:t>2021/3/1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2C9BB66-3DCF-4E45-B453-110523A267B2}" type="slidenum">
              <a:rPr lang="zh-TW" altLang="en-US" smtClean="0"/>
              <a:t>‹#›</a:t>
            </a:fld>
            <a:endParaRPr lang="zh-TW" altLang="en-US"/>
          </a:p>
        </p:txBody>
      </p:sp>
    </p:spTree>
    <p:extLst>
      <p:ext uri="{BB962C8B-B14F-4D97-AF65-F5344CB8AC3E}">
        <p14:creationId xmlns:p14="http://schemas.microsoft.com/office/powerpoint/2010/main" val="55269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2F218662-1126-4445-B3ED-C107A9C6B2EA}" type="datetime1">
              <a:rPr lang="zh-TW" altLang="en-US" smtClean="0"/>
              <a:t>2021/3/1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32C9BB66-3DCF-4E45-B453-110523A267B2}" type="slidenum">
              <a:rPr lang="zh-TW" altLang="en-US" smtClean="0"/>
              <a:t>‹#›</a:t>
            </a:fld>
            <a:endParaRPr lang="zh-TW" altLang="en-US"/>
          </a:p>
        </p:txBody>
      </p:sp>
    </p:spTree>
    <p:extLst>
      <p:ext uri="{BB962C8B-B14F-4D97-AF65-F5344CB8AC3E}">
        <p14:creationId xmlns:p14="http://schemas.microsoft.com/office/powerpoint/2010/main" val="3983462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D836F77-6BEC-4C36-9B81-29B768A5FB13}" type="datetime1">
              <a:rPr lang="zh-TW" altLang="en-US" smtClean="0"/>
              <a:t>2021/3/1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32C9BB66-3DCF-4E45-B453-110523A267B2}" type="slidenum">
              <a:rPr lang="zh-TW" altLang="en-US" smtClean="0"/>
              <a:t>‹#›</a:t>
            </a:fld>
            <a:endParaRPr lang="zh-TW" altLang="en-US"/>
          </a:p>
        </p:txBody>
      </p:sp>
    </p:spTree>
    <p:extLst>
      <p:ext uri="{BB962C8B-B14F-4D97-AF65-F5344CB8AC3E}">
        <p14:creationId xmlns:p14="http://schemas.microsoft.com/office/powerpoint/2010/main" val="3991975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2F9FF1B-5C7E-44F5-804B-22C7975FE4CF}" type="datetime1">
              <a:rPr lang="zh-TW" altLang="en-US" smtClean="0"/>
              <a:t>2021/3/1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2C9BB66-3DCF-4E45-B453-110523A267B2}" type="slidenum">
              <a:rPr lang="zh-TW" altLang="en-US" smtClean="0"/>
              <a:t>‹#›</a:t>
            </a:fld>
            <a:endParaRPr lang="zh-TW" altLang="en-US"/>
          </a:p>
        </p:txBody>
      </p:sp>
    </p:spTree>
    <p:extLst>
      <p:ext uri="{BB962C8B-B14F-4D97-AF65-F5344CB8AC3E}">
        <p14:creationId xmlns:p14="http://schemas.microsoft.com/office/powerpoint/2010/main" val="173924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66F4E802-EBF9-4CEA-80CD-3F67C19FC503}" type="datetime1">
              <a:rPr lang="zh-TW" altLang="en-US" smtClean="0"/>
              <a:t>2021/3/1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2C9BB66-3DCF-4E45-B453-110523A267B2}" type="slidenum">
              <a:rPr lang="zh-TW" altLang="en-US" smtClean="0"/>
              <a:t>‹#›</a:t>
            </a:fld>
            <a:endParaRPr lang="zh-TW" altLang="en-US"/>
          </a:p>
        </p:txBody>
      </p:sp>
    </p:spTree>
    <p:extLst>
      <p:ext uri="{BB962C8B-B14F-4D97-AF65-F5344CB8AC3E}">
        <p14:creationId xmlns:p14="http://schemas.microsoft.com/office/powerpoint/2010/main" val="203203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4C116325-2FA7-4DD2-935B-52EEDC8533A9}" type="datetime1">
              <a:rPr lang="zh-TW" altLang="en-US" smtClean="0"/>
              <a:t>2021/3/1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2C9BB66-3DCF-4E45-B453-110523A267B2}" type="slidenum">
              <a:rPr lang="zh-TW" altLang="en-US" smtClean="0"/>
              <a:t>‹#›</a:t>
            </a:fld>
            <a:endParaRPr lang="zh-TW" altLang="en-US"/>
          </a:p>
        </p:txBody>
      </p:sp>
    </p:spTree>
    <p:extLst>
      <p:ext uri="{BB962C8B-B14F-4D97-AF65-F5344CB8AC3E}">
        <p14:creationId xmlns:p14="http://schemas.microsoft.com/office/powerpoint/2010/main" val="875524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91F66-7E3D-4775-82E9-ECFA4050BA3D}" type="datetime1">
              <a:rPr lang="zh-TW" altLang="en-US" smtClean="0"/>
              <a:t>2021/3/1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C9BB66-3DCF-4E45-B453-110523A267B2}" type="slidenum">
              <a:rPr lang="zh-TW" altLang="en-US" smtClean="0"/>
              <a:t>‹#›</a:t>
            </a:fld>
            <a:endParaRPr lang="zh-TW" altLang="en-US"/>
          </a:p>
        </p:txBody>
      </p:sp>
    </p:spTree>
    <p:extLst>
      <p:ext uri="{BB962C8B-B14F-4D97-AF65-F5344CB8AC3E}">
        <p14:creationId xmlns:p14="http://schemas.microsoft.com/office/powerpoint/2010/main" val="1092364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normAutofit fontScale="90000"/>
          </a:bodyPr>
          <a:lstStyle/>
          <a:p>
            <a:r>
              <a:rPr lang="zh-TW" altLang="en-US" sz="5400" dirty="0" smtClean="0"/>
              <a:t>肆、學校本</a:t>
            </a:r>
            <a:r>
              <a:rPr lang="zh-TW" altLang="en-US" sz="5400" dirty="0"/>
              <a:t>位</a:t>
            </a:r>
            <a:r>
              <a:rPr lang="zh-TW" altLang="en-US" sz="5400" dirty="0" smtClean="0">
                <a:solidFill>
                  <a:schemeClr val="tx1"/>
                </a:solidFill>
              </a:rPr>
              <a:t>課程發展理論</a:t>
            </a:r>
            <a:endParaRPr lang="zh-TW" altLang="en-US" sz="5400" dirty="0">
              <a:solidFill>
                <a:schemeClr val="tx1"/>
              </a:solidFill>
            </a:endParaRPr>
          </a:p>
        </p:txBody>
      </p:sp>
      <p:sp>
        <p:nvSpPr>
          <p:cNvPr id="2" name="副標題 1"/>
          <p:cNvSpPr>
            <a:spLocks noGrp="1"/>
          </p:cNvSpPr>
          <p:nvPr>
            <p:ph type="subTitle" idx="1"/>
          </p:nvPr>
        </p:nvSpPr>
        <p:spPr/>
        <p:txBody>
          <a:bodyPr/>
          <a:lstStyle/>
          <a:p>
            <a:r>
              <a:rPr lang="zh-TW" altLang="en-US" dirty="0"/>
              <a:t>教</a:t>
            </a:r>
            <a:r>
              <a:rPr lang="zh-TW" altLang="en-US" dirty="0" smtClean="0"/>
              <a:t>科書第一章</a:t>
            </a:r>
            <a:endParaRPr lang="zh-TW" altLang="en-US" dirty="0"/>
          </a:p>
        </p:txBody>
      </p:sp>
      <p:sp>
        <p:nvSpPr>
          <p:cNvPr id="3" name="投影片編號版面配置區 2"/>
          <p:cNvSpPr>
            <a:spLocks noGrp="1"/>
          </p:cNvSpPr>
          <p:nvPr>
            <p:ph type="sldNum" sz="quarter" idx="12"/>
          </p:nvPr>
        </p:nvSpPr>
        <p:spPr/>
        <p:txBody>
          <a:bodyPr/>
          <a:lstStyle/>
          <a:p>
            <a:fld id="{32C9BB66-3DCF-4E45-B453-110523A267B2}" type="slidenum">
              <a:rPr lang="zh-TW" altLang="en-US" smtClean="0"/>
              <a:t>1</a:t>
            </a:fld>
            <a:endParaRPr lang="zh-TW" altLang="en-US"/>
          </a:p>
        </p:txBody>
      </p:sp>
    </p:spTree>
    <p:extLst>
      <p:ext uri="{BB962C8B-B14F-4D97-AF65-F5344CB8AC3E}">
        <p14:creationId xmlns:p14="http://schemas.microsoft.com/office/powerpoint/2010/main" val="2107756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smtClean="0"/>
              <a:t>5.</a:t>
            </a:r>
            <a:r>
              <a:rPr lang="zh-TW" altLang="en-US" dirty="0" smtClean="0"/>
              <a:t>配套整合</a:t>
            </a:r>
            <a:endParaRPr lang="en-US" altLang="zh-TW" dirty="0" smtClean="0"/>
          </a:p>
          <a:p>
            <a:pPr lvl="1"/>
            <a:r>
              <a:rPr lang="zh-TW" altLang="zh-TW" dirty="0" smtClean="0"/>
              <a:t>建構協作平台</a:t>
            </a:r>
            <a:r>
              <a:rPr lang="zh-TW" altLang="en-US" dirty="0" smtClean="0"/>
              <a:t>：</a:t>
            </a:r>
            <a:r>
              <a:rPr lang="zh-TW" altLang="en-US" dirty="0"/>
              <a:t>針對學校需求量身訂製協作策略，陪伴學校完備新課綱課程規劃，並分析診斷推動新課綱的問題，提供關鍵性解決策略。</a:t>
            </a:r>
            <a:endParaRPr lang="en-US" altLang="zh-TW" dirty="0"/>
          </a:p>
          <a:p>
            <a:pPr lvl="1"/>
            <a:r>
              <a:rPr lang="zh-TW" altLang="zh-TW" dirty="0" smtClean="0"/>
              <a:t>強化支持系統</a:t>
            </a:r>
            <a:r>
              <a:rPr lang="zh-TW" altLang="en-US" dirty="0" smtClean="0"/>
              <a:t>：</a:t>
            </a:r>
            <a:r>
              <a:rPr lang="zh-TW" altLang="en-US" dirty="0"/>
              <a:t>教學與學習經驗的統整</a:t>
            </a:r>
            <a:r>
              <a:rPr lang="en-US" altLang="zh-TW" dirty="0"/>
              <a:t>. </a:t>
            </a:r>
            <a:r>
              <a:rPr lang="zh-TW" altLang="en-US" dirty="0"/>
              <a:t>加強師資培訓、強化支持系統</a:t>
            </a:r>
            <a:endParaRPr lang="en-US" altLang="zh-TW" dirty="0" smtClean="0"/>
          </a:p>
          <a:p>
            <a:endParaRPr lang="zh-TW" altLang="en-US" dirty="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10</a:t>
            </a:fld>
            <a:endParaRPr lang="zh-TW" altLang="en-US"/>
          </a:p>
        </p:txBody>
      </p:sp>
    </p:spTree>
    <p:extLst>
      <p:ext uri="{BB962C8B-B14F-4D97-AF65-F5344CB8AC3E}">
        <p14:creationId xmlns:p14="http://schemas.microsoft.com/office/powerpoint/2010/main" val="1553209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endParaRPr lang="zh-TW" altLang="en-US" smtClean="0"/>
          </a:p>
        </p:txBody>
      </p:sp>
      <p:sp>
        <p:nvSpPr>
          <p:cNvPr id="5123" name="內容版面配置區 2"/>
          <p:cNvSpPr>
            <a:spLocks noGrp="1"/>
          </p:cNvSpPr>
          <p:nvPr>
            <p:ph sz="half" idx="1"/>
          </p:nvPr>
        </p:nvSpPr>
        <p:spPr/>
        <p:txBody>
          <a:bodyPr/>
          <a:lstStyle/>
          <a:p>
            <a:r>
              <a:rPr lang="zh-TW" altLang="en-US" dirty="0" smtClean="0"/>
              <a:t>教科書</a:t>
            </a:r>
          </a:p>
        </p:txBody>
      </p:sp>
      <p:sp>
        <p:nvSpPr>
          <p:cNvPr id="5124" name="內容版面配置區 3"/>
          <p:cNvSpPr>
            <a:spLocks noGrp="1"/>
          </p:cNvSpPr>
          <p:nvPr>
            <p:ph sz="half" idx="2"/>
          </p:nvPr>
        </p:nvSpPr>
        <p:spPr/>
        <p:txBody>
          <a:bodyPr/>
          <a:lstStyle/>
          <a:p>
            <a:endParaRPr lang="zh-TW" altLang="en-US" smtClean="0"/>
          </a:p>
        </p:txBody>
      </p:sp>
      <p:pic>
        <p:nvPicPr>
          <p:cNvPr id="5125" name="Picture 39" descr="1I7D 核心素養的學校本位課程發展 正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333375"/>
            <a:ext cx="4414838"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2"/>
          </p:nvPr>
        </p:nvSpPr>
        <p:spPr/>
        <p:txBody>
          <a:bodyPr/>
          <a:lstStyle/>
          <a:p>
            <a:fld id="{32C9BB66-3DCF-4E45-B453-110523A267B2}" type="slidenum">
              <a:rPr lang="zh-TW" altLang="en-US" smtClean="0"/>
              <a:t>11</a:t>
            </a:fld>
            <a:endParaRPr lang="zh-TW" altLang="en-US"/>
          </a:p>
        </p:txBody>
      </p:sp>
    </p:spTree>
    <p:extLst>
      <p:ext uri="{BB962C8B-B14F-4D97-AF65-F5344CB8AC3E}">
        <p14:creationId xmlns:p14="http://schemas.microsoft.com/office/powerpoint/2010/main" val="3160303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Grp="1" noChangeArrowheads="1"/>
          </p:cNvSpPr>
          <p:nvPr>
            <p:ph type="ctrTitle"/>
          </p:nvPr>
        </p:nvSpPr>
        <p:spPr/>
        <p:txBody>
          <a:bodyPr/>
          <a:lstStyle/>
          <a:p>
            <a:r>
              <a:rPr lang="zh-TW" altLang="en-US" dirty="0" smtClean="0"/>
              <a:t>第一章  導論</a:t>
            </a:r>
          </a:p>
        </p:txBody>
      </p:sp>
      <p:sp>
        <p:nvSpPr>
          <p:cNvPr id="7171" name="副標題 5"/>
          <p:cNvSpPr>
            <a:spLocks noGrp="1"/>
          </p:cNvSpPr>
          <p:nvPr>
            <p:ph type="subTitle" idx="1"/>
          </p:nvPr>
        </p:nvSpPr>
        <p:spPr/>
        <p:txBody>
          <a:bodyPr rtlCol="0">
            <a:normAutofit/>
          </a:bodyPr>
          <a:lstStyle/>
          <a:p>
            <a:pPr fontAlgn="auto">
              <a:spcAft>
                <a:spcPts val="0"/>
              </a:spcAft>
              <a:buFont typeface="Arial" panose="020B0604020202020204" pitchFamily="34" charset="0"/>
              <a:buNone/>
              <a:defRPr/>
            </a:pPr>
            <a:r>
              <a:rPr lang="en-US" altLang="zh-TW" dirty="0" smtClean="0"/>
              <a:t>(</a:t>
            </a:r>
            <a:r>
              <a:rPr lang="zh-TW" altLang="en-US" dirty="0" smtClean="0"/>
              <a:t>核心素養</a:t>
            </a:r>
            <a:r>
              <a:rPr lang="en-US" altLang="zh-TW" dirty="0" smtClean="0"/>
              <a:t>)</a:t>
            </a:r>
            <a:r>
              <a:rPr lang="zh-TW" altLang="en-US" dirty="0" smtClean="0"/>
              <a:t>、教改理念、時代意義</a:t>
            </a:r>
            <a:endParaRPr lang="en-US" altLang="zh-TW" dirty="0" smtClean="0"/>
          </a:p>
          <a:p>
            <a:pPr fontAlgn="auto">
              <a:spcAft>
                <a:spcPts val="0"/>
              </a:spcAft>
              <a:buFont typeface="Arial" panose="020B0604020202020204" pitchFamily="34" charset="0"/>
              <a:buNone/>
              <a:defRPr/>
            </a:pPr>
            <a:r>
              <a:rPr lang="zh-TW" altLang="en-US" dirty="0" smtClean="0"/>
              <a:t>理念模式、課程發展</a:t>
            </a:r>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12</a:t>
            </a:fld>
            <a:endParaRPr lang="zh-TW" altLang="en-US"/>
          </a:p>
        </p:txBody>
      </p:sp>
    </p:spTree>
    <p:extLst>
      <p:ext uri="{BB962C8B-B14F-4D97-AF65-F5344CB8AC3E}">
        <p14:creationId xmlns:p14="http://schemas.microsoft.com/office/powerpoint/2010/main" val="437720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p:txBody>
          <a:bodyPr/>
          <a:lstStyle/>
          <a:p>
            <a:r>
              <a:rPr lang="en-US" altLang="zh-TW" smtClean="0"/>
              <a:t>(</a:t>
            </a:r>
            <a:r>
              <a:rPr lang="zh-TW" altLang="en-US" smtClean="0"/>
              <a:t>核心素養</a:t>
            </a:r>
            <a:r>
              <a:rPr lang="en-US" altLang="zh-TW" smtClean="0"/>
              <a:t>)</a:t>
            </a:r>
            <a:endParaRPr lang="zh-TW" altLang="en-US" smtClean="0"/>
          </a:p>
        </p:txBody>
      </p:sp>
      <p:sp>
        <p:nvSpPr>
          <p:cNvPr id="3" name="內容版面配置區 2"/>
          <p:cNvSpPr>
            <a:spLocks noGrp="1"/>
          </p:cNvSpPr>
          <p:nvPr>
            <p:ph idx="1"/>
          </p:nvPr>
        </p:nvSpPr>
        <p:spPr/>
        <p:txBody>
          <a:bodyPr rtlCol="0">
            <a:normAutofit lnSpcReduction="10000"/>
          </a:bodyPr>
          <a:lstStyle/>
          <a:p>
            <a:pPr fontAlgn="auto">
              <a:spcAft>
                <a:spcPts val="0"/>
              </a:spcAft>
              <a:buFont typeface="Arial" panose="020B0604020202020204" pitchFamily="34" charset="0"/>
              <a:buChar char="•"/>
              <a:defRPr/>
            </a:pPr>
            <a:r>
              <a:rPr lang="en-US" altLang="zh-TW" b="1" dirty="0" smtClean="0"/>
              <a:t>108</a:t>
            </a:r>
            <a:r>
              <a:rPr lang="zh-TW" altLang="en-US" b="1" dirty="0" smtClean="0"/>
              <a:t>課綱：核心素養</a:t>
            </a:r>
            <a:r>
              <a:rPr lang="en-US" altLang="zh-TW" b="1" dirty="0" smtClean="0"/>
              <a:t>(99</a:t>
            </a:r>
            <a:r>
              <a:rPr lang="zh-TW" altLang="en-US" b="1" dirty="0" smtClean="0"/>
              <a:t>課綱：帶得走的能力</a:t>
            </a:r>
            <a:r>
              <a:rPr lang="en-US" altLang="zh-TW" b="1" dirty="0" smtClean="0"/>
              <a:t>)</a:t>
            </a:r>
          </a:p>
          <a:p>
            <a:pPr lvl="1" fontAlgn="auto">
              <a:spcAft>
                <a:spcPts val="0"/>
              </a:spcAft>
              <a:buFont typeface="Arial" panose="020B0604020202020204" pitchFamily="34" charset="0"/>
              <a:buChar char="–"/>
              <a:defRPr/>
            </a:pPr>
            <a:r>
              <a:rPr lang="zh-TW" altLang="en-US" dirty="0" smtClean="0"/>
              <a:t>是培育能自我實現與社會健全發展的高素質人民與世界公民之重要素養。</a:t>
            </a:r>
          </a:p>
          <a:p>
            <a:pPr lvl="1" fontAlgn="auto">
              <a:spcAft>
                <a:spcPts val="0"/>
              </a:spcAft>
              <a:buFont typeface="Arial" panose="020B0604020202020204" pitchFamily="34" charset="0"/>
              <a:buChar char="–"/>
              <a:defRPr/>
            </a:pPr>
            <a:r>
              <a:rPr lang="zh-TW" altLang="en-US" dirty="0" smtClean="0"/>
              <a:t>我國基本教育課程改革的里程碑。九年國民義務教育強調學科知識</a:t>
            </a:r>
            <a:r>
              <a:rPr lang="en-US" altLang="zh-TW" dirty="0" smtClean="0"/>
              <a:t>(57</a:t>
            </a:r>
            <a:r>
              <a:rPr lang="zh-TW" altLang="en-US" dirty="0" smtClean="0"/>
              <a:t>年</a:t>
            </a:r>
            <a:r>
              <a:rPr lang="en-US" altLang="zh-TW" dirty="0" smtClean="0"/>
              <a:t>)</a:t>
            </a:r>
            <a:r>
              <a:rPr lang="zh-TW" altLang="en-US" dirty="0">
                <a:latin typeface="新細明體"/>
              </a:rPr>
              <a:t>→</a:t>
            </a:r>
            <a:r>
              <a:rPr lang="zh-TW" altLang="en-US" dirty="0" smtClean="0"/>
              <a:t>國民中小學九年一貫課程改革培養基本能力</a:t>
            </a:r>
            <a:r>
              <a:rPr lang="en-US" altLang="zh-TW" dirty="0" smtClean="0"/>
              <a:t>(99</a:t>
            </a:r>
            <a:r>
              <a:rPr lang="zh-TW" altLang="en-US" dirty="0" smtClean="0"/>
              <a:t>年</a:t>
            </a:r>
            <a:r>
              <a:rPr lang="en-US" altLang="zh-TW" dirty="0" smtClean="0"/>
              <a:t>)</a:t>
            </a:r>
            <a:r>
              <a:rPr lang="en-US" altLang="zh-TW" dirty="0" smtClean="0">
                <a:latin typeface="新細明體"/>
              </a:rPr>
              <a:t>→</a:t>
            </a:r>
            <a:r>
              <a:rPr lang="zh-TW" altLang="en-US" dirty="0" smtClean="0"/>
              <a:t>十二年國民教育課程改革培養核心素養</a:t>
            </a:r>
            <a:r>
              <a:rPr lang="en-US" altLang="zh-TW" dirty="0" smtClean="0"/>
              <a:t>(108</a:t>
            </a:r>
            <a:r>
              <a:rPr lang="zh-TW" altLang="en-US" dirty="0" smtClean="0"/>
              <a:t>年</a:t>
            </a:r>
            <a:r>
              <a:rPr lang="en-US" altLang="zh-TW" dirty="0" smtClean="0"/>
              <a:t>)</a:t>
            </a:r>
            <a:endParaRPr lang="en-US" altLang="zh-TW" dirty="0"/>
          </a:p>
          <a:p>
            <a:pPr lvl="1" fontAlgn="auto">
              <a:spcAft>
                <a:spcPts val="0"/>
              </a:spcAft>
              <a:buFont typeface="Arial" panose="020B0604020202020204" pitchFamily="34" charset="0"/>
              <a:buChar char="–"/>
              <a:defRPr/>
            </a:pPr>
            <a:r>
              <a:rPr lang="zh-TW" altLang="en-US" dirty="0" smtClean="0"/>
              <a:t>統</a:t>
            </a:r>
            <a:r>
              <a:rPr lang="zh-TW" altLang="en-US" dirty="0"/>
              <a:t>整的知識、能力、態度的關鍵</a:t>
            </a:r>
            <a:r>
              <a:rPr lang="zh-TW" altLang="en-US" dirty="0" smtClean="0"/>
              <a:t>素養。亦即：</a:t>
            </a:r>
            <a:endParaRPr lang="en-US" altLang="zh-TW" dirty="0" smtClean="0"/>
          </a:p>
          <a:p>
            <a:pPr lvl="1" fontAlgn="auto">
              <a:spcAft>
                <a:spcPts val="0"/>
              </a:spcAft>
              <a:buFont typeface="Arial" panose="020B0604020202020204" pitchFamily="34" charset="0"/>
              <a:buChar char="–"/>
              <a:defRPr/>
            </a:pPr>
            <a:endParaRPr lang="en-US" altLang="zh-TW" dirty="0" smtClean="0"/>
          </a:p>
          <a:p>
            <a:pPr lvl="1" fontAlgn="auto">
              <a:spcAft>
                <a:spcPts val="0"/>
              </a:spcAft>
              <a:buFont typeface="Arial" panose="020B0604020202020204" pitchFamily="34" charset="0"/>
              <a:buChar char="–"/>
              <a:defRPr/>
            </a:pPr>
            <a:r>
              <a:rPr lang="zh-TW" altLang="en-US" dirty="0" smtClean="0">
                <a:solidFill>
                  <a:srgbClr val="FF0000"/>
                </a:solidFill>
              </a:rPr>
              <a:t>「核心素養」＝（學科知識 </a:t>
            </a:r>
            <a:r>
              <a:rPr lang="en-US" altLang="zh-TW" dirty="0" smtClean="0">
                <a:solidFill>
                  <a:srgbClr val="FF0000"/>
                </a:solidFill>
              </a:rPr>
              <a:t>+ </a:t>
            </a:r>
            <a:r>
              <a:rPr lang="zh-TW" altLang="en-US" dirty="0" smtClean="0">
                <a:solidFill>
                  <a:srgbClr val="FF0000"/>
                </a:solidFill>
              </a:rPr>
              <a:t>基本能力）</a:t>
            </a:r>
            <a:endParaRPr lang="zh-TW" altLang="en-US" dirty="0">
              <a:solidFill>
                <a:srgbClr val="FF0000"/>
              </a:solidFill>
            </a:endParaRPr>
          </a:p>
        </p:txBody>
      </p:sp>
      <p:sp>
        <p:nvSpPr>
          <p:cNvPr id="7172" name="文字方塊 3"/>
          <p:cNvSpPr txBox="1">
            <a:spLocks noChangeArrowheads="1"/>
          </p:cNvSpPr>
          <p:nvPr/>
        </p:nvSpPr>
        <p:spPr bwMode="auto">
          <a:xfrm>
            <a:off x="7092950" y="5165725"/>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charset="-120"/>
              </a:defRPr>
            </a:lvl1pPr>
            <a:lvl2pPr marL="742950" indent="-285750">
              <a:spcBef>
                <a:spcPct val="20000"/>
              </a:spcBef>
              <a:buFont typeface="Arial" charset="0"/>
              <a:buChar char="–"/>
              <a:defRPr sz="2800">
                <a:solidFill>
                  <a:schemeClr val="tx1"/>
                </a:solidFill>
                <a:latin typeface="Calibri" pitchFamily="34" charset="0"/>
                <a:ea typeface="新細明體" charset="-120"/>
              </a:defRPr>
            </a:lvl2pPr>
            <a:lvl3pPr marL="1143000" indent="-228600">
              <a:spcBef>
                <a:spcPct val="20000"/>
              </a:spcBef>
              <a:buFont typeface="Arial" charset="0"/>
              <a:buChar char="•"/>
              <a:defRPr sz="2400">
                <a:solidFill>
                  <a:schemeClr val="tx1"/>
                </a:solidFill>
                <a:latin typeface="Calibri" pitchFamily="34" charset="0"/>
                <a:ea typeface="新細明體" charset="-120"/>
              </a:defRPr>
            </a:lvl3pPr>
            <a:lvl4pPr marL="1600200" indent="-228600">
              <a:spcBef>
                <a:spcPct val="20000"/>
              </a:spcBef>
              <a:buFont typeface="Arial" charset="0"/>
              <a:buChar char="–"/>
              <a:defRPr sz="2000">
                <a:solidFill>
                  <a:schemeClr val="tx1"/>
                </a:solidFill>
                <a:latin typeface="Calibri" pitchFamily="34" charset="0"/>
                <a:ea typeface="新細明體" charset="-120"/>
              </a:defRPr>
            </a:lvl4pPr>
            <a:lvl5pPr marL="2057400" indent="-228600">
              <a:spcBef>
                <a:spcPct val="20000"/>
              </a:spcBef>
              <a:buFont typeface="Arial" charset="0"/>
              <a:buChar char="»"/>
              <a:defRPr sz="2000">
                <a:solidFill>
                  <a:schemeClr val="tx1"/>
                </a:solidFill>
                <a:latin typeface="Calibri" pitchFamily="34" charset="0"/>
                <a:ea typeface="新細明體" charset="-120"/>
              </a:defRPr>
            </a:lvl5pPr>
            <a:lvl6pPr marL="2514600" indent="-228600" fontAlgn="base">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fontAlgn="base">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fontAlgn="base">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fontAlgn="base">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spcBef>
                <a:spcPct val="0"/>
              </a:spcBef>
              <a:buFontTx/>
              <a:buNone/>
            </a:pPr>
            <a:r>
              <a:rPr lang="zh-TW" altLang="en-US" sz="1800">
                <a:solidFill>
                  <a:srgbClr val="FF0000"/>
                </a:solidFill>
                <a:latin typeface="Arial" charset="0"/>
              </a:rPr>
              <a:t>態度情意</a:t>
            </a:r>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13</a:t>
            </a:fld>
            <a:endParaRPr lang="zh-TW" altLang="en-US"/>
          </a:p>
        </p:txBody>
      </p:sp>
    </p:spTree>
    <p:extLst>
      <p:ext uri="{BB962C8B-B14F-4D97-AF65-F5344CB8AC3E}">
        <p14:creationId xmlns:p14="http://schemas.microsoft.com/office/powerpoint/2010/main" val="2383810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p:txBody>
          <a:bodyPr/>
          <a:lstStyle/>
          <a:p>
            <a:endParaRPr lang="zh-TW" altLang="en-US" smtClean="0"/>
          </a:p>
        </p:txBody>
      </p:sp>
      <p:sp>
        <p:nvSpPr>
          <p:cNvPr id="8195" name="內容版面配置區 2"/>
          <p:cNvSpPr>
            <a:spLocks noGrp="1"/>
          </p:cNvSpPr>
          <p:nvPr>
            <p:ph idx="1"/>
          </p:nvPr>
        </p:nvSpPr>
        <p:spPr/>
        <p:txBody>
          <a:bodyPr/>
          <a:lstStyle/>
          <a:p>
            <a:r>
              <a:rPr lang="zh-TW" altLang="en-US" b="1" dirty="0" smtClean="0"/>
              <a:t>核心素養受到重視的情形</a:t>
            </a:r>
            <a:endParaRPr lang="en-US" altLang="zh-TW" b="1" dirty="0" smtClean="0"/>
          </a:p>
          <a:p>
            <a:pPr lvl="1"/>
            <a:r>
              <a:rPr lang="zh-TW" altLang="en-US" dirty="0" smtClean="0"/>
              <a:t>聯合國教育科學文化組織</a:t>
            </a:r>
            <a:r>
              <a:rPr lang="en-US" altLang="zh-TW" dirty="0" smtClean="0"/>
              <a:t>(2003)</a:t>
            </a:r>
            <a:r>
              <a:rPr lang="zh-TW" altLang="en-US" dirty="0" smtClean="0"/>
              <a:t>：素養的五大支柱：學會求知、學會做事、學會共處、學會自主、學會改變</a:t>
            </a:r>
            <a:endParaRPr lang="en-US" altLang="zh-TW" dirty="0" smtClean="0"/>
          </a:p>
          <a:p>
            <a:pPr lvl="1"/>
            <a:r>
              <a:rPr lang="zh-TW" altLang="en-US" dirty="0" smtClean="0"/>
              <a:t>經濟合作與發展組織</a:t>
            </a:r>
            <a:r>
              <a:rPr lang="en-US" altLang="zh-TW" dirty="0" smtClean="0"/>
              <a:t>(1997-2005)</a:t>
            </a:r>
            <a:r>
              <a:rPr lang="zh-TW" altLang="en-US" dirty="0" smtClean="0"/>
              <a:t>：</a:t>
            </a:r>
            <a:r>
              <a:rPr lang="zh-TW" altLang="en-US" dirty="0" smtClean="0">
                <a:latin typeface="新細明體" charset="-120"/>
              </a:rPr>
              <a:t>「</a:t>
            </a:r>
            <a:r>
              <a:rPr lang="zh-TW" altLang="en-US" dirty="0" smtClean="0"/>
              <a:t>素養的界定與選擇</a:t>
            </a:r>
            <a:r>
              <a:rPr lang="zh-TW" altLang="en-US" dirty="0" smtClean="0">
                <a:latin typeface="新細明體" charset="-120"/>
              </a:rPr>
              <a:t>」跨國研究計畫：</a:t>
            </a:r>
            <a:r>
              <a:rPr lang="zh-TW" altLang="en-US" dirty="0" smtClean="0"/>
              <a:t>能自律自主的行動、能互動的使用工具、能在異質社群中進行互動等三面向九內涵的架構。</a:t>
            </a:r>
            <a:endParaRPr lang="en-US" altLang="zh-TW"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14</a:t>
            </a:fld>
            <a:endParaRPr lang="zh-TW" altLang="en-US"/>
          </a:p>
        </p:txBody>
      </p:sp>
    </p:spTree>
    <p:extLst>
      <p:ext uri="{BB962C8B-B14F-4D97-AF65-F5344CB8AC3E}">
        <p14:creationId xmlns:p14="http://schemas.microsoft.com/office/powerpoint/2010/main" val="3806615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p:txBody>
          <a:bodyPr/>
          <a:lstStyle/>
          <a:p>
            <a:endParaRPr lang="zh-TW" altLang="en-US" smtClean="0"/>
          </a:p>
        </p:txBody>
      </p:sp>
      <p:sp>
        <p:nvSpPr>
          <p:cNvPr id="9219" name="內容版面配置區 2"/>
          <p:cNvSpPr>
            <a:spLocks noGrp="1"/>
          </p:cNvSpPr>
          <p:nvPr>
            <p:ph idx="1"/>
          </p:nvPr>
        </p:nvSpPr>
        <p:spPr/>
        <p:txBody>
          <a:bodyPr/>
          <a:lstStyle/>
          <a:p>
            <a:pPr lvl="1"/>
            <a:r>
              <a:rPr lang="zh-TW" altLang="en-US" dirty="0" smtClean="0"/>
              <a:t>歐洲聯盟</a:t>
            </a:r>
            <a:r>
              <a:rPr lang="en-US" altLang="zh-TW" dirty="0" smtClean="0"/>
              <a:t>(2005)</a:t>
            </a:r>
            <a:r>
              <a:rPr lang="zh-TW" altLang="en-US" dirty="0" smtClean="0"/>
              <a:t>：終身學習八大核心素養：母語溝通、外語溝通、數學及科技素養、數位素養、學習如何學習、人際</a:t>
            </a:r>
            <a:r>
              <a:rPr lang="en-US" altLang="zh-TW" dirty="0" smtClean="0"/>
              <a:t>\</a:t>
            </a:r>
            <a:r>
              <a:rPr lang="zh-TW" altLang="en-US" dirty="0" smtClean="0"/>
              <a:t>跨文化與社會素養及公民素養、積極創新應變的企業家精神、文化表達。</a:t>
            </a:r>
          </a:p>
          <a:p>
            <a:pPr lvl="1"/>
            <a:r>
              <a:rPr lang="zh-TW" altLang="en-US" dirty="0" smtClean="0"/>
              <a:t>美國</a:t>
            </a:r>
            <a:r>
              <a:rPr lang="zh-TW" altLang="en-US" dirty="0" smtClean="0">
                <a:latin typeface="新細明體" charset="-120"/>
              </a:rPr>
              <a:t>「經濟合作與發展組織」：進行素養的界定與選擇研究，</a:t>
            </a:r>
            <a:r>
              <a:rPr lang="zh-TW" altLang="en-US" dirty="0" smtClean="0"/>
              <a:t>發展七類核心素養：溝通與資訊處理、規劃與管理、系統導向、社會素養與團隊合作、公民素養、價值導向、自主行動。</a:t>
            </a:r>
            <a:endParaRPr lang="en-US" altLang="zh-TW"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15</a:t>
            </a:fld>
            <a:endParaRPr lang="zh-TW" altLang="en-US"/>
          </a:p>
        </p:txBody>
      </p:sp>
    </p:spTree>
    <p:extLst>
      <p:ext uri="{BB962C8B-B14F-4D97-AF65-F5344CB8AC3E}">
        <p14:creationId xmlns:p14="http://schemas.microsoft.com/office/powerpoint/2010/main" val="1731245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4"/>
          <p:cNvSpPr>
            <a:spLocks noGrp="1"/>
          </p:cNvSpPr>
          <p:nvPr>
            <p:ph type="title"/>
          </p:nvPr>
        </p:nvSpPr>
        <p:spPr/>
        <p:txBody>
          <a:bodyPr/>
          <a:lstStyle/>
          <a:p>
            <a:endParaRPr lang="zh-TW" altLang="en-US" smtClean="0"/>
          </a:p>
        </p:txBody>
      </p:sp>
      <p:sp>
        <p:nvSpPr>
          <p:cNvPr id="10243" name="內容版面配置區 2"/>
          <p:cNvSpPr>
            <a:spLocks noGrp="1"/>
          </p:cNvSpPr>
          <p:nvPr>
            <p:ph idx="1"/>
          </p:nvPr>
        </p:nvSpPr>
        <p:spPr/>
        <p:txBody>
          <a:bodyPr/>
          <a:lstStyle/>
          <a:p>
            <a:pPr lvl="1"/>
            <a:r>
              <a:rPr lang="zh-TW" altLang="en-US" dirty="0" smtClean="0"/>
              <a:t>新世紀技能聯盟</a:t>
            </a:r>
            <a:r>
              <a:rPr lang="en-US" altLang="zh-TW" dirty="0" smtClean="0"/>
              <a:t>(</a:t>
            </a:r>
            <a:r>
              <a:rPr lang="zh-TW" altLang="en-US" dirty="0" smtClean="0"/>
              <a:t>美國產官學界組成</a:t>
            </a:r>
            <a:r>
              <a:rPr lang="en-US" altLang="zh-TW" dirty="0" smtClean="0"/>
              <a:t>)</a:t>
            </a:r>
            <a:r>
              <a:rPr lang="zh-TW" altLang="en-US" dirty="0" smtClean="0"/>
              <a:t>：發展</a:t>
            </a:r>
            <a:r>
              <a:rPr lang="en-US" altLang="zh-TW" dirty="0" smtClean="0"/>
              <a:t>20</a:t>
            </a:r>
            <a:r>
              <a:rPr lang="zh-TW" altLang="en-US" dirty="0" smtClean="0"/>
              <a:t>世紀人才所需技術能力架構：生活與生涯工作技能、學習與創新技能、資訊媒體與科技技能。</a:t>
            </a:r>
          </a:p>
          <a:p>
            <a:endParaRPr lang="zh-TW" altLang="en-US"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16</a:t>
            </a:fld>
            <a:endParaRPr lang="zh-TW" altLang="en-US"/>
          </a:p>
        </p:txBody>
      </p:sp>
    </p:spTree>
    <p:extLst>
      <p:ext uri="{BB962C8B-B14F-4D97-AF65-F5344CB8AC3E}">
        <p14:creationId xmlns:p14="http://schemas.microsoft.com/office/powerpoint/2010/main" val="1330787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endParaRPr lang="zh-TW" altLang="en-US" smtClean="0"/>
          </a:p>
        </p:txBody>
      </p:sp>
      <p:sp>
        <p:nvSpPr>
          <p:cNvPr id="3" name="內容版面配置區 2"/>
          <p:cNvSpPr>
            <a:spLocks noGrp="1"/>
          </p:cNvSpPr>
          <p:nvPr>
            <p:ph idx="1"/>
          </p:nvPr>
        </p:nvSpPr>
        <p:spPr/>
        <p:txBody>
          <a:bodyPr rtlCol="0">
            <a:normAutofit lnSpcReduction="10000"/>
          </a:bodyPr>
          <a:lstStyle/>
          <a:p>
            <a:pPr fontAlgn="auto">
              <a:spcAft>
                <a:spcPts val="0"/>
              </a:spcAft>
              <a:buFont typeface="Arial" panose="020B0604020202020204" pitchFamily="34" charset="0"/>
              <a:buChar char="•"/>
              <a:defRPr/>
            </a:pPr>
            <a:r>
              <a:rPr lang="zh-TW" altLang="en-US" b="1" dirty="0" smtClean="0"/>
              <a:t>小結</a:t>
            </a:r>
            <a:endParaRPr lang="en-US" altLang="zh-TW" dirty="0" smtClean="0"/>
          </a:p>
          <a:p>
            <a:pPr lvl="1" fontAlgn="auto">
              <a:spcAft>
                <a:spcPts val="0"/>
              </a:spcAft>
              <a:buFont typeface="Arial" panose="020B0604020202020204" pitchFamily="34" charset="0"/>
              <a:buChar char="–"/>
              <a:defRPr/>
            </a:pPr>
            <a:r>
              <a:rPr lang="en-US" altLang="zh-TW" dirty="0" smtClean="0"/>
              <a:t>1. </a:t>
            </a:r>
            <a:r>
              <a:rPr lang="zh-TW" altLang="en-US" dirty="0" smtClean="0"/>
              <a:t>以上的組織都重視核心素養的學校本位課程發展。發展過程包括：</a:t>
            </a:r>
            <a:endParaRPr lang="en-US" altLang="zh-TW" dirty="0" smtClean="0"/>
          </a:p>
          <a:p>
            <a:pPr lvl="2" fontAlgn="auto">
              <a:spcAft>
                <a:spcPts val="0"/>
              </a:spcAft>
              <a:buFont typeface="Arial" panose="020B0604020202020204" pitchFamily="34" charset="0"/>
              <a:buChar char="•"/>
              <a:defRPr/>
            </a:pPr>
            <a:r>
              <a:rPr lang="zh-TW" altLang="en-US" dirty="0" smtClean="0"/>
              <a:t>透過情境分析課程</a:t>
            </a:r>
            <a:endParaRPr lang="en-US" altLang="zh-TW" dirty="0" smtClean="0"/>
          </a:p>
          <a:p>
            <a:pPr lvl="2" fontAlgn="auto">
              <a:spcAft>
                <a:spcPts val="0"/>
              </a:spcAft>
              <a:buFont typeface="Arial" panose="020B0604020202020204" pitchFamily="34" charset="0"/>
              <a:buChar char="•"/>
              <a:defRPr/>
            </a:pPr>
            <a:r>
              <a:rPr lang="zh-TW" altLang="en-US" dirty="0" smtClean="0"/>
              <a:t>研究並規畫學校願景</a:t>
            </a:r>
            <a:r>
              <a:rPr lang="en-US" altLang="zh-TW" dirty="0" smtClean="0"/>
              <a:t>/</a:t>
            </a:r>
            <a:r>
              <a:rPr lang="zh-TW" altLang="en-US" dirty="0" smtClean="0"/>
              <a:t>學生圖像以呼應核心素養</a:t>
            </a:r>
            <a:endParaRPr lang="en-US" altLang="zh-TW" dirty="0" smtClean="0"/>
          </a:p>
          <a:p>
            <a:pPr lvl="2" fontAlgn="auto">
              <a:spcAft>
                <a:spcPts val="0"/>
              </a:spcAft>
              <a:buFont typeface="Arial" panose="020B0604020202020204" pitchFamily="34" charset="0"/>
              <a:buChar char="•"/>
              <a:defRPr/>
            </a:pPr>
            <a:r>
              <a:rPr lang="zh-TW" altLang="en-US" dirty="0" smtClean="0"/>
              <a:t>規劃各年級學習目標</a:t>
            </a:r>
            <a:endParaRPr lang="en-US" altLang="zh-TW" dirty="0" smtClean="0"/>
          </a:p>
          <a:p>
            <a:pPr lvl="2" fontAlgn="auto">
              <a:spcAft>
                <a:spcPts val="0"/>
              </a:spcAft>
              <a:buFont typeface="Arial" panose="020B0604020202020204" pitchFamily="34" charset="0"/>
              <a:buChar char="•"/>
              <a:defRPr/>
            </a:pPr>
            <a:r>
              <a:rPr lang="zh-TW" altLang="en-US" dirty="0" smtClean="0"/>
              <a:t>設計各年級的主題課程內容</a:t>
            </a:r>
            <a:endParaRPr lang="en-US" altLang="zh-TW" dirty="0" smtClean="0"/>
          </a:p>
          <a:p>
            <a:pPr lvl="1" fontAlgn="auto">
              <a:spcAft>
                <a:spcPts val="0"/>
              </a:spcAft>
              <a:buFont typeface="Arial" panose="020B0604020202020204" pitchFamily="34" charset="0"/>
              <a:buChar char="–"/>
              <a:defRPr/>
            </a:pPr>
            <a:r>
              <a:rPr lang="en-US" altLang="zh-TW" dirty="0" smtClean="0"/>
              <a:t>2.</a:t>
            </a:r>
            <a:r>
              <a:rPr lang="zh-TW" altLang="en-US" dirty="0" smtClean="0"/>
              <a:t>目標</a:t>
            </a:r>
            <a:endParaRPr lang="en-US" altLang="zh-TW" dirty="0" smtClean="0"/>
          </a:p>
          <a:p>
            <a:pPr lvl="2" fontAlgn="auto">
              <a:spcAft>
                <a:spcPts val="0"/>
              </a:spcAft>
              <a:buFont typeface="Arial" panose="020B0604020202020204" pitchFamily="34" charset="0"/>
              <a:buChar char="•"/>
              <a:defRPr/>
            </a:pPr>
            <a:r>
              <a:rPr lang="zh-TW" altLang="en-US" dirty="0" smtClean="0"/>
              <a:t>獲得自、動、好的核心素養</a:t>
            </a:r>
            <a:endParaRPr lang="en-US" altLang="zh-TW" dirty="0" smtClean="0"/>
          </a:p>
          <a:p>
            <a:pPr lvl="2" fontAlgn="auto">
              <a:spcAft>
                <a:spcPts val="0"/>
              </a:spcAft>
              <a:buFont typeface="Arial" panose="020B0604020202020204" pitchFamily="34" charset="0"/>
              <a:buChar char="•"/>
              <a:defRPr/>
            </a:pPr>
            <a:r>
              <a:rPr lang="zh-TW" altLang="en-US" dirty="0" smtClean="0"/>
              <a:t>培養跨領域</a:t>
            </a:r>
            <a:r>
              <a:rPr lang="az-Cyrl-AZ" altLang="zh-TW" dirty="0" smtClean="0">
                <a:latin typeface="新細明體" charset="-120"/>
              </a:rPr>
              <a:t>л</a:t>
            </a:r>
            <a:r>
              <a:rPr lang="zh-TW" altLang="en-US" dirty="0" smtClean="0"/>
              <a:t>型人才。</a:t>
            </a:r>
            <a:endParaRPr lang="en-US" altLang="zh-TW" dirty="0" smtClean="0"/>
          </a:p>
          <a:p>
            <a:pPr lvl="1" fontAlgn="auto">
              <a:spcAft>
                <a:spcPts val="0"/>
              </a:spcAft>
              <a:buFont typeface="Arial" panose="020B0604020202020204" pitchFamily="34" charset="0"/>
              <a:buChar char="–"/>
              <a:defRPr/>
            </a:pPr>
            <a:endParaRPr lang="en-US" altLang="zh-TW" dirty="0" smtClean="0"/>
          </a:p>
          <a:p>
            <a:pPr lvl="1" fontAlgn="auto">
              <a:spcAft>
                <a:spcPts val="0"/>
              </a:spcAft>
              <a:buFont typeface="Arial" panose="020B0604020202020204" pitchFamily="34" charset="0"/>
              <a:buChar char="–"/>
              <a:defRPr/>
            </a:pPr>
            <a:endParaRPr lang="zh-TW" altLang="en-US"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17</a:t>
            </a:fld>
            <a:endParaRPr lang="zh-TW" altLang="en-US"/>
          </a:p>
        </p:txBody>
      </p:sp>
    </p:spTree>
    <p:extLst>
      <p:ext uri="{BB962C8B-B14F-4D97-AF65-F5344CB8AC3E}">
        <p14:creationId xmlns:p14="http://schemas.microsoft.com/office/powerpoint/2010/main" val="822226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p:txBody>
          <a:bodyPr/>
          <a:lstStyle/>
          <a:p>
            <a:endParaRPr lang="zh-TW" altLang="en-US" dirty="0" smtClean="0"/>
          </a:p>
        </p:txBody>
      </p:sp>
      <p:sp>
        <p:nvSpPr>
          <p:cNvPr id="12291" name="內容版面配置區 2"/>
          <p:cNvSpPr>
            <a:spLocks noGrp="1"/>
          </p:cNvSpPr>
          <p:nvPr>
            <p:ph idx="1"/>
          </p:nvPr>
        </p:nvSpPr>
        <p:spPr/>
        <p:txBody>
          <a:bodyPr/>
          <a:lstStyle/>
          <a:p>
            <a:r>
              <a:rPr lang="en-US" altLang="zh-TW" b="1" dirty="0" smtClean="0"/>
              <a:t>1968</a:t>
            </a:r>
            <a:r>
              <a:rPr lang="zh-TW" altLang="en-US" b="1" dirty="0" smtClean="0"/>
              <a:t>年至今的三次基礎教育改革</a:t>
            </a:r>
            <a:endParaRPr lang="en-US" altLang="zh-TW" b="1" dirty="0" smtClean="0"/>
          </a:p>
          <a:p>
            <a:pPr lvl="1"/>
            <a:r>
              <a:rPr lang="en-US" altLang="zh-TW" dirty="0" smtClean="0"/>
              <a:t>57</a:t>
            </a:r>
            <a:r>
              <a:rPr lang="zh-TW" altLang="en-US" dirty="0" smtClean="0"/>
              <a:t>年：九年國民義務教育：重學科知識</a:t>
            </a:r>
            <a:endParaRPr lang="en-US" altLang="zh-TW" dirty="0" smtClean="0"/>
          </a:p>
          <a:p>
            <a:pPr lvl="1"/>
            <a:r>
              <a:rPr lang="en-US" altLang="zh-TW" dirty="0" smtClean="0"/>
              <a:t>99</a:t>
            </a:r>
            <a:r>
              <a:rPr lang="zh-TW" altLang="en-US" dirty="0" smtClean="0"/>
              <a:t>年：九年一貫課程：強調基本能力</a:t>
            </a:r>
            <a:endParaRPr lang="en-US" altLang="zh-TW" dirty="0" smtClean="0"/>
          </a:p>
          <a:p>
            <a:pPr lvl="1"/>
            <a:r>
              <a:rPr lang="en-US" altLang="zh-TW" dirty="0" smtClean="0"/>
              <a:t>108</a:t>
            </a:r>
            <a:r>
              <a:rPr lang="zh-TW" altLang="en-US" dirty="0" smtClean="0"/>
              <a:t>年：十二年國民基本教育：強調核心素養</a:t>
            </a:r>
            <a:endParaRPr lang="en-US" altLang="zh-TW" dirty="0" smtClean="0"/>
          </a:p>
          <a:p>
            <a:pPr lvl="2"/>
            <a:r>
              <a:rPr lang="en-US" altLang="zh-TW" dirty="0" smtClean="0"/>
              <a:t>12</a:t>
            </a:r>
            <a:r>
              <a:rPr lang="zh-TW" altLang="en-US" dirty="0" smtClean="0"/>
              <a:t>年國民基本教育課程發展建議書</a:t>
            </a:r>
            <a:endParaRPr lang="en-US" altLang="zh-TW" dirty="0" smtClean="0"/>
          </a:p>
          <a:p>
            <a:pPr lvl="2"/>
            <a:r>
              <a:rPr lang="en-US" altLang="zh-TW" dirty="0" smtClean="0"/>
              <a:t>12</a:t>
            </a:r>
            <a:r>
              <a:rPr lang="zh-TW" altLang="en-US" dirty="0" smtClean="0"/>
              <a:t>年國民基本教育課程發展指引</a:t>
            </a:r>
            <a:endParaRPr lang="en-US" altLang="zh-TW" dirty="0" smtClean="0"/>
          </a:p>
          <a:p>
            <a:pPr lvl="2"/>
            <a:r>
              <a:rPr lang="en-US" altLang="zh-TW" dirty="0" smtClean="0"/>
              <a:t>12</a:t>
            </a:r>
            <a:r>
              <a:rPr lang="zh-TW" altLang="en-US" dirty="0" smtClean="0"/>
              <a:t>年國民基本教育課程綱要總綱</a:t>
            </a:r>
            <a:endParaRPr lang="en-US" altLang="zh-TW" dirty="0" smtClean="0"/>
          </a:p>
          <a:p>
            <a:pPr lvl="2"/>
            <a:endParaRPr lang="en-US" altLang="zh-TW"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18</a:t>
            </a:fld>
            <a:endParaRPr lang="zh-TW" altLang="en-US"/>
          </a:p>
        </p:txBody>
      </p:sp>
    </p:spTree>
    <p:extLst>
      <p:ext uri="{BB962C8B-B14F-4D97-AF65-F5344CB8AC3E}">
        <p14:creationId xmlns:p14="http://schemas.microsoft.com/office/powerpoint/2010/main" val="1405439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p:cNvSpPr>
          <p:nvPr>
            <p:ph type="title"/>
          </p:nvPr>
        </p:nvSpPr>
        <p:spPr/>
        <p:txBody>
          <a:bodyPr/>
          <a:lstStyle/>
          <a:p>
            <a:endParaRPr lang="zh-TW" altLang="en-US" smtClean="0"/>
          </a:p>
        </p:txBody>
      </p:sp>
      <p:sp>
        <p:nvSpPr>
          <p:cNvPr id="13315" name="內容版面配置區 2"/>
          <p:cNvSpPr>
            <a:spLocks noGrp="1"/>
          </p:cNvSpPr>
          <p:nvPr>
            <p:ph idx="1"/>
          </p:nvPr>
        </p:nvSpPr>
        <p:spPr/>
        <p:txBody>
          <a:bodyPr/>
          <a:lstStyle/>
          <a:p>
            <a:endParaRPr lang="zh-TW" altLang="en-US" smtClean="0"/>
          </a:p>
        </p:txBody>
      </p:sp>
      <p:pic>
        <p:nvPicPr>
          <p:cNvPr id="1331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76250"/>
            <a:ext cx="8078788" cy="5761038"/>
          </a:xfrm>
          <a:prstGeom prst="rect">
            <a:avLst/>
          </a:prstGeom>
          <a:noFill/>
          <a:ln w="28575">
            <a:solidFill>
              <a:srgbClr val="996633"/>
            </a:solidFill>
            <a:prstDash val="sysDot"/>
            <a:miter lim="800000"/>
            <a:headEnd/>
            <a:tailEnd/>
          </a:ln>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fld id="{32C9BB66-3DCF-4E45-B453-110523A267B2}" type="slidenum">
              <a:rPr lang="zh-TW" altLang="en-US" smtClean="0"/>
              <a:t>19</a:t>
            </a:fld>
            <a:endParaRPr lang="zh-TW" altLang="en-US"/>
          </a:p>
        </p:txBody>
      </p:sp>
    </p:spTree>
    <p:extLst>
      <p:ext uri="{BB962C8B-B14F-4D97-AF65-F5344CB8AC3E}">
        <p14:creationId xmlns:p14="http://schemas.microsoft.com/office/powerpoint/2010/main" val="3028113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p:cNvSpPr>
          <p:nvPr>
            <p:ph type="title"/>
          </p:nvPr>
        </p:nvSpPr>
        <p:spPr/>
        <p:txBody>
          <a:bodyPr/>
          <a:lstStyle/>
          <a:p>
            <a:endParaRPr lang="zh-TW" altLang="en-US" b="1" dirty="0" smtClean="0"/>
          </a:p>
        </p:txBody>
      </p:sp>
      <p:sp>
        <p:nvSpPr>
          <p:cNvPr id="3" name="內容版面配置區 2"/>
          <p:cNvSpPr>
            <a:spLocks noGrp="1"/>
          </p:cNvSpPr>
          <p:nvPr>
            <p:ph idx="1"/>
          </p:nvPr>
        </p:nvSpPr>
        <p:spPr/>
        <p:txBody>
          <a:bodyPr rtlCol="0">
            <a:normAutofit fontScale="92500" lnSpcReduction="10000"/>
          </a:bodyPr>
          <a:lstStyle/>
          <a:p>
            <a:pPr fontAlgn="auto">
              <a:spcAft>
                <a:spcPts val="0"/>
              </a:spcAft>
              <a:defRPr/>
            </a:pPr>
            <a:r>
              <a:rPr lang="zh-TW" altLang="en-US" b="1" dirty="0" smtClean="0"/>
              <a:t>核心素養導向學校本位課程發展的特色</a:t>
            </a:r>
            <a:endParaRPr lang="en-US" altLang="zh-TW" b="1" dirty="0" smtClean="0"/>
          </a:p>
          <a:p>
            <a:pPr lvl="1" fontAlgn="auto">
              <a:spcAft>
                <a:spcPts val="0"/>
              </a:spcAft>
              <a:defRPr/>
            </a:pPr>
            <a:r>
              <a:rPr lang="zh-TW" altLang="en-US" dirty="0" smtClean="0"/>
              <a:t>以學校為發展主體</a:t>
            </a:r>
            <a:endParaRPr lang="en-US" altLang="zh-TW" dirty="0" smtClean="0"/>
          </a:p>
          <a:p>
            <a:pPr lvl="1" fontAlgn="auto">
              <a:spcAft>
                <a:spcPts val="0"/>
              </a:spcAft>
              <a:defRPr/>
            </a:pPr>
            <a:r>
              <a:rPr lang="zh-TW" altLang="en-US" dirty="0" smtClean="0"/>
              <a:t>強調由下而上的課程決定形式</a:t>
            </a:r>
            <a:endParaRPr lang="en-US" altLang="zh-TW" dirty="0" smtClean="0"/>
          </a:p>
          <a:p>
            <a:pPr lvl="1" fontAlgn="auto">
              <a:spcAft>
                <a:spcPts val="0"/>
              </a:spcAft>
              <a:defRPr/>
            </a:pPr>
            <a:r>
              <a:rPr lang="zh-TW" altLang="en-US" dirty="0" smtClean="0"/>
              <a:t>選用、調整或自行創新課程與教材</a:t>
            </a:r>
            <a:endParaRPr lang="en-US" altLang="zh-TW" dirty="0" smtClean="0"/>
          </a:p>
          <a:p>
            <a:pPr lvl="1" fontAlgn="auto">
              <a:spcAft>
                <a:spcPts val="0"/>
              </a:spcAft>
              <a:defRPr/>
            </a:pPr>
            <a:r>
              <a:rPr lang="zh-TW" altLang="en-US" dirty="0" smtClean="0"/>
              <a:t>回應學生個別差異和學習需求</a:t>
            </a:r>
            <a:endParaRPr lang="en-US" altLang="zh-TW" dirty="0" smtClean="0"/>
          </a:p>
          <a:p>
            <a:pPr lvl="1" fontAlgn="auto">
              <a:spcAft>
                <a:spcPts val="0"/>
              </a:spcAft>
              <a:defRPr/>
            </a:pPr>
            <a:r>
              <a:rPr lang="zh-TW" altLang="en-US" dirty="0" smtClean="0"/>
              <a:t>整合學校及社區特色與資源</a:t>
            </a:r>
            <a:endParaRPr lang="en-US" altLang="zh-TW" dirty="0" smtClean="0"/>
          </a:p>
          <a:p>
            <a:pPr lvl="1" fontAlgn="auto">
              <a:spcAft>
                <a:spcPts val="0"/>
              </a:spcAft>
              <a:defRPr/>
            </a:pPr>
            <a:r>
              <a:rPr lang="zh-TW" altLang="en-US" dirty="0" smtClean="0"/>
              <a:t>營造以學習者為中心的新學習風貌</a:t>
            </a:r>
            <a:endParaRPr lang="en-US" altLang="zh-TW" dirty="0" smtClean="0"/>
          </a:p>
          <a:p>
            <a:pPr lvl="1" fontAlgn="auto">
              <a:spcAft>
                <a:spcPts val="0"/>
              </a:spcAft>
              <a:defRPr/>
            </a:pPr>
            <a:r>
              <a:rPr lang="zh-TW" altLang="en-US" dirty="0" smtClean="0"/>
              <a:t>培養學生核心素養</a:t>
            </a:r>
            <a:endParaRPr lang="en-US" altLang="zh-TW" dirty="0" smtClean="0"/>
          </a:p>
          <a:p>
            <a:pPr fontAlgn="auto">
              <a:spcAft>
                <a:spcPts val="0"/>
              </a:spcAft>
              <a:defRPr/>
            </a:pPr>
            <a:r>
              <a:rPr lang="zh-TW" altLang="en-US" dirty="0" smtClean="0"/>
              <a:t>以學校為根據地，重視學校人員團隊合作與循序漸進的發展過程</a:t>
            </a:r>
            <a:endParaRPr lang="en-US" altLang="zh-TW" dirty="0" smtClean="0"/>
          </a:p>
          <a:p>
            <a:pPr fontAlgn="auto">
              <a:spcAft>
                <a:spcPts val="0"/>
              </a:spcAft>
              <a:defRPr/>
            </a:pPr>
            <a:endParaRPr lang="zh-TW" altLang="en-US" dirty="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2</a:t>
            </a:fld>
            <a:endParaRPr lang="zh-TW" altLang="en-US"/>
          </a:p>
        </p:txBody>
      </p:sp>
    </p:spTree>
    <p:extLst>
      <p:ext uri="{BB962C8B-B14F-4D97-AF65-F5344CB8AC3E}">
        <p14:creationId xmlns:p14="http://schemas.microsoft.com/office/powerpoint/2010/main" val="1311609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4"/>
          <p:cNvSpPr>
            <a:spLocks noGrp="1"/>
          </p:cNvSpPr>
          <p:nvPr>
            <p:ph type="title"/>
          </p:nvPr>
        </p:nvSpPr>
        <p:spPr/>
        <p:txBody>
          <a:bodyPr/>
          <a:lstStyle/>
          <a:p>
            <a:endParaRPr lang="zh-TW" altLang="en-US" dirty="0" smtClean="0"/>
          </a:p>
        </p:txBody>
      </p:sp>
      <p:sp>
        <p:nvSpPr>
          <p:cNvPr id="14339" name="內容版面配置區 2"/>
          <p:cNvSpPr>
            <a:spLocks noGrp="1"/>
          </p:cNvSpPr>
          <p:nvPr>
            <p:ph idx="1"/>
          </p:nvPr>
        </p:nvSpPr>
        <p:spPr/>
        <p:txBody>
          <a:bodyPr/>
          <a:lstStyle/>
          <a:p>
            <a:r>
              <a:rPr lang="en-US" altLang="zh-TW" b="1" dirty="0" smtClean="0"/>
              <a:t>12</a:t>
            </a:r>
            <a:r>
              <a:rPr lang="zh-TW" altLang="en-US" b="1" dirty="0" smtClean="0"/>
              <a:t>年課綱超越九年一貫課程的地方</a:t>
            </a:r>
            <a:endParaRPr lang="en-US" altLang="zh-TW" b="1" dirty="0" smtClean="0"/>
          </a:p>
          <a:p>
            <a:pPr lvl="1"/>
            <a:r>
              <a:rPr lang="en-US" altLang="zh-TW" dirty="0" smtClean="0"/>
              <a:t>9</a:t>
            </a:r>
            <a:r>
              <a:rPr lang="zh-TW" altLang="en-US" dirty="0" smtClean="0"/>
              <a:t>年課程</a:t>
            </a:r>
            <a:r>
              <a:rPr lang="zh-TW" altLang="en-US" dirty="0" smtClean="0">
                <a:latin typeface="新細明體" charset="-120"/>
              </a:rPr>
              <a:t>→</a:t>
            </a:r>
            <a:r>
              <a:rPr lang="en-US" altLang="zh-TW" dirty="0" smtClean="0">
                <a:latin typeface="新細明體" charset="-120"/>
              </a:rPr>
              <a:t>12</a:t>
            </a:r>
            <a:r>
              <a:rPr lang="zh-TW" altLang="en-US" dirty="0" smtClean="0">
                <a:latin typeface="新細明體" charset="-120"/>
              </a:rPr>
              <a:t>年課程</a:t>
            </a:r>
            <a:endParaRPr lang="en-US" altLang="zh-TW" dirty="0" smtClean="0">
              <a:latin typeface="新細明體" charset="-120"/>
            </a:endParaRPr>
          </a:p>
          <a:p>
            <a:pPr lvl="1"/>
            <a:r>
              <a:rPr lang="zh-TW" altLang="en-US" dirty="0" smtClean="0">
                <a:latin typeface="新細明體" charset="-120"/>
              </a:rPr>
              <a:t>基本能力→核心素養</a:t>
            </a:r>
            <a:endParaRPr lang="en-US" altLang="zh-TW" dirty="0" smtClean="0">
              <a:latin typeface="新細明體" charset="-120"/>
            </a:endParaRPr>
          </a:p>
          <a:p>
            <a:pPr lvl="1"/>
            <a:r>
              <a:rPr lang="zh-TW" altLang="en-US" dirty="0" smtClean="0">
                <a:latin typeface="新細明體" charset="-120"/>
              </a:rPr>
              <a:t>能力指標→領域</a:t>
            </a:r>
            <a:r>
              <a:rPr lang="en-US" altLang="zh-TW" dirty="0" smtClean="0">
                <a:latin typeface="新細明體" charset="-120"/>
              </a:rPr>
              <a:t>/</a:t>
            </a:r>
            <a:r>
              <a:rPr lang="zh-TW" altLang="en-US" dirty="0" smtClean="0">
                <a:latin typeface="新細明體" charset="-120"/>
              </a:rPr>
              <a:t>科目核心素養及學習重點</a:t>
            </a:r>
            <a:endParaRPr lang="en-US" altLang="zh-TW" dirty="0" smtClean="0">
              <a:latin typeface="新細明體" charset="-120"/>
            </a:endParaRPr>
          </a:p>
          <a:p>
            <a:pPr lvl="1"/>
            <a:r>
              <a:rPr lang="zh-TW" altLang="en-US" dirty="0" smtClean="0">
                <a:latin typeface="新細明體" charset="-120"/>
              </a:rPr>
              <a:t>學校本位課程發展→核心素養導向的學校本位課程發展</a:t>
            </a:r>
            <a:endParaRPr lang="en-US" altLang="zh-TW" dirty="0" smtClean="0"/>
          </a:p>
          <a:p>
            <a:endParaRPr lang="zh-TW" altLang="en-US"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20</a:t>
            </a:fld>
            <a:endParaRPr lang="zh-TW" altLang="en-US"/>
          </a:p>
        </p:txBody>
      </p:sp>
    </p:spTree>
    <p:extLst>
      <p:ext uri="{BB962C8B-B14F-4D97-AF65-F5344CB8AC3E}">
        <p14:creationId xmlns:p14="http://schemas.microsoft.com/office/powerpoint/2010/main" val="287875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p:txBody>
          <a:bodyPr/>
          <a:lstStyle/>
          <a:p>
            <a:endParaRPr lang="zh-TW" altLang="en-US" b="1" dirty="0" smtClean="0"/>
          </a:p>
        </p:txBody>
      </p:sp>
      <p:sp>
        <p:nvSpPr>
          <p:cNvPr id="3" name="內容版面配置區 2"/>
          <p:cNvSpPr>
            <a:spLocks noGrp="1"/>
          </p:cNvSpPr>
          <p:nvPr>
            <p:ph idx="1"/>
          </p:nvPr>
        </p:nvSpPr>
        <p:spPr/>
        <p:txBody>
          <a:bodyPr rtlCol="0">
            <a:normAutofit fontScale="92500" lnSpcReduction="10000"/>
          </a:bodyPr>
          <a:lstStyle/>
          <a:p>
            <a:pPr fontAlgn="auto">
              <a:spcAft>
                <a:spcPts val="0"/>
              </a:spcAft>
              <a:buFont typeface="Arial" panose="020B0604020202020204" pitchFamily="34" charset="0"/>
              <a:buChar char="•"/>
              <a:defRPr/>
            </a:pPr>
            <a:r>
              <a:rPr lang="zh-TW" altLang="en-US" b="1" dirty="0" smtClean="0"/>
              <a:t>核心素養導向學校本位課程發展的特色</a:t>
            </a:r>
            <a:endParaRPr lang="en-US" altLang="zh-TW" b="1" dirty="0" smtClean="0"/>
          </a:p>
          <a:p>
            <a:pPr lvl="1" fontAlgn="auto">
              <a:spcAft>
                <a:spcPts val="0"/>
              </a:spcAft>
              <a:buFont typeface="Arial" panose="020B0604020202020204" pitchFamily="34" charset="0"/>
              <a:buChar char="–"/>
              <a:defRPr/>
            </a:pPr>
            <a:r>
              <a:rPr lang="zh-TW" altLang="en-US" dirty="0" smtClean="0"/>
              <a:t>以學校為發展主體</a:t>
            </a:r>
            <a:endParaRPr lang="en-US" altLang="zh-TW" dirty="0" smtClean="0"/>
          </a:p>
          <a:p>
            <a:pPr lvl="1" fontAlgn="auto">
              <a:spcAft>
                <a:spcPts val="0"/>
              </a:spcAft>
              <a:buFont typeface="Arial" panose="020B0604020202020204" pitchFamily="34" charset="0"/>
              <a:buChar char="–"/>
              <a:defRPr/>
            </a:pPr>
            <a:r>
              <a:rPr lang="zh-TW" altLang="en-US" dirty="0" smtClean="0"/>
              <a:t>強調由下而上的課程決定形式</a:t>
            </a:r>
            <a:endParaRPr lang="en-US" altLang="zh-TW" dirty="0" smtClean="0"/>
          </a:p>
          <a:p>
            <a:pPr lvl="1" fontAlgn="auto">
              <a:spcAft>
                <a:spcPts val="0"/>
              </a:spcAft>
              <a:buFont typeface="Arial" panose="020B0604020202020204" pitchFamily="34" charset="0"/>
              <a:buChar char="–"/>
              <a:defRPr/>
            </a:pPr>
            <a:r>
              <a:rPr lang="zh-TW" altLang="en-US" dirty="0" smtClean="0"/>
              <a:t>選用、調整或自行創新課程與教材</a:t>
            </a:r>
            <a:endParaRPr lang="en-US" altLang="zh-TW" dirty="0" smtClean="0"/>
          </a:p>
          <a:p>
            <a:pPr lvl="1" fontAlgn="auto">
              <a:spcAft>
                <a:spcPts val="0"/>
              </a:spcAft>
              <a:buFont typeface="Arial" panose="020B0604020202020204" pitchFamily="34" charset="0"/>
              <a:buChar char="–"/>
              <a:defRPr/>
            </a:pPr>
            <a:r>
              <a:rPr lang="zh-TW" altLang="en-US" dirty="0" smtClean="0"/>
              <a:t>回應學生個別差異和學習需求</a:t>
            </a:r>
            <a:endParaRPr lang="en-US" altLang="zh-TW" dirty="0" smtClean="0"/>
          </a:p>
          <a:p>
            <a:pPr lvl="1" fontAlgn="auto">
              <a:spcAft>
                <a:spcPts val="0"/>
              </a:spcAft>
              <a:buFont typeface="Arial" panose="020B0604020202020204" pitchFamily="34" charset="0"/>
              <a:buChar char="–"/>
              <a:defRPr/>
            </a:pPr>
            <a:r>
              <a:rPr lang="zh-TW" altLang="en-US" dirty="0" smtClean="0"/>
              <a:t>整合學校及社區特色與資源</a:t>
            </a:r>
            <a:endParaRPr lang="en-US" altLang="zh-TW" dirty="0" smtClean="0"/>
          </a:p>
          <a:p>
            <a:pPr lvl="1" fontAlgn="auto">
              <a:spcAft>
                <a:spcPts val="0"/>
              </a:spcAft>
              <a:buFont typeface="Arial" panose="020B0604020202020204" pitchFamily="34" charset="0"/>
              <a:buChar char="–"/>
              <a:defRPr/>
            </a:pPr>
            <a:r>
              <a:rPr lang="zh-TW" altLang="en-US" dirty="0" smtClean="0"/>
              <a:t>營造以學習者為中心的新學習風貌</a:t>
            </a:r>
            <a:endParaRPr lang="en-US" altLang="zh-TW" dirty="0" smtClean="0"/>
          </a:p>
          <a:p>
            <a:pPr lvl="1" fontAlgn="auto">
              <a:spcAft>
                <a:spcPts val="0"/>
              </a:spcAft>
              <a:buFont typeface="Arial" panose="020B0604020202020204" pitchFamily="34" charset="0"/>
              <a:buChar char="–"/>
              <a:defRPr/>
            </a:pPr>
            <a:r>
              <a:rPr lang="zh-TW" altLang="en-US" dirty="0" smtClean="0"/>
              <a:t>培養學生核心素養</a:t>
            </a:r>
            <a:endParaRPr lang="en-US" altLang="zh-TW" dirty="0" smtClean="0"/>
          </a:p>
          <a:p>
            <a:pPr fontAlgn="auto">
              <a:spcAft>
                <a:spcPts val="0"/>
              </a:spcAft>
              <a:buFont typeface="Arial" panose="020B0604020202020204" pitchFamily="34" charset="0"/>
              <a:buChar char="•"/>
              <a:defRPr/>
            </a:pPr>
            <a:r>
              <a:rPr lang="zh-TW" altLang="en-US" dirty="0" smtClean="0"/>
              <a:t>以學校為根據地，重視學校人員團隊合作與循序漸進的發展過程</a:t>
            </a:r>
            <a:endParaRPr lang="en-US" altLang="zh-TW" dirty="0" smtClean="0"/>
          </a:p>
          <a:p>
            <a:pPr fontAlgn="auto">
              <a:spcAft>
                <a:spcPts val="0"/>
              </a:spcAft>
              <a:buFont typeface="Arial" panose="020B0604020202020204" pitchFamily="34" charset="0"/>
              <a:buChar char="•"/>
              <a:defRPr/>
            </a:pPr>
            <a:endParaRPr lang="zh-TW" altLang="en-US" dirty="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21</a:t>
            </a:fld>
            <a:endParaRPr lang="zh-TW" altLang="en-US"/>
          </a:p>
        </p:txBody>
      </p:sp>
    </p:spTree>
    <p:extLst>
      <p:ext uri="{BB962C8B-B14F-4D97-AF65-F5344CB8AC3E}">
        <p14:creationId xmlns:p14="http://schemas.microsoft.com/office/powerpoint/2010/main" val="3148680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p:txBody>
          <a:bodyPr/>
          <a:lstStyle/>
          <a:p>
            <a:r>
              <a:rPr lang="en-US" altLang="zh-TW" smtClean="0"/>
              <a:t>108</a:t>
            </a:r>
            <a:r>
              <a:rPr lang="zh-TW" altLang="en-US" smtClean="0"/>
              <a:t>課綱</a:t>
            </a:r>
          </a:p>
        </p:txBody>
      </p:sp>
      <p:sp>
        <p:nvSpPr>
          <p:cNvPr id="16387" name="內容版面配置區 2"/>
          <p:cNvSpPr>
            <a:spLocks noGrp="1"/>
          </p:cNvSpPr>
          <p:nvPr>
            <p:ph idx="1"/>
          </p:nvPr>
        </p:nvSpPr>
        <p:spPr/>
        <p:txBody>
          <a:bodyPr/>
          <a:lstStyle/>
          <a:p>
            <a:r>
              <a:rPr lang="en-US" altLang="zh-TW" dirty="0" smtClean="0"/>
              <a:t>2014</a:t>
            </a:r>
            <a:r>
              <a:rPr lang="zh-TW" altLang="en-US" dirty="0" smtClean="0"/>
              <a:t>年</a:t>
            </a:r>
            <a:r>
              <a:rPr lang="en-US" altLang="zh-TW" dirty="0" smtClean="0"/>
              <a:t>11</a:t>
            </a:r>
            <a:r>
              <a:rPr lang="zh-TW" altLang="en-US" dirty="0" smtClean="0"/>
              <a:t>月</a:t>
            </a:r>
            <a:r>
              <a:rPr lang="en-US" altLang="zh-TW" dirty="0" smtClean="0"/>
              <a:t>28</a:t>
            </a:r>
            <a:r>
              <a:rPr lang="zh-TW" altLang="en-US" dirty="0" smtClean="0"/>
              <a:t>日頒布：十二年國民基本教育課程綱要總綱。全人教育精神、自動好為理念、</a:t>
            </a:r>
            <a:r>
              <a:rPr lang="zh-TW" altLang="en-US" dirty="0" smtClean="0">
                <a:latin typeface="新細明體" charset="-120"/>
              </a:rPr>
              <a:t>「成就每一個孩子</a:t>
            </a:r>
            <a:r>
              <a:rPr lang="en-US" altLang="zh-TW" dirty="0" smtClean="0">
                <a:latin typeface="新細明體" charset="-120"/>
              </a:rPr>
              <a:t>-</a:t>
            </a:r>
            <a:r>
              <a:rPr lang="zh-TW" altLang="en-US" dirty="0" smtClean="0">
                <a:latin typeface="新細明體" charset="-120"/>
              </a:rPr>
              <a:t>適性揚才、終身學習」為願景。研訂課程目標，指引學校進行課程發展。</a:t>
            </a:r>
            <a:endParaRPr lang="en-US" altLang="zh-TW" dirty="0" smtClean="0"/>
          </a:p>
          <a:p>
            <a:pPr lvl="1"/>
            <a:endParaRPr lang="zh-TW" altLang="en-US"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22</a:t>
            </a:fld>
            <a:endParaRPr lang="zh-TW" altLang="en-US"/>
          </a:p>
        </p:txBody>
      </p:sp>
    </p:spTree>
    <p:extLst>
      <p:ext uri="{BB962C8B-B14F-4D97-AF65-F5344CB8AC3E}">
        <p14:creationId xmlns:p14="http://schemas.microsoft.com/office/powerpoint/2010/main" val="1146277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p:txBody>
          <a:bodyPr/>
          <a:lstStyle/>
          <a:p>
            <a:endParaRPr lang="zh-TW" altLang="en-US" smtClean="0"/>
          </a:p>
        </p:txBody>
      </p:sp>
      <p:sp>
        <p:nvSpPr>
          <p:cNvPr id="17411" name="內容版面配置區 2"/>
          <p:cNvSpPr>
            <a:spLocks noGrp="1"/>
          </p:cNvSpPr>
          <p:nvPr>
            <p:ph idx="1"/>
          </p:nvPr>
        </p:nvSpPr>
        <p:spPr/>
        <p:txBody>
          <a:bodyPr/>
          <a:lstStyle/>
          <a:p>
            <a:r>
              <a:rPr lang="zh-TW" altLang="en-US" b="1" dirty="0" smtClean="0"/>
              <a:t>新課綱的課程規劃</a:t>
            </a:r>
            <a:r>
              <a:rPr lang="zh-TW" altLang="en-US" dirty="0" smtClean="0"/>
              <a:t>：部定課程之外，</a:t>
            </a:r>
            <a:endParaRPr lang="en-US" altLang="zh-TW" dirty="0" smtClean="0"/>
          </a:p>
          <a:p>
            <a:pPr lvl="1"/>
            <a:r>
              <a:rPr lang="zh-TW" altLang="en-US" dirty="0" smtClean="0"/>
              <a:t>國中小：彈性學習課程</a:t>
            </a:r>
            <a:r>
              <a:rPr lang="en-US" altLang="zh-TW" dirty="0" smtClean="0"/>
              <a:t>(</a:t>
            </a:r>
            <a:r>
              <a:rPr lang="zh-TW" altLang="en-US" dirty="0" smtClean="0"/>
              <a:t>學校本位及特色發展</a:t>
            </a:r>
            <a:r>
              <a:rPr lang="en-US" altLang="zh-TW" dirty="0" smtClean="0"/>
              <a:t>)</a:t>
            </a:r>
          </a:p>
          <a:p>
            <a:pPr lvl="1"/>
            <a:r>
              <a:rPr lang="zh-TW" altLang="en-US" dirty="0" smtClean="0"/>
              <a:t>高級中等學校：校定必修課程、校選修課程、彈性學習時間、專題實作及探索課程。</a:t>
            </a:r>
            <a:endParaRPr lang="en-US" altLang="zh-TW" dirty="0" smtClean="0"/>
          </a:p>
          <a:p>
            <a:endParaRPr lang="zh-TW" altLang="en-US"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23</a:t>
            </a:fld>
            <a:endParaRPr lang="zh-TW" altLang="en-US"/>
          </a:p>
        </p:txBody>
      </p:sp>
    </p:spTree>
    <p:extLst>
      <p:ext uri="{BB962C8B-B14F-4D97-AF65-F5344CB8AC3E}">
        <p14:creationId xmlns:p14="http://schemas.microsoft.com/office/powerpoint/2010/main" val="1296257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p:txBody>
          <a:bodyPr/>
          <a:lstStyle/>
          <a:p>
            <a:endParaRPr lang="zh-TW" altLang="en-US" smtClean="0"/>
          </a:p>
        </p:txBody>
      </p:sp>
      <p:sp>
        <p:nvSpPr>
          <p:cNvPr id="18435" name="內容版面配置區 2"/>
          <p:cNvSpPr>
            <a:spLocks noGrp="1"/>
          </p:cNvSpPr>
          <p:nvPr>
            <p:ph idx="1"/>
          </p:nvPr>
        </p:nvSpPr>
        <p:spPr/>
        <p:txBody>
          <a:bodyPr/>
          <a:lstStyle/>
          <a:p>
            <a:r>
              <a:rPr lang="zh-TW" altLang="en-US" b="1" dirty="0" smtClean="0"/>
              <a:t>課綱的核心素養</a:t>
            </a:r>
            <a:endParaRPr lang="en-US" altLang="zh-TW" b="1" dirty="0" smtClean="0"/>
          </a:p>
          <a:p>
            <a:pPr lvl="1"/>
            <a:r>
              <a:rPr lang="zh-TW" altLang="en-US" dirty="0" smtClean="0"/>
              <a:t>自主行動</a:t>
            </a:r>
            <a:r>
              <a:rPr lang="en-US" altLang="zh-TW" dirty="0" smtClean="0"/>
              <a:t>(</a:t>
            </a:r>
            <a:r>
              <a:rPr lang="zh-TW" altLang="en-US" dirty="0" smtClean="0"/>
              <a:t>自發</a:t>
            </a:r>
            <a:r>
              <a:rPr lang="en-US" altLang="zh-TW" dirty="0" smtClean="0"/>
              <a:t>)</a:t>
            </a:r>
            <a:r>
              <a:rPr lang="zh-TW" altLang="en-US" dirty="0" smtClean="0"/>
              <a:t>：透過自主學習達成</a:t>
            </a:r>
            <a:endParaRPr lang="en-US" altLang="zh-TW" dirty="0" smtClean="0"/>
          </a:p>
          <a:p>
            <a:pPr lvl="1"/>
            <a:r>
              <a:rPr lang="zh-TW" altLang="en-US" dirty="0" smtClean="0"/>
              <a:t>溝通互動</a:t>
            </a:r>
            <a:r>
              <a:rPr lang="en-US" altLang="zh-TW" dirty="0" smtClean="0"/>
              <a:t>(</a:t>
            </a:r>
            <a:r>
              <a:rPr lang="zh-TW" altLang="en-US" dirty="0" smtClean="0"/>
              <a:t>互動</a:t>
            </a:r>
            <a:r>
              <a:rPr lang="en-US" altLang="zh-TW" dirty="0" smtClean="0"/>
              <a:t>)</a:t>
            </a:r>
            <a:r>
              <a:rPr lang="zh-TW" altLang="en-US" dirty="0" smtClean="0"/>
              <a:t>：透過情境學習達成</a:t>
            </a:r>
            <a:endParaRPr lang="en-US" altLang="zh-TW" dirty="0" smtClean="0"/>
          </a:p>
          <a:p>
            <a:pPr lvl="1"/>
            <a:r>
              <a:rPr lang="zh-TW" altLang="en-US" dirty="0" smtClean="0"/>
              <a:t>社會參與</a:t>
            </a:r>
            <a:r>
              <a:rPr lang="en-US" altLang="zh-TW" dirty="0" smtClean="0"/>
              <a:t>(</a:t>
            </a:r>
            <a:r>
              <a:rPr lang="zh-TW" altLang="en-US" dirty="0" smtClean="0"/>
              <a:t>共好</a:t>
            </a:r>
            <a:r>
              <a:rPr lang="en-US" altLang="zh-TW" dirty="0" smtClean="0"/>
              <a:t>)</a:t>
            </a:r>
            <a:r>
              <a:rPr lang="zh-TW" altLang="en-US" dirty="0" smtClean="0"/>
              <a:t>：透過合作學習達成</a:t>
            </a:r>
            <a:endParaRPr lang="en-US" altLang="zh-TW" dirty="0" smtClean="0"/>
          </a:p>
          <a:p>
            <a:pPr lvl="2"/>
            <a:r>
              <a:rPr lang="zh-TW" altLang="en-US" dirty="0" smtClean="0"/>
              <a:t>願景：成就每一個孩子</a:t>
            </a:r>
            <a:r>
              <a:rPr lang="en-US" altLang="zh-TW" dirty="0" smtClean="0"/>
              <a:t>—</a:t>
            </a:r>
            <a:r>
              <a:rPr lang="zh-TW" altLang="en-US" dirty="0" smtClean="0"/>
              <a:t>適性揚才、終身學習</a:t>
            </a:r>
            <a:endParaRPr lang="en-US" altLang="zh-TW" dirty="0" smtClean="0"/>
          </a:p>
          <a:p>
            <a:pPr lvl="2"/>
            <a:r>
              <a:rPr lang="zh-TW" altLang="en-US" dirty="0" smtClean="0"/>
              <a:t>跨領與</a:t>
            </a:r>
            <a:r>
              <a:rPr lang="az-Cyrl-AZ" altLang="zh-TW" dirty="0" smtClean="0">
                <a:latin typeface="新細明體" charset="-120"/>
              </a:rPr>
              <a:t>л</a:t>
            </a:r>
            <a:r>
              <a:rPr lang="zh-TW" altLang="en-US" dirty="0" smtClean="0">
                <a:latin typeface="新細明體" charset="-120"/>
              </a:rPr>
              <a:t>型人才</a:t>
            </a:r>
            <a:endParaRPr lang="en-US" altLang="zh-TW" dirty="0" smtClean="0">
              <a:latin typeface="新細明體" charset="-120"/>
            </a:endParaRPr>
          </a:p>
          <a:p>
            <a:endParaRPr lang="zh-TW" altLang="en-US"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24</a:t>
            </a:fld>
            <a:endParaRPr lang="zh-TW" altLang="en-US"/>
          </a:p>
        </p:txBody>
      </p:sp>
    </p:spTree>
    <p:extLst>
      <p:ext uri="{BB962C8B-B14F-4D97-AF65-F5344CB8AC3E}">
        <p14:creationId xmlns:p14="http://schemas.microsoft.com/office/powerpoint/2010/main" val="854375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3"/>
          <p:cNvSpPr>
            <a:spLocks noGrp="1"/>
          </p:cNvSpPr>
          <p:nvPr>
            <p:ph type="title"/>
          </p:nvPr>
        </p:nvSpPr>
        <p:spPr/>
        <p:txBody>
          <a:bodyPr/>
          <a:lstStyle/>
          <a:p>
            <a:r>
              <a:rPr lang="en-US" altLang="zh-TW" sz="3200" smtClean="0"/>
              <a:t/>
            </a:r>
            <a:br>
              <a:rPr lang="en-US" altLang="zh-TW" sz="3200" smtClean="0"/>
            </a:br>
            <a:endParaRPr lang="zh-TW" altLang="en-US" sz="3200" smtClean="0"/>
          </a:p>
        </p:txBody>
      </p:sp>
      <p:graphicFrame>
        <p:nvGraphicFramePr>
          <p:cNvPr id="7" name="內容版面配置區 6"/>
          <p:cNvGraphicFramePr>
            <a:graphicFrameLocks noGrp="1"/>
          </p:cNvGraphicFramePr>
          <p:nvPr>
            <p:ph idx="1"/>
          </p:nvPr>
        </p:nvGraphicFramePr>
        <p:xfrm>
          <a:off x="457200" y="1600200"/>
          <a:ext cx="8229600" cy="4023120"/>
        </p:xfrm>
        <a:graphic>
          <a:graphicData uri="http://schemas.openxmlformats.org/drawingml/2006/table">
            <a:tbl>
              <a:tblPr firstRow="1" bandRow="1">
                <a:tableStyleId>{5C22544A-7EE6-4342-B048-85BDC9FD1C3A}</a:tableStyleId>
              </a:tblPr>
              <a:tblGrid>
                <a:gridCol w="2912579">
                  <a:extLst>
                    <a:ext uri="{9D8B030D-6E8A-4147-A177-3AD203B41FA5}"/>
                  </a:extLst>
                </a:gridCol>
                <a:gridCol w="5317021">
                  <a:extLst>
                    <a:ext uri="{9D8B030D-6E8A-4147-A177-3AD203B41FA5}"/>
                  </a:extLst>
                </a:gridCol>
              </a:tblGrid>
              <a:tr h="457101">
                <a:tc>
                  <a:txBody>
                    <a:bodyPr/>
                    <a:lstStyle/>
                    <a:p>
                      <a:r>
                        <a:rPr lang="zh-TW" altLang="en-US" sz="2400" dirty="0" smtClean="0"/>
                        <a:t>基本理念</a:t>
                      </a:r>
                      <a:endParaRPr lang="zh-TW" altLang="en-US" sz="2400" dirty="0"/>
                    </a:p>
                  </a:txBody>
                  <a:tcPr marL="95416" marR="95416" marT="45690" marB="45690"/>
                </a:tc>
                <a:tc>
                  <a:txBody>
                    <a:bodyPr/>
                    <a:lstStyle/>
                    <a:p>
                      <a:r>
                        <a:rPr lang="zh-TW" altLang="en-US" sz="2400" dirty="0" smtClean="0"/>
                        <a:t>核心素養</a:t>
                      </a:r>
                      <a:endParaRPr lang="zh-TW" altLang="en-US" sz="2400" dirty="0"/>
                    </a:p>
                  </a:txBody>
                  <a:tcPr marL="95416" marR="95416" marT="45690" marB="45690"/>
                </a:tc>
                <a:extLst>
                  <a:ext uri="{0D108BD9-81ED-4DB2-BD59-A6C34878D82A}"/>
                </a:extLst>
              </a:tr>
              <a:tr h="1188541">
                <a:tc>
                  <a:txBody>
                    <a:bodyPr/>
                    <a:lstStyle/>
                    <a:p>
                      <a:r>
                        <a:rPr lang="zh-TW" altLang="en-US" sz="2400" dirty="0" smtClean="0"/>
                        <a:t>自發</a:t>
                      </a:r>
                      <a:r>
                        <a:rPr lang="en-US" altLang="zh-TW" sz="2400" dirty="0" smtClean="0"/>
                        <a:t>(</a:t>
                      </a:r>
                      <a:r>
                        <a:rPr lang="zh-TW" altLang="en-US" sz="2400" dirty="0" smtClean="0"/>
                        <a:t>自主行動</a:t>
                      </a:r>
                      <a:r>
                        <a:rPr lang="en-US" altLang="zh-TW" sz="2400" dirty="0" smtClean="0"/>
                        <a:t>)</a:t>
                      </a:r>
                      <a:endParaRPr lang="zh-TW" altLang="en-US" sz="2400" dirty="0"/>
                    </a:p>
                  </a:txBody>
                  <a:tcPr marL="95416" marR="95416" marT="45690" marB="4569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t>身心素質與自我精進</a:t>
                      </a:r>
                      <a:endParaRPr lang="en-US" altLang="zh-TW"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t>系統思考與解決問題</a:t>
                      </a:r>
                      <a:endParaRPr lang="en-US" altLang="zh-TW"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t>規劃執行與創新應變</a:t>
                      </a:r>
                      <a:endParaRPr lang="en-US" altLang="zh-TW" sz="2400" dirty="0" smtClean="0"/>
                    </a:p>
                  </a:txBody>
                  <a:tcPr marL="95416" marR="95416" marT="45690" marB="45690"/>
                </a:tc>
                <a:extLst>
                  <a:ext uri="{0D108BD9-81ED-4DB2-BD59-A6C34878D82A}"/>
                </a:extLst>
              </a:tr>
              <a:tr h="1188541">
                <a:tc>
                  <a:txBody>
                    <a:bodyPr/>
                    <a:lstStyle/>
                    <a:p>
                      <a:r>
                        <a:rPr lang="zh-TW" altLang="en-US" sz="2400" dirty="0" smtClean="0"/>
                        <a:t>互動</a:t>
                      </a:r>
                      <a:r>
                        <a:rPr lang="en-US" altLang="zh-TW" sz="2400" dirty="0" smtClean="0"/>
                        <a:t>(</a:t>
                      </a:r>
                      <a:r>
                        <a:rPr lang="zh-TW" altLang="en-US" sz="2400" dirty="0" smtClean="0"/>
                        <a:t>溝通互動</a:t>
                      </a:r>
                      <a:r>
                        <a:rPr lang="en-US" altLang="zh-TW" sz="2400" dirty="0" smtClean="0"/>
                        <a:t>)</a:t>
                      </a:r>
                      <a:endParaRPr lang="zh-TW" altLang="en-US" sz="2400" dirty="0"/>
                    </a:p>
                  </a:txBody>
                  <a:tcPr marL="95416" marR="95416" marT="45690" marB="4569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t>符號運用與溝通表達</a:t>
                      </a:r>
                      <a:endParaRPr lang="en-US" altLang="zh-TW"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t>科技資訊與媒體素養</a:t>
                      </a:r>
                      <a:endParaRPr lang="en-US" altLang="zh-TW"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t>藝術涵養與美感素養</a:t>
                      </a:r>
                      <a:endParaRPr lang="en-US" altLang="zh-TW" sz="2400" dirty="0" smtClean="0"/>
                    </a:p>
                  </a:txBody>
                  <a:tcPr marL="95416" marR="95416" marT="45690" marB="45690"/>
                </a:tc>
                <a:extLst>
                  <a:ext uri="{0D108BD9-81ED-4DB2-BD59-A6C34878D82A}"/>
                </a:extLst>
              </a:tr>
              <a:tr h="1188541">
                <a:tc>
                  <a:txBody>
                    <a:bodyPr/>
                    <a:lstStyle/>
                    <a:p>
                      <a:r>
                        <a:rPr lang="zh-TW" altLang="en-US" sz="2400" dirty="0" smtClean="0"/>
                        <a:t>共好</a:t>
                      </a:r>
                      <a:r>
                        <a:rPr lang="en-US" altLang="zh-TW" sz="2400" dirty="0" smtClean="0"/>
                        <a:t>(</a:t>
                      </a:r>
                      <a:r>
                        <a:rPr lang="zh-TW" altLang="en-US" sz="2400" dirty="0" smtClean="0"/>
                        <a:t>社會參與</a:t>
                      </a:r>
                      <a:r>
                        <a:rPr lang="en-US" altLang="zh-TW" sz="2400" dirty="0" smtClean="0"/>
                        <a:t>)</a:t>
                      </a:r>
                      <a:endParaRPr lang="zh-TW" altLang="en-US" sz="2400" dirty="0"/>
                    </a:p>
                  </a:txBody>
                  <a:tcPr marL="95416" marR="95416" marT="45690" marB="45690"/>
                </a:tc>
                <a:tc>
                  <a:txBody>
                    <a:bodyPr/>
                    <a:lstStyle/>
                    <a:p>
                      <a:r>
                        <a:rPr lang="zh-TW" altLang="en-US" sz="2400" dirty="0" smtClean="0"/>
                        <a:t>道德實踐與公民意識</a:t>
                      </a:r>
                      <a:endParaRPr lang="en-US" altLang="zh-TW" sz="2400" dirty="0" smtClean="0"/>
                    </a:p>
                    <a:p>
                      <a:r>
                        <a:rPr lang="zh-TW" altLang="en-US" sz="2400" dirty="0" smtClean="0"/>
                        <a:t>人際關係與團隊合作</a:t>
                      </a:r>
                      <a:endParaRPr lang="en-US" altLang="zh-TW" sz="2400" dirty="0" smtClean="0"/>
                    </a:p>
                    <a:p>
                      <a:r>
                        <a:rPr lang="zh-TW" altLang="en-US" sz="2400" dirty="0" smtClean="0"/>
                        <a:t>多元文化與國際理解</a:t>
                      </a:r>
                      <a:endParaRPr lang="zh-TW" altLang="en-US" sz="2400" dirty="0"/>
                    </a:p>
                  </a:txBody>
                  <a:tcPr marL="95416" marR="95416" marT="45690" marB="45690"/>
                </a:tc>
                <a:extLst>
                  <a:ext uri="{0D108BD9-81ED-4DB2-BD59-A6C34878D82A}"/>
                </a:extLst>
              </a:tr>
            </a:tbl>
          </a:graphicData>
        </a:graphic>
      </p:graphicFrame>
      <p:sp>
        <p:nvSpPr>
          <p:cNvPr id="2" name="投影片編號版面配置區 1"/>
          <p:cNvSpPr>
            <a:spLocks noGrp="1"/>
          </p:cNvSpPr>
          <p:nvPr>
            <p:ph type="sldNum" sz="quarter" idx="12"/>
          </p:nvPr>
        </p:nvSpPr>
        <p:spPr/>
        <p:txBody>
          <a:bodyPr/>
          <a:lstStyle/>
          <a:p>
            <a:fld id="{32C9BB66-3DCF-4E45-B453-110523A267B2}" type="slidenum">
              <a:rPr lang="zh-TW" altLang="en-US" smtClean="0"/>
              <a:t>25</a:t>
            </a:fld>
            <a:endParaRPr lang="zh-TW" altLang="en-US"/>
          </a:p>
        </p:txBody>
      </p:sp>
    </p:spTree>
    <p:extLst>
      <p:ext uri="{BB962C8B-B14F-4D97-AF65-F5344CB8AC3E}">
        <p14:creationId xmlns:p14="http://schemas.microsoft.com/office/powerpoint/2010/main" val="321183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p:cNvSpPr>
          <p:nvPr>
            <p:ph type="title"/>
          </p:nvPr>
        </p:nvSpPr>
        <p:spPr/>
        <p:txBody>
          <a:bodyPr/>
          <a:lstStyle/>
          <a:p>
            <a:endParaRPr lang="zh-TW" altLang="en-US" dirty="0" smtClean="0"/>
          </a:p>
        </p:txBody>
      </p:sp>
      <p:sp>
        <p:nvSpPr>
          <p:cNvPr id="20483" name="內容版面配置區 2"/>
          <p:cNvSpPr>
            <a:spLocks noGrp="1"/>
          </p:cNvSpPr>
          <p:nvPr>
            <p:ph idx="1"/>
          </p:nvPr>
        </p:nvSpPr>
        <p:spPr/>
        <p:txBody>
          <a:bodyPr/>
          <a:lstStyle/>
          <a:p>
            <a:endParaRPr lang="zh-TW" altLang="en-US" smtClean="0"/>
          </a:p>
        </p:txBody>
      </p:sp>
      <p:pic>
        <p:nvPicPr>
          <p:cNvPr id="2048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844675"/>
            <a:ext cx="7777162"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2"/>
          </p:nvPr>
        </p:nvSpPr>
        <p:spPr/>
        <p:txBody>
          <a:bodyPr/>
          <a:lstStyle/>
          <a:p>
            <a:fld id="{32C9BB66-3DCF-4E45-B453-110523A267B2}" type="slidenum">
              <a:rPr lang="zh-TW" altLang="en-US" smtClean="0"/>
              <a:t>26</a:t>
            </a:fld>
            <a:endParaRPr lang="zh-TW" altLang="en-US"/>
          </a:p>
        </p:txBody>
      </p:sp>
    </p:spTree>
    <p:extLst>
      <p:ext uri="{BB962C8B-B14F-4D97-AF65-F5344CB8AC3E}">
        <p14:creationId xmlns:p14="http://schemas.microsoft.com/office/powerpoint/2010/main" val="850541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p:txBody>
          <a:bodyPr/>
          <a:lstStyle/>
          <a:p>
            <a:endParaRPr lang="zh-TW" altLang="en-US" dirty="0" smtClean="0"/>
          </a:p>
        </p:txBody>
      </p:sp>
      <p:sp>
        <p:nvSpPr>
          <p:cNvPr id="3" name="內容版面配置區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zh-TW" altLang="en-US" dirty="0" smtClean="0"/>
              <a:t>學校本位課程的</a:t>
            </a:r>
            <a:r>
              <a:rPr lang="zh-TW" altLang="en-US" dirty="0" smtClean="0">
                <a:latin typeface="新細明體"/>
              </a:rPr>
              <a:t>「</a:t>
            </a:r>
            <a:r>
              <a:rPr lang="zh-TW" altLang="en-US" b="1" dirty="0" smtClean="0">
                <a:effectLst>
                  <a:outerShdw blurRad="38100" dist="38100" dir="2700000" algn="tl">
                    <a:srgbClr val="000000">
                      <a:alpha val="43137"/>
                    </a:srgbClr>
                  </a:outerShdw>
                </a:effectLst>
                <a:latin typeface="新細明體"/>
              </a:rPr>
              <a:t>發展</a:t>
            </a:r>
            <a:r>
              <a:rPr lang="zh-TW" altLang="en-US" dirty="0" smtClean="0">
                <a:latin typeface="新細明體"/>
              </a:rPr>
              <a:t>」</a:t>
            </a:r>
            <a:r>
              <a:rPr lang="en-US" altLang="zh-TW" sz="2400" dirty="0" smtClean="0"/>
              <a:t>(</a:t>
            </a:r>
            <a:r>
              <a:rPr lang="zh-TW" altLang="en-US" sz="2400" dirty="0" smtClean="0"/>
              <a:t>不宜窄化為特色課程</a:t>
            </a:r>
            <a:r>
              <a:rPr lang="en-US" altLang="zh-TW" sz="2400" dirty="0" smtClean="0"/>
              <a:t>)</a:t>
            </a:r>
            <a:endParaRPr lang="en-US" altLang="zh-TW" dirty="0" smtClean="0"/>
          </a:p>
          <a:p>
            <a:pPr lvl="1" fontAlgn="auto">
              <a:spcAft>
                <a:spcPts val="0"/>
              </a:spcAft>
              <a:buFont typeface="Arial" panose="020B0604020202020204" pitchFamily="34" charset="0"/>
              <a:buChar char="–"/>
              <a:defRPr/>
            </a:pPr>
            <a:r>
              <a:rPr lang="zh-TW" altLang="en-US" dirty="0" smtClean="0"/>
              <a:t>國中小階段：部定課程</a:t>
            </a:r>
            <a:r>
              <a:rPr lang="en-US" altLang="zh-TW" dirty="0" smtClean="0"/>
              <a:t>+</a:t>
            </a:r>
            <a:r>
              <a:rPr lang="zh-TW" altLang="en-US" dirty="0" smtClean="0"/>
              <a:t>彈性學習課程</a:t>
            </a:r>
            <a:endParaRPr lang="en-US" altLang="zh-TW" dirty="0" smtClean="0"/>
          </a:p>
          <a:p>
            <a:pPr lvl="1" fontAlgn="auto">
              <a:spcAft>
                <a:spcPts val="0"/>
              </a:spcAft>
              <a:buFont typeface="Arial" panose="020B0604020202020204" pitchFamily="34" charset="0"/>
              <a:buChar char="–"/>
              <a:defRPr/>
            </a:pPr>
            <a:r>
              <a:rPr lang="zh-TW" altLang="en-US" dirty="0"/>
              <a:t>高級中等學校</a:t>
            </a:r>
            <a:r>
              <a:rPr lang="zh-TW" altLang="en-US" dirty="0" smtClean="0"/>
              <a:t>階段：部定課程</a:t>
            </a:r>
            <a:r>
              <a:rPr lang="en-US" altLang="zh-TW" dirty="0" smtClean="0"/>
              <a:t>+</a:t>
            </a:r>
            <a:r>
              <a:rPr lang="zh-TW" altLang="en-US" dirty="0" smtClean="0"/>
              <a:t>校定必修課程</a:t>
            </a:r>
            <a:r>
              <a:rPr lang="en-US" altLang="zh-TW" dirty="0" smtClean="0"/>
              <a:t>+</a:t>
            </a:r>
            <a:r>
              <a:rPr lang="zh-TW" altLang="en-US" dirty="0" smtClean="0"/>
              <a:t>彈性學習時間</a:t>
            </a:r>
            <a:r>
              <a:rPr lang="en-US" altLang="zh-TW" dirty="0" smtClean="0"/>
              <a:t>+</a:t>
            </a:r>
            <a:r>
              <a:rPr lang="zh-TW" altLang="en-US" dirty="0" smtClean="0"/>
              <a:t>專題</a:t>
            </a:r>
            <a:r>
              <a:rPr lang="en-US" altLang="zh-TW" dirty="0" smtClean="0"/>
              <a:t>/</a:t>
            </a:r>
            <a:r>
              <a:rPr lang="zh-TW" altLang="en-US" dirty="0" smtClean="0"/>
              <a:t>實作</a:t>
            </a:r>
            <a:r>
              <a:rPr lang="en-US" altLang="zh-TW" dirty="0" smtClean="0"/>
              <a:t>/</a:t>
            </a:r>
            <a:r>
              <a:rPr lang="zh-TW" altLang="en-US" dirty="0" smtClean="0"/>
              <a:t>探索課程</a:t>
            </a:r>
            <a:r>
              <a:rPr lang="zh-TW" altLang="en-US" dirty="0" smtClean="0">
                <a:latin typeface="新細明體"/>
              </a:rPr>
              <a:t>→發展學校特色、學生自主學習</a:t>
            </a:r>
            <a:r>
              <a:rPr lang="en-US" altLang="zh-TW" dirty="0" smtClean="0">
                <a:latin typeface="新細明體"/>
              </a:rPr>
              <a:t>(</a:t>
            </a:r>
            <a:r>
              <a:rPr lang="zh-TW" altLang="en-US" dirty="0" smtClean="0">
                <a:latin typeface="新細明體"/>
              </a:rPr>
              <a:t>適性</a:t>
            </a:r>
            <a:r>
              <a:rPr lang="en-US" altLang="zh-TW" dirty="0" smtClean="0">
                <a:latin typeface="新細明體"/>
              </a:rPr>
              <a:t>)</a:t>
            </a:r>
            <a:endParaRPr lang="zh-TW" altLang="en-US" dirty="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27</a:t>
            </a:fld>
            <a:endParaRPr lang="zh-TW" altLang="en-US"/>
          </a:p>
        </p:txBody>
      </p:sp>
    </p:spTree>
    <p:extLst>
      <p:ext uri="{BB962C8B-B14F-4D97-AF65-F5344CB8AC3E}">
        <p14:creationId xmlns:p14="http://schemas.microsoft.com/office/powerpoint/2010/main" val="3983494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3"/>
          <p:cNvSpPr>
            <a:spLocks noGrp="1"/>
          </p:cNvSpPr>
          <p:nvPr>
            <p:ph type="ctrTitle"/>
          </p:nvPr>
        </p:nvSpPr>
        <p:spPr/>
        <p:txBody>
          <a:bodyPr/>
          <a:lstStyle/>
          <a:p>
            <a:r>
              <a:rPr lang="zh-TW" altLang="en-US" smtClean="0"/>
              <a:t>壹、教改理念</a:t>
            </a:r>
          </a:p>
        </p:txBody>
      </p:sp>
      <p:sp>
        <p:nvSpPr>
          <p:cNvPr id="5" name="副標題 4"/>
          <p:cNvSpPr>
            <a:spLocks noGrp="1"/>
          </p:cNvSpPr>
          <p:nvPr>
            <p:ph type="subTitle" idx="1"/>
          </p:nvPr>
        </p:nvSpPr>
        <p:spPr/>
        <p:txBody>
          <a:bodyPr rtlCol="0">
            <a:normAutofit/>
          </a:bodyPr>
          <a:lstStyle/>
          <a:p>
            <a:pPr fontAlgn="auto">
              <a:spcAft>
                <a:spcPts val="0"/>
              </a:spcAft>
              <a:buFont typeface="Arial" panose="020B0604020202020204" pitchFamily="34" charset="0"/>
              <a:buNone/>
              <a:defRPr/>
            </a:pPr>
            <a:endParaRPr lang="zh-TW" altLang="en-US"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28</a:t>
            </a:fld>
            <a:endParaRPr lang="zh-TW" altLang="en-US"/>
          </a:p>
        </p:txBody>
      </p:sp>
    </p:spTree>
    <p:extLst>
      <p:ext uri="{BB962C8B-B14F-4D97-AF65-F5344CB8AC3E}">
        <p14:creationId xmlns:p14="http://schemas.microsoft.com/office/powerpoint/2010/main" val="3209789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p:txBody>
          <a:bodyPr/>
          <a:lstStyle/>
          <a:p>
            <a:endParaRPr lang="zh-TW" altLang="en-US" smtClean="0"/>
          </a:p>
        </p:txBody>
      </p:sp>
      <p:sp>
        <p:nvSpPr>
          <p:cNvPr id="23555" name="內容版面配置區 2"/>
          <p:cNvSpPr>
            <a:spLocks noGrp="1"/>
          </p:cNvSpPr>
          <p:nvPr>
            <p:ph idx="1"/>
          </p:nvPr>
        </p:nvSpPr>
        <p:spPr/>
        <p:txBody>
          <a:bodyPr/>
          <a:lstStyle/>
          <a:p>
            <a:r>
              <a:rPr lang="zh-TW" altLang="en-US" dirty="0" smtClean="0"/>
              <a:t>學校本位課程「發展」的運作</a:t>
            </a:r>
            <a:endParaRPr lang="en-US" altLang="zh-TW" dirty="0" smtClean="0"/>
          </a:p>
          <a:p>
            <a:pPr lvl="1"/>
            <a:r>
              <a:rPr lang="en-US" altLang="zh-TW" dirty="0" smtClean="0">
                <a:latin typeface="新細明體" charset="-120"/>
              </a:rPr>
              <a:t>〈</a:t>
            </a:r>
            <a:r>
              <a:rPr lang="en-US" altLang="zh-TW" dirty="0" smtClean="0"/>
              <a:t>12</a:t>
            </a:r>
            <a:r>
              <a:rPr lang="zh-TW" altLang="en-US" dirty="0" smtClean="0"/>
              <a:t>年國民基本教育課程綱要總綱</a:t>
            </a:r>
            <a:r>
              <a:rPr lang="en-US" altLang="zh-TW" dirty="0" smtClean="0">
                <a:latin typeface="新細明體" charset="-120"/>
              </a:rPr>
              <a:t>〉</a:t>
            </a:r>
            <a:r>
              <a:rPr lang="zh-TW" altLang="en-US" dirty="0" smtClean="0"/>
              <a:t>明令各校應成立課程發展委員會，進行學校組織再造，鼓勵以學校進行學校本務課程發展。</a:t>
            </a:r>
            <a:endParaRPr lang="en-US" altLang="zh-TW" dirty="0" smtClean="0"/>
          </a:p>
          <a:p>
            <a:endParaRPr lang="en-US" altLang="zh-TW" dirty="0" smtClean="0"/>
          </a:p>
          <a:p>
            <a:endParaRPr lang="zh-TW" altLang="en-US"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29</a:t>
            </a:fld>
            <a:endParaRPr lang="zh-TW" altLang="en-US"/>
          </a:p>
        </p:txBody>
      </p:sp>
    </p:spTree>
    <p:extLst>
      <p:ext uri="{BB962C8B-B14F-4D97-AF65-F5344CB8AC3E}">
        <p14:creationId xmlns:p14="http://schemas.microsoft.com/office/powerpoint/2010/main" val="2278296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p:cNvSpPr>
            <a:spLocks noGrp="1"/>
          </p:cNvSpPr>
          <p:nvPr>
            <p:ph type="title"/>
          </p:nvPr>
        </p:nvSpPr>
        <p:spPr/>
        <p:txBody>
          <a:bodyPr/>
          <a:lstStyle/>
          <a:p>
            <a:endParaRPr lang="zh-TW" altLang="en-US" dirty="0" smtClean="0"/>
          </a:p>
        </p:txBody>
      </p:sp>
      <p:sp>
        <p:nvSpPr>
          <p:cNvPr id="3" name="內容版面配置區 2"/>
          <p:cNvSpPr>
            <a:spLocks noGrp="1"/>
          </p:cNvSpPr>
          <p:nvPr>
            <p:ph idx="1"/>
          </p:nvPr>
        </p:nvSpPr>
        <p:spPr/>
        <p:txBody>
          <a:bodyPr rtlCol="0">
            <a:normAutofit/>
          </a:bodyPr>
          <a:lstStyle/>
          <a:p>
            <a:pPr fontAlgn="auto">
              <a:spcAft>
                <a:spcPts val="0"/>
              </a:spcAft>
              <a:defRPr/>
            </a:pPr>
            <a:r>
              <a:rPr lang="zh-TW" altLang="en-US" dirty="0" smtClean="0"/>
              <a:t>學校本位課程的</a:t>
            </a:r>
            <a:r>
              <a:rPr lang="zh-TW" altLang="en-US" dirty="0" smtClean="0">
                <a:latin typeface="新細明體"/>
              </a:rPr>
              <a:t>「</a:t>
            </a:r>
            <a:r>
              <a:rPr lang="zh-TW" altLang="en-US" b="1" dirty="0" smtClean="0">
                <a:effectLst>
                  <a:outerShdw blurRad="38100" dist="38100" dir="2700000" algn="tl">
                    <a:srgbClr val="000000">
                      <a:alpha val="43137"/>
                    </a:srgbClr>
                  </a:outerShdw>
                </a:effectLst>
                <a:latin typeface="新細明體"/>
              </a:rPr>
              <a:t>發展</a:t>
            </a:r>
            <a:r>
              <a:rPr lang="zh-TW" altLang="en-US" dirty="0" smtClean="0">
                <a:latin typeface="新細明體"/>
              </a:rPr>
              <a:t>」</a:t>
            </a:r>
            <a:r>
              <a:rPr lang="en-US" altLang="zh-TW" sz="2400" dirty="0" smtClean="0"/>
              <a:t>(</a:t>
            </a:r>
            <a:r>
              <a:rPr lang="zh-TW" altLang="en-US" sz="2400" dirty="0" smtClean="0"/>
              <a:t>不宜窄化為特色課程</a:t>
            </a:r>
            <a:r>
              <a:rPr lang="en-US" altLang="zh-TW" sz="2400" dirty="0" smtClean="0"/>
              <a:t>)</a:t>
            </a:r>
            <a:endParaRPr lang="en-US" altLang="zh-TW" dirty="0" smtClean="0"/>
          </a:p>
          <a:p>
            <a:pPr lvl="1" fontAlgn="auto">
              <a:spcAft>
                <a:spcPts val="0"/>
              </a:spcAft>
              <a:defRPr/>
            </a:pPr>
            <a:r>
              <a:rPr lang="zh-TW" altLang="en-US" dirty="0" smtClean="0"/>
              <a:t>國中小階段：部定課程</a:t>
            </a:r>
            <a:r>
              <a:rPr lang="en-US" altLang="zh-TW" dirty="0" smtClean="0"/>
              <a:t>+</a:t>
            </a:r>
            <a:r>
              <a:rPr lang="zh-TW" altLang="en-US" dirty="0" smtClean="0"/>
              <a:t>彈性學習課程</a:t>
            </a:r>
            <a:endParaRPr lang="en-US" altLang="zh-TW" dirty="0" smtClean="0"/>
          </a:p>
          <a:p>
            <a:pPr lvl="1" fontAlgn="auto">
              <a:spcAft>
                <a:spcPts val="0"/>
              </a:spcAft>
              <a:defRPr/>
            </a:pPr>
            <a:r>
              <a:rPr lang="zh-TW" altLang="en-US" dirty="0"/>
              <a:t>高級中等學校</a:t>
            </a:r>
            <a:r>
              <a:rPr lang="zh-TW" altLang="en-US" dirty="0" smtClean="0"/>
              <a:t>階段：部定課程</a:t>
            </a:r>
            <a:r>
              <a:rPr lang="en-US" altLang="zh-TW" dirty="0" smtClean="0"/>
              <a:t>+</a:t>
            </a:r>
            <a:r>
              <a:rPr lang="zh-TW" altLang="en-US" dirty="0" smtClean="0"/>
              <a:t>校定必修課程</a:t>
            </a:r>
            <a:r>
              <a:rPr lang="en-US" altLang="zh-TW" dirty="0" smtClean="0"/>
              <a:t>+</a:t>
            </a:r>
            <a:r>
              <a:rPr lang="zh-TW" altLang="en-US" dirty="0" smtClean="0"/>
              <a:t>彈性學習時間</a:t>
            </a:r>
            <a:r>
              <a:rPr lang="en-US" altLang="zh-TW" dirty="0" smtClean="0"/>
              <a:t>+</a:t>
            </a:r>
            <a:r>
              <a:rPr lang="zh-TW" altLang="en-US" dirty="0" smtClean="0"/>
              <a:t>專題</a:t>
            </a:r>
            <a:r>
              <a:rPr lang="en-US" altLang="zh-TW" dirty="0" smtClean="0"/>
              <a:t>/</a:t>
            </a:r>
            <a:r>
              <a:rPr lang="zh-TW" altLang="en-US" dirty="0" smtClean="0"/>
              <a:t>實作</a:t>
            </a:r>
            <a:r>
              <a:rPr lang="en-US" altLang="zh-TW" dirty="0" smtClean="0"/>
              <a:t>/</a:t>
            </a:r>
            <a:r>
              <a:rPr lang="zh-TW" altLang="en-US" dirty="0" smtClean="0"/>
              <a:t>探索課程</a:t>
            </a:r>
            <a:r>
              <a:rPr lang="zh-TW" altLang="en-US" dirty="0" smtClean="0">
                <a:latin typeface="新細明體"/>
              </a:rPr>
              <a:t>→發展學校特色、學生自主學習</a:t>
            </a:r>
            <a:r>
              <a:rPr lang="en-US" altLang="zh-TW" dirty="0" smtClean="0">
                <a:latin typeface="新細明體"/>
              </a:rPr>
              <a:t>(</a:t>
            </a:r>
            <a:r>
              <a:rPr lang="zh-TW" altLang="en-US" dirty="0" smtClean="0">
                <a:latin typeface="新細明體"/>
              </a:rPr>
              <a:t>適性</a:t>
            </a:r>
            <a:r>
              <a:rPr lang="en-US" altLang="zh-TW" dirty="0" smtClean="0">
                <a:latin typeface="新細明體"/>
              </a:rPr>
              <a:t>)</a:t>
            </a:r>
            <a:endParaRPr lang="zh-TW" altLang="en-US" dirty="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3</a:t>
            </a:fld>
            <a:endParaRPr lang="zh-TW" altLang="en-US"/>
          </a:p>
        </p:txBody>
      </p:sp>
    </p:spTree>
    <p:extLst>
      <p:ext uri="{BB962C8B-B14F-4D97-AF65-F5344CB8AC3E}">
        <p14:creationId xmlns:p14="http://schemas.microsoft.com/office/powerpoint/2010/main" val="2938929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p:txBody>
          <a:bodyPr/>
          <a:lstStyle/>
          <a:p>
            <a:r>
              <a:rPr lang="zh-TW" altLang="en-US" smtClean="0"/>
              <a:t>一、學校本位經營管理的理念</a:t>
            </a:r>
          </a:p>
        </p:txBody>
      </p:sp>
      <p:sp>
        <p:nvSpPr>
          <p:cNvPr id="24579" name="Rectangle 3"/>
          <p:cNvSpPr>
            <a:spLocks noGrp="1" noChangeArrowheads="1"/>
          </p:cNvSpPr>
          <p:nvPr>
            <p:ph idx="1"/>
          </p:nvPr>
        </p:nvSpPr>
        <p:spPr/>
        <p:txBody>
          <a:bodyPr/>
          <a:lstStyle/>
          <a:p>
            <a:r>
              <a:rPr lang="zh-TW" altLang="en-US" dirty="0" smtClean="0"/>
              <a:t>「學校本位經營管理」（</a:t>
            </a:r>
            <a:r>
              <a:rPr lang="en-US" altLang="zh-TW" dirty="0" smtClean="0"/>
              <a:t>school-based</a:t>
            </a:r>
            <a:r>
              <a:rPr lang="zh-TW" altLang="en-US" dirty="0" smtClean="0"/>
              <a:t> </a:t>
            </a:r>
            <a:r>
              <a:rPr lang="en-US" altLang="zh-TW" dirty="0" smtClean="0"/>
              <a:t>management</a:t>
            </a:r>
            <a:r>
              <a:rPr lang="zh-TW" altLang="en-US" dirty="0" smtClean="0"/>
              <a:t>）強調</a:t>
            </a:r>
            <a:r>
              <a:rPr lang="zh-TW" altLang="en-US" u="sng" dirty="0" smtClean="0"/>
              <a:t>專業與授權</a:t>
            </a:r>
            <a:endParaRPr lang="en-US" altLang="zh-TW" dirty="0" smtClean="0"/>
          </a:p>
          <a:p>
            <a:pPr lvl="1"/>
            <a:r>
              <a:rPr lang="zh-TW" altLang="en-US" dirty="0" smtClean="0"/>
              <a:t>授權學校進行專業自主空間的經營管理；</a:t>
            </a:r>
            <a:endParaRPr lang="en-US" altLang="zh-TW" dirty="0" smtClean="0"/>
          </a:p>
          <a:p>
            <a:pPr lvl="1"/>
            <a:r>
              <a:rPr lang="zh-TW" altLang="en-US" dirty="0" smtClean="0"/>
              <a:t>透過學校教育人員的專長，考量學校教育環境與條件，發展學校特色。</a:t>
            </a:r>
            <a:endParaRPr lang="en-US" altLang="zh-TW" dirty="0" smtClean="0"/>
          </a:p>
          <a:p>
            <a:pPr lvl="1"/>
            <a:r>
              <a:rPr lang="zh-TW" altLang="en-US" dirty="0" smtClean="0"/>
              <a:t>學校與教師才是課程發展的關鍵。</a:t>
            </a:r>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30</a:t>
            </a:fld>
            <a:endParaRPr lang="zh-TW" altLang="en-US"/>
          </a:p>
        </p:txBody>
      </p:sp>
    </p:spTree>
    <p:extLst>
      <p:ext uri="{BB962C8B-B14F-4D97-AF65-F5344CB8AC3E}">
        <p14:creationId xmlns:p14="http://schemas.microsoft.com/office/powerpoint/2010/main" val="3692956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p:txBody>
          <a:bodyPr/>
          <a:lstStyle/>
          <a:p>
            <a:r>
              <a:rPr lang="zh-TW" altLang="en-US" dirty="0" smtClean="0"/>
              <a:t>二、學校本位課程發展的理念</a:t>
            </a:r>
          </a:p>
        </p:txBody>
      </p:sp>
      <p:sp>
        <p:nvSpPr>
          <p:cNvPr id="25603" name="Rectangle 3"/>
          <p:cNvSpPr>
            <a:spLocks noGrp="1" noChangeArrowheads="1"/>
          </p:cNvSpPr>
          <p:nvPr>
            <p:ph idx="1"/>
          </p:nvPr>
        </p:nvSpPr>
        <p:spPr/>
        <p:txBody>
          <a:bodyPr/>
          <a:lstStyle/>
          <a:p>
            <a:r>
              <a:rPr lang="zh-TW" altLang="en-US" dirty="0" smtClean="0"/>
              <a:t>整體學校文化與組織改變的動力，其引發的不只是課程領域，還包括教師專業參與、做決定的權力分享、學校教育哲學的創造，學校領導的變革與學校組織的發展。</a:t>
            </a:r>
            <a:endParaRPr lang="en-US" altLang="zh-TW" dirty="0" smtClean="0"/>
          </a:p>
          <a:p>
            <a:pPr lvl="1"/>
            <a:r>
              <a:rPr lang="zh-TW" altLang="en-US" dirty="0" smtClean="0"/>
              <a:t>是一種強調參與、草根式的課程發展</a:t>
            </a:r>
            <a:endParaRPr lang="en-US" altLang="zh-TW" dirty="0" smtClean="0"/>
          </a:p>
          <a:p>
            <a:pPr lvl="1"/>
            <a:r>
              <a:rPr lang="zh-TW" altLang="en-US" dirty="0" smtClean="0"/>
              <a:t>是一種重視師生共同決定，創造學習經驗的教育哲學</a:t>
            </a:r>
            <a:endParaRPr lang="en-US" altLang="zh-TW" dirty="0" smtClean="0"/>
          </a:p>
          <a:p>
            <a:pPr lvl="1"/>
            <a:r>
              <a:rPr lang="zh-TW" altLang="en-US" dirty="0" smtClean="0"/>
              <a:t>是一項課程領導與組織變革的技術</a:t>
            </a:r>
            <a:endParaRPr lang="en-US" altLang="zh-TW" dirty="0" smtClean="0"/>
          </a:p>
          <a:p>
            <a:endParaRPr lang="zh-TW" altLang="en-US"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31</a:t>
            </a:fld>
            <a:endParaRPr lang="zh-TW" altLang="en-US"/>
          </a:p>
        </p:txBody>
      </p:sp>
    </p:spTree>
    <p:extLst>
      <p:ext uri="{BB962C8B-B14F-4D97-AF65-F5344CB8AC3E}">
        <p14:creationId xmlns:p14="http://schemas.microsoft.com/office/powerpoint/2010/main" val="169320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4"/>
          <p:cNvSpPr>
            <a:spLocks noGrp="1"/>
          </p:cNvSpPr>
          <p:nvPr>
            <p:ph type="title"/>
          </p:nvPr>
        </p:nvSpPr>
        <p:spPr/>
        <p:txBody>
          <a:bodyPr/>
          <a:lstStyle/>
          <a:p>
            <a:endParaRPr lang="zh-TW" altLang="en-US" smtClean="0"/>
          </a:p>
        </p:txBody>
      </p:sp>
      <p:sp>
        <p:nvSpPr>
          <p:cNvPr id="26627" name="內容版面配置區 2"/>
          <p:cNvSpPr>
            <a:spLocks noGrp="1"/>
          </p:cNvSpPr>
          <p:nvPr>
            <p:ph idx="1"/>
          </p:nvPr>
        </p:nvSpPr>
        <p:spPr/>
        <p:txBody>
          <a:bodyPr/>
          <a:lstStyle/>
          <a:p>
            <a:r>
              <a:rPr lang="zh-TW" altLang="en-US" dirty="0" smtClean="0"/>
              <a:t>學校本位課程發展的理念</a:t>
            </a:r>
            <a:endParaRPr lang="en-US" altLang="zh-TW" dirty="0" smtClean="0"/>
          </a:p>
          <a:p>
            <a:pPr lvl="1"/>
            <a:r>
              <a:rPr lang="zh-TW" altLang="en-US" dirty="0" smtClean="0"/>
              <a:t>學校課程自主的要求</a:t>
            </a:r>
            <a:endParaRPr lang="en-US" altLang="zh-TW" dirty="0" smtClean="0"/>
          </a:p>
          <a:p>
            <a:pPr lvl="1"/>
            <a:r>
              <a:rPr lang="zh-TW" altLang="en-US" dirty="0" smtClean="0"/>
              <a:t>中央集權式課程發展模式的瓦解</a:t>
            </a:r>
            <a:endParaRPr lang="en-US" altLang="zh-TW" dirty="0" smtClean="0"/>
          </a:p>
          <a:p>
            <a:pPr lvl="1"/>
            <a:r>
              <a:rPr lang="zh-TW" altLang="en-US" dirty="0" smtClean="0"/>
              <a:t>學校是社會機構的有機體</a:t>
            </a:r>
            <a:endParaRPr lang="en-US" altLang="zh-TW" dirty="0" smtClean="0"/>
          </a:p>
          <a:p>
            <a:pPr lvl="1"/>
            <a:r>
              <a:rPr lang="zh-TW" altLang="en-US" dirty="0" smtClean="0"/>
              <a:t>課程是學生的學習經驗</a:t>
            </a:r>
            <a:endParaRPr lang="en-US" altLang="zh-TW" dirty="0" smtClean="0"/>
          </a:p>
          <a:p>
            <a:pPr lvl="1"/>
            <a:r>
              <a:rPr lang="zh-TW" altLang="en-US" dirty="0" smtClean="0"/>
              <a:t>課程須因應地方需求</a:t>
            </a:r>
            <a:endParaRPr lang="en-US" altLang="zh-TW" dirty="0" smtClean="0"/>
          </a:p>
          <a:p>
            <a:pPr lvl="1"/>
            <a:r>
              <a:rPr lang="zh-TW" altLang="en-US" dirty="0" smtClean="0"/>
              <a:t>教師必須參與課程發展</a:t>
            </a:r>
            <a:endParaRPr lang="en-US" altLang="zh-TW" dirty="0" smtClean="0"/>
          </a:p>
          <a:p>
            <a:pPr lvl="1"/>
            <a:r>
              <a:rPr lang="zh-TW" altLang="en-US" dirty="0" smtClean="0"/>
              <a:t>學校是永續的機構</a:t>
            </a:r>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32</a:t>
            </a:fld>
            <a:endParaRPr lang="zh-TW" altLang="en-US"/>
          </a:p>
        </p:txBody>
      </p:sp>
    </p:spTree>
    <p:extLst>
      <p:ext uri="{BB962C8B-B14F-4D97-AF65-F5344CB8AC3E}">
        <p14:creationId xmlns:p14="http://schemas.microsoft.com/office/powerpoint/2010/main" val="269355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p:txBody>
          <a:bodyPr/>
          <a:lstStyle/>
          <a:p>
            <a:r>
              <a:rPr lang="zh-TW" altLang="en-US" dirty="0" smtClean="0"/>
              <a:t>三、學校本位課程發展的要素</a:t>
            </a:r>
          </a:p>
        </p:txBody>
      </p:sp>
      <p:sp>
        <p:nvSpPr>
          <p:cNvPr id="27651" name="Rectangle 3"/>
          <p:cNvSpPr>
            <a:spLocks noGrp="1" noChangeArrowheads="1"/>
          </p:cNvSpPr>
          <p:nvPr>
            <p:ph idx="1"/>
          </p:nvPr>
        </p:nvSpPr>
        <p:spPr/>
        <p:txBody>
          <a:bodyPr/>
          <a:lstStyle/>
          <a:p>
            <a:r>
              <a:rPr lang="zh-TW" altLang="en-US" dirty="0" smtClean="0"/>
              <a:t>目的：在於達成學校全體共識的願景目標或解決學校的教育問題。</a:t>
            </a:r>
          </a:p>
          <a:p>
            <a:r>
              <a:rPr lang="zh-TW" altLang="en-US" dirty="0" smtClean="0"/>
              <a:t>權力：是中央、地方教育當局與學校三者間課程權力的重新分配，也是學校內部課程決定權力的共同分享。</a:t>
            </a:r>
          </a:p>
          <a:p>
            <a:r>
              <a:rPr lang="zh-TW" altLang="en-US" dirty="0" smtClean="0"/>
              <a:t>人員：以學校人員為課程發展的主體。</a:t>
            </a:r>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33</a:t>
            </a:fld>
            <a:endParaRPr lang="zh-TW" altLang="en-US"/>
          </a:p>
        </p:txBody>
      </p:sp>
    </p:spTree>
    <p:extLst>
      <p:ext uri="{BB962C8B-B14F-4D97-AF65-F5344CB8AC3E}">
        <p14:creationId xmlns:p14="http://schemas.microsoft.com/office/powerpoint/2010/main" val="437363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lstStyle/>
          <a:p>
            <a:endParaRPr lang="zh-TW" altLang="en-US" smtClean="0"/>
          </a:p>
        </p:txBody>
      </p:sp>
      <p:sp>
        <p:nvSpPr>
          <p:cNvPr id="14339" name="Rectangle 3"/>
          <p:cNvSpPr>
            <a:spLocks noGrp="1" noChangeArrowheads="1"/>
          </p:cNvSpPr>
          <p:nvPr>
            <p:ph idx="1"/>
          </p:nvPr>
        </p:nvSpPr>
        <p:spPr/>
        <p:txBody>
          <a:bodyPr rtlCol="0">
            <a:normAutofit lnSpcReduction="10000"/>
          </a:bodyPr>
          <a:lstStyle/>
          <a:p>
            <a:pPr fontAlgn="auto">
              <a:spcAft>
                <a:spcPts val="0"/>
              </a:spcAft>
              <a:buFont typeface="Arial" panose="020B0604020202020204" pitchFamily="34" charset="0"/>
              <a:buChar char="•"/>
              <a:defRPr/>
            </a:pPr>
            <a:r>
              <a:rPr lang="zh-TW" altLang="en-US" dirty="0" smtClean="0"/>
              <a:t>方式：</a:t>
            </a:r>
            <a:r>
              <a:rPr lang="en-US" altLang="zh-TW" dirty="0" smtClean="0"/>
              <a:t>(1)</a:t>
            </a:r>
            <a:r>
              <a:rPr lang="zh-TW" altLang="en-US" dirty="0" smtClean="0"/>
              <a:t>源於學校長期需要，採用獨特方式讓某科目的教學得以運作；學校為了達成特定教育目標的計畫，必須自己發展新式的課程；</a:t>
            </a:r>
            <a:r>
              <a:rPr lang="en-US" altLang="zh-TW" dirty="0" smtClean="0"/>
              <a:t>(2)</a:t>
            </a:r>
            <a:r>
              <a:rPr lang="zh-TW" altLang="en-US" dirty="0" smtClean="0"/>
              <a:t>因應學校的短期或立即需要，較少具有預定的詳細計畫者，也缺乏詳盡深入的評鑑策略。</a:t>
            </a:r>
          </a:p>
          <a:p>
            <a:pPr fontAlgn="auto">
              <a:spcAft>
                <a:spcPts val="0"/>
              </a:spcAft>
              <a:buFont typeface="Arial" panose="020B0604020202020204" pitchFamily="34" charset="0"/>
              <a:buChar char="•"/>
              <a:defRPr/>
            </a:pPr>
            <a:r>
              <a:rPr lang="zh-TW" altLang="en-US" dirty="0" smtClean="0"/>
              <a:t>項目：</a:t>
            </a:r>
            <a:r>
              <a:rPr lang="en-US" altLang="zh-TW" dirty="0" smtClean="0"/>
              <a:t>Marsh</a:t>
            </a:r>
            <a:r>
              <a:rPr lang="zh-TW" altLang="en-US" dirty="0" smtClean="0"/>
              <a:t>等人（</a:t>
            </a:r>
            <a:r>
              <a:rPr lang="en-US" altLang="zh-TW" dirty="0" smtClean="0"/>
              <a:t>1990</a:t>
            </a:r>
            <a:r>
              <a:rPr lang="zh-TW" altLang="en-US" dirty="0" smtClean="0"/>
              <a:t>）以「活動類型」與「參與人員」、「投入時間」三個向度，構成學校本位課程發展的</a:t>
            </a:r>
            <a:r>
              <a:rPr lang="en-US" altLang="zh-TW" dirty="0" smtClean="0"/>
              <a:t>64</a:t>
            </a:r>
            <a:r>
              <a:rPr lang="zh-TW" altLang="en-US" dirty="0" smtClean="0"/>
              <a:t>個類型。</a:t>
            </a:r>
          </a:p>
          <a:p>
            <a:pPr lvl="1" fontAlgn="auto">
              <a:spcAft>
                <a:spcPts val="0"/>
              </a:spcAft>
              <a:buFont typeface="Arial" panose="020B0604020202020204" pitchFamily="34" charset="0"/>
              <a:buChar char="–"/>
              <a:defRPr/>
            </a:pPr>
            <a:endParaRPr lang="en-US" altLang="zh-TW"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34</a:t>
            </a:fld>
            <a:endParaRPr lang="zh-TW" altLang="en-US"/>
          </a:p>
        </p:txBody>
      </p:sp>
    </p:spTree>
    <p:extLst>
      <p:ext uri="{BB962C8B-B14F-4D97-AF65-F5344CB8AC3E}">
        <p14:creationId xmlns:p14="http://schemas.microsoft.com/office/powerpoint/2010/main" val="4284970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3"/>
          <p:cNvSpPr>
            <a:spLocks noGrp="1"/>
          </p:cNvSpPr>
          <p:nvPr>
            <p:ph type="ctrTitle"/>
          </p:nvPr>
        </p:nvSpPr>
        <p:spPr/>
        <p:txBody>
          <a:bodyPr/>
          <a:lstStyle/>
          <a:p>
            <a:r>
              <a:rPr lang="zh-TW" altLang="en-US" smtClean="0"/>
              <a:t>貳、時代意義</a:t>
            </a:r>
            <a:br>
              <a:rPr lang="zh-TW" altLang="en-US" smtClean="0"/>
            </a:br>
            <a:endParaRPr lang="zh-TW" altLang="en-US" smtClean="0"/>
          </a:p>
        </p:txBody>
      </p:sp>
      <p:sp>
        <p:nvSpPr>
          <p:cNvPr id="6" name="副標題 5"/>
          <p:cNvSpPr>
            <a:spLocks noGrp="1"/>
          </p:cNvSpPr>
          <p:nvPr>
            <p:ph type="subTitle" idx="1"/>
          </p:nvPr>
        </p:nvSpPr>
        <p:spPr/>
        <p:txBody>
          <a:bodyPr rtlCol="0">
            <a:normAutofit/>
          </a:bodyPr>
          <a:lstStyle/>
          <a:p>
            <a:pPr fontAlgn="auto">
              <a:spcAft>
                <a:spcPts val="0"/>
              </a:spcAft>
              <a:buFont typeface="Arial" panose="020B0604020202020204" pitchFamily="34" charset="0"/>
              <a:buNone/>
              <a:defRPr/>
            </a:pPr>
            <a:endParaRPr lang="zh-TW" altLang="en-US"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35</a:t>
            </a:fld>
            <a:endParaRPr lang="zh-TW" altLang="en-US"/>
          </a:p>
        </p:txBody>
      </p:sp>
    </p:spTree>
    <p:extLst>
      <p:ext uri="{BB962C8B-B14F-4D97-AF65-F5344CB8AC3E}">
        <p14:creationId xmlns:p14="http://schemas.microsoft.com/office/powerpoint/2010/main" val="2037262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p:cNvSpPr>
            <a:spLocks noGrp="1"/>
          </p:cNvSpPr>
          <p:nvPr>
            <p:ph type="title"/>
          </p:nvPr>
        </p:nvSpPr>
        <p:spPr/>
        <p:txBody>
          <a:bodyPr/>
          <a:lstStyle/>
          <a:p>
            <a:endParaRPr lang="zh-TW" altLang="en-US" smtClean="0"/>
          </a:p>
        </p:txBody>
      </p:sp>
      <p:sp>
        <p:nvSpPr>
          <p:cNvPr id="30723" name="內容版面配置區 2"/>
          <p:cNvSpPr>
            <a:spLocks noGrp="1"/>
          </p:cNvSpPr>
          <p:nvPr>
            <p:ph idx="1"/>
          </p:nvPr>
        </p:nvSpPr>
        <p:spPr/>
        <p:txBody>
          <a:bodyPr/>
          <a:lstStyle/>
          <a:p>
            <a:r>
              <a:rPr lang="zh-TW" altLang="en-US" dirty="0" smtClean="0"/>
              <a:t>透過中央、地方、學校三者權利與責任之再分配，賦予學校教育人員相當權力與意義，主動自主而負責地</a:t>
            </a:r>
            <a:r>
              <a:rPr lang="zh-TW" altLang="en-US" u="sng" dirty="0" smtClean="0"/>
              <a:t>研究</a:t>
            </a:r>
            <a:r>
              <a:rPr lang="zh-TW" altLang="en-US" b="1" u="sng" dirty="0" smtClean="0"/>
              <a:t>、</a:t>
            </a:r>
            <a:r>
              <a:rPr lang="zh-TW" altLang="en-US" u="sng" dirty="0" smtClean="0"/>
              <a:t>規劃、設計、實施、評鑑與經營</a:t>
            </a:r>
            <a:r>
              <a:rPr lang="zh-TW" altLang="en-US" dirty="0" smtClean="0"/>
              <a:t>學校課程。</a:t>
            </a:r>
            <a:endParaRPr lang="en-US" altLang="zh-TW" dirty="0" smtClean="0"/>
          </a:p>
          <a:p>
            <a:r>
              <a:rPr lang="zh-TW" altLang="en-US" dirty="0" smtClean="0"/>
              <a:t>學校本位課程仍受到國家課程綱要引導，同時保留自主空間，可視為一種課程發展的分工互補。</a:t>
            </a:r>
            <a:endParaRPr lang="en-US" altLang="zh-TW" dirty="0" smtClean="0"/>
          </a:p>
          <a:p>
            <a:endParaRPr lang="zh-TW" altLang="en-US"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36</a:t>
            </a:fld>
            <a:endParaRPr lang="zh-TW" altLang="en-US"/>
          </a:p>
        </p:txBody>
      </p:sp>
    </p:spTree>
    <p:extLst>
      <p:ext uri="{BB962C8B-B14F-4D97-AF65-F5344CB8AC3E}">
        <p14:creationId xmlns:p14="http://schemas.microsoft.com/office/powerpoint/2010/main" val="2506196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p:cNvSpPr>
            <a:spLocks noGrp="1"/>
          </p:cNvSpPr>
          <p:nvPr>
            <p:ph type="title"/>
          </p:nvPr>
        </p:nvSpPr>
        <p:spPr/>
        <p:txBody>
          <a:bodyPr/>
          <a:lstStyle/>
          <a:p>
            <a:r>
              <a:rPr lang="zh-TW" altLang="en-US" smtClean="0"/>
              <a:t>一、</a:t>
            </a:r>
            <a:r>
              <a:rPr lang="en-US" altLang="zh-TW" smtClean="0"/>
              <a:t>12</a:t>
            </a:r>
            <a:r>
              <a:rPr lang="zh-TW" altLang="en-US" smtClean="0"/>
              <a:t>年國教課程改革時代意義</a:t>
            </a:r>
          </a:p>
        </p:txBody>
      </p:sp>
      <p:sp>
        <p:nvSpPr>
          <p:cNvPr id="31747" name="內容版面配置區 2"/>
          <p:cNvSpPr>
            <a:spLocks noGrp="1"/>
          </p:cNvSpPr>
          <p:nvPr>
            <p:ph idx="1"/>
          </p:nvPr>
        </p:nvSpPr>
        <p:spPr/>
        <p:txBody>
          <a:bodyPr/>
          <a:lstStyle/>
          <a:p>
            <a:r>
              <a:rPr lang="zh-TW" altLang="en-US" dirty="0" smtClean="0"/>
              <a:t>三項時代意義</a:t>
            </a:r>
            <a:r>
              <a:rPr lang="en-US" altLang="zh-TW" dirty="0" smtClean="0"/>
              <a:t>(</a:t>
            </a:r>
            <a:r>
              <a:rPr lang="zh-TW" altLang="en-US" dirty="0" smtClean="0"/>
              <a:t>前面提過</a:t>
            </a:r>
            <a:r>
              <a:rPr lang="en-US" altLang="zh-TW" dirty="0" smtClean="0"/>
              <a:t>)</a:t>
            </a:r>
            <a:endParaRPr lang="en-US" altLang="zh-TW" b="1" dirty="0" smtClean="0"/>
          </a:p>
          <a:p>
            <a:pPr lvl="1"/>
            <a:r>
              <a:rPr lang="en-US" altLang="zh-TW" dirty="0" smtClean="0"/>
              <a:t>9</a:t>
            </a:r>
            <a:r>
              <a:rPr lang="zh-TW" altLang="en-US" dirty="0" smtClean="0"/>
              <a:t>年課程</a:t>
            </a:r>
            <a:r>
              <a:rPr lang="zh-TW" altLang="en-US" dirty="0" smtClean="0">
                <a:latin typeface="新細明體" charset="-120"/>
              </a:rPr>
              <a:t>→</a:t>
            </a:r>
            <a:r>
              <a:rPr lang="en-US" altLang="zh-TW" dirty="0" smtClean="0">
                <a:latin typeface="新細明體" charset="-120"/>
              </a:rPr>
              <a:t>12</a:t>
            </a:r>
            <a:r>
              <a:rPr lang="zh-TW" altLang="en-US" dirty="0" smtClean="0">
                <a:latin typeface="新細明體" charset="-120"/>
              </a:rPr>
              <a:t>年課程</a:t>
            </a:r>
            <a:endParaRPr lang="en-US" altLang="zh-TW" dirty="0" smtClean="0">
              <a:latin typeface="新細明體" charset="-120"/>
            </a:endParaRPr>
          </a:p>
          <a:p>
            <a:pPr lvl="1"/>
            <a:r>
              <a:rPr lang="zh-TW" altLang="en-US" dirty="0" smtClean="0">
                <a:latin typeface="新細明體" charset="-120"/>
              </a:rPr>
              <a:t>基本能力→核心素養</a:t>
            </a:r>
            <a:endParaRPr lang="en-US" altLang="zh-TW" dirty="0" smtClean="0">
              <a:latin typeface="新細明體" charset="-120"/>
            </a:endParaRPr>
          </a:p>
          <a:p>
            <a:pPr lvl="1"/>
            <a:r>
              <a:rPr lang="zh-TW" altLang="en-US" dirty="0" smtClean="0">
                <a:latin typeface="新細明體" charset="-120"/>
              </a:rPr>
              <a:t>能力指標→領域</a:t>
            </a:r>
            <a:r>
              <a:rPr lang="en-US" altLang="zh-TW" dirty="0" smtClean="0">
                <a:latin typeface="新細明體" charset="-120"/>
              </a:rPr>
              <a:t>/</a:t>
            </a:r>
            <a:r>
              <a:rPr lang="zh-TW" altLang="en-US" dirty="0" smtClean="0">
                <a:latin typeface="新細明體" charset="-120"/>
              </a:rPr>
              <a:t>科目核心素養及學習重點</a:t>
            </a:r>
            <a:endParaRPr lang="en-US" altLang="zh-TW" dirty="0" smtClean="0">
              <a:latin typeface="新細明體" charset="-120"/>
            </a:endParaRPr>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37</a:t>
            </a:fld>
            <a:endParaRPr lang="zh-TW" altLang="en-US"/>
          </a:p>
        </p:txBody>
      </p:sp>
    </p:spTree>
    <p:extLst>
      <p:ext uri="{BB962C8B-B14F-4D97-AF65-F5344CB8AC3E}">
        <p14:creationId xmlns:p14="http://schemas.microsoft.com/office/powerpoint/2010/main" val="1794817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p:txBody>
          <a:bodyPr/>
          <a:lstStyle/>
          <a:p>
            <a:endParaRPr lang="zh-TW" altLang="en-US" smtClean="0"/>
          </a:p>
        </p:txBody>
      </p:sp>
      <p:sp>
        <p:nvSpPr>
          <p:cNvPr id="32771" name="內容版面配置區 2"/>
          <p:cNvSpPr>
            <a:spLocks noGrp="1"/>
          </p:cNvSpPr>
          <p:nvPr>
            <p:ph idx="1"/>
          </p:nvPr>
        </p:nvSpPr>
        <p:spPr/>
        <p:txBody>
          <a:bodyPr/>
          <a:lstStyle/>
          <a:p>
            <a:r>
              <a:rPr lang="zh-TW" altLang="en-US" dirty="0" smtClean="0"/>
              <a:t>八大改革圖像特色</a:t>
            </a:r>
            <a:endParaRPr lang="en-US" altLang="zh-TW" dirty="0" smtClean="0"/>
          </a:p>
          <a:p>
            <a:pPr lvl="1"/>
            <a:r>
              <a:rPr lang="zh-TW" altLang="en-US" dirty="0" smtClean="0"/>
              <a:t>以核心素養為導向的課程改革</a:t>
            </a:r>
            <a:endParaRPr lang="en-US" altLang="zh-TW" dirty="0" smtClean="0"/>
          </a:p>
          <a:p>
            <a:pPr lvl="1"/>
            <a:r>
              <a:rPr lang="zh-TW" altLang="en-US" dirty="0" smtClean="0"/>
              <a:t>以學生為主體的課程發展</a:t>
            </a:r>
            <a:endParaRPr lang="en-US" altLang="zh-TW" dirty="0" smtClean="0"/>
          </a:p>
          <a:p>
            <a:pPr lvl="1"/>
            <a:r>
              <a:rPr lang="zh-TW" altLang="en-US" dirty="0" smtClean="0"/>
              <a:t>以終身學習者為核心的課程設計，導引課程連貫與統整</a:t>
            </a:r>
            <a:endParaRPr lang="en-US" altLang="zh-TW" dirty="0" smtClean="0"/>
          </a:p>
          <a:p>
            <a:pPr lvl="1"/>
            <a:r>
              <a:rPr lang="zh-TW" altLang="en-US" dirty="0" smtClean="0"/>
              <a:t>以領域</a:t>
            </a:r>
            <a:r>
              <a:rPr lang="en-US" altLang="zh-TW" dirty="0" smtClean="0"/>
              <a:t>/</a:t>
            </a:r>
            <a:r>
              <a:rPr lang="zh-TW" altLang="en-US" dirty="0" smtClean="0"/>
              <a:t>科目與核心素養為基礎的課程統整</a:t>
            </a:r>
            <a:endParaRPr lang="en-US" altLang="zh-TW" dirty="0" smtClean="0"/>
          </a:p>
          <a:p>
            <a:endParaRPr lang="zh-TW" altLang="en-US"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38</a:t>
            </a:fld>
            <a:endParaRPr lang="zh-TW" altLang="en-US"/>
          </a:p>
        </p:txBody>
      </p:sp>
    </p:spTree>
    <p:extLst>
      <p:ext uri="{BB962C8B-B14F-4D97-AF65-F5344CB8AC3E}">
        <p14:creationId xmlns:p14="http://schemas.microsoft.com/office/powerpoint/2010/main" val="4024006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p:cNvSpPr>
            <a:spLocks noGrp="1"/>
          </p:cNvSpPr>
          <p:nvPr>
            <p:ph type="title"/>
          </p:nvPr>
        </p:nvSpPr>
        <p:spPr/>
        <p:txBody>
          <a:bodyPr/>
          <a:lstStyle/>
          <a:p>
            <a:endParaRPr lang="zh-TW" altLang="en-US" smtClean="0"/>
          </a:p>
        </p:txBody>
      </p:sp>
      <p:sp>
        <p:nvSpPr>
          <p:cNvPr id="33795" name="內容版面配置區 2"/>
          <p:cNvSpPr>
            <a:spLocks noGrp="1"/>
          </p:cNvSpPr>
          <p:nvPr>
            <p:ph idx="1"/>
          </p:nvPr>
        </p:nvSpPr>
        <p:spPr/>
        <p:txBody>
          <a:bodyPr/>
          <a:lstStyle/>
          <a:p>
            <a:pPr lvl="1"/>
            <a:r>
              <a:rPr lang="zh-TW" altLang="en-US" dirty="0" smtClean="0"/>
              <a:t>以核心素養進行跨領域</a:t>
            </a:r>
            <a:r>
              <a:rPr lang="en-US" altLang="zh-TW" dirty="0" smtClean="0"/>
              <a:t>/</a:t>
            </a:r>
            <a:r>
              <a:rPr lang="zh-TW" altLang="en-US" dirty="0" smtClean="0"/>
              <a:t>科目的課程統整</a:t>
            </a:r>
            <a:endParaRPr lang="en-US" altLang="zh-TW" dirty="0" smtClean="0"/>
          </a:p>
          <a:p>
            <a:pPr lvl="1"/>
            <a:r>
              <a:rPr lang="zh-TW" altLang="en-US" dirty="0" smtClean="0"/>
              <a:t>以核心素養為焦點的教學與學習</a:t>
            </a:r>
            <a:endParaRPr lang="en-US" altLang="zh-TW" dirty="0" smtClean="0"/>
          </a:p>
          <a:p>
            <a:pPr lvl="1"/>
            <a:r>
              <a:rPr lang="zh-TW" altLang="en-US" dirty="0" smtClean="0"/>
              <a:t>以核心素養為依據的學習評量</a:t>
            </a:r>
            <a:endParaRPr lang="en-US" altLang="zh-TW" dirty="0" smtClean="0"/>
          </a:p>
          <a:p>
            <a:pPr lvl="1"/>
            <a:r>
              <a:rPr lang="zh-TW" altLang="en-US" dirty="0" smtClean="0"/>
              <a:t>過去學校本位課程升級轉型為核心素養導向的學校本位課程發展</a:t>
            </a:r>
          </a:p>
          <a:p>
            <a:endParaRPr lang="zh-TW" altLang="en-US"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39</a:t>
            </a:fld>
            <a:endParaRPr lang="zh-TW" altLang="en-US"/>
          </a:p>
        </p:txBody>
      </p:sp>
    </p:spTree>
    <p:extLst>
      <p:ext uri="{BB962C8B-B14F-4D97-AF65-F5344CB8AC3E}">
        <p14:creationId xmlns:p14="http://schemas.microsoft.com/office/powerpoint/2010/main" val="470521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3"/>
          <p:cNvSpPr txBox="1">
            <a:spLocks/>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fld id="{CEBDE03C-B9DA-40BF-BEB6-E8957618A9B2}" type="slidenum">
              <a:rPr kumimoji="0" lang="zh-TW" altLang="en-US" sz="1800">
                <a:solidFill>
                  <a:schemeClr val="bg1"/>
                </a:solidFill>
                <a:latin typeface="微軟正黑體" panose="020B0604030504040204" pitchFamily="34" charset="-120"/>
                <a:ea typeface="微軟正黑體" panose="020B0604030504040204" pitchFamily="34" charset="-120"/>
              </a:rPr>
              <a:pPr eaLnBrk="1" hangingPunct="1">
                <a:spcBef>
                  <a:spcPct val="0"/>
                </a:spcBef>
                <a:buFontTx/>
                <a:buNone/>
              </a:pPr>
              <a:t>4</a:t>
            </a:fld>
            <a:endParaRPr kumimoji="0" lang="en-US" altLang="zh-TW" sz="1800">
              <a:solidFill>
                <a:schemeClr val="bg1"/>
              </a:solidFill>
              <a:latin typeface="微軟正黑體" panose="020B0604030504040204" pitchFamily="34" charset="-120"/>
              <a:ea typeface="微軟正黑體" panose="020B0604030504040204" pitchFamily="34" charset="-120"/>
            </a:endParaRPr>
          </a:p>
        </p:txBody>
      </p:sp>
      <p:graphicFrame>
        <p:nvGraphicFramePr>
          <p:cNvPr id="45" name="內容版面配置區 3"/>
          <p:cNvGraphicFramePr>
            <a:graphicFrameLocks/>
          </p:cNvGraphicFramePr>
          <p:nvPr/>
        </p:nvGraphicFramePr>
        <p:xfrm>
          <a:off x="755576" y="1285860"/>
          <a:ext cx="7704856" cy="5239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6" name="矩形 33"/>
          <p:cNvSpPr>
            <a:spLocks noChangeArrowheads="1"/>
          </p:cNvSpPr>
          <p:nvPr/>
        </p:nvSpPr>
        <p:spPr bwMode="auto">
          <a:xfrm>
            <a:off x="3348038" y="3257550"/>
            <a:ext cx="2159000" cy="1079500"/>
          </a:xfrm>
          <a:prstGeom prst="rect">
            <a:avLst/>
          </a:prstGeom>
          <a:noFill/>
          <a:ln w="25400" algn="ctr">
            <a:noFill/>
            <a:miter lim="800000"/>
            <a:headEnd/>
            <a:tailEnd/>
          </a:ln>
        </p:spPr>
        <p:txBody>
          <a:bodyPr anchor="ctr"/>
          <a:lstStyle/>
          <a:p>
            <a:pPr algn="ctr" fontAlgn="auto">
              <a:spcBef>
                <a:spcPts val="0"/>
              </a:spcBef>
              <a:spcAft>
                <a:spcPts val="0"/>
              </a:spcAft>
              <a:defRPr/>
            </a:pPr>
            <a:r>
              <a:rPr kumimoji="0" lang="zh-TW" altLang="en-US" sz="3200" b="1" kern="0"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Times New Roman" pitchFamily="18" charset="0"/>
              </a:rPr>
              <a:t>適性揚才</a:t>
            </a:r>
            <a:endParaRPr kumimoji="0" lang="en-US" altLang="zh-TW" sz="3200" b="1" kern="0"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Times New Roman" pitchFamily="18" charset="0"/>
            </a:endParaRPr>
          </a:p>
          <a:p>
            <a:pPr algn="ctr" fontAlgn="auto">
              <a:spcBef>
                <a:spcPts val="0"/>
              </a:spcBef>
              <a:spcAft>
                <a:spcPts val="0"/>
              </a:spcAft>
              <a:defRPr/>
            </a:pPr>
            <a:r>
              <a:rPr kumimoji="0" lang="zh-TW" altLang="en-US" sz="3200" b="1" kern="0"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Times New Roman" pitchFamily="18" charset="0"/>
              </a:rPr>
              <a:t>終身學習</a:t>
            </a:r>
          </a:p>
        </p:txBody>
      </p:sp>
      <p:sp>
        <p:nvSpPr>
          <p:cNvPr id="47" name="Rectangle 6"/>
          <p:cNvSpPr>
            <a:spLocks noChangeArrowheads="1"/>
          </p:cNvSpPr>
          <p:nvPr/>
        </p:nvSpPr>
        <p:spPr bwMode="auto">
          <a:xfrm>
            <a:off x="3224213" y="2438400"/>
            <a:ext cx="2619375" cy="649288"/>
          </a:xfrm>
          <a:prstGeom prst="rect">
            <a:avLst/>
          </a:prstGeom>
          <a:solidFill>
            <a:schemeClr val="bg1">
              <a:alpha val="39999"/>
            </a:schemeClr>
          </a:solidFill>
          <a:ln w="9525">
            <a:solidFill>
              <a:srgbClr val="AAA066"/>
            </a:solidFill>
            <a:miter lim="800000"/>
            <a:headEnd/>
            <a:tailEnd/>
          </a:ln>
          <a:effectLst/>
        </p:spPr>
        <p:txBody>
          <a:bodyPr wrap="none" anchor="ctr"/>
          <a:lstStyle/>
          <a:p>
            <a:pPr fontAlgn="auto">
              <a:spcBef>
                <a:spcPts val="0"/>
              </a:spcBef>
              <a:spcAft>
                <a:spcPts val="0"/>
              </a:spcAft>
              <a:defRPr/>
            </a:pPr>
            <a:r>
              <a:rPr kumimoji="0" lang="zh-TW" altLang="en-US"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學習、情境與表現的整合</a:t>
            </a:r>
            <a:endParaRPr kumimoji="0" lang="en-US" altLang="zh-TW"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endParaRPr>
          </a:p>
          <a:p>
            <a:pPr fontAlgn="auto">
              <a:spcBef>
                <a:spcPts val="0"/>
              </a:spcBef>
              <a:spcAft>
                <a:spcPts val="0"/>
              </a:spcAft>
              <a:defRPr/>
            </a:pPr>
            <a:r>
              <a:rPr kumimoji="0" lang="zh-TW" altLang="en-US"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兼顧</a:t>
            </a:r>
            <a:r>
              <a:rPr kumimoji="0" lang="zh-TW" altLang="en-US" b="1" kern="0" dirty="0">
                <a:solidFill>
                  <a:srgbClr val="C00000"/>
                </a:solidFill>
                <a:latin typeface="微軟正黑體" panose="020B0604030504040204" pitchFamily="34" charset="-120"/>
                <a:ea typeface="微軟正黑體" panose="020B0604030504040204" pitchFamily="34" charset="-120"/>
                <a:cs typeface="Times New Roman" pitchFamily="18" charset="0"/>
              </a:rPr>
              <a:t>學習歷程</a:t>
            </a:r>
          </a:p>
        </p:txBody>
      </p:sp>
      <p:sp>
        <p:nvSpPr>
          <p:cNvPr id="48" name="Rectangle 9"/>
          <p:cNvSpPr>
            <a:spLocks noChangeArrowheads="1"/>
          </p:cNvSpPr>
          <p:nvPr/>
        </p:nvSpPr>
        <p:spPr bwMode="auto">
          <a:xfrm>
            <a:off x="5364163" y="3489325"/>
            <a:ext cx="3505517" cy="803275"/>
          </a:xfrm>
          <a:prstGeom prst="rect">
            <a:avLst/>
          </a:prstGeom>
          <a:solidFill>
            <a:schemeClr val="bg1">
              <a:alpha val="39999"/>
            </a:schemeClr>
          </a:solidFill>
          <a:ln w="9525">
            <a:solidFill>
              <a:srgbClr val="AAA066"/>
            </a:solidFill>
            <a:miter lim="800000"/>
            <a:headEnd/>
            <a:tailEnd/>
          </a:ln>
          <a:effectLst/>
        </p:spPr>
        <p:txBody>
          <a:bodyPr wrap="none" anchor="ctr"/>
          <a:lstStyle/>
          <a:p>
            <a:pPr fontAlgn="auto">
              <a:spcBef>
                <a:spcPts val="0"/>
              </a:spcBef>
              <a:spcAft>
                <a:spcPts val="0"/>
              </a:spcAft>
              <a:defRPr/>
            </a:pPr>
            <a:r>
              <a:rPr kumimoji="0" lang="zh-TW" altLang="en-US"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各</a:t>
            </a:r>
            <a:r>
              <a:rPr kumimoji="0" lang="zh-TW" altLang="zh-TW"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階段間</a:t>
            </a:r>
            <a:r>
              <a:rPr kumimoji="0" lang="zh-TW" altLang="en-US"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學習內容</a:t>
            </a:r>
            <a:r>
              <a:rPr kumimoji="0" lang="zh-TW" altLang="zh-TW"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的</a:t>
            </a:r>
            <a:r>
              <a:rPr kumimoji="0" lang="zh-TW" altLang="zh-TW" b="1" kern="0" dirty="0">
                <a:solidFill>
                  <a:srgbClr val="CC3300"/>
                </a:solidFill>
                <a:latin typeface="微軟正黑體" panose="020B0604030504040204" pitchFamily="34" charset="-120"/>
                <a:ea typeface="微軟正黑體" panose="020B0604030504040204" pitchFamily="34" charset="-120"/>
                <a:cs typeface="Times New Roman" pitchFamily="18" charset="0"/>
              </a:rPr>
              <a:t>連貫</a:t>
            </a:r>
            <a:r>
              <a:rPr kumimoji="0" lang="zh-TW" altLang="en-US"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a:t>
            </a:r>
            <a:endParaRPr kumimoji="0" lang="en-US" altLang="zh-TW"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endParaRPr>
          </a:p>
          <a:p>
            <a:pPr fontAlgn="auto">
              <a:spcBef>
                <a:spcPts val="0"/>
              </a:spcBef>
              <a:spcAft>
                <a:spcPts val="0"/>
              </a:spcAft>
              <a:defRPr/>
            </a:pPr>
            <a:r>
              <a:rPr kumimoji="0" lang="zh-TW" altLang="zh-TW"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領域</a:t>
            </a:r>
            <a:r>
              <a:rPr kumimoji="0" lang="en-US" altLang="zh-TW"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a:t>
            </a:r>
            <a:r>
              <a:rPr kumimoji="0" lang="zh-TW" altLang="zh-TW"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科目</a:t>
            </a:r>
            <a:r>
              <a:rPr kumimoji="0" lang="en-US" altLang="zh-TW"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a:t>
            </a:r>
            <a:r>
              <a:rPr kumimoji="0" lang="zh-TW" altLang="zh-TW"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群科課程的</a:t>
            </a:r>
            <a:r>
              <a:rPr kumimoji="0" lang="zh-TW" altLang="zh-TW" b="1" kern="0" dirty="0">
                <a:solidFill>
                  <a:srgbClr val="CC3300"/>
                </a:solidFill>
                <a:latin typeface="微軟正黑體" panose="020B0604030504040204" pitchFamily="34" charset="-120"/>
                <a:ea typeface="微軟正黑體" panose="020B0604030504040204" pitchFamily="34" charset="-120"/>
                <a:cs typeface="Times New Roman" pitchFamily="18" charset="0"/>
              </a:rPr>
              <a:t>橫向統整</a:t>
            </a:r>
            <a:endParaRPr kumimoji="0" lang="en-US" altLang="zh-TW" b="1" kern="0" dirty="0">
              <a:solidFill>
                <a:srgbClr val="CC3300"/>
              </a:solidFill>
              <a:latin typeface="微軟正黑體" panose="020B0604030504040204" pitchFamily="34" charset="-120"/>
              <a:ea typeface="微軟正黑體" panose="020B0604030504040204" pitchFamily="34" charset="-120"/>
              <a:cs typeface="Times New Roman" pitchFamily="18" charset="0"/>
            </a:endParaRPr>
          </a:p>
        </p:txBody>
      </p:sp>
      <p:sp>
        <p:nvSpPr>
          <p:cNvPr id="49" name="Rectangle 10"/>
          <p:cNvSpPr>
            <a:spLocks noChangeArrowheads="1"/>
          </p:cNvSpPr>
          <p:nvPr/>
        </p:nvSpPr>
        <p:spPr bwMode="auto">
          <a:xfrm>
            <a:off x="5076825" y="5661025"/>
            <a:ext cx="3792855" cy="606425"/>
          </a:xfrm>
          <a:prstGeom prst="rect">
            <a:avLst/>
          </a:prstGeom>
          <a:solidFill>
            <a:schemeClr val="bg1">
              <a:alpha val="39999"/>
            </a:schemeClr>
          </a:solidFill>
          <a:ln w="9525">
            <a:solidFill>
              <a:srgbClr val="AAA066"/>
            </a:solidFill>
            <a:miter lim="800000"/>
            <a:headEnd/>
            <a:tailEnd/>
          </a:ln>
          <a:effectLst/>
        </p:spPr>
        <p:txBody>
          <a:bodyPr wrap="none" anchor="ctr"/>
          <a:lstStyle/>
          <a:p>
            <a:pPr fontAlgn="auto">
              <a:spcBef>
                <a:spcPts val="0"/>
              </a:spcBef>
              <a:spcAft>
                <a:spcPts val="0"/>
              </a:spcAft>
              <a:defRPr/>
            </a:pPr>
            <a:r>
              <a:rPr kumimoji="0" lang="zh-TW" altLang="en-US"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五育均衡、</a:t>
            </a:r>
            <a:r>
              <a:rPr kumimoji="0" lang="zh-TW" altLang="en-US" b="1" kern="0" dirty="0">
                <a:solidFill>
                  <a:srgbClr val="C00000"/>
                </a:solidFill>
                <a:latin typeface="微軟正黑體" panose="020B0604030504040204" pitchFamily="34" charset="-120"/>
                <a:ea typeface="微軟正黑體" panose="020B0604030504040204" pitchFamily="34" charset="-120"/>
                <a:cs typeface="Times New Roman" pitchFamily="18" charset="0"/>
              </a:rPr>
              <a:t>適性探索、拔尖扶弱</a:t>
            </a:r>
          </a:p>
        </p:txBody>
      </p:sp>
      <p:sp>
        <p:nvSpPr>
          <p:cNvPr id="50" name="Rectangle 13"/>
          <p:cNvSpPr>
            <a:spLocks noChangeArrowheads="1"/>
          </p:cNvSpPr>
          <p:nvPr/>
        </p:nvSpPr>
        <p:spPr bwMode="auto">
          <a:xfrm>
            <a:off x="323850" y="5630863"/>
            <a:ext cx="4032250" cy="704850"/>
          </a:xfrm>
          <a:prstGeom prst="rect">
            <a:avLst/>
          </a:prstGeom>
          <a:solidFill>
            <a:schemeClr val="bg1">
              <a:alpha val="39999"/>
            </a:schemeClr>
          </a:solidFill>
          <a:ln w="9525">
            <a:solidFill>
              <a:srgbClr val="AAA066"/>
            </a:solidFill>
            <a:miter lim="800000"/>
            <a:headEnd/>
            <a:tailEnd/>
          </a:ln>
          <a:effectLst/>
        </p:spPr>
        <p:txBody>
          <a:bodyPr wrap="none" anchor="ctr"/>
          <a:lstStyle/>
          <a:p>
            <a:pPr fontAlgn="auto">
              <a:spcBef>
                <a:spcPts val="0"/>
              </a:spcBef>
              <a:spcAft>
                <a:spcPts val="0"/>
              </a:spcAft>
              <a:defRPr/>
            </a:pPr>
            <a:r>
              <a:rPr kumimoji="0" lang="zh-TW" altLang="en-US"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發展學校</a:t>
            </a:r>
            <a:r>
              <a:rPr kumimoji="0" lang="zh-TW" altLang="en-US" b="1" kern="0" dirty="0">
                <a:solidFill>
                  <a:srgbClr val="C00000"/>
                </a:solidFill>
                <a:latin typeface="微軟正黑體" panose="020B0604030504040204" pitchFamily="34" charset="-120"/>
                <a:ea typeface="微軟正黑體" panose="020B0604030504040204" pitchFamily="34" charset="-120"/>
                <a:cs typeface="Times New Roman" pitchFamily="18" charset="0"/>
              </a:rPr>
              <a:t>特色課程</a:t>
            </a:r>
            <a:r>
              <a:rPr kumimoji="0" lang="zh-TW" altLang="en-US"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a:t>
            </a:r>
            <a:r>
              <a:rPr kumimoji="0" lang="zh-TW" altLang="en-US" b="1" kern="0" dirty="0">
                <a:solidFill>
                  <a:srgbClr val="C00000"/>
                </a:solidFill>
                <a:latin typeface="微軟正黑體" panose="020B0604030504040204" pitchFamily="34" charset="-120"/>
                <a:ea typeface="微軟正黑體" panose="020B0604030504040204" pitchFamily="34" charset="-120"/>
                <a:cs typeface="Times New Roman" pitchFamily="18" charset="0"/>
              </a:rPr>
              <a:t>彈性組合</a:t>
            </a:r>
            <a:r>
              <a:rPr kumimoji="0" lang="zh-TW" altLang="en-US"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學校</a:t>
            </a:r>
            <a:r>
              <a:rPr kumimoji="0" lang="zh-TW" altLang="zh-TW"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課程</a:t>
            </a:r>
            <a:endParaRPr kumimoji="0" lang="en-US" altLang="zh-TW"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endParaRPr>
          </a:p>
        </p:txBody>
      </p:sp>
      <p:sp>
        <p:nvSpPr>
          <p:cNvPr id="51" name="Rectangle 14"/>
          <p:cNvSpPr>
            <a:spLocks noChangeArrowheads="1"/>
          </p:cNvSpPr>
          <p:nvPr/>
        </p:nvSpPr>
        <p:spPr bwMode="auto">
          <a:xfrm>
            <a:off x="188913" y="3551238"/>
            <a:ext cx="3311525" cy="717550"/>
          </a:xfrm>
          <a:prstGeom prst="rect">
            <a:avLst/>
          </a:prstGeom>
          <a:solidFill>
            <a:schemeClr val="bg1">
              <a:alpha val="39999"/>
            </a:schemeClr>
          </a:solidFill>
          <a:ln w="9525">
            <a:solidFill>
              <a:srgbClr val="AAA066"/>
            </a:solidFill>
            <a:miter lim="800000"/>
            <a:headEnd/>
            <a:tailEnd/>
          </a:ln>
          <a:effectLst/>
        </p:spPr>
        <p:txBody>
          <a:bodyPr wrap="none" anchor="ctr"/>
          <a:lstStyle/>
          <a:p>
            <a:pPr fontAlgn="auto">
              <a:spcBef>
                <a:spcPts val="0"/>
              </a:spcBef>
              <a:spcAft>
                <a:spcPts val="0"/>
              </a:spcAft>
              <a:defRPr/>
            </a:pPr>
            <a:r>
              <a:rPr kumimoji="0" lang="zh-TW" altLang="zh-TW"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建構協作平台</a:t>
            </a:r>
            <a:r>
              <a:rPr kumimoji="0" lang="zh-TW" altLang="en-US"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a:t>
            </a:r>
            <a:r>
              <a:rPr kumimoji="0" lang="zh-TW" altLang="zh-TW" kern="0" dirty="0">
                <a:solidFill>
                  <a:sysClr val="windowText" lastClr="000000"/>
                </a:solidFill>
                <a:latin typeface="微軟正黑體" panose="020B0604030504040204" pitchFamily="34" charset="-120"/>
                <a:ea typeface="微軟正黑體" panose="020B0604030504040204" pitchFamily="34" charset="-120"/>
                <a:cs typeface="Times New Roman" pitchFamily="18" charset="0"/>
              </a:rPr>
              <a:t>強化</a:t>
            </a:r>
            <a:r>
              <a:rPr kumimoji="0" lang="zh-TW" altLang="zh-TW" b="1" kern="0" dirty="0">
                <a:solidFill>
                  <a:srgbClr val="C00000"/>
                </a:solidFill>
                <a:latin typeface="微軟正黑體" panose="020B0604030504040204" pitchFamily="34" charset="-120"/>
                <a:ea typeface="微軟正黑體" panose="020B0604030504040204" pitchFamily="34" charset="-120"/>
                <a:cs typeface="Times New Roman" pitchFamily="18" charset="0"/>
              </a:rPr>
              <a:t>支持系統</a:t>
            </a:r>
            <a:endParaRPr kumimoji="0" lang="en-US" altLang="zh-TW" b="1" kern="0" dirty="0">
              <a:solidFill>
                <a:srgbClr val="C00000"/>
              </a:solidFill>
              <a:latin typeface="微軟正黑體" panose="020B0604030504040204" pitchFamily="34" charset="-120"/>
              <a:ea typeface="微軟正黑體" panose="020B0604030504040204" pitchFamily="34" charset="-120"/>
              <a:cs typeface="Times New Roman" pitchFamily="18" charset="0"/>
            </a:endParaRPr>
          </a:p>
        </p:txBody>
      </p:sp>
      <p:sp>
        <p:nvSpPr>
          <p:cNvPr id="12" name="AutoShape 7"/>
          <p:cNvSpPr>
            <a:spLocks noChangeArrowheads="1"/>
          </p:cNvSpPr>
          <p:nvPr/>
        </p:nvSpPr>
        <p:spPr bwMode="auto">
          <a:xfrm>
            <a:off x="2987675" y="520700"/>
            <a:ext cx="3489325" cy="685800"/>
          </a:xfrm>
          <a:prstGeom prst="roundRect">
            <a:avLst>
              <a:gd name="adj" fmla="val 16667"/>
            </a:avLst>
          </a:prstGeom>
          <a:solidFill>
            <a:srgbClr val="CC66FF"/>
          </a:solidFill>
          <a:ln>
            <a:noFill/>
          </a:ln>
          <a:effectLst>
            <a:outerShdw dist="35921" dir="2700000" algn="ctr" rotWithShape="0">
              <a:schemeClr val="bg2"/>
            </a:outerShdw>
          </a:effectLst>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0" lang="zh-TW" altLang="en-US" sz="3600" b="1" dirty="0" smtClean="0">
                <a:solidFill>
                  <a:schemeClr val="bg1"/>
                </a:solidFill>
                <a:latin typeface="微軟正黑體" panose="020B0604030504040204" pitchFamily="34" charset="-120"/>
                <a:ea typeface="微軟正黑體" panose="020B0604030504040204" pitchFamily="34" charset="-120"/>
              </a:rPr>
              <a:t>新課綱研修標的</a:t>
            </a:r>
            <a:endParaRPr kumimoji="0" lang="ja-JP" altLang="en-US" sz="3600" b="1" dirty="0">
              <a:solidFill>
                <a:schemeClr val="bg1"/>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4</a:t>
            </a:fld>
            <a:endParaRPr lang="zh-TW" altLang="en-US"/>
          </a:p>
        </p:txBody>
      </p:sp>
    </p:spTree>
    <p:extLst>
      <p:ext uri="{BB962C8B-B14F-4D97-AF65-F5344CB8AC3E}">
        <p14:creationId xmlns:p14="http://schemas.microsoft.com/office/powerpoint/2010/main" val="24811666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Grp="1" noChangeArrowheads="1"/>
          </p:cNvSpPr>
          <p:nvPr>
            <p:ph type="title"/>
          </p:nvPr>
        </p:nvSpPr>
        <p:spPr/>
        <p:txBody>
          <a:bodyPr/>
          <a:lstStyle/>
          <a:p>
            <a:endParaRPr lang="zh-TW" altLang="en-US" smtClean="0"/>
          </a:p>
        </p:txBody>
      </p:sp>
      <p:sp>
        <p:nvSpPr>
          <p:cNvPr id="34819" name="Rectangle 3"/>
          <p:cNvSpPr>
            <a:spLocks noGrp="1" noChangeArrowheads="1"/>
          </p:cNvSpPr>
          <p:nvPr>
            <p:ph idx="1"/>
          </p:nvPr>
        </p:nvSpPr>
        <p:spPr/>
        <p:txBody>
          <a:bodyPr/>
          <a:lstStyle/>
          <a:p>
            <a:r>
              <a:rPr lang="zh-TW" altLang="en-US" dirty="0" smtClean="0"/>
              <a:t>特色</a:t>
            </a:r>
            <a:r>
              <a:rPr lang="en-US" altLang="zh-TW" dirty="0" smtClean="0"/>
              <a:t>1</a:t>
            </a:r>
            <a:r>
              <a:rPr lang="zh-TW" altLang="en-US" dirty="0" smtClean="0"/>
              <a:t>：以核心素養為導向</a:t>
            </a:r>
          </a:p>
          <a:p>
            <a:pPr lvl="1"/>
            <a:r>
              <a:rPr lang="zh-TW" altLang="en-US" dirty="0" smtClean="0"/>
              <a:t>學生學習核心素養，能在不同教育階段學習解決生活問題，更能如圖</a:t>
            </a:r>
            <a:r>
              <a:rPr lang="en-US" altLang="zh-TW" dirty="0" smtClean="0"/>
              <a:t>1-3</a:t>
            </a:r>
            <a:r>
              <a:rPr lang="zh-TW" altLang="en-US" dirty="0" smtClean="0"/>
              <a:t>「核心素養的滾動圓輪意象」所示，因應生活情境快速變遷而與時俱進成為終身學習者。</a:t>
            </a:r>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40</a:t>
            </a:fld>
            <a:endParaRPr lang="zh-TW" altLang="en-US"/>
          </a:p>
        </p:txBody>
      </p:sp>
    </p:spTree>
    <p:extLst>
      <p:ext uri="{BB962C8B-B14F-4D97-AF65-F5344CB8AC3E}">
        <p14:creationId xmlns:p14="http://schemas.microsoft.com/office/powerpoint/2010/main" val="585890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p:cNvSpPr>
            <a:spLocks noGrp="1" noChangeArrowheads="1"/>
          </p:cNvSpPr>
          <p:nvPr>
            <p:ph type="title"/>
          </p:nvPr>
        </p:nvSpPr>
        <p:spPr/>
        <p:txBody>
          <a:bodyPr/>
          <a:lstStyle/>
          <a:p>
            <a:endParaRPr lang="zh-TW" altLang="en-US" dirty="0" smtClean="0"/>
          </a:p>
        </p:txBody>
      </p:sp>
      <p:sp>
        <p:nvSpPr>
          <p:cNvPr id="35843" name="內容版面配置區 2"/>
          <p:cNvSpPr>
            <a:spLocks noGrp="1"/>
          </p:cNvSpPr>
          <p:nvPr>
            <p:ph idx="1"/>
          </p:nvPr>
        </p:nvSpPr>
        <p:spPr/>
        <p:txBody>
          <a:bodyPr/>
          <a:lstStyle/>
          <a:p>
            <a:endParaRPr lang="zh-TW" altLang="en-US" smtClean="0"/>
          </a:p>
        </p:txBody>
      </p:sp>
      <p:pic>
        <p:nvPicPr>
          <p:cNvPr id="3584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579438"/>
            <a:ext cx="7561263" cy="5472112"/>
          </a:xfrm>
          <a:prstGeom prst="rect">
            <a:avLst/>
          </a:prstGeom>
          <a:noFill/>
          <a:ln w="57150" cmpd="thinThick">
            <a:solidFill>
              <a:srgbClr val="996633"/>
            </a:solidFill>
            <a:miter lim="800000"/>
            <a:headEnd/>
            <a:tailEnd/>
          </a:ln>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fld id="{32C9BB66-3DCF-4E45-B453-110523A267B2}" type="slidenum">
              <a:rPr lang="zh-TW" altLang="en-US" smtClean="0"/>
              <a:t>41</a:t>
            </a:fld>
            <a:endParaRPr lang="zh-TW" altLang="en-US"/>
          </a:p>
        </p:txBody>
      </p:sp>
    </p:spTree>
    <p:extLst>
      <p:ext uri="{BB962C8B-B14F-4D97-AF65-F5344CB8AC3E}">
        <p14:creationId xmlns:p14="http://schemas.microsoft.com/office/powerpoint/2010/main" val="1555058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Grp="1" noChangeArrowheads="1"/>
          </p:cNvSpPr>
          <p:nvPr>
            <p:ph type="title"/>
          </p:nvPr>
        </p:nvSpPr>
        <p:spPr/>
        <p:txBody>
          <a:bodyPr/>
          <a:lstStyle/>
          <a:p>
            <a:endParaRPr lang="zh-TW" altLang="en-US" smtClean="0"/>
          </a:p>
        </p:txBody>
      </p:sp>
      <p:sp>
        <p:nvSpPr>
          <p:cNvPr id="36867" name="Rectangle 3"/>
          <p:cNvSpPr>
            <a:spLocks noGrp="1" noChangeArrowheads="1"/>
          </p:cNvSpPr>
          <p:nvPr>
            <p:ph idx="1"/>
          </p:nvPr>
        </p:nvSpPr>
        <p:spPr/>
        <p:txBody>
          <a:bodyPr/>
          <a:lstStyle/>
          <a:p>
            <a:r>
              <a:rPr lang="zh-TW" altLang="en-US" dirty="0" smtClean="0"/>
              <a:t>特色</a:t>
            </a:r>
            <a:r>
              <a:rPr lang="en-US" altLang="zh-TW" dirty="0" smtClean="0"/>
              <a:t>2</a:t>
            </a:r>
            <a:r>
              <a:rPr lang="zh-TW" altLang="en-US" dirty="0" smtClean="0"/>
              <a:t>：以學生為主體</a:t>
            </a:r>
            <a:endParaRPr lang="en-US" altLang="zh-TW" dirty="0" smtClean="0"/>
          </a:p>
          <a:p>
            <a:pPr lvl="1"/>
            <a:r>
              <a:rPr lang="zh-TW" altLang="en-US" dirty="0" smtClean="0"/>
              <a:t>增加學生自主學習的時間與空間</a:t>
            </a:r>
            <a:r>
              <a:rPr lang="en-US" altLang="zh-TW" dirty="0" smtClean="0"/>
              <a:t>(</a:t>
            </a:r>
            <a:r>
              <a:rPr lang="zh-TW" altLang="en-US" dirty="0" smtClean="0"/>
              <a:t>彈性學習課程</a:t>
            </a:r>
            <a:r>
              <a:rPr lang="en-US" altLang="zh-TW" dirty="0" smtClean="0"/>
              <a:t>)</a:t>
            </a:r>
          </a:p>
          <a:p>
            <a:pPr lvl="1"/>
            <a:r>
              <a:rPr lang="zh-TW" altLang="en-US" dirty="0" smtClean="0"/>
              <a:t>可以達到適性揚才之目的</a:t>
            </a:r>
            <a:endParaRPr lang="en-US" altLang="zh-TW" dirty="0" smtClean="0"/>
          </a:p>
          <a:p>
            <a:r>
              <a:rPr lang="zh-TW" altLang="en-US" dirty="0"/>
              <a:t>特色</a:t>
            </a:r>
            <a:r>
              <a:rPr lang="en-US" altLang="zh-TW" dirty="0"/>
              <a:t>3</a:t>
            </a:r>
            <a:r>
              <a:rPr lang="zh-TW" altLang="en-US" dirty="0"/>
              <a:t>：以終身學習者為核心的課程設計導引課程連貫與統整</a:t>
            </a:r>
            <a:endParaRPr lang="en-US" altLang="zh-TW" dirty="0"/>
          </a:p>
          <a:p>
            <a:pPr lvl="1"/>
            <a:r>
              <a:rPr lang="zh-TW" altLang="en-US" dirty="0"/>
              <a:t>以自動好，達成終身學習的核心</a:t>
            </a:r>
            <a:endParaRPr lang="en-US" altLang="zh-TW" dirty="0"/>
          </a:p>
          <a:p>
            <a:pPr lvl="1"/>
            <a:r>
              <a:rPr lang="zh-TW" altLang="en-US" dirty="0"/>
              <a:t>以核心素養的連貫與統整的</a:t>
            </a:r>
            <a:r>
              <a:rPr lang="en-US" altLang="zh-TW" dirty="0"/>
              <a:t>K-12</a:t>
            </a:r>
            <a:r>
              <a:rPr lang="zh-TW" altLang="en-US" dirty="0"/>
              <a:t>年級的課程。</a:t>
            </a:r>
          </a:p>
          <a:p>
            <a:pPr lvl="1"/>
            <a:endParaRPr lang="en-US" altLang="zh-TW" dirty="0" smtClean="0"/>
          </a:p>
          <a:p>
            <a:endParaRPr lang="zh-TW" altLang="en-US" dirty="0" smtClean="0"/>
          </a:p>
          <a:p>
            <a:pPr lvl="1"/>
            <a:endParaRPr lang="en-US" altLang="zh-TW"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42</a:t>
            </a:fld>
            <a:endParaRPr lang="zh-TW" altLang="en-US"/>
          </a:p>
        </p:txBody>
      </p:sp>
    </p:spTree>
    <p:extLst>
      <p:ext uri="{BB962C8B-B14F-4D97-AF65-F5344CB8AC3E}">
        <p14:creationId xmlns:p14="http://schemas.microsoft.com/office/powerpoint/2010/main" val="87073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Grp="1" noChangeArrowheads="1"/>
          </p:cNvSpPr>
          <p:nvPr>
            <p:ph type="title"/>
          </p:nvPr>
        </p:nvSpPr>
        <p:spPr/>
        <p:txBody>
          <a:bodyPr/>
          <a:lstStyle/>
          <a:p>
            <a:endParaRPr lang="zh-TW" altLang="en-US" dirty="0" smtClean="0"/>
          </a:p>
        </p:txBody>
      </p:sp>
      <p:sp>
        <p:nvSpPr>
          <p:cNvPr id="38915" name="內容版面配置區 2"/>
          <p:cNvSpPr>
            <a:spLocks noGrp="1"/>
          </p:cNvSpPr>
          <p:nvPr>
            <p:ph idx="1"/>
          </p:nvPr>
        </p:nvSpPr>
        <p:spPr/>
        <p:txBody>
          <a:bodyPr/>
          <a:lstStyle/>
          <a:p>
            <a:endParaRPr lang="zh-TW" altLang="en-US" smtClean="0"/>
          </a:p>
        </p:txBody>
      </p:sp>
      <p:pic>
        <p:nvPicPr>
          <p:cNvPr id="3891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476250"/>
            <a:ext cx="8159750" cy="5616575"/>
          </a:xfrm>
          <a:prstGeom prst="rect">
            <a:avLst/>
          </a:prstGeom>
          <a:noFill/>
          <a:ln w="28575">
            <a:solidFill>
              <a:srgbClr val="996633"/>
            </a:solidFill>
            <a:prstDash val="lgDash"/>
            <a:miter lim="800000"/>
            <a:headEnd/>
            <a:tailEnd/>
          </a:ln>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fld id="{32C9BB66-3DCF-4E45-B453-110523A267B2}" type="slidenum">
              <a:rPr lang="zh-TW" altLang="en-US" smtClean="0"/>
              <a:t>43</a:t>
            </a:fld>
            <a:endParaRPr lang="zh-TW" altLang="en-US"/>
          </a:p>
        </p:txBody>
      </p:sp>
    </p:spTree>
    <p:extLst>
      <p:ext uri="{BB962C8B-B14F-4D97-AF65-F5344CB8AC3E}">
        <p14:creationId xmlns:p14="http://schemas.microsoft.com/office/powerpoint/2010/main" val="2766872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
          <p:cNvSpPr>
            <a:spLocks noGrp="1"/>
          </p:cNvSpPr>
          <p:nvPr>
            <p:ph type="title"/>
          </p:nvPr>
        </p:nvSpPr>
        <p:spPr/>
        <p:txBody>
          <a:bodyPr/>
          <a:lstStyle/>
          <a:p>
            <a:endParaRPr lang="zh-TW" altLang="en-US" dirty="0" smtClean="0"/>
          </a:p>
        </p:txBody>
      </p:sp>
      <p:sp>
        <p:nvSpPr>
          <p:cNvPr id="39939" name="內容版面配置區 2"/>
          <p:cNvSpPr>
            <a:spLocks noGrp="1"/>
          </p:cNvSpPr>
          <p:nvPr>
            <p:ph idx="1"/>
          </p:nvPr>
        </p:nvSpPr>
        <p:spPr/>
        <p:txBody>
          <a:bodyPr/>
          <a:lstStyle/>
          <a:p>
            <a:r>
              <a:rPr lang="zh-TW" altLang="en-US" dirty="0" smtClean="0"/>
              <a:t>特色</a:t>
            </a:r>
            <a:r>
              <a:rPr lang="en-US" altLang="zh-TW" dirty="0" smtClean="0"/>
              <a:t>4</a:t>
            </a:r>
            <a:r>
              <a:rPr lang="zh-TW" altLang="en-US" dirty="0" smtClean="0"/>
              <a:t>：以領域／科目與核心素養為基礎的課程統整</a:t>
            </a:r>
          </a:p>
          <a:p>
            <a:endParaRPr lang="zh-TW" altLang="en-US"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44</a:t>
            </a:fld>
            <a:endParaRPr lang="zh-TW" altLang="en-US"/>
          </a:p>
        </p:txBody>
      </p:sp>
    </p:spTree>
    <p:extLst>
      <p:ext uri="{BB962C8B-B14F-4D97-AF65-F5344CB8AC3E}">
        <p14:creationId xmlns:p14="http://schemas.microsoft.com/office/powerpoint/2010/main" val="65494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Grp="1" noChangeArrowheads="1"/>
          </p:cNvSpPr>
          <p:nvPr>
            <p:ph type="title"/>
          </p:nvPr>
        </p:nvSpPr>
        <p:spPr/>
        <p:txBody>
          <a:bodyPr/>
          <a:lstStyle/>
          <a:p>
            <a:endParaRPr lang="zh-TW" altLang="en-US" dirty="0" smtClean="0"/>
          </a:p>
        </p:txBody>
      </p:sp>
      <p:sp>
        <p:nvSpPr>
          <p:cNvPr id="40963" name="內容版面配置區 2"/>
          <p:cNvSpPr>
            <a:spLocks noGrp="1"/>
          </p:cNvSpPr>
          <p:nvPr>
            <p:ph idx="1"/>
          </p:nvPr>
        </p:nvSpPr>
        <p:spPr/>
        <p:txBody>
          <a:bodyPr/>
          <a:lstStyle/>
          <a:p>
            <a:endParaRPr lang="zh-TW" altLang="en-US" smtClean="0"/>
          </a:p>
        </p:txBody>
      </p:sp>
      <p:pic>
        <p:nvPicPr>
          <p:cNvPr id="4096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88" y="1557338"/>
            <a:ext cx="8234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2"/>
          </p:nvPr>
        </p:nvSpPr>
        <p:spPr/>
        <p:txBody>
          <a:bodyPr/>
          <a:lstStyle/>
          <a:p>
            <a:fld id="{32C9BB66-3DCF-4E45-B453-110523A267B2}" type="slidenum">
              <a:rPr lang="zh-TW" altLang="en-US" smtClean="0"/>
              <a:t>45</a:t>
            </a:fld>
            <a:endParaRPr lang="zh-TW" altLang="en-US"/>
          </a:p>
        </p:txBody>
      </p:sp>
    </p:spTree>
    <p:extLst>
      <p:ext uri="{BB962C8B-B14F-4D97-AF65-F5344CB8AC3E}">
        <p14:creationId xmlns:p14="http://schemas.microsoft.com/office/powerpoint/2010/main" val="2477943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標題 1"/>
          <p:cNvSpPr>
            <a:spLocks noGrp="1"/>
          </p:cNvSpPr>
          <p:nvPr>
            <p:ph type="title"/>
          </p:nvPr>
        </p:nvSpPr>
        <p:spPr/>
        <p:txBody>
          <a:bodyPr/>
          <a:lstStyle/>
          <a:p>
            <a:endParaRPr lang="zh-TW" altLang="en-US" dirty="0" smtClean="0"/>
          </a:p>
        </p:txBody>
      </p:sp>
      <p:sp>
        <p:nvSpPr>
          <p:cNvPr id="41987" name="內容版面配置區 2"/>
          <p:cNvSpPr>
            <a:spLocks noGrp="1"/>
          </p:cNvSpPr>
          <p:nvPr>
            <p:ph idx="1"/>
          </p:nvPr>
        </p:nvSpPr>
        <p:spPr/>
        <p:txBody>
          <a:bodyPr/>
          <a:lstStyle/>
          <a:p>
            <a:r>
              <a:rPr lang="zh-TW" altLang="en-US" dirty="0" smtClean="0"/>
              <a:t>特色</a:t>
            </a:r>
            <a:r>
              <a:rPr lang="en-US" altLang="zh-TW" dirty="0" smtClean="0"/>
              <a:t>5</a:t>
            </a:r>
            <a:r>
              <a:rPr lang="zh-TW" altLang="en-US" dirty="0" smtClean="0"/>
              <a:t>：以核心素養進行跨領域／科目的課程統整</a:t>
            </a:r>
            <a:endParaRPr lang="en-US" altLang="zh-TW" dirty="0" smtClean="0"/>
          </a:p>
          <a:p>
            <a:r>
              <a:rPr lang="zh-TW" altLang="en-US" dirty="0"/>
              <a:t>特色</a:t>
            </a:r>
            <a:r>
              <a:rPr lang="en-US" altLang="zh-TW" dirty="0"/>
              <a:t>6</a:t>
            </a:r>
            <a:r>
              <a:rPr lang="zh-TW" altLang="en-US" dirty="0"/>
              <a:t>：以核心素養為焦點的教學與</a:t>
            </a:r>
            <a:r>
              <a:rPr lang="zh-TW" altLang="en-US" dirty="0" smtClean="0"/>
              <a:t>學習</a:t>
            </a:r>
            <a:endParaRPr lang="en-US" altLang="zh-TW" dirty="0" smtClean="0"/>
          </a:p>
          <a:p>
            <a:r>
              <a:rPr lang="zh-TW" altLang="en-US" dirty="0"/>
              <a:t>特色</a:t>
            </a:r>
            <a:r>
              <a:rPr lang="en-US" altLang="zh-TW" dirty="0"/>
              <a:t>7</a:t>
            </a:r>
            <a:r>
              <a:rPr lang="zh-TW" altLang="en-US" dirty="0"/>
              <a:t>：以核心素養為依據的學習</a:t>
            </a:r>
            <a:r>
              <a:rPr lang="zh-TW" altLang="en-US" dirty="0" smtClean="0"/>
              <a:t>評量</a:t>
            </a:r>
            <a:endParaRPr lang="en-US" altLang="zh-TW" dirty="0" smtClean="0"/>
          </a:p>
          <a:p>
            <a:r>
              <a:rPr lang="zh-TW" altLang="en-US" dirty="0"/>
              <a:t>特色</a:t>
            </a:r>
            <a:r>
              <a:rPr lang="en-US" altLang="zh-TW" dirty="0"/>
              <a:t>8</a:t>
            </a:r>
            <a:r>
              <a:rPr lang="zh-TW" altLang="en-US" dirty="0"/>
              <a:t>：將過去的學校本位課程發展升級轉型成為「核心素養」導向的「學校本位課程發展」</a:t>
            </a:r>
          </a:p>
          <a:p>
            <a:endParaRPr lang="zh-TW" altLang="en-US" dirty="0"/>
          </a:p>
          <a:p>
            <a:endParaRPr lang="zh-TW" altLang="en-US" dirty="0"/>
          </a:p>
          <a:p>
            <a:endParaRPr lang="zh-TW" altLang="en-US"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46</a:t>
            </a:fld>
            <a:endParaRPr lang="zh-TW" altLang="en-US"/>
          </a:p>
        </p:txBody>
      </p:sp>
    </p:spTree>
    <p:extLst>
      <p:ext uri="{BB962C8B-B14F-4D97-AF65-F5344CB8AC3E}">
        <p14:creationId xmlns:p14="http://schemas.microsoft.com/office/powerpoint/2010/main" val="3430465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p:txBody>
          <a:bodyPr rtlCol="0">
            <a:normAutofit fontScale="90000"/>
          </a:bodyPr>
          <a:lstStyle/>
          <a:p>
            <a:pPr fontAlgn="auto">
              <a:spcAft>
                <a:spcPts val="0"/>
              </a:spcAft>
              <a:defRPr/>
            </a:pPr>
            <a:r>
              <a:rPr lang="zh-TW" altLang="en-US" dirty="0" smtClean="0"/>
              <a:t>二、倡導學校本位課程發展的理念</a:t>
            </a:r>
          </a:p>
        </p:txBody>
      </p:sp>
      <p:sp>
        <p:nvSpPr>
          <p:cNvPr id="20483" name="Rectangle 3"/>
          <p:cNvSpPr>
            <a:spLocks noGrp="1" noChangeArrowheads="1"/>
          </p:cNvSpPr>
          <p:nvPr>
            <p:ph idx="1"/>
          </p:nvPr>
        </p:nvSpPr>
        <p:spPr/>
        <p:txBody>
          <a:bodyPr rtlCol="0">
            <a:normAutofit fontScale="92500"/>
          </a:bodyPr>
          <a:lstStyle/>
          <a:p>
            <a:pPr fontAlgn="auto">
              <a:spcAft>
                <a:spcPts val="0"/>
              </a:spcAft>
              <a:buFont typeface="Arial" panose="020B0604020202020204" pitchFamily="34" charset="0"/>
              <a:buChar char="•"/>
              <a:defRPr/>
            </a:pPr>
            <a:r>
              <a:rPr lang="zh-TW" altLang="en-US" dirty="0" smtClean="0"/>
              <a:t>學校教育人員必須根據學校所面臨的實際問題，採取具體行動，進行學校本位課程發展。</a:t>
            </a:r>
          </a:p>
          <a:p>
            <a:pPr fontAlgn="auto">
              <a:spcAft>
                <a:spcPts val="0"/>
              </a:spcAft>
              <a:buFont typeface="Arial" panose="020B0604020202020204" pitchFamily="34" charset="0"/>
              <a:buChar char="•"/>
              <a:defRPr/>
            </a:pPr>
            <a:r>
              <a:rPr lang="zh-TW" altLang="en-US" dirty="0" smtClean="0"/>
              <a:t>臺灣教育已由過去傳統保守作風，翻轉改變為教育實驗與創新，鼓勵實施學校型態與非學校型態實驗教育，以保障人民學習及受教育權利，增加人民選擇教育方式與內容之機會，促進教育多元化發展，落實</a:t>
            </a:r>
            <a:r>
              <a:rPr lang="en-US" altLang="zh-TW" dirty="0" smtClean="0"/>
              <a:t>《</a:t>
            </a:r>
            <a:r>
              <a:rPr lang="zh-TW" altLang="en-US" dirty="0" smtClean="0"/>
              <a:t>教育基本法</a:t>
            </a:r>
            <a:r>
              <a:rPr lang="en-US" altLang="zh-TW" dirty="0" smtClean="0"/>
              <a:t>》</a:t>
            </a:r>
            <a:r>
              <a:rPr lang="zh-TW" altLang="en-US" dirty="0" smtClean="0"/>
              <a:t>第</a:t>
            </a:r>
            <a:r>
              <a:rPr lang="en-US" altLang="zh-TW" dirty="0" smtClean="0"/>
              <a:t>13</a:t>
            </a:r>
            <a:r>
              <a:rPr lang="zh-TW" altLang="en-US" dirty="0" smtClean="0"/>
              <a:t>條規定，特制定</a:t>
            </a:r>
            <a:r>
              <a:rPr lang="en-US" altLang="zh-TW" dirty="0" smtClean="0"/>
              <a:t>《</a:t>
            </a:r>
            <a:r>
              <a:rPr lang="zh-TW" altLang="en-US" dirty="0" smtClean="0"/>
              <a:t>學校型態實驗教育實施條例</a:t>
            </a:r>
            <a:r>
              <a:rPr lang="en-US" altLang="zh-TW" dirty="0" smtClean="0"/>
              <a:t>》</a:t>
            </a:r>
            <a:r>
              <a:rPr lang="zh-TW" altLang="en-US" dirty="0" smtClean="0"/>
              <a:t>。</a:t>
            </a:r>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47</a:t>
            </a:fld>
            <a:endParaRPr lang="zh-TW" altLang="en-US"/>
          </a:p>
        </p:txBody>
      </p:sp>
    </p:spTree>
    <p:extLst>
      <p:ext uri="{BB962C8B-B14F-4D97-AF65-F5344CB8AC3E}">
        <p14:creationId xmlns:p14="http://schemas.microsoft.com/office/powerpoint/2010/main" val="3932261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3"/>
          <p:cNvSpPr>
            <a:spLocks noGrp="1"/>
          </p:cNvSpPr>
          <p:nvPr>
            <p:ph type="ctrTitle"/>
          </p:nvPr>
        </p:nvSpPr>
        <p:spPr/>
        <p:txBody>
          <a:bodyPr/>
          <a:lstStyle/>
          <a:p>
            <a:r>
              <a:rPr lang="zh-TW" altLang="en-US" dirty="0" smtClean="0"/>
              <a:t>參、理念模式</a:t>
            </a:r>
          </a:p>
        </p:txBody>
      </p:sp>
      <p:sp>
        <p:nvSpPr>
          <p:cNvPr id="5" name="副標題 4"/>
          <p:cNvSpPr>
            <a:spLocks noGrp="1"/>
          </p:cNvSpPr>
          <p:nvPr>
            <p:ph type="subTitle" idx="1"/>
          </p:nvPr>
        </p:nvSpPr>
        <p:spPr/>
        <p:txBody>
          <a:bodyPr rtlCol="0">
            <a:normAutofit/>
          </a:bodyPr>
          <a:lstStyle/>
          <a:p>
            <a:pPr fontAlgn="auto">
              <a:spcAft>
                <a:spcPts val="0"/>
              </a:spcAft>
              <a:buFont typeface="Arial" panose="020B0604020202020204" pitchFamily="34" charset="0"/>
              <a:buNone/>
              <a:defRPr/>
            </a:pPr>
            <a:endParaRPr lang="zh-TW" altLang="en-US"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48</a:t>
            </a:fld>
            <a:endParaRPr lang="zh-TW" altLang="en-US"/>
          </a:p>
        </p:txBody>
      </p:sp>
    </p:spTree>
    <p:extLst>
      <p:ext uri="{BB962C8B-B14F-4D97-AF65-F5344CB8AC3E}">
        <p14:creationId xmlns:p14="http://schemas.microsoft.com/office/powerpoint/2010/main" val="532949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p:txBody>
          <a:bodyPr rtlCol="0">
            <a:normAutofit fontScale="90000"/>
          </a:bodyPr>
          <a:lstStyle/>
          <a:p>
            <a:pPr fontAlgn="auto">
              <a:spcAft>
                <a:spcPts val="0"/>
              </a:spcAft>
              <a:defRPr/>
            </a:pPr>
            <a:r>
              <a:rPr lang="zh-TW" altLang="en-US" dirty="0" smtClean="0"/>
              <a:t>一、「經濟合作與發展組織」模式</a:t>
            </a:r>
          </a:p>
        </p:txBody>
      </p:sp>
      <p:sp>
        <p:nvSpPr>
          <p:cNvPr id="48131" name="Rectangle 3"/>
          <p:cNvSpPr>
            <a:spLocks noGrp="1" noChangeArrowheads="1"/>
          </p:cNvSpPr>
          <p:nvPr>
            <p:ph idx="1"/>
          </p:nvPr>
        </p:nvSpPr>
        <p:spPr/>
        <p:txBody>
          <a:bodyPr/>
          <a:lstStyle/>
          <a:p>
            <a:endParaRPr lang="zh-TW" altLang="en-US" smtClean="0"/>
          </a:p>
        </p:txBody>
      </p:sp>
      <p:pic>
        <p:nvPicPr>
          <p:cNvPr id="4813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557338"/>
            <a:ext cx="8280400" cy="4614862"/>
          </a:xfrm>
          <a:prstGeom prst="rect">
            <a:avLst/>
          </a:prstGeom>
          <a:noFill/>
          <a:ln w="9525">
            <a:solidFill>
              <a:srgbClr val="996633"/>
            </a:solidFill>
            <a:miter lim="800000"/>
            <a:headEnd/>
            <a:tailEnd/>
          </a:ln>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fld id="{32C9BB66-3DCF-4E45-B453-110523A267B2}" type="slidenum">
              <a:rPr lang="zh-TW" altLang="en-US" smtClean="0"/>
              <a:t>49</a:t>
            </a:fld>
            <a:endParaRPr lang="zh-TW" altLang="en-US"/>
          </a:p>
        </p:txBody>
      </p:sp>
    </p:spTree>
    <p:extLst>
      <p:ext uri="{BB962C8B-B14F-4D97-AF65-F5344CB8AC3E}">
        <p14:creationId xmlns:p14="http://schemas.microsoft.com/office/powerpoint/2010/main" val="362845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zh-TW" altLang="en-US" dirty="0" smtClean="0"/>
              <a:t>新課綱研修的目標</a:t>
            </a:r>
            <a:endParaRPr lang="en-US" altLang="zh-TW" dirty="0" smtClean="0"/>
          </a:p>
          <a:p>
            <a:pPr lvl="1"/>
            <a:r>
              <a:rPr lang="zh-TW" altLang="en-US" dirty="0" smtClean="0"/>
              <a:t>適性揚才</a:t>
            </a:r>
            <a:endParaRPr lang="en-US" altLang="zh-TW" dirty="0" smtClean="0"/>
          </a:p>
          <a:p>
            <a:pPr lvl="1"/>
            <a:r>
              <a:rPr lang="zh-TW" altLang="en-US" dirty="0" smtClean="0"/>
              <a:t>終身學習</a:t>
            </a:r>
            <a:endParaRPr lang="zh-TW" altLang="en-US" dirty="0"/>
          </a:p>
        </p:txBody>
      </p:sp>
      <p:sp>
        <p:nvSpPr>
          <p:cNvPr id="4" name="投影片編號版面配置區 3"/>
          <p:cNvSpPr>
            <a:spLocks noGrp="1"/>
          </p:cNvSpPr>
          <p:nvPr>
            <p:ph type="sldNum" sz="quarter" idx="12"/>
          </p:nvPr>
        </p:nvSpPr>
        <p:spPr/>
        <p:txBody>
          <a:bodyPr/>
          <a:lstStyle/>
          <a:p>
            <a:fld id="{32C9BB66-3DCF-4E45-B453-110523A267B2}" type="slidenum">
              <a:rPr lang="zh-TW" altLang="en-US" smtClean="0"/>
              <a:t>5</a:t>
            </a:fld>
            <a:endParaRPr lang="zh-TW" altLang="en-US"/>
          </a:p>
        </p:txBody>
      </p:sp>
    </p:spTree>
    <p:extLst>
      <p:ext uri="{BB962C8B-B14F-4D97-AF65-F5344CB8AC3E}">
        <p14:creationId xmlns:p14="http://schemas.microsoft.com/office/powerpoint/2010/main" val="16237927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Grp="1" noChangeArrowheads="1"/>
          </p:cNvSpPr>
          <p:nvPr>
            <p:ph type="title"/>
          </p:nvPr>
        </p:nvSpPr>
        <p:spPr/>
        <p:txBody>
          <a:bodyPr/>
          <a:lstStyle/>
          <a:p>
            <a:endParaRPr lang="zh-TW" altLang="en-US" dirty="0" smtClean="0"/>
          </a:p>
        </p:txBody>
      </p:sp>
      <p:sp>
        <p:nvSpPr>
          <p:cNvPr id="22531" name="Rectangle 3"/>
          <p:cNvSpPr>
            <a:spLocks noGrp="1" noChangeArrowheads="1"/>
          </p:cNvSpPr>
          <p:nvPr>
            <p:ph idx="1"/>
          </p:nvPr>
        </p:nvSpPr>
        <p:spPr/>
        <p:txBody>
          <a:bodyPr rtlCol="0">
            <a:normAutofit/>
          </a:bodyPr>
          <a:lstStyle/>
          <a:p>
            <a:pPr fontAlgn="auto">
              <a:spcAft>
                <a:spcPts val="0"/>
              </a:spcAft>
              <a:buFont typeface="Arial" panose="020B0604020202020204" pitchFamily="34" charset="0"/>
              <a:buChar char="•"/>
              <a:defRPr/>
            </a:pPr>
            <a:r>
              <a:rPr lang="zh-TW" altLang="en-US" dirty="0" smtClean="0"/>
              <a:t>二、</a:t>
            </a:r>
            <a:r>
              <a:rPr lang="en-US" altLang="zh-TW" dirty="0" err="1" smtClean="0"/>
              <a:t>Skilbeck</a:t>
            </a:r>
            <a:r>
              <a:rPr lang="zh-TW" altLang="en-US" dirty="0" smtClean="0"/>
              <a:t>的模式</a:t>
            </a:r>
          </a:p>
          <a:p>
            <a:pPr lvl="1" fontAlgn="auto">
              <a:spcAft>
                <a:spcPts val="0"/>
              </a:spcAft>
              <a:buFont typeface="Arial" panose="020B0604020202020204" pitchFamily="34" charset="0"/>
              <a:buChar char="–"/>
              <a:defRPr/>
            </a:pPr>
            <a:r>
              <a:rPr lang="zh-TW" altLang="en-US" dirty="0" smtClean="0"/>
              <a:t>根據理性規劃程度，提出三種課程發展策略：</a:t>
            </a:r>
          </a:p>
          <a:p>
            <a:pPr lvl="2" fontAlgn="auto">
              <a:spcAft>
                <a:spcPts val="0"/>
              </a:spcAft>
              <a:buFont typeface="Arial" panose="020B0604020202020204" pitchFamily="34" charset="0"/>
              <a:buChar char="•"/>
              <a:defRPr/>
            </a:pPr>
            <a:r>
              <a:rPr lang="zh-TW" altLang="en-US" dirty="0" smtClean="0"/>
              <a:t>理性演繹式（</a:t>
            </a:r>
            <a:r>
              <a:rPr lang="en-US" altLang="zh-TW" dirty="0" smtClean="0"/>
              <a:t>rational deductive</a:t>
            </a:r>
            <a:r>
              <a:rPr lang="zh-TW" altLang="en-US" dirty="0" smtClean="0"/>
              <a:t>）：中央控制課程的決策。</a:t>
            </a:r>
            <a:r>
              <a:rPr lang="en-US" altLang="zh-TW" dirty="0" smtClean="0"/>
              <a:t>(</a:t>
            </a:r>
            <a:r>
              <a:rPr lang="zh-TW" altLang="en-US" dirty="0" smtClean="0"/>
              <a:t>重視社會統一</a:t>
            </a:r>
            <a:r>
              <a:rPr lang="en-US" altLang="zh-TW" dirty="0" smtClean="0"/>
              <a:t>)</a:t>
            </a:r>
            <a:endParaRPr lang="zh-TW" altLang="en-US" dirty="0" smtClean="0"/>
          </a:p>
          <a:p>
            <a:pPr lvl="2" fontAlgn="auto">
              <a:spcAft>
                <a:spcPts val="0"/>
              </a:spcAft>
              <a:buFont typeface="Arial" panose="020B0604020202020204" pitchFamily="34" charset="0"/>
              <a:buChar char="•"/>
              <a:defRPr/>
            </a:pPr>
            <a:r>
              <a:rPr lang="zh-TW" altLang="en-US" dirty="0" smtClean="0"/>
              <a:t>理性互動式（</a:t>
            </a:r>
            <a:r>
              <a:rPr lang="en-US" altLang="zh-TW" dirty="0" smtClean="0"/>
              <a:t>rational interactive</a:t>
            </a:r>
            <a:r>
              <a:rPr lang="zh-TW" altLang="en-US" dirty="0" smtClean="0"/>
              <a:t>）：課程決定由教育工作者的參與者共用，中央教育機構只提供政策指示、課程大綱與建議，學校可以在國家規劃的範圍內進行課程發展。</a:t>
            </a:r>
            <a:r>
              <a:rPr lang="en-US" altLang="zh-TW" dirty="0" smtClean="0"/>
              <a:t>(</a:t>
            </a:r>
            <a:r>
              <a:rPr lang="zh-TW" altLang="en-US" dirty="0" smtClean="0"/>
              <a:t>重視民主決策</a:t>
            </a:r>
            <a:r>
              <a:rPr lang="en-US" altLang="zh-TW" dirty="0" smtClean="0"/>
              <a:t>)</a:t>
            </a:r>
            <a:endParaRPr lang="zh-TW" altLang="en-US" dirty="0" smtClean="0"/>
          </a:p>
          <a:p>
            <a:pPr lvl="2" fontAlgn="auto">
              <a:spcAft>
                <a:spcPts val="0"/>
              </a:spcAft>
              <a:buFont typeface="Arial" panose="020B0604020202020204" pitchFamily="34" charset="0"/>
              <a:buChar char="•"/>
              <a:defRPr/>
            </a:pPr>
            <a:r>
              <a:rPr lang="zh-TW" altLang="en-US" dirty="0" smtClean="0"/>
              <a:t>直覺式（</a:t>
            </a:r>
            <a:r>
              <a:rPr lang="en-US" altLang="zh-TW" dirty="0" smtClean="0"/>
              <a:t>intuitive</a:t>
            </a:r>
            <a:r>
              <a:rPr lang="zh-TW" altLang="en-US" dirty="0" smtClean="0"/>
              <a:t>）：強調教師的立即判斷與當下的直覺，重視教師的課程發展角色。</a:t>
            </a:r>
            <a:r>
              <a:rPr lang="en-US" altLang="zh-TW" dirty="0" smtClean="0"/>
              <a:t>(</a:t>
            </a:r>
            <a:r>
              <a:rPr lang="zh-TW" altLang="en-US" dirty="0" smtClean="0"/>
              <a:t>重視教師個人自主創意</a:t>
            </a:r>
            <a:r>
              <a:rPr lang="en-US" altLang="zh-TW" dirty="0" smtClean="0"/>
              <a:t>)</a:t>
            </a:r>
            <a:endParaRPr lang="zh-TW" altLang="en-US"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50</a:t>
            </a:fld>
            <a:endParaRPr lang="zh-TW" altLang="en-US"/>
          </a:p>
        </p:txBody>
      </p:sp>
    </p:spTree>
    <p:extLst>
      <p:ext uri="{BB962C8B-B14F-4D97-AF65-F5344CB8AC3E}">
        <p14:creationId xmlns:p14="http://schemas.microsoft.com/office/powerpoint/2010/main" val="2899542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p:cNvSpPr>
            <a:spLocks noGrp="1" noChangeArrowheads="1"/>
          </p:cNvSpPr>
          <p:nvPr>
            <p:ph type="title"/>
          </p:nvPr>
        </p:nvSpPr>
        <p:spPr/>
        <p:txBody>
          <a:bodyPr/>
          <a:lstStyle/>
          <a:p>
            <a:endParaRPr lang="zh-TW" altLang="en-US" dirty="0" smtClean="0"/>
          </a:p>
        </p:txBody>
      </p:sp>
      <p:sp>
        <p:nvSpPr>
          <p:cNvPr id="50179" name="Rectangle 3"/>
          <p:cNvSpPr>
            <a:spLocks noGrp="1" noChangeArrowheads="1"/>
          </p:cNvSpPr>
          <p:nvPr>
            <p:ph idx="1"/>
          </p:nvPr>
        </p:nvSpPr>
        <p:spPr/>
        <p:txBody>
          <a:bodyPr/>
          <a:lstStyle/>
          <a:p>
            <a:pPr lvl="1"/>
            <a:r>
              <a:rPr lang="zh-TW" altLang="en-US" dirty="0" smtClean="0"/>
              <a:t>提出課程發展的情境分析模式</a:t>
            </a:r>
            <a:r>
              <a:rPr lang="en-US" altLang="zh-TW" dirty="0" smtClean="0"/>
              <a:t>(</a:t>
            </a:r>
            <a:r>
              <a:rPr lang="zh-TW" altLang="en-US" dirty="0" smtClean="0"/>
              <a:t>非目標模式</a:t>
            </a:r>
            <a:r>
              <a:rPr lang="en-US" altLang="zh-TW" dirty="0" smtClean="0"/>
              <a:t>)</a:t>
            </a:r>
            <a:endParaRPr lang="zh-TW" altLang="en-US" dirty="0" smtClean="0"/>
          </a:p>
          <a:p>
            <a:pPr lvl="2"/>
            <a:r>
              <a:rPr lang="zh-TW" altLang="en-US" dirty="0" smtClean="0"/>
              <a:t>課程的概念即經驗，亦即教師、學生及環境三者之間的溝通與互動。</a:t>
            </a:r>
          </a:p>
          <a:p>
            <a:pPr lvl="2"/>
            <a:r>
              <a:rPr lang="zh-TW" altLang="en-US" dirty="0" smtClean="0"/>
              <a:t>學校層次的課程發展，須始自學習情境的評估和分析，據而提供不同的計畫內容，並將課程設計置於學校文化的情境脈絡架構中。</a:t>
            </a:r>
            <a:endParaRPr lang="en-US" altLang="zh-TW" dirty="0" smtClean="0"/>
          </a:p>
          <a:p>
            <a:pPr lvl="2"/>
            <a:r>
              <a:rPr lang="zh-TW" altLang="en-US" dirty="0" smtClean="0"/>
              <a:t>該模式提醒學校經營者系統地考慮其特殊情境內涵，並且將其決定建立在較廣的文化和社會探討之上。</a:t>
            </a:r>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51</a:t>
            </a:fld>
            <a:endParaRPr lang="zh-TW" altLang="en-US"/>
          </a:p>
        </p:txBody>
      </p:sp>
    </p:spTree>
    <p:extLst>
      <p:ext uri="{BB962C8B-B14F-4D97-AF65-F5344CB8AC3E}">
        <p14:creationId xmlns:p14="http://schemas.microsoft.com/office/powerpoint/2010/main" val="2955197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p:cNvSpPr>
            <a:spLocks noGrp="1" noChangeArrowheads="1"/>
          </p:cNvSpPr>
          <p:nvPr>
            <p:ph type="title"/>
          </p:nvPr>
        </p:nvSpPr>
        <p:spPr/>
        <p:txBody>
          <a:bodyPr/>
          <a:lstStyle/>
          <a:p>
            <a:endParaRPr lang="zh-TW" altLang="en-US" dirty="0" smtClean="0"/>
          </a:p>
        </p:txBody>
      </p:sp>
      <p:sp>
        <p:nvSpPr>
          <p:cNvPr id="51203" name="內容版面配置區 2"/>
          <p:cNvSpPr>
            <a:spLocks noGrp="1"/>
          </p:cNvSpPr>
          <p:nvPr>
            <p:ph idx="1"/>
          </p:nvPr>
        </p:nvSpPr>
        <p:spPr/>
        <p:txBody>
          <a:bodyPr/>
          <a:lstStyle/>
          <a:p>
            <a:endParaRPr lang="zh-TW" altLang="en-US" smtClean="0"/>
          </a:p>
        </p:txBody>
      </p:sp>
      <p:pic>
        <p:nvPicPr>
          <p:cNvPr id="5120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1341438"/>
            <a:ext cx="7596187" cy="4424362"/>
          </a:xfrm>
          <a:prstGeom prst="rect">
            <a:avLst/>
          </a:prstGeom>
          <a:noFill/>
          <a:ln w="9525" cap="rnd">
            <a:solidFill>
              <a:srgbClr val="996633"/>
            </a:solidFill>
            <a:prstDash val="sysDot"/>
            <a:miter lim="800000"/>
            <a:headEnd/>
            <a:tailEnd/>
          </a:ln>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fld id="{32C9BB66-3DCF-4E45-B453-110523A267B2}" type="slidenum">
              <a:rPr lang="zh-TW" altLang="en-US" smtClean="0"/>
              <a:t>52</a:t>
            </a:fld>
            <a:endParaRPr lang="zh-TW" altLang="en-US"/>
          </a:p>
        </p:txBody>
      </p:sp>
    </p:spTree>
    <p:extLst>
      <p:ext uri="{BB962C8B-B14F-4D97-AF65-F5344CB8AC3E}">
        <p14:creationId xmlns:p14="http://schemas.microsoft.com/office/powerpoint/2010/main" val="342746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標題 3"/>
          <p:cNvSpPr>
            <a:spLocks noGrp="1"/>
          </p:cNvSpPr>
          <p:nvPr>
            <p:ph type="ctrTitle"/>
          </p:nvPr>
        </p:nvSpPr>
        <p:spPr/>
        <p:txBody>
          <a:bodyPr/>
          <a:lstStyle/>
          <a:p>
            <a:r>
              <a:rPr lang="zh-TW" altLang="en-US" dirty="0" smtClean="0"/>
              <a:t>肆、核心素養的學校本位課程發展</a:t>
            </a:r>
          </a:p>
        </p:txBody>
      </p:sp>
      <p:sp>
        <p:nvSpPr>
          <p:cNvPr id="5" name="副標題 4"/>
          <p:cNvSpPr>
            <a:spLocks noGrp="1"/>
          </p:cNvSpPr>
          <p:nvPr>
            <p:ph type="subTitle" idx="1"/>
          </p:nvPr>
        </p:nvSpPr>
        <p:spPr/>
        <p:txBody>
          <a:bodyPr rtlCol="0">
            <a:normAutofit/>
          </a:bodyPr>
          <a:lstStyle/>
          <a:p>
            <a:pPr fontAlgn="auto">
              <a:spcAft>
                <a:spcPts val="0"/>
              </a:spcAft>
              <a:buFont typeface="Arial" panose="020B0604020202020204" pitchFamily="34" charset="0"/>
              <a:buNone/>
              <a:defRPr/>
            </a:pPr>
            <a:endParaRPr lang="zh-TW" altLang="en-US"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53</a:t>
            </a:fld>
            <a:endParaRPr lang="zh-TW" altLang="en-US"/>
          </a:p>
        </p:txBody>
      </p:sp>
    </p:spTree>
    <p:extLst>
      <p:ext uri="{BB962C8B-B14F-4D97-AF65-F5344CB8AC3E}">
        <p14:creationId xmlns:p14="http://schemas.microsoft.com/office/powerpoint/2010/main" val="2932903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p:cNvSpPr>
            <a:spLocks noGrp="1" noChangeArrowheads="1"/>
          </p:cNvSpPr>
          <p:nvPr>
            <p:ph type="title"/>
          </p:nvPr>
        </p:nvSpPr>
        <p:spPr/>
        <p:txBody>
          <a:bodyPr/>
          <a:lstStyle/>
          <a:p>
            <a:r>
              <a:rPr lang="zh-TW" altLang="en-US" dirty="0" smtClean="0"/>
              <a:t>一、整體課程的重要意義</a:t>
            </a:r>
          </a:p>
        </p:txBody>
      </p:sp>
      <p:sp>
        <p:nvSpPr>
          <p:cNvPr id="53251" name="Rectangle 3"/>
          <p:cNvSpPr>
            <a:spLocks noGrp="1" noChangeArrowheads="1"/>
          </p:cNvSpPr>
          <p:nvPr>
            <p:ph idx="1"/>
          </p:nvPr>
        </p:nvSpPr>
        <p:spPr/>
        <p:txBody>
          <a:bodyPr/>
          <a:lstStyle/>
          <a:p>
            <a:r>
              <a:rPr lang="zh-TW" altLang="en-US" dirty="0" smtClean="0"/>
              <a:t>學校的「整體課程」是從學校的整體觀點，進行學校本位課程發展的永續經營。</a:t>
            </a:r>
          </a:p>
          <a:p>
            <a:pPr lvl="1"/>
            <a:r>
              <a:rPr lang="zh-TW" altLang="en-US" dirty="0" smtClean="0"/>
              <a:t>重視整體教育人員：共同參與。</a:t>
            </a:r>
          </a:p>
          <a:p>
            <a:pPr lvl="1"/>
            <a:r>
              <a:rPr lang="zh-TW" altLang="en-US" dirty="0" smtClean="0"/>
              <a:t>重視整體課程方案：整合領域科目、正式課程、非正式課程</a:t>
            </a:r>
          </a:p>
          <a:p>
            <a:pPr lvl="1"/>
            <a:r>
              <a:rPr lang="zh-TW" altLang="en-US" dirty="0" smtClean="0"/>
              <a:t>重視整體學習對象</a:t>
            </a:r>
          </a:p>
          <a:p>
            <a:pPr lvl="1"/>
            <a:r>
              <a:rPr lang="zh-TW" altLang="en-US" dirty="0" smtClean="0"/>
              <a:t>重視整體學習時間</a:t>
            </a:r>
          </a:p>
          <a:p>
            <a:pPr lvl="1"/>
            <a:r>
              <a:rPr lang="zh-TW" altLang="en-US" dirty="0" smtClean="0"/>
              <a:t>重視整體課程發展</a:t>
            </a:r>
          </a:p>
          <a:p>
            <a:pPr lvl="1"/>
            <a:endParaRPr lang="en-US" altLang="zh-TW"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54</a:t>
            </a:fld>
            <a:endParaRPr lang="zh-TW" altLang="en-US"/>
          </a:p>
        </p:txBody>
      </p:sp>
    </p:spTree>
    <p:extLst>
      <p:ext uri="{BB962C8B-B14F-4D97-AF65-F5344CB8AC3E}">
        <p14:creationId xmlns:p14="http://schemas.microsoft.com/office/powerpoint/2010/main" val="2384944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p:cNvSpPr>
            <a:spLocks noGrp="1" noChangeArrowheads="1"/>
          </p:cNvSpPr>
          <p:nvPr>
            <p:ph type="title"/>
          </p:nvPr>
        </p:nvSpPr>
        <p:spPr/>
        <p:txBody>
          <a:bodyPr/>
          <a:lstStyle/>
          <a:p>
            <a:r>
              <a:rPr lang="zh-TW" altLang="en-US" dirty="0" smtClean="0"/>
              <a:t>二、整體課程經營</a:t>
            </a:r>
          </a:p>
        </p:txBody>
      </p:sp>
      <p:sp>
        <p:nvSpPr>
          <p:cNvPr id="49155" name="Rectangle 3"/>
          <p:cNvSpPr>
            <a:spLocks noGrp="1" noChangeArrowheads="1"/>
          </p:cNvSpPr>
          <p:nvPr>
            <p:ph idx="1"/>
          </p:nvPr>
        </p:nvSpPr>
        <p:spPr/>
        <p:txBody>
          <a:bodyPr rtlCol="0">
            <a:normAutofit lnSpcReduction="10000"/>
          </a:bodyPr>
          <a:lstStyle/>
          <a:p>
            <a:pPr fontAlgn="auto">
              <a:spcAft>
                <a:spcPts val="0"/>
              </a:spcAft>
              <a:buFont typeface="Arial" panose="020B0604020202020204" pitchFamily="34" charset="0"/>
              <a:buChar char="•"/>
              <a:defRPr/>
            </a:pPr>
            <a:r>
              <a:rPr lang="zh-TW" altLang="en-US" dirty="0" smtClean="0"/>
              <a:t>非僵化的固定步驟，可根據不同情境條件與需要彈性應用。</a:t>
            </a:r>
            <a:endParaRPr lang="en-US" altLang="zh-TW" dirty="0" smtClean="0"/>
          </a:p>
          <a:p>
            <a:pPr fontAlgn="auto">
              <a:spcAft>
                <a:spcPts val="0"/>
              </a:spcAft>
              <a:buFont typeface="Arial" panose="020B0604020202020204" pitchFamily="34" charset="0"/>
              <a:buChar char="•"/>
              <a:defRPr/>
            </a:pPr>
            <a:r>
              <a:rPr lang="zh-TW" altLang="en-US" dirty="0" smtClean="0"/>
              <a:t>持續改進螺旋</a:t>
            </a:r>
            <a:endParaRPr lang="en-US" altLang="zh-TW" dirty="0" smtClean="0"/>
          </a:p>
          <a:p>
            <a:pPr lvl="1" fontAlgn="auto">
              <a:spcAft>
                <a:spcPts val="0"/>
              </a:spcAft>
              <a:buFont typeface="Arial" panose="020B0604020202020204" pitchFamily="34" charset="0"/>
              <a:buChar char="–"/>
              <a:defRPr/>
            </a:pPr>
            <a:r>
              <a:rPr lang="zh-TW" altLang="en-US" dirty="0" smtClean="0"/>
              <a:t>課程研究：進行</a:t>
            </a:r>
            <a:r>
              <a:rPr lang="zh-TW" altLang="en-US" u="sng" dirty="0" smtClean="0"/>
              <a:t>情境分析</a:t>
            </a:r>
            <a:r>
              <a:rPr lang="zh-TW" altLang="en-US" dirty="0" smtClean="0"/>
              <a:t>、完成</a:t>
            </a:r>
            <a:r>
              <a:rPr lang="zh-TW" altLang="en-US" u="sng" dirty="0" smtClean="0"/>
              <a:t>需求評估</a:t>
            </a:r>
            <a:r>
              <a:rPr lang="zh-TW" altLang="en-US" dirty="0" smtClean="0"/>
              <a:t>。</a:t>
            </a:r>
            <a:endParaRPr lang="en-US" altLang="zh-TW" dirty="0" smtClean="0"/>
          </a:p>
          <a:p>
            <a:pPr lvl="1" fontAlgn="auto">
              <a:spcAft>
                <a:spcPts val="0"/>
              </a:spcAft>
              <a:buFont typeface="Arial" panose="020B0604020202020204" pitchFamily="34" charset="0"/>
              <a:buChar char="–"/>
              <a:defRPr/>
            </a:pPr>
            <a:r>
              <a:rPr lang="zh-TW" altLang="en-US" dirty="0" smtClean="0"/>
              <a:t>課程規劃：</a:t>
            </a:r>
            <a:r>
              <a:rPr lang="zh-TW" altLang="en-US" u="sng" dirty="0" smtClean="0"/>
              <a:t>學校願景</a:t>
            </a:r>
            <a:r>
              <a:rPr lang="zh-TW" altLang="en-US" dirty="0" smtClean="0"/>
              <a:t>建構、</a:t>
            </a:r>
            <a:r>
              <a:rPr lang="zh-TW" altLang="en-US" u="sng" dirty="0" smtClean="0"/>
              <a:t>學生圖像</a:t>
            </a:r>
            <a:r>
              <a:rPr lang="zh-TW" altLang="en-US" dirty="0" smtClean="0"/>
              <a:t>建構、發展整體課程目標</a:t>
            </a:r>
            <a:r>
              <a:rPr lang="en-US" altLang="zh-TW" dirty="0" smtClean="0"/>
              <a:t>(</a:t>
            </a:r>
            <a:r>
              <a:rPr lang="zh-TW" altLang="en-US" dirty="0" smtClean="0"/>
              <a:t>目標應包含教師</a:t>
            </a:r>
            <a:r>
              <a:rPr lang="en-US" altLang="zh-TW" dirty="0" smtClean="0"/>
              <a:t>/</a:t>
            </a:r>
            <a:r>
              <a:rPr lang="zh-TW" altLang="en-US" dirty="0" smtClean="0"/>
              <a:t>學生的行為與預期學習結果</a:t>
            </a:r>
            <a:r>
              <a:rPr lang="en-US" altLang="zh-TW" dirty="0" smtClean="0"/>
              <a:t>)</a:t>
            </a:r>
          </a:p>
          <a:p>
            <a:pPr lvl="1" fontAlgn="auto">
              <a:spcAft>
                <a:spcPts val="0"/>
              </a:spcAft>
              <a:buFont typeface="Arial" panose="020B0604020202020204" pitchFamily="34" charset="0"/>
              <a:buChar char="–"/>
              <a:defRPr/>
            </a:pPr>
            <a:r>
              <a:rPr lang="zh-TW" altLang="en-US" dirty="0" smtClean="0"/>
              <a:t>課程設計：</a:t>
            </a:r>
            <a:r>
              <a:rPr lang="zh-TW" altLang="en-US" u="sng" dirty="0" smtClean="0"/>
              <a:t>方案設計</a:t>
            </a:r>
            <a:r>
              <a:rPr lang="zh-TW" altLang="en-US" dirty="0" smtClean="0"/>
              <a:t>，包括教學活動、教材編選、學生分組、教學內容的範圍順序與組織、空間資源設備的配置</a:t>
            </a:r>
            <a:endParaRPr lang="en-US" altLang="zh-TW" dirty="0" smtClean="0"/>
          </a:p>
          <a:p>
            <a:pPr fontAlgn="auto">
              <a:spcAft>
                <a:spcPts val="0"/>
              </a:spcAft>
              <a:buFont typeface="Arial" panose="020B0604020202020204" pitchFamily="34" charset="0"/>
              <a:buChar char="•"/>
              <a:defRPr/>
            </a:pPr>
            <a:endParaRPr lang="zh-TW" altLang="en-US" dirty="0" smtClean="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55</a:t>
            </a:fld>
            <a:endParaRPr lang="zh-TW" altLang="en-US"/>
          </a:p>
        </p:txBody>
      </p:sp>
    </p:spTree>
    <p:extLst>
      <p:ext uri="{BB962C8B-B14F-4D97-AF65-F5344CB8AC3E}">
        <p14:creationId xmlns:p14="http://schemas.microsoft.com/office/powerpoint/2010/main" val="2290903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標題 1"/>
          <p:cNvSpPr>
            <a:spLocks noGrp="1"/>
          </p:cNvSpPr>
          <p:nvPr>
            <p:ph type="title"/>
          </p:nvPr>
        </p:nvSpPr>
        <p:spPr/>
        <p:txBody>
          <a:bodyPr/>
          <a:lstStyle/>
          <a:p>
            <a:endParaRPr lang="zh-TW" altLang="en-US" dirty="0" smtClean="0"/>
          </a:p>
        </p:txBody>
      </p:sp>
      <p:sp>
        <p:nvSpPr>
          <p:cNvPr id="55299" name="內容版面配置區 2"/>
          <p:cNvSpPr>
            <a:spLocks noGrp="1"/>
          </p:cNvSpPr>
          <p:nvPr>
            <p:ph idx="1"/>
          </p:nvPr>
        </p:nvSpPr>
        <p:spPr/>
        <p:txBody>
          <a:bodyPr/>
          <a:lstStyle/>
          <a:p>
            <a:pPr lvl="1"/>
            <a:r>
              <a:rPr lang="zh-TW" altLang="en-US" dirty="0" smtClean="0"/>
              <a:t>課程實施：進行專業反省與溝通。</a:t>
            </a:r>
            <a:endParaRPr lang="en-US" altLang="zh-TW" dirty="0" smtClean="0"/>
          </a:p>
          <a:p>
            <a:pPr lvl="1"/>
            <a:r>
              <a:rPr lang="zh-TW" altLang="en-US" dirty="0" smtClean="0"/>
              <a:t>課程評鑑：判斷及改進核心素養的課程發展過程與成效的不斷循環的</a:t>
            </a:r>
            <a:r>
              <a:rPr lang="zh-TW" altLang="en-US" u="sng" dirty="0" smtClean="0"/>
              <a:t>評鑑與回饋</a:t>
            </a:r>
            <a:r>
              <a:rPr lang="zh-TW" altLang="en-US" dirty="0" smtClean="0"/>
              <a:t>。</a:t>
            </a:r>
            <a:endParaRPr lang="en-US" altLang="zh-TW" dirty="0" smtClean="0"/>
          </a:p>
          <a:p>
            <a:pPr lvl="1"/>
            <a:r>
              <a:rPr lang="zh-TW" altLang="en-US" dirty="0" smtClean="0"/>
              <a:t>課程經營：</a:t>
            </a:r>
            <a:r>
              <a:rPr lang="zh-TW" altLang="en-US" u="sng" dirty="0" smtClean="0"/>
              <a:t>配套措施</a:t>
            </a:r>
            <a:r>
              <a:rPr lang="zh-TW" altLang="en-US" dirty="0" smtClean="0"/>
              <a:t>。</a:t>
            </a:r>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56</a:t>
            </a:fld>
            <a:endParaRPr lang="zh-TW" altLang="en-US"/>
          </a:p>
        </p:txBody>
      </p:sp>
    </p:spTree>
    <p:extLst>
      <p:ext uri="{BB962C8B-B14F-4D97-AF65-F5344CB8AC3E}">
        <p14:creationId xmlns:p14="http://schemas.microsoft.com/office/powerpoint/2010/main" val="2469797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標題 1"/>
          <p:cNvSpPr>
            <a:spLocks noGrp="1"/>
          </p:cNvSpPr>
          <p:nvPr>
            <p:ph type="title"/>
          </p:nvPr>
        </p:nvSpPr>
        <p:spPr/>
        <p:txBody>
          <a:bodyPr/>
          <a:lstStyle/>
          <a:p>
            <a:endParaRPr lang="zh-TW" altLang="en-US" dirty="0" smtClean="0"/>
          </a:p>
        </p:txBody>
      </p:sp>
      <p:pic>
        <p:nvPicPr>
          <p:cNvPr id="56323"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3538" y="1268413"/>
            <a:ext cx="7953375" cy="4959350"/>
          </a:xfrm>
          <a:noFill/>
          <a:ln>
            <a:solidFill>
              <a:srgbClr val="996633"/>
            </a:solidFill>
            <a:miter lim="800000"/>
            <a:headEnd/>
            <a:tailEnd/>
          </a:ln>
        </p:spPr>
      </p:pic>
      <p:sp>
        <p:nvSpPr>
          <p:cNvPr id="2" name="投影片編號版面配置區 1"/>
          <p:cNvSpPr>
            <a:spLocks noGrp="1"/>
          </p:cNvSpPr>
          <p:nvPr>
            <p:ph type="sldNum" sz="quarter" idx="12"/>
          </p:nvPr>
        </p:nvSpPr>
        <p:spPr/>
        <p:txBody>
          <a:bodyPr/>
          <a:lstStyle/>
          <a:p>
            <a:fld id="{32C9BB66-3DCF-4E45-B453-110523A267B2}" type="slidenum">
              <a:rPr lang="zh-TW" altLang="en-US" smtClean="0"/>
              <a:t>57</a:t>
            </a:fld>
            <a:endParaRPr lang="zh-TW" altLang="en-US"/>
          </a:p>
        </p:txBody>
      </p:sp>
    </p:spTree>
    <p:extLst>
      <p:ext uri="{BB962C8B-B14F-4D97-AF65-F5344CB8AC3E}">
        <p14:creationId xmlns:p14="http://schemas.microsoft.com/office/powerpoint/2010/main" val="3672138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p:cNvSpPr>
            <a:spLocks noGrp="1" noChangeArrowheads="1"/>
          </p:cNvSpPr>
          <p:nvPr>
            <p:ph type="title"/>
          </p:nvPr>
        </p:nvSpPr>
        <p:spPr/>
        <p:txBody>
          <a:bodyPr/>
          <a:lstStyle/>
          <a:p>
            <a:endParaRPr lang="zh-TW" altLang="en-US" dirty="0" smtClean="0"/>
          </a:p>
        </p:txBody>
      </p:sp>
      <p:sp>
        <p:nvSpPr>
          <p:cNvPr id="57347" name="內容版面配置區 2"/>
          <p:cNvSpPr>
            <a:spLocks noGrp="1"/>
          </p:cNvSpPr>
          <p:nvPr>
            <p:ph idx="1"/>
          </p:nvPr>
        </p:nvSpPr>
        <p:spPr/>
        <p:txBody>
          <a:bodyPr/>
          <a:lstStyle/>
          <a:p>
            <a:endParaRPr lang="zh-TW" altLang="en-US" smtClean="0"/>
          </a:p>
        </p:txBody>
      </p:sp>
      <p:pic>
        <p:nvPicPr>
          <p:cNvPr id="5734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27038"/>
            <a:ext cx="7704137" cy="5803900"/>
          </a:xfrm>
          <a:prstGeom prst="rect">
            <a:avLst/>
          </a:prstGeom>
          <a:noFill/>
          <a:ln w="38100">
            <a:solidFill>
              <a:srgbClr val="996633"/>
            </a:solidFill>
            <a:prstDash val="sysDot"/>
            <a:miter lim="800000"/>
            <a:headEnd/>
            <a:tailEnd/>
          </a:ln>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fld id="{32C9BB66-3DCF-4E45-B453-110523A267B2}" type="slidenum">
              <a:rPr lang="zh-TW" altLang="en-US" smtClean="0"/>
              <a:t>58</a:t>
            </a:fld>
            <a:endParaRPr lang="zh-TW" altLang="en-US"/>
          </a:p>
        </p:txBody>
      </p:sp>
    </p:spTree>
    <p:extLst>
      <p:ext uri="{BB962C8B-B14F-4D97-AF65-F5344CB8AC3E}">
        <p14:creationId xmlns:p14="http://schemas.microsoft.com/office/powerpoint/2010/main" val="1793517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a:t>核心</a:t>
            </a:r>
            <a:r>
              <a:rPr lang="zh-TW" altLang="en-US" dirty="0" smtClean="0"/>
              <a:t>素養學校本位課程的發展歷程</a:t>
            </a:r>
            <a:endParaRPr lang="zh-TW" altLang="en-US" dirty="0"/>
          </a:p>
        </p:txBody>
      </p:sp>
      <p:sp>
        <p:nvSpPr>
          <p:cNvPr id="5" name="副標題 4"/>
          <p:cNvSpPr>
            <a:spLocks noGrp="1"/>
          </p:cNvSpPr>
          <p:nvPr>
            <p:ph type="subTitle" idx="1"/>
          </p:nvPr>
        </p:nvSpPr>
        <p:spPr/>
        <p:txBody>
          <a:bodyPr/>
          <a:lstStyle/>
          <a:p>
            <a:endParaRPr lang="zh-TW" altLang="en-US"/>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59</a:t>
            </a:fld>
            <a:endParaRPr lang="zh-TW" altLang="en-US"/>
          </a:p>
        </p:txBody>
      </p:sp>
    </p:spTree>
    <p:extLst>
      <p:ext uri="{BB962C8B-B14F-4D97-AF65-F5344CB8AC3E}">
        <p14:creationId xmlns:p14="http://schemas.microsoft.com/office/powerpoint/2010/main" val="355741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smtClean="0"/>
              <a:t>1.</a:t>
            </a:r>
            <a:r>
              <a:rPr lang="zh-TW" altLang="en-US" dirty="0" smtClean="0"/>
              <a:t>素養導向</a:t>
            </a:r>
            <a:r>
              <a:rPr lang="zh-TW" altLang="en-US" dirty="0"/>
              <a:t>：</a:t>
            </a:r>
            <a:r>
              <a:rPr lang="zh-TW" altLang="en-US" dirty="0" smtClean="0"/>
              <a:t>以核心素養為課程發展主軸</a:t>
            </a:r>
            <a:endParaRPr lang="en-US" altLang="zh-TW" dirty="0" smtClean="0"/>
          </a:p>
          <a:p>
            <a:pPr lvl="1"/>
            <a:r>
              <a:rPr lang="zh-TW" altLang="en-US" dirty="0" smtClean="0"/>
              <a:t>「核心素養」是指一個人為適應現在生活及面對未來挑戰，所應具備的知識、能力與態度</a:t>
            </a:r>
            <a:r>
              <a:rPr lang="zh-TW" altLang="zh-TW" dirty="0" smtClean="0"/>
              <a:t>。</a:t>
            </a:r>
            <a:endParaRPr lang="en-US" altLang="zh-TW" dirty="0" smtClean="0"/>
          </a:p>
          <a:p>
            <a:pPr lvl="1"/>
            <a:r>
              <a:rPr lang="zh-TW" altLang="en-US" dirty="0" smtClean="0"/>
              <a:t>學習不宜以學科知識及技能為限，應關注「學習」與「生活」的結合，透過實踐力行而彰顯學習者的全人發展</a:t>
            </a:r>
            <a:r>
              <a:rPr lang="zh-TW" altLang="zh-TW" dirty="0" smtClean="0"/>
              <a:t>。</a:t>
            </a:r>
            <a:endParaRPr lang="en-US" altLang="zh-TW" dirty="0" smtClean="0"/>
          </a:p>
          <a:p>
            <a:pPr lvl="1"/>
            <a:r>
              <a:rPr lang="zh-TW" altLang="en-US" dirty="0" smtClean="0"/>
              <a:t>核心素養為課程發展的主軸，以裨益各教育階段間的連貫，以及各領域</a:t>
            </a:r>
            <a:r>
              <a:rPr lang="en-US" altLang="zh-TW" dirty="0" smtClean="0"/>
              <a:t>/</a:t>
            </a:r>
            <a:r>
              <a:rPr lang="zh-TW" altLang="en-US" dirty="0" smtClean="0"/>
              <a:t>科目間的統整</a:t>
            </a:r>
            <a:r>
              <a:rPr lang="zh-TW" altLang="zh-TW" dirty="0" smtClean="0"/>
              <a:t>。</a:t>
            </a:r>
            <a:endParaRPr lang="en-US" altLang="zh-TW" dirty="0" smtClean="0"/>
          </a:p>
          <a:p>
            <a:pPr lvl="1"/>
            <a:r>
              <a:rPr lang="zh-TW" altLang="en-US" dirty="0" smtClean="0"/>
              <a:t>每一位接受十二年國民基本教育的學生，所應具備的基本且共同的素養，代表著各級各類學校的學生所應培養的最低共同要求。</a:t>
            </a:r>
            <a:endParaRPr lang="en-US" altLang="zh-TW" dirty="0" smtClean="0"/>
          </a:p>
          <a:p>
            <a:pPr lvl="1"/>
            <a:endParaRPr lang="en-US" altLang="zh-TW" dirty="0" smtClean="0"/>
          </a:p>
          <a:p>
            <a:pPr lvl="2"/>
            <a:endParaRPr lang="en-US" altLang="zh-TW" dirty="0" smtClean="0"/>
          </a:p>
          <a:p>
            <a:endParaRPr lang="zh-TW" altLang="en-US" dirty="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6</a:t>
            </a:fld>
            <a:endParaRPr lang="zh-TW" altLang="en-US"/>
          </a:p>
        </p:txBody>
      </p:sp>
    </p:spTree>
    <p:extLst>
      <p:ext uri="{BB962C8B-B14F-4D97-AF65-F5344CB8AC3E}">
        <p14:creationId xmlns:p14="http://schemas.microsoft.com/office/powerpoint/2010/main" val="27601170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pPr eaLnBrk="1" hangingPunct="1"/>
            <a:endParaRPr lang="zh-TW" altLang="en-US" smtClean="0"/>
          </a:p>
        </p:txBody>
      </p:sp>
      <p:sp>
        <p:nvSpPr>
          <p:cNvPr id="6147" name="內容版面配置區 2"/>
          <p:cNvSpPr>
            <a:spLocks noGrp="1"/>
          </p:cNvSpPr>
          <p:nvPr>
            <p:ph idx="1"/>
          </p:nvPr>
        </p:nvSpPr>
        <p:spPr/>
        <p:txBody>
          <a:bodyPr/>
          <a:lstStyle/>
          <a:p>
            <a:pPr eaLnBrk="1" hangingPunct="1"/>
            <a:endParaRPr lang="zh-TW" altLang="en-US" smtClean="0"/>
          </a:p>
        </p:txBody>
      </p:sp>
      <p:pic>
        <p:nvPicPr>
          <p:cNvPr id="614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1462"/>
            <a:ext cx="9396536" cy="6325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2"/>
          </p:nvPr>
        </p:nvSpPr>
        <p:spPr/>
        <p:txBody>
          <a:bodyPr/>
          <a:lstStyle/>
          <a:p>
            <a:fld id="{32C9BB66-3DCF-4E45-B453-110523A267B2}" type="slidenum">
              <a:rPr lang="zh-TW" altLang="en-US" smtClean="0"/>
              <a:t>60</a:t>
            </a:fld>
            <a:endParaRPr lang="zh-TW" altLang="en-US"/>
          </a:p>
        </p:txBody>
      </p:sp>
    </p:spTree>
    <p:extLst>
      <p:ext uri="{BB962C8B-B14F-4D97-AF65-F5344CB8AC3E}">
        <p14:creationId xmlns:p14="http://schemas.microsoft.com/office/powerpoint/2010/main" val="194373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Grp="1" noChangeArrowheads="1"/>
          </p:cNvSpPr>
          <p:nvPr>
            <p:ph type="title"/>
          </p:nvPr>
        </p:nvSpPr>
        <p:spPr/>
        <p:txBody>
          <a:bodyPr/>
          <a:lstStyle/>
          <a:p>
            <a:endParaRPr lang="zh-TW" altLang="en-US" smtClean="0"/>
          </a:p>
        </p:txBody>
      </p:sp>
      <p:sp>
        <p:nvSpPr>
          <p:cNvPr id="12291" name="Rectangle 3"/>
          <p:cNvSpPr>
            <a:spLocks noGrp="1" noChangeArrowheads="1"/>
          </p:cNvSpPr>
          <p:nvPr>
            <p:ph idx="1"/>
          </p:nvPr>
        </p:nvSpPr>
        <p:spPr/>
        <p:txBody>
          <a:bodyPr/>
          <a:lstStyle/>
          <a:p>
            <a:r>
              <a:rPr lang="en-US" altLang="zh-TW" smtClean="0"/>
              <a:t> </a:t>
            </a:r>
          </a:p>
        </p:txBody>
      </p:sp>
      <p:pic>
        <p:nvPicPr>
          <p:cNvPr id="1229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17704"/>
            <a:ext cx="8784976" cy="630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2"/>
          </p:nvPr>
        </p:nvSpPr>
        <p:spPr/>
        <p:txBody>
          <a:bodyPr/>
          <a:lstStyle/>
          <a:p>
            <a:fld id="{32C9BB66-3DCF-4E45-B453-110523A267B2}" type="slidenum">
              <a:rPr lang="zh-TW" altLang="en-US" smtClean="0"/>
              <a:t>61</a:t>
            </a:fld>
            <a:endParaRPr lang="zh-TW" altLang="en-US"/>
          </a:p>
        </p:txBody>
      </p:sp>
    </p:spTree>
    <p:extLst>
      <p:ext uri="{BB962C8B-B14F-4D97-AF65-F5344CB8AC3E}">
        <p14:creationId xmlns:p14="http://schemas.microsoft.com/office/powerpoint/2010/main" val="2333727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pPr eaLnBrk="1" hangingPunct="1"/>
            <a:endParaRPr lang="zh-TW" altLang="en-US" dirty="0" smtClean="0"/>
          </a:p>
        </p:txBody>
      </p:sp>
      <p:sp>
        <p:nvSpPr>
          <p:cNvPr id="4099" name="內容版面配置區 2"/>
          <p:cNvSpPr>
            <a:spLocks noGrp="1"/>
          </p:cNvSpPr>
          <p:nvPr>
            <p:ph idx="1"/>
          </p:nvPr>
        </p:nvSpPr>
        <p:spPr/>
        <p:txBody>
          <a:bodyPr/>
          <a:lstStyle/>
          <a:p>
            <a:pPr eaLnBrk="1" hangingPunct="1"/>
            <a:endParaRPr lang="zh-TW" altLang="en-US" smtClean="0"/>
          </a:p>
        </p:txBody>
      </p:sp>
      <p:pic>
        <p:nvPicPr>
          <p:cNvPr id="410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21" y="260648"/>
            <a:ext cx="8925679" cy="61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780928"/>
            <a:ext cx="465138"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2"/>
          </p:nvPr>
        </p:nvSpPr>
        <p:spPr/>
        <p:txBody>
          <a:bodyPr/>
          <a:lstStyle/>
          <a:p>
            <a:fld id="{32C9BB66-3DCF-4E45-B453-110523A267B2}" type="slidenum">
              <a:rPr lang="zh-TW" altLang="en-US" smtClean="0"/>
              <a:t>62</a:t>
            </a:fld>
            <a:endParaRPr lang="zh-TW" altLang="en-US"/>
          </a:p>
        </p:txBody>
      </p:sp>
    </p:spTree>
    <p:extLst>
      <p:ext uri="{BB962C8B-B14F-4D97-AF65-F5344CB8AC3E}">
        <p14:creationId xmlns:p14="http://schemas.microsoft.com/office/powerpoint/2010/main" val="1336076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28091"/>
            <a:ext cx="8593256" cy="48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AutoShape 8"/>
          <p:cNvSpPr>
            <a:spLocks noGrp="1" noChangeArrowheads="1"/>
          </p:cNvSpPr>
          <p:nvPr>
            <p:ph type="title"/>
          </p:nvPr>
        </p:nvSpPr>
        <p:spPr>
          <a:xfrm>
            <a:off x="900113" y="188913"/>
            <a:ext cx="6985000" cy="1143000"/>
          </a:xfrm>
        </p:spPr>
        <p:txBody>
          <a:bodyPr/>
          <a:lstStyle/>
          <a:p>
            <a:pPr eaLnBrk="1" hangingPunct="1"/>
            <a:endParaRPr lang="zh-TW" altLang="en-US" dirty="0" smtClean="0"/>
          </a:p>
        </p:txBody>
      </p:sp>
      <p:sp>
        <p:nvSpPr>
          <p:cNvPr id="5124" name="表格版面配置區 2"/>
          <p:cNvSpPr>
            <a:spLocks noGrp="1" noTextEdit="1"/>
          </p:cNvSpPr>
          <p:nvPr>
            <p:ph type="tbl" idx="1"/>
          </p:nvPr>
        </p:nvSpPr>
        <p:spPr>
          <a:xfrm>
            <a:off x="755576" y="2349500"/>
            <a:ext cx="7764537" cy="3740151"/>
          </a:xfrm>
        </p:spPr>
      </p:sp>
      <p:pic>
        <p:nvPicPr>
          <p:cNvPr id="512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140968"/>
            <a:ext cx="3873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574040"/>
            <a:ext cx="820891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2"/>
          </p:nvPr>
        </p:nvSpPr>
        <p:spPr/>
        <p:txBody>
          <a:bodyPr/>
          <a:lstStyle/>
          <a:p>
            <a:pPr>
              <a:defRPr/>
            </a:pPr>
            <a:fld id="{79664535-E200-43A0-8772-263B5C1A611B}" type="slidenum">
              <a:rPr lang="en-US" altLang="zh-TW" smtClean="0"/>
              <a:pPr>
                <a:defRPr/>
              </a:pPr>
              <a:t>63</a:t>
            </a:fld>
            <a:endParaRPr lang="en-US" altLang="zh-TW"/>
          </a:p>
        </p:txBody>
      </p:sp>
    </p:spTree>
    <p:extLst>
      <p:ext uri="{BB962C8B-B14F-4D97-AF65-F5344CB8AC3E}">
        <p14:creationId xmlns:p14="http://schemas.microsoft.com/office/powerpoint/2010/main" val="4067315486"/>
      </p:ext>
    </p:extLst>
  </p:cSld>
  <p:clrMapOvr>
    <a:masterClrMapping/>
  </p:clrMapOvr>
  <p:transition spd="med">
    <p:strips dir="l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003300"/>
            <a:ext cx="532765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65"/>
            <a:ext cx="8964487" cy="627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投影片編號版面配置區 5"/>
          <p:cNvSpPr>
            <a:spLocks noGrp="1"/>
          </p:cNvSpPr>
          <p:nvPr>
            <p:ph type="sldNum" sz="quarter" idx="12"/>
          </p:nvPr>
        </p:nvSpPr>
        <p:spPr/>
        <p:txBody>
          <a:bodyPr/>
          <a:lstStyle/>
          <a:p>
            <a:fld id="{32C9BB66-3DCF-4E45-B453-110523A267B2}" type="slidenum">
              <a:rPr lang="zh-TW" altLang="en-US" smtClean="0"/>
              <a:t>64</a:t>
            </a:fld>
            <a:endParaRPr lang="zh-TW" altLang="en-US"/>
          </a:p>
        </p:txBody>
      </p:sp>
    </p:spTree>
    <p:extLst>
      <p:ext uri="{BB962C8B-B14F-4D97-AF65-F5344CB8AC3E}">
        <p14:creationId xmlns:p14="http://schemas.microsoft.com/office/powerpoint/2010/main" val="14638450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p:txBody>
          <a:bodyPr/>
          <a:lstStyle/>
          <a:p>
            <a:endParaRPr lang="zh-TW" altLang="en-US" smtClean="0"/>
          </a:p>
        </p:txBody>
      </p:sp>
      <p:sp>
        <p:nvSpPr>
          <p:cNvPr id="20483" name="Rectangle 3"/>
          <p:cNvSpPr>
            <a:spLocks noGrp="1" noChangeArrowheads="1"/>
          </p:cNvSpPr>
          <p:nvPr>
            <p:ph idx="1"/>
          </p:nvPr>
        </p:nvSpPr>
        <p:spPr/>
        <p:txBody>
          <a:bodyPr/>
          <a:lstStyle/>
          <a:p>
            <a:r>
              <a:rPr lang="en-US" altLang="zh-TW" smtClean="0"/>
              <a:t> </a:t>
            </a:r>
          </a:p>
        </p:txBody>
      </p:sp>
      <p:pic>
        <p:nvPicPr>
          <p:cNvPr id="2048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6898"/>
            <a:ext cx="8964488" cy="633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2"/>
          </p:nvPr>
        </p:nvSpPr>
        <p:spPr/>
        <p:txBody>
          <a:bodyPr/>
          <a:lstStyle/>
          <a:p>
            <a:fld id="{32C9BB66-3DCF-4E45-B453-110523A267B2}" type="slidenum">
              <a:rPr lang="zh-TW" altLang="en-US" smtClean="0"/>
              <a:t>65</a:t>
            </a:fld>
            <a:endParaRPr lang="zh-TW" altLang="en-US"/>
          </a:p>
        </p:txBody>
      </p:sp>
    </p:spTree>
    <p:extLst>
      <p:ext uri="{BB962C8B-B14F-4D97-AF65-F5344CB8AC3E}">
        <p14:creationId xmlns:p14="http://schemas.microsoft.com/office/powerpoint/2010/main" val="3846620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smtClean="0"/>
              <a:t>2. </a:t>
            </a:r>
            <a:r>
              <a:rPr lang="zh-TW" altLang="en-US" dirty="0" smtClean="0"/>
              <a:t>連貫統整</a:t>
            </a:r>
            <a:endParaRPr lang="en-US" altLang="zh-TW" dirty="0" smtClean="0"/>
          </a:p>
          <a:p>
            <a:pPr lvl="1"/>
            <a:r>
              <a:rPr lang="zh-TW" altLang="en-US" dirty="0" smtClean="0"/>
              <a:t>重視各</a:t>
            </a:r>
            <a:r>
              <a:rPr lang="zh-TW" altLang="zh-TW" dirty="0" smtClean="0"/>
              <a:t>階段間</a:t>
            </a:r>
            <a:r>
              <a:rPr lang="zh-TW" altLang="en-US" dirty="0" smtClean="0"/>
              <a:t>學習內容</a:t>
            </a:r>
            <a:r>
              <a:rPr lang="zh-TW" altLang="zh-TW" dirty="0" smtClean="0"/>
              <a:t>的連貫</a:t>
            </a:r>
            <a:r>
              <a:rPr lang="zh-TW" altLang="en-US" dirty="0" smtClean="0"/>
              <a:t>：國中小分成四階段來做學習內容的銜接。</a:t>
            </a:r>
            <a:endParaRPr lang="en-US" altLang="zh-TW" dirty="0" smtClean="0"/>
          </a:p>
          <a:p>
            <a:pPr lvl="1"/>
            <a:r>
              <a:rPr lang="zh-TW" altLang="zh-TW" dirty="0" smtClean="0"/>
              <a:t>領域</a:t>
            </a:r>
            <a:r>
              <a:rPr lang="en-US" altLang="zh-TW" dirty="0" smtClean="0"/>
              <a:t>/</a:t>
            </a:r>
            <a:r>
              <a:rPr lang="zh-TW" altLang="zh-TW" dirty="0" smtClean="0"/>
              <a:t>科目</a:t>
            </a:r>
            <a:r>
              <a:rPr lang="en-US" altLang="zh-TW" dirty="0" smtClean="0"/>
              <a:t>/</a:t>
            </a:r>
            <a:r>
              <a:rPr lang="zh-TW" altLang="zh-TW" dirty="0" smtClean="0"/>
              <a:t>群科課程的橫向統整</a:t>
            </a:r>
            <a:r>
              <a:rPr lang="zh-TW" altLang="en-US" dirty="0" smtClean="0"/>
              <a:t>：</a:t>
            </a:r>
            <a:r>
              <a:rPr lang="zh-TW" altLang="zh-TW" dirty="0"/>
              <a:t>在不斷改變世界中，學校課程應該透過跨領域或專題</a:t>
            </a:r>
            <a:r>
              <a:rPr lang="en-US" altLang="zh-TW" dirty="0"/>
              <a:t>(</a:t>
            </a:r>
            <a:r>
              <a:rPr lang="zh-TW" altLang="zh-TW" dirty="0"/>
              <a:t>議題</a:t>
            </a:r>
            <a:r>
              <a:rPr lang="en-US" altLang="zh-TW" dirty="0"/>
              <a:t>)</a:t>
            </a:r>
            <a:r>
              <a:rPr lang="zh-TW" altLang="zh-TW" dirty="0"/>
              <a:t>為本的學習方式，來培養</a:t>
            </a:r>
            <a:r>
              <a:rPr lang="zh-TW" altLang="zh-TW" dirty="0" smtClean="0"/>
              <a:t>學生迎</a:t>
            </a:r>
            <a:r>
              <a:rPr lang="zh-TW" altLang="zh-TW" dirty="0"/>
              <a:t>向世界挑戰</a:t>
            </a:r>
            <a:r>
              <a:rPr lang="zh-TW" altLang="zh-TW" dirty="0" smtClean="0"/>
              <a:t>的橫向能力</a:t>
            </a:r>
            <a:r>
              <a:rPr lang="zh-TW" altLang="en-US" dirty="0" smtClean="0"/>
              <a:t>。可以</a:t>
            </a:r>
            <a:r>
              <a:rPr lang="zh-TW" altLang="en-US" dirty="0"/>
              <a:t>藉由「專題」來進行，學生們可從不同科目的觀點來探討相同的現象。</a:t>
            </a:r>
            <a:endParaRPr lang="en-US" altLang="zh-TW" dirty="0" smtClean="0"/>
          </a:p>
          <a:p>
            <a:endParaRPr lang="zh-TW" altLang="en-US" dirty="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7</a:t>
            </a:fld>
            <a:endParaRPr lang="zh-TW" altLang="en-US"/>
          </a:p>
        </p:txBody>
      </p:sp>
    </p:spTree>
    <p:extLst>
      <p:ext uri="{BB962C8B-B14F-4D97-AF65-F5344CB8AC3E}">
        <p14:creationId xmlns:p14="http://schemas.microsoft.com/office/powerpoint/2010/main" val="21867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smtClean="0"/>
              <a:t>3.</a:t>
            </a:r>
            <a:r>
              <a:rPr lang="zh-TW" altLang="en-US" dirty="0" smtClean="0"/>
              <a:t>多元適性</a:t>
            </a:r>
            <a:endParaRPr lang="en-US" altLang="zh-TW" dirty="0" smtClean="0"/>
          </a:p>
          <a:p>
            <a:pPr lvl="1"/>
            <a:r>
              <a:rPr lang="zh-TW" altLang="en-US" dirty="0" smtClean="0"/>
              <a:t>五育均衡：</a:t>
            </a:r>
            <a:endParaRPr lang="en-US" altLang="zh-TW" dirty="0" smtClean="0"/>
          </a:p>
          <a:p>
            <a:pPr lvl="1"/>
            <a:r>
              <a:rPr lang="zh-TW" altLang="en-US" dirty="0" smtClean="0"/>
              <a:t>適性探索：</a:t>
            </a:r>
            <a:r>
              <a:rPr lang="zh-TW" altLang="en-US" dirty="0"/>
              <a:t>適性揚才，是當前教育的新主流思潮。因此，找出孩子的天賦傾向，也成為父母的新焦慮</a:t>
            </a:r>
            <a:endParaRPr lang="en-US" altLang="zh-TW" dirty="0" smtClean="0"/>
          </a:p>
          <a:p>
            <a:pPr lvl="1"/>
            <a:r>
              <a:rPr lang="zh-TW" altLang="en-US" dirty="0" smtClean="0"/>
              <a:t>拔尖扶弱：</a:t>
            </a:r>
            <a:r>
              <a:rPr lang="zh-TW" altLang="en-US" dirty="0"/>
              <a:t>提拔頂尖學生、扶持學習弱勢學生，全面提升學生的學習</a:t>
            </a:r>
            <a:r>
              <a:rPr lang="zh-TW" altLang="en-US" dirty="0" smtClean="0"/>
              <a:t>效果。</a:t>
            </a:r>
            <a:endParaRPr lang="zh-TW" altLang="en-US" dirty="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8</a:t>
            </a:fld>
            <a:endParaRPr lang="zh-TW" altLang="en-US"/>
          </a:p>
        </p:txBody>
      </p:sp>
    </p:spTree>
    <p:extLst>
      <p:ext uri="{BB962C8B-B14F-4D97-AF65-F5344CB8AC3E}">
        <p14:creationId xmlns:p14="http://schemas.microsoft.com/office/powerpoint/2010/main" val="3228975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smtClean="0"/>
              <a:t>4.</a:t>
            </a:r>
            <a:r>
              <a:rPr lang="zh-TW" altLang="en-US" dirty="0" smtClean="0"/>
              <a:t>彈性活動</a:t>
            </a:r>
            <a:endParaRPr lang="en-US" altLang="zh-TW" dirty="0" smtClean="0"/>
          </a:p>
          <a:p>
            <a:pPr lvl="1"/>
            <a:r>
              <a:rPr lang="zh-TW" altLang="en-US" dirty="0" smtClean="0"/>
              <a:t>發展學校特色課程</a:t>
            </a:r>
            <a:endParaRPr lang="en-US" altLang="zh-TW" dirty="0" smtClean="0"/>
          </a:p>
          <a:p>
            <a:pPr lvl="1"/>
            <a:r>
              <a:rPr lang="zh-TW" altLang="en-US" dirty="0" smtClean="0"/>
              <a:t>彈性組合學校</a:t>
            </a:r>
            <a:r>
              <a:rPr lang="zh-TW" altLang="zh-TW" dirty="0" smtClean="0"/>
              <a:t>課程</a:t>
            </a:r>
            <a:endParaRPr lang="en-US" altLang="zh-TW" dirty="0" smtClean="0"/>
          </a:p>
          <a:p>
            <a:endParaRPr lang="zh-TW" altLang="en-US" dirty="0"/>
          </a:p>
        </p:txBody>
      </p:sp>
      <p:sp>
        <p:nvSpPr>
          <p:cNvPr id="2" name="投影片編號版面配置區 1"/>
          <p:cNvSpPr>
            <a:spLocks noGrp="1"/>
          </p:cNvSpPr>
          <p:nvPr>
            <p:ph type="sldNum" sz="quarter" idx="12"/>
          </p:nvPr>
        </p:nvSpPr>
        <p:spPr/>
        <p:txBody>
          <a:bodyPr/>
          <a:lstStyle/>
          <a:p>
            <a:fld id="{32C9BB66-3DCF-4E45-B453-110523A267B2}" type="slidenum">
              <a:rPr lang="zh-TW" altLang="en-US" smtClean="0"/>
              <a:t>9</a:t>
            </a:fld>
            <a:endParaRPr lang="zh-TW" altLang="en-US"/>
          </a:p>
        </p:txBody>
      </p:sp>
    </p:spTree>
    <p:extLst>
      <p:ext uri="{BB962C8B-B14F-4D97-AF65-F5344CB8AC3E}">
        <p14:creationId xmlns:p14="http://schemas.microsoft.com/office/powerpoint/2010/main" val="944089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2901</Words>
  <Application>Microsoft Office PowerPoint</Application>
  <PresentationFormat>如螢幕大小 (4:3)</PresentationFormat>
  <Paragraphs>287</Paragraphs>
  <Slides>65</Slides>
  <Notes>0</Notes>
  <HiddenSlides>0</HiddenSlides>
  <MMClips>0</MMClips>
  <ScaleCrop>false</ScaleCrop>
  <HeadingPairs>
    <vt:vector size="4" baseType="variant">
      <vt:variant>
        <vt:lpstr>佈景主題</vt:lpstr>
      </vt:variant>
      <vt:variant>
        <vt:i4>1</vt:i4>
      </vt:variant>
      <vt:variant>
        <vt:lpstr>投影片標題</vt:lpstr>
      </vt:variant>
      <vt:variant>
        <vt:i4>65</vt:i4>
      </vt:variant>
    </vt:vector>
  </HeadingPairs>
  <TitlesOfParts>
    <vt:vector size="66" baseType="lpstr">
      <vt:lpstr>Office 佈景主題</vt:lpstr>
      <vt:lpstr>肆、學校本位課程發展理論</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第一章  導論</vt:lpstr>
      <vt:lpstr>(核心素養)</vt:lpstr>
      <vt:lpstr>PowerPoint 簡報</vt:lpstr>
      <vt:lpstr>PowerPoint 簡報</vt:lpstr>
      <vt:lpstr>PowerPoint 簡報</vt:lpstr>
      <vt:lpstr>PowerPoint 簡報</vt:lpstr>
      <vt:lpstr>PowerPoint 簡報</vt:lpstr>
      <vt:lpstr>PowerPoint 簡報</vt:lpstr>
      <vt:lpstr>PowerPoint 簡報</vt:lpstr>
      <vt:lpstr>PowerPoint 簡報</vt:lpstr>
      <vt:lpstr>108課綱</vt:lpstr>
      <vt:lpstr>PowerPoint 簡報</vt:lpstr>
      <vt:lpstr>PowerPoint 簡報</vt:lpstr>
      <vt:lpstr> </vt:lpstr>
      <vt:lpstr>PowerPoint 簡報</vt:lpstr>
      <vt:lpstr>PowerPoint 簡報</vt:lpstr>
      <vt:lpstr>壹、教改理念</vt:lpstr>
      <vt:lpstr>PowerPoint 簡報</vt:lpstr>
      <vt:lpstr>一、學校本位經營管理的理念</vt:lpstr>
      <vt:lpstr>二、學校本位課程發展的理念</vt:lpstr>
      <vt:lpstr>PowerPoint 簡報</vt:lpstr>
      <vt:lpstr>三、學校本位課程發展的要素</vt:lpstr>
      <vt:lpstr>PowerPoint 簡報</vt:lpstr>
      <vt:lpstr>貳、時代意義 </vt:lpstr>
      <vt:lpstr>PowerPoint 簡報</vt:lpstr>
      <vt:lpstr>一、12年國教課程改革時代意義</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二、倡導學校本位課程發展的理念</vt:lpstr>
      <vt:lpstr>參、理念模式</vt:lpstr>
      <vt:lpstr>一、「經濟合作與發展組織」模式</vt:lpstr>
      <vt:lpstr>PowerPoint 簡報</vt:lpstr>
      <vt:lpstr>PowerPoint 簡報</vt:lpstr>
      <vt:lpstr>PowerPoint 簡報</vt:lpstr>
      <vt:lpstr>肆、核心素養的學校本位課程發展</vt:lpstr>
      <vt:lpstr>一、整體課程的重要意義</vt:lpstr>
      <vt:lpstr>二、整體課程經營</vt:lpstr>
      <vt:lpstr>PowerPoint 簡報</vt:lpstr>
      <vt:lpstr>PowerPoint 簡報</vt:lpstr>
      <vt:lpstr>PowerPoint 簡報</vt:lpstr>
      <vt:lpstr>核心素養學校本位課程的發展歷程</vt:lpstr>
      <vt:lpstr>PowerPoint 簡報</vt:lpstr>
      <vt:lpstr>PowerPoint 簡報</vt:lpstr>
      <vt:lpstr>PowerPoint 簡報</vt:lpstr>
      <vt:lpstr>PowerPoint 簡報</vt:lpstr>
      <vt:lpstr>PowerPoint 簡報</vt:lpstr>
      <vt:lpstr>PowerPoint 簡報</vt:lpstr>
    </vt:vector>
  </TitlesOfParts>
  <Company>C.M.T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7</cp:revision>
  <dcterms:created xsi:type="dcterms:W3CDTF">2021-02-25T03:02:14Z</dcterms:created>
  <dcterms:modified xsi:type="dcterms:W3CDTF">2021-03-01T12:08:45Z</dcterms:modified>
</cp:coreProperties>
</file>