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501" r:id="rId3"/>
    <p:sldId id="502" r:id="rId4"/>
    <p:sldId id="503" r:id="rId5"/>
    <p:sldId id="505" r:id="rId6"/>
    <p:sldId id="506" r:id="rId7"/>
    <p:sldId id="507" r:id="rId8"/>
    <p:sldId id="508" r:id="rId9"/>
    <p:sldId id="509" r:id="rId10"/>
    <p:sldId id="510" r:id="rId11"/>
    <p:sldId id="548" r:id="rId12"/>
    <p:sldId id="511" r:id="rId13"/>
    <p:sldId id="547" r:id="rId14"/>
    <p:sldId id="512" r:id="rId15"/>
    <p:sldId id="468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>
      <p:cViewPr varScale="1">
        <p:scale>
          <a:sx n="46" d="100"/>
          <a:sy n="46" d="100"/>
        </p:scale>
        <p:origin x="-134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E113A-FDA4-414C-889A-C05A73404F4B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CCCE5-5C40-42DC-A55D-AB8E414016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595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95D-8CF9-438B-8424-1A4F44046A3C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3076-ED73-41F7-BADD-1DD27C796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08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95D-8CF9-438B-8424-1A4F44046A3C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3076-ED73-41F7-BADD-1DD27C796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95D-8CF9-438B-8424-1A4F44046A3C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3076-ED73-41F7-BADD-1DD27C796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43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95D-8CF9-438B-8424-1A4F44046A3C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3076-ED73-41F7-BADD-1DD27C796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78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95D-8CF9-438B-8424-1A4F44046A3C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3076-ED73-41F7-BADD-1DD27C796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21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95D-8CF9-438B-8424-1A4F44046A3C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3076-ED73-41F7-BADD-1DD27C796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15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95D-8CF9-438B-8424-1A4F44046A3C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3076-ED73-41F7-BADD-1DD27C796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97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95D-8CF9-438B-8424-1A4F44046A3C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3076-ED73-41F7-BADD-1DD27C796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65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95D-8CF9-438B-8424-1A4F44046A3C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3076-ED73-41F7-BADD-1DD27C796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24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95D-8CF9-438B-8424-1A4F44046A3C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3076-ED73-41F7-BADD-1DD27C796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32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95D-8CF9-438B-8424-1A4F44046A3C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3076-ED73-41F7-BADD-1DD27C796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40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EC95D-8CF9-438B-8424-1A4F44046A3C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83076-ED73-41F7-BADD-1DD27C7965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51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職業教育與訓練</a:t>
            </a:r>
          </a:p>
        </p:txBody>
      </p:sp>
      <p:sp>
        <p:nvSpPr>
          <p:cNvPr id="10342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TW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96791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 smtClean="0"/>
              <a:t>第 三 節 職業繼續教育</a:t>
            </a:r>
          </a:p>
          <a:p>
            <a:r>
              <a:rPr lang="en-US" altLang="zh-TW" dirty="0" smtClean="0"/>
              <a:t>第 20 條</a:t>
            </a:r>
            <a:r>
              <a:rPr lang="zh-TW" altLang="en-US" dirty="0" smtClean="0"/>
              <a:t>  </a:t>
            </a:r>
            <a:r>
              <a:rPr lang="zh-TW" altLang="zh-TW" dirty="0" smtClean="0"/>
              <a:t>職業繼續教育，得由</a:t>
            </a:r>
            <a:r>
              <a:rPr lang="zh-TW" altLang="zh-TW" u="sng" dirty="0" smtClean="0"/>
              <a:t>學校或職業訓練機構辦理</a:t>
            </a:r>
            <a:r>
              <a:rPr lang="zh-TW" altLang="zh-TW" dirty="0" smtClean="0"/>
              <a:t>。</a:t>
            </a:r>
            <a:r>
              <a:rPr lang="en-US" altLang="zh-TW" dirty="0" smtClean="0"/>
              <a:t>…</a:t>
            </a:r>
            <a:r>
              <a:rPr lang="zh-TW" altLang="zh-TW" u="sng" dirty="0" smtClean="0"/>
              <a:t>職業繼續教育應以開設在職者或轉業者職場所需課程為主</a:t>
            </a:r>
            <a:endParaRPr lang="en-US" altLang="zh-TW" u="sng" dirty="0" smtClean="0"/>
          </a:p>
          <a:p>
            <a:r>
              <a:rPr lang="en-US" altLang="zh-TW" dirty="0" smtClean="0"/>
              <a:t>第 21 條</a:t>
            </a:r>
            <a:r>
              <a:rPr lang="zh-TW" altLang="en-US" dirty="0" smtClean="0"/>
              <a:t>  </a:t>
            </a:r>
            <a:r>
              <a:rPr lang="zh-TW" altLang="zh-TW" dirty="0" smtClean="0"/>
              <a:t>學校辦理職業繼續教育，得安排學生</a:t>
            </a:r>
            <a:r>
              <a:rPr lang="zh-TW" altLang="zh-TW" u="sng" dirty="0" smtClean="0"/>
              <a:t>至職場接受教育及訓練課程</a:t>
            </a:r>
            <a:r>
              <a:rPr lang="en-US" altLang="zh-TW" sz="2200" u="sng" dirty="0" smtClean="0"/>
              <a:t>(</a:t>
            </a:r>
            <a:r>
              <a:rPr lang="zh-TW" altLang="en-US" sz="2200" u="sng" dirty="0" smtClean="0"/>
              <a:t>擔心實務經驗不足</a:t>
            </a:r>
            <a:r>
              <a:rPr lang="en-US" altLang="zh-TW" sz="2200" u="sng" dirty="0" smtClean="0"/>
              <a:t>)</a:t>
            </a:r>
            <a:endParaRPr lang="en-US" altLang="zh-TW" u="sng" dirty="0" smtClean="0"/>
          </a:p>
        </p:txBody>
      </p:sp>
    </p:spTree>
    <p:extLst>
      <p:ext uri="{BB962C8B-B14F-4D97-AF65-F5344CB8AC3E}">
        <p14:creationId xmlns:p14="http://schemas.microsoft.com/office/powerpoint/2010/main" val="351111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第 22 條</a:t>
            </a:r>
            <a:r>
              <a:rPr lang="zh-TW" altLang="en-US" dirty="0"/>
              <a:t>  </a:t>
            </a:r>
            <a:r>
              <a:rPr lang="zh-TW" altLang="zh-TW" dirty="0"/>
              <a:t>職業訓練機構辦理職業繼續教育時，應就授課師資、課程、辦理方式、學分採計等，擬訂職業繼續教育實施計畫，報主管機關核定後辦理</a:t>
            </a:r>
            <a:r>
              <a:rPr lang="en-US" altLang="zh-TW" sz="2200" dirty="0"/>
              <a:t>(</a:t>
            </a:r>
            <a:r>
              <a:rPr lang="zh-TW" altLang="en-US" sz="2200" dirty="0"/>
              <a:t>擔心理論課程不豐富</a:t>
            </a:r>
            <a:r>
              <a:rPr lang="en-US" altLang="zh-TW" sz="2200" dirty="0"/>
              <a:t>)</a:t>
            </a:r>
            <a:endParaRPr lang="zh-TW" altLang="en-US" sz="2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7685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mtClean="0"/>
              <a:t>第 四 章 技職教育之師資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第 24 條</a:t>
            </a:r>
            <a:r>
              <a:rPr lang="zh-TW" altLang="en-US" dirty="0" smtClean="0"/>
              <a:t>  </a:t>
            </a:r>
            <a:r>
              <a:rPr lang="zh-TW" altLang="zh-TW" dirty="0" smtClean="0"/>
              <a:t>高級中等以下學校</a:t>
            </a:r>
            <a:r>
              <a:rPr lang="zh-TW" altLang="zh-TW" u="sng" dirty="0" smtClean="0"/>
              <a:t>師資職前教育課程應將職業教育與訓練、生涯規劃相關科目列為必修學分</a:t>
            </a:r>
            <a:r>
              <a:rPr lang="en-US" altLang="zh-TW" u="sng" dirty="0" smtClean="0"/>
              <a:t>…</a:t>
            </a:r>
            <a:r>
              <a:rPr lang="zh-TW" altLang="zh-TW" dirty="0" smtClean="0"/>
              <a:t>。</a:t>
            </a:r>
            <a:r>
              <a:rPr lang="zh-TW" altLang="zh-TW" u="sng" dirty="0" smtClean="0"/>
              <a:t>高級中等學校職業群科師資職前教育課程，應包括時數至少十八小時之業界實習</a:t>
            </a:r>
            <a:r>
              <a:rPr lang="zh-TW" altLang="zh-TW" dirty="0" smtClean="0"/>
              <a:t>，由師資培育大學安排之。</a:t>
            </a:r>
          </a:p>
          <a:p>
            <a:r>
              <a:rPr lang="en-US" altLang="zh-TW" dirty="0" smtClean="0"/>
              <a:t> 第 25 條</a:t>
            </a:r>
            <a:r>
              <a:rPr lang="zh-TW" altLang="en-US" dirty="0" smtClean="0"/>
              <a:t>  </a:t>
            </a:r>
            <a:r>
              <a:rPr lang="zh-TW" altLang="zh-TW" dirty="0" smtClean="0"/>
              <a:t>技職校院</a:t>
            </a:r>
            <a:r>
              <a:rPr lang="zh-TW" altLang="zh-TW" u="sng" dirty="0" smtClean="0"/>
              <a:t>專業科目或技術科目之教師，應具備一年以上與任教領域相關之業界實務工作經驗</a:t>
            </a:r>
            <a:r>
              <a:rPr lang="zh-TW" altLang="zh-TW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867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第 26 條</a:t>
            </a:r>
            <a:r>
              <a:rPr lang="zh-TW" altLang="en-US" dirty="0"/>
              <a:t>  </a:t>
            </a:r>
            <a:r>
              <a:rPr lang="zh-TW" altLang="zh-TW" dirty="0"/>
              <a:t>技職校院專業科目或技術科目教師、專業及技術人員或專業及技術教師，</a:t>
            </a:r>
            <a:r>
              <a:rPr lang="en-US" altLang="zh-TW" dirty="0"/>
              <a:t>…</a:t>
            </a:r>
            <a:r>
              <a:rPr lang="zh-TW" altLang="zh-TW" u="sng" dirty="0"/>
              <a:t>每任教滿六年應至與技職校院合作機構或與任教領域有關之產業，進行與專業或技術有關之研習或研究</a:t>
            </a:r>
            <a:endParaRPr lang="zh-TW" altLang="en-US" u="sng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46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第 五 章 附則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50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謝謝聆聽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20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法規與計畫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u="sng" dirty="0" smtClean="0"/>
              <a:t>技術及職業教育法</a:t>
            </a:r>
            <a:endParaRPr lang="en-US" altLang="zh-TW" u="sng" dirty="0" smtClean="0"/>
          </a:p>
          <a:p>
            <a:r>
              <a:rPr lang="zh-TW" altLang="en-US" u="sng" dirty="0"/>
              <a:t>技術及</a:t>
            </a:r>
            <a:r>
              <a:rPr lang="zh-TW" altLang="en-US" u="sng" dirty="0" smtClean="0"/>
              <a:t>職業教育政策綱領</a:t>
            </a:r>
            <a:r>
              <a:rPr lang="en-US" altLang="zh-TW" u="sng" dirty="0" smtClean="0"/>
              <a:t>(</a:t>
            </a:r>
            <a:r>
              <a:rPr lang="zh-TW" altLang="en-US" u="sng" dirty="0" smtClean="0"/>
              <a:t>第一章</a:t>
            </a:r>
            <a:r>
              <a:rPr lang="en-US" altLang="zh-TW" u="sng" dirty="0" smtClean="0"/>
              <a:t>)</a:t>
            </a:r>
          </a:p>
          <a:p>
            <a:r>
              <a:rPr lang="zh-TW" altLang="zh-TW" dirty="0"/>
              <a:t>青年就業旗艦計畫</a:t>
            </a:r>
          </a:p>
          <a:p>
            <a:r>
              <a:rPr lang="zh-TW" altLang="en-US" dirty="0" smtClean="0"/>
              <a:t>十二年國教新課程綱要</a:t>
            </a:r>
            <a:r>
              <a:rPr lang="en-US" altLang="zh-TW" dirty="0" smtClean="0"/>
              <a:t>(</a:t>
            </a:r>
            <a:r>
              <a:rPr lang="zh-TW" altLang="en-US" dirty="0" smtClean="0"/>
              <a:t>第五章</a:t>
            </a:r>
            <a:r>
              <a:rPr lang="en-US" altLang="zh-TW" smtClean="0"/>
              <a:t>)</a:t>
            </a:r>
          </a:p>
          <a:p>
            <a:r>
              <a:rPr lang="zh-TW" altLang="en-US" smtClean="0"/>
              <a:t>補助</a:t>
            </a:r>
            <a:r>
              <a:rPr lang="zh-TW" altLang="en-US" dirty="0"/>
              <a:t>大專校院辦理就業學程計畫</a:t>
            </a:r>
          </a:p>
          <a:p>
            <a:r>
              <a:rPr lang="zh-TW" altLang="en-US" dirty="0"/>
              <a:t>產學訓合作</a:t>
            </a:r>
            <a:r>
              <a:rPr lang="zh-TW" altLang="en-US" dirty="0" smtClean="0"/>
              <a:t>計畫</a:t>
            </a:r>
            <a:endParaRPr lang="en-US" altLang="zh-TW" dirty="0" smtClean="0"/>
          </a:p>
          <a:p>
            <a:r>
              <a:rPr lang="zh-TW" altLang="en-US" dirty="0"/>
              <a:t>職業訓練法</a:t>
            </a:r>
            <a:r>
              <a:rPr lang="en-US" altLang="zh-TW" dirty="0"/>
              <a:t>(</a:t>
            </a:r>
            <a:r>
              <a:rPr lang="zh-TW" altLang="en-US" dirty="0"/>
              <a:t>第六章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技術及職業教育</a:t>
            </a:r>
            <a:r>
              <a:rPr lang="zh-TW" altLang="en-US" dirty="0" smtClean="0"/>
              <a:t>法</a:t>
            </a:r>
            <a:r>
              <a:rPr lang="en-US" altLang="zh-TW" sz="2800" dirty="0" smtClean="0"/>
              <a:t>108.12.31</a:t>
            </a:r>
            <a:r>
              <a:rPr lang="zh-TW" altLang="en-US" sz="2800" dirty="0" smtClean="0"/>
              <a:t>修正</a:t>
            </a:r>
            <a:endParaRPr lang="zh-TW" altLang="en-US" sz="28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59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第一章 總則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zh-TW" smtClean="0"/>
              <a:t>一、職業試探教育：指提供學生對職業之認識、探索及體驗教育。</a:t>
            </a:r>
            <a:endParaRPr lang="en-US" altLang="zh-TW" smtClean="0"/>
          </a:p>
          <a:p>
            <a:r>
              <a:rPr lang="zh-TW" altLang="zh-TW" smtClean="0"/>
              <a:t>二、職業準備教育：指提供學生進入職場所需之專業知識、技術及職業倫理涵養教育，及建立技職專業之榮譽感。</a:t>
            </a:r>
            <a:endParaRPr lang="en-US" altLang="zh-TW" smtClean="0"/>
          </a:p>
          <a:p>
            <a:r>
              <a:rPr lang="zh-TW" altLang="zh-TW" smtClean="0"/>
              <a:t>三、職業繼續教育：指提供在職者或轉業者，再學習職場所需之專業技術或職業訓練教育。</a:t>
            </a:r>
            <a:r>
              <a:rPr lang="en-US" altLang="zh-TW" smtClean="0"/>
              <a:t/>
            </a:r>
            <a:br>
              <a:rPr lang="en-US" altLang="zh-TW" smtClean="0"/>
            </a:br>
            <a:endParaRPr lang="zh-TW" altLang="en-US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248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四、技職校院：指技術型高級中等學校、普通型高級中等學校附設專業群科、綜合型高級中等學校專門學程。</a:t>
            </a:r>
            <a:endParaRPr lang="en-US" altLang="zh-TW" dirty="0" smtClean="0"/>
          </a:p>
          <a:p>
            <a:r>
              <a:rPr lang="zh-TW" altLang="zh-TW" dirty="0" smtClean="0"/>
              <a:t>五、技專校院：指專科學校、技術學院及科技大學。</a:t>
            </a:r>
            <a:endParaRPr lang="en-US" altLang="zh-TW" dirty="0" smtClean="0"/>
          </a:p>
          <a:p>
            <a:r>
              <a:rPr lang="zh-TW" altLang="zh-TW" dirty="0" smtClean="0"/>
              <a:t>六、職業訓練機構：指依職業訓練法登記或許可設立之職業訓練機構。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74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第二章 技職教育之規劃及管理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第 4 </a:t>
            </a:r>
            <a:r>
              <a:rPr lang="en-US" altLang="zh-TW" dirty="0" smtClean="0"/>
              <a:t>條</a:t>
            </a:r>
            <a:r>
              <a:rPr lang="zh-TW" altLang="en-US" dirty="0" smtClean="0"/>
              <a:t>  </a:t>
            </a:r>
            <a:r>
              <a:rPr lang="zh-TW" altLang="zh-TW" dirty="0" smtClean="0"/>
              <a:t>為</a:t>
            </a:r>
            <a:r>
              <a:rPr lang="zh-TW" altLang="zh-TW" dirty="0"/>
              <a:t>培育符合國家經濟及產業發展需求之人才，制定宏觀</a:t>
            </a:r>
            <a:r>
              <a:rPr lang="zh-TW" altLang="zh-TW" u="sng" dirty="0"/>
              <a:t>技職教育政策</a:t>
            </a:r>
            <a:r>
              <a:rPr lang="zh-TW" altLang="zh-TW" u="sng" dirty="0" smtClean="0"/>
              <a:t>綱領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223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第三章 技職教育之實施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 smtClean="0"/>
              <a:t>第一節 職業試探教育</a:t>
            </a:r>
          </a:p>
          <a:p>
            <a:r>
              <a:rPr lang="en-US" altLang="zh-TW" dirty="0" smtClean="0"/>
              <a:t>第 9 條</a:t>
            </a:r>
            <a:r>
              <a:rPr lang="zh-TW" altLang="en-US" dirty="0" smtClean="0"/>
              <a:t>  </a:t>
            </a:r>
            <a:r>
              <a:rPr lang="zh-TW" altLang="zh-TW" dirty="0" smtClean="0"/>
              <a:t>高級中等</a:t>
            </a:r>
            <a:r>
              <a:rPr lang="zh-TW" altLang="zh-TW" b="1" u="sng" dirty="0" smtClean="0"/>
              <a:t>以下</a:t>
            </a:r>
            <a:r>
              <a:rPr lang="zh-TW" altLang="zh-TW" dirty="0" smtClean="0"/>
              <a:t>學校應</a:t>
            </a:r>
            <a:r>
              <a:rPr lang="zh-TW" altLang="zh-TW" b="1" dirty="0" smtClean="0"/>
              <a:t>開設</a:t>
            </a:r>
            <a:r>
              <a:rPr lang="zh-TW" altLang="zh-TW" dirty="0" smtClean="0"/>
              <a:t>或採</a:t>
            </a:r>
            <a:r>
              <a:rPr lang="zh-TW" altLang="zh-TW" b="1" dirty="0" smtClean="0"/>
              <a:t>融入</a:t>
            </a:r>
            <a:r>
              <a:rPr lang="zh-TW" altLang="zh-TW" dirty="0" smtClean="0"/>
              <a:t>式之</a:t>
            </a:r>
            <a:r>
              <a:rPr lang="zh-TW" altLang="zh-TW" u="sng" dirty="0" smtClean="0"/>
              <a:t>職業試探、生涯輔導課程，提供學</a:t>
            </a:r>
            <a:r>
              <a:rPr lang="en-US" altLang="zh-TW" u="sng" dirty="0" smtClean="0"/>
              <a:t/>
            </a:r>
            <a:br>
              <a:rPr lang="en-US" altLang="zh-TW" u="sng" dirty="0" smtClean="0"/>
            </a:br>
            <a:r>
              <a:rPr lang="zh-TW" altLang="zh-TW" u="sng" dirty="0" smtClean="0"/>
              <a:t>生職業試探機會，建立正確之職業價值觀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u="sng" dirty="0" smtClean="0"/>
              <a:t>國民小學及國民中學之課程綱要，應納入職業認識與探索相關內容；高級中等學校及國民中學應安排學生至相關產業參訪</a:t>
            </a:r>
            <a:r>
              <a:rPr lang="zh-TW" altLang="zh-TW" dirty="0" smtClean="0"/>
              <a:t>。</a:t>
            </a:r>
          </a:p>
          <a:p>
            <a:r>
              <a:rPr lang="en-US" altLang="zh-TW" dirty="0" smtClean="0"/>
              <a:t>第 10 條</a:t>
            </a:r>
            <a:r>
              <a:rPr lang="zh-TW" altLang="en-US" dirty="0" smtClean="0"/>
              <a:t>  </a:t>
            </a:r>
            <a:r>
              <a:rPr lang="zh-TW" altLang="zh-TW" u="sng" dirty="0" smtClean="0"/>
              <a:t>國民中學</a:t>
            </a:r>
            <a:r>
              <a:rPr lang="zh-TW" altLang="zh-TW" dirty="0" smtClean="0"/>
              <a:t>為實施職業試探教育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759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 smtClean="0"/>
              <a:t>第 二 節 職業準備教育</a:t>
            </a:r>
          </a:p>
          <a:p>
            <a:r>
              <a:rPr lang="en-US" altLang="zh-TW" dirty="0" smtClean="0"/>
              <a:t>第 11 條</a:t>
            </a:r>
            <a:r>
              <a:rPr lang="zh-TW" altLang="en-US" dirty="0" smtClean="0"/>
              <a:t>  </a:t>
            </a:r>
            <a:r>
              <a:rPr lang="zh-TW" altLang="zh-TW" u="sng" dirty="0" smtClean="0"/>
              <a:t>高級中等</a:t>
            </a:r>
            <a:r>
              <a:rPr lang="zh-TW" altLang="zh-TW" b="1" u="sng" dirty="0" smtClean="0"/>
              <a:t>以上</a:t>
            </a:r>
            <a:r>
              <a:rPr lang="zh-TW" altLang="zh-TW" u="sng" dirty="0" smtClean="0"/>
              <a:t>學校辦理職業準備教育</a:t>
            </a:r>
            <a:endParaRPr lang="en-US" altLang="zh-TW" u="sng" dirty="0" smtClean="0"/>
          </a:p>
          <a:p>
            <a:r>
              <a:rPr lang="en-US" altLang="zh-TW" dirty="0" smtClean="0"/>
              <a:t>第 12 條</a:t>
            </a:r>
            <a:r>
              <a:rPr lang="zh-TW" altLang="en-US" dirty="0" smtClean="0"/>
              <a:t>  </a:t>
            </a:r>
            <a:r>
              <a:rPr lang="zh-TW" altLang="zh-TW" dirty="0" smtClean="0"/>
              <a:t>學校得依科、系、所、學程之性質，開設相關</a:t>
            </a:r>
            <a:r>
              <a:rPr lang="zh-TW" altLang="zh-TW" u="sng" dirty="0" smtClean="0"/>
              <a:t>實習課程</a:t>
            </a:r>
            <a:endParaRPr lang="en-US" altLang="zh-TW" u="sng" dirty="0" smtClean="0"/>
          </a:p>
          <a:p>
            <a:r>
              <a:rPr lang="en-US" altLang="zh-TW" dirty="0" smtClean="0"/>
              <a:t>第 13 條</a:t>
            </a:r>
            <a:r>
              <a:rPr lang="zh-TW" altLang="en-US" dirty="0" smtClean="0"/>
              <a:t>  </a:t>
            </a:r>
            <a:r>
              <a:rPr lang="zh-TW" altLang="zh-TW" dirty="0" smtClean="0"/>
              <a:t>主管機關應就學校辦理實習課程實施績效評量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r>
              <a:rPr lang="en-US" altLang="zh-TW" dirty="0" smtClean="0"/>
              <a:t>第 14 條</a:t>
            </a:r>
            <a:r>
              <a:rPr lang="zh-TW" altLang="en-US" dirty="0" smtClean="0"/>
              <a:t>  </a:t>
            </a:r>
            <a:r>
              <a:rPr lang="zh-TW" altLang="zh-TW" dirty="0" smtClean="0"/>
              <a:t>學校得遴聘</a:t>
            </a:r>
            <a:r>
              <a:rPr lang="zh-TW" altLang="zh-TW" u="sng" dirty="0" smtClean="0"/>
              <a:t>業界專家，協同教學</a:t>
            </a:r>
          </a:p>
        </p:txBody>
      </p:sp>
    </p:spTree>
    <p:extLst>
      <p:ext uri="{BB962C8B-B14F-4D97-AF65-F5344CB8AC3E}">
        <p14:creationId xmlns:p14="http://schemas.microsoft.com/office/powerpoint/2010/main" val="71590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第 15 條</a:t>
            </a:r>
            <a:r>
              <a:rPr lang="zh-TW" altLang="en-US" dirty="0"/>
              <a:t> </a:t>
            </a:r>
            <a:r>
              <a:rPr lang="zh-TW" altLang="zh-TW" dirty="0"/>
              <a:t>學校應鼓勵教師及學生</a:t>
            </a:r>
            <a:r>
              <a:rPr lang="zh-TW" altLang="zh-TW" u="sng" dirty="0"/>
              <a:t>參與技藝競賽或取得與所學及就業相關之證照</a:t>
            </a:r>
            <a:r>
              <a:rPr lang="zh-TW" altLang="zh-TW" dirty="0"/>
              <a:t>，</a:t>
            </a:r>
            <a:r>
              <a:rPr lang="zh-TW" altLang="zh-TW" u="sng" dirty="0"/>
              <a:t>提升學生就業能力</a:t>
            </a:r>
            <a:endParaRPr lang="zh-TW" altLang="en-US" u="sng" dirty="0"/>
          </a:p>
          <a:p>
            <a:r>
              <a:rPr lang="en-US" altLang="zh-TW" dirty="0" smtClean="0"/>
              <a:t>第 18 條</a:t>
            </a:r>
            <a:r>
              <a:rPr lang="zh-TW" altLang="en-US" dirty="0" smtClean="0"/>
              <a:t>  </a:t>
            </a:r>
            <a:r>
              <a:rPr lang="zh-TW" altLang="zh-TW" dirty="0" smtClean="0"/>
              <a:t>技專校院應強化</a:t>
            </a:r>
            <a:r>
              <a:rPr lang="zh-TW" altLang="zh-TW" u="sng" dirty="0" smtClean="0"/>
              <a:t>職能導向課程</a:t>
            </a:r>
            <a:endParaRPr lang="en-US" altLang="zh-TW" u="sng" dirty="0" smtClean="0"/>
          </a:p>
          <a:p>
            <a:r>
              <a:rPr lang="en-US" altLang="zh-TW" dirty="0" smtClean="0"/>
              <a:t>第 19 條</a:t>
            </a:r>
            <a:r>
              <a:rPr lang="zh-TW" altLang="en-US" dirty="0" smtClean="0"/>
              <a:t>  </a:t>
            </a:r>
            <a:r>
              <a:rPr lang="zh-TW" altLang="zh-TW" dirty="0" smtClean="0"/>
              <a:t>技專校院得優先招收具一定實務工作經驗之學生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5740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628</Words>
  <Application>Microsoft Office PowerPoint</Application>
  <PresentationFormat>如螢幕大小 (4:3)</PresentationFormat>
  <Paragraphs>42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職業教育與訓練</vt:lpstr>
      <vt:lpstr>法規與計畫</vt:lpstr>
      <vt:lpstr>技術及職業教育法108.12.31修正</vt:lpstr>
      <vt:lpstr>第一章 總則</vt:lpstr>
      <vt:lpstr>PowerPoint 簡報</vt:lpstr>
      <vt:lpstr>第二章 技職教育之規劃及管理</vt:lpstr>
      <vt:lpstr>第三章 技職教育之實施</vt:lpstr>
      <vt:lpstr>PowerPoint 簡報</vt:lpstr>
      <vt:lpstr>PowerPoint 簡報</vt:lpstr>
      <vt:lpstr>PowerPoint 簡報</vt:lpstr>
      <vt:lpstr>PowerPoint 簡報</vt:lpstr>
      <vt:lpstr>第 四 章 技職教育之師資</vt:lpstr>
      <vt:lpstr>PowerPoint 簡報</vt:lpstr>
      <vt:lpstr>第 五 章 附則</vt:lpstr>
      <vt:lpstr>謝謝聆聽</vt:lpstr>
    </vt:vector>
  </TitlesOfParts>
  <Company>C.M.T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93</cp:revision>
  <dcterms:created xsi:type="dcterms:W3CDTF">2020-01-22T07:07:07Z</dcterms:created>
  <dcterms:modified xsi:type="dcterms:W3CDTF">2021-02-21T10:49:04Z</dcterms:modified>
</cp:coreProperties>
</file>