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72" r:id="rId5"/>
    <p:sldId id="269" r:id="rId6"/>
    <p:sldId id="273" r:id="rId7"/>
    <p:sldId id="271" r:id="rId8"/>
    <p:sldId id="274" r:id="rId9"/>
    <p:sldId id="276" r:id="rId10"/>
    <p:sldId id="275" r:id="rId11"/>
    <p:sldId id="277" r:id="rId12"/>
    <p:sldId id="267" r:id="rId13"/>
    <p:sldId id="27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82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6584-15F9-4A0D-901C-292D385B426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8BD-9733-4CC0-8E52-84411D602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62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6584-15F9-4A0D-901C-292D385B426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8BD-9733-4CC0-8E52-84411D602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29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6584-15F9-4A0D-901C-292D385B426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8BD-9733-4CC0-8E52-84411D602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57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6584-15F9-4A0D-901C-292D385B426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8BD-9733-4CC0-8E52-84411D602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04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6584-15F9-4A0D-901C-292D385B426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8BD-9733-4CC0-8E52-84411D602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53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6584-15F9-4A0D-901C-292D385B426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8BD-9733-4CC0-8E52-84411D602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31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6584-15F9-4A0D-901C-292D385B426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8BD-9733-4CC0-8E52-84411D602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15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6584-15F9-4A0D-901C-292D385B426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8BD-9733-4CC0-8E52-84411D602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85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6584-15F9-4A0D-901C-292D385B426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8BD-9733-4CC0-8E52-84411D602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77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6584-15F9-4A0D-901C-292D385B426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8BD-9733-4CC0-8E52-84411D602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07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6584-15F9-4A0D-901C-292D385B426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8BD-9733-4CC0-8E52-84411D602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79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96584-15F9-4A0D-901C-292D385B426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FD8BD-9733-4CC0-8E52-84411D602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13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9433560" y="1525524"/>
            <a:ext cx="2758440" cy="3806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126480" y="1335024"/>
            <a:ext cx="5751576" cy="418795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2624328" y="1436370"/>
            <a:ext cx="4160520" cy="3966972"/>
            <a:chOff x="3959352" y="1236833"/>
            <a:chExt cx="4160520" cy="43438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橢圓 12"/>
            <p:cNvSpPr/>
            <p:nvPr/>
          </p:nvSpPr>
          <p:spPr>
            <a:xfrm>
              <a:off x="7891272" y="1236833"/>
              <a:ext cx="228600" cy="22860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7891272" y="5352074"/>
              <a:ext cx="228600" cy="22860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3959352" y="1360277"/>
              <a:ext cx="4005072" cy="4124385"/>
              <a:chOff x="2679192" y="1360277"/>
              <a:chExt cx="5285232" cy="4124385"/>
            </a:xfrm>
          </p:grpSpPr>
          <p:cxnSp>
            <p:nvCxnSpPr>
              <p:cNvPr id="7" name="直線接點 6"/>
              <p:cNvCxnSpPr/>
              <p:nvPr/>
            </p:nvCxnSpPr>
            <p:spPr>
              <a:xfrm>
                <a:off x="2679192" y="1360277"/>
                <a:ext cx="5285232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/>
            </p:nvCxnSpPr>
            <p:spPr>
              <a:xfrm>
                <a:off x="2679192" y="5484662"/>
                <a:ext cx="5285232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群組 14"/>
          <p:cNvGrpSpPr/>
          <p:nvPr/>
        </p:nvGrpSpPr>
        <p:grpSpPr>
          <a:xfrm>
            <a:off x="0" y="1430274"/>
            <a:ext cx="2758440" cy="3997452"/>
            <a:chOff x="0" y="1331976"/>
            <a:chExt cx="3072384" cy="4187952"/>
          </a:xfrm>
        </p:grpSpPr>
        <p:sp>
          <p:nvSpPr>
            <p:cNvPr id="4" name="矩形 3"/>
            <p:cNvSpPr/>
            <p:nvPr/>
          </p:nvSpPr>
          <p:spPr>
            <a:xfrm>
              <a:off x="0" y="1331976"/>
              <a:ext cx="3072384" cy="41879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37160" y="1435608"/>
              <a:ext cx="2798064" cy="3980688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6" name="直線接點 25"/>
          <p:cNvCxnSpPr/>
          <p:nvPr/>
        </p:nvCxnSpPr>
        <p:spPr>
          <a:xfrm>
            <a:off x="11503152" y="-96012"/>
            <a:ext cx="0" cy="705002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409890" y="2551837"/>
            <a:ext cx="4339650" cy="1754326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5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生涯規劃</a:t>
            </a:r>
            <a:endParaRPr lang="en-US" altLang="zh-TW" sz="54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5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　　校園推廣</a:t>
            </a:r>
            <a:endParaRPr lang="zh-TW" altLang="en-US" sz="5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87435"/>
              </p:ext>
            </p:extLst>
          </p:nvPr>
        </p:nvGraphicFramePr>
        <p:xfrm>
          <a:off x="331664" y="3656545"/>
          <a:ext cx="20434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198">
                  <a:extLst>
                    <a:ext uri="{9D8B030D-6E8A-4147-A177-3AD203B41FA5}">
                      <a16:colId xmlns:a16="http://schemas.microsoft.com/office/drawing/2014/main" val="78646996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128482866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食品科學系</a:t>
                      </a:r>
                      <a:endParaRPr lang="en-US" altLang="zh-TW" sz="1200" b="0" dirty="0" smtClean="0">
                        <a:solidFill>
                          <a:schemeClr val="bg1"/>
                        </a:solidFill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黃筠捷</a:t>
                      </a:r>
                      <a:endParaRPr lang="zh-TW" altLang="en-US" sz="1200" b="0" dirty="0">
                        <a:solidFill>
                          <a:schemeClr val="bg1"/>
                        </a:solidFill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9221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資訊管理系</a:t>
                      </a:r>
                      <a:endParaRPr lang="zh-TW" altLang="en-US" sz="1200" b="0" dirty="0">
                        <a:solidFill>
                          <a:schemeClr val="bg1"/>
                        </a:solidFill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吳明軒</a:t>
                      </a:r>
                      <a:endParaRPr lang="zh-TW" altLang="en-US" sz="1200" b="0" dirty="0">
                        <a:solidFill>
                          <a:schemeClr val="bg1"/>
                        </a:solidFill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526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餐旅管理系</a:t>
                      </a:r>
                      <a:endParaRPr lang="en-US" altLang="zh-TW" sz="1200" b="0" dirty="0" smtClean="0">
                        <a:solidFill>
                          <a:schemeClr val="bg1"/>
                        </a:solidFill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施彥彤</a:t>
                      </a:r>
                      <a:endParaRPr lang="en-US" altLang="zh-TW" sz="1200" b="0" dirty="0" smtClean="0">
                        <a:solidFill>
                          <a:schemeClr val="bg1"/>
                        </a:solidFill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9441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木材科學設計系</a:t>
                      </a:r>
                      <a:endParaRPr lang="zh-TW" altLang="en-US" sz="1200" b="0" dirty="0">
                        <a:solidFill>
                          <a:schemeClr val="bg1"/>
                        </a:solidFill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蔡昕恬</a:t>
                      </a:r>
                      <a:endParaRPr lang="en-US" altLang="zh-TW" sz="1200" b="0" dirty="0" smtClean="0">
                        <a:solidFill>
                          <a:schemeClr val="bg1"/>
                        </a:solidFill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94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6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 flip="none" rotWithShape="1">
            <a:gsLst>
              <a:gs pos="94000">
                <a:schemeClr val="bg1">
                  <a:alpha val="0"/>
                </a:schemeClr>
              </a:gs>
              <a:gs pos="100000">
                <a:schemeClr val="tx1">
                  <a:lumMod val="50000"/>
                  <a:lumOff val="50000"/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6878732" y="1106769"/>
            <a:ext cx="4688428" cy="4616463"/>
            <a:chOff x="0" y="1331976"/>
            <a:chExt cx="3072384" cy="4187952"/>
          </a:xfrm>
        </p:grpSpPr>
        <p:sp>
          <p:nvSpPr>
            <p:cNvPr id="32" name="矩形 31"/>
            <p:cNvSpPr/>
            <p:nvPr/>
          </p:nvSpPr>
          <p:spPr>
            <a:xfrm>
              <a:off x="0" y="1331976"/>
              <a:ext cx="3072384" cy="41879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7599" y="1497096"/>
              <a:ext cx="2834941" cy="3841199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1426510" y="2797332"/>
            <a:ext cx="3984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高中推廣</a:t>
            </a:r>
            <a:endParaRPr lang="zh-TW" altLang="en-US" sz="4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0" y="3258312"/>
            <a:ext cx="1238251" cy="6477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18"/>
          <p:cNvGrpSpPr/>
          <p:nvPr/>
        </p:nvGrpSpPr>
        <p:grpSpPr>
          <a:xfrm>
            <a:off x="1536674" y="388144"/>
            <a:ext cx="7188225" cy="126206"/>
            <a:chOff x="6530669" y="2647950"/>
            <a:chExt cx="5308650" cy="108000"/>
          </a:xfrm>
          <a:solidFill>
            <a:srgbClr val="404040"/>
          </a:solidFill>
        </p:grpSpPr>
        <p:sp>
          <p:nvSpPr>
            <p:cNvPr id="9" name="菱形 8"/>
            <p:cNvSpPr/>
            <p:nvPr/>
          </p:nvSpPr>
          <p:spPr>
            <a:xfrm>
              <a:off x="6530669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6836590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7142511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7448432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7754353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8060274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8366195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8672116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8978037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9283958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/>
          </p:nvSpPr>
          <p:spPr>
            <a:xfrm>
              <a:off x="9589879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9895800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/>
          </p:nvSpPr>
          <p:spPr>
            <a:xfrm>
              <a:off x="10201721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/>
          </p:nvSpPr>
          <p:spPr>
            <a:xfrm>
              <a:off x="10507642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10813563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11119484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菱形 24"/>
            <p:cNvSpPr/>
            <p:nvPr/>
          </p:nvSpPr>
          <p:spPr>
            <a:xfrm>
              <a:off x="11425405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11731319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5"/>
          <p:cNvCxnSpPr/>
          <p:nvPr/>
        </p:nvCxnSpPr>
        <p:spPr>
          <a:xfrm flipV="1">
            <a:off x="-188259" y="5723232"/>
            <a:ext cx="5940403" cy="3480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424515" y="1692735"/>
            <a:ext cx="3717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kern="100" dirty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向學生介紹選擇高中的後並非只有單純的死讀書，透過讓學生可以對未來產生嚮往，更有動力去學習，並鼓勵同學，無論是否已經決定發展方向都不要畫地自限</a:t>
            </a:r>
          </a:p>
        </p:txBody>
      </p:sp>
    </p:spTree>
    <p:extLst>
      <p:ext uri="{BB962C8B-B14F-4D97-AF65-F5344CB8AC3E}">
        <p14:creationId xmlns:p14="http://schemas.microsoft.com/office/powerpoint/2010/main" val="26154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96597" y="-100584"/>
            <a:ext cx="12897613" cy="73974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流程圖: 人工作業 3"/>
          <p:cNvSpPr/>
          <p:nvPr/>
        </p:nvSpPr>
        <p:spPr>
          <a:xfrm rot="16200000" flipH="1" flipV="1">
            <a:off x="3641869" y="-2359768"/>
            <a:ext cx="5487909" cy="1351809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直角三角形 26"/>
          <p:cNvSpPr/>
          <p:nvPr/>
        </p:nvSpPr>
        <p:spPr>
          <a:xfrm flipV="1">
            <a:off x="-373223" y="-393605"/>
            <a:ext cx="13915487" cy="4256477"/>
          </a:xfrm>
          <a:prstGeom prst="rtTriangle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66389" y="465979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推廣心得</a:t>
            </a:r>
          </a:p>
        </p:txBody>
      </p:sp>
      <p:sp>
        <p:nvSpPr>
          <p:cNvPr id="3" name="矩形 2"/>
          <p:cNvSpPr/>
          <p:nvPr/>
        </p:nvSpPr>
        <p:spPr>
          <a:xfrm>
            <a:off x="2377102" y="3220944"/>
            <a:ext cx="89922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再推廣上因為無法知道確切的推廣年級，所以在推廣的準備上比較無法針對該年級的狀況對症下藥做宣導，分享方面主要以自身經驗的角度出發，希望可以讓同學對未來有一點點方向</a:t>
            </a:r>
          </a:p>
        </p:txBody>
      </p:sp>
    </p:spTree>
    <p:extLst>
      <p:ext uri="{BB962C8B-B14F-4D97-AF65-F5344CB8AC3E}">
        <p14:creationId xmlns:p14="http://schemas.microsoft.com/office/powerpoint/2010/main" val="32602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289249" y="-354563"/>
            <a:ext cx="13137502" cy="7483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 flipH="1" flipV="1">
            <a:off x="4999554" y="-505899"/>
            <a:ext cx="8619692" cy="7785821"/>
            <a:chOff x="-980965" y="-200361"/>
            <a:chExt cx="8619692" cy="7785821"/>
          </a:xfrm>
          <a:blipFill>
            <a:blip r:embed="rId2"/>
            <a:tile tx="0" ty="0" sx="100000" sy="100000" flip="none" algn="tl"/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6" name="直角三角形 15"/>
            <p:cNvSpPr/>
            <p:nvPr/>
          </p:nvSpPr>
          <p:spPr>
            <a:xfrm>
              <a:off x="-975154" y="-200361"/>
              <a:ext cx="8613881" cy="7785821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直角三角形 16"/>
            <p:cNvSpPr/>
            <p:nvPr/>
          </p:nvSpPr>
          <p:spPr>
            <a:xfrm>
              <a:off x="-980965" y="2418054"/>
              <a:ext cx="5842878" cy="5167406"/>
            </a:xfrm>
            <a:prstGeom prst="rtTriangl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-980965" y="-200361"/>
            <a:ext cx="8619692" cy="7785821"/>
            <a:chOff x="-980965" y="-200361"/>
            <a:chExt cx="8619692" cy="7785821"/>
          </a:xfrm>
          <a:blipFill>
            <a:blip r:embed="rId2"/>
            <a:tile tx="0" ty="0" sx="100000" sy="100000" flip="none" algn="tl"/>
          </a:blipFill>
        </p:grpSpPr>
        <p:sp>
          <p:nvSpPr>
            <p:cNvPr id="6" name="直角三角形 5"/>
            <p:cNvSpPr/>
            <p:nvPr/>
          </p:nvSpPr>
          <p:spPr>
            <a:xfrm>
              <a:off x="-975154" y="-200361"/>
              <a:ext cx="8613881" cy="7785821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直角三角形 8"/>
            <p:cNvSpPr/>
            <p:nvPr/>
          </p:nvSpPr>
          <p:spPr>
            <a:xfrm>
              <a:off x="-980965" y="2418054"/>
              <a:ext cx="5842878" cy="5167406"/>
            </a:xfrm>
            <a:prstGeom prst="rtTriangl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8" y="167878"/>
            <a:ext cx="6671287" cy="500120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6" y="167878"/>
            <a:ext cx="6634465" cy="4973604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05" y="1735496"/>
            <a:ext cx="6634465" cy="4973604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74348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xit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6" presetClass="exit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472751" y="-312575"/>
            <a:ext cx="13137502" cy="7483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dirty="0"/>
          </a:p>
        </p:txBody>
      </p:sp>
      <p:grpSp>
        <p:nvGrpSpPr>
          <p:cNvPr id="15" name="群組 14"/>
          <p:cNvGrpSpPr/>
          <p:nvPr/>
        </p:nvGrpSpPr>
        <p:grpSpPr>
          <a:xfrm flipH="1" flipV="1">
            <a:off x="4999554" y="-505899"/>
            <a:ext cx="8619692" cy="7785821"/>
            <a:chOff x="-980965" y="-200361"/>
            <a:chExt cx="8619692" cy="7785821"/>
          </a:xfrm>
          <a:blipFill>
            <a:blip r:embed="rId2"/>
            <a:tile tx="0" ty="0" sx="100000" sy="100000" flip="none" algn="tl"/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6" name="直角三角形 15"/>
            <p:cNvSpPr/>
            <p:nvPr/>
          </p:nvSpPr>
          <p:spPr>
            <a:xfrm>
              <a:off x="-975154" y="-200361"/>
              <a:ext cx="8613881" cy="7785821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直角三角形 16"/>
            <p:cNvSpPr/>
            <p:nvPr/>
          </p:nvSpPr>
          <p:spPr>
            <a:xfrm>
              <a:off x="-980965" y="2418054"/>
              <a:ext cx="5842878" cy="5167406"/>
            </a:xfrm>
            <a:prstGeom prst="rtTriangl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-980965" y="-200361"/>
            <a:ext cx="8619692" cy="7785821"/>
            <a:chOff x="-980965" y="-200361"/>
            <a:chExt cx="8619692" cy="7785821"/>
          </a:xfrm>
          <a:blipFill>
            <a:blip r:embed="rId2"/>
            <a:tile tx="0" ty="0" sx="100000" sy="100000" flip="none" algn="tl"/>
          </a:blipFill>
        </p:grpSpPr>
        <p:sp>
          <p:nvSpPr>
            <p:cNvPr id="6" name="直角三角形 5"/>
            <p:cNvSpPr/>
            <p:nvPr/>
          </p:nvSpPr>
          <p:spPr>
            <a:xfrm>
              <a:off x="-975154" y="-200361"/>
              <a:ext cx="8613881" cy="7785821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直角三角形 8"/>
            <p:cNvSpPr/>
            <p:nvPr/>
          </p:nvSpPr>
          <p:spPr>
            <a:xfrm>
              <a:off x="-980965" y="2418054"/>
              <a:ext cx="5842878" cy="5167406"/>
            </a:xfrm>
            <a:prstGeom prst="rtTriangl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341642" y="3013502"/>
            <a:ext cx="3508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spc="300" dirty="0">
                <a:solidFill>
                  <a:schemeClr val="accent4"/>
                </a:solidFill>
                <a:cs typeface="+mn-ea"/>
                <a:sym typeface="+mn-lt"/>
              </a:rPr>
              <a:t>THANK YOU</a:t>
            </a:r>
            <a:endParaRPr lang="zh-CN" altLang="en-US" sz="4800" spc="3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414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 flip="none" rotWithShape="1">
            <a:gsLst>
              <a:gs pos="94000">
                <a:schemeClr val="bg1">
                  <a:alpha val="0"/>
                </a:schemeClr>
              </a:gs>
              <a:gs pos="100000">
                <a:schemeClr val="tx1">
                  <a:lumMod val="50000"/>
                  <a:lumOff val="50000"/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6878732" y="1106769"/>
            <a:ext cx="4688428" cy="4616463"/>
            <a:chOff x="0" y="1331976"/>
            <a:chExt cx="3072384" cy="4187952"/>
          </a:xfrm>
        </p:grpSpPr>
        <p:sp>
          <p:nvSpPr>
            <p:cNvPr id="32" name="矩形 31"/>
            <p:cNvSpPr/>
            <p:nvPr/>
          </p:nvSpPr>
          <p:spPr>
            <a:xfrm>
              <a:off x="0" y="1331976"/>
              <a:ext cx="3072384" cy="41879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7599" y="1497096"/>
              <a:ext cx="2834941" cy="3841199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1609793" y="3037308"/>
            <a:ext cx="44386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推廣方向</a:t>
            </a:r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0" y="3258312"/>
            <a:ext cx="1238251" cy="6477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18"/>
          <p:cNvGrpSpPr/>
          <p:nvPr/>
        </p:nvGrpSpPr>
        <p:grpSpPr>
          <a:xfrm>
            <a:off x="1536674" y="388144"/>
            <a:ext cx="7188225" cy="126206"/>
            <a:chOff x="6530669" y="2647950"/>
            <a:chExt cx="5308650" cy="108000"/>
          </a:xfrm>
          <a:solidFill>
            <a:srgbClr val="404040"/>
          </a:solidFill>
        </p:grpSpPr>
        <p:sp>
          <p:nvSpPr>
            <p:cNvPr id="9" name="菱形 8"/>
            <p:cNvSpPr/>
            <p:nvPr/>
          </p:nvSpPr>
          <p:spPr>
            <a:xfrm>
              <a:off x="6530669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6836590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7142511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7448432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7754353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8060274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8366195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8672116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8978037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9283958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/>
          </p:nvSpPr>
          <p:spPr>
            <a:xfrm>
              <a:off x="9589879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9895800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/>
          </p:nvSpPr>
          <p:spPr>
            <a:xfrm>
              <a:off x="10201721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/>
          </p:nvSpPr>
          <p:spPr>
            <a:xfrm>
              <a:off x="10507642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10813563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11119484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菱形 24"/>
            <p:cNvSpPr/>
            <p:nvPr/>
          </p:nvSpPr>
          <p:spPr>
            <a:xfrm>
              <a:off x="11425405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11731319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5"/>
          <p:cNvCxnSpPr/>
          <p:nvPr/>
        </p:nvCxnSpPr>
        <p:spPr>
          <a:xfrm flipV="1">
            <a:off x="-188259" y="5723232"/>
            <a:ext cx="5940403" cy="3480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451947" y="2195655"/>
            <a:ext cx="37170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kern="100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推廣方向為</a:t>
            </a:r>
            <a:r>
              <a:rPr lang="zh-TW" altLang="zh-TW" sz="2800" kern="100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高中和高職的</a:t>
            </a:r>
            <a:r>
              <a:rPr lang="zh-TW" altLang="en-US" sz="2800" kern="100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簡單</a:t>
            </a:r>
            <a:r>
              <a:rPr lang="zh-TW" altLang="zh-TW" sz="2800" kern="100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介紹</a:t>
            </a:r>
            <a:r>
              <a:rPr lang="zh-TW" altLang="en-US" sz="2800" kern="100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，並提供未來的發展能性、方向等提供給國中的同學做參考</a:t>
            </a:r>
            <a:endParaRPr lang="en-US" altLang="zh-TW" sz="2800" kern="100" dirty="0" smtClean="0">
              <a:solidFill>
                <a:schemeClr val="bg1"/>
              </a:solidFill>
              <a:latin typeface="Adobe 黑体 Std R" panose="020B0400000000000000" pitchFamily="34" charset="-128"/>
              <a:ea typeface="Adobe 黑体 Std R" panose="020B0400000000000000" pitchFamily="34" charset="-128"/>
              <a:cs typeface="Times New Roman" panose="02020603050405020304" pitchFamily="18" charset="0"/>
            </a:endParaRPr>
          </a:p>
          <a:p>
            <a:endParaRPr lang="zh-TW" altLang="en-US" sz="2800" dirty="0">
              <a:solidFill>
                <a:schemeClr val="bg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283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線接點 39"/>
          <p:cNvCxnSpPr/>
          <p:nvPr/>
        </p:nvCxnSpPr>
        <p:spPr>
          <a:xfrm flipH="1">
            <a:off x="4721290" y="-139960"/>
            <a:ext cx="27992" cy="7240555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0" y="-139960"/>
            <a:ext cx="4608206" cy="724055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 flipH="1">
            <a:off x="6185828" y="156071"/>
            <a:ext cx="9253728" cy="1389888"/>
            <a:chOff x="0" y="1161849"/>
            <a:chExt cx="9253728" cy="1389888"/>
          </a:xfrm>
        </p:grpSpPr>
        <p:sp>
          <p:nvSpPr>
            <p:cNvPr id="2" name="矩形 1"/>
            <p:cNvSpPr/>
            <p:nvPr/>
          </p:nvSpPr>
          <p:spPr>
            <a:xfrm>
              <a:off x="3502152" y="1161849"/>
              <a:ext cx="5751576" cy="1389888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3918765" y="1236497"/>
              <a:ext cx="228600" cy="216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3931920" y="2277045"/>
              <a:ext cx="228600" cy="216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0" y="1326208"/>
              <a:ext cx="4005072" cy="1082078"/>
              <a:chOff x="2679192" y="1668147"/>
              <a:chExt cx="5285232" cy="3570219"/>
            </a:xfrm>
          </p:grpSpPr>
          <p:cxnSp>
            <p:nvCxnSpPr>
              <p:cNvPr id="8" name="直線接點 7"/>
              <p:cNvCxnSpPr/>
              <p:nvPr/>
            </p:nvCxnSpPr>
            <p:spPr>
              <a:xfrm>
                <a:off x="2679192" y="5238366"/>
                <a:ext cx="5285232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/>
              <p:cNvCxnSpPr/>
              <p:nvPr/>
            </p:nvCxnSpPr>
            <p:spPr>
              <a:xfrm>
                <a:off x="2679192" y="1668147"/>
                <a:ext cx="5285232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群組 12"/>
          <p:cNvGrpSpPr/>
          <p:nvPr/>
        </p:nvGrpSpPr>
        <p:grpSpPr>
          <a:xfrm flipH="1">
            <a:off x="5228570" y="1874728"/>
            <a:ext cx="9253728" cy="1389888"/>
            <a:chOff x="0" y="1161849"/>
            <a:chExt cx="9253728" cy="1389888"/>
          </a:xfrm>
        </p:grpSpPr>
        <p:sp>
          <p:nvSpPr>
            <p:cNvPr id="14" name="矩形 13"/>
            <p:cNvSpPr/>
            <p:nvPr/>
          </p:nvSpPr>
          <p:spPr>
            <a:xfrm>
              <a:off x="3502152" y="1161849"/>
              <a:ext cx="5751576" cy="1389888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3918765" y="1236497"/>
              <a:ext cx="228600" cy="216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3931920" y="2277045"/>
              <a:ext cx="228600" cy="216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0" y="1326208"/>
              <a:ext cx="4005072" cy="1082078"/>
              <a:chOff x="2679192" y="1668147"/>
              <a:chExt cx="5285232" cy="3570219"/>
            </a:xfrm>
          </p:grpSpPr>
          <p:cxnSp>
            <p:nvCxnSpPr>
              <p:cNvPr id="18" name="直線接點 17"/>
              <p:cNvCxnSpPr/>
              <p:nvPr/>
            </p:nvCxnSpPr>
            <p:spPr>
              <a:xfrm>
                <a:off x="2679192" y="5238366"/>
                <a:ext cx="5285232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>
                <a:off x="2679192" y="1668147"/>
                <a:ext cx="5285232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群組 19"/>
          <p:cNvGrpSpPr/>
          <p:nvPr/>
        </p:nvGrpSpPr>
        <p:grpSpPr>
          <a:xfrm flipH="1">
            <a:off x="4056027" y="3593385"/>
            <a:ext cx="9253728" cy="1389888"/>
            <a:chOff x="0" y="1161849"/>
            <a:chExt cx="9253728" cy="1389888"/>
          </a:xfrm>
        </p:grpSpPr>
        <p:sp>
          <p:nvSpPr>
            <p:cNvPr id="21" name="矩形 20"/>
            <p:cNvSpPr/>
            <p:nvPr/>
          </p:nvSpPr>
          <p:spPr>
            <a:xfrm>
              <a:off x="3502152" y="1161849"/>
              <a:ext cx="5751576" cy="1389888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3918765" y="1236497"/>
              <a:ext cx="228600" cy="216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3931920" y="2277045"/>
              <a:ext cx="228600" cy="216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0" y="1326208"/>
              <a:ext cx="4005072" cy="1082078"/>
              <a:chOff x="2679192" y="1668147"/>
              <a:chExt cx="5285232" cy="3570219"/>
            </a:xfrm>
          </p:grpSpPr>
          <p:cxnSp>
            <p:nvCxnSpPr>
              <p:cNvPr id="25" name="直線接點 24"/>
              <p:cNvCxnSpPr/>
              <p:nvPr/>
            </p:nvCxnSpPr>
            <p:spPr>
              <a:xfrm>
                <a:off x="2679192" y="5238366"/>
                <a:ext cx="5285232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>
              <a:xfrm>
                <a:off x="2679192" y="1668147"/>
                <a:ext cx="5285232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群組 26"/>
          <p:cNvGrpSpPr/>
          <p:nvPr/>
        </p:nvGrpSpPr>
        <p:grpSpPr>
          <a:xfrm flipH="1">
            <a:off x="2973668" y="5312042"/>
            <a:ext cx="9253728" cy="1389888"/>
            <a:chOff x="0" y="1161849"/>
            <a:chExt cx="9253728" cy="1389888"/>
          </a:xfrm>
        </p:grpSpPr>
        <p:sp>
          <p:nvSpPr>
            <p:cNvPr id="28" name="矩形 27"/>
            <p:cNvSpPr/>
            <p:nvPr/>
          </p:nvSpPr>
          <p:spPr>
            <a:xfrm>
              <a:off x="3502152" y="1161849"/>
              <a:ext cx="5751576" cy="1389888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3918765" y="1236497"/>
              <a:ext cx="228600" cy="216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3931920" y="2277045"/>
              <a:ext cx="228600" cy="216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1" name="群組 30"/>
            <p:cNvGrpSpPr/>
            <p:nvPr/>
          </p:nvGrpSpPr>
          <p:grpSpPr>
            <a:xfrm>
              <a:off x="0" y="1326208"/>
              <a:ext cx="4005072" cy="1082078"/>
              <a:chOff x="2679192" y="1668147"/>
              <a:chExt cx="5285232" cy="3570219"/>
            </a:xfrm>
          </p:grpSpPr>
          <p:cxnSp>
            <p:nvCxnSpPr>
              <p:cNvPr id="32" name="直線接點 31"/>
              <p:cNvCxnSpPr/>
              <p:nvPr/>
            </p:nvCxnSpPr>
            <p:spPr>
              <a:xfrm>
                <a:off x="2679192" y="5238366"/>
                <a:ext cx="5285232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>
                <a:off x="2679192" y="1668147"/>
                <a:ext cx="5285232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矩形 40"/>
          <p:cNvSpPr/>
          <p:nvPr/>
        </p:nvSpPr>
        <p:spPr>
          <a:xfrm>
            <a:off x="895306" y="1408205"/>
            <a:ext cx="27529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推廣科別</a:t>
            </a:r>
            <a:endParaRPr lang="zh-TW" altLang="en-US" sz="4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628364" y="526673"/>
            <a:ext cx="41056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食品群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介紹</a:t>
            </a:r>
            <a:r>
              <a:rPr lang="en-US" altLang="zh-TW" sz="4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4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高職</a:t>
            </a:r>
            <a:r>
              <a:rPr lang="en-US" altLang="zh-TW" sz="4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667379" y="3931526"/>
            <a:ext cx="41056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餐旅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群介紹</a:t>
            </a:r>
            <a:r>
              <a:rPr lang="en-US" altLang="zh-TW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高職</a:t>
            </a:r>
            <a:r>
              <a:rPr lang="en-US" altLang="zh-TW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047180" y="565304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高中介紹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5701992" y="2212870"/>
            <a:ext cx="41056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商管群介紹</a:t>
            </a:r>
            <a:r>
              <a:rPr lang="en-US" altLang="zh-TW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高職</a:t>
            </a:r>
            <a:r>
              <a:rPr lang="en-US" altLang="zh-TW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56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 flip="none" rotWithShape="1">
            <a:gsLst>
              <a:gs pos="94000">
                <a:schemeClr val="bg1">
                  <a:alpha val="0"/>
                </a:schemeClr>
              </a:gs>
              <a:gs pos="100000">
                <a:schemeClr val="tx1">
                  <a:lumMod val="50000"/>
                  <a:lumOff val="50000"/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6878732" y="1106769"/>
            <a:ext cx="4688428" cy="4616463"/>
            <a:chOff x="0" y="1331976"/>
            <a:chExt cx="3072384" cy="4187952"/>
          </a:xfrm>
        </p:grpSpPr>
        <p:sp>
          <p:nvSpPr>
            <p:cNvPr id="32" name="矩形 31"/>
            <p:cNvSpPr/>
            <p:nvPr/>
          </p:nvSpPr>
          <p:spPr>
            <a:xfrm>
              <a:off x="0" y="1331976"/>
              <a:ext cx="3072384" cy="41879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7599" y="1497096"/>
              <a:ext cx="2834941" cy="3841199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1426510" y="2797332"/>
            <a:ext cx="3984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食品</a:t>
            </a:r>
            <a:r>
              <a:rPr lang="zh-TW" altLang="en-US" sz="4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群 </a:t>
            </a:r>
            <a:r>
              <a:rPr lang="en-US" altLang="zh-TW" sz="4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4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高職</a:t>
            </a:r>
            <a:r>
              <a:rPr lang="en-US" altLang="zh-TW" sz="4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r>
              <a:rPr lang="zh-TW" altLang="en-US" sz="4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推廣</a:t>
            </a:r>
            <a:endParaRPr lang="zh-TW" altLang="en-US" sz="4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0" y="3258312"/>
            <a:ext cx="1238251" cy="6477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18"/>
          <p:cNvGrpSpPr/>
          <p:nvPr/>
        </p:nvGrpSpPr>
        <p:grpSpPr>
          <a:xfrm>
            <a:off x="1536674" y="388144"/>
            <a:ext cx="7188225" cy="126206"/>
            <a:chOff x="6530669" y="2647950"/>
            <a:chExt cx="5308650" cy="108000"/>
          </a:xfrm>
          <a:solidFill>
            <a:srgbClr val="404040"/>
          </a:solidFill>
        </p:grpSpPr>
        <p:sp>
          <p:nvSpPr>
            <p:cNvPr id="9" name="菱形 8"/>
            <p:cNvSpPr/>
            <p:nvPr/>
          </p:nvSpPr>
          <p:spPr>
            <a:xfrm>
              <a:off x="6530669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6836590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7142511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7448432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7754353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8060274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8366195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8672116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8978037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9283958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/>
          </p:nvSpPr>
          <p:spPr>
            <a:xfrm>
              <a:off x="9589879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9895800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/>
          </p:nvSpPr>
          <p:spPr>
            <a:xfrm>
              <a:off x="10201721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/>
          </p:nvSpPr>
          <p:spPr>
            <a:xfrm>
              <a:off x="10507642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10813563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11119484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菱形 24"/>
            <p:cNvSpPr/>
            <p:nvPr/>
          </p:nvSpPr>
          <p:spPr>
            <a:xfrm>
              <a:off x="11425405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11731319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5"/>
          <p:cNvCxnSpPr/>
          <p:nvPr/>
        </p:nvCxnSpPr>
        <p:spPr>
          <a:xfrm flipV="1">
            <a:off x="-188259" y="5723232"/>
            <a:ext cx="5940403" cy="3480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451947" y="2195655"/>
            <a:ext cx="37170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kern="100" dirty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向學生介紹食品群的課程以及未來的出路，也分享食品群專業課程會上那些內容，其中又有什麼比較特別的</a:t>
            </a:r>
            <a:r>
              <a:rPr lang="zh-TW" altLang="en-US" sz="2800" kern="100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課程</a:t>
            </a:r>
            <a:endParaRPr lang="zh-TW" altLang="en-US" sz="2800" kern="100" dirty="0">
              <a:solidFill>
                <a:schemeClr val="bg1"/>
              </a:solidFill>
              <a:latin typeface="Adobe 黑体 Std R" panose="020B0400000000000000" pitchFamily="34" charset="-128"/>
              <a:ea typeface="Adobe 黑体 Std R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0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96597" y="-100584"/>
            <a:ext cx="12897613" cy="73974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流程圖: 人工作業 3"/>
          <p:cNvSpPr/>
          <p:nvPr/>
        </p:nvSpPr>
        <p:spPr>
          <a:xfrm rot="16200000" flipH="1" flipV="1">
            <a:off x="3641869" y="-2359768"/>
            <a:ext cx="5487909" cy="1351809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直角三角形 26"/>
          <p:cNvSpPr/>
          <p:nvPr/>
        </p:nvSpPr>
        <p:spPr>
          <a:xfrm flipV="1">
            <a:off x="-373223" y="-393605"/>
            <a:ext cx="13915487" cy="4256477"/>
          </a:xfrm>
          <a:prstGeom prst="rtTriangle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66389" y="465979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推廣心得</a:t>
            </a:r>
          </a:p>
        </p:txBody>
      </p:sp>
      <p:sp>
        <p:nvSpPr>
          <p:cNvPr id="3" name="矩形 2"/>
          <p:cNvSpPr/>
          <p:nvPr/>
        </p:nvSpPr>
        <p:spPr>
          <a:xfrm>
            <a:off x="2377102" y="3220944"/>
            <a:ext cx="89922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國中的學生正值對升學方向做選擇的時期，需要多接觸多了解不同科系才好做選擇，當初我國中的時候也是對要選什麼方向感到迷惘，那時候不是很清楚自己未來想做什麼，希望能在這次推廣後，讓學生能更了解高職和高中的升學導向，使他們更能找到屬於自己的</a:t>
            </a:r>
            <a:r>
              <a:rPr lang="zh-TW" altLang="en-US" sz="2800" kern="100" dirty="0" smtClean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道路</a:t>
            </a:r>
            <a:endParaRPr lang="zh-TW" altLang="en-US" sz="2800" kern="100" dirty="0">
              <a:latin typeface="Adobe 黑体 Std R" panose="020B0400000000000000" pitchFamily="34" charset="-128"/>
              <a:ea typeface="Adobe 黑体 Std R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9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 flip="none" rotWithShape="1">
            <a:gsLst>
              <a:gs pos="94000">
                <a:schemeClr val="bg1">
                  <a:alpha val="0"/>
                </a:schemeClr>
              </a:gs>
              <a:gs pos="100000">
                <a:schemeClr val="tx1">
                  <a:lumMod val="50000"/>
                  <a:lumOff val="50000"/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6768370" y="924396"/>
            <a:ext cx="5087296" cy="5009209"/>
            <a:chOff x="0" y="1331976"/>
            <a:chExt cx="3072384" cy="4187952"/>
          </a:xfrm>
        </p:grpSpPr>
        <p:sp>
          <p:nvSpPr>
            <p:cNvPr id="32" name="矩形 31"/>
            <p:cNvSpPr/>
            <p:nvPr/>
          </p:nvSpPr>
          <p:spPr>
            <a:xfrm>
              <a:off x="0" y="1331976"/>
              <a:ext cx="3072384" cy="41879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7599" y="1497096"/>
              <a:ext cx="2834941" cy="3841199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1426510" y="2797332"/>
            <a:ext cx="3984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商管</a:t>
            </a:r>
            <a:r>
              <a:rPr lang="zh-TW" altLang="en-US" sz="4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群 </a:t>
            </a:r>
            <a:r>
              <a:rPr lang="en-US" altLang="zh-TW" sz="4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4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高職</a:t>
            </a:r>
            <a:r>
              <a:rPr lang="en-US" altLang="zh-TW" sz="4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</a:p>
          <a:p>
            <a:pPr algn="ctr"/>
            <a:r>
              <a:rPr lang="zh-TW" altLang="en-US" sz="4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推廣</a:t>
            </a:r>
            <a:endParaRPr lang="zh-TW" altLang="en-US" sz="4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0" y="3258312"/>
            <a:ext cx="1238251" cy="6477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18"/>
          <p:cNvGrpSpPr/>
          <p:nvPr/>
        </p:nvGrpSpPr>
        <p:grpSpPr>
          <a:xfrm>
            <a:off x="1536674" y="388144"/>
            <a:ext cx="7188225" cy="126206"/>
            <a:chOff x="6530669" y="2647950"/>
            <a:chExt cx="5308650" cy="108000"/>
          </a:xfrm>
          <a:solidFill>
            <a:srgbClr val="404040"/>
          </a:solidFill>
        </p:grpSpPr>
        <p:sp>
          <p:nvSpPr>
            <p:cNvPr id="9" name="菱形 8"/>
            <p:cNvSpPr/>
            <p:nvPr/>
          </p:nvSpPr>
          <p:spPr>
            <a:xfrm>
              <a:off x="6530669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6836590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7142511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7448432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7754353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8060274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8366195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8672116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8978037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9283958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/>
          </p:nvSpPr>
          <p:spPr>
            <a:xfrm>
              <a:off x="9589879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9895800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/>
          </p:nvSpPr>
          <p:spPr>
            <a:xfrm>
              <a:off x="10201721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/>
          </p:nvSpPr>
          <p:spPr>
            <a:xfrm>
              <a:off x="10507642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10813563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11119484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菱形 24"/>
            <p:cNvSpPr/>
            <p:nvPr/>
          </p:nvSpPr>
          <p:spPr>
            <a:xfrm>
              <a:off x="11425405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11731319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5"/>
          <p:cNvCxnSpPr/>
          <p:nvPr/>
        </p:nvCxnSpPr>
        <p:spPr>
          <a:xfrm flipV="1">
            <a:off x="-188259" y="5723232"/>
            <a:ext cx="5940403" cy="3480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231230" y="1454671"/>
            <a:ext cx="41117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kern="100" dirty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商業管理群的工作相關領域，由於資訊科技的發達，未來有許多職場，皆會與資訊息息相關，分享資訊領域有哪些應用，並推廣資訊領域可以跨足許多行業，如果對資訊有興趣，便可立訂目標，勇敢的嘗試這方面的學科以及職業</a:t>
            </a:r>
          </a:p>
        </p:txBody>
      </p:sp>
    </p:spTree>
    <p:extLst>
      <p:ext uri="{BB962C8B-B14F-4D97-AF65-F5344CB8AC3E}">
        <p14:creationId xmlns:p14="http://schemas.microsoft.com/office/powerpoint/2010/main" val="42716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96597" y="-100584"/>
            <a:ext cx="12897613" cy="73974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流程圖: 人工作業 3"/>
          <p:cNvSpPr/>
          <p:nvPr/>
        </p:nvSpPr>
        <p:spPr>
          <a:xfrm rot="16200000" flipH="1" flipV="1">
            <a:off x="3641869" y="-2359768"/>
            <a:ext cx="5487909" cy="1351809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直角三角形 26"/>
          <p:cNvSpPr/>
          <p:nvPr/>
        </p:nvSpPr>
        <p:spPr>
          <a:xfrm flipV="1">
            <a:off x="-373223" y="-393605"/>
            <a:ext cx="13915487" cy="4256477"/>
          </a:xfrm>
          <a:prstGeom prst="rtTriangle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66389" y="465979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推廣心得</a:t>
            </a:r>
          </a:p>
        </p:txBody>
      </p:sp>
      <p:sp>
        <p:nvSpPr>
          <p:cNvPr id="3" name="矩形 2"/>
          <p:cNvSpPr/>
          <p:nvPr/>
        </p:nvSpPr>
        <p:spPr>
          <a:xfrm>
            <a:off x="2377102" y="3220944"/>
            <a:ext cx="89922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我對於未來的目標總是十分迷惘，但是在上課的時候總能不斷的思考自己未來想走哪條道路，由於校園推廣的時間與我上課的時間有些擠壓，無法參與其中，但在準備分享的內容時，發現我對目前的科系以及此科系的未來出路是感興趣的，希望自己能夠早日找到自己的</a:t>
            </a:r>
            <a:r>
              <a:rPr lang="zh-TW" altLang="en-US" sz="2800" kern="100" dirty="0" smtClean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目標！</a:t>
            </a:r>
            <a:endParaRPr lang="en-US" altLang="zh-TW" sz="2800" kern="100" dirty="0">
              <a:latin typeface="Adobe 黑体 Std R" panose="020B0400000000000000" pitchFamily="34" charset="-128"/>
              <a:ea typeface="Adobe 黑体 Std R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3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 flip="none" rotWithShape="1">
            <a:gsLst>
              <a:gs pos="94000">
                <a:schemeClr val="bg1">
                  <a:alpha val="0"/>
                </a:schemeClr>
              </a:gs>
              <a:gs pos="100000">
                <a:schemeClr val="tx1">
                  <a:lumMod val="50000"/>
                  <a:lumOff val="50000"/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6878732" y="1106769"/>
            <a:ext cx="4688428" cy="4616463"/>
            <a:chOff x="0" y="1331976"/>
            <a:chExt cx="3072384" cy="4187952"/>
          </a:xfrm>
        </p:grpSpPr>
        <p:sp>
          <p:nvSpPr>
            <p:cNvPr id="32" name="矩形 31"/>
            <p:cNvSpPr/>
            <p:nvPr/>
          </p:nvSpPr>
          <p:spPr>
            <a:xfrm>
              <a:off x="0" y="1331976"/>
              <a:ext cx="3072384" cy="41879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7599" y="1497096"/>
              <a:ext cx="2834941" cy="3841199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1426510" y="2797332"/>
            <a:ext cx="3984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餐</a:t>
            </a:r>
            <a:r>
              <a:rPr lang="zh-TW" altLang="en-US" sz="480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旅</a:t>
            </a:r>
            <a:r>
              <a:rPr lang="zh-TW" altLang="en-US" sz="480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群 </a:t>
            </a:r>
            <a:r>
              <a:rPr lang="en-US" altLang="zh-TW" sz="4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4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高職</a:t>
            </a:r>
            <a:r>
              <a:rPr lang="en-US" altLang="zh-TW" sz="4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4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zh-TW" altLang="en-US" sz="4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推廣</a:t>
            </a:r>
            <a:endParaRPr lang="zh-TW" altLang="en-US" sz="4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0" y="3258312"/>
            <a:ext cx="1238251" cy="6477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18"/>
          <p:cNvGrpSpPr/>
          <p:nvPr/>
        </p:nvGrpSpPr>
        <p:grpSpPr>
          <a:xfrm>
            <a:off x="1536674" y="388144"/>
            <a:ext cx="7188225" cy="126206"/>
            <a:chOff x="6530669" y="2647950"/>
            <a:chExt cx="5308650" cy="108000"/>
          </a:xfrm>
          <a:solidFill>
            <a:srgbClr val="404040"/>
          </a:solidFill>
        </p:grpSpPr>
        <p:sp>
          <p:nvSpPr>
            <p:cNvPr id="9" name="菱形 8"/>
            <p:cNvSpPr/>
            <p:nvPr/>
          </p:nvSpPr>
          <p:spPr>
            <a:xfrm>
              <a:off x="6530669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6836590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7142511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7448432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7754353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8060274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8366195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8672116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8978037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9283958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/>
          </p:nvSpPr>
          <p:spPr>
            <a:xfrm>
              <a:off x="9589879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9895800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/>
          </p:nvSpPr>
          <p:spPr>
            <a:xfrm>
              <a:off x="10201721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/>
          </p:nvSpPr>
          <p:spPr>
            <a:xfrm>
              <a:off x="10507642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10813563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11119484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菱形 24"/>
            <p:cNvSpPr/>
            <p:nvPr/>
          </p:nvSpPr>
          <p:spPr>
            <a:xfrm>
              <a:off x="11425405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11731319" y="2647950"/>
              <a:ext cx="108000" cy="108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5"/>
          <p:cNvCxnSpPr/>
          <p:nvPr/>
        </p:nvCxnSpPr>
        <p:spPr>
          <a:xfrm flipV="1">
            <a:off x="-188259" y="5723232"/>
            <a:ext cx="5940403" cy="3480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268049" y="1631526"/>
            <a:ext cx="39428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kern="100" dirty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向學生介紹餐旅群（餐飲管理科、觀光事業科）所上的課程、未來 出路、薪資等，並說明餐旅業的辛苦之處，希望能藉此讓國中學弟妹們了解餐 旅業，並審慎思考自己是否適合餐</a:t>
            </a:r>
            <a:r>
              <a:rPr lang="zh-TW" altLang="en-US" sz="2800" kern="100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旅</a:t>
            </a:r>
            <a:endParaRPr lang="zh-TW" altLang="en-US" sz="2800" kern="100" dirty="0">
              <a:solidFill>
                <a:schemeClr val="bg1"/>
              </a:solidFill>
              <a:latin typeface="Adobe 黑体 Std R" panose="020B0400000000000000" pitchFamily="34" charset="-128"/>
              <a:ea typeface="Adobe 黑体 Std R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96597" y="-100584"/>
            <a:ext cx="12897613" cy="73974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流程圖: 人工作業 3"/>
          <p:cNvSpPr/>
          <p:nvPr/>
        </p:nvSpPr>
        <p:spPr>
          <a:xfrm rot="16200000" flipH="1" flipV="1">
            <a:off x="3641869" y="-2359768"/>
            <a:ext cx="5487909" cy="1351809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直角三角形 26"/>
          <p:cNvSpPr/>
          <p:nvPr/>
        </p:nvSpPr>
        <p:spPr>
          <a:xfrm flipV="1">
            <a:off x="-373223" y="-393605"/>
            <a:ext cx="13915487" cy="4256477"/>
          </a:xfrm>
          <a:prstGeom prst="rtTriangle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66389" y="465979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推廣心得</a:t>
            </a:r>
          </a:p>
        </p:txBody>
      </p:sp>
      <p:sp>
        <p:nvSpPr>
          <p:cNvPr id="3" name="矩形 2"/>
          <p:cNvSpPr/>
          <p:nvPr/>
        </p:nvSpPr>
        <p:spPr>
          <a:xfrm>
            <a:off x="2377102" y="3220944"/>
            <a:ext cx="89922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在這次的推廣活動之前，其實在高中時曾經有回到我的母校介紹過餐旅 群，現在回想起來，可能是因為在大學待了 </a:t>
            </a:r>
            <a:r>
              <a:rPr lang="en-US" altLang="zh-TW" sz="28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2 </a:t>
            </a:r>
            <a:r>
              <a:rPr lang="zh-TW" altLang="en-US" sz="28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年，開拓了自己視野、眼界，更 清楚了解餐旅業的辛苦，使得在這次的推廣活動中能更清楚介紹餐旅業，可惜 礙於時間，只能大致介紹，不能向他們分享自身經歷的故事</a:t>
            </a:r>
          </a:p>
        </p:txBody>
      </p:sp>
    </p:spTree>
    <p:extLst>
      <p:ext uri="{BB962C8B-B14F-4D97-AF65-F5344CB8AC3E}">
        <p14:creationId xmlns:p14="http://schemas.microsoft.com/office/powerpoint/2010/main" val="28781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587</Words>
  <Application>Microsoft Office PowerPoint</Application>
  <PresentationFormat>寬螢幕</PresentationFormat>
  <Paragraphs>36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Adobe 黑体 Std R</vt:lpstr>
      <vt:lpstr>等线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心田 菜</dc:creator>
  <cp:lastModifiedBy>心田 菜</cp:lastModifiedBy>
  <cp:revision>44</cp:revision>
  <dcterms:created xsi:type="dcterms:W3CDTF">2021-04-16T00:56:06Z</dcterms:created>
  <dcterms:modified xsi:type="dcterms:W3CDTF">2021-04-26T13:34:48Z</dcterms:modified>
</cp:coreProperties>
</file>