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2" r:id="rId3"/>
    <p:sldId id="258" r:id="rId4"/>
    <p:sldId id="259" r:id="rId5"/>
    <p:sldId id="260" r:id="rId6"/>
    <p:sldId id="261" r:id="rId7"/>
    <p:sldId id="262" r:id="rId8"/>
    <p:sldId id="263" r:id="rId9"/>
    <p:sldId id="313" r:id="rId10"/>
    <p:sldId id="314" r:id="rId11"/>
    <p:sldId id="315" r:id="rId12"/>
    <p:sldId id="316" r:id="rId13"/>
    <p:sldId id="317" r:id="rId14"/>
    <p:sldId id="320" r:id="rId15"/>
    <p:sldId id="321" r:id="rId16"/>
    <p:sldId id="322" r:id="rId17"/>
    <p:sldId id="323" r:id="rId18"/>
    <p:sldId id="264" r:id="rId19"/>
    <p:sldId id="329" r:id="rId20"/>
    <p:sldId id="265" r:id="rId21"/>
    <p:sldId id="266" r:id="rId22"/>
    <p:sldId id="267" r:id="rId23"/>
    <p:sldId id="352" r:id="rId24"/>
    <p:sldId id="268" r:id="rId25"/>
    <p:sldId id="351" r:id="rId26"/>
    <p:sldId id="350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3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331" r:id="rId52"/>
    <p:sldId id="332" r:id="rId53"/>
    <p:sldId id="295" r:id="rId54"/>
    <p:sldId id="296" r:id="rId55"/>
    <p:sldId id="333" r:id="rId56"/>
    <p:sldId id="298" r:id="rId57"/>
    <p:sldId id="299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59" autoAdjust="0"/>
    <p:restoredTop sz="86328" autoAdjust="0"/>
  </p:normalViewPr>
  <p:slideViewPr>
    <p:cSldViewPr>
      <p:cViewPr varScale="1">
        <p:scale>
          <a:sx n="50" d="100"/>
          <a:sy n="50" d="100"/>
        </p:scale>
        <p:origin x="-571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1" y="36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59F0-D90D-4BC4-9FAD-FDE42A4351DE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C3-E194-4406-A59F-8153AEE9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03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59F0-D90D-4BC4-9FAD-FDE42A4351DE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C3-E194-4406-A59F-8153AEE9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59F0-D90D-4BC4-9FAD-FDE42A4351DE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C3-E194-4406-A59F-8153AEE9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45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59F0-D90D-4BC4-9FAD-FDE42A4351DE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C3-E194-4406-A59F-8153AEE9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8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59F0-D90D-4BC4-9FAD-FDE42A4351DE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C3-E194-4406-A59F-8153AEE9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22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59F0-D90D-4BC4-9FAD-FDE42A4351DE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C3-E194-4406-A59F-8153AEE9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25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59F0-D90D-4BC4-9FAD-FDE42A4351DE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C3-E194-4406-A59F-8153AEE9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6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59F0-D90D-4BC4-9FAD-FDE42A4351DE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C3-E194-4406-A59F-8153AEE9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27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59F0-D90D-4BC4-9FAD-FDE42A4351DE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C3-E194-4406-A59F-8153AEE9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91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59F0-D90D-4BC4-9FAD-FDE42A4351DE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C3-E194-4406-A59F-8153AEE9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57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59F0-D90D-4BC4-9FAD-FDE42A4351DE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CAC3-E194-4406-A59F-8153AEE9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63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B59F0-D90D-4BC4-9FAD-FDE42A4351DE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CAC3-E194-4406-A59F-8153AEE9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6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AxMtfjmt3I" TargetMode="External"/><Relationship Id="rId2" Type="http://schemas.openxmlformats.org/officeDocument/2006/relationships/hyperlink" Target="https://www.taiwanjobs.gov.tw/home/new_index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W4_xAGMRUyNbB9IzchFhSw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SPj5O6gCnc" TargetMode="External"/><Relationship Id="rId2" Type="http://schemas.openxmlformats.org/officeDocument/2006/relationships/hyperlink" Target="https://www.youtube.com/watch?v=0RKNAI6Dv4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9pn9d3rtEU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6gA5Zewk0c" TargetMode="External"/><Relationship Id="rId2" Type="http://schemas.openxmlformats.org/officeDocument/2006/relationships/hyperlink" Target="https://www.youtube.com/watch?v=UomUMnXSjn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a418w-J4blc" TargetMode="External"/><Relationship Id="rId4" Type="http://schemas.openxmlformats.org/officeDocument/2006/relationships/hyperlink" Target="https://www.youtube.com/watch?v=YGwNWfSuuG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hBqMnYbZ9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icap.wda.gov.tw/Knowledge/knowledge_introduction.asp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aw.moj.gov.tw/LawClass/LawSingle.aspx?pcode=N0080001&amp;flno=3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aw.moj.gov.tw/LawClass/LawSingle.aspx?pcode=N0080001&amp;flno=4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oj.gov.tw/LawClass/LawSingle.aspx?pcode=N0080001&amp;flno=10" TargetMode="External"/><Relationship Id="rId2" Type="http://schemas.openxmlformats.org/officeDocument/2006/relationships/hyperlink" Target="https://law.moj.gov.tw/LawClass/LawSingle.aspx?pcode=N0080001&amp;flno=7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oj.gov.tw/LawClass/LawSingle.aspx?pcode=N0080001&amp;flno=14" TargetMode="External"/><Relationship Id="rId2" Type="http://schemas.openxmlformats.org/officeDocument/2006/relationships/hyperlink" Target="https://law.moj.gov.tw/LawClass/LawSingle.aspx?pcode=N0080001&amp;flno=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aw.moj.gov.tw/LawClass/LawSingle.aspx?pcode=N0080001&amp;flno=1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law.moj.gov.tw/LawClass/LawSingle.aspx?pcode=N0080001&amp;flno=18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law.moj.gov.tw/LawClass/LawSingle.aspx?pcode=N0080001&amp;flno=3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oj.gov.tw/LawClass/LawSingle.aspx?pcode=N0080001&amp;flno=33" TargetMode="External"/><Relationship Id="rId2" Type="http://schemas.openxmlformats.org/officeDocument/2006/relationships/hyperlink" Target="https://law.moj.gov.tw/LawClass/LawSingle.aspx?pcode=N0080001&amp;flno=32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oj.gov.tw/LawClass/LawSingle.aspx?pcode=N0080004&amp;flno=5" TargetMode="External"/><Relationship Id="rId2" Type="http://schemas.openxmlformats.org/officeDocument/2006/relationships/hyperlink" Target="https://law.moj.gov.tw/LawClass/LawSingle.aspx?pcode=N0080004&amp;flno=1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dxuWGMPiO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職業訓練</a:t>
            </a:r>
          </a:p>
        </p:txBody>
      </p:sp>
      <p:sp>
        <p:nvSpPr>
          <p:cNvPr id="124930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800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結合就業安全功能：</a:t>
            </a:r>
            <a:r>
              <a:rPr lang="en-US" altLang="zh-TW" dirty="0" smtClean="0"/>
              <a:t>2001 </a:t>
            </a:r>
            <a:r>
              <a:rPr lang="zh-TW" altLang="en-US" dirty="0" smtClean="0"/>
              <a:t>年代後， 結合就業保險及就業服務，轉趨重視職業訓練之就業安全</a:t>
            </a:r>
            <a:r>
              <a:rPr lang="zh-TW" altLang="en-US" dirty="0" smtClean="0"/>
              <a:t>功能。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以經濟為主軸，融合社會福利、就業安全概念之職業訓練政策。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1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47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(2) </a:t>
            </a:r>
            <a:r>
              <a:rPr lang="zh-TW" altLang="en-US" dirty="0" smtClean="0"/>
              <a:t>施政方向─</a:t>
            </a:r>
            <a:r>
              <a:rPr lang="zh-TW" altLang="en-US" b="1" dirty="0" smtClean="0"/>
              <a:t>不以營利為目的之保障弱勢觀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台灣職業訓練以以產業升級、轉型為目標，期望能夠提升人們的競爭力來因應時代需求。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目的並非營利性質，重點在於提升國民的能力，保障國民就業需求。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在此指引下，台灣之職業訓練政策較傾向於保護弱勢族群的就業。 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0062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4848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(3) </a:t>
            </a:r>
            <a:r>
              <a:rPr lang="zh-TW" altLang="en-US" dirty="0" smtClean="0"/>
              <a:t>施政對象─以基層勞工為主，青年為輔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增修之法規、計畫等，大多以基層勞工之就業保障為主，維護失業族群、弱勢族群就業權力為主。近年也提出與青年相關之計畫，協助青年族群就業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190094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(4) </a:t>
            </a:r>
            <a:r>
              <a:rPr lang="zh-TW" altLang="en-US" dirty="0" smtClean="0"/>
              <a:t>政策內容─結合產學合作平台之輔助青年計畫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2009 </a:t>
            </a:r>
            <a:r>
              <a:rPr lang="zh-TW" altLang="en-US" dirty="0" smtClean="0"/>
              <a:t>年</a:t>
            </a:r>
            <a:r>
              <a:rPr lang="zh-TW" altLang="en-US" u="sng" dirty="0" smtClean="0"/>
              <a:t>青年就業旗艦計畫</a:t>
            </a:r>
            <a:r>
              <a:rPr lang="zh-TW" altLang="en-US" dirty="0" smtClean="0"/>
              <a:t>，建立了青年台灣產學訓練合作的基礎，該計畫依據產業用人單位需求，規劃辦理相關訓練課程提供離校青年訓練，以提升就業能力。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74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4950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貳、實施現況層面</a:t>
            </a:r>
          </a:p>
          <a:p>
            <a:pPr eaLnBrk="1" hangingPunct="1"/>
            <a:r>
              <a:rPr lang="zh-TW" altLang="en-US" dirty="0" smtClean="0"/>
              <a:t>訓練類型─針對不同需求建立不同訓練類型 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台灣擁有因應個體需求之訓練機制，提供不同需求者適合的職業訓練課程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包括：</a:t>
            </a:r>
            <a:r>
              <a:rPr lang="zh-TW" altLang="en-US" u="sng" dirty="0" smtClean="0"/>
              <a:t>養成訓練、技術生訓練、進修訓練、轉業訓練及身心障礙者職業訓練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認證制度─核發證照具畢業程度對應功能 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>
                <a:solidFill>
                  <a:srgbClr val="FF0000"/>
                </a:solidFill>
              </a:rPr>
              <a:t>取得</a:t>
            </a:r>
            <a:r>
              <a:rPr lang="zh-TW" altLang="en-US" u="sng" dirty="0" smtClean="0">
                <a:solidFill>
                  <a:srgbClr val="FF0000"/>
                </a:solidFill>
              </a:rPr>
              <a:t>乙級技術士證，比照職業學校畢業程度</a:t>
            </a:r>
            <a:r>
              <a:rPr lang="zh-TW" altLang="en-US" dirty="0" smtClean="0">
                <a:solidFill>
                  <a:srgbClr val="FF0000"/>
                </a:solidFill>
              </a:rPr>
              <a:t>；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TW" altLang="en-US" dirty="0" smtClean="0">
                <a:solidFill>
                  <a:srgbClr val="FF0000"/>
                </a:solidFill>
              </a:rPr>
              <a:t>取得</a:t>
            </a:r>
            <a:r>
              <a:rPr lang="zh-TW" altLang="en-US" u="sng" dirty="0" smtClean="0">
                <a:solidFill>
                  <a:srgbClr val="FF0000"/>
                </a:solidFill>
              </a:rPr>
              <a:t>甲級技術士證者，比照專科學校畢業程度</a:t>
            </a:r>
            <a:r>
              <a:rPr lang="zh-TW" altLang="en-US" u="sng" dirty="0" smtClean="0"/>
              <a:t>遴用</a:t>
            </a:r>
            <a:r>
              <a:rPr lang="zh-TW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9281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50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評鑑機制─擁有系統性之評鑑機制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TTQS </a:t>
            </a:r>
            <a:r>
              <a:rPr lang="en-US" altLang="zh-TW" dirty="0" smtClean="0"/>
              <a:t>(</a:t>
            </a:r>
            <a:r>
              <a:rPr lang="zh-TW" altLang="en-US" dirty="0"/>
              <a:t>人才發展品質管理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)</a:t>
            </a:r>
            <a:r>
              <a:rPr lang="zh-TW" altLang="en-US" dirty="0" smtClean="0"/>
              <a:t>為</a:t>
            </a:r>
            <a:r>
              <a:rPr lang="zh-TW" altLang="en-US" dirty="0" smtClean="0"/>
              <a:t>現今台灣主要評鑑機制，涵蓋計畫、設計、執行、查核、成果等，較為完整。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TTQS </a:t>
            </a:r>
            <a:r>
              <a:rPr lang="zh-TW" altLang="en-US" dirty="0" smtClean="0"/>
              <a:t>能夠提升國家對於職業訓練品質考核的一致性，也較具有代表性。</a:t>
            </a:r>
          </a:p>
        </p:txBody>
      </p:sp>
    </p:spTree>
    <p:extLst>
      <p:ext uri="{BB962C8B-B14F-4D97-AF65-F5344CB8AC3E}">
        <p14:creationId xmlns:p14="http://schemas.microsoft.com/office/powerpoint/2010/main" val="13891493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台灣職業訓練面臨之</a:t>
            </a:r>
            <a:r>
              <a:rPr lang="zh-TW" altLang="en-US" dirty="0" smtClean="0"/>
              <a:t>問題</a:t>
            </a:r>
            <a:endParaRPr lang="zh-TW" altLang="en-US" dirty="0" smtClean="0"/>
          </a:p>
        </p:txBody>
      </p:sp>
      <p:sp>
        <p:nvSpPr>
          <p:cNvPr id="151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1.</a:t>
            </a:r>
            <a:r>
              <a:rPr lang="zh-TW" altLang="en-US" dirty="0" smtClean="0"/>
              <a:t>職業訓練體系缺乏連貫性 </a:t>
            </a:r>
            <a:endParaRPr lang="en-US" altLang="zh-TW" dirty="0" smtClean="0"/>
          </a:p>
          <a:p>
            <a:pPr eaLnBrk="1" hangingPunct="1"/>
            <a:r>
              <a:rPr lang="zh-TW" altLang="en-US" u="sng" dirty="0" smtClean="0"/>
              <a:t>台灣的職業訓練與正規職業教育分屬兩大塊，實務運作上沒有太大連貫性</a:t>
            </a:r>
            <a:r>
              <a:rPr lang="zh-TW" altLang="en-US" dirty="0" smtClean="0"/>
              <a:t>。台灣職業訓練以離開學校的族群為主，忽略了銜接「學校與出社會」間的落差。台灣的學校正規教育，應職業訓練進行接軌。</a:t>
            </a:r>
          </a:p>
        </p:txBody>
      </p:sp>
    </p:spTree>
    <p:extLst>
      <p:ext uri="{BB962C8B-B14F-4D97-AF65-F5344CB8AC3E}">
        <p14:creationId xmlns:p14="http://schemas.microsoft.com/office/powerpoint/2010/main" val="17642088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52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2.</a:t>
            </a:r>
            <a:r>
              <a:rPr lang="zh-TW" altLang="en-US" dirty="0" smtClean="0"/>
              <a:t>職業訓練缺乏教育本身的內涵 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台灣職業訓練的政府機關為「行政院」，是以經濟需求的角度進行職業訓練。在發展經濟狀況下，也需顧及國人本身的非經濟需求。</a:t>
            </a:r>
          </a:p>
        </p:txBody>
      </p:sp>
    </p:spTree>
    <p:extLst>
      <p:ext uri="{BB962C8B-B14F-4D97-AF65-F5344CB8AC3E}">
        <p14:creationId xmlns:p14="http://schemas.microsoft.com/office/powerpoint/2010/main" val="12940384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 smtClean="0"/>
              <a:t>台灣職業訓練之重要政策影響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522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47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380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0076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年代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政策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影響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2036"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1972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職業訓練金條例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該條例為台灣職業訓練的首次立法，初步開展了台灣的職 業訓練，在台灣職業訓練發展歷史上有重要的定位。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0076"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1977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職業訓練五年計畫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邁入政府經費主導職業訓練的時代。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3418"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1982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第一期加強推動職業訓 練工作方案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為政府推動職業訓練的主要依據。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0076">
                <a:tc rowSpan="2"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1983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職業訓練法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為當前職業訓練的主要立法依據。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007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職業訓練金條例終止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台灣職業訓練經費來源改由政府主要支付。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0076"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1986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職業訓練法施行細則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為職業訓練執行的參考依據。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73418"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1992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就業服務法通過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開始引進外勞和外傭，對台灣就業結構產生相當巨大的影 響。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962036"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2009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青年就業旗艦計畫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金融海嘯影響，為解 決青年失業的問題，整合就業服務資源，以協助大專社會新鮮人順利進入就業市場。</a:t>
                      </a:r>
                      <a:endParaRPr lang="zh-TW" altLang="en-US" sz="1800" b="1" dirty="0"/>
                    </a:p>
                  </a:txBody>
                  <a:tcPr marL="96819" marR="96819" marT="45702" marB="45702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7716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勞動力發展署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勞動發展署網站內涵</a:t>
            </a:r>
            <a:endParaRPr lang="en-US" altLang="zh-TW" dirty="0" smtClean="0"/>
          </a:p>
          <a:p>
            <a:r>
              <a:rPr lang="zh-TW" altLang="en-US" dirty="0"/>
              <a:t>職能基準</a:t>
            </a:r>
            <a:r>
              <a:rPr lang="zh-TW" altLang="en-US" dirty="0" smtClean="0"/>
              <a:t>、職能導向課程、</a:t>
            </a:r>
            <a:r>
              <a:rPr lang="en-US" altLang="zh-TW" dirty="0" smtClean="0"/>
              <a:t>TTQS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63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台灣職業訓練探討</a:t>
            </a:r>
            <a:endParaRPr lang="en-US" altLang="zh-TW" dirty="0" smtClean="0"/>
          </a:p>
          <a:p>
            <a:r>
              <a:rPr lang="zh-TW" altLang="en-US" dirty="0" smtClean="0"/>
              <a:t>勞動力發展</a:t>
            </a:r>
            <a:r>
              <a:rPr lang="zh-TW" altLang="en-US" dirty="0" smtClean="0"/>
              <a:t>署</a:t>
            </a:r>
            <a:endParaRPr lang="en-US" altLang="zh-TW" dirty="0" smtClean="0"/>
          </a:p>
          <a:p>
            <a:r>
              <a:rPr lang="zh-TW" altLang="en-US" dirty="0" smtClean="0"/>
              <a:t>職業訓練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zh-TW" altLang="en-US" dirty="0"/>
              <a:t>台灣證照</a:t>
            </a:r>
            <a:r>
              <a:rPr lang="zh-TW" altLang="en-US" dirty="0" smtClean="0"/>
              <a:t>制度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986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勞動力發展署</a:t>
            </a:r>
          </a:p>
        </p:txBody>
      </p:sp>
      <p:sp>
        <p:nvSpPr>
          <p:cNvPr id="12595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TW" altLang="en-US" dirty="0" smtClean="0"/>
              <a:t>網頁</a:t>
            </a:r>
            <a:r>
              <a:rPr lang="en-US" altLang="zh-TW" dirty="0" smtClean="0">
                <a:hlinkClick r:id="rId2"/>
              </a:rPr>
              <a:t>https://www.taiwanjobs.gov.tw/home/new_index.aspx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影片</a:t>
            </a:r>
            <a:r>
              <a:rPr lang="en-US" altLang="zh-TW" dirty="0" smtClean="0">
                <a:hlinkClick r:id="rId3"/>
              </a:rPr>
              <a:t>https://www.youtube.com/watch?v=RAxMtfjmt3I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FB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4"/>
              </a:rPr>
              <a:t>https://www.youtube.com/channel/UCW4_xAGMRUyNbB9IzchFhSw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4504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269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業務專區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職業訓練                     就業服務 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身心障礙者就業       創新創業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技能檢定                     技藝競賽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國外人才事務             </a:t>
            </a:r>
            <a:r>
              <a:rPr lang="en-US" altLang="zh-TW" dirty="0" smtClean="0"/>
              <a:t>…….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974243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280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職業訓練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青年職業訓練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失業勞工職業訓練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在職員工職業訓練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數位學習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職能導向課程品質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iCPA</a:t>
            </a:r>
            <a:r>
              <a:rPr lang="en-US" altLang="zh-TW" dirty="0" smtClean="0"/>
              <a:t>)</a:t>
            </a:r>
            <a:r>
              <a:rPr lang="zh-TW" altLang="en-US" dirty="0" smtClean="0"/>
              <a:t>認證課程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人才發展品質管理系統</a:t>
            </a:r>
            <a:r>
              <a:rPr lang="en-US" altLang="zh-TW" dirty="0" smtClean="0"/>
              <a:t>(TTQS)</a:t>
            </a:r>
            <a:r>
              <a:rPr lang="zh-TW" altLang="en-US" dirty="0" smtClean="0"/>
              <a:t>認證課程</a:t>
            </a:r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063967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青年</a:t>
            </a:r>
            <a:endParaRPr lang="en-US" altLang="zh-TW" dirty="0" smtClean="0"/>
          </a:p>
          <a:p>
            <a:pPr lvl="1"/>
            <a:r>
              <a:rPr lang="zh-TW" altLang="en-US" dirty="0"/>
              <a:t>雙軌訓練旗艦</a:t>
            </a:r>
            <a:r>
              <a:rPr lang="zh-TW" altLang="en-US" dirty="0" smtClean="0"/>
              <a:t>計畫</a:t>
            </a:r>
            <a:endParaRPr lang="en-US" altLang="zh-TW" dirty="0" smtClean="0"/>
          </a:p>
          <a:p>
            <a:pPr lvl="1"/>
            <a:r>
              <a:rPr lang="zh-TW" altLang="en-US" dirty="0"/>
              <a:t>產學訓合作</a:t>
            </a:r>
            <a:r>
              <a:rPr lang="zh-TW" altLang="en-US" dirty="0" smtClean="0"/>
              <a:t>訓練</a:t>
            </a:r>
            <a:endParaRPr lang="en-US" altLang="zh-TW" dirty="0" smtClean="0"/>
          </a:p>
          <a:p>
            <a:pPr lvl="1"/>
            <a:r>
              <a:rPr lang="zh-TW" altLang="en-US" dirty="0"/>
              <a:t>補助大專校院辦理就業學程</a:t>
            </a:r>
            <a:r>
              <a:rPr lang="zh-TW" altLang="en-US" dirty="0" smtClean="0"/>
              <a:t>計畫</a:t>
            </a:r>
            <a:endParaRPr lang="en-US" altLang="zh-TW" dirty="0" smtClean="0"/>
          </a:p>
          <a:p>
            <a:pPr lvl="1"/>
            <a:r>
              <a:rPr lang="zh-TW" altLang="en-US" dirty="0"/>
              <a:t>青年就業旗艦</a:t>
            </a:r>
            <a:r>
              <a:rPr lang="zh-TW" altLang="en-US" dirty="0" smtClean="0"/>
              <a:t>計畫</a:t>
            </a:r>
            <a:endParaRPr lang="en-US" altLang="zh-TW" dirty="0" smtClean="0"/>
          </a:p>
          <a:p>
            <a:pPr lvl="1"/>
            <a:r>
              <a:rPr lang="zh-TW" altLang="en-US" dirty="0"/>
              <a:t>青年職訓專班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881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290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失業者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職訓學技能 快樂就業</a:t>
            </a:r>
            <a:r>
              <a:rPr lang="en-US" altLang="zh-TW" dirty="0" smtClean="0"/>
              <a:t>GO!!</a:t>
            </a:r>
            <a:r>
              <a:rPr lang="zh-TW" altLang="en-US" dirty="0" smtClean="0"/>
              <a:t>失業者職業訓練熱烈招生中</a:t>
            </a:r>
            <a:r>
              <a:rPr lang="en-US" altLang="zh-TW" dirty="0" smtClean="0">
                <a:hlinkClick r:id="rId2"/>
              </a:rPr>
              <a:t>https://www.youtube.com/watch?v=0RKNAI6Dv4k</a:t>
            </a:r>
            <a:endParaRPr lang="zh-TW" altLang="en-US" dirty="0" smtClean="0"/>
          </a:p>
          <a:p>
            <a:pPr lvl="1" eaLnBrk="1" hangingPunct="1"/>
            <a:r>
              <a:rPr lang="en-US" altLang="zh-TW" dirty="0" smtClean="0"/>
              <a:t>【</a:t>
            </a:r>
            <a:r>
              <a:rPr lang="zh-TW" altLang="en-US" dirty="0" smtClean="0"/>
              <a:t>職業訓練宣導動畫</a:t>
            </a:r>
            <a:r>
              <a:rPr lang="en-US" altLang="zh-TW" dirty="0" smtClean="0"/>
              <a:t>】</a:t>
            </a:r>
            <a:r>
              <a:rPr lang="zh-TW" altLang="en-US" dirty="0" smtClean="0"/>
              <a:t>失業青年</a:t>
            </a:r>
            <a:r>
              <a:rPr lang="en-US" altLang="zh-TW" dirty="0" smtClean="0">
                <a:hlinkClick r:id="rId3"/>
              </a:rPr>
              <a:t>https://www.youtube.com/watch?v=fSPj5O6gCnc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【</a:t>
            </a:r>
            <a:r>
              <a:rPr lang="zh-TW" altLang="en-US" dirty="0" smtClean="0"/>
              <a:t>免費職訓</a:t>
            </a:r>
            <a:r>
              <a:rPr lang="en-US" altLang="zh-TW" dirty="0" smtClean="0"/>
              <a:t>】</a:t>
            </a:r>
            <a:r>
              <a:rPr lang="zh-TW" altLang="en-US" dirty="0" smtClean="0"/>
              <a:t>基隆職業訓練場介紹影片</a:t>
            </a:r>
            <a:r>
              <a:rPr lang="en-US" altLang="zh-TW" dirty="0" smtClean="0">
                <a:hlinkClick r:id="rId4"/>
              </a:rPr>
              <a:t>https://www.youtube.com/watch?v=I9pn9d3rtEU</a:t>
            </a:r>
            <a:endParaRPr lang="zh-TW" altLang="en-US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72661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在職者</a:t>
            </a:r>
            <a:endParaRPr lang="en-US" altLang="zh-TW" dirty="0"/>
          </a:p>
          <a:p>
            <a:pPr lvl="1"/>
            <a:r>
              <a:rPr lang="zh-TW" altLang="en-US" dirty="0"/>
              <a:t>投資青年就業，加值無限未來</a:t>
            </a:r>
            <a:r>
              <a:rPr lang="en-US" altLang="zh-TW" dirty="0"/>
              <a:t>!</a:t>
            </a:r>
            <a:r>
              <a:rPr lang="en-US" altLang="zh-TW" dirty="0">
                <a:hlinkClick r:id="rId2"/>
              </a:rPr>
              <a:t> https://www.youtube.com/watch?v=UomUMnXSjnc</a:t>
            </a:r>
            <a:endParaRPr lang="en-US" altLang="zh-TW" dirty="0"/>
          </a:p>
          <a:p>
            <a:pPr lvl="1"/>
            <a:r>
              <a:rPr lang="zh-TW" altLang="en-US" dirty="0"/>
              <a:t>職務再設計 工作好助力</a:t>
            </a:r>
            <a:r>
              <a:rPr lang="en-US" altLang="zh-TW" dirty="0">
                <a:hlinkClick r:id="rId3"/>
              </a:rPr>
              <a:t>https://www.youtube.com/watch?v=F6gA5Zewk0c</a:t>
            </a:r>
            <a:endParaRPr lang="zh-TW" altLang="en-US" dirty="0"/>
          </a:p>
          <a:p>
            <a:pPr lvl="1"/>
            <a:r>
              <a:rPr lang="zh-TW" altLang="en-US" dirty="0"/>
              <a:t>開箱職業訓練場</a:t>
            </a:r>
            <a:r>
              <a:rPr lang="en-US" altLang="zh-TW" dirty="0">
                <a:hlinkClick r:id="rId4"/>
              </a:rPr>
              <a:t>https://www.youtube.com/watch?v=YGwNWfSuuGM</a:t>
            </a:r>
            <a:endParaRPr lang="zh-TW" altLang="en-US" dirty="0"/>
          </a:p>
          <a:p>
            <a:pPr lvl="1"/>
            <a:r>
              <a:rPr lang="zh-TW" altLang="en-US" dirty="0"/>
              <a:t>不要只剩你不會！現在下班進修，學費政府會幫你出喔！來認識「產業人才投資方案」有什麼好康！</a:t>
            </a:r>
            <a:r>
              <a:rPr lang="en-US" altLang="zh-TW" dirty="0">
                <a:hlinkClick r:id="rId5"/>
              </a:rPr>
              <a:t>https://www.youtube.com/watch?v=a418w-J4blc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736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創業者</a:t>
            </a:r>
            <a:endParaRPr lang="en-US" altLang="zh-TW" dirty="0"/>
          </a:p>
          <a:p>
            <a:pPr lvl="1"/>
            <a:r>
              <a:rPr lang="zh-TW" altLang="en-US" dirty="0"/>
              <a:t>職訓學半年 女創業年賺</a:t>
            </a:r>
            <a:r>
              <a:rPr lang="en-US" altLang="zh-TW" dirty="0"/>
              <a:t>2</a:t>
            </a:r>
            <a:r>
              <a:rPr lang="zh-TW" altLang="en-US" dirty="0"/>
              <a:t>千萬</a:t>
            </a:r>
            <a:r>
              <a:rPr lang="en-US" altLang="zh-TW" dirty="0">
                <a:hlinkClick r:id="rId2"/>
              </a:rPr>
              <a:t>https://www.youtube.com/watch?v=2hBqMnYbZ9c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365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職能基準</a:t>
            </a:r>
            <a:r>
              <a:rPr lang="en-US" altLang="zh-TW" dirty="0" smtClean="0"/>
              <a:t>(OCS)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Occupational Competency Standard, OCS)</a:t>
            </a:r>
          </a:p>
          <a:p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icap.wda.gov.tw/Knowledge/knowledge_introduction.aspx</a:t>
            </a:r>
            <a:endParaRPr lang="en-US" altLang="zh-TW" sz="2000" dirty="0" smtClean="0"/>
          </a:p>
          <a:p>
            <a:r>
              <a:rPr lang="en-US" altLang="zh-TW" dirty="0" smtClean="0">
                <a:latin typeface="新細明體"/>
                <a:ea typeface="新細明體"/>
              </a:rPr>
              <a:t>〈</a:t>
            </a:r>
            <a:r>
              <a:rPr lang="zh-TW" altLang="en-US" dirty="0" smtClean="0"/>
              <a:t>產業</a:t>
            </a:r>
            <a:r>
              <a:rPr lang="zh-TW" altLang="en-US" dirty="0"/>
              <a:t>創新</a:t>
            </a:r>
            <a:r>
              <a:rPr lang="zh-TW" altLang="en-US" dirty="0" smtClean="0"/>
              <a:t>條例</a:t>
            </a:r>
            <a:r>
              <a:rPr lang="en-US" altLang="zh-TW" dirty="0" smtClean="0">
                <a:latin typeface="新細明體"/>
                <a:ea typeface="新細明體"/>
              </a:rPr>
              <a:t>〉</a:t>
            </a:r>
            <a:r>
              <a:rPr lang="zh-TW" altLang="en-US" dirty="0" smtClean="0"/>
              <a:t>第 </a:t>
            </a:r>
            <a:r>
              <a:rPr lang="en-US" altLang="zh-TW" dirty="0"/>
              <a:t>18</a:t>
            </a:r>
            <a:r>
              <a:rPr lang="zh-TW" altLang="en-US" dirty="0" smtClean="0"/>
              <a:t>條，</a:t>
            </a:r>
            <a:r>
              <a:rPr lang="zh-TW" altLang="en-US" dirty="0"/>
              <a:t>為由中央目的事業主管機關或相關依法委託單位所發展，為完成特定</a:t>
            </a:r>
            <a:r>
              <a:rPr lang="zh-TW" altLang="en-US" dirty="0" smtClean="0"/>
              <a:t>職業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</a:t>
            </a:r>
            <a:r>
              <a:rPr lang="zh-TW" altLang="en-US" dirty="0"/>
              <a:t>職</a:t>
            </a:r>
            <a:r>
              <a:rPr lang="zh-TW" altLang="en-US" dirty="0" smtClean="0"/>
              <a:t>類</a:t>
            </a:r>
            <a:r>
              <a:rPr lang="en-US" altLang="zh-TW" dirty="0" smtClean="0"/>
              <a:t>)</a:t>
            </a:r>
            <a:r>
              <a:rPr lang="zh-TW" altLang="en-US" dirty="0" smtClean="0"/>
              <a:t>工作</a:t>
            </a:r>
            <a:r>
              <a:rPr lang="zh-TW" altLang="en-US" dirty="0"/>
              <a:t>任務，所需具備的能力組合。此能力組合應包括該特定</a:t>
            </a:r>
            <a:r>
              <a:rPr lang="zh-TW" altLang="en-US" dirty="0" smtClean="0"/>
              <a:t>職業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</a:t>
            </a:r>
            <a:r>
              <a:rPr lang="zh-TW" altLang="en-US" dirty="0"/>
              <a:t>職</a:t>
            </a:r>
            <a:r>
              <a:rPr lang="zh-TW" altLang="en-US" dirty="0" smtClean="0"/>
              <a:t>種</a:t>
            </a:r>
            <a:r>
              <a:rPr lang="en-US" altLang="zh-TW" dirty="0" smtClean="0"/>
              <a:t>)</a:t>
            </a:r>
            <a:r>
              <a:rPr lang="zh-TW" altLang="en-US" dirty="0" smtClean="0"/>
              <a:t>之</a:t>
            </a:r>
            <a:r>
              <a:rPr lang="zh-TW" altLang="en-US" dirty="0"/>
              <a:t>主要工作任務、行為指標、工作產出、對應之知識、技術等職能內涵的整體性呈現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34649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鐵工</a:t>
            </a:r>
            <a:r>
              <a:rPr lang="zh-TW" altLang="en-US" dirty="0"/>
              <a:t>廠級會計師事務所所需的會計之規格不同。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949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4704"/>
            <a:ext cx="8136904" cy="5328592"/>
          </a:xfrm>
        </p:spPr>
      </p:pic>
    </p:spTree>
    <p:extLst>
      <p:ext uri="{BB962C8B-B14F-4D97-AF65-F5344CB8AC3E}">
        <p14:creationId xmlns:p14="http://schemas.microsoft.com/office/powerpoint/2010/main" val="58001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台灣職業訓練探討</a:t>
            </a: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職業訓練概論</a:t>
            </a:r>
            <a:endParaRPr lang="en-US" altLang="zh-TW" dirty="0" smtClean="0"/>
          </a:p>
          <a:p>
            <a:r>
              <a:rPr lang="zh-TW" altLang="en-US" dirty="0" smtClean="0"/>
              <a:t>台灣</a:t>
            </a:r>
            <a:r>
              <a:rPr lang="zh-TW" altLang="en-US" dirty="0"/>
              <a:t>職業訓練發展特色</a:t>
            </a:r>
          </a:p>
          <a:p>
            <a:r>
              <a:rPr lang="zh-TW" altLang="en-US" dirty="0" smtClean="0"/>
              <a:t>台灣</a:t>
            </a:r>
            <a:r>
              <a:rPr lang="zh-TW" altLang="en-US" dirty="0"/>
              <a:t>職業訓練面臨之問題與</a:t>
            </a:r>
            <a:r>
              <a:rPr lang="zh-TW" altLang="en-US" dirty="0" smtClean="0"/>
              <a:t>挑戰</a:t>
            </a:r>
            <a:endParaRPr lang="en-US" altLang="zh-TW" dirty="0" smtClean="0"/>
          </a:p>
          <a:p>
            <a:r>
              <a:rPr lang="zh-TW" altLang="en-US" dirty="0"/>
              <a:t>台灣職業訓練之重要政策影響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18046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8064896" cy="5649491"/>
          </a:xfrm>
        </p:spPr>
      </p:pic>
    </p:spTree>
    <p:extLst>
      <p:ext uri="{BB962C8B-B14F-4D97-AF65-F5344CB8AC3E}">
        <p14:creationId xmlns:p14="http://schemas.microsoft.com/office/powerpoint/2010/main" val="1266626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職能導向</a:t>
            </a:r>
            <a:r>
              <a:rPr lang="zh-TW" altLang="en-US" dirty="0" smtClean="0"/>
              <a:t>課程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iCAP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職能導向課程品質管理機制是以確保職能導向課程</a:t>
            </a:r>
            <a:r>
              <a:rPr lang="zh-TW" altLang="en-US" dirty="0" smtClean="0"/>
              <a:t>品質為</a:t>
            </a:r>
            <a:r>
              <a:rPr lang="zh-TW" altLang="en-US" dirty="0"/>
              <a:t>首要目標，透過職能導向課程審核指標對</a:t>
            </a:r>
            <a:r>
              <a:rPr lang="zh-TW" altLang="en-US" dirty="0" smtClean="0"/>
              <a:t>相關單位之</a:t>
            </a:r>
            <a:r>
              <a:rPr lang="zh-TW" altLang="en-US" dirty="0"/>
              <a:t>職能導向課程進行檢驗，以確保課程發展與訓練成果的過程，具有高品質的保證，且符合產業及勞工就業力的需求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ADDIE</a:t>
            </a:r>
            <a:r>
              <a:rPr lang="zh-TW" altLang="en-US" dirty="0" smtClean="0"/>
              <a:t>指標：分析</a:t>
            </a:r>
            <a:r>
              <a:rPr lang="en-US" altLang="zh-TW" dirty="0"/>
              <a:t>(</a:t>
            </a:r>
            <a:r>
              <a:rPr lang="en-US" altLang="zh-TW" dirty="0" smtClean="0"/>
              <a:t>Analysis</a:t>
            </a:r>
            <a:r>
              <a:rPr lang="en-US" altLang="zh-TW" dirty="0"/>
              <a:t>)</a:t>
            </a:r>
            <a:r>
              <a:rPr lang="zh-TW" altLang="en-US" dirty="0" smtClean="0"/>
              <a:t>、設計</a:t>
            </a:r>
            <a:r>
              <a:rPr lang="en-US" altLang="zh-TW" dirty="0" smtClean="0"/>
              <a:t>(Design</a:t>
            </a:r>
            <a:r>
              <a:rPr lang="en-US" altLang="zh-TW" dirty="0"/>
              <a:t>)</a:t>
            </a:r>
            <a:r>
              <a:rPr lang="zh-TW" altLang="en-US" dirty="0" smtClean="0"/>
              <a:t>、發展</a:t>
            </a:r>
            <a:r>
              <a:rPr lang="en-US" altLang="zh-TW" dirty="0" smtClean="0"/>
              <a:t>(Development</a:t>
            </a:r>
            <a:r>
              <a:rPr lang="en-US" altLang="zh-TW" dirty="0"/>
              <a:t>)</a:t>
            </a:r>
            <a:r>
              <a:rPr lang="zh-TW" altLang="en-US" dirty="0" smtClean="0"/>
              <a:t>、實施</a:t>
            </a:r>
            <a:r>
              <a:rPr lang="en-US" altLang="zh-TW" dirty="0" smtClean="0"/>
              <a:t>(Implementation</a:t>
            </a:r>
            <a:r>
              <a:rPr lang="en-US" altLang="zh-TW" dirty="0"/>
              <a:t>)</a:t>
            </a:r>
            <a:r>
              <a:rPr lang="zh-TW" altLang="en-US" dirty="0" smtClean="0"/>
              <a:t>、評估</a:t>
            </a:r>
            <a:r>
              <a:rPr lang="en-US" altLang="zh-TW" dirty="0"/>
              <a:t>(</a:t>
            </a:r>
            <a:r>
              <a:rPr lang="en-US" altLang="zh-TW" dirty="0" smtClean="0"/>
              <a:t>Evaluation)</a:t>
            </a:r>
            <a:r>
              <a:rPr lang="zh-TW" altLang="en-US" dirty="0" smtClean="0"/>
              <a:t> 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621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zh-TW" altLang="en-US" dirty="0"/>
              <a:t>分析：發展的課程應為產業、企業或組織有實質需求，故需透過具體的職能基準依據或職能分析過程，並應依據職能與需求分析，規劃有系統性的課程地圖。</a:t>
            </a:r>
          </a:p>
          <a:p>
            <a:pPr lvl="1"/>
            <a:r>
              <a:rPr lang="zh-TW" altLang="en-US" dirty="0"/>
              <a:t>設計：為確保課程設計的合適性，應依據職能與需求分析以及課程地圖，設計合適的教學／訓練目標，並依此發展完整的課程內容。</a:t>
            </a:r>
          </a:p>
          <a:p>
            <a:pPr lvl="1"/>
            <a:r>
              <a:rPr lang="zh-TW" altLang="en-US" dirty="0"/>
              <a:t>發展：確定教學／訓練目標、對象及內容後，決定適當的教學方法，以及選擇合適的教材與教學資源。</a:t>
            </a:r>
          </a:p>
          <a:p>
            <a:pPr lvl="1"/>
            <a:r>
              <a:rPr lang="zh-TW" altLang="en-US" dirty="0"/>
              <a:t>實施：實際執行課程時，應保存實際課程辦理的資料證據，以確保實施的教學品質。</a:t>
            </a:r>
          </a:p>
          <a:p>
            <a:pPr lvl="1"/>
            <a:r>
              <a:rPr lang="zh-TW" altLang="en-US" dirty="0"/>
              <a:t>評估：為確保課程成果的成效性，應設計合適且有效的評量方式，並針對學習成果提出證據，規劃一套自我監控的機制進行整體學習成效的評估，以提出未來改進的具體建議。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6047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TTQS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為協助各事業機構及訓練單位提升辦理訓練品質</a:t>
            </a:r>
            <a:r>
              <a:rPr lang="zh-TW" altLang="en-US" dirty="0" smtClean="0"/>
              <a:t>，勞動力發展署</a:t>
            </a:r>
            <a:r>
              <a:rPr lang="en-US" altLang="zh-TW" dirty="0" smtClean="0"/>
              <a:t>94</a:t>
            </a:r>
            <a:r>
              <a:rPr lang="zh-TW" altLang="en-US" dirty="0" smtClean="0"/>
              <a:t>年參酌</a:t>
            </a:r>
            <a:r>
              <a:rPr lang="en-US" altLang="zh-TW" dirty="0"/>
              <a:t>ISO9000</a:t>
            </a:r>
            <a:r>
              <a:rPr lang="zh-TW" altLang="en-US" dirty="0"/>
              <a:t>系列之</a:t>
            </a:r>
            <a:r>
              <a:rPr lang="en-US" altLang="zh-TW" dirty="0"/>
              <a:t>ISO10015</a:t>
            </a:r>
            <a:r>
              <a:rPr lang="zh-TW" altLang="en-US" dirty="0"/>
              <a:t>及英國</a:t>
            </a:r>
            <a:r>
              <a:rPr lang="en-US" altLang="zh-TW" dirty="0"/>
              <a:t>IIP</a:t>
            </a:r>
            <a:r>
              <a:rPr lang="zh-TW" altLang="en-US" dirty="0" smtClean="0"/>
              <a:t>制度，於</a:t>
            </a:r>
            <a:r>
              <a:rPr lang="en-US" altLang="zh-TW" dirty="0" smtClean="0"/>
              <a:t>96</a:t>
            </a:r>
            <a:r>
              <a:rPr lang="zh-TW" altLang="en-US" dirty="0" smtClean="0"/>
              <a:t>年起</a:t>
            </a:r>
            <a:r>
              <a:rPr lang="zh-TW" altLang="en-US" dirty="0"/>
              <a:t>推動實施</a:t>
            </a:r>
            <a:r>
              <a:rPr lang="zh-TW" altLang="en-US" dirty="0" smtClean="0"/>
              <a:t>制訂</a:t>
            </a:r>
            <a:r>
              <a:rPr lang="zh-TW" altLang="en-US" dirty="0"/>
              <a:t>「人才發展品質管理系統</a:t>
            </a:r>
            <a:r>
              <a:rPr lang="zh-TW" altLang="en-US" dirty="0" smtClean="0"/>
              <a:t>」</a:t>
            </a:r>
            <a:r>
              <a:rPr lang="en-US" altLang="zh-TW" dirty="0" smtClean="0"/>
              <a:t>(Taiwan </a:t>
            </a:r>
            <a:r>
              <a:rPr lang="en-US" altLang="zh-TW" dirty="0"/>
              <a:t>Training Quality System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TTQS)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/>
              <a:t>PDDRO</a:t>
            </a:r>
            <a:r>
              <a:rPr lang="zh-TW" altLang="en-US" dirty="0"/>
              <a:t>管理迴圈，建立一套完整且系統化的策略訓練</a:t>
            </a:r>
            <a:r>
              <a:rPr lang="zh-TW" altLang="en-US" dirty="0" smtClean="0"/>
              <a:t>體系：計劃</a:t>
            </a:r>
            <a:r>
              <a:rPr lang="en-US" altLang="zh-TW" dirty="0" smtClean="0"/>
              <a:t>(Plan</a:t>
            </a:r>
            <a:r>
              <a:rPr lang="en-US" altLang="zh-TW" dirty="0"/>
              <a:t>)</a:t>
            </a:r>
            <a:r>
              <a:rPr lang="zh-TW" altLang="en-US" dirty="0" smtClean="0"/>
              <a:t>、設計</a:t>
            </a:r>
            <a:r>
              <a:rPr lang="en-US" altLang="zh-TW" dirty="0" smtClean="0"/>
              <a:t>(Design</a:t>
            </a:r>
            <a:r>
              <a:rPr lang="en-US" altLang="zh-TW" dirty="0"/>
              <a:t>)</a:t>
            </a:r>
            <a:r>
              <a:rPr lang="zh-TW" altLang="en-US" dirty="0" smtClean="0"/>
              <a:t>、執行</a:t>
            </a:r>
            <a:r>
              <a:rPr lang="en-US" altLang="zh-TW" dirty="0" smtClean="0"/>
              <a:t>(Do</a:t>
            </a:r>
            <a:r>
              <a:rPr lang="en-US" altLang="zh-TW" dirty="0"/>
              <a:t>)</a:t>
            </a:r>
            <a:r>
              <a:rPr lang="zh-TW" altLang="en-US" dirty="0" smtClean="0"/>
              <a:t>、查核</a:t>
            </a:r>
            <a:r>
              <a:rPr lang="en-US" altLang="zh-TW" dirty="0" smtClean="0"/>
              <a:t>(Review</a:t>
            </a:r>
            <a:r>
              <a:rPr lang="en-US" altLang="zh-TW" dirty="0"/>
              <a:t>)</a:t>
            </a:r>
            <a:r>
              <a:rPr lang="zh-TW" altLang="en-US" dirty="0" smtClean="0"/>
              <a:t>、成果</a:t>
            </a:r>
            <a:r>
              <a:rPr lang="en-US" altLang="zh-TW" dirty="0" smtClean="0"/>
              <a:t>(Outcome</a:t>
            </a:r>
            <a:r>
              <a:rPr lang="en-US" altLang="zh-TW" dirty="0"/>
              <a:t>)</a:t>
            </a:r>
            <a:r>
              <a:rPr lang="zh-TW" altLang="en-US" dirty="0" smtClean="0"/>
              <a:t>等階段。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618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" y="692696"/>
            <a:ext cx="9074881" cy="5959038"/>
          </a:xfrm>
        </p:spPr>
      </p:pic>
    </p:spTree>
    <p:extLst>
      <p:ext uri="{BB962C8B-B14F-4D97-AF65-F5344CB8AC3E}">
        <p14:creationId xmlns:p14="http://schemas.microsoft.com/office/powerpoint/2010/main" val="1086223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職業訓練法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331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職業訓練法  </a:t>
            </a:r>
            <a:r>
              <a:rPr lang="en-US" altLang="zh-TW" sz="2800" dirty="0" smtClean="0"/>
              <a:t>104 .7.1</a:t>
            </a:r>
            <a:r>
              <a:rPr lang="zh-TW" altLang="en-US" sz="2800" dirty="0" smtClean="0"/>
              <a:t>修正</a:t>
            </a:r>
            <a:endParaRPr lang="zh-TW" altLang="en-US" dirty="0" smtClean="0"/>
          </a:p>
        </p:txBody>
      </p:sp>
      <p:sp>
        <p:nvSpPr>
          <p:cNvPr id="13926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TW" altLang="en-US" dirty="0" smtClean="0">
                <a:hlinkClick r:id="rId2"/>
              </a:rPr>
              <a:t>第 </a:t>
            </a:r>
            <a:r>
              <a:rPr lang="en-US" altLang="zh-TW" dirty="0" smtClean="0">
                <a:hlinkClick r:id="rId2"/>
              </a:rPr>
              <a:t>3 </a:t>
            </a:r>
            <a:r>
              <a:rPr lang="zh-TW" altLang="en-US" dirty="0" smtClean="0">
                <a:hlinkClick r:id="rId2"/>
              </a:rPr>
              <a:t>條</a:t>
            </a:r>
            <a:endParaRPr lang="zh-TW" altLang="en-US" dirty="0" smtClean="0"/>
          </a:p>
          <a:p>
            <a:pPr eaLnBrk="1" hangingPunct="1"/>
            <a:r>
              <a:rPr lang="zh-TW" altLang="en-US" dirty="0" smtClean="0"/>
              <a:t>本法所稱職業訓練，指為培養及增進工作技能而依本法實施之訓練。</a:t>
            </a:r>
            <a:br>
              <a:rPr lang="zh-TW" altLang="en-US" dirty="0" smtClean="0"/>
            </a:br>
            <a:r>
              <a:rPr lang="zh-TW" altLang="en-US" dirty="0" smtClean="0"/>
              <a:t>職業訓練之實施，分為</a:t>
            </a:r>
            <a:r>
              <a:rPr lang="zh-TW" altLang="en-US" u="sng" dirty="0" smtClean="0"/>
              <a:t>養成訓練、技術生訓練、進修訓練及轉業訓練</a:t>
            </a:r>
            <a:r>
              <a:rPr lang="zh-TW" altLang="en-US" dirty="0" smtClean="0"/>
              <a:t>。</a:t>
            </a:r>
            <a:br>
              <a:rPr lang="zh-TW" altLang="en-US" dirty="0" smtClean="0"/>
            </a:br>
            <a:r>
              <a:rPr lang="zh-TW" altLang="en-US" dirty="0" smtClean="0"/>
              <a:t>主管機關得將前項所定</a:t>
            </a:r>
            <a:r>
              <a:rPr lang="zh-TW" altLang="en-US" u="sng" dirty="0" smtClean="0"/>
              <a:t>養成訓練</a:t>
            </a:r>
            <a:r>
              <a:rPr lang="zh-TW" altLang="en-US" dirty="0" smtClean="0"/>
              <a:t>及</a:t>
            </a:r>
            <a:r>
              <a:rPr lang="zh-TW" altLang="en-US" u="sng" dirty="0" smtClean="0"/>
              <a:t>轉業訓練</a:t>
            </a:r>
            <a:r>
              <a:rPr lang="zh-TW" altLang="en-US" dirty="0" smtClean="0"/>
              <a:t>之職業訓練事項，委任所屬機關</a:t>
            </a:r>
            <a:r>
              <a:rPr lang="en-US" altLang="zh-TW" dirty="0" smtClean="0"/>
              <a:t>(</a:t>
            </a:r>
            <a:r>
              <a:rPr lang="zh-TW" altLang="en-US" dirty="0" smtClean="0"/>
              <a:t>構</a:t>
            </a:r>
            <a:r>
              <a:rPr lang="en-US" altLang="zh-TW" dirty="0"/>
              <a:t>)</a:t>
            </a:r>
            <a:r>
              <a:rPr lang="zh-TW" altLang="en-US" dirty="0" smtClean="0"/>
              <a:t>或委託職業訓練機構、相關機關</a:t>
            </a:r>
            <a:r>
              <a:rPr lang="en-US" altLang="zh-TW" dirty="0" smtClean="0"/>
              <a:t>(</a:t>
            </a:r>
            <a:r>
              <a:rPr lang="zh-TW" altLang="en-US" dirty="0" smtClean="0"/>
              <a:t>構</a:t>
            </a:r>
            <a:r>
              <a:rPr lang="en-US" altLang="zh-TW" dirty="0"/>
              <a:t>)</a:t>
            </a:r>
            <a:r>
              <a:rPr lang="zh-TW" altLang="en-US" dirty="0" smtClean="0"/>
              <a:t>、學校、團體或事業機構辦理。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501627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40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hlinkClick r:id="rId2"/>
              </a:rPr>
              <a:t>第 </a:t>
            </a:r>
            <a:r>
              <a:rPr lang="en-US" altLang="zh-TW" dirty="0" smtClean="0">
                <a:hlinkClick r:id="rId2"/>
              </a:rPr>
              <a:t>4 </a:t>
            </a:r>
            <a:r>
              <a:rPr lang="zh-TW" altLang="en-US" dirty="0" smtClean="0">
                <a:hlinkClick r:id="rId2"/>
              </a:rPr>
              <a:t>條</a:t>
            </a:r>
            <a:endParaRPr lang="zh-TW" altLang="en-US" dirty="0" smtClean="0"/>
          </a:p>
          <a:p>
            <a:pPr eaLnBrk="1" hangingPunct="1"/>
            <a:r>
              <a:rPr lang="zh-TW" altLang="en-US" u="sng" dirty="0" smtClean="0"/>
              <a:t>職業訓練應與職業教育、補習教育及就業服務，配合實施</a:t>
            </a:r>
            <a:r>
              <a:rPr lang="zh-TW" altLang="en-US" dirty="0" smtClean="0"/>
              <a:t>。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3959608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41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dirty="0" smtClean="0"/>
              <a:t>第 一 節 養成訓練</a:t>
            </a:r>
          </a:p>
          <a:p>
            <a:pPr eaLnBrk="1" hangingPunct="1"/>
            <a:r>
              <a:rPr lang="zh-TW" altLang="en-US" dirty="0" smtClean="0">
                <a:hlinkClick r:id="rId2"/>
              </a:rPr>
              <a:t>第 </a:t>
            </a:r>
            <a:r>
              <a:rPr lang="en-US" altLang="zh-TW" dirty="0" smtClean="0">
                <a:hlinkClick r:id="rId2"/>
              </a:rPr>
              <a:t>7 </a:t>
            </a:r>
            <a:r>
              <a:rPr lang="zh-TW" altLang="en-US" dirty="0" smtClean="0">
                <a:hlinkClick r:id="rId2"/>
              </a:rPr>
              <a:t>條</a:t>
            </a:r>
            <a:endParaRPr lang="zh-TW" altLang="en-US" dirty="0" smtClean="0"/>
          </a:p>
          <a:p>
            <a:pPr eaLnBrk="1" hangingPunct="1"/>
            <a:r>
              <a:rPr lang="zh-TW" altLang="en-US" dirty="0" smtClean="0"/>
              <a:t>養成訓練，係對十五歲以上或國民中學畢業之國民，所實施有系統之職前訓練。</a:t>
            </a:r>
          </a:p>
          <a:p>
            <a:pPr eaLnBrk="1" hangingPunct="1"/>
            <a:r>
              <a:rPr lang="zh-TW" altLang="en-US" dirty="0" smtClean="0">
                <a:hlinkClick r:id="rId3"/>
              </a:rPr>
              <a:t>第 </a:t>
            </a:r>
            <a:r>
              <a:rPr lang="en-US" altLang="zh-TW" dirty="0" smtClean="0">
                <a:hlinkClick r:id="rId3"/>
              </a:rPr>
              <a:t>10 </a:t>
            </a:r>
            <a:r>
              <a:rPr lang="zh-TW" altLang="en-US" dirty="0" smtClean="0">
                <a:hlinkClick r:id="rId3"/>
              </a:rPr>
              <a:t>條</a:t>
            </a:r>
            <a:endParaRPr lang="zh-TW" altLang="en-US" dirty="0" smtClean="0"/>
          </a:p>
          <a:p>
            <a:pPr eaLnBrk="1" hangingPunct="1"/>
            <a:r>
              <a:rPr lang="zh-TW" altLang="en-US" dirty="0" smtClean="0"/>
              <a:t>養成訓練期滿，經測驗成績及格者，由辦理職業訓練之機關（構）、學校、團體或事業機構發給結訓證書。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590871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42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dirty="0" smtClean="0"/>
              <a:t>第 二 節 技術生訓練</a:t>
            </a:r>
          </a:p>
          <a:p>
            <a:pPr eaLnBrk="1" hangingPunct="1"/>
            <a:r>
              <a:rPr lang="zh-TW" altLang="en-US" dirty="0" smtClean="0">
                <a:hlinkClick r:id="rId2"/>
              </a:rPr>
              <a:t>第 </a:t>
            </a:r>
            <a:r>
              <a:rPr lang="en-US" altLang="zh-TW" dirty="0" smtClean="0">
                <a:hlinkClick r:id="rId2"/>
              </a:rPr>
              <a:t>11 </a:t>
            </a:r>
            <a:r>
              <a:rPr lang="zh-TW" altLang="en-US" dirty="0" smtClean="0">
                <a:hlinkClick r:id="rId2"/>
              </a:rPr>
              <a:t>條</a:t>
            </a:r>
            <a:endParaRPr lang="zh-TW" altLang="en-US" dirty="0" smtClean="0"/>
          </a:p>
          <a:p>
            <a:pPr eaLnBrk="1" hangingPunct="1"/>
            <a:r>
              <a:rPr lang="zh-TW" altLang="en-US" dirty="0" smtClean="0"/>
              <a:t>技術生訓練，係</a:t>
            </a:r>
            <a:r>
              <a:rPr lang="zh-TW" altLang="en-US" u="sng" dirty="0" smtClean="0"/>
              <a:t>事業機構</a:t>
            </a:r>
            <a:r>
              <a:rPr lang="zh-TW" altLang="en-US" dirty="0" smtClean="0"/>
              <a:t>為培養其</a:t>
            </a:r>
            <a:r>
              <a:rPr lang="zh-TW" altLang="en-US" u="sng" dirty="0" smtClean="0"/>
              <a:t>基層技術人力</a:t>
            </a:r>
            <a:r>
              <a:rPr lang="zh-TW" altLang="en-US" dirty="0" smtClean="0"/>
              <a:t>，招收十五歲以上或國民中學畢業之國民，所實施之訓練。</a:t>
            </a:r>
          </a:p>
          <a:p>
            <a:pPr eaLnBrk="1" hangingPunct="1"/>
            <a:r>
              <a:rPr lang="zh-TW" altLang="en-US" dirty="0" smtClean="0">
                <a:hlinkClick r:id="rId3"/>
              </a:rPr>
              <a:t>第 </a:t>
            </a:r>
            <a:r>
              <a:rPr lang="en-US" altLang="zh-TW" dirty="0" smtClean="0">
                <a:hlinkClick r:id="rId3"/>
              </a:rPr>
              <a:t>14 </a:t>
            </a:r>
            <a:r>
              <a:rPr lang="zh-TW" altLang="en-US" dirty="0" smtClean="0">
                <a:hlinkClick r:id="rId3"/>
              </a:rPr>
              <a:t>條</a:t>
            </a:r>
            <a:endParaRPr lang="zh-TW" altLang="en-US" dirty="0" smtClean="0"/>
          </a:p>
          <a:p>
            <a:pPr eaLnBrk="1" hangingPunct="1"/>
            <a:r>
              <a:rPr lang="zh-TW" altLang="en-US" dirty="0" smtClean="0"/>
              <a:t>技術生訓練期滿，經測驗成績及格者，由事業機構發給結訓證書。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53912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職業訓練概論</a:t>
            </a:r>
            <a:endParaRPr lang="zh-TW" altLang="en-US" dirty="0" smtClean="0"/>
          </a:p>
        </p:txBody>
      </p:sp>
      <p:sp>
        <p:nvSpPr>
          <p:cNvPr id="13312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陳威凱</a:t>
            </a:r>
            <a:r>
              <a:rPr lang="en-US" altLang="zh-TW" dirty="0"/>
              <a:t>(2016)</a:t>
            </a:r>
            <a:r>
              <a:rPr lang="zh-TW" altLang="en-US" dirty="0"/>
              <a:t>。台灣職業訓練探討</a:t>
            </a:r>
            <a:r>
              <a:rPr lang="en-US" altLang="zh-TW" dirty="0"/>
              <a:t>-</a:t>
            </a:r>
            <a:r>
              <a:rPr lang="zh-TW" altLang="en-US" dirty="0"/>
              <a:t>以德國為借鏡與比較。科技與人力教育季刊，</a:t>
            </a:r>
            <a:r>
              <a:rPr lang="en-US" altLang="zh-TW" dirty="0"/>
              <a:t>3(2)</a:t>
            </a:r>
            <a:r>
              <a:rPr lang="zh-TW" altLang="en-US" dirty="0"/>
              <a:t>，</a:t>
            </a:r>
            <a:r>
              <a:rPr lang="en-US" altLang="zh-TW" dirty="0"/>
              <a:t>14-38</a:t>
            </a:r>
            <a:r>
              <a:rPr lang="zh-TW" altLang="en-US" dirty="0"/>
              <a:t>。</a:t>
            </a:r>
          </a:p>
          <a:p>
            <a:pPr eaLnBrk="1" hangingPunct="1"/>
            <a:r>
              <a:rPr lang="zh-TW" altLang="en-US" dirty="0" smtClean="0"/>
              <a:t>隨著</a:t>
            </a:r>
            <a:r>
              <a:rPr lang="zh-TW" altLang="en-US" dirty="0" smtClean="0"/>
              <a:t>我國產業轉型升級，科技知識不斷累積創新，加上個人價值觀的改變，一般正規教育所培養人才漸漸無法滿足企業所需。因此，</a:t>
            </a:r>
            <a:r>
              <a:rPr lang="zh-TW" altLang="en-US" u="sng" dirty="0" smtClean="0"/>
              <a:t>職業教育應從原有針對中學生為主的職業訓練模式，擴及至以成人為主要對象的職業訓練模式</a:t>
            </a:r>
            <a:endParaRPr lang="en-US" altLang="zh-TW" u="sng" dirty="0" smtClean="0"/>
          </a:p>
          <a:p>
            <a:pPr eaLnBrk="1" hangingPunct="1"/>
            <a:r>
              <a:rPr lang="zh-TW" altLang="en-US" dirty="0" smtClean="0"/>
              <a:t>在過去的研究中，</a:t>
            </a:r>
            <a:r>
              <a:rPr lang="zh-TW" altLang="en-US" u="sng" dirty="0" smtClean="0"/>
              <a:t>大多數著重於中學時期的「</a:t>
            </a:r>
            <a:r>
              <a:rPr lang="zh-TW" altLang="en-US" b="1" u="sng" dirty="0" smtClean="0"/>
              <a:t>技職教育</a:t>
            </a:r>
            <a:r>
              <a:rPr lang="zh-TW" altLang="en-US" u="sng" dirty="0" smtClean="0"/>
              <a:t>」 與「</a:t>
            </a:r>
            <a:r>
              <a:rPr lang="zh-TW" altLang="en-US" b="1" u="sng" dirty="0" smtClean="0"/>
              <a:t>職業教育</a:t>
            </a:r>
            <a:r>
              <a:rPr lang="zh-TW" altLang="en-US" u="sng" dirty="0" smtClean="0"/>
              <a:t>」，鮮少擴及至成人的「</a:t>
            </a:r>
            <a:r>
              <a:rPr lang="zh-TW" altLang="en-US" b="1" u="sng" dirty="0" smtClean="0"/>
              <a:t>職業訓練</a:t>
            </a:r>
            <a:r>
              <a:rPr lang="zh-TW" altLang="en-US" u="sng" dirty="0" smtClean="0"/>
              <a:t>」</a:t>
            </a:r>
            <a:r>
              <a:rPr lang="zh-TW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36040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433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dirty="0" smtClean="0"/>
              <a:t>第 三 節 進修訓練</a:t>
            </a:r>
          </a:p>
          <a:p>
            <a:pPr eaLnBrk="1" hangingPunct="1"/>
            <a:r>
              <a:rPr lang="zh-TW" altLang="en-US" dirty="0" smtClean="0">
                <a:hlinkClick r:id="rId2"/>
              </a:rPr>
              <a:t>第 </a:t>
            </a:r>
            <a:r>
              <a:rPr lang="en-US" altLang="zh-TW" dirty="0" smtClean="0">
                <a:hlinkClick r:id="rId2"/>
              </a:rPr>
              <a:t>15 </a:t>
            </a:r>
            <a:r>
              <a:rPr lang="zh-TW" altLang="en-US" dirty="0" smtClean="0">
                <a:hlinkClick r:id="rId2"/>
              </a:rPr>
              <a:t>條</a:t>
            </a:r>
            <a:endParaRPr lang="zh-TW" altLang="en-US" dirty="0" smtClean="0"/>
          </a:p>
          <a:p>
            <a:pPr eaLnBrk="1" hangingPunct="1"/>
            <a:r>
              <a:rPr lang="zh-TW" altLang="en-US" dirty="0" smtClean="0"/>
              <a:t>進修訓練，係為增進</a:t>
            </a:r>
            <a:r>
              <a:rPr lang="zh-TW" altLang="en-US" u="sng" dirty="0" smtClean="0"/>
              <a:t>在職技術員工專業技能與知識</a:t>
            </a:r>
            <a:r>
              <a:rPr lang="zh-TW" altLang="en-US" dirty="0" smtClean="0"/>
              <a:t>，以提高勞動生產力所實施之訓練。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80393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44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dirty="0" smtClean="0"/>
              <a:t>第 四 節 轉業訓練</a:t>
            </a:r>
          </a:p>
          <a:p>
            <a:pPr eaLnBrk="1" hangingPunct="1"/>
            <a:r>
              <a:rPr lang="zh-TW" altLang="en-US" dirty="0" smtClean="0">
                <a:hlinkClick r:id="rId2"/>
              </a:rPr>
              <a:t>第 </a:t>
            </a:r>
            <a:r>
              <a:rPr lang="en-US" altLang="zh-TW" dirty="0" smtClean="0">
                <a:hlinkClick r:id="rId2"/>
              </a:rPr>
              <a:t>18 </a:t>
            </a:r>
            <a:r>
              <a:rPr lang="zh-TW" altLang="en-US" dirty="0" smtClean="0">
                <a:hlinkClick r:id="rId2"/>
              </a:rPr>
              <a:t>條</a:t>
            </a:r>
            <a:endParaRPr lang="zh-TW" altLang="en-US" dirty="0" smtClean="0"/>
          </a:p>
          <a:p>
            <a:pPr eaLnBrk="1" hangingPunct="1"/>
            <a:r>
              <a:rPr lang="zh-TW" altLang="en-US" dirty="0" smtClean="0"/>
              <a:t>轉業訓練，係為</a:t>
            </a:r>
            <a:r>
              <a:rPr lang="zh-TW" altLang="en-US" u="sng" dirty="0" smtClean="0"/>
              <a:t>職業轉換者獲得轉業所需之工作技能與知識</a:t>
            </a:r>
            <a:r>
              <a:rPr lang="zh-TW" altLang="en-US" dirty="0" smtClean="0"/>
              <a:t>，所實施之訓練。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596587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/>
              <a:t>第 六 章 技能檢定、發證及認證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>
                <a:hlinkClick r:id="rId2"/>
              </a:rPr>
              <a:t>第 </a:t>
            </a:r>
            <a:r>
              <a:rPr lang="en-US" altLang="zh-TW" dirty="0">
                <a:hlinkClick r:id="rId2"/>
              </a:rPr>
              <a:t>31 </a:t>
            </a:r>
            <a:r>
              <a:rPr lang="zh-TW" altLang="en-US" dirty="0">
                <a:hlinkClick r:id="rId2"/>
              </a:rPr>
              <a:t>條</a:t>
            </a:r>
            <a:endParaRPr lang="zh-TW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為提高技能水準，建立證照制度，應由中央主管機關辦理技能檢定。</a:t>
            </a:r>
            <a:br>
              <a:rPr lang="zh-TW" altLang="en-US" dirty="0"/>
            </a:br>
            <a:r>
              <a:rPr lang="zh-TW" altLang="en-US" dirty="0"/>
              <a:t>前項技能檢定，必要時中央主管機關得委託或委辦有關機關（構）、</a:t>
            </a:r>
            <a:r>
              <a:rPr lang="zh-TW" altLang="en-US" dirty="0" smtClean="0"/>
              <a:t>團體辦理</a:t>
            </a:r>
            <a:r>
              <a:rPr lang="zh-TW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448292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hlinkClick r:id="rId2"/>
              </a:rPr>
              <a:t>第 </a:t>
            </a:r>
            <a:r>
              <a:rPr lang="en-US" altLang="zh-TW" dirty="0">
                <a:hlinkClick r:id="rId2"/>
              </a:rPr>
              <a:t>32 </a:t>
            </a:r>
            <a:r>
              <a:rPr lang="zh-TW" altLang="en-US" dirty="0">
                <a:hlinkClick r:id="rId2"/>
              </a:rPr>
              <a:t>條</a:t>
            </a:r>
            <a:endParaRPr lang="zh-TW" altLang="en-US" dirty="0"/>
          </a:p>
          <a:p>
            <a:pPr>
              <a:defRPr/>
            </a:pPr>
            <a:r>
              <a:rPr lang="zh-TW" altLang="en-US" dirty="0"/>
              <a:t>辦理技能檢定之職類，依其技能範圍及專精程度，分</a:t>
            </a:r>
            <a:r>
              <a:rPr lang="zh-TW" altLang="en-US" u="sng" dirty="0"/>
              <a:t>甲、乙、丙三級</a:t>
            </a:r>
            <a:r>
              <a:rPr lang="zh-TW" altLang="en-US" dirty="0"/>
              <a:t>；不宜分三級者，由中央主管機關定之。</a:t>
            </a:r>
          </a:p>
          <a:p>
            <a:pPr>
              <a:defRPr/>
            </a:pPr>
            <a:r>
              <a:rPr lang="zh-TW" altLang="en-US" dirty="0">
                <a:hlinkClick r:id="rId3"/>
              </a:rPr>
              <a:t>第 </a:t>
            </a:r>
            <a:r>
              <a:rPr lang="en-US" altLang="zh-TW" dirty="0">
                <a:hlinkClick r:id="rId3"/>
              </a:rPr>
              <a:t>33 </a:t>
            </a:r>
            <a:r>
              <a:rPr lang="zh-TW" altLang="en-US" dirty="0">
                <a:hlinkClick r:id="rId3"/>
              </a:rPr>
              <a:t>條</a:t>
            </a:r>
            <a:endParaRPr lang="zh-TW" altLang="en-US" dirty="0"/>
          </a:p>
          <a:p>
            <a:pPr>
              <a:defRPr/>
            </a:pPr>
            <a:r>
              <a:rPr lang="zh-TW" altLang="en-US" dirty="0"/>
              <a:t>技能檢定合格者稱技術士，由中央主管機關統一發給技術士證。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340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台灣的證照制度</a:t>
            </a:r>
          </a:p>
        </p:txBody>
      </p:sp>
      <p:sp>
        <p:nvSpPr>
          <p:cNvPr id="153603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zh-TW" altLang="en-US" dirty="0" smtClean="0"/>
              <a:t>技能</a:t>
            </a:r>
            <a:r>
              <a:rPr lang="zh-TW" altLang="en-US" dirty="0" smtClean="0"/>
              <a:t>檢定</a:t>
            </a:r>
            <a:endParaRPr lang="en-US" altLang="zh-TW" dirty="0" smtClean="0"/>
          </a:p>
          <a:p>
            <a:r>
              <a:rPr lang="zh-TW" altLang="en-US" dirty="0"/>
              <a:t>技術士技能檢定及發證辦法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職業</a:t>
            </a:r>
            <a:r>
              <a:rPr lang="zh-TW" altLang="en-US" dirty="0" smtClean="0"/>
              <a:t>證照</a:t>
            </a:r>
            <a:endParaRPr lang="en-US" altLang="zh-TW" dirty="0" smtClean="0"/>
          </a:p>
          <a:p>
            <a:pPr eaLnBrk="1" hangingPunct="1"/>
            <a:r>
              <a:rPr lang="zh-TW" altLang="zh-TW" sz="32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技職教育證照制度的回顧與展望</a:t>
            </a:r>
            <a:endParaRPr lang="zh-TW" altLang="en-US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002892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第一節　技能檢定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技能</a:t>
            </a:r>
            <a:r>
              <a:rPr lang="zh-TW" altLang="en-US" dirty="0" smtClean="0"/>
              <a:t>檢定內涵</a:t>
            </a:r>
          </a:p>
          <a:p>
            <a:pPr lvl="1"/>
            <a:r>
              <a:rPr lang="zh-TW" altLang="en-US" dirty="0" smtClean="0"/>
              <a:t>技能</a:t>
            </a:r>
            <a:r>
              <a:rPr lang="zh-TW" altLang="en-US" dirty="0" smtClean="0"/>
              <a:t>檢定</a:t>
            </a:r>
            <a:r>
              <a:rPr lang="zh-TW" altLang="en-US" dirty="0" smtClean="0"/>
              <a:t>功能：世界先進</a:t>
            </a:r>
            <a:r>
              <a:rPr lang="zh-TW" altLang="en-US" dirty="0" smtClean="0"/>
              <a:t>國家，德國、日本、英國、瑞士等均已建立完善的職業證照制度。</a:t>
            </a:r>
          </a:p>
          <a:p>
            <a:pPr lvl="1"/>
            <a:r>
              <a:rPr lang="zh-TW" altLang="en-US" dirty="0" smtClean="0"/>
              <a:t>技術士：技術</a:t>
            </a:r>
            <a:r>
              <a:rPr lang="zh-TW" altLang="en-US" dirty="0" smtClean="0"/>
              <a:t>士係指通過技能檢定而取得職業證照者，分為甲級（技師級）、乙（師父級）、丙（學徒級）三級及單一級。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技</a:t>
            </a:r>
            <a:r>
              <a:rPr lang="zh-TW" altLang="en-US" dirty="0" smtClean="0"/>
              <a:t>職教育職業證照</a:t>
            </a:r>
          </a:p>
          <a:p>
            <a:pPr lvl="1" eaLnBrk="1" hangingPunct="1"/>
            <a:endParaRPr lang="zh-TW" altLang="en-US" dirty="0" smtClean="0"/>
          </a:p>
        </p:txBody>
      </p:sp>
      <p:sp>
        <p:nvSpPr>
          <p:cNvPr id="154628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311EC-ABE2-45CC-8D1F-3CFDA1069946}" type="slidenum">
              <a:rPr lang="en-US" altLang="zh-TW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TW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766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技能</a:t>
            </a:r>
            <a:r>
              <a:rPr lang="zh-TW" altLang="en-US" dirty="0" smtClean="0"/>
              <a:t>檢定職類</a:t>
            </a:r>
          </a:p>
          <a:p>
            <a:pPr lvl="1"/>
            <a:r>
              <a:rPr lang="zh-TW" altLang="en-US" dirty="0" smtClean="0"/>
              <a:t>甲級</a:t>
            </a:r>
            <a:r>
              <a:rPr lang="zh-TW" altLang="en-US" dirty="0" smtClean="0"/>
              <a:t>：英文字母分級為</a:t>
            </a:r>
            <a:r>
              <a:rPr lang="en-US" altLang="zh-TW" dirty="0" smtClean="0"/>
              <a:t>A</a:t>
            </a:r>
          </a:p>
          <a:p>
            <a:pPr lvl="1"/>
            <a:r>
              <a:rPr lang="zh-TW" altLang="en-US" dirty="0" smtClean="0"/>
              <a:t>乙</a:t>
            </a:r>
            <a:r>
              <a:rPr lang="zh-TW" altLang="en-US" dirty="0" smtClean="0"/>
              <a:t>級：英文字母分級為</a:t>
            </a:r>
            <a:r>
              <a:rPr lang="en-US" altLang="zh-TW" dirty="0" smtClean="0"/>
              <a:t>B</a:t>
            </a:r>
          </a:p>
          <a:p>
            <a:pPr lvl="1"/>
            <a:r>
              <a:rPr lang="zh-TW" altLang="en-US" dirty="0" smtClean="0"/>
              <a:t>丙</a:t>
            </a:r>
            <a:r>
              <a:rPr lang="zh-TW" altLang="en-US" dirty="0" smtClean="0"/>
              <a:t>級：英文字母分級為</a:t>
            </a:r>
            <a:r>
              <a:rPr lang="en-US" altLang="zh-TW" dirty="0" smtClean="0"/>
              <a:t>C</a:t>
            </a:r>
          </a:p>
          <a:p>
            <a:pPr lvl="2"/>
            <a:r>
              <a:rPr lang="zh-TW" altLang="en-US" dirty="0" smtClean="0"/>
              <a:t>年滿</a:t>
            </a:r>
            <a:r>
              <a:rPr lang="en-US" altLang="zh-TW" dirty="0" smtClean="0"/>
              <a:t>15</a:t>
            </a:r>
            <a:r>
              <a:rPr lang="zh-TW" altLang="en-US" dirty="0" smtClean="0"/>
              <a:t>歲或國中畢業，可報考丙級證照。</a:t>
            </a:r>
          </a:p>
          <a:p>
            <a:pPr lvl="1"/>
            <a:r>
              <a:rPr lang="zh-TW" altLang="en-US" dirty="0" smtClean="0"/>
              <a:t>單一</a:t>
            </a:r>
            <a:r>
              <a:rPr lang="zh-TW" altLang="en-US" dirty="0" smtClean="0"/>
              <a:t>級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15565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DB1949-6759-4C06-BB30-889C9A7CC773}" type="slidenum">
              <a:rPr lang="en-US" altLang="zh-TW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TW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7093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pic>
        <p:nvPicPr>
          <p:cNvPr id="156676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1412776"/>
            <a:ext cx="8018432" cy="3325788"/>
          </a:xfrm>
          <a:noFill/>
        </p:spPr>
      </p:pic>
      <p:sp>
        <p:nvSpPr>
          <p:cNvPr id="15667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0B74EF-04A1-43BA-B207-FA33010088B4}" type="slidenum">
              <a:rPr lang="en-US" altLang="zh-TW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TW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21897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57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其他</a:t>
            </a:r>
            <a:r>
              <a:rPr lang="zh-TW" altLang="en-US" dirty="0" smtClean="0"/>
              <a:t>規定</a:t>
            </a:r>
          </a:p>
          <a:p>
            <a:pPr lvl="1" eaLnBrk="1" hangingPunct="1"/>
            <a:r>
              <a:rPr lang="zh-TW" altLang="en-US" dirty="0" smtClean="0"/>
              <a:t>非</a:t>
            </a:r>
            <a:r>
              <a:rPr lang="zh-TW" altLang="en-US" dirty="0" smtClean="0"/>
              <a:t>國人報考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技能</a:t>
            </a:r>
            <a:r>
              <a:rPr lang="zh-TW" altLang="en-US" dirty="0" smtClean="0"/>
              <a:t>競賽免術科</a:t>
            </a:r>
          </a:p>
          <a:p>
            <a:pPr lvl="1" eaLnBrk="1" hangingPunct="1"/>
            <a:r>
              <a:rPr lang="zh-TW" altLang="en-US" dirty="0" smtClean="0"/>
              <a:t>資格</a:t>
            </a:r>
            <a:r>
              <a:rPr lang="zh-TW" altLang="en-US" dirty="0" smtClean="0"/>
              <a:t>比照</a:t>
            </a:r>
          </a:p>
          <a:p>
            <a:pPr lvl="1" eaLnBrk="1" hangingPunct="1"/>
            <a:r>
              <a:rPr lang="zh-TW" altLang="en-US" dirty="0" smtClean="0"/>
              <a:t>其他</a:t>
            </a:r>
            <a:endParaRPr lang="zh-TW" altLang="en-US" dirty="0" smtClean="0"/>
          </a:p>
          <a:p>
            <a:pPr lvl="1" eaLnBrk="1" hangingPunct="1"/>
            <a:endParaRPr lang="zh-TW" altLang="en-US" dirty="0" smtClean="0"/>
          </a:p>
        </p:txBody>
      </p:sp>
      <p:sp>
        <p:nvSpPr>
          <p:cNvPr id="15770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AC1B08-613D-453C-AE9E-E4966A138F45}" type="slidenum">
              <a:rPr lang="en-US" altLang="zh-TW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TW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1577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12976"/>
            <a:ext cx="5395987" cy="2826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5404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技能競賽：技能</a:t>
            </a:r>
            <a:r>
              <a:rPr lang="zh-TW" altLang="en-US" dirty="0" smtClean="0"/>
              <a:t>競賽是結合教育、社會、經濟等多元目標與功能之社會活動。</a:t>
            </a:r>
          </a:p>
          <a:p>
            <a:pPr lvl="1"/>
            <a:r>
              <a:rPr lang="zh-TW" altLang="en-US" dirty="0" smtClean="0"/>
              <a:t>技能</a:t>
            </a:r>
            <a:r>
              <a:rPr lang="zh-TW" altLang="en-US" dirty="0" smtClean="0"/>
              <a:t>競賽</a:t>
            </a:r>
            <a:r>
              <a:rPr lang="zh-TW" altLang="en-US" dirty="0" smtClean="0"/>
              <a:t>主旨：技能</a:t>
            </a:r>
            <a:r>
              <a:rPr lang="zh-TW" altLang="en-US" dirty="0" smtClean="0"/>
              <a:t>競賽的主旨，在建立技能價值觀念，鼓勵青年參加職業教育與職業訓練。</a:t>
            </a:r>
          </a:p>
        </p:txBody>
      </p:sp>
      <p:sp>
        <p:nvSpPr>
          <p:cNvPr id="15872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BC30CA-E393-4022-A8C9-74553B9F363F}" type="slidenum">
              <a:rPr lang="en-US" altLang="zh-TW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TW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93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3414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TW" altLang="en-US" dirty="0" smtClean="0"/>
              <a:t>台灣職業訓練所秉持的基本精神，為</a:t>
            </a:r>
            <a:r>
              <a:rPr lang="zh-TW" altLang="en-US" u="sng" dirty="0" smtClean="0"/>
              <a:t>憲法</a:t>
            </a:r>
            <a:r>
              <a:rPr lang="zh-TW" altLang="en-US" dirty="0" smtClean="0"/>
              <a:t>「人民工作權應予保障」、「人民具有工作能力者，應予適當之工作機會」及「國家為改良勞工及農民之生活，應制訂保護勞工及農民之法律，實施保護勞工及農民之政策」。 </a:t>
            </a:r>
          </a:p>
          <a:p>
            <a:pPr eaLnBrk="1" hangingPunct="1"/>
            <a:r>
              <a:rPr lang="zh-TW" altLang="en-US" dirty="0" smtClean="0"/>
              <a:t>目前世界職業訓練趨勢，正積極</a:t>
            </a:r>
            <a:r>
              <a:rPr lang="zh-TW" altLang="en-US" b="1" u="sng" dirty="0" smtClean="0"/>
              <a:t>由計劃導向逐步調整為市場導向</a:t>
            </a:r>
            <a:r>
              <a:rPr lang="zh-TW" altLang="en-US" dirty="0" smtClean="0"/>
              <a:t>，以符合社會變遷、產業需要與國家發展。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371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全國</a:t>
            </a:r>
            <a:r>
              <a:rPr lang="zh-TW" altLang="en-US" dirty="0" smtClean="0"/>
              <a:t>技能</a:t>
            </a:r>
            <a:r>
              <a:rPr lang="zh-TW" altLang="en-US" dirty="0" smtClean="0"/>
              <a:t>競賽：我國</a:t>
            </a:r>
            <a:r>
              <a:rPr lang="zh-TW" altLang="en-US" dirty="0" smtClean="0"/>
              <a:t>自民國</a:t>
            </a:r>
            <a:r>
              <a:rPr lang="en-US" altLang="zh-TW" dirty="0" smtClean="0"/>
              <a:t>57</a:t>
            </a:r>
            <a:r>
              <a:rPr lang="zh-TW" altLang="en-US" dirty="0" smtClean="0"/>
              <a:t>年開始舉辦第一屆全國技能競賽，每年辦理一次。</a:t>
            </a:r>
          </a:p>
          <a:p>
            <a:pPr eaLnBrk="1" hangingPunct="1"/>
            <a:r>
              <a:rPr lang="zh-TW" altLang="en-US" dirty="0" smtClean="0"/>
              <a:t>全國</a:t>
            </a:r>
            <a:r>
              <a:rPr lang="zh-TW" altLang="en-US" dirty="0" smtClean="0"/>
              <a:t>身心障礙者技能競賽</a:t>
            </a:r>
          </a:p>
          <a:p>
            <a:pPr eaLnBrk="1" hangingPunct="1"/>
            <a:r>
              <a:rPr lang="zh-TW" altLang="en-US" dirty="0" smtClean="0"/>
              <a:t>國際</a:t>
            </a:r>
            <a:r>
              <a:rPr lang="zh-TW" altLang="en-US" dirty="0" smtClean="0"/>
              <a:t>技能競賽</a:t>
            </a:r>
          </a:p>
          <a:p>
            <a:pPr lvl="1" eaLnBrk="1" hangingPunct="1"/>
            <a:r>
              <a:rPr lang="zh-TW" altLang="en-US" dirty="0" smtClean="0"/>
              <a:t>國際技能競賽每二年舉辦一次，由會員國申請主辦。</a:t>
            </a:r>
          </a:p>
          <a:p>
            <a:pPr lvl="1" eaLnBrk="1" hangingPunct="1"/>
            <a:r>
              <a:rPr lang="zh-TW" altLang="en-US" dirty="0" smtClean="0"/>
              <a:t>我國自民國</a:t>
            </a:r>
            <a:r>
              <a:rPr lang="en-US" altLang="zh-TW" dirty="0" smtClean="0"/>
              <a:t>59</a:t>
            </a:r>
            <a:r>
              <a:rPr lang="zh-TW" altLang="en-US" dirty="0" smtClean="0"/>
              <a:t>年起參加該組織。</a:t>
            </a:r>
          </a:p>
        </p:txBody>
      </p:sp>
      <p:sp>
        <p:nvSpPr>
          <p:cNvPr id="159748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ED6D56-834B-4BE7-A4C0-29AD6BD0B76F}" type="slidenum">
              <a:rPr lang="en-US" altLang="zh-TW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TW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381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技術士技能檢定及發證辦法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 smtClean="0"/>
              <a:t>民國 </a:t>
            </a:r>
            <a:r>
              <a:rPr lang="en-US" altLang="zh-TW" sz="2000" dirty="0" smtClean="0"/>
              <a:t>110 </a:t>
            </a:r>
            <a:r>
              <a:rPr lang="zh-TW" altLang="en-US" sz="2000" dirty="0" smtClean="0"/>
              <a:t>年 </a:t>
            </a:r>
            <a:r>
              <a:rPr lang="en-US" altLang="zh-TW" sz="2000" dirty="0" smtClean="0"/>
              <a:t>01 </a:t>
            </a:r>
            <a:r>
              <a:rPr lang="zh-TW" altLang="en-US" sz="2000" dirty="0" smtClean="0"/>
              <a:t>月 </a:t>
            </a:r>
            <a:r>
              <a:rPr lang="en-US" altLang="zh-TW" sz="2000" dirty="0" smtClean="0"/>
              <a:t>20 </a:t>
            </a:r>
            <a:r>
              <a:rPr lang="zh-TW" altLang="en-US" sz="2000" dirty="0" smtClean="0"/>
              <a:t>日</a:t>
            </a:r>
            <a:endParaRPr lang="zh-TW" altLang="en-US" sz="2000" dirty="0" smtClean="0"/>
          </a:p>
        </p:txBody>
      </p:sp>
      <p:sp>
        <p:nvSpPr>
          <p:cNvPr id="165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第 一 章 總則</a:t>
            </a:r>
          </a:p>
          <a:p>
            <a:r>
              <a:rPr lang="zh-TW" altLang="en-US" smtClean="0">
                <a:hlinkClick r:id="rId2"/>
              </a:rPr>
              <a:t>第 </a:t>
            </a:r>
            <a:r>
              <a:rPr lang="en-US" altLang="zh-TW" smtClean="0">
                <a:hlinkClick r:id="rId2"/>
              </a:rPr>
              <a:t>1 </a:t>
            </a:r>
            <a:r>
              <a:rPr lang="zh-TW" altLang="en-US" smtClean="0">
                <a:hlinkClick r:id="rId2"/>
              </a:rPr>
              <a:t>條</a:t>
            </a:r>
            <a:endParaRPr lang="zh-TW" altLang="en-US" smtClean="0"/>
          </a:p>
          <a:p>
            <a:r>
              <a:rPr lang="zh-TW" altLang="en-US" smtClean="0"/>
              <a:t>本辦法依職業訓練法第三十三條第二項規定訂定之。</a:t>
            </a:r>
          </a:p>
          <a:p>
            <a:r>
              <a:rPr lang="zh-TW" altLang="en-US" smtClean="0"/>
              <a:t>第 二 章 申請檢定資格</a:t>
            </a:r>
          </a:p>
          <a:p>
            <a:r>
              <a:rPr lang="zh-TW" altLang="en-US" smtClean="0">
                <a:hlinkClick r:id="rId3"/>
              </a:rPr>
              <a:t>第 </a:t>
            </a:r>
            <a:r>
              <a:rPr lang="en-US" altLang="zh-TW" smtClean="0">
                <a:hlinkClick r:id="rId3"/>
              </a:rPr>
              <a:t>5 </a:t>
            </a:r>
            <a:r>
              <a:rPr lang="zh-TW" altLang="en-US" smtClean="0">
                <a:hlinkClick r:id="rId3"/>
              </a:rPr>
              <a:t>條</a:t>
            </a:r>
            <a:endParaRPr lang="zh-TW" altLang="en-US" smtClean="0"/>
          </a:p>
          <a:p>
            <a:r>
              <a:rPr lang="zh-TW" altLang="en-US" smtClean="0"/>
              <a:t>技能檢定職類分為甲、乙、丙三級，不宜分三級者，定為單一級。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8623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第 三 章 學、術科測試委託辦理</a:t>
            </a:r>
            <a:endParaRPr lang="en-US" altLang="zh-TW" smtClean="0"/>
          </a:p>
          <a:p>
            <a:r>
              <a:rPr lang="zh-TW" altLang="en-US" smtClean="0"/>
              <a:t>第 四 章 術科測試場地機具設備評鑑與補助</a:t>
            </a:r>
            <a:endParaRPr lang="en-US" altLang="zh-TW" smtClean="0"/>
          </a:p>
          <a:p>
            <a:r>
              <a:rPr lang="zh-TW" altLang="en-US" smtClean="0"/>
              <a:t>第 五 章 監評人員資格甄審、訓練及考核</a:t>
            </a:r>
            <a:endParaRPr lang="en-US" altLang="zh-TW" smtClean="0"/>
          </a:p>
          <a:p>
            <a:r>
              <a:rPr lang="zh-TW" altLang="en-US" smtClean="0"/>
              <a:t>第 六 章 題庫設置與管理</a:t>
            </a:r>
            <a:endParaRPr lang="en-US" altLang="zh-TW" smtClean="0"/>
          </a:p>
          <a:p>
            <a:r>
              <a:rPr lang="zh-TW" altLang="en-US" smtClean="0"/>
              <a:t>第 七 章 技術士證發證與管理</a:t>
            </a:r>
            <a:endParaRPr lang="en-US" altLang="zh-TW" smtClean="0"/>
          </a:p>
          <a:p>
            <a:r>
              <a:rPr lang="zh-TW" altLang="en-US" smtClean="0"/>
              <a:t>第 八 章 附則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843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第二節　職業證照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TW" altLang="en-US" dirty="0" smtClean="0"/>
              <a:t>一、證照</a:t>
            </a:r>
          </a:p>
          <a:p>
            <a:pPr eaLnBrk="1" hangingPunct="1"/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證照內涵</a:t>
            </a:r>
          </a:p>
          <a:p>
            <a:pPr eaLnBrk="1" hangingPunct="1"/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證照目標</a:t>
            </a:r>
          </a:p>
          <a:p>
            <a:pPr lvl="1" eaLnBrk="1" hangingPunct="1"/>
            <a:r>
              <a:rPr lang="en-US" altLang="zh-TW" dirty="0" smtClean="0"/>
              <a:t>1.</a:t>
            </a:r>
            <a:r>
              <a:rPr lang="zh-TW" altLang="en-US" dirty="0" smtClean="0"/>
              <a:t>增進社會認同</a:t>
            </a:r>
          </a:p>
          <a:p>
            <a:pPr lvl="1" eaLnBrk="1" hangingPunct="1"/>
            <a:r>
              <a:rPr lang="en-US" altLang="zh-TW" dirty="0" smtClean="0"/>
              <a:t>2.</a:t>
            </a:r>
            <a:r>
              <a:rPr lang="zh-TW" altLang="en-US" dirty="0" smtClean="0"/>
              <a:t>增強自我肯定</a:t>
            </a:r>
          </a:p>
          <a:p>
            <a:pPr lvl="1" eaLnBrk="1" hangingPunct="1"/>
            <a:r>
              <a:rPr lang="en-US" altLang="zh-TW" dirty="0" smtClean="0"/>
              <a:t>3.</a:t>
            </a:r>
            <a:r>
              <a:rPr lang="zh-TW" altLang="en-US" dirty="0" smtClean="0"/>
              <a:t>裨益專業認同</a:t>
            </a:r>
          </a:p>
          <a:p>
            <a:pPr lvl="1" eaLnBrk="1" hangingPunct="1"/>
            <a:r>
              <a:rPr lang="en-US" altLang="zh-TW" dirty="0" smtClean="0"/>
              <a:t>4.</a:t>
            </a:r>
            <a:r>
              <a:rPr lang="zh-TW" altLang="en-US" dirty="0" smtClean="0"/>
              <a:t>促進專業發展</a:t>
            </a:r>
          </a:p>
          <a:p>
            <a:pPr lvl="1" eaLnBrk="1" hangingPunct="1"/>
            <a:r>
              <a:rPr lang="en-US" altLang="zh-TW" dirty="0" smtClean="0"/>
              <a:t>5.</a:t>
            </a:r>
            <a:r>
              <a:rPr lang="zh-TW" altLang="en-US" dirty="0" smtClean="0"/>
              <a:t>有利公平就業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r>
              <a:rPr lang="zh-TW" altLang="en-US" dirty="0" smtClean="0"/>
              <a:t>證照功能</a:t>
            </a:r>
          </a:p>
          <a:p>
            <a:pPr lvl="1" eaLnBrk="1" hangingPunct="1"/>
            <a:endParaRPr lang="zh-TW" altLang="en-US" dirty="0" smtClean="0"/>
          </a:p>
          <a:p>
            <a:pPr eaLnBrk="1" hangingPunct="1"/>
            <a:endParaRPr lang="en-US" altLang="zh-TW" dirty="0" smtClean="0"/>
          </a:p>
        </p:txBody>
      </p:sp>
      <p:sp>
        <p:nvSpPr>
          <p:cNvPr id="16077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D7D4CE-E274-4B82-946B-EC64F3ACC8F0}" type="slidenum">
              <a:rPr lang="en-US" altLang="zh-TW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TW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965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二、職業證照</a:t>
            </a:r>
          </a:p>
          <a:p>
            <a:pPr eaLnBrk="1" hangingPunct="1"/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職業證照意義</a:t>
            </a:r>
          </a:p>
          <a:p>
            <a:pPr lvl="1" eaLnBrk="1" hangingPunct="1"/>
            <a:r>
              <a:rPr lang="zh-TW" altLang="en-US" dirty="0" smtClean="0"/>
              <a:t>職業證照指從事某項專／職業或工作之人員，必須擁有可從事該職業或工作之能力證明。</a:t>
            </a:r>
          </a:p>
          <a:p>
            <a:pPr eaLnBrk="1" hangingPunct="1"/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職業證照制度</a:t>
            </a:r>
          </a:p>
          <a:p>
            <a:pPr eaLnBrk="1" hangingPunct="1"/>
            <a:endParaRPr lang="zh-TW" altLang="en-US" dirty="0" smtClean="0"/>
          </a:p>
        </p:txBody>
      </p:sp>
      <p:sp>
        <p:nvSpPr>
          <p:cNvPr id="16179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3D788F-7CF5-43DE-8D3E-1F0C1BB52F33}" type="slidenum">
              <a:rPr lang="en-US" altLang="zh-TW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TW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0079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職業證照種類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專門職業及技術人員考試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技術士技能檢定</a:t>
            </a:r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各行業主管機關訂定之證照考試</a:t>
            </a:r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民間專業團體或專業</a:t>
            </a:r>
            <a:r>
              <a:rPr lang="zh-TW" altLang="en-US" dirty="0" smtClean="0"/>
              <a:t>機構舉辦</a:t>
            </a:r>
            <a:r>
              <a:rPr lang="zh-TW" altLang="en-US" dirty="0"/>
              <a:t>的證照考試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四</a:t>
            </a:r>
            <a:r>
              <a:rPr lang="en-US" altLang="zh-TW" dirty="0"/>
              <a:t>)</a:t>
            </a:r>
            <a:r>
              <a:rPr lang="zh-TW" altLang="en-US" dirty="0"/>
              <a:t>技職教育職業證照功能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五</a:t>
            </a:r>
            <a:r>
              <a:rPr lang="en-US" altLang="zh-TW" dirty="0"/>
              <a:t>)</a:t>
            </a:r>
            <a:r>
              <a:rPr lang="zh-TW" altLang="en-US" dirty="0"/>
              <a:t>職能培育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7214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6384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16384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385F86-8949-44D7-BA52-2D56EAAC6265}" type="slidenum">
              <a:rPr lang="en-US" altLang="zh-TW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TW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16384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8" y="404664"/>
            <a:ext cx="8975451" cy="613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314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三、中國證照</a:t>
            </a:r>
          </a:p>
          <a:p>
            <a:pPr lvl="1" eaLnBrk="1" hangingPunct="1"/>
            <a:r>
              <a:rPr lang="zh-TW" altLang="en-US" dirty="0" smtClean="0"/>
              <a:t>中國證照的種類繁多，有執業資格證書、職業資格證書、技術資格證書、職業培訓證書、職稱證書等。</a:t>
            </a:r>
          </a:p>
          <a:p>
            <a:pPr eaLnBrk="1" hangingPunct="1"/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職業技能鑑定</a:t>
            </a:r>
          </a:p>
          <a:p>
            <a:pPr eaLnBrk="1" hangingPunct="1"/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證照功能</a:t>
            </a:r>
          </a:p>
          <a:p>
            <a:pPr eaLnBrk="1" hangingPunct="1"/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r>
              <a:rPr lang="zh-TW" altLang="en-US" dirty="0" smtClean="0"/>
              <a:t>證照等級</a:t>
            </a:r>
          </a:p>
          <a:p>
            <a:pPr eaLnBrk="1" hangingPunct="1"/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</a:t>
            </a:r>
            <a:r>
              <a:rPr lang="zh-TW" altLang="en-US" dirty="0" smtClean="0"/>
              <a:t>全國鑑定考試</a:t>
            </a:r>
          </a:p>
        </p:txBody>
      </p:sp>
      <p:sp>
        <p:nvSpPr>
          <p:cNvPr id="164868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B2E817-B189-4CCC-BE6B-DF34275559A1}" type="slidenum">
              <a:rPr lang="en-US" altLang="zh-TW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TW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84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技職教育證照制度的回顧與展望</a:t>
            </a:r>
            <a:endParaRPr lang="zh-TW" altLang="en-US" dirty="0" smtClean="0"/>
          </a:p>
        </p:txBody>
      </p:sp>
      <p:sp>
        <p:nvSpPr>
          <p:cNvPr id="16793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smtClean="0"/>
              <a:t>李隆盛、李信達、陳淑貞</a:t>
            </a:r>
            <a:r>
              <a:rPr lang="en-US" altLang="zh-TW" smtClean="0"/>
              <a:t>(2010)</a:t>
            </a:r>
            <a:r>
              <a:rPr lang="zh-TW" altLang="en-US" smtClean="0"/>
              <a:t>。技職教育證照制度的回顧與展望。教育資料與研究雙月刊，</a:t>
            </a:r>
            <a:r>
              <a:rPr lang="en-US" altLang="zh-TW" smtClean="0"/>
              <a:t>93</a:t>
            </a:r>
            <a:r>
              <a:rPr lang="zh-TW" altLang="en-US" smtClean="0"/>
              <a:t>，</a:t>
            </a:r>
            <a:r>
              <a:rPr lang="en-US" altLang="zh-TW" smtClean="0"/>
              <a:t>31-52</a:t>
            </a:r>
            <a:r>
              <a:rPr lang="zh-TW" altLang="en-US" smtClean="0"/>
              <a:t>。</a:t>
            </a:r>
          </a:p>
          <a:p>
            <a:r>
              <a:rPr lang="zh-TW" altLang="en-US" smtClean="0"/>
              <a:t>職業證照對就業市場而言，是品質保證機制，也是資歷管控措施。</a:t>
            </a:r>
            <a:endParaRPr lang="en-US" altLang="zh-TW" smtClean="0"/>
          </a:p>
          <a:p>
            <a:r>
              <a:rPr lang="zh-TW" altLang="en-US" smtClean="0"/>
              <a:t>技職教育證照化得當，有助產學對接、裨益供需對話，並促進無縫轉銜</a:t>
            </a:r>
            <a:r>
              <a:rPr lang="en-US" altLang="zh-TW" smtClean="0"/>
              <a:t>(</a:t>
            </a:r>
            <a:r>
              <a:rPr lang="zh-TW" altLang="en-US" smtClean="0"/>
              <a:t>教、訓、考、用</a:t>
            </a:r>
            <a:r>
              <a:rPr lang="en-US" altLang="zh-TW" smtClean="0"/>
              <a:t>)</a:t>
            </a:r>
            <a:r>
              <a:rPr lang="zh-TW" altLang="en-US" smtClean="0"/>
              <a:t>。產學雙方可因此互蒙其利，學生亦可提升競爭力，形成產業、學校和學生三贏的局面。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0835568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68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但是，</a:t>
            </a:r>
            <a:r>
              <a:rPr lang="zh-TW" altLang="en-US" u="sng" dirty="0" smtClean="0"/>
              <a:t>我國證照在認同度、鑑別力和時宜性等層面仍存在問題</a:t>
            </a:r>
            <a:r>
              <a:rPr lang="zh-TW" altLang="en-US" dirty="0" smtClean="0"/>
              <a:t>。有待努力的方向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落實能力本位教育讓教訓考用更校準或合一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建立國家資歷架構落實學歷與學力合一與交流；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適時更新證照種類與檢測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審慎推動職業證照法制化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0617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35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3600" smtClean="0"/>
              <a:t>台灣職業訓練之定義</a:t>
            </a:r>
          </a:p>
          <a:p>
            <a:pPr lvl="1" eaLnBrk="1" hangingPunct="1"/>
            <a:r>
              <a:rPr lang="zh-TW" altLang="en-US" smtClean="0"/>
              <a:t>職業訓練法第 </a:t>
            </a:r>
            <a:r>
              <a:rPr lang="en-US" altLang="zh-TW" smtClean="0"/>
              <a:t>3 </a:t>
            </a:r>
            <a:r>
              <a:rPr lang="zh-TW" altLang="en-US" smtClean="0"/>
              <a:t>條，</a:t>
            </a:r>
            <a:r>
              <a:rPr lang="zh-TW" altLang="en-US" u="sng" smtClean="0"/>
              <a:t>職業訓練是指對未就業國民所實施之</a:t>
            </a:r>
            <a:r>
              <a:rPr lang="zh-TW" altLang="en-US" b="1" u="sng" smtClean="0"/>
              <a:t>職前訓練</a:t>
            </a:r>
            <a:r>
              <a:rPr lang="zh-TW" altLang="en-US" u="sng" smtClean="0"/>
              <a:t>及對已就業國民所實施之</a:t>
            </a:r>
            <a:r>
              <a:rPr lang="zh-TW" altLang="en-US" b="1" u="sng" smtClean="0"/>
              <a:t>在職訓練</a:t>
            </a:r>
            <a:r>
              <a:rPr lang="zh-TW" altLang="en-US" smtClean="0"/>
              <a:t>。目的在培養國家建設技術人力，提高工作技能，促進國民就業。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職業訓練泛指針對各行各業，提供個人迅速習得勞動市場所需求技能的一種</a:t>
            </a:r>
            <a:r>
              <a:rPr lang="zh-TW" altLang="en-US" u="sng" smtClean="0"/>
              <a:t>終身</a:t>
            </a:r>
            <a:r>
              <a:rPr lang="zh-TW" altLang="en-US" smtClean="0"/>
              <a:t>持續不斷之過程，同時滿足企業用人所需，進而促使國家經濟及社會均衡發展。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2060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6998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TW" altLang="en-US" dirty="0" smtClean="0"/>
              <a:t>我國現行職業證照可大分為四類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專門職業及技術人員考試：含高等考試</a:t>
            </a:r>
            <a:r>
              <a:rPr lang="en-US" altLang="zh-TW" dirty="0" smtClean="0"/>
              <a:t>69</a:t>
            </a:r>
            <a:r>
              <a:rPr lang="zh-TW" altLang="en-US" dirty="0" smtClean="0"/>
              <a:t>種、普通考試</a:t>
            </a:r>
            <a:r>
              <a:rPr lang="en-US" altLang="zh-TW" dirty="0" smtClean="0"/>
              <a:t>33</a:t>
            </a:r>
            <a:r>
              <a:rPr lang="zh-TW" altLang="en-US" dirty="0" smtClean="0"/>
              <a:t>種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技術士技能檢定：依技能範圍及專精程度分甲級、乙級、丙級，不能分級者稱單一級，如美容美髮業技術士、會計事務乙級技術士檢定等。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各行業主管機關訂定之證照考試：有些證照與職能標準由政 府與業界合作推動，以提升職能及國際競爭力，如經濟部所推動連鎖加盟、會 議展覽、物流業等之人才認證。</a:t>
            </a:r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986789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710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TW" altLang="en-US" dirty="0" smtClean="0"/>
              <a:t>民間專業團體或專業機構自行舉辦的證照考試：無法源依據，主要由市場接受度來決定其效用，如金融證照、電腦相關證照、語文認證；有些是國際認同之證照，如 精算師（</a:t>
            </a:r>
            <a:r>
              <a:rPr lang="en-US" altLang="zh-TW" dirty="0" smtClean="0"/>
              <a:t>Society of Actuaries, SOA</a:t>
            </a:r>
            <a:r>
              <a:rPr lang="zh-TW" altLang="en-US" dirty="0" smtClean="0"/>
              <a:t>）或專案管理師（</a:t>
            </a:r>
            <a:r>
              <a:rPr lang="en-US" altLang="zh-TW" dirty="0" smtClean="0"/>
              <a:t>Project Management Professional, PMP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96130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720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zh-TW" altLang="en-US" dirty="0" smtClean="0"/>
              <a:t>技職教育證照化的理由 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證照化有助產學對接：透過證照中介或橋接，提升畢業生就業力、縮短學校育才與產業需才之間的落差，促進技職學校學生達成順利就業。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證照化裨益供需對話：求職者要有機會充分展現自身所具備的知識與技能，並傳遞到雇主身上，好讓雇主判斷求職者是否與公司的人力需求相適配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證照化促進無縫轉銜：證照代表求職者在求職時即具備足夠的能力，讓雇主毋須在錄用後，另外花額外的時間與成本加以培訓。</a:t>
            </a:r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753091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7305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zh-TW" altLang="en-US" dirty="0" smtClean="0"/>
              <a:t>技職教育證照化的問題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在技職教育方面：過度以證照考試引導教學、太重視考照項目反窄化實務能力、常追求量的提高而非質量俱進、校內試場與職場情境落差大、教師常往酬償較高的方向著力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在證照制度方面：社會對證照的認同度不足、證照對能力的鑑別度不足、證照更新的時宜性不足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在技職教育與證照制度的結合方面：證照多半只成為升學推甄的工具、技職教育、職業訓練與證照各行其是</a:t>
            </a:r>
          </a:p>
        </p:txBody>
      </p:sp>
    </p:spTree>
    <p:extLst>
      <p:ext uri="{BB962C8B-B14F-4D97-AF65-F5344CB8AC3E}">
        <p14:creationId xmlns:p14="http://schemas.microsoft.com/office/powerpoint/2010/main" val="926526698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影片資料</a:t>
            </a:r>
            <a:endParaRPr lang="zh-TW" altLang="en-US" dirty="0" smtClean="0"/>
          </a:p>
        </p:txBody>
      </p:sp>
      <p:sp>
        <p:nvSpPr>
          <p:cNvPr id="17408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TW" altLang="en-US" dirty="0" smtClean="0"/>
              <a:t>月收入</a:t>
            </a:r>
            <a:r>
              <a:rPr lang="en-US" altLang="zh-TW" dirty="0" smtClean="0"/>
              <a:t>180K</a:t>
            </a:r>
            <a:r>
              <a:rPr lang="zh-TW" altLang="en-US" dirty="0" smtClean="0"/>
              <a:t>起跳！這張證照原來這麼值錢</a:t>
            </a:r>
            <a:r>
              <a:rPr lang="en-US" altLang="zh-TW" dirty="0" smtClean="0"/>
              <a:t>https://www.youtube.com/watch?v=sqwBdhOjMxo</a:t>
            </a:r>
          </a:p>
          <a:p>
            <a:pPr eaLnBrk="1" hangingPunct="1"/>
            <a:r>
              <a:rPr lang="zh-TW" altLang="en-US" dirty="0" smtClean="0"/>
              <a:t>堆高機證照</a:t>
            </a:r>
            <a:r>
              <a:rPr lang="zh-TW" altLang="en-US" dirty="0" smtClean="0"/>
              <a:t>夯「</a:t>
            </a:r>
            <a:r>
              <a:rPr lang="zh-TW" altLang="en-US" dirty="0" smtClean="0"/>
              <a:t>薪」情好搶報名考照</a:t>
            </a:r>
            <a:r>
              <a:rPr lang="en-US" altLang="zh-TW" dirty="0" smtClean="0"/>
              <a:t>https://www.youtube.com/watch?v=PdVc6N1osWI</a:t>
            </a:r>
            <a:endParaRPr lang="zh-TW" altLang="en-US" dirty="0" smtClean="0"/>
          </a:p>
          <a:p>
            <a:pPr eaLnBrk="1" hangingPunct="1"/>
            <a:r>
              <a:rPr lang="zh-TW" altLang="en-US" dirty="0" smtClean="0"/>
              <a:t>高職證照沒用</a:t>
            </a:r>
            <a:r>
              <a:rPr lang="en-US" altLang="zh-TW" dirty="0" smtClean="0"/>
              <a:t>? </a:t>
            </a:r>
            <a:r>
              <a:rPr lang="zh-TW" altLang="en-US" dirty="0" smtClean="0"/>
              <a:t>確定目標再考</a:t>
            </a:r>
            <a:r>
              <a:rPr lang="en-US" altLang="zh-TW" dirty="0" smtClean="0"/>
              <a:t>https://www.youtube.com/watch?v=TijwxXXayqU</a:t>
            </a:r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960784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/>
              <a:t>技</a:t>
            </a:r>
            <a:r>
              <a:rPr lang="zh-TW" altLang="en-US" dirty="0"/>
              <a:t>職生滿手證照 找工作大多沒用？！</a:t>
            </a:r>
            <a:r>
              <a:rPr lang="en-US" altLang="zh-TW" dirty="0"/>
              <a:t>https://</a:t>
            </a:r>
            <a:r>
              <a:rPr lang="en-US" altLang="zh-TW" dirty="0" smtClean="0"/>
              <a:t>www.youtube.com/watch?v=FCHLniV9NAQ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/>
              <a:t>爸媽囧很大 第</a:t>
            </a:r>
            <a:r>
              <a:rPr lang="en-US" altLang="zh-TW" dirty="0"/>
              <a:t>520</a:t>
            </a:r>
            <a:r>
              <a:rPr lang="zh-TW" altLang="en-US" dirty="0"/>
              <a:t>集 孩子瘋狂考證</a:t>
            </a:r>
            <a:r>
              <a:rPr lang="zh-TW" altLang="en-US" dirty="0" smtClean="0"/>
              <a:t>照　工作</a:t>
            </a:r>
            <a:r>
              <a:rPr lang="zh-TW" altLang="en-US" dirty="0"/>
              <a:t>一定有保障？</a:t>
            </a:r>
            <a:r>
              <a:rPr lang="zh-TW" altLang="en-US" dirty="0" smtClean="0"/>
              <a:t>！</a:t>
            </a:r>
            <a:r>
              <a:rPr lang="en-US" altLang="zh-TW" dirty="0"/>
              <a:t>https://</a:t>
            </a:r>
            <a:r>
              <a:rPr lang="en-US" altLang="zh-TW" dirty="0" smtClean="0"/>
              <a:t>www.youtube.com/watch?v=k1FdYjmIrao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/>
              <a:t>擁水電證照無實戰</a:t>
            </a:r>
            <a:r>
              <a:rPr lang="zh-TW" altLang="en-US" dirty="0" smtClean="0"/>
              <a:t>！　資深</a:t>
            </a:r>
            <a:r>
              <a:rPr lang="zh-TW" altLang="en-US" dirty="0"/>
              <a:t>師傅嘆工安</a:t>
            </a:r>
            <a:r>
              <a:rPr lang="zh-TW" altLang="en-US" dirty="0" smtClean="0"/>
              <a:t>隱憂</a:t>
            </a:r>
            <a:r>
              <a:rPr lang="en-US" altLang="zh-TW" dirty="0"/>
              <a:t>https://</a:t>
            </a:r>
            <a:r>
              <a:rPr lang="en-US" altLang="zh-TW" dirty="0" smtClean="0"/>
              <a:t>www.youtube.com/watch?v=vtUtjicVTek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/>
              <a:t>「證照沒用」 工程師改行賣</a:t>
            </a:r>
            <a:r>
              <a:rPr lang="zh-TW" altLang="en-US" dirty="0" smtClean="0"/>
              <a:t>滷味 </a:t>
            </a:r>
            <a:r>
              <a:rPr lang="en-US" altLang="zh-TW" dirty="0"/>
              <a:t>https://www.youtube.com/watch?v=_Ikyp_Pp8RI</a:t>
            </a:r>
            <a:endParaRPr lang="zh-TW" altLang="en-US" dirty="0"/>
          </a:p>
          <a:p>
            <a:pPr eaLnBrk="1" hangingPunct="1">
              <a:buFont typeface="Arial" charset="0"/>
              <a:buChar char="•"/>
              <a:defRPr/>
            </a:pPr>
            <a:endParaRPr lang="zh-TW" altLang="en-US" dirty="0"/>
          </a:p>
          <a:p>
            <a:pPr eaLnBrk="1" hangingPunct="1">
              <a:buFont typeface="Arial" charset="0"/>
              <a:buChar char="•"/>
              <a:defRPr/>
            </a:pPr>
            <a:endParaRPr lang="zh-TW" altLang="en-US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70772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136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TW" altLang="en-US" dirty="0" smtClean="0"/>
              <a:t>廣義的職業訓練指的是除了教育的範疇之外，對三種人員的訓練</a:t>
            </a:r>
            <a:r>
              <a:rPr lang="en-US" altLang="zh-TW" dirty="0" smtClean="0"/>
              <a:t>: </a:t>
            </a:r>
          </a:p>
          <a:p>
            <a:pPr lvl="2"/>
            <a:r>
              <a:rPr lang="en-US" altLang="zh-TW" dirty="0" smtClean="0"/>
              <a:t>1.</a:t>
            </a:r>
            <a:r>
              <a:rPr lang="zh-TW" altLang="en-US" dirty="0" smtClean="0"/>
              <a:t>對</a:t>
            </a:r>
            <a:r>
              <a:rPr lang="zh-TW" altLang="en-US" b="1" dirty="0" smtClean="0"/>
              <a:t>未就業者</a:t>
            </a:r>
            <a:r>
              <a:rPr lang="zh-TW" altLang="en-US" dirty="0" smtClean="0"/>
              <a:t>給予就業的準備，讓他們學習職業所需要的專業知能。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2.</a:t>
            </a:r>
            <a:r>
              <a:rPr lang="zh-TW" altLang="en-US" dirty="0" smtClean="0"/>
              <a:t>對</a:t>
            </a:r>
            <a:r>
              <a:rPr lang="zh-TW" altLang="en-US" b="1" dirty="0" smtClean="0"/>
              <a:t>在職員工</a:t>
            </a:r>
            <a:r>
              <a:rPr lang="zh-TW" altLang="en-US" dirty="0" smtClean="0"/>
              <a:t>給予工作的調適、升遷、職務的輪調或是轉業等等不同層次的訓練以及生涯 發展的訓練。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3.</a:t>
            </a:r>
            <a:r>
              <a:rPr lang="zh-TW" altLang="en-US" dirty="0" smtClean="0"/>
              <a:t>對</a:t>
            </a:r>
            <a:r>
              <a:rPr lang="zh-TW" altLang="en-US" b="1" dirty="0" smtClean="0"/>
              <a:t>失業者</a:t>
            </a:r>
            <a:r>
              <a:rPr lang="zh-TW" altLang="en-US" dirty="0" smtClean="0"/>
              <a:t>施以職業指導及轉業輔導。</a:t>
            </a:r>
          </a:p>
        </p:txBody>
      </p:sp>
    </p:spTree>
    <p:extLst>
      <p:ext uri="{BB962C8B-B14F-4D97-AF65-F5344CB8AC3E}">
        <p14:creationId xmlns:p14="http://schemas.microsoft.com/office/powerpoint/2010/main" val="1584983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38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發展現況</a:t>
            </a:r>
          </a:p>
          <a:p>
            <a:pPr lvl="1"/>
            <a:r>
              <a:rPr lang="zh-TW" altLang="en-US" dirty="0" smtClean="0"/>
              <a:t>當今台灣職業訓練主管機關為</a:t>
            </a:r>
            <a:r>
              <a:rPr lang="zh-TW" altLang="en-US" b="1" dirty="0" smtClean="0"/>
              <a:t>勞動力發展署</a:t>
            </a:r>
            <a:r>
              <a:rPr lang="zh-TW" altLang="en-US" dirty="0" smtClean="0"/>
              <a:t>，隸屬於行政院勞動部；其辦理方式以委辦（補助）訓練人數最多。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台灣職業訓練之根基政策為</a:t>
            </a:r>
            <a:r>
              <a:rPr lang="zh-TW" altLang="en-US" b="1" dirty="0" smtClean="0"/>
              <a:t>職業訓練法</a:t>
            </a:r>
            <a:r>
              <a:rPr lang="zh-TW" altLang="en-US" dirty="0" smtClean="0"/>
              <a:t>。</a:t>
            </a:r>
          </a:p>
          <a:p>
            <a:pPr lvl="1" eaLnBrk="1" hangingPunct="1"/>
            <a:r>
              <a:rPr lang="zh-TW" altLang="en-US" dirty="0" smtClean="0"/>
              <a:t>勞動部勞動力發展署「微型創業鳳凰」形象影片</a:t>
            </a:r>
            <a:r>
              <a:rPr lang="en-US" altLang="zh-TW" dirty="0" smtClean="0"/>
              <a:t>60s</a:t>
            </a:r>
            <a:r>
              <a:rPr lang="zh-TW" altLang="en-US" dirty="0" smtClean="0"/>
              <a:t>預告</a:t>
            </a:r>
            <a:r>
              <a:rPr lang="en-US" altLang="zh-TW" dirty="0" smtClean="0">
                <a:hlinkClick r:id="rId2"/>
              </a:rPr>
              <a:t>https://www.youtube.com/watch?v=cdxuWGMPiOw</a:t>
            </a:r>
            <a:endParaRPr lang="en-US" altLang="zh-TW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75967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台灣職業訓練發展特色</a:t>
            </a:r>
          </a:p>
        </p:txBody>
      </p:sp>
      <p:sp>
        <p:nvSpPr>
          <p:cNvPr id="1464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壹、政策發展層面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(1) </a:t>
            </a:r>
            <a:r>
              <a:rPr lang="zh-TW" altLang="en-US" dirty="0" smtClean="0"/>
              <a:t>政策發展過程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以經濟為主軸：台灣早期職業訓練政策，主要是支援國家經濟建設計畫，政策目的為「純經濟性」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加入社會福利概念：</a:t>
            </a:r>
            <a:r>
              <a:rPr lang="en-US" altLang="zh-TW" dirty="0" smtClean="0"/>
              <a:t>1990 </a:t>
            </a:r>
            <a:r>
              <a:rPr lang="zh-TW" altLang="en-US" dirty="0" smtClean="0"/>
              <a:t>年後，隨著產業轉型與外移，結構性失業問題開始顯現，逐漸加入「社會福利」的內涵。</a:t>
            </a:r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3701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3488</Words>
  <Application>Microsoft Office PowerPoint</Application>
  <PresentationFormat>如螢幕大小 (4:3)</PresentationFormat>
  <Paragraphs>277</Paragraphs>
  <Slides>65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66" baseType="lpstr">
      <vt:lpstr>Office 佈景主題</vt:lpstr>
      <vt:lpstr>職業訓練</vt:lpstr>
      <vt:lpstr>目錄</vt:lpstr>
      <vt:lpstr>台灣職業訓練探討</vt:lpstr>
      <vt:lpstr>職業訓練概論</vt:lpstr>
      <vt:lpstr>PowerPoint 簡報</vt:lpstr>
      <vt:lpstr>PowerPoint 簡報</vt:lpstr>
      <vt:lpstr>PowerPoint 簡報</vt:lpstr>
      <vt:lpstr>PowerPoint 簡報</vt:lpstr>
      <vt:lpstr>台灣職業訓練發展特色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台灣職業訓練面臨之問題</vt:lpstr>
      <vt:lpstr>PowerPoint 簡報</vt:lpstr>
      <vt:lpstr>台灣職業訓練之重要政策影響</vt:lpstr>
      <vt:lpstr>勞動力發展署</vt:lpstr>
      <vt:lpstr>勞動力發展署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職能基準(OCS)</vt:lpstr>
      <vt:lpstr>PowerPoint 簡報</vt:lpstr>
      <vt:lpstr>PowerPoint 簡報</vt:lpstr>
      <vt:lpstr>PowerPoint 簡報</vt:lpstr>
      <vt:lpstr>職能導向課程(iCAP)</vt:lpstr>
      <vt:lpstr>PowerPoint 簡報</vt:lpstr>
      <vt:lpstr>TTQS</vt:lpstr>
      <vt:lpstr>PowerPoint 簡報</vt:lpstr>
      <vt:lpstr>職業訓練法</vt:lpstr>
      <vt:lpstr>職業訓練法  104 .7.1修正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台灣的證照制度</vt:lpstr>
      <vt:lpstr>第一節　技能檢定</vt:lpstr>
      <vt:lpstr>PowerPoint 簡報</vt:lpstr>
      <vt:lpstr>PowerPoint 簡報</vt:lpstr>
      <vt:lpstr>PowerPoint 簡報</vt:lpstr>
      <vt:lpstr>PowerPoint 簡報</vt:lpstr>
      <vt:lpstr>PowerPoint 簡報</vt:lpstr>
      <vt:lpstr>技術士技能檢定及發證辦法 民國 110 年 01 月 20 日</vt:lpstr>
      <vt:lpstr>PowerPoint 簡報</vt:lpstr>
      <vt:lpstr>第二節　職業證照</vt:lpstr>
      <vt:lpstr>PowerPoint 簡報</vt:lpstr>
      <vt:lpstr>PowerPoint 簡報</vt:lpstr>
      <vt:lpstr>PowerPoint 簡報</vt:lpstr>
      <vt:lpstr>PowerPoint 簡報</vt:lpstr>
      <vt:lpstr>技職教育證照制度的回顧與展望</vt:lpstr>
      <vt:lpstr>PowerPoint 簡報</vt:lpstr>
      <vt:lpstr>PowerPoint 簡報</vt:lpstr>
      <vt:lpstr>PowerPoint 簡報</vt:lpstr>
      <vt:lpstr>PowerPoint 簡報</vt:lpstr>
      <vt:lpstr>PowerPoint 簡報</vt:lpstr>
      <vt:lpstr>影片資料</vt:lpstr>
      <vt:lpstr>PowerPoint 簡報</vt:lpstr>
    </vt:vector>
  </TitlesOfParts>
  <Company>C.M.T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17</cp:revision>
  <dcterms:created xsi:type="dcterms:W3CDTF">2021-05-08T04:28:46Z</dcterms:created>
  <dcterms:modified xsi:type="dcterms:W3CDTF">2021-05-08T12:09:12Z</dcterms:modified>
</cp:coreProperties>
</file>