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5"/>
  </p:notesMasterIdLst>
  <p:sldIdLst>
    <p:sldId id="256" r:id="rId2"/>
    <p:sldId id="277" r:id="rId3"/>
    <p:sldId id="768" r:id="rId4"/>
    <p:sldId id="769" r:id="rId5"/>
    <p:sldId id="311" r:id="rId6"/>
    <p:sldId id="261" r:id="rId7"/>
    <p:sldId id="773" r:id="rId8"/>
    <p:sldId id="770" r:id="rId9"/>
    <p:sldId id="771" r:id="rId10"/>
    <p:sldId id="772" r:id="rId11"/>
    <p:sldId id="774" r:id="rId12"/>
    <p:sldId id="775" r:id="rId13"/>
    <p:sldId id="777" r:id="rId14"/>
    <p:sldId id="778" r:id="rId15"/>
    <p:sldId id="779" r:id="rId16"/>
    <p:sldId id="780" r:id="rId17"/>
    <p:sldId id="783" r:id="rId18"/>
    <p:sldId id="787" r:id="rId19"/>
    <p:sldId id="781" r:id="rId20"/>
    <p:sldId id="784" r:id="rId21"/>
    <p:sldId id="785" r:id="rId22"/>
    <p:sldId id="786" r:id="rId23"/>
    <p:sldId id="806" r:id="rId24"/>
    <p:sldId id="807" r:id="rId25"/>
    <p:sldId id="788" r:id="rId26"/>
    <p:sldId id="789" r:id="rId27"/>
    <p:sldId id="790" r:id="rId28"/>
    <p:sldId id="791" r:id="rId29"/>
    <p:sldId id="792" r:id="rId30"/>
    <p:sldId id="793" r:id="rId31"/>
    <p:sldId id="795" r:id="rId32"/>
    <p:sldId id="796" r:id="rId33"/>
    <p:sldId id="794" r:id="rId34"/>
    <p:sldId id="798" r:id="rId35"/>
    <p:sldId id="797" r:id="rId36"/>
    <p:sldId id="799" r:id="rId37"/>
    <p:sldId id="800" r:id="rId38"/>
    <p:sldId id="801" r:id="rId39"/>
    <p:sldId id="803" r:id="rId40"/>
    <p:sldId id="802" r:id="rId41"/>
    <p:sldId id="804" r:id="rId42"/>
    <p:sldId id="805" r:id="rId43"/>
    <p:sldId id="259" r:id="rId4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FF29"/>
    <a:srgbClr val="F8F8F8"/>
    <a:srgbClr val="0000CC"/>
    <a:srgbClr val="003635"/>
    <a:srgbClr val="C80064"/>
    <a:srgbClr val="C33A1F"/>
    <a:srgbClr val="FF2549"/>
    <a:srgbClr val="007033"/>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4" autoAdjust="0"/>
    <p:restoredTop sz="94660"/>
  </p:normalViewPr>
  <p:slideViewPr>
    <p:cSldViewPr snapToGrid="0">
      <p:cViewPr varScale="1">
        <p:scale>
          <a:sx n="86" d="100"/>
          <a:sy n="86" d="100"/>
        </p:scale>
        <p:origin x="309" y="3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wmf"/><Relationship Id="rId4"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29.gif"/><Relationship Id="rId4"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29.gif"/><Relationship Id="rId4"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29.gi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29.gi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29.gi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F533E96-F078-4B3D-A8F4-F1AF21EBC357}" type="slidenum">
              <a:rPr lang="en-US" smtClean="0"/>
              <a:t>43</a:t>
            </a:fld>
            <a:endParaRPr lang="en-US"/>
          </a:p>
        </p:txBody>
      </p:sp>
    </p:spTree>
    <p:extLst>
      <p:ext uri="{BB962C8B-B14F-4D97-AF65-F5344CB8AC3E}">
        <p14:creationId xmlns:p14="http://schemas.microsoft.com/office/powerpoint/2010/main" val="37420858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10/18/2023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emf"/><Relationship Id="rId5" Type="http://schemas.openxmlformats.org/officeDocument/2006/relationships/oleObject" Target="../embeddings/oleObject2.bin"/><Relationship Id="rId10" Type="http://schemas.openxmlformats.org/officeDocument/2006/relationships/image" Target="../media/image12.emf"/><Relationship Id="rId4" Type="http://schemas.openxmlformats.org/officeDocument/2006/relationships/image" Target="../media/image9.wmf"/><Relationship Id="rId9"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3.wmf"/></Relationships>
</file>

<file path=ppt/slides/_rels/slide15.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6.emf"/><Relationship Id="rId5" Type="http://schemas.openxmlformats.org/officeDocument/2006/relationships/oleObject" Target="../embeddings/oleObject8.bin"/><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30.png"/><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emf"/><Relationship Id="rId5" Type="http://schemas.openxmlformats.org/officeDocument/2006/relationships/oleObject" Target="../embeddings/oleObject2.bin"/><Relationship Id="rId10" Type="http://schemas.openxmlformats.org/officeDocument/2006/relationships/image" Target="../media/image12.emf"/><Relationship Id="rId4" Type="http://schemas.openxmlformats.org/officeDocument/2006/relationships/image" Target="../media/image31.png"/><Relationship Id="rId9" Type="http://schemas.openxmlformats.org/officeDocument/2006/relationships/oleObject" Target="../embeddings/oleObject10.bin"/></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34.png"/><Relationship Id="rId7"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3.bin"/><Relationship Id="rId5" Type="http://schemas.openxmlformats.org/officeDocument/2006/relationships/image" Target="../media/image10.emf"/><Relationship Id="rId4" Type="http://schemas.openxmlformats.org/officeDocument/2006/relationships/oleObject" Target="../embeddings/oleObject2.bin"/><Relationship Id="rId9" Type="http://schemas.openxmlformats.org/officeDocument/2006/relationships/image" Target="../media/image12.emf"/></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3.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5.wmf"/><Relationship Id="rId5" Type="http://schemas.openxmlformats.org/officeDocument/2006/relationships/oleObject" Target="../embeddings/oleObject14.bin"/><Relationship Id="rId4" Type="http://schemas.openxmlformats.org/officeDocument/2006/relationships/image" Target="../media/image34.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6.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1622" y="1597456"/>
            <a:ext cx="5215269" cy="1445337"/>
          </a:xfrm>
        </p:spPr>
        <p:txBody>
          <a:bodyPr>
            <a:normAutofit fontScale="90000"/>
          </a:bodyPr>
          <a:lstStyle/>
          <a:p>
            <a:pPr algn="l"/>
            <a:br>
              <a:rPr lang="en-US" dirty="0"/>
            </a:br>
            <a:r>
              <a:rPr lang="en-US" sz="3100" dirty="0"/>
              <a:t>Data Science Lecture 2</a:t>
            </a:r>
            <a:br>
              <a:rPr lang="en-US" altLang="zh-TW" sz="3100" dirty="0"/>
            </a:br>
            <a:r>
              <a:rPr lang="en-US" altLang="zh-TW" sz="3100" dirty="0"/>
              <a:t>Data Collection:</a:t>
            </a:r>
            <a:br>
              <a:rPr lang="en-US" altLang="zh-TW" sz="3100" dirty="0"/>
            </a:br>
            <a:r>
              <a:rPr lang="en-US" altLang="zh-TW" sz="3100" dirty="0"/>
              <a:t>Design of Experiment</a:t>
            </a:r>
            <a:endParaRPr lang="en-US" sz="3100" dirty="0"/>
          </a:p>
        </p:txBody>
      </p:sp>
      <p:sp>
        <p:nvSpPr>
          <p:cNvPr id="3" name="Subtitle 2"/>
          <p:cNvSpPr>
            <a:spLocks noGrp="1"/>
          </p:cNvSpPr>
          <p:nvPr>
            <p:ph type="subTitle" idx="1"/>
          </p:nvPr>
        </p:nvSpPr>
        <p:spPr>
          <a:xfrm>
            <a:off x="5443869" y="3769407"/>
            <a:ext cx="3530010" cy="730043"/>
          </a:xfrm>
        </p:spPr>
        <p:txBody>
          <a:bodyPr>
            <a:noAutofit/>
          </a:bodyPr>
          <a:lstStyle/>
          <a:p>
            <a:pPr algn="l"/>
            <a:r>
              <a:rPr lang="en-US" sz="1400" dirty="0" err="1">
                <a:latin typeface="+mj-lt"/>
              </a:rPr>
              <a:t>Shuen</a:t>
            </a:r>
            <a:r>
              <a:rPr lang="en-US" sz="1400" dirty="0">
                <a:latin typeface="+mj-lt"/>
              </a:rPr>
              <a:t>-Lin Jeng</a:t>
            </a:r>
          </a:p>
          <a:p>
            <a:pPr algn="l"/>
            <a:r>
              <a:rPr lang="en-US" sz="1400" dirty="0">
                <a:latin typeface="+mj-lt"/>
              </a:rPr>
              <a:t>Dept. of Statistics and Inst. of Data Science</a:t>
            </a:r>
          </a:p>
          <a:p>
            <a:pPr algn="l"/>
            <a:r>
              <a:rPr lang="en-US" sz="1400" dirty="0">
                <a:latin typeface="+mj-lt"/>
              </a:rPr>
              <a:t>NCKU</a:t>
            </a:r>
          </a:p>
          <a:p>
            <a:pPr algn="l"/>
            <a:r>
              <a:rPr lang="en-US" sz="1400" dirty="0">
                <a:latin typeface="+mj-lt"/>
              </a:rPr>
              <a:t>2023/09/16</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4397CA-172B-400A-8258-AFC125A1FA5D}"/>
              </a:ext>
            </a:extLst>
          </p:cNvPr>
          <p:cNvSpPr>
            <a:spLocks noGrp="1"/>
          </p:cNvSpPr>
          <p:nvPr>
            <p:ph type="title"/>
          </p:nvPr>
        </p:nvSpPr>
        <p:spPr/>
        <p:txBody>
          <a:bodyPr/>
          <a:lstStyle/>
          <a:p>
            <a:endParaRPr lang="zh-TW" altLang="en-US"/>
          </a:p>
        </p:txBody>
      </p:sp>
      <p:pic>
        <p:nvPicPr>
          <p:cNvPr id="4" name="Picture 3" descr="fig13">
            <a:extLst>
              <a:ext uri="{FF2B5EF4-FFF2-40B4-BE49-F238E27FC236}">
                <a16:creationId xmlns:a16="http://schemas.microsoft.com/office/drawing/2014/main" id="{015EDB74-805C-4AC7-B754-0F22DAEBCA16}"/>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54396" y="1307944"/>
            <a:ext cx="6133607" cy="2659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4">
            <a:extLst>
              <a:ext uri="{FF2B5EF4-FFF2-40B4-BE49-F238E27FC236}">
                <a16:creationId xmlns:a16="http://schemas.microsoft.com/office/drawing/2014/main" id="{AC1D64AB-F250-4FD9-8EF8-56CBF9703054}"/>
              </a:ext>
            </a:extLst>
          </p:cNvPr>
          <p:cNvSpPr txBox="1">
            <a:spLocks noChangeArrowheads="1"/>
          </p:cNvSpPr>
          <p:nvPr/>
        </p:nvSpPr>
        <p:spPr bwMode="auto">
          <a:xfrm>
            <a:off x="1300353" y="3967146"/>
            <a:ext cx="6781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TW" i="1" dirty="0">
                <a:solidFill>
                  <a:srgbClr val="FFC000"/>
                </a:solidFill>
                <a:ea typeface="新細明體" panose="02020500000000000000" pitchFamily="18" charset="-120"/>
              </a:rPr>
              <a:t>a</a:t>
            </a:r>
            <a:r>
              <a:rPr lang="en-US" altLang="zh-TW" dirty="0">
                <a:solidFill>
                  <a:srgbClr val="FFC000"/>
                </a:solidFill>
                <a:ea typeface="新細明體" panose="02020500000000000000" pitchFamily="18" charset="-120"/>
              </a:rPr>
              <a:t> levels of factor </a:t>
            </a:r>
            <a:r>
              <a:rPr lang="en-US" altLang="zh-TW" i="1" dirty="0">
                <a:solidFill>
                  <a:srgbClr val="FFC000"/>
                </a:solidFill>
                <a:ea typeface="新細明體" panose="02020500000000000000" pitchFamily="18" charset="-120"/>
              </a:rPr>
              <a:t>A</a:t>
            </a:r>
            <a:r>
              <a:rPr lang="en-US" altLang="zh-TW" dirty="0">
                <a:solidFill>
                  <a:srgbClr val="FFC000"/>
                </a:solidFill>
                <a:ea typeface="新細明體" panose="02020500000000000000" pitchFamily="18" charset="-120"/>
              </a:rPr>
              <a:t>; </a:t>
            </a:r>
            <a:r>
              <a:rPr lang="en-US" altLang="zh-TW" i="1" dirty="0">
                <a:solidFill>
                  <a:srgbClr val="FFC000"/>
                </a:solidFill>
                <a:ea typeface="新細明體" panose="02020500000000000000" pitchFamily="18" charset="-120"/>
              </a:rPr>
              <a:t>b</a:t>
            </a:r>
            <a:r>
              <a:rPr lang="en-US" altLang="zh-TW" dirty="0">
                <a:solidFill>
                  <a:srgbClr val="FFC000"/>
                </a:solidFill>
                <a:ea typeface="新細明體" panose="02020500000000000000" pitchFamily="18" charset="-120"/>
              </a:rPr>
              <a:t> levels of factor </a:t>
            </a:r>
            <a:r>
              <a:rPr lang="en-US" altLang="zh-TW" i="1" dirty="0">
                <a:solidFill>
                  <a:srgbClr val="FFC000"/>
                </a:solidFill>
                <a:ea typeface="新細明體" panose="02020500000000000000" pitchFamily="18" charset="-120"/>
              </a:rPr>
              <a:t>B</a:t>
            </a:r>
            <a:r>
              <a:rPr lang="en-US" altLang="zh-TW" dirty="0">
                <a:solidFill>
                  <a:srgbClr val="FFC000"/>
                </a:solidFill>
                <a:ea typeface="新細明體" panose="02020500000000000000" pitchFamily="18" charset="-120"/>
              </a:rPr>
              <a:t>; </a:t>
            </a:r>
            <a:r>
              <a:rPr lang="en-US" altLang="zh-TW" i="1" dirty="0">
                <a:solidFill>
                  <a:srgbClr val="FFC000"/>
                </a:solidFill>
                <a:ea typeface="新細明體" panose="02020500000000000000" pitchFamily="18" charset="-120"/>
              </a:rPr>
              <a:t>n</a:t>
            </a:r>
            <a:r>
              <a:rPr lang="en-US" altLang="zh-TW" dirty="0">
                <a:solidFill>
                  <a:srgbClr val="FFC000"/>
                </a:solidFill>
                <a:ea typeface="新細明體" panose="02020500000000000000" pitchFamily="18" charset="-120"/>
              </a:rPr>
              <a:t> replicates</a:t>
            </a:r>
          </a:p>
          <a:p>
            <a:pPr>
              <a:spcBef>
                <a:spcPct val="50000"/>
              </a:spcBef>
            </a:pPr>
            <a:r>
              <a:rPr lang="en-US" altLang="zh-TW" dirty="0">
                <a:solidFill>
                  <a:srgbClr val="FFC000"/>
                </a:solidFill>
                <a:ea typeface="新細明體" panose="02020500000000000000" pitchFamily="18" charset="-120"/>
              </a:rPr>
              <a:t>This is a </a:t>
            </a:r>
            <a:r>
              <a:rPr lang="en-US" altLang="zh-TW" b="1" dirty="0">
                <a:solidFill>
                  <a:srgbClr val="FFC000"/>
                </a:solidFill>
                <a:ea typeface="新細明體" panose="02020500000000000000" pitchFamily="18" charset="-120"/>
              </a:rPr>
              <a:t>completely randomized design</a:t>
            </a:r>
            <a:endParaRPr lang="en-US" altLang="zh-TW" b="1" i="1" dirty="0">
              <a:solidFill>
                <a:srgbClr val="FFC000"/>
              </a:solidFill>
              <a:ea typeface="新細明體" panose="02020500000000000000" pitchFamily="18" charset="-120"/>
            </a:endParaRPr>
          </a:p>
        </p:txBody>
      </p:sp>
    </p:spTree>
    <p:extLst>
      <p:ext uri="{BB962C8B-B14F-4D97-AF65-F5344CB8AC3E}">
        <p14:creationId xmlns:p14="http://schemas.microsoft.com/office/powerpoint/2010/main" val="1636113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82A949-79F9-4532-A7CD-8AAF8F378B56}"/>
              </a:ext>
            </a:extLst>
          </p:cNvPr>
          <p:cNvSpPr>
            <a:spLocks noGrp="1"/>
          </p:cNvSpPr>
          <p:nvPr>
            <p:ph type="title"/>
          </p:nvPr>
        </p:nvSpPr>
        <p:spPr>
          <a:xfrm>
            <a:off x="3809065" y="224337"/>
            <a:ext cx="4921980" cy="763526"/>
          </a:xfrm>
        </p:spPr>
        <p:txBody>
          <a:bodyPr>
            <a:normAutofit fontScale="90000"/>
          </a:bodyPr>
          <a:lstStyle/>
          <a:p>
            <a:pPr algn="l"/>
            <a:r>
              <a:rPr lang="en-US" altLang="zh-TW" b="1" dirty="0"/>
              <a:t>The Basic Principles of DOX</a:t>
            </a:r>
            <a:endParaRPr lang="zh-TW" altLang="en-US" dirty="0"/>
          </a:p>
        </p:txBody>
      </p:sp>
      <p:sp>
        <p:nvSpPr>
          <p:cNvPr id="3" name="內容版面配置區 2">
            <a:extLst>
              <a:ext uri="{FF2B5EF4-FFF2-40B4-BE49-F238E27FC236}">
                <a16:creationId xmlns:a16="http://schemas.microsoft.com/office/drawing/2014/main" id="{4C66B4D2-6345-485F-877A-B0D04B4573E0}"/>
              </a:ext>
            </a:extLst>
          </p:cNvPr>
          <p:cNvSpPr>
            <a:spLocks noGrp="1"/>
          </p:cNvSpPr>
          <p:nvPr>
            <p:ph idx="1"/>
          </p:nvPr>
        </p:nvSpPr>
        <p:spPr/>
        <p:txBody>
          <a:bodyPr>
            <a:normAutofit fontScale="85000" lnSpcReduction="20000"/>
          </a:bodyPr>
          <a:lstStyle/>
          <a:p>
            <a:r>
              <a:rPr lang="en-US" altLang="zh-TW" dirty="0"/>
              <a:t>Key words: </a:t>
            </a:r>
          </a:p>
          <a:p>
            <a:pPr lvl="1"/>
            <a:r>
              <a:rPr lang="en-US" altLang="zh-TW" dirty="0">
                <a:solidFill>
                  <a:srgbClr val="FFC000"/>
                </a:solidFill>
              </a:rPr>
              <a:t>Treatments</a:t>
            </a:r>
            <a:r>
              <a:rPr lang="en-US" altLang="zh-TW" dirty="0"/>
              <a:t> (conditions): combination of factor levels (Material type; Temperature)</a:t>
            </a:r>
          </a:p>
          <a:p>
            <a:pPr lvl="1"/>
            <a:r>
              <a:rPr lang="en-US" altLang="zh-TW" dirty="0">
                <a:solidFill>
                  <a:srgbClr val="FFC000"/>
                </a:solidFill>
              </a:rPr>
              <a:t>Experimental unit</a:t>
            </a:r>
            <a:r>
              <a:rPr lang="en-US" altLang="zh-TW" dirty="0"/>
              <a:t>: the subject that the treatment applies to (battery)</a:t>
            </a:r>
          </a:p>
          <a:p>
            <a:r>
              <a:rPr lang="en-US" altLang="zh-TW" dirty="0"/>
              <a:t>Three Important Principles:</a:t>
            </a:r>
          </a:p>
          <a:p>
            <a:pPr lvl="1"/>
            <a:r>
              <a:rPr lang="en-US" altLang="zh-TW" dirty="0"/>
              <a:t>(1) </a:t>
            </a:r>
            <a:r>
              <a:rPr lang="en-US" altLang="zh-TW" dirty="0">
                <a:solidFill>
                  <a:srgbClr val="FFC000"/>
                </a:solidFill>
              </a:rPr>
              <a:t>Randomization</a:t>
            </a:r>
          </a:p>
          <a:p>
            <a:pPr lvl="2"/>
            <a:r>
              <a:rPr lang="en-US" altLang="zh-TW" dirty="0"/>
              <a:t>How: Running the treatments in random order</a:t>
            </a:r>
          </a:p>
          <a:p>
            <a:pPr lvl="2"/>
            <a:r>
              <a:rPr lang="en-US" altLang="zh-TW" dirty="0"/>
              <a:t>Why: Balancing out effects of “</a:t>
            </a:r>
            <a:r>
              <a:rPr lang="en-US" altLang="zh-TW" dirty="0">
                <a:solidFill>
                  <a:srgbClr val="FF0000"/>
                </a:solidFill>
              </a:rPr>
              <a:t>lurking</a:t>
            </a:r>
            <a:r>
              <a:rPr lang="en-US" altLang="zh-TW" dirty="0"/>
              <a:t>” variables, to explore  </a:t>
            </a:r>
            <a:r>
              <a:rPr lang="en-US" altLang="zh-TW" sz="3800" dirty="0">
                <a:solidFill>
                  <a:srgbClr val="9EFF29"/>
                </a:solidFill>
              </a:rPr>
              <a:t>cause-and-effect</a:t>
            </a:r>
            <a:r>
              <a:rPr lang="en-US" altLang="zh-TW" dirty="0">
                <a:solidFill>
                  <a:srgbClr val="9EFF29"/>
                </a:solidFill>
              </a:rPr>
              <a:t> </a:t>
            </a:r>
            <a:r>
              <a:rPr lang="en-US" altLang="zh-TW" dirty="0"/>
              <a:t>relationship </a:t>
            </a:r>
          </a:p>
          <a:p>
            <a:endParaRPr lang="zh-TW" altLang="en-US" dirty="0"/>
          </a:p>
        </p:txBody>
      </p:sp>
    </p:spTree>
    <p:extLst>
      <p:ext uri="{BB962C8B-B14F-4D97-AF65-F5344CB8AC3E}">
        <p14:creationId xmlns:p14="http://schemas.microsoft.com/office/powerpoint/2010/main" val="3304922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82A949-79F9-4532-A7CD-8AAF8F378B56}"/>
              </a:ext>
            </a:extLst>
          </p:cNvPr>
          <p:cNvSpPr>
            <a:spLocks noGrp="1"/>
          </p:cNvSpPr>
          <p:nvPr>
            <p:ph type="title"/>
          </p:nvPr>
        </p:nvSpPr>
        <p:spPr>
          <a:xfrm>
            <a:off x="3809065" y="224337"/>
            <a:ext cx="4921980" cy="763526"/>
          </a:xfrm>
        </p:spPr>
        <p:txBody>
          <a:bodyPr>
            <a:normAutofit fontScale="90000"/>
          </a:bodyPr>
          <a:lstStyle/>
          <a:p>
            <a:pPr algn="l"/>
            <a:r>
              <a:rPr lang="en-US" altLang="zh-TW" b="1" dirty="0"/>
              <a:t>The Basic Principles of DOX</a:t>
            </a:r>
            <a:endParaRPr lang="zh-TW" altLang="en-US" dirty="0"/>
          </a:p>
        </p:txBody>
      </p:sp>
      <p:sp>
        <p:nvSpPr>
          <p:cNvPr id="3" name="內容版面配置區 2">
            <a:extLst>
              <a:ext uri="{FF2B5EF4-FFF2-40B4-BE49-F238E27FC236}">
                <a16:creationId xmlns:a16="http://schemas.microsoft.com/office/drawing/2014/main" id="{4C66B4D2-6345-485F-877A-B0D04B4573E0}"/>
              </a:ext>
            </a:extLst>
          </p:cNvPr>
          <p:cNvSpPr>
            <a:spLocks noGrp="1"/>
          </p:cNvSpPr>
          <p:nvPr>
            <p:ph idx="1"/>
          </p:nvPr>
        </p:nvSpPr>
        <p:spPr/>
        <p:txBody>
          <a:bodyPr>
            <a:normAutofit fontScale="85000" lnSpcReduction="20000"/>
          </a:bodyPr>
          <a:lstStyle/>
          <a:p>
            <a:r>
              <a:rPr lang="en-US" altLang="zh-TW" dirty="0"/>
              <a:t>Three Important Principles:</a:t>
            </a:r>
          </a:p>
          <a:p>
            <a:pPr lvl="1"/>
            <a:r>
              <a:rPr lang="en-US" altLang="zh-TW" dirty="0"/>
              <a:t>(2) </a:t>
            </a:r>
            <a:r>
              <a:rPr lang="en-US" altLang="zh-TW" dirty="0">
                <a:solidFill>
                  <a:srgbClr val="FFC000"/>
                </a:solidFill>
              </a:rPr>
              <a:t>Replication</a:t>
            </a:r>
          </a:p>
          <a:p>
            <a:pPr lvl="2"/>
            <a:r>
              <a:rPr lang="en-US" altLang="zh-TW" dirty="0"/>
              <a:t>How: 1. Several experimental units for each treatment. 2. Repeat treatments for different unit several times. 3. Run the whole experiment  several times</a:t>
            </a:r>
          </a:p>
          <a:p>
            <a:pPr lvl="2"/>
            <a:r>
              <a:rPr lang="en-US" altLang="zh-TW" dirty="0"/>
              <a:t>Why: Obtain larger sample size to improve precision of effect estimation, estimation of error or background noise</a:t>
            </a:r>
          </a:p>
          <a:p>
            <a:pPr lvl="2"/>
            <a:r>
              <a:rPr lang="en-US" altLang="zh-TW" dirty="0"/>
              <a:t>It is different from repeat measurement</a:t>
            </a:r>
          </a:p>
          <a:p>
            <a:pPr lvl="1"/>
            <a:r>
              <a:rPr lang="en-US" altLang="zh-TW" dirty="0"/>
              <a:t>(3) </a:t>
            </a:r>
            <a:r>
              <a:rPr lang="en-US" altLang="zh-TW" dirty="0">
                <a:solidFill>
                  <a:srgbClr val="FFC000"/>
                </a:solidFill>
              </a:rPr>
              <a:t>Blocking</a:t>
            </a:r>
          </a:p>
          <a:p>
            <a:pPr lvl="2">
              <a:lnSpc>
                <a:spcPct val="90000"/>
              </a:lnSpc>
            </a:pPr>
            <a:r>
              <a:rPr lang="en-US" altLang="zh-TW" dirty="0">
                <a:ea typeface="新細明體" panose="02020500000000000000" pitchFamily="18" charset="-120"/>
              </a:rPr>
              <a:t>How: Partition treatments into several blocks</a:t>
            </a:r>
          </a:p>
          <a:p>
            <a:pPr lvl="2">
              <a:lnSpc>
                <a:spcPct val="90000"/>
              </a:lnSpc>
            </a:pPr>
            <a:r>
              <a:rPr lang="en-US" altLang="zh-TW" dirty="0">
                <a:ea typeface="新細明體" panose="02020500000000000000" pitchFamily="18" charset="-120"/>
              </a:rPr>
              <a:t>Why: Dealing with nuisance factors</a:t>
            </a:r>
          </a:p>
          <a:p>
            <a:pPr lvl="1"/>
            <a:endParaRPr lang="en-US" altLang="zh-TW" dirty="0"/>
          </a:p>
          <a:p>
            <a:endParaRPr lang="zh-TW" altLang="en-US" dirty="0"/>
          </a:p>
        </p:txBody>
      </p:sp>
    </p:spTree>
    <p:extLst>
      <p:ext uri="{BB962C8B-B14F-4D97-AF65-F5344CB8AC3E}">
        <p14:creationId xmlns:p14="http://schemas.microsoft.com/office/powerpoint/2010/main" val="1319432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B9BC10-2708-4CB6-AD71-4360AAA54589}"/>
              </a:ext>
            </a:extLst>
          </p:cNvPr>
          <p:cNvSpPr>
            <a:spLocks noGrp="1"/>
          </p:cNvSpPr>
          <p:nvPr>
            <p:ph type="title"/>
          </p:nvPr>
        </p:nvSpPr>
        <p:spPr>
          <a:xfrm>
            <a:off x="3881993" y="224337"/>
            <a:ext cx="4849052" cy="763526"/>
          </a:xfrm>
        </p:spPr>
        <p:txBody>
          <a:bodyPr/>
          <a:lstStyle/>
          <a:p>
            <a:pPr algn="l"/>
            <a:r>
              <a:rPr lang="en-US" altLang="zh-TW" dirty="0"/>
              <a:t>Battery life experiment</a:t>
            </a:r>
            <a:endParaRPr lang="zh-TW" altLang="en-US" dirty="0"/>
          </a:p>
        </p:txBody>
      </p:sp>
      <p:sp>
        <p:nvSpPr>
          <p:cNvPr id="4" name="Text Box 3">
            <a:extLst>
              <a:ext uri="{FF2B5EF4-FFF2-40B4-BE49-F238E27FC236}">
                <a16:creationId xmlns:a16="http://schemas.microsoft.com/office/drawing/2014/main" id="{E3D9AD47-C0D1-44E2-AF22-7C95A55E9C4B}"/>
              </a:ext>
            </a:extLst>
          </p:cNvPr>
          <p:cNvSpPr txBox="1">
            <a:spLocks noGrp="1" noChangeArrowheads="1"/>
          </p:cNvSpPr>
          <p:nvPr>
            <p:ph idx="1"/>
          </p:nvPr>
        </p:nvSpPr>
        <p:spPr bwMode="auto">
          <a:xfrm>
            <a:off x="463550" y="1312863"/>
            <a:ext cx="82454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TW" dirty="0">
                <a:solidFill>
                  <a:srgbClr val="9EFF29"/>
                </a:solidFill>
                <a:ea typeface="新細明體" panose="02020500000000000000" pitchFamily="18" charset="-120"/>
              </a:rPr>
              <a:t>One</a:t>
            </a:r>
            <a:r>
              <a:rPr lang="en-US" altLang="zh-TW" dirty="0">
                <a:solidFill>
                  <a:schemeClr val="bg1"/>
                </a:solidFill>
                <a:ea typeface="新細明體" panose="02020500000000000000" pitchFamily="18" charset="-120"/>
              </a:rPr>
              <a:t> statistical (effects) model: parameters are the factor effects</a:t>
            </a:r>
          </a:p>
        </p:txBody>
      </p:sp>
      <p:sp>
        <p:nvSpPr>
          <p:cNvPr id="9" name="文字方塊 8">
            <a:extLst>
              <a:ext uri="{FF2B5EF4-FFF2-40B4-BE49-F238E27FC236}">
                <a16:creationId xmlns:a16="http://schemas.microsoft.com/office/drawing/2014/main" id="{D656F435-C1EA-4022-865F-2940A79EDF55}"/>
              </a:ext>
            </a:extLst>
          </p:cNvPr>
          <p:cNvSpPr txBox="1"/>
          <p:nvPr/>
        </p:nvSpPr>
        <p:spPr>
          <a:xfrm>
            <a:off x="1592424" y="1820948"/>
            <a:ext cx="6198637" cy="250845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zh-TW" altLang="en-US" dirty="0"/>
          </a:p>
        </p:txBody>
      </p:sp>
      <p:graphicFrame>
        <p:nvGraphicFramePr>
          <p:cNvPr id="10" name="Object 4">
            <a:extLst>
              <a:ext uri="{FF2B5EF4-FFF2-40B4-BE49-F238E27FC236}">
                <a16:creationId xmlns:a16="http://schemas.microsoft.com/office/drawing/2014/main" id="{02675260-6A33-49C7-AFE3-8F8CAA4AB396}"/>
              </a:ext>
            </a:extLst>
          </p:cNvPr>
          <p:cNvGraphicFramePr>
            <a:graphicFrameLocks noChangeAspect="1"/>
          </p:cNvGraphicFramePr>
          <p:nvPr>
            <p:extLst>
              <p:ext uri="{D42A27DB-BD31-4B8C-83A1-F6EECF244321}">
                <p14:modId xmlns:p14="http://schemas.microsoft.com/office/powerpoint/2010/main" val="3666038734"/>
              </p:ext>
            </p:extLst>
          </p:nvPr>
        </p:nvGraphicFramePr>
        <p:xfrm>
          <a:off x="1903413" y="1855788"/>
          <a:ext cx="5486400" cy="1484312"/>
        </p:xfrm>
        <a:graphic>
          <a:graphicData uri="http://schemas.openxmlformats.org/presentationml/2006/ole">
            <mc:AlternateContent xmlns:mc="http://schemas.openxmlformats.org/markup-compatibility/2006">
              <mc:Choice xmlns:v="urn:schemas-microsoft-com:vml" Requires="v">
                <p:oleObj spid="_x0000_s1318" name="Equation" r:id="rId3" imgW="2628900" imgH="711200" progId="Equation.DSMT4">
                  <p:embed/>
                </p:oleObj>
              </mc:Choice>
              <mc:Fallback>
                <p:oleObj name="Equation" r:id="rId3" imgW="2628900" imgH="711200" progId="Equation.DSMT4">
                  <p:embed/>
                  <p:pic>
                    <p:nvPicPr>
                      <p:cNvPr id="10245" name="Object 4">
                        <a:extLst>
                          <a:ext uri="{FF2B5EF4-FFF2-40B4-BE49-F238E27FC236}">
                            <a16:creationId xmlns:a16="http://schemas.microsoft.com/office/drawing/2014/main" id="{8D3B6851-CDDA-4511-8F82-BF8A3214E1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3413" y="1855788"/>
                        <a:ext cx="5486400" cy="148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6">
            <a:extLst>
              <a:ext uri="{FF2B5EF4-FFF2-40B4-BE49-F238E27FC236}">
                <a16:creationId xmlns:a16="http://schemas.microsoft.com/office/drawing/2014/main" id="{3E2275FC-C8EC-4A96-A65C-42DDEDCC1CCB}"/>
              </a:ext>
            </a:extLst>
          </p:cNvPr>
          <p:cNvGraphicFramePr>
            <a:graphicFrameLocks noChangeAspect="1"/>
          </p:cNvGraphicFramePr>
          <p:nvPr>
            <p:extLst>
              <p:ext uri="{D42A27DB-BD31-4B8C-83A1-F6EECF244321}">
                <p14:modId xmlns:p14="http://schemas.microsoft.com/office/powerpoint/2010/main" val="2642031144"/>
              </p:ext>
            </p:extLst>
          </p:nvPr>
        </p:nvGraphicFramePr>
        <p:xfrm>
          <a:off x="1903444" y="3408556"/>
          <a:ext cx="1008063" cy="688975"/>
        </p:xfrm>
        <a:graphic>
          <a:graphicData uri="http://schemas.openxmlformats.org/presentationml/2006/ole">
            <mc:AlternateContent xmlns:mc="http://schemas.openxmlformats.org/markup-compatibility/2006">
              <mc:Choice xmlns:v="urn:schemas-microsoft-com:vml" Requires="v">
                <p:oleObj spid="_x0000_s1319" name="Microsoft 方程式編輯器 3.0" r:id="rId5" imgW="577904" imgH="425520" progId="Equation.3">
                  <p:embed/>
                </p:oleObj>
              </mc:Choice>
              <mc:Fallback>
                <p:oleObj name="Microsoft 方程式編輯器 3.0" r:id="rId5" imgW="577904" imgH="425520" progId="Equation.3">
                  <p:embed/>
                  <p:pic>
                    <p:nvPicPr>
                      <p:cNvPr id="2" name="Object 6">
                        <a:extLst>
                          <a:ext uri="{FF2B5EF4-FFF2-40B4-BE49-F238E27FC236}">
                            <a16:creationId xmlns:a16="http://schemas.microsoft.com/office/drawing/2014/main" id="{2C0E99A1-E3E9-49C3-9B95-6F7FA63D08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3444" y="3408556"/>
                        <a:ext cx="1008063"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7">
            <a:extLst>
              <a:ext uri="{FF2B5EF4-FFF2-40B4-BE49-F238E27FC236}">
                <a16:creationId xmlns:a16="http://schemas.microsoft.com/office/drawing/2014/main" id="{659132E0-9F51-4E5A-9F8F-7B4CBEF3458B}"/>
              </a:ext>
            </a:extLst>
          </p:cNvPr>
          <p:cNvGraphicFramePr>
            <a:graphicFrameLocks noChangeAspect="1"/>
          </p:cNvGraphicFramePr>
          <p:nvPr>
            <p:extLst>
              <p:ext uri="{D42A27DB-BD31-4B8C-83A1-F6EECF244321}">
                <p14:modId xmlns:p14="http://schemas.microsoft.com/office/powerpoint/2010/main" val="3754827324"/>
              </p:ext>
            </p:extLst>
          </p:nvPr>
        </p:nvGraphicFramePr>
        <p:xfrm>
          <a:off x="3312723" y="3430781"/>
          <a:ext cx="936625" cy="666750"/>
        </p:xfrm>
        <a:graphic>
          <a:graphicData uri="http://schemas.openxmlformats.org/presentationml/2006/ole">
            <mc:AlternateContent xmlns:mc="http://schemas.openxmlformats.org/markup-compatibility/2006">
              <mc:Choice xmlns:v="urn:schemas-microsoft-com:vml" Requires="v">
                <p:oleObj spid="_x0000_s1320" name="Microsoft 方程式編輯器 3.0" r:id="rId7" imgW="615903" imgH="438120" progId="Equation.3">
                  <p:embed/>
                </p:oleObj>
              </mc:Choice>
              <mc:Fallback>
                <p:oleObj name="Microsoft 方程式編輯器 3.0" r:id="rId7" imgW="615903" imgH="438120" progId="Equation.3">
                  <p:embed/>
                  <p:pic>
                    <p:nvPicPr>
                      <p:cNvPr id="10247" name="Object 7">
                        <a:extLst>
                          <a:ext uri="{FF2B5EF4-FFF2-40B4-BE49-F238E27FC236}">
                            <a16:creationId xmlns:a16="http://schemas.microsoft.com/office/drawing/2014/main" id="{EB4BA9CA-5F12-4978-ABE7-2FDC9C23E51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2723" y="3430781"/>
                        <a:ext cx="93662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8">
            <a:extLst>
              <a:ext uri="{FF2B5EF4-FFF2-40B4-BE49-F238E27FC236}">
                <a16:creationId xmlns:a16="http://schemas.microsoft.com/office/drawing/2014/main" id="{AC4B2C34-DBB7-4A1F-BDFF-697002E7AA62}"/>
              </a:ext>
            </a:extLst>
          </p:cNvPr>
          <p:cNvGraphicFramePr>
            <a:graphicFrameLocks noChangeAspect="1"/>
          </p:cNvGraphicFramePr>
          <p:nvPr>
            <p:extLst>
              <p:ext uri="{D42A27DB-BD31-4B8C-83A1-F6EECF244321}">
                <p14:modId xmlns:p14="http://schemas.microsoft.com/office/powerpoint/2010/main" val="913351757"/>
              </p:ext>
            </p:extLst>
          </p:nvPr>
        </p:nvGraphicFramePr>
        <p:xfrm>
          <a:off x="4515952" y="3430781"/>
          <a:ext cx="2449513" cy="700087"/>
        </p:xfrm>
        <a:graphic>
          <a:graphicData uri="http://schemas.openxmlformats.org/presentationml/2006/ole">
            <mc:AlternateContent xmlns:mc="http://schemas.openxmlformats.org/markup-compatibility/2006">
              <mc:Choice xmlns:v="urn:schemas-microsoft-com:vml" Requires="v">
                <p:oleObj spid="_x0000_s1321" name="Microsoft 方程式編輯器 3.0" r:id="rId9" imgW="1530393" imgH="438120" progId="Equation.3">
                  <p:embed/>
                </p:oleObj>
              </mc:Choice>
              <mc:Fallback>
                <p:oleObj name="Microsoft 方程式編輯器 3.0" r:id="rId9" imgW="1530393" imgH="438120" progId="Equation.3">
                  <p:embed/>
                  <p:pic>
                    <p:nvPicPr>
                      <p:cNvPr id="10248" name="Object 8">
                        <a:extLst>
                          <a:ext uri="{FF2B5EF4-FFF2-40B4-BE49-F238E27FC236}">
                            <a16:creationId xmlns:a16="http://schemas.microsoft.com/office/drawing/2014/main" id="{4E76D12D-6BD1-402E-8381-6E75CAD7DCB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5952" y="3430781"/>
                        <a:ext cx="2449513"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5">
            <a:extLst>
              <a:ext uri="{FF2B5EF4-FFF2-40B4-BE49-F238E27FC236}">
                <a16:creationId xmlns:a16="http://schemas.microsoft.com/office/drawing/2014/main" id="{6E69EE7D-B91C-4149-B9D8-C0914FFDF029}"/>
              </a:ext>
            </a:extLst>
          </p:cNvPr>
          <p:cNvSpPr txBox="1">
            <a:spLocks noChangeArrowheads="1"/>
          </p:cNvSpPr>
          <p:nvPr/>
        </p:nvSpPr>
        <p:spPr bwMode="auto">
          <a:xfrm>
            <a:off x="463550" y="4461963"/>
            <a:ext cx="84378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TW" dirty="0">
                <a:solidFill>
                  <a:schemeClr val="bg1"/>
                </a:solidFill>
                <a:ea typeface="新細明體" panose="02020500000000000000" pitchFamily="18" charset="-120"/>
              </a:rPr>
              <a:t>Other models (means model, regression models) can be also useful</a:t>
            </a:r>
          </a:p>
        </p:txBody>
      </p:sp>
    </p:spTree>
    <p:extLst>
      <p:ext uri="{BB962C8B-B14F-4D97-AF65-F5344CB8AC3E}">
        <p14:creationId xmlns:p14="http://schemas.microsoft.com/office/powerpoint/2010/main" val="425048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8FC08E-A684-4383-8E78-76099EFCC8B3}"/>
              </a:ext>
            </a:extLst>
          </p:cNvPr>
          <p:cNvSpPr>
            <a:spLocks noGrp="1"/>
          </p:cNvSpPr>
          <p:nvPr>
            <p:ph type="title"/>
          </p:nvPr>
        </p:nvSpPr>
        <p:spPr>
          <a:xfrm>
            <a:off x="3794448" y="224337"/>
            <a:ext cx="5349551" cy="763526"/>
          </a:xfrm>
        </p:spPr>
        <p:txBody>
          <a:bodyPr>
            <a:normAutofit fontScale="90000"/>
          </a:bodyPr>
          <a:lstStyle/>
          <a:p>
            <a:pPr algn="l"/>
            <a:r>
              <a:rPr lang="en-US" altLang="zh-TW" dirty="0"/>
              <a:t>Analysis of Variance (ANOVA)</a:t>
            </a:r>
            <a:endParaRPr lang="zh-TW" altLang="en-US" dirty="0"/>
          </a:p>
        </p:txBody>
      </p:sp>
      <p:sp>
        <p:nvSpPr>
          <p:cNvPr id="6" name="文字方塊 5">
            <a:extLst>
              <a:ext uri="{FF2B5EF4-FFF2-40B4-BE49-F238E27FC236}">
                <a16:creationId xmlns:a16="http://schemas.microsoft.com/office/drawing/2014/main" id="{7B4D4202-5B81-49CC-B69E-CAAE7635639C}"/>
              </a:ext>
            </a:extLst>
          </p:cNvPr>
          <p:cNvSpPr txBox="1"/>
          <p:nvPr/>
        </p:nvSpPr>
        <p:spPr>
          <a:xfrm>
            <a:off x="354563" y="1356051"/>
            <a:ext cx="8509519" cy="36933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a:t>    </a:t>
            </a:r>
            <a:r>
              <a:rPr lang="en-US" altLang="zh-TW" dirty="0">
                <a:solidFill>
                  <a:srgbClr val="FF0000"/>
                </a:solidFill>
              </a:rPr>
              <a:t>Estimators of the parameters? </a:t>
            </a:r>
          </a:p>
          <a:p>
            <a:endParaRPr lang="en-US" altLang="zh-TW" dirty="0"/>
          </a:p>
          <a:p>
            <a:endParaRPr lang="en-US" altLang="zh-TW" dirty="0"/>
          </a:p>
          <a:p>
            <a:endParaRPr lang="en-US" altLang="zh-TW" dirty="0"/>
          </a:p>
          <a:p>
            <a:endParaRPr lang="en-US" altLang="zh-TW" dirty="0"/>
          </a:p>
          <a:p>
            <a:endParaRPr lang="en-US" altLang="zh-TW" dirty="0"/>
          </a:p>
        </p:txBody>
      </p:sp>
      <p:graphicFrame>
        <p:nvGraphicFramePr>
          <p:cNvPr id="7" name="Object 3">
            <a:extLst>
              <a:ext uri="{FF2B5EF4-FFF2-40B4-BE49-F238E27FC236}">
                <a16:creationId xmlns:a16="http://schemas.microsoft.com/office/drawing/2014/main" id="{185BA468-E9E0-4C63-9322-D75D9EC5A53B}"/>
              </a:ext>
            </a:extLst>
          </p:cNvPr>
          <p:cNvGraphicFramePr>
            <a:graphicFrameLocks noChangeAspect="1"/>
          </p:cNvGraphicFramePr>
          <p:nvPr>
            <p:extLst>
              <p:ext uri="{D42A27DB-BD31-4B8C-83A1-F6EECF244321}">
                <p14:modId xmlns:p14="http://schemas.microsoft.com/office/powerpoint/2010/main" val="2928612836"/>
              </p:ext>
            </p:extLst>
          </p:nvPr>
        </p:nvGraphicFramePr>
        <p:xfrm>
          <a:off x="590249" y="1442294"/>
          <a:ext cx="7963502" cy="1615783"/>
        </p:xfrm>
        <a:graphic>
          <a:graphicData uri="http://schemas.openxmlformats.org/presentationml/2006/ole">
            <mc:AlternateContent xmlns:mc="http://schemas.openxmlformats.org/markup-compatibility/2006">
              <mc:Choice xmlns:v="urn:schemas-microsoft-com:vml" Requires="v">
                <p:oleObj spid="_x0000_s2188" name="Equation" r:id="rId3" imgW="4508500" imgH="914400" progId="Equation.DSMT4">
                  <p:embed/>
                </p:oleObj>
              </mc:Choice>
              <mc:Fallback>
                <p:oleObj name="Equation" r:id="rId3" imgW="4508500" imgH="914400" progId="Equation.DSMT4">
                  <p:embed/>
                  <p:pic>
                    <p:nvPicPr>
                      <p:cNvPr id="11268" name="Object 3">
                        <a:extLst>
                          <a:ext uri="{FF2B5EF4-FFF2-40B4-BE49-F238E27FC236}">
                            <a16:creationId xmlns:a16="http://schemas.microsoft.com/office/drawing/2014/main" id="{880EE6B8-19A4-4231-A79F-EF6B507BDA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249" y="1442294"/>
                        <a:ext cx="7963502" cy="1615783"/>
                      </a:xfrm>
                      <a:prstGeom prst="rect">
                        <a:avLst/>
                      </a:prstGeom>
                      <a:noFill/>
                      <a:ln>
                        <a:noFill/>
                      </a:ln>
                      <a:effectLst/>
                    </p:spPr>
                  </p:pic>
                </p:oleObj>
              </mc:Fallback>
            </mc:AlternateContent>
          </a:graphicData>
        </a:graphic>
      </p:graphicFrame>
      <p:graphicFrame>
        <p:nvGraphicFramePr>
          <p:cNvPr id="8" name="Object 4">
            <a:extLst>
              <a:ext uri="{FF2B5EF4-FFF2-40B4-BE49-F238E27FC236}">
                <a16:creationId xmlns:a16="http://schemas.microsoft.com/office/drawing/2014/main" id="{5E0A6600-E2C1-42EF-B8D2-61145B7CF2CE}"/>
              </a:ext>
            </a:extLst>
          </p:cNvPr>
          <p:cNvGraphicFramePr>
            <a:graphicFrameLocks noChangeAspect="1"/>
          </p:cNvGraphicFramePr>
          <p:nvPr>
            <p:extLst>
              <p:ext uri="{D42A27DB-BD31-4B8C-83A1-F6EECF244321}">
                <p14:modId xmlns:p14="http://schemas.microsoft.com/office/powerpoint/2010/main" val="330533858"/>
              </p:ext>
            </p:extLst>
          </p:nvPr>
        </p:nvGraphicFramePr>
        <p:xfrm>
          <a:off x="590249" y="3869530"/>
          <a:ext cx="6494107" cy="1049633"/>
        </p:xfrm>
        <a:graphic>
          <a:graphicData uri="http://schemas.openxmlformats.org/presentationml/2006/ole">
            <mc:AlternateContent xmlns:mc="http://schemas.openxmlformats.org/markup-compatibility/2006">
              <mc:Choice xmlns:v="urn:schemas-microsoft-com:vml" Requires="v">
                <p:oleObj spid="_x0000_s2189" name="Equation" r:id="rId5" imgW="2781300" imgH="673100" progId="Equation.DSMT4">
                  <p:embed/>
                </p:oleObj>
              </mc:Choice>
              <mc:Fallback>
                <p:oleObj name="Equation" r:id="rId5" imgW="2781300" imgH="673100" progId="Equation.DSMT4">
                  <p:embed/>
                  <p:pic>
                    <p:nvPicPr>
                      <p:cNvPr id="11269" name="Object 4">
                        <a:extLst>
                          <a:ext uri="{FF2B5EF4-FFF2-40B4-BE49-F238E27FC236}">
                            <a16:creationId xmlns:a16="http://schemas.microsoft.com/office/drawing/2014/main" id="{A7BE73C1-8817-4592-A30A-21A595C642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49" y="3869530"/>
                        <a:ext cx="6494107" cy="104963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572180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8FC08E-A684-4383-8E78-76099EFCC8B3}"/>
              </a:ext>
            </a:extLst>
          </p:cNvPr>
          <p:cNvSpPr>
            <a:spLocks noGrp="1"/>
          </p:cNvSpPr>
          <p:nvPr>
            <p:ph type="title"/>
          </p:nvPr>
        </p:nvSpPr>
        <p:spPr>
          <a:xfrm>
            <a:off x="3794448" y="224337"/>
            <a:ext cx="5349551" cy="763526"/>
          </a:xfrm>
        </p:spPr>
        <p:txBody>
          <a:bodyPr>
            <a:normAutofit fontScale="90000"/>
          </a:bodyPr>
          <a:lstStyle/>
          <a:p>
            <a:pPr algn="l"/>
            <a:r>
              <a:rPr lang="en-US" altLang="zh-TW" dirty="0"/>
              <a:t>Analysis of Variance (ANOVA)</a:t>
            </a:r>
            <a:endParaRPr lang="zh-TW" altLang="en-US" dirty="0"/>
          </a:p>
        </p:txBody>
      </p:sp>
      <p:sp>
        <p:nvSpPr>
          <p:cNvPr id="6" name="文字方塊 5">
            <a:extLst>
              <a:ext uri="{FF2B5EF4-FFF2-40B4-BE49-F238E27FC236}">
                <a16:creationId xmlns:a16="http://schemas.microsoft.com/office/drawing/2014/main" id="{7B4D4202-5B81-49CC-B69E-CAAE7635639C}"/>
              </a:ext>
            </a:extLst>
          </p:cNvPr>
          <p:cNvSpPr txBox="1"/>
          <p:nvPr/>
        </p:nvSpPr>
        <p:spPr>
          <a:xfrm>
            <a:off x="273697" y="1318727"/>
            <a:ext cx="8509519" cy="36933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a:t>(1)</a:t>
            </a:r>
          </a:p>
          <a:p>
            <a:endParaRPr lang="en-US" altLang="zh-TW" dirty="0"/>
          </a:p>
          <a:p>
            <a:endParaRPr lang="en-US" altLang="zh-TW" dirty="0"/>
          </a:p>
          <a:p>
            <a:endParaRPr lang="en-US" altLang="zh-TW" dirty="0"/>
          </a:p>
          <a:p>
            <a:r>
              <a:rPr lang="en-US" altLang="zh-TW" dirty="0"/>
              <a:t>(2)</a:t>
            </a:r>
          </a:p>
          <a:p>
            <a:endParaRPr lang="en-US" altLang="zh-TW" dirty="0"/>
          </a:p>
          <a:p>
            <a:endParaRPr lang="en-US" altLang="zh-TW" dirty="0"/>
          </a:p>
          <a:p>
            <a:endParaRPr lang="en-US" altLang="zh-TW" dirty="0"/>
          </a:p>
          <a:p>
            <a:r>
              <a:rPr lang="en-US" altLang="zh-TW" dirty="0"/>
              <a:t>(3)</a:t>
            </a:r>
          </a:p>
          <a:p>
            <a:endParaRPr lang="en-US" altLang="zh-TW" dirty="0"/>
          </a:p>
          <a:p>
            <a:endParaRPr lang="en-US" altLang="zh-TW" dirty="0"/>
          </a:p>
          <a:p>
            <a:endParaRPr lang="en-US" altLang="zh-TW" dirty="0"/>
          </a:p>
          <a:p>
            <a:endParaRPr lang="en-US" altLang="zh-TW" dirty="0"/>
          </a:p>
        </p:txBody>
      </p:sp>
      <p:graphicFrame>
        <p:nvGraphicFramePr>
          <p:cNvPr id="9" name="Object 5">
            <a:extLst>
              <a:ext uri="{FF2B5EF4-FFF2-40B4-BE49-F238E27FC236}">
                <a16:creationId xmlns:a16="http://schemas.microsoft.com/office/drawing/2014/main" id="{6E5248B5-14B7-4932-91ED-7D0ED82E34EC}"/>
              </a:ext>
            </a:extLst>
          </p:cNvPr>
          <p:cNvGraphicFramePr>
            <a:graphicFrameLocks noChangeAspect="1"/>
          </p:cNvGraphicFramePr>
          <p:nvPr>
            <p:extLst>
              <p:ext uri="{D42A27DB-BD31-4B8C-83A1-F6EECF244321}">
                <p14:modId xmlns:p14="http://schemas.microsoft.com/office/powerpoint/2010/main" val="905131384"/>
              </p:ext>
            </p:extLst>
          </p:nvPr>
        </p:nvGraphicFramePr>
        <p:xfrm>
          <a:off x="1530219" y="3909812"/>
          <a:ext cx="3869645" cy="1101621"/>
        </p:xfrm>
        <a:graphic>
          <a:graphicData uri="http://schemas.openxmlformats.org/presentationml/2006/ole">
            <mc:AlternateContent xmlns:mc="http://schemas.openxmlformats.org/markup-compatibility/2006">
              <mc:Choice xmlns:v="urn:schemas-microsoft-com:vml" Requires="v">
                <p:oleObj spid="_x0000_s3266" name="Microsoft 方程式編輯器 3.0" r:id="rId3" imgW="1733533" imgH="488880" progId="Equation.3">
                  <p:embed/>
                </p:oleObj>
              </mc:Choice>
              <mc:Fallback>
                <p:oleObj name="Microsoft 方程式編輯器 3.0" r:id="rId3" imgW="1733533" imgH="488880" progId="Equation.3">
                  <p:embed/>
                  <p:pic>
                    <p:nvPicPr>
                      <p:cNvPr id="44037" name="Object 5">
                        <a:extLst>
                          <a:ext uri="{FF2B5EF4-FFF2-40B4-BE49-F238E27FC236}">
                            <a16:creationId xmlns:a16="http://schemas.microsoft.com/office/drawing/2014/main" id="{464160CF-3256-4D70-AD38-304253F0A9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0219" y="3909812"/>
                        <a:ext cx="3869645" cy="1101621"/>
                      </a:xfrm>
                      <a:prstGeom prst="rect">
                        <a:avLst/>
                      </a:prstGeom>
                      <a:noFill/>
                      <a:ln>
                        <a:noFill/>
                      </a:ln>
                    </p:spPr>
                  </p:pic>
                </p:oleObj>
              </mc:Fallback>
            </mc:AlternateContent>
          </a:graphicData>
        </a:graphic>
      </p:graphicFrame>
      <p:graphicFrame>
        <p:nvGraphicFramePr>
          <p:cNvPr id="10" name="Object 7">
            <a:extLst>
              <a:ext uri="{FF2B5EF4-FFF2-40B4-BE49-F238E27FC236}">
                <a16:creationId xmlns:a16="http://schemas.microsoft.com/office/drawing/2014/main" id="{45B77C3C-13B4-4651-A0EC-38524E9F19CB}"/>
              </a:ext>
            </a:extLst>
          </p:cNvPr>
          <p:cNvGraphicFramePr>
            <a:graphicFrameLocks noChangeAspect="1"/>
          </p:cNvGraphicFramePr>
          <p:nvPr>
            <p:extLst>
              <p:ext uri="{D42A27DB-BD31-4B8C-83A1-F6EECF244321}">
                <p14:modId xmlns:p14="http://schemas.microsoft.com/office/powerpoint/2010/main" val="3488218252"/>
              </p:ext>
            </p:extLst>
          </p:nvPr>
        </p:nvGraphicFramePr>
        <p:xfrm>
          <a:off x="1530220" y="1473200"/>
          <a:ext cx="3652157" cy="1031969"/>
        </p:xfrm>
        <a:graphic>
          <a:graphicData uri="http://schemas.openxmlformats.org/presentationml/2006/ole">
            <mc:AlternateContent xmlns:mc="http://schemas.openxmlformats.org/markup-compatibility/2006">
              <mc:Choice xmlns:v="urn:schemas-microsoft-com:vml" Requires="v">
                <p:oleObj spid="_x0000_s3267" name="Microsoft 方程式編輯器 3.0" r:id="rId5" imgW="1606571" imgH="450900" progId="Equation.3">
                  <p:embed/>
                </p:oleObj>
              </mc:Choice>
              <mc:Fallback>
                <p:oleObj name="Microsoft 方程式編輯器 3.0" r:id="rId5" imgW="1606571" imgH="450900" progId="Equation.3">
                  <p:embed/>
                  <p:pic>
                    <p:nvPicPr>
                      <p:cNvPr id="44039" name="Object 7">
                        <a:extLst>
                          <a:ext uri="{FF2B5EF4-FFF2-40B4-BE49-F238E27FC236}">
                            <a16:creationId xmlns:a16="http://schemas.microsoft.com/office/drawing/2014/main" id="{85F6BFEC-2416-47D1-958E-7040116DED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0220" y="1473200"/>
                        <a:ext cx="3652157" cy="1031969"/>
                      </a:xfrm>
                      <a:prstGeom prst="rect">
                        <a:avLst/>
                      </a:prstGeom>
                      <a:noFill/>
                      <a:ln>
                        <a:noFill/>
                      </a:ln>
                    </p:spPr>
                  </p:pic>
                </p:oleObj>
              </mc:Fallback>
            </mc:AlternateContent>
          </a:graphicData>
        </a:graphic>
      </p:graphicFrame>
      <p:graphicFrame>
        <p:nvGraphicFramePr>
          <p:cNvPr id="11" name="Object 9">
            <a:extLst>
              <a:ext uri="{FF2B5EF4-FFF2-40B4-BE49-F238E27FC236}">
                <a16:creationId xmlns:a16="http://schemas.microsoft.com/office/drawing/2014/main" id="{F8D0DB9A-F73F-46E1-A0B4-CDE4131CE2B0}"/>
              </a:ext>
            </a:extLst>
          </p:cNvPr>
          <p:cNvGraphicFramePr>
            <a:graphicFrameLocks noChangeAspect="1"/>
          </p:cNvGraphicFramePr>
          <p:nvPr>
            <p:extLst>
              <p:ext uri="{D42A27DB-BD31-4B8C-83A1-F6EECF244321}">
                <p14:modId xmlns:p14="http://schemas.microsoft.com/office/powerpoint/2010/main" val="3651824129"/>
              </p:ext>
            </p:extLst>
          </p:nvPr>
        </p:nvGraphicFramePr>
        <p:xfrm>
          <a:off x="1530220" y="2672534"/>
          <a:ext cx="3869645" cy="1069913"/>
        </p:xfrm>
        <a:graphic>
          <a:graphicData uri="http://schemas.openxmlformats.org/presentationml/2006/ole">
            <mc:AlternateContent xmlns:mc="http://schemas.openxmlformats.org/markup-compatibility/2006">
              <mc:Choice xmlns:v="urn:schemas-microsoft-com:vml" Requires="v">
                <p:oleObj spid="_x0000_s3268" name="Microsoft 方程式編輯器 3.0" r:id="rId7" imgW="1695534" imgH="463500" progId="Equation.3">
                  <p:embed/>
                </p:oleObj>
              </mc:Choice>
              <mc:Fallback>
                <p:oleObj name="Microsoft 方程式編輯器 3.0" r:id="rId7" imgW="1695534" imgH="463500" progId="Equation.3">
                  <p:embed/>
                  <p:pic>
                    <p:nvPicPr>
                      <p:cNvPr id="44041" name="Object 9">
                        <a:extLst>
                          <a:ext uri="{FF2B5EF4-FFF2-40B4-BE49-F238E27FC236}">
                            <a16:creationId xmlns:a16="http://schemas.microsoft.com/office/drawing/2014/main" id="{53AED685-D7ED-4E68-9C7C-4A63D32705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0220" y="2672534"/>
                        <a:ext cx="3869645" cy="106991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1911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0F3695-51A1-4C2C-93A3-2E8BFF29E10D}"/>
              </a:ext>
            </a:extLst>
          </p:cNvPr>
          <p:cNvSpPr>
            <a:spLocks noGrp="1"/>
          </p:cNvSpPr>
          <p:nvPr>
            <p:ph type="title"/>
          </p:nvPr>
        </p:nvSpPr>
        <p:spPr>
          <a:xfrm>
            <a:off x="3844211" y="224337"/>
            <a:ext cx="4886833" cy="763526"/>
          </a:xfrm>
        </p:spPr>
        <p:txBody>
          <a:bodyPr>
            <a:normAutofit fontScale="90000"/>
          </a:bodyPr>
          <a:lstStyle/>
          <a:p>
            <a:pPr algn="l"/>
            <a:r>
              <a:rPr lang="en-US" altLang="zh-TW" dirty="0"/>
              <a:t>Analysis of Variance (ANOVA)</a:t>
            </a:r>
            <a:endParaRPr lang="zh-TW" altLang="en-US" dirty="0"/>
          </a:p>
        </p:txBody>
      </p:sp>
      <p:pic>
        <p:nvPicPr>
          <p:cNvPr id="4" name="Picture 3" descr="fig14">
            <a:extLst>
              <a:ext uri="{FF2B5EF4-FFF2-40B4-BE49-F238E27FC236}">
                <a16:creationId xmlns:a16="http://schemas.microsoft.com/office/drawing/2014/main" id="{17AD2142-35E5-4547-9CF1-E595B039D1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8076"/>
          <a:stretch>
            <a:fillRect/>
          </a:stretch>
        </p:blipFill>
        <p:spPr bwMode="auto">
          <a:xfrm>
            <a:off x="382202" y="1456129"/>
            <a:ext cx="8506762" cy="3463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371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8FC08E-A684-4383-8E78-76099EFCC8B3}"/>
              </a:ext>
            </a:extLst>
          </p:cNvPr>
          <p:cNvSpPr>
            <a:spLocks noGrp="1"/>
          </p:cNvSpPr>
          <p:nvPr>
            <p:ph type="title"/>
          </p:nvPr>
        </p:nvSpPr>
        <p:spPr>
          <a:xfrm>
            <a:off x="3794448" y="224337"/>
            <a:ext cx="5349551" cy="763526"/>
          </a:xfrm>
        </p:spPr>
        <p:txBody>
          <a:bodyPr>
            <a:normAutofit fontScale="90000"/>
          </a:bodyPr>
          <a:lstStyle/>
          <a:p>
            <a:pPr algn="l"/>
            <a:r>
              <a:rPr lang="en-US" altLang="zh-TW" dirty="0"/>
              <a:t>Analysis of Variance (ANOVA)</a:t>
            </a:r>
            <a:endParaRPr lang="zh-TW" altLang="en-US" dirty="0"/>
          </a:p>
        </p:txBody>
      </p:sp>
      <p:sp>
        <p:nvSpPr>
          <p:cNvPr id="6" name="文字方塊 5">
            <a:extLst>
              <a:ext uri="{FF2B5EF4-FFF2-40B4-BE49-F238E27FC236}">
                <a16:creationId xmlns:a16="http://schemas.microsoft.com/office/drawing/2014/main" id="{7B4D4202-5B81-49CC-B69E-CAAE7635639C}"/>
              </a:ext>
            </a:extLst>
          </p:cNvPr>
          <p:cNvSpPr txBox="1"/>
          <p:nvPr/>
        </p:nvSpPr>
        <p:spPr>
          <a:xfrm>
            <a:off x="273697" y="1318727"/>
            <a:ext cx="8509519" cy="386259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lvl="0" eaLnBrk="0" fontAlgn="base" hangingPunct="0">
              <a:spcBef>
                <a:spcPct val="50000"/>
              </a:spcBef>
              <a:spcAft>
                <a:spcPct val="0"/>
              </a:spcAft>
            </a:pPr>
            <a:r>
              <a:rPr lang="en-US" altLang="zh-TW" sz="1400" b="1" dirty="0">
                <a:solidFill>
                  <a:srgbClr val="000000"/>
                </a:solidFill>
                <a:latin typeface="Arial" panose="020B0604020202020204" pitchFamily="34" charset="0"/>
                <a:ea typeface="新細明體" panose="02020500000000000000" pitchFamily="18" charset="-120"/>
              </a:rPr>
              <a:t>Response:</a:t>
            </a:r>
            <a:r>
              <a:rPr lang="en-US" altLang="zh-TW" sz="1400" dirty="0">
                <a:solidFill>
                  <a:srgbClr val="000000"/>
                </a:solidFill>
                <a:latin typeface="Arial" panose="020B0604020202020204" pitchFamily="34" charset="0"/>
                <a:ea typeface="新細明體" panose="02020500000000000000" pitchFamily="18" charset="-120"/>
              </a:rPr>
              <a:t>	</a:t>
            </a:r>
            <a:r>
              <a:rPr lang="en-US" altLang="zh-TW" sz="1400" b="1" dirty="0">
                <a:solidFill>
                  <a:srgbClr val="000000"/>
                </a:solidFill>
                <a:latin typeface="Arial" panose="020B0604020202020204" pitchFamily="34" charset="0"/>
                <a:ea typeface="新細明體" panose="02020500000000000000" pitchFamily="18" charset="-120"/>
              </a:rPr>
              <a:t>Life</a:t>
            </a:r>
            <a:br>
              <a:rPr lang="en-US" altLang="zh-TW" sz="1400" dirty="0">
                <a:solidFill>
                  <a:srgbClr val="000000"/>
                </a:solidFill>
                <a:latin typeface="Arial" panose="020B0604020202020204" pitchFamily="34" charset="0"/>
                <a:ea typeface="新細明體" panose="02020500000000000000" pitchFamily="18" charset="-120"/>
              </a:rPr>
            </a:br>
            <a:r>
              <a:rPr lang="en-US" altLang="zh-TW" sz="1400" dirty="0">
                <a:solidFill>
                  <a:srgbClr val="000000"/>
                </a:solidFill>
                <a:latin typeface="Arial" panose="020B0604020202020204" pitchFamily="34" charset="0"/>
                <a:ea typeface="新細明體" panose="02020500000000000000" pitchFamily="18" charset="-120"/>
              </a:rPr>
              <a:t>	</a:t>
            </a:r>
            <a:r>
              <a:rPr lang="en-US" altLang="zh-TW" sz="1400" b="1" dirty="0">
                <a:solidFill>
                  <a:srgbClr val="000000"/>
                </a:solidFill>
                <a:latin typeface="Arial" panose="020B0604020202020204" pitchFamily="34" charset="0"/>
                <a:ea typeface="新細明體" panose="02020500000000000000" pitchFamily="18" charset="-120"/>
              </a:rPr>
              <a:t>        ANOVA for Selected Factorial Model</a:t>
            </a:r>
            <a:br>
              <a:rPr lang="en-US" altLang="zh-TW" sz="1400" dirty="0">
                <a:solidFill>
                  <a:srgbClr val="000000"/>
                </a:solidFill>
                <a:latin typeface="Arial" panose="020B0604020202020204" pitchFamily="34" charset="0"/>
                <a:ea typeface="新細明體" panose="02020500000000000000" pitchFamily="18" charset="-120"/>
              </a:rPr>
            </a:br>
            <a:r>
              <a:rPr lang="en-US" altLang="zh-TW" sz="1400" dirty="0">
                <a:solidFill>
                  <a:srgbClr val="000000"/>
                </a:solidFill>
                <a:latin typeface="Arial" panose="020B0604020202020204" pitchFamily="34" charset="0"/>
                <a:ea typeface="新細明體" panose="02020500000000000000" pitchFamily="18" charset="-120"/>
              </a:rPr>
              <a:t>	</a:t>
            </a:r>
            <a:r>
              <a:rPr lang="en-US" altLang="zh-TW" sz="1400" b="1" dirty="0">
                <a:solidFill>
                  <a:srgbClr val="000000"/>
                </a:solidFill>
                <a:latin typeface="Arial" panose="020B0604020202020204" pitchFamily="34" charset="0"/>
                <a:ea typeface="新細明體" panose="02020500000000000000" pitchFamily="18" charset="-120"/>
              </a:rPr>
              <a:t>Analysis of variance table [Partial sum of squares]</a:t>
            </a:r>
            <a:endParaRPr lang="en-US" altLang="zh-TW" sz="1400" dirty="0">
              <a:solidFill>
                <a:srgbClr val="000000"/>
              </a:solidFill>
              <a:latin typeface="Arial" panose="020B0604020202020204" pitchFamily="34" charset="0"/>
              <a:ea typeface="新細明體" panose="02020500000000000000" pitchFamily="18" charset="-120"/>
            </a:endParaRPr>
          </a:p>
          <a:p>
            <a:pPr lvl="0" eaLnBrk="0" fontAlgn="base" hangingPunct="0">
              <a:spcBef>
                <a:spcPct val="50000"/>
              </a:spcBef>
              <a:spcAft>
                <a:spcPct val="0"/>
              </a:spcAft>
            </a:pPr>
            <a:r>
              <a:rPr lang="en-US" altLang="zh-TW" sz="1400" dirty="0">
                <a:solidFill>
                  <a:srgbClr val="000000"/>
                </a:solidFill>
                <a:latin typeface="Arial" panose="020B0604020202020204" pitchFamily="34" charset="0"/>
                <a:ea typeface="新細明體" panose="02020500000000000000" pitchFamily="18" charset="-120"/>
              </a:rPr>
              <a:t>		</a:t>
            </a:r>
            <a:r>
              <a:rPr lang="en-US" altLang="zh-TW" sz="1400" b="1" dirty="0">
                <a:solidFill>
                  <a:srgbClr val="000000"/>
                </a:solidFill>
                <a:latin typeface="Arial" panose="020B0604020202020204" pitchFamily="34" charset="0"/>
                <a:ea typeface="新細明體" panose="02020500000000000000" pitchFamily="18" charset="-120"/>
              </a:rPr>
              <a:t>Sum of</a:t>
            </a:r>
            <a:r>
              <a:rPr lang="en-US" altLang="zh-TW" sz="1400" dirty="0">
                <a:solidFill>
                  <a:srgbClr val="000000"/>
                </a:solidFill>
                <a:latin typeface="Arial" panose="020B0604020202020204" pitchFamily="34" charset="0"/>
                <a:ea typeface="新細明體" panose="02020500000000000000" pitchFamily="18" charset="-120"/>
              </a:rPr>
              <a:t>		                </a:t>
            </a:r>
            <a:r>
              <a:rPr lang="en-US" altLang="zh-TW" sz="1400" b="1" dirty="0">
                <a:solidFill>
                  <a:srgbClr val="000000"/>
                </a:solidFill>
                <a:latin typeface="Arial" panose="020B0604020202020204" pitchFamily="34" charset="0"/>
                <a:ea typeface="新細明體" panose="02020500000000000000" pitchFamily="18" charset="-120"/>
              </a:rPr>
              <a:t>Mean</a:t>
            </a:r>
            <a:r>
              <a:rPr lang="en-US" altLang="zh-TW" sz="1400" dirty="0">
                <a:solidFill>
                  <a:srgbClr val="000000"/>
                </a:solidFill>
                <a:latin typeface="Arial" panose="020B0604020202020204" pitchFamily="34" charset="0"/>
                <a:ea typeface="新細明體" panose="02020500000000000000" pitchFamily="18" charset="-120"/>
              </a:rPr>
              <a:t>	</a:t>
            </a:r>
            <a:r>
              <a:rPr lang="en-US" altLang="zh-TW" sz="1400" b="1" dirty="0">
                <a:solidFill>
                  <a:srgbClr val="000000"/>
                </a:solidFill>
                <a:latin typeface="Arial" panose="020B0604020202020204" pitchFamily="34" charset="0"/>
                <a:ea typeface="新細明體" panose="02020500000000000000" pitchFamily="18" charset="-120"/>
              </a:rPr>
              <a:t>F</a:t>
            </a:r>
            <a:r>
              <a:rPr lang="en-US" altLang="zh-TW" sz="1400" dirty="0">
                <a:solidFill>
                  <a:srgbClr val="000000"/>
                </a:solidFill>
                <a:latin typeface="Arial" panose="020B0604020202020204" pitchFamily="34" charset="0"/>
                <a:ea typeface="新細明體" panose="02020500000000000000" pitchFamily="18" charset="-120"/>
              </a:rPr>
              <a:t>	</a:t>
            </a:r>
            <a:br>
              <a:rPr lang="en-US" altLang="zh-TW" sz="1400" dirty="0">
                <a:solidFill>
                  <a:srgbClr val="000000"/>
                </a:solidFill>
                <a:latin typeface="Arial" panose="020B0604020202020204" pitchFamily="34" charset="0"/>
                <a:ea typeface="新細明體" panose="02020500000000000000" pitchFamily="18" charset="-120"/>
              </a:rPr>
            </a:br>
            <a:r>
              <a:rPr lang="en-US" altLang="zh-TW" sz="1400" dirty="0">
                <a:solidFill>
                  <a:srgbClr val="000000"/>
                </a:solidFill>
                <a:latin typeface="Arial" panose="020B0604020202020204" pitchFamily="34" charset="0"/>
                <a:ea typeface="新細明體" panose="02020500000000000000" pitchFamily="18" charset="-120"/>
              </a:rPr>
              <a:t>	</a:t>
            </a:r>
            <a:r>
              <a:rPr lang="en-US" altLang="zh-TW" sz="1400" b="1" dirty="0">
                <a:solidFill>
                  <a:srgbClr val="000000"/>
                </a:solidFill>
                <a:latin typeface="Arial" panose="020B0604020202020204" pitchFamily="34" charset="0"/>
                <a:ea typeface="新細明體" panose="02020500000000000000" pitchFamily="18" charset="-120"/>
              </a:rPr>
              <a:t>Source</a:t>
            </a:r>
            <a:r>
              <a:rPr lang="en-US" altLang="zh-TW" sz="1400" dirty="0">
                <a:solidFill>
                  <a:srgbClr val="000000"/>
                </a:solidFill>
                <a:latin typeface="Arial" panose="020B0604020202020204" pitchFamily="34" charset="0"/>
                <a:ea typeface="新細明體" panose="02020500000000000000" pitchFamily="18" charset="-120"/>
              </a:rPr>
              <a:t>	</a:t>
            </a:r>
            <a:r>
              <a:rPr lang="en-US" altLang="zh-TW" sz="1400" b="1" dirty="0">
                <a:solidFill>
                  <a:srgbClr val="000000"/>
                </a:solidFill>
                <a:latin typeface="Arial" panose="020B0604020202020204" pitchFamily="34" charset="0"/>
                <a:ea typeface="新細明體" panose="02020500000000000000" pitchFamily="18" charset="-120"/>
              </a:rPr>
              <a:t>Squares</a:t>
            </a:r>
            <a:r>
              <a:rPr lang="en-US" altLang="zh-TW" sz="1400" dirty="0">
                <a:solidFill>
                  <a:srgbClr val="000000"/>
                </a:solidFill>
                <a:latin typeface="Arial" panose="020B0604020202020204" pitchFamily="34" charset="0"/>
                <a:ea typeface="新細明體" panose="02020500000000000000" pitchFamily="18" charset="-120"/>
              </a:rPr>
              <a:t>	              </a:t>
            </a:r>
            <a:r>
              <a:rPr lang="en-US" altLang="zh-TW" sz="1400" b="1" dirty="0">
                <a:solidFill>
                  <a:srgbClr val="000000"/>
                </a:solidFill>
                <a:latin typeface="Arial" panose="020B0604020202020204" pitchFamily="34" charset="0"/>
                <a:ea typeface="新細明體" panose="02020500000000000000" pitchFamily="18" charset="-120"/>
              </a:rPr>
              <a:t>DF</a:t>
            </a:r>
            <a:r>
              <a:rPr lang="en-US" altLang="zh-TW" sz="1400" dirty="0">
                <a:solidFill>
                  <a:srgbClr val="000000"/>
                </a:solidFill>
                <a:latin typeface="Arial" panose="020B0604020202020204" pitchFamily="34" charset="0"/>
                <a:ea typeface="新細明體" panose="02020500000000000000" pitchFamily="18" charset="-120"/>
              </a:rPr>
              <a:t>	</a:t>
            </a:r>
            <a:r>
              <a:rPr lang="en-US" altLang="zh-TW" sz="1400" b="1" dirty="0">
                <a:solidFill>
                  <a:srgbClr val="000000"/>
                </a:solidFill>
                <a:latin typeface="Arial" panose="020B0604020202020204" pitchFamily="34" charset="0"/>
                <a:ea typeface="新細明體" panose="02020500000000000000" pitchFamily="18" charset="-120"/>
              </a:rPr>
              <a:t>Square</a:t>
            </a:r>
            <a:r>
              <a:rPr lang="en-US" altLang="zh-TW" sz="1400" dirty="0">
                <a:solidFill>
                  <a:srgbClr val="000000"/>
                </a:solidFill>
                <a:latin typeface="Arial" panose="020B0604020202020204" pitchFamily="34" charset="0"/>
                <a:ea typeface="新細明體" panose="02020500000000000000" pitchFamily="18" charset="-120"/>
              </a:rPr>
              <a:t>	</a:t>
            </a:r>
            <a:r>
              <a:rPr lang="en-US" altLang="zh-TW" sz="1400" b="1" dirty="0">
                <a:solidFill>
                  <a:srgbClr val="000000"/>
                </a:solidFill>
                <a:latin typeface="Arial" panose="020B0604020202020204" pitchFamily="34" charset="0"/>
                <a:ea typeface="新細明體" panose="02020500000000000000" pitchFamily="18" charset="-120"/>
              </a:rPr>
              <a:t>Value</a:t>
            </a:r>
            <a:r>
              <a:rPr lang="en-US" altLang="zh-TW" sz="1400" dirty="0">
                <a:solidFill>
                  <a:srgbClr val="000000"/>
                </a:solidFill>
                <a:latin typeface="Arial" panose="020B0604020202020204" pitchFamily="34" charset="0"/>
                <a:ea typeface="新細明體" panose="02020500000000000000" pitchFamily="18" charset="-120"/>
              </a:rPr>
              <a:t>	</a:t>
            </a:r>
            <a:r>
              <a:rPr lang="en-US" altLang="zh-TW" sz="1400" b="1" dirty="0">
                <a:solidFill>
                  <a:srgbClr val="000000"/>
                </a:solidFill>
                <a:latin typeface="Arial" panose="020B0604020202020204" pitchFamily="34" charset="0"/>
                <a:ea typeface="新細明體" panose="02020500000000000000" pitchFamily="18" charset="-120"/>
              </a:rPr>
              <a:t>Prob &gt; F</a:t>
            </a:r>
            <a:br>
              <a:rPr lang="en-US" altLang="zh-TW" sz="1400" dirty="0">
                <a:solidFill>
                  <a:srgbClr val="000000"/>
                </a:solidFill>
                <a:latin typeface="Arial" panose="020B0604020202020204" pitchFamily="34" charset="0"/>
                <a:ea typeface="新細明體" panose="02020500000000000000" pitchFamily="18" charset="-120"/>
              </a:rPr>
            </a:br>
            <a:r>
              <a:rPr lang="en-US" altLang="zh-TW" sz="1400" dirty="0">
                <a:solidFill>
                  <a:srgbClr val="000000"/>
                </a:solidFill>
                <a:latin typeface="Arial" panose="020B0604020202020204" pitchFamily="34" charset="0"/>
                <a:ea typeface="新細明體" panose="02020500000000000000" pitchFamily="18" charset="-120"/>
              </a:rPr>
              <a:t>	Model	  59416.22		8	7427.03	11.00         &lt; 0.0001</a:t>
            </a:r>
            <a:br>
              <a:rPr lang="en-US" altLang="zh-TW" sz="1400" dirty="0">
                <a:solidFill>
                  <a:srgbClr val="000000"/>
                </a:solidFill>
                <a:latin typeface="Arial" panose="020B0604020202020204" pitchFamily="34" charset="0"/>
                <a:ea typeface="新細明體" panose="02020500000000000000" pitchFamily="18" charset="-120"/>
              </a:rPr>
            </a:br>
            <a:r>
              <a:rPr lang="en-US" altLang="zh-TW" sz="1400" dirty="0">
                <a:solidFill>
                  <a:srgbClr val="000000"/>
                </a:solidFill>
                <a:latin typeface="Arial" panose="020B0604020202020204" pitchFamily="34" charset="0"/>
                <a:ea typeface="新細明體" panose="02020500000000000000" pitchFamily="18" charset="-120"/>
              </a:rPr>
              <a:t>	</a:t>
            </a:r>
            <a:r>
              <a:rPr lang="en-US" altLang="zh-TW" sz="1400" i="1" dirty="0">
                <a:solidFill>
                  <a:srgbClr val="000000"/>
                </a:solidFill>
                <a:latin typeface="Arial" panose="020B0604020202020204" pitchFamily="34" charset="0"/>
                <a:ea typeface="新細明體" panose="02020500000000000000" pitchFamily="18" charset="-120"/>
              </a:rPr>
              <a:t>A</a:t>
            </a:r>
            <a:r>
              <a:rPr lang="en-US" altLang="zh-TW" sz="1400" dirty="0">
                <a:solidFill>
                  <a:srgbClr val="000000"/>
                </a:solidFill>
                <a:latin typeface="Arial" panose="020B0604020202020204" pitchFamily="34" charset="0"/>
                <a:ea typeface="新細明體" panose="02020500000000000000" pitchFamily="18" charset="-120"/>
              </a:rPr>
              <a:t>	  </a:t>
            </a:r>
            <a:r>
              <a:rPr lang="en-US" altLang="zh-TW" sz="1400" i="1" dirty="0">
                <a:solidFill>
                  <a:srgbClr val="000000"/>
                </a:solidFill>
                <a:latin typeface="Arial" panose="020B0604020202020204" pitchFamily="34" charset="0"/>
                <a:ea typeface="新細明體" panose="02020500000000000000" pitchFamily="18" charset="-120"/>
              </a:rPr>
              <a:t>10683.72</a:t>
            </a:r>
            <a:r>
              <a:rPr lang="en-US" altLang="zh-TW" sz="1400" dirty="0">
                <a:solidFill>
                  <a:srgbClr val="000000"/>
                </a:solidFill>
                <a:latin typeface="Arial" panose="020B0604020202020204" pitchFamily="34" charset="0"/>
                <a:ea typeface="新細明體" panose="02020500000000000000" pitchFamily="18" charset="-120"/>
              </a:rPr>
              <a:t>		</a:t>
            </a:r>
            <a:r>
              <a:rPr lang="en-US" altLang="zh-TW" sz="1400" i="1" dirty="0">
                <a:solidFill>
                  <a:srgbClr val="000000"/>
                </a:solidFill>
                <a:latin typeface="Arial" panose="020B0604020202020204" pitchFamily="34" charset="0"/>
                <a:ea typeface="新細明體" panose="02020500000000000000" pitchFamily="18" charset="-120"/>
              </a:rPr>
              <a:t>2</a:t>
            </a:r>
            <a:r>
              <a:rPr lang="en-US" altLang="zh-TW" sz="1400" dirty="0">
                <a:solidFill>
                  <a:srgbClr val="000000"/>
                </a:solidFill>
                <a:latin typeface="Arial" panose="020B0604020202020204" pitchFamily="34" charset="0"/>
                <a:ea typeface="新細明體" panose="02020500000000000000" pitchFamily="18" charset="-120"/>
              </a:rPr>
              <a:t>	</a:t>
            </a:r>
            <a:r>
              <a:rPr lang="en-US" altLang="zh-TW" sz="1400" i="1" dirty="0">
                <a:solidFill>
                  <a:srgbClr val="000000"/>
                </a:solidFill>
                <a:latin typeface="Arial" panose="020B0604020202020204" pitchFamily="34" charset="0"/>
                <a:ea typeface="新細明體" panose="02020500000000000000" pitchFamily="18" charset="-120"/>
              </a:rPr>
              <a:t>5341.86</a:t>
            </a:r>
            <a:r>
              <a:rPr lang="en-US" altLang="zh-TW" sz="1400" dirty="0">
                <a:solidFill>
                  <a:srgbClr val="000000"/>
                </a:solidFill>
                <a:latin typeface="Arial" panose="020B0604020202020204" pitchFamily="34" charset="0"/>
                <a:ea typeface="新細明體" panose="02020500000000000000" pitchFamily="18" charset="-120"/>
              </a:rPr>
              <a:t>	   </a:t>
            </a:r>
            <a:r>
              <a:rPr lang="en-US" altLang="zh-TW" sz="1400" i="1" dirty="0">
                <a:solidFill>
                  <a:srgbClr val="000000"/>
                </a:solidFill>
                <a:latin typeface="Arial" panose="020B0604020202020204" pitchFamily="34" charset="0"/>
                <a:ea typeface="新細明體" panose="02020500000000000000" pitchFamily="18" charset="-120"/>
              </a:rPr>
              <a:t>7.91</a:t>
            </a:r>
            <a:r>
              <a:rPr lang="en-US" altLang="zh-TW" sz="1400" dirty="0">
                <a:solidFill>
                  <a:srgbClr val="000000"/>
                </a:solidFill>
                <a:latin typeface="Arial" panose="020B0604020202020204" pitchFamily="34" charset="0"/>
                <a:ea typeface="新細明體" panose="02020500000000000000" pitchFamily="18" charset="-120"/>
              </a:rPr>
              <a:t>	  </a:t>
            </a:r>
            <a:r>
              <a:rPr lang="en-US" altLang="zh-TW" sz="1400" i="1" dirty="0">
                <a:solidFill>
                  <a:srgbClr val="000000"/>
                </a:solidFill>
                <a:latin typeface="Arial" panose="020B0604020202020204" pitchFamily="34" charset="0"/>
                <a:ea typeface="新細明體" panose="02020500000000000000" pitchFamily="18" charset="-120"/>
              </a:rPr>
              <a:t>0.0020</a:t>
            </a:r>
            <a:br>
              <a:rPr lang="en-US" altLang="zh-TW" sz="1400" dirty="0">
                <a:solidFill>
                  <a:srgbClr val="000000"/>
                </a:solidFill>
                <a:latin typeface="Arial" panose="020B0604020202020204" pitchFamily="34" charset="0"/>
                <a:ea typeface="新細明體" panose="02020500000000000000" pitchFamily="18" charset="-120"/>
              </a:rPr>
            </a:br>
            <a:r>
              <a:rPr lang="en-US" altLang="zh-TW" sz="1400" dirty="0">
                <a:solidFill>
                  <a:srgbClr val="000000"/>
                </a:solidFill>
                <a:latin typeface="Arial" panose="020B0604020202020204" pitchFamily="34" charset="0"/>
                <a:ea typeface="新細明體" panose="02020500000000000000" pitchFamily="18" charset="-120"/>
              </a:rPr>
              <a:t>	</a:t>
            </a:r>
            <a:r>
              <a:rPr lang="en-US" altLang="zh-TW" sz="1400" i="1" dirty="0">
                <a:solidFill>
                  <a:srgbClr val="000000"/>
                </a:solidFill>
                <a:latin typeface="Arial" panose="020B0604020202020204" pitchFamily="34" charset="0"/>
                <a:ea typeface="新細明體" panose="02020500000000000000" pitchFamily="18" charset="-120"/>
              </a:rPr>
              <a:t>B</a:t>
            </a:r>
            <a:r>
              <a:rPr lang="en-US" altLang="zh-TW" sz="1400" dirty="0">
                <a:solidFill>
                  <a:srgbClr val="000000"/>
                </a:solidFill>
                <a:latin typeface="Arial" panose="020B0604020202020204" pitchFamily="34" charset="0"/>
                <a:ea typeface="新細明體" panose="02020500000000000000" pitchFamily="18" charset="-120"/>
              </a:rPr>
              <a:t>	  </a:t>
            </a:r>
            <a:r>
              <a:rPr lang="en-US" altLang="zh-TW" sz="1400" i="1" dirty="0">
                <a:solidFill>
                  <a:srgbClr val="000000"/>
                </a:solidFill>
                <a:latin typeface="Arial" panose="020B0604020202020204" pitchFamily="34" charset="0"/>
                <a:ea typeface="新細明體" panose="02020500000000000000" pitchFamily="18" charset="-120"/>
              </a:rPr>
              <a:t>39118.72</a:t>
            </a:r>
            <a:r>
              <a:rPr lang="en-US" altLang="zh-TW" sz="1400" dirty="0">
                <a:solidFill>
                  <a:srgbClr val="000000"/>
                </a:solidFill>
                <a:latin typeface="Arial" panose="020B0604020202020204" pitchFamily="34" charset="0"/>
                <a:ea typeface="新細明體" panose="02020500000000000000" pitchFamily="18" charset="-120"/>
              </a:rPr>
              <a:t>		</a:t>
            </a:r>
            <a:r>
              <a:rPr lang="en-US" altLang="zh-TW" sz="1400" i="1" dirty="0">
                <a:solidFill>
                  <a:srgbClr val="000000"/>
                </a:solidFill>
                <a:latin typeface="Arial" panose="020B0604020202020204" pitchFamily="34" charset="0"/>
                <a:ea typeface="新細明體" panose="02020500000000000000" pitchFamily="18" charset="-120"/>
              </a:rPr>
              <a:t>2</a:t>
            </a:r>
            <a:r>
              <a:rPr lang="en-US" altLang="zh-TW" sz="1400" dirty="0">
                <a:solidFill>
                  <a:srgbClr val="000000"/>
                </a:solidFill>
                <a:latin typeface="Arial" panose="020B0604020202020204" pitchFamily="34" charset="0"/>
                <a:ea typeface="新細明體" panose="02020500000000000000" pitchFamily="18" charset="-120"/>
              </a:rPr>
              <a:t>               </a:t>
            </a:r>
            <a:r>
              <a:rPr lang="en-US" altLang="zh-TW" sz="1400" i="1" dirty="0">
                <a:solidFill>
                  <a:srgbClr val="000000"/>
                </a:solidFill>
                <a:latin typeface="Arial" panose="020B0604020202020204" pitchFamily="34" charset="0"/>
                <a:ea typeface="新細明體" panose="02020500000000000000" pitchFamily="18" charset="-120"/>
              </a:rPr>
              <a:t>19559.36</a:t>
            </a:r>
            <a:r>
              <a:rPr lang="en-US" altLang="zh-TW" sz="1400" dirty="0">
                <a:solidFill>
                  <a:srgbClr val="000000"/>
                </a:solidFill>
                <a:latin typeface="Arial" panose="020B0604020202020204" pitchFamily="34" charset="0"/>
                <a:ea typeface="新細明體" panose="02020500000000000000" pitchFamily="18" charset="-120"/>
              </a:rPr>
              <a:t>	 </a:t>
            </a:r>
            <a:r>
              <a:rPr lang="en-US" altLang="zh-TW" sz="1400" i="1" dirty="0">
                <a:solidFill>
                  <a:srgbClr val="000000"/>
                </a:solidFill>
                <a:latin typeface="Arial" panose="020B0604020202020204" pitchFamily="34" charset="0"/>
                <a:ea typeface="新細明體" panose="02020500000000000000" pitchFamily="18" charset="-120"/>
              </a:rPr>
              <a:t>28.97</a:t>
            </a:r>
            <a:r>
              <a:rPr lang="en-US" altLang="zh-TW" sz="1400" dirty="0">
                <a:solidFill>
                  <a:srgbClr val="000000"/>
                </a:solidFill>
                <a:latin typeface="Arial" panose="020B0604020202020204" pitchFamily="34" charset="0"/>
                <a:ea typeface="新細明體" panose="02020500000000000000" pitchFamily="18" charset="-120"/>
              </a:rPr>
              <a:t>	</a:t>
            </a:r>
            <a:r>
              <a:rPr lang="en-US" altLang="zh-TW" sz="1400" i="1" dirty="0">
                <a:solidFill>
                  <a:srgbClr val="000000"/>
                </a:solidFill>
                <a:latin typeface="Arial" panose="020B0604020202020204" pitchFamily="34" charset="0"/>
                <a:ea typeface="新細明體" panose="02020500000000000000" pitchFamily="18" charset="-120"/>
              </a:rPr>
              <a:t>&lt; 0.0001</a:t>
            </a:r>
            <a:br>
              <a:rPr lang="en-US" altLang="zh-TW" sz="1400" dirty="0">
                <a:solidFill>
                  <a:srgbClr val="000000"/>
                </a:solidFill>
                <a:latin typeface="Arial" panose="020B0604020202020204" pitchFamily="34" charset="0"/>
                <a:ea typeface="新細明體" panose="02020500000000000000" pitchFamily="18" charset="-120"/>
              </a:rPr>
            </a:br>
            <a:r>
              <a:rPr lang="en-US" altLang="zh-TW" sz="1400" dirty="0">
                <a:solidFill>
                  <a:srgbClr val="000000"/>
                </a:solidFill>
                <a:latin typeface="Arial" panose="020B0604020202020204" pitchFamily="34" charset="0"/>
                <a:ea typeface="新細明體" panose="02020500000000000000" pitchFamily="18" charset="-120"/>
              </a:rPr>
              <a:t>	</a:t>
            </a:r>
            <a:r>
              <a:rPr lang="en-US" altLang="zh-TW" sz="1400" i="1" dirty="0">
                <a:solidFill>
                  <a:srgbClr val="000000"/>
                </a:solidFill>
                <a:latin typeface="Arial" panose="020B0604020202020204" pitchFamily="34" charset="0"/>
                <a:ea typeface="新細明體" panose="02020500000000000000" pitchFamily="18" charset="-120"/>
              </a:rPr>
              <a:t>AB</a:t>
            </a:r>
            <a:r>
              <a:rPr lang="en-US" altLang="zh-TW" sz="1400" dirty="0">
                <a:solidFill>
                  <a:srgbClr val="000000"/>
                </a:solidFill>
                <a:latin typeface="Arial" panose="020B0604020202020204" pitchFamily="34" charset="0"/>
                <a:ea typeface="新細明體" panose="02020500000000000000" pitchFamily="18" charset="-120"/>
              </a:rPr>
              <a:t>	    </a:t>
            </a:r>
            <a:r>
              <a:rPr lang="en-US" altLang="zh-TW" sz="1400" i="1" dirty="0">
                <a:solidFill>
                  <a:srgbClr val="000000"/>
                </a:solidFill>
                <a:latin typeface="Arial" panose="020B0604020202020204" pitchFamily="34" charset="0"/>
                <a:ea typeface="新細明體" panose="02020500000000000000" pitchFamily="18" charset="-120"/>
              </a:rPr>
              <a:t>9613.78</a:t>
            </a:r>
            <a:r>
              <a:rPr lang="en-US" altLang="zh-TW" sz="1400" dirty="0">
                <a:solidFill>
                  <a:srgbClr val="000000"/>
                </a:solidFill>
                <a:latin typeface="Arial" panose="020B0604020202020204" pitchFamily="34" charset="0"/>
                <a:ea typeface="新細明體" panose="02020500000000000000" pitchFamily="18" charset="-120"/>
              </a:rPr>
              <a:t>		</a:t>
            </a:r>
            <a:r>
              <a:rPr lang="en-US" altLang="zh-TW" sz="1400" i="1" dirty="0">
                <a:solidFill>
                  <a:srgbClr val="000000"/>
                </a:solidFill>
                <a:latin typeface="Arial" panose="020B0604020202020204" pitchFamily="34" charset="0"/>
                <a:ea typeface="新細明體" panose="02020500000000000000" pitchFamily="18" charset="-120"/>
              </a:rPr>
              <a:t>4</a:t>
            </a:r>
            <a:r>
              <a:rPr lang="en-US" altLang="zh-TW" sz="1400" dirty="0">
                <a:solidFill>
                  <a:srgbClr val="000000"/>
                </a:solidFill>
                <a:latin typeface="Arial" panose="020B0604020202020204" pitchFamily="34" charset="0"/>
                <a:ea typeface="新細明體" panose="02020500000000000000" pitchFamily="18" charset="-120"/>
              </a:rPr>
              <a:t>	</a:t>
            </a:r>
            <a:r>
              <a:rPr lang="en-US" altLang="zh-TW" sz="1400" i="1" dirty="0">
                <a:solidFill>
                  <a:srgbClr val="000000"/>
                </a:solidFill>
                <a:latin typeface="Arial" panose="020B0604020202020204" pitchFamily="34" charset="0"/>
                <a:ea typeface="新細明體" panose="02020500000000000000" pitchFamily="18" charset="-120"/>
              </a:rPr>
              <a:t>2403.44</a:t>
            </a:r>
            <a:r>
              <a:rPr lang="en-US" altLang="zh-TW" sz="1400" dirty="0">
                <a:solidFill>
                  <a:srgbClr val="000000"/>
                </a:solidFill>
                <a:latin typeface="Arial" panose="020B0604020202020204" pitchFamily="34" charset="0"/>
                <a:ea typeface="新細明體" panose="02020500000000000000" pitchFamily="18" charset="-120"/>
              </a:rPr>
              <a:t>	   </a:t>
            </a:r>
            <a:r>
              <a:rPr lang="en-US" altLang="zh-TW" sz="1400" i="1" dirty="0">
                <a:solidFill>
                  <a:srgbClr val="000000"/>
                </a:solidFill>
                <a:latin typeface="Arial" panose="020B0604020202020204" pitchFamily="34" charset="0"/>
                <a:ea typeface="新細明體" panose="02020500000000000000" pitchFamily="18" charset="-120"/>
              </a:rPr>
              <a:t>3.56</a:t>
            </a:r>
            <a:r>
              <a:rPr lang="en-US" altLang="zh-TW" sz="1400" dirty="0">
                <a:solidFill>
                  <a:srgbClr val="000000"/>
                </a:solidFill>
                <a:latin typeface="Arial" panose="020B0604020202020204" pitchFamily="34" charset="0"/>
                <a:ea typeface="新細明體" panose="02020500000000000000" pitchFamily="18" charset="-120"/>
              </a:rPr>
              <a:t>	   </a:t>
            </a:r>
            <a:r>
              <a:rPr lang="en-US" altLang="zh-TW" sz="1400" i="1" dirty="0">
                <a:solidFill>
                  <a:srgbClr val="000000"/>
                </a:solidFill>
                <a:latin typeface="Arial" panose="020B0604020202020204" pitchFamily="34" charset="0"/>
                <a:ea typeface="新細明體" panose="02020500000000000000" pitchFamily="18" charset="-120"/>
              </a:rPr>
              <a:t>0.0186</a:t>
            </a:r>
            <a:br>
              <a:rPr lang="en-US" altLang="zh-TW" sz="1400" dirty="0">
                <a:solidFill>
                  <a:srgbClr val="000000"/>
                </a:solidFill>
                <a:latin typeface="Arial" panose="020B0604020202020204" pitchFamily="34" charset="0"/>
                <a:ea typeface="新細明體" panose="02020500000000000000" pitchFamily="18" charset="-120"/>
              </a:rPr>
            </a:br>
            <a:r>
              <a:rPr lang="en-US" altLang="zh-TW" sz="1400" dirty="0">
                <a:solidFill>
                  <a:srgbClr val="000000"/>
                </a:solidFill>
                <a:latin typeface="Arial" panose="020B0604020202020204" pitchFamily="34" charset="0"/>
                <a:ea typeface="新細明體" panose="02020500000000000000" pitchFamily="18" charset="-120"/>
              </a:rPr>
              <a:t>	Pure E          18230.75                  27	  675.21</a:t>
            </a:r>
            <a:br>
              <a:rPr lang="en-US" altLang="zh-TW" sz="1400" dirty="0">
                <a:solidFill>
                  <a:srgbClr val="000000"/>
                </a:solidFill>
                <a:latin typeface="Arial" panose="020B0604020202020204" pitchFamily="34" charset="0"/>
                <a:ea typeface="新細明體" panose="02020500000000000000" pitchFamily="18" charset="-120"/>
              </a:rPr>
            </a:br>
            <a:r>
              <a:rPr lang="en-US" altLang="zh-TW" sz="1400" dirty="0">
                <a:solidFill>
                  <a:srgbClr val="000000"/>
                </a:solidFill>
                <a:latin typeface="Arial" panose="020B0604020202020204" pitchFamily="34" charset="0"/>
                <a:ea typeface="新細明體" panose="02020500000000000000" pitchFamily="18" charset="-120"/>
              </a:rPr>
              <a:t>	C Total	   77646.97                 35</a:t>
            </a:r>
            <a:br>
              <a:rPr lang="en-US" altLang="zh-TW" sz="1400" dirty="0">
                <a:solidFill>
                  <a:srgbClr val="000000"/>
                </a:solidFill>
                <a:latin typeface="Arial" panose="020B0604020202020204" pitchFamily="34" charset="0"/>
                <a:ea typeface="新細明體" panose="02020500000000000000" pitchFamily="18" charset="-120"/>
              </a:rPr>
            </a:br>
            <a:endParaRPr lang="en-US" altLang="zh-TW" sz="1400" dirty="0">
              <a:solidFill>
                <a:srgbClr val="000000"/>
              </a:solidFill>
              <a:latin typeface="Arial" panose="020B0604020202020204" pitchFamily="34" charset="0"/>
              <a:ea typeface="新細明體" panose="02020500000000000000" pitchFamily="18" charset="-120"/>
            </a:endParaRPr>
          </a:p>
          <a:p>
            <a:pPr lvl="0" eaLnBrk="0" fontAlgn="base" hangingPunct="0">
              <a:spcBef>
                <a:spcPct val="50000"/>
              </a:spcBef>
              <a:spcAft>
                <a:spcPct val="0"/>
              </a:spcAft>
            </a:pPr>
            <a:r>
              <a:rPr lang="en-US" altLang="zh-TW" sz="1400" dirty="0">
                <a:solidFill>
                  <a:srgbClr val="000000"/>
                </a:solidFill>
                <a:latin typeface="Arial" panose="020B0604020202020204" pitchFamily="34" charset="0"/>
                <a:ea typeface="新細明體" panose="02020500000000000000" pitchFamily="18" charset="-120"/>
              </a:rPr>
              <a:t>	Std. Dev.	25.98		R-Squared	0.7652</a:t>
            </a:r>
            <a:br>
              <a:rPr lang="en-US" altLang="zh-TW" sz="1400" dirty="0">
                <a:solidFill>
                  <a:srgbClr val="000000"/>
                </a:solidFill>
                <a:latin typeface="Arial" panose="020B0604020202020204" pitchFamily="34" charset="0"/>
                <a:ea typeface="新細明體" panose="02020500000000000000" pitchFamily="18" charset="-120"/>
              </a:rPr>
            </a:br>
            <a:r>
              <a:rPr lang="en-US" altLang="zh-TW" sz="1400" dirty="0">
                <a:solidFill>
                  <a:srgbClr val="000000"/>
                </a:solidFill>
                <a:latin typeface="Arial" panose="020B0604020202020204" pitchFamily="34" charset="0"/>
                <a:ea typeface="新細明體" panose="02020500000000000000" pitchFamily="18" charset="-120"/>
              </a:rPr>
              <a:t>	Mean	105.53		Adj R-Squared	0.6956</a:t>
            </a:r>
            <a:br>
              <a:rPr lang="en-US" altLang="zh-TW" sz="1400" dirty="0">
                <a:solidFill>
                  <a:srgbClr val="000000"/>
                </a:solidFill>
                <a:latin typeface="Arial" panose="020B0604020202020204" pitchFamily="34" charset="0"/>
                <a:ea typeface="新細明體" panose="02020500000000000000" pitchFamily="18" charset="-120"/>
              </a:rPr>
            </a:br>
            <a:r>
              <a:rPr lang="en-US" altLang="zh-TW" sz="1400" dirty="0">
                <a:solidFill>
                  <a:srgbClr val="000000"/>
                </a:solidFill>
                <a:latin typeface="Arial" panose="020B0604020202020204" pitchFamily="34" charset="0"/>
                <a:ea typeface="新細明體" panose="02020500000000000000" pitchFamily="18" charset="-120"/>
              </a:rPr>
              <a:t>	C.V.	24.62		</a:t>
            </a:r>
            <a:r>
              <a:rPr lang="en-US" altLang="zh-TW" sz="1400" dirty="0" err="1">
                <a:solidFill>
                  <a:srgbClr val="000000"/>
                </a:solidFill>
                <a:latin typeface="Arial" panose="020B0604020202020204" pitchFamily="34" charset="0"/>
                <a:ea typeface="新細明體" panose="02020500000000000000" pitchFamily="18" charset="-120"/>
              </a:rPr>
              <a:t>Pred</a:t>
            </a:r>
            <a:r>
              <a:rPr lang="en-US" altLang="zh-TW" sz="1400" dirty="0">
                <a:solidFill>
                  <a:srgbClr val="000000"/>
                </a:solidFill>
                <a:latin typeface="Arial" panose="020B0604020202020204" pitchFamily="34" charset="0"/>
                <a:ea typeface="新細明體" panose="02020500000000000000" pitchFamily="18" charset="-120"/>
              </a:rPr>
              <a:t> R-Squared	0.5826</a:t>
            </a:r>
          </a:p>
          <a:p>
            <a:pPr lvl="0" eaLnBrk="0" fontAlgn="base" hangingPunct="0">
              <a:spcBef>
                <a:spcPct val="50000"/>
              </a:spcBef>
              <a:spcAft>
                <a:spcPct val="0"/>
              </a:spcAft>
            </a:pPr>
            <a:r>
              <a:rPr lang="en-US" altLang="zh-TW" sz="1400" dirty="0">
                <a:solidFill>
                  <a:srgbClr val="000000"/>
                </a:solidFill>
                <a:latin typeface="Arial" panose="020B0604020202020204" pitchFamily="34" charset="0"/>
                <a:ea typeface="新細明體" panose="02020500000000000000" pitchFamily="18" charset="-120"/>
              </a:rPr>
              <a:t>	PRESS	32410.22		</a:t>
            </a:r>
            <a:r>
              <a:rPr lang="en-US" altLang="zh-TW" sz="1400" dirty="0" err="1">
                <a:solidFill>
                  <a:srgbClr val="000000"/>
                </a:solidFill>
                <a:latin typeface="Arial" panose="020B0604020202020204" pitchFamily="34" charset="0"/>
                <a:ea typeface="新細明體" panose="02020500000000000000" pitchFamily="18" charset="-120"/>
              </a:rPr>
              <a:t>Adeq</a:t>
            </a:r>
            <a:r>
              <a:rPr lang="en-US" altLang="zh-TW" sz="1400" dirty="0">
                <a:solidFill>
                  <a:srgbClr val="000000"/>
                </a:solidFill>
                <a:latin typeface="Arial" panose="020B0604020202020204" pitchFamily="34" charset="0"/>
                <a:ea typeface="新細明體" panose="02020500000000000000" pitchFamily="18" charset="-120"/>
              </a:rPr>
              <a:t> Precision	8.178</a:t>
            </a:r>
            <a:endParaRPr lang="en-US" altLang="zh-TW" sz="1400" dirty="0"/>
          </a:p>
        </p:txBody>
      </p:sp>
    </p:spTree>
    <p:extLst>
      <p:ext uri="{BB962C8B-B14F-4D97-AF65-F5344CB8AC3E}">
        <p14:creationId xmlns:p14="http://schemas.microsoft.com/office/powerpoint/2010/main" val="1854684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8FC08E-A684-4383-8E78-76099EFCC8B3}"/>
              </a:ext>
            </a:extLst>
          </p:cNvPr>
          <p:cNvSpPr>
            <a:spLocks noGrp="1"/>
          </p:cNvSpPr>
          <p:nvPr>
            <p:ph type="title"/>
          </p:nvPr>
        </p:nvSpPr>
        <p:spPr>
          <a:xfrm>
            <a:off x="3794448" y="224337"/>
            <a:ext cx="5349551" cy="763526"/>
          </a:xfrm>
        </p:spPr>
        <p:txBody>
          <a:bodyPr>
            <a:normAutofit fontScale="90000"/>
          </a:bodyPr>
          <a:lstStyle/>
          <a:p>
            <a:pPr algn="l"/>
            <a:r>
              <a:rPr lang="en-US" altLang="zh-TW" dirty="0"/>
              <a:t>Analysis of Variance (ANOVA)</a:t>
            </a:r>
            <a:endParaRPr lang="zh-TW" altLang="en-US" dirty="0"/>
          </a:p>
        </p:txBody>
      </p:sp>
      <p:sp>
        <p:nvSpPr>
          <p:cNvPr id="3" name="文字方塊 2">
            <a:extLst>
              <a:ext uri="{FF2B5EF4-FFF2-40B4-BE49-F238E27FC236}">
                <a16:creationId xmlns:a16="http://schemas.microsoft.com/office/drawing/2014/main" id="{FC4683B6-3DEC-47D0-B829-92D4DF39AB11}"/>
              </a:ext>
            </a:extLst>
          </p:cNvPr>
          <p:cNvSpPr txBox="1"/>
          <p:nvPr/>
        </p:nvSpPr>
        <p:spPr>
          <a:xfrm>
            <a:off x="1405812" y="2179807"/>
            <a:ext cx="6926896" cy="2062103"/>
          </a:xfrm>
          <a:prstGeom prst="rect">
            <a:avLst/>
          </a:prstGeom>
          <a:noFill/>
        </p:spPr>
        <p:txBody>
          <a:bodyPr wrap="none" rtlCol="0">
            <a:spAutoFit/>
          </a:bodyPr>
          <a:lstStyle/>
          <a:p>
            <a:r>
              <a:rPr lang="en-US" altLang="zh-TW" sz="3200" dirty="0">
                <a:solidFill>
                  <a:schemeClr val="bg1"/>
                </a:solidFill>
              </a:rPr>
              <a:t>Is the ANOVA table enough for the </a:t>
            </a:r>
          </a:p>
          <a:p>
            <a:r>
              <a:rPr lang="en-US" altLang="zh-TW" sz="3200" dirty="0">
                <a:solidFill>
                  <a:schemeClr val="bg1"/>
                </a:solidFill>
              </a:rPr>
              <a:t>data analysis of an </a:t>
            </a:r>
            <a:r>
              <a:rPr lang="en-US" altLang="zh-TW" sz="3200" dirty="0" err="1">
                <a:solidFill>
                  <a:schemeClr val="bg1"/>
                </a:solidFill>
              </a:rPr>
              <a:t>experimet</a:t>
            </a:r>
            <a:r>
              <a:rPr lang="en-US" altLang="zh-TW" sz="3200" dirty="0">
                <a:solidFill>
                  <a:schemeClr val="bg1"/>
                </a:solidFill>
              </a:rPr>
              <a:t>?</a:t>
            </a:r>
          </a:p>
          <a:p>
            <a:r>
              <a:rPr lang="en-US" altLang="zh-TW" sz="3200" dirty="0">
                <a:solidFill>
                  <a:schemeClr val="bg1"/>
                </a:solidFill>
              </a:rPr>
              <a:t>As a statistician or data scientist, the </a:t>
            </a:r>
          </a:p>
          <a:p>
            <a:r>
              <a:rPr lang="en-US" altLang="zh-TW" sz="3200" dirty="0">
                <a:solidFill>
                  <a:schemeClr val="bg1"/>
                </a:solidFill>
              </a:rPr>
              <a:t>answer is …..</a:t>
            </a:r>
            <a:endParaRPr lang="zh-TW" altLang="en-US" sz="3200" dirty="0">
              <a:solidFill>
                <a:schemeClr val="bg1"/>
              </a:solidFill>
            </a:endParaRPr>
          </a:p>
        </p:txBody>
      </p:sp>
    </p:spTree>
    <p:extLst>
      <p:ext uri="{BB962C8B-B14F-4D97-AF65-F5344CB8AC3E}">
        <p14:creationId xmlns:p14="http://schemas.microsoft.com/office/powerpoint/2010/main" val="2508518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0F3695-51A1-4C2C-93A3-2E8BFF29E10D}"/>
              </a:ext>
            </a:extLst>
          </p:cNvPr>
          <p:cNvSpPr>
            <a:spLocks noGrp="1"/>
          </p:cNvSpPr>
          <p:nvPr>
            <p:ph type="title"/>
          </p:nvPr>
        </p:nvSpPr>
        <p:spPr>
          <a:xfrm>
            <a:off x="3844211" y="224337"/>
            <a:ext cx="4886833" cy="763526"/>
          </a:xfrm>
        </p:spPr>
        <p:txBody>
          <a:bodyPr>
            <a:normAutofit/>
          </a:bodyPr>
          <a:lstStyle/>
          <a:p>
            <a:pPr algn="l"/>
            <a:r>
              <a:rPr lang="en-US" altLang="zh-TW" dirty="0"/>
              <a:t>Data Visualization</a:t>
            </a:r>
            <a:endParaRPr lang="zh-TW" altLang="en-US" dirty="0"/>
          </a:p>
        </p:txBody>
      </p:sp>
      <p:pic>
        <p:nvPicPr>
          <p:cNvPr id="6" name="Picture 4">
            <a:extLst>
              <a:ext uri="{FF2B5EF4-FFF2-40B4-BE49-F238E27FC236}">
                <a16:creationId xmlns:a16="http://schemas.microsoft.com/office/drawing/2014/main" id="{1CCA0E89-9A29-47C2-9383-D6923C6C81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7473" y="1354143"/>
            <a:ext cx="3648779" cy="36393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7" name="Picture 5">
            <a:extLst>
              <a:ext uri="{FF2B5EF4-FFF2-40B4-BE49-F238E27FC236}">
                <a16:creationId xmlns:a16="http://schemas.microsoft.com/office/drawing/2014/main" id="{7325E8DB-704E-46D0-9EAC-3EC07CC75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5230" y="1354143"/>
            <a:ext cx="3713584" cy="36393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235790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78D057-7191-4052-BBAF-5C065BC98A91}"/>
              </a:ext>
            </a:extLst>
          </p:cNvPr>
          <p:cNvSpPr>
            <a:spLocks noGrp="1"/>
          </p:cNvSpPr>
          <p:nvPr>
            <p:ph type="title"/>
          </p:nvPr>
        </p:nvSpPr>
        <p:spPr>
          <a:xfrm>
            <a:off x="3840479" y="224337"/>
            <a:ext cx="4890565" cy="763526"/>
          </a:xfrm>
        </p:spPr>
        <p:txBody>
          <a:bodyPr>
            <a:normAutofit fontScale="90000"/>
          </a:bodyPr>
          <a:lstStyle/>
          <a:p>
            <a:pPr algn="l"/>
            <a:r>
              <a:rPr lang="en-US" altLang="zh-TW" sz="3200" dirty="0"/>
              <a:t>Data Science Work</a:t>
            </a:r>
            <a:br>
              <a:rPr lang="en-US" altLang="zh-TW" sz="3200" dirty="0"/>
            </a:br>
            <a:r>
              <a:rPr lang="en-US" altLang="zh-TW" sz="3200" dirty="0"/>
              <a:t>Jeff </a:t>
            </a:r>
            <a:r>
              <a:rPr lang="en-US" altLang="zh-TW" sz="3200" dirty="0" err="1"/>
              <a:t>Hammerbacher’s</a:t>
            </a:r>
            <a:r>
              <a:rPr lang="en-US" altLang="zh-TW" sz="3200" dirty="0"/>
              <a:t> Model</a:t>
            </a:r>
            <a:endParaRPr lang="zh-TW" altLang="en-US" sz="3200" dirty="0"/>
          </a:p>
        </p:txBody>
      </p:sp>
      <p:sp>
        <p:nvSpPr>
          <p:cNvPr id="3" name="內容版面配置區 2">
            <a:extLst>
              <a:ext uri="{FF2B5EF4-FFF2-40B4-BE49-F238E27FC236}">
                <a16:creationId xmlns:a16="http://schemas.microsoft.com/office/drawing/2014/main" id="{5F7B1C1F-A252-45DC-8CDF-E3ED435B0EAC}"/>
              </a:ext>
            </a:extLst>
          </p:cNvPr>
          <p:cNvSpPr>
            <a:spLocks noGrp="1"/>
          </p:cNvSpPr>
          <p:nvPr>
            <p:ph idx="1"/>
          </p:nvPr>
        </p:nvSpPr>
        <p:spPr/>
        <p:txBody>
          <a:bodyPr>
            <a:noAutofit/>
          </a:bodyPr>
          <a:lstStyle/>
          <a:p>
            <a:pPr marL="0" indent="0">
              <a:buNone/>
            </a:pPr>
            <a:r>
              <a:rPr lang="en-US" altLang="zh-TW" sz="2400" dirty="0"/>
              <a:t>1. Identify problem</a:t>
            </a:r>
          </a:p>
          <a:p>
            <a:pPr marL="0" indent="0">
              <a:buNone/>
            </a:pPr>
            <a:r>
              <a:rPr lang="en-US" altLang="zh-TW" sz="2400" dirty="0"/>
              <a:t>2. Instrument (select and organize) data sources</a:t>
            </a:r>
          </a:p>
          <a:p>
            <a:pPr marL="0" indent="0">
              <a:buNone/>
            </a:pPr>
            <a:r>
              <a:rPr lang="en-US" altLang="zh-TW" sz="2400" dirty="0"/>
              <a:t>3. Collect data</a:t>
            </a:r>
          </a:p>
          <a:p>
            <a:pPr marL="0" indent="0">
              <a:buNone/>
            </a:pPr>
            <a:r>
              <a:rPr lang="en-US" altLang="zh-TW" sz="2400" dirty="0"/>
              <a:t>4. Prepare data (integrate, transform, clean, ﬁlter, aggregate)</a:t>
            </a:r>
          </a:p>
          <a:p>
            <a:pPr marL="0" indent="0">
              <a:buNone/>
            </a:pPr>
            <a:r>
              <a:rPr lang="en-US" altLang="zh-TW" sz="2400" dirty="0"/>
              <a:t>5. Build  model</a:t>
            </a:r>
          </a:p>
          <a:p>
            <a:pPr marL="0" indent="0">
              <a:buNone/>
            </a:pPr>
            <a:r>
              <a:rPr lang="en-US" altLang="zh-TW" sz="2400" dirty="0"/>
              <a:t>6. Evaluate model</a:t>
            </a:r>
          </a:p>
          <a:p>
            <a:pPr marL="0" indent="0">
              <a:buNone/>
            </a:pPr>
            <a:r>
              <a:rPr lang="en-US" altLang="zh-TW" sz="2400" dirty="0"/>
              <a:t>7. Communicate results</a:t>
            </a:r>
          </a:p>
        </p:txBody>
      </p:sp>
    </p:spTree>
    <p:extLst>
      <p:ext uri="{BB962C8B-B14F-4D97-AF65-F5344CB8AC3E}">
        <p14:creationId xmlns:p14="http://schemas.microsoft.com/office/powerpoint/2010/main" val="2833795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0F3695-51A1-4C2C-93A3-2E8BFF29E10D}"/>
              </a:ext>
            </a:extLst>
          </p:cNvPr>
          <p:cNvSpPr>
            <a:spLocks noGrp="1"/>
          </p:cNvSpPr>
          <p:nvPr>
            <p:ph type="title"/>
          </p:nvPr>
        </p:nvSpPr>
        <p:spPr>
          <a:xfrm>
            <a:off x="3844211" y="224337"/>
            <a:ext cx="4886833" cy="763526"/>
          </a:xfrm>
        </p:spPr>
        <p:txBody>
          <a:bodyPr>
            <a:normAutofit fontScale="90000"/>
          </a:bodyPr>
          <a:lstStyle/>
          <a:p>
            <a:pPr algn="l"/>
            <a:r>
              <a:rPr lang="en-US" altLang="zh-TW" dirty="0"/>
              <a:t>Analysis of Variance (ANOVA)</a:t>
            </a:r>
            <a:endParaRPr lang="zh-TW" altLang="en-US" dirty="0"/>
          </a:p>
        </p:txBody>
      </p:sp>
      <p:pic>
        <p:nvPicPr>
          <p:cNvPr id="4" name="Picture 3">
            <a:extLst>
              <a:ext uri="{FF2B5EF4-FFF2-40B4-BE49-F238E27FC236}">
                <a16:creationId xmlns:a16="http://schemas.microsoft.com/office/drawing/2014/main" id="{433D52B7-7D17-4407-96DC-CB0C609922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2881" y="1453651"/>
            <a:ext cx="3474536" cy="34655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813631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0F3695-51A1-4C2C-93A3-2E8BFF29E10D}"/>
              </a:ext>
            </a:extLst>
          </p:cNvPr>
          <p:cNvSpPr>
            <a:spLocks noGrp="1"/>
          </p:cNvSpPr>
          <p:nvPr>
            <p:ph type="title"/>
          </p:nvPr>
        </p:nvSpPr>
        <p:spPr>
          <a:xfrm>
            <a:off x="3844211" y="224337"/>
            <a:ext cx="4886833" cy="763526"/>
          </a:xfrm>
        </p:spPr>
        <p:txBody>
          <a:bodyPr>
            <a:normAutofit fontScale="90000"/>
          </a:bodyPr>
          <a:lstStyle/>
          <a:p>
            <a:pPr algn="l"/>
            <a:r>
              <a:rPr lang="en-US" altLang="zh-TW" dirty="0"/>
              <a:t>Analysis of Variance (ANOVA)</a:t>
            </a:r>
            <a:endParaRPr lang="zh-TW" altLang="en-US" dirty="0"/>
          </a:p>
        </p:txBody>
      </p:sp>
      <p:pic>
        <p:nvPicPr>
          <p:cNvPr id="4" name="Picture 5">
            <a:extLst>
              <a:ext uri="{FF2B5EF4-FFF2-40B4-BE49-F238E27FC236}">
                <a16:creationId xmlns:a16="http://schemas.microsoft.com/office/drawing/2014/main" id="{94819366-17A8-4C5C-8CA5-A0F747D5C4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6913" y="1453651"/>
            <a:ext cx="3474536" cy="34655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5" name="Picture 6">
            <a:extLst>
              <a:ext uri="{FF2B5EF4-FFF2-40B4-BE49-F238E27FC236}">
                <a16:creationId xmlns:a16="http://schemas.microsoft.com/office/drawing/2014/main" id="{B2BE1197-215E-4B2B-A417-33FFDCB215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5698" y="1453651"/>
            <a:ext cx="3686293" cy="35102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078659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0F3695-51A1-4C2C-93A3-2E8BFF29E10D}"/>
              </a:ext>
            </a:extLst>
          </p:cNvPr>
          <p:cNvSpPr>
            <a:spLocks noGrp="1"/>
          </p:cNvSpPr>
          <p:nvPr>
            <p:ph type="title"/>
          </p:nvPr>
        </p:nvSpPr>
        <p:spPr>
          <a:xfrm>
            <a:off x="3844211" y="224337"/>
            <a:ext cx="4886833" cy="763526"/>
          </a:xfrm>
        </p:spPr>
        <p:txBody>
          <a:bodyPr>
            <a:normAutofit fontScale="90000"/>
          </a:bodyPr>
          <a:lstStyle/>
          <a:p>
            <a:pPr algn="l"/>
            <a:r>
              <a:rPr lang="en-US" altLang="zh-TW" dirty="0"/>
              <a:t>Analysis of Variance (ANOVA)</a:t>
            </a:r>
            <a:endParaRPr lang="zh-TW" altLang="en-US" dirty="0"/>
          </a:p>
        </p:txBody>
      </p:sp>
      <p:pic>
        <p:nvPicPr>
          <p:cNvPr id="4" name="Picture 3">
            <a:extLst>
              <a:ext uri="{FF2B5EF4-FFF2-40B4-BE49-F238E27FC236}">
                <a16:creationId xmlns:a16="http://schemas.microsoft.com/office/drawing/2014/main" id="{226CDBB7-CB35-4F57-B310-11608A5D0C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2985" b="3853"/>
          <a:stretch>
            <a:fillRect/>
          </a:stretch>
        </p:blipFill>
        <p:spPr bwMode="auto">
          <a:xfrm>
            <a:off x="2438401" y="1341872"/>
            <a:ext cx="3981450" cy="36995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092224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F324F2-DCA3-422F-9402-04212FC06EC3}"/>
              </a:ext>
            </a:extLst>
          </p:cNvPr>
          <p:cNvSpPr>
            <a:spLocks noGrp="1"/>
          </p:cNvSpPr>
          <p:nvPr>
            <p:ph type="title"/>
          </p:nvPr>
        </p:nvSpPr>
        <p:spPr>
          <a:xfrm>
            <a:off x="3808206" y="224337"/>
            <a:ext cx="5179807" cy="763526"/>
          </a:xfrm>
        </p:spPr>
        <p:txBody>
          <a:bodyPr>
            <a:noAutofit/>
          </a:bodyPr>
          <a:lstStyle/>
          <a:p>
            <a:pPr algn="l"/>
            <a:r>
              <a:rPr lang="en-US" altLang="zh-TW" sz="2800" dirty="0"/>
              <a:t>If the runs were </a:t>
            </a:r>
            <a:r>
              <a:rPr lang="en-US" altLang="zh-TW" sz="2800" dirty="0">
                <a:solidFill>
                  <a:srgbClr val="FF0000"/>
                </a:solidFill>
              </a:rPr>
              <a:t>not </a:t>
            </a:r>
            <a:r>
              <a:rPr lang="en-US" altLang="zh-TW" sz="2800" dirty="0"/>
              <a:t>randomized and there is a “lurking” variable…</a:t>
            </a:r>
            <a:endParaRPr lang="zh-TW" altLang="en-US" sz="2800" dirty="0"/>
          </a:p>
        </p:txBody>
      </p:sp>
      <p:sp>
        <p:nvSpPr>
          <p:cNvPr id="3" name="內容版面配置區 2">
            <a:extLst>
              <a:ext uri="{FF2B5EF4-FFF2-40B4-BE49-F238E27FC236}">
                <a16:creationId xmlns:a16="http://schemas.microsoft.com/office/drawing/2014/main" id="{B0611ED1-36AE-415A-A691-1D43D5940388}"/>
              </a:ext>
            </a:extLst>
          </p:cNvPr>
          <p:cNvSpPr>
            <a:spLocks noGrp="1"/>
          </p:cNvSpPr>
          <p:nvPr>
            <p:ph idx="1"/>
          </p:nvPr>
        </p:nvSpPr>
        <p:spPr>
          <a:xfrm>
            <a:off x="463714" y="1312605"/>
            <a:ext cx="8246070" cy="3657427"/>
          </a:xfrm>
        </p:spPr>
        <p:txBody>
          <a:bodyPr>
            <a:normAutofit fontScale="92500" lnSpcReduction="20000"/>
          </a:bodyPr>
          <a:lstStyle/>
          <a:p>
            <a:r>
              <a:rPr lang="en-US" altLang="zh-TW" sz="1800" dirty="0"/>
              <a:t>Suppose the experiment was run in the order of the rows: from first row to the last row.</a:t>
            </a:r>
          </a:p>
          <a:p>
            <a:r>
              <a:rPr lang="en-US" altLang="zh-TW" sz="1800" dirty="0"/>
              <a:t>And there is a decay effect of the equipment </a:t>
            </a:r>
            <a:r>
              <a:rPr lang="en-US" altLang="zh-TW" sz="1800" dirty="0">
                <a:solidFill>
                  <a:srgbClr val="FF0000"/>
                </a:solidFill>
              </a:rPr>
              <a:t>(“lurking” </a:t>
            </a:r>
            <a:r>
              <a:rPr lang="en-US" altLang="zh-TW" sz="1800" dirty="0"/>
              <a:t>variable): </a:t>
            </a:r>
          </a:p>
          <a:p>
            <a:pPr marL="400050" lvl="1" indent="0">
              <a:buNone/>
            </a:pPr>
            <a:r>
              <a:rPr lang="en-US" altLang="zh-TW" sz="1800" dirty="0"/>
              <a:t>72 </a:t>
            </a:r>
            <a:r>
              <a:rPr lang="en-US" altLang="zh-TW" sz="1800" dirty="0">
                <a:solidFill>
                  <a:srgbClr val="FFFF00"/>
                </a:solidFill>
              </a:rPr>
              <a:t>(This is the first run)  </a:t>
            </a:r>
            <a:r>
              <a:rPr lang="en-US" altLang="zh-TW" sz="1800" dirty="0"/>
              <a:t>70 68 66 64 62 60 58 56 54 52 50 48 46 44 42 40 38 36 34 32 30 28 26 24  22 20 18 16 14 12 10  8  6  4  2 </a:t>
            </a:r>
            <a:r>
              <a:rPr lang="en-US" altLang="zh-TW" sz="1800" dirty="0">
                <a:solidFill>
                  <a:srgbClr val="FFFF00"/>
                </a:solidFill>
              </a:rPr>
              <a:t>(This is the last run) </a:t>
            </a:r>
          </a:p>
          <a:p>
            <a:r>
              <a:rPr lang="en-US" altLang="zh-TW" sz="1800" dirty="0"/>
              <a:t>The batteries will have a longer life in the early run (72 hours more) and shorter life in the latter run.</a:t>
            </a:r>
          </a:p>
          <a:p>
            <a:endParaRPr lang="en-US" altLang="zh-TW" sz="1800" dirty="0"/>
          </a:p>
          <a:p>
            <a:pPr marL="800100" lvl="2" indent="0">
              <a:buNone/>
            </a:pPr>
            <a:r>
              <a:rPr lang="en-US" altLang="zh-TW" sz="1400" dirty="0"/>
              <a:t>                                   Df Sum </a:t>
            </a:r>
            <a:r>
              <a:rPr lang="en-US" altLang="zh-TW" sz="1400" dirty="0" err="1"/>
              <a:t>Sq</a:t>
            </a:r>
            <a:r>
              <a:rPr lang="en-US" altLang="zh-TW" sz="1400" dirty="0"/>
              <a:t> Mean </a:t>
            </a:r>
            <a:r>
              <a:rPr lang="en-US" altLang="zh-TW" sz="1400" dirty="0" err="1"/>
              <a:t>Sq</a:t>
            </a:r>
            <a:r>
              <a:rPr lang="en-US" altLang="zh-TW" sz="1400" dirty="0"/>
              <a:t> F value   </a:t>
            </a:r>
            <a:r>
              <a:rPr lang="en-US" altLang="zh-TW" sz="1400" dirty="0" err="1"/>
              <a:t>Pr</a:t>
            </a:r>
            <a:r>
              <a:rPr lang="en-US" altLang="zh-TW" sz="1400" dirty="0"/>
              <a:t>(&gt;F)    </a:t>
            </a:r>
          </a:p>
          <a:p>
            <a:pPr marL="800100" lvl="2" indent="0">
              <a:buNone/>
            </a:pPr>
            <a:r>
              <a:rPr lang="en-US" altLang="zh-TW" sz="1400" dirty="0"/>
              <a:t>Material                       2   4172      2086      3.122     0.0603 .  </a:t>
            </a:r>
          </a:p>
          <a:p>
            <a:pPr marL="800100" lvl="2" indent="0">
              <a:buNone/>
            </a:pPr>
            <a:r>
              <a:rPr lang="en-US" altLang="zh-TW" sz="1400" dirty="0"/>
              <a:t>Temperature                2  99407     49703    74.387  1.04e-11 ***</a:t>
            </a:r>
          </a:p>
          <a:p>
            <a:pPr marL="800100" lvl="2" indent="0">
              <a:buNone/>
            </a:pPr>
            <a:r>
              <a:rPr lang="en-US" altLang="zh-TW" sz="1400" dirty="0" err="1"/>
              <a:t>Material:Temperature</a:t>
            </a:r>
            <a:r>
              <a:rPr lang="en-US" altLang="zh-TW" sz="1400" dirty="0"/>
              <a:t>  4   9614      2403       3.597    0.0178 *  </a:t>
            </a:r>
          </a:p>
          <a:p>
            <a:pPr marL="800100" lvl="2" indent="0">
              <a:buNone/>
            </a:pPr>
            <a:r>
              <a:rPr lang="en-US" altLang="zh-TW" sz="1400" dirty="0"/>
              <a:t>Residuals                    27  18041     668 </a:t>
            </a:r>
          </a:p>
          <a:p>
            <a:pPr marL="800100" lvl="2" indent="0">
              <a:buNone/>
            </a:pPr>
            <a:endParaRPr lang="en-US" altLang="zh-TW" sz="1400" dirty="0"/>
          </a:p>
          <a:p>
            <a:r>
              <a:rPr lang="en-US" altLang="zh-TW" sz="1800" dirty="0"/>
              <a:t>Material effect is </a:t>
            </a:r>
            <a:r>
              <a:rPr lang="en-US" altLang="zh-TW" sz="1800" dirty="0">
                <a:solidFill>
                  <a:srgbClr val="FF0000"/>
                </a:solidFill>
              </a:rPr>
              <a:t>not significant now</a:t>
            </a:r>
            <a:r>
              <a:rPr lang="en-US" altLang="zh-TW" sz="1800" dirty="0"/>
              <a:t>!</a:t>
            </a:r>
          </a:p>
          <a:p>
            <a:pPr marL="0" indent="0">
              <a:buNone/>
            </a:pPr>
            <a:endParaRPr lang="en-US" altLang="zh-TW" sz="1800" dirty="0"/>
          </a:p>
          <a:p>
            <a:pPr marL="800100" lvl="2" indent="0">
              <a:buNone/>
            </a:pPr>
            <a:endParaRPr lang="en-US" altLang="zh-TW" sz="1400" dirty="0"/>
          </a:p>
        </p:txBody>
      </p:sp>
    </p:spTree>
    <p:extLst>
      <p:ext uri="{BB962C8B-B14F-4D97-AF65-F5344CB8AC3E}">
        <p14:creationId xmlns:p14="http://schemas.microsoft.com/office/powerpoint/2010/main" val="2114915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F324F2-DCA3-422F-9402-04212FC06EC3}"/>
              </a:ext>
            </a:extLst>
          </p:cNvPr>
          <p:cNvSpPr>
            <a:spLocks noGrp="1"/>
          </p:cNvSpPr>
          <p:nvPr>
            <p:ph type="title"/>
          </p:nvPr>
        </p:nvSpPr>
        <p:spPr>
          <a:xfrm>
            <a:off x="3808206" y="224337"/>
            <a:ext cx="5179807" cy="763526"/>
          </a:xfrm>
        </p:spPr>
        <p:txBody>
          <a:bodyPr>
            <a:noAutofit/>
          </a:bodyPr>
          <a:lstStyle/>
          <a:p>
            <a:pPr algn="l"/>
            <a:r>
              <a:rPr lang="en-US" altLang="zh-TW" sz="2800" dirty="0"/>
              <a:t>If the runs </a:t>
            </a:r>
            <a:r>
              <a:rPr lang="en-US" altLang="zh-TW" sz="2800" dirty="0">
                <a:solidFill>
                  <a:srgbClr val="FF0000"/>
                </a:solidFill>
              </a:rPr>
              <a:t>were randomized </a:t>
            </a:r>
            <a:r>
              <a:rPr lang="en-US" altLang="zh-TW" sz="2800" dirty="0"/>
              <a:t>and there is a “lurking” variable…</a:t>
            </a:r>
            <a:endParaRPr lang="zh-TW" altLang="en-US" sz="2800" dirty="0"/>
          </a:p>
        </p:txBody>
      </p:sp>
      <p:sp>
        <p:nvSpPr>
          <p:cNvPr id="3" name="內容版面配置區 2">
            <a:extLst>
              <a:ext uri="{FF2B5EF4-FFF2-40B4-BE49-F238E27FC236}">
                <a16:creationId xmlns:a16="http://schemas.microsoft.com/office/drawing/2014/main" id="{B0611ED1-36AE-415A-A691-1D43D5940388}"/>
              </a:ext>
            </a:extLst>
          </p:cNvPr>
          <p:cNvSpPr>
            <a:spLocks noGrp="1"/>
          </p:cNvSpPr>
          <p:nvPr>
            <p:ph idx="1"/>
          </p:nvPr>
        </p:nvSpPr>
        <p:spPr>
          <a:xfrm>
            <a:off x="463714" y="1312605"/>
            <a:ext cx="8246070" cy="3830895"/>
          </a:xfrm>
        </p:spPr>
        <p:txBody>
          <a:bodyPr>
            <a:normAutofit fontScale="92500" lnSpcReduction="10000"/>
          </a:bodyPr>
          <a:lstStyle/>
          <a:p>
            <a:r>
              <a:rPr lang="en-US" altLang="zh-TW" sz="1800" dirty="0"/>
              <a:t>Suppose the experiment was run in </a:t>
            </a:r>
            <a:r>
              <a:rPr lang="en-US" altLang="zh-TW" sz="1800" dirty="0">
                <a:solidFill>
                  <a:srgbClr val="FF0000"/>
                </a:solidFill>
              </a:rPr>
              <a:t>random order </a:t>
            </a:r>
            <a:r>
              <a:rPr lang="en-US" altLang="zh-TW" sz="1800" dirty="0"/>
              <a:t>of the rows: from first row to the last row.</a:t>
            </a:r>
          </a:p>
          <a:p>
            <a:r>
              <a:rPr lang="en-US" altLang="zh-TW" sz="1800" dirty="0"/>
              <a:t>And there is a decay effect of the equipment </a:t>
            </a:r>
            <a:r>
              <a:rPr lang="en-US" altLang="zh-TW" sz="1800" dirty="0">
                <a:solidFill>
                  <a:srgbClr val="FF0000"/>
                </a:solidFill>
              </a:rPr>
              <a:t>(“lurking” </a:t>
            </a:r>
            <a:r>
              <a:rPr lang="en-US" altLang="zh-TW" sz="1800" dirty="0"/>
              <a:t>variable): </a:t>
            </a:r>
          </a:p>
          <a:p>
            <a:pPr marL="400050" lvl="1" indent="0">
              <a:buNone/>
            </a:pPr>
            <a:r>
              <a:rPr lang="en-US" altLang="zh-TW" sz="1800" dirty="0"/>
              <a:t>56 54 50 58 30 60 36 26 44 18  4 12 22 70 72 </a:t>
            </a:r>
            <a:r>
              <a:rPr lang="en-US" altLang="zh-TW" sz="1800" dirty="0">
                <a:solidFill>
                  <a:srgbClr val="FFFF00"/>
                </a:solidFill>
              </a:rPr>
              <a:t>(This is the second run)  </a:t>
            </a:r>
            <a:r>
              <a:rPr lang="en-US" altLang="zh-TW" sz="1800" dirty="0"/>
              <a:t>48  8 46 24 62 14 52 38 28 10 64  </a:t>
            </a:r>
            <a:r>
              <a:rPr lang="en-US" altLang="zh-TW" sz="1800" dirty="0">
                <a:solidFill>
                  <a:srgbClr val="FFFF00"/>
                </a:solidFill>
              </a:rPr>
              <a:t>2 (this is the last run) </a:t>
            </a:r>
            <a:r>
              <a:rPr lang="en-US" altLang="zh-TW" sz="1800" dirty="0"/>
              <a:t>34 6 16 </a:t>
            </a:r>
            <a:r>
              <a:rPr lang="en-US" altLang="zh-TW" sz="1800" dirty="0">
                <a:solidFill>
                  <a:srgbClr val="FFFF00"/>
                </a:solidFill>
              </a:rPr>
              <a:t>72 (This is the first run)</a:t>
            </a:r>
            <a:r>
              <a:rPr lang="en-US" altLang="zh-TW" sz="1800" dirty="0"/>
              <a:t> 32 20 42 40 66 68</a:t>
            </a:r>
          </a:p>
          <a:p>
            <a:r>
              <a:rPr lang="en-US" altLang="zh-TW" sz="1800" dirty="0"/>
              <a:t>The batteries will have a longer life in the early run.</a:t>
            </a:r>
          </a:p>
          <a:p>
            <a:endParaRPr lang="en-US" altLang="zh-TW" sz="1800" dirty="0"/>
          </a:p>
          <a:p>
            <a:pPr marL="800100" lvl="2" indent="0">
              <a:buNone/>
            </a:pPr>
            <a:r>
              <a:rPr lang="en-US" altLang="zh-TW" sz="1400" dirty="0"/>
              <a:t>                                   Df  Sum </a:t>
            </a:r>
            <a:r>
              <a:rPr lang="en-US" altLang="zh-TW" sz="1400" dirty="0" err="1"/>
              <a:t>Sq</a:t>
            </a:r>
            <a:r>
              <a:rPr lang="en-US" altLang="zh-TW" sz="1400" dirty="0"/>
              <a:t> Mean </a:t>
            </a:r>
            <a:r>
              <a:rPr lang="en-US" altLang="zh-TW" sz="1400" dirty="0" err="1"/>
              <a:t>Sq</a:t>
            </a:r>
            <a:r>
              <a:rPr lang="en-US" altLang="zh-TW" sz="1400" dirty="0"/>
              <a:t> F value  </a:t>
            </a:r>
            <a:r>
              <a:rPr lang="en-US" altLang="zh-TW" sz="1400" dirty="0" err="1"/>
              <a:t>Pr</a:t>
            </a:r>
            <a:r>
              <a:rPr lang="en-US" altLang="zh-TW" sz="1400" dirty="0"/>
              <a:t>(&gt;F)    </a:t>
            </a:r>
          </a:p>
          <a:p>
            <a:pPr marL="800100" lvl="2" indent="0">
              <a:buNone/>
            </a:pPr>
            <a:r>
              <a:rPr lang="en-US" altLang="zh-TW" sz="1400" dirty="0"/>
              <a:t>Material                       2    8646       4323     3.669    0.0389 *  </a:t>
            </a:r>
          </a:p>
          <a:p>
            <a:pPr marL="800100" lvl="2" indent="0">
              <a:buNone/>
            </a:pPr>
            <a:r>
              <a:rPr lang="en-US" altLang="zh-TW" sz="1400" dirty="0"/>
              <a:t>Temperature                2   37922    18961   16.095    2.5e-05 ***</a:t>
            </a:r>
          </a:p>
          <a:p>
            <a:pPr marL="800100" lvl="2" indent="0">
              <a:buNone/>
            </a:pPr>
            <a:r>
              <a:rPr lang="en-US" altLang="zh-TW" sz="1400" dirty="0" err="1"/>
              <a:t>Material:Temperature</a:t>
            </a:r>
            <a:r>
              <a:rPr lang="en-US" altLang="zh-TW" sz="1400" dirty="0"/>
              <a:t>  4   16664      4166     3.536    0.0191 *  </a:t>
            </a:r>
          </a:p>
          <a:p>
            <a:pPr marL="800100" lvl="2" indent="0">
              <a:buNone/>
            </a:pPr>
            <a:r>
              <a:rPr lang="en-US" altLang="zh-TW" sz="1400" dirty="0"/>
              <a:t>Residuals                    27  31809     1178 </a:t>
            </a:r>
          </a:p>
          <a:p>
            <a:r>
              <a:rPr lang="en-US" altLang="zh-TW" sz="1800" dirty="0"/>
              <a:t>Material effect is </a:t>
            </a:r>
            <a:r>
              <a:rPr lang="en-US" altLang="zh-TW" sz="1800" dirty="0">
                <a:solidFill>
                  <a:srgbClr val="FF0000"/>
                </a:solidFill>
              </a:rPr>
              <a:t>still significant</a:t>
            </a:r>
            <a:r>
              <a:rPr lang="en-US" altLang="zh-TW" sz="1800" dirty="0"/>
              <a:t>!</a:t>
            </a:r>
          </a:p>
          <a:p>
            <a:r>
              <a:rPr lang="en-US" altLang="zh-TW" sz="1800" dirty="0"/>
              <a:t>The </a:t>
            </a:r>
            <a:r>
              <a:rPr lang="en-US" altLang="zh-TW" sz="1800" dirty="0">
                <a:solidFill>
                  <a:srgbClr val="FF0000"/>
                </a:solidFill>
              </a:rPr>
              <a:t>randomization</a:t>
            </a:r>
            <a:r>
              <a:rPr lang="en-US" altLang="zh-TW" sz="1800" dirty="0"/>
              <a:t> had balanced out the effects of “lurking” variables</a:t>
            </a:r>
          </a:p>
          <a:p>
            <a:pPr marL="0" indent="0">
              <a:buNone/>
            </a:pPr>
            <a:endParaRPr lang="en-US" altLang="zh-TW" sz="1800" dirty="0"/>
          </a:p>
          <a:p>
            <a:pPr marL="800100" lvl="2" indent="0">
              <a:buNone/>
            </a:pPr>
            <a:endParaRPr lang="en-US" altLang="zh-TW" sz="1400" dirty="0"/>
          </a:p>
        </p:txBody>
      </p:sp>
    </p:spTree>
    <p:extLst>
      <p:ext uri="{BB962C8B-B14F-4D97-AF65-F5344CB8AC3E}">
        <p14:creationId xmlns:p14="http://schemas.microsoft.com/office/powerpoint/2010/main" val="4279773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D13237-D628-4A6F-B5D3-FA6EF2C24104}"/>
              </a:ext>
            </a:extLst>
          </p:cNvPr>
          <p:cNvSpPr>
            <a:spLocks noGrp="1"/>
          </p:cNvSpPr>
          <p:nvPr>
            <p:ph type="title"/>
          </p:nvPr>
        </p:nvSpPr>
        <p:spPr>
          <a:xfrm>
            <a:off x="3859553" y="224337"/>
            <a:ext cx="4871492" cy="763526"/>
          </a:xfrm>
        </p:spPr>
        <p:txBody>
          <a:bodyPr>
            <a:normAutofit fontScale="90000"/>
          </a:bodyPr>
          <a:lstStyle/>
          <a:p>
            <a:pPr algn="l"/>
            <a:r>
              <a:rPr lang="en-US" altLang="zh-TW" dirty="0"/>
              <a:t>Blocking in the 2^K Experiment </a:t>
            </a:r>
            <a:endParaRPr lang="zh-TW" altLang="en-US" dirty="0"/>
          </a:p>
        </p:txBody>
      </p:sp>
      <p:sp>
        <p:nvSpPr>
          <p:cNvPr id="3" name="內容版面配置區 2">
            <a:extLst>
              <a:ext uri="{FF2B5EF4-FFF2-40B4-BE49-F238E27FC236}">
                <a16:creationId xmlns:a16="http://schemas.microsoft.com/office/drawing/2014/main" id="{5222C38C-C80A-44E0-8111-0AE140DE88A5}"/>
              </a:ext>
            </a:extLst>
          </p:cNvPr>
          <p:cNvSpPr>
            <a:spLocks noGrp="1"/>
          </p:cNvSpPr>
          <p:nvPr>
            <p:ph idx="1"/>
          </p:nvPr>
        </p:nvSpPr>
        <p:spPr/>
        <p:txBody>
          <a:bodyPr>
            <a:normAutofit fontScale="85000" lnSpcReduction="20000"/>
          </a:bodyPr>
          <a:lstStyle/>
          <a:p>
            <a:r>
              <a:rPr lang="en-US" altLang="zh-TW" dirty="0"/>
              <a:t>Blocking is a technique for dealing with controllable nuisance variables</a:t>
            </a:r>
          </a:p>
          <a:p>
            <a:r>
              <a:rPr lang="en-US" altLang="zh-TW" dirty="0"/>
              <a:t>Two cases are considered</a:t>
            </a:r>
          </a:p>
          <a:p>
            <a:pPr lvl="1"/>
            <a:r>
              <a:rPr lang="en-US" altLang="zh-TW" dirty="0"/>
              <a:t>Replicated designs</a:t>
            </a:r>
          </a:p>
          <a:p>
            <a:pPr lvl="1"/>
            <a:r>
              <a:rPr lang="en-US" altLang="zh-TW" dirty="0" err="1"/>
              <a:t>Unreplicated</a:t>
            </a:r>
            <a:r>
              <a:rPr lang="en-US" altLang="zh-TW" dirty="0"/>
              <a:t> designs</a:t>
            </a:r>
          </a:p>
          <a:p>
            <a:r>
              <a:rPr lang="en-US" altLang="zh-TW" dirty="0"/>
              <a:t>If there are n replicates of the design, then each replicate is a block</a:t>
            </a:r>
          </a:p>
          <a:p>
            <a:r>
              <a:rPr lang="en-US" altLang="zh-TW" dirty="0"/>
              <a:t>Each replicate is run in one of the blocks (time periods, batches of raw material, etc.)</a:t>
            </a:r>
          </a:p>
          <a:p>
            <a:r>
              <a:rPr lang="en-US" altLang="zh-TW" dirty="0">
                <a:solidFill>
                  <a:srgbClr val="9EFF29"/>
                </a:solidFill>
              </a:rPr>
              <a:t>Runs within the block are randomized</a:t>
            </a:r>
          </a:p>
          <a:p>
            <a:endParaRPr lang="zh-TW" altLang="en-US" dirty="0"/>
          </a:p>
        </p:txBody>
      </p:sp>
    </p:spTree>
    <p:extLst>
      <p:ext uri="{BB962C8B-B14F-4D97-AF65-F5344CB8AC3E}">
        <p14:creationId xmlns:p14="http://schemas.microsoft.com/office/powerpoint/2010/main" val="3741084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6803AC-D34A-472B-A97F-2AEEFBF7ECC4}"/>
              </a:ext>
            </a:extLst>
          </p:cNvPr>
          <p:cNvSpPr>
            <a:spLocks noGrp="1"/>
          </p:cNvSpPr>
          <p:nvPr>
            <p:ph type="title"/>
          </p:nvPr>
        </p:nvSpPr>
        <p:spPr>
          <a:xfrm>
            <a:off x="3915651" y="224337"/>
            <a:ext cx="4815393" cy="763526"/>
          </a:xfrm>
        </p:spPr>
        <p:txBody>
          <a:bodyPr>
            <a:normAutofit fontScale="90000"/>
          </a:bodyPr>
          <a:lstStyle/>
          <a:p>
            <a:r>
              <a:rPr lang="en-US" altLang="zh-TW" dirty="0"/>
              <a:t>Chemical Process Example</a:t>
            </a:r>
            <a:endParaRPr lang="zh-TW" altLang="en-US" dirty="0"/>
          </a:p>
        </p:txBody>
      </p:sp>
      <p:pic>
        <p:nvPicPr>
          <p:cNvPr id="4" name="Picture 5">
            <a:extLst>
              <a:ext uri="{FF2B5EF4-FFF2-40B4-BE49-F238E27FC236}">
                <a16:creationId xmlns:a16="http://schemas.microsoft.com/office/drawing/2014/main" id="{244656C3-1CC7-4652-9A8F-627EED713C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3550" y="2062469"/>
            <a:ext cx="8245475" cy="196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F4F47BA6-CFE0-46FE-83D4-D0901384B5BF}"/>
              </a:ext>
            </a:extLst>
          </p:cNvPr>
          <p:cNvSpPr/>
          <p:nvPr/>
        </p:nvSpPr>
        <p:spPr>
          <a:xfrm>
            <a:off x="1926970" y="4212020"/>
            <a:ext cx="5029201" cy="646331"/>
          </a:xfrm>
          <a:prstGeom prst="rect">
            <a:avLst/>
          </a:prstGeom>
        </p:spPr>
        <p:txBody>
          <a:bodyPr wrap="square">
            <a:spAutoFit/>
          </a:bodyPr>
          <a:lstStyle/>
          <a:p>
            <a:r>
              <a:rPr lang="en-US" altLang="zh-TW" dirty="0">
                <a:solidFill>
                  <a:srgbClr val="9EFF29"/>
                </a:solidFill>
              </a:rPr>
              <a:t>A = reactant concentration, B = catalyst amount, y = recovery </a:t>
            </a:r>
          </a:p>
        </p:txBody>
      </p:sp>
      <p:sp>
        <p:nvSpPr>
          <p:cNvPr id="6" name="文字方塊 5">
            <a:extLst>
              <a:ext uri="{FF2B5EF4-FFF2-40B4-BE49-F238E27FC236}">
                <a16:creationId xmlns:a16="http://schemas.microsoft.com/office/drawing/2014/main" id="{1B4B7209-DDA0-4259-AE61-76B2E50E04E0}"/>
              </a:ext>
            </a:extLst>
          </p:cNvPr>
          <p:cNvSpPr txBox="1"/>
          <p:nvPr/>
        </p:nvSpPr>
        <p:spPr>
          <a:xfrm>
            <a:off x="622689" y="1509886"/>
            <a:ext cx="5391219" cy="369332"/>
          </a:xfrm>
          <a:prstGeom prst="rect">
            <a:avLst/>
          </a:prstGeom>
          <a:noFill/>
        </p:spPr>
        <p:txBody>
          <a:bodyPr wrap="none" rtlCol="0">
            <a:spAutoFit/>
          </a:bodyPr>
          <a:lstStyle/>
          <a:p>
            <a:r>
              <a:rPr lang="en-US" altLang="zh-TW" dirty="0">
                <a:solidFill>
                  <a:srgbClr val="9EFF29"/>
                </a:solidFill>
              </a:rPr>
              <a:t>One regular</a:t>
            </a:r>
            <a:r>
              <a:rPr lang="zh-TW" altLang="en-US" dirty="0">
                <a:solidFill>
                  <a:srgbClr val="9EFF29"/>
                </a:solidFill>
              </a:rPr>
              <a:t> </a:t>
            </a:r>
            <a:r>
              <a:rPr lang="en-US" altLang="zh-TW" dirty="0">
                <a:solidFill>
                  <a:srgbClr val="9EFF29"/>
                </a:solidFill>
              </a:rPr>
              <a:t>design:</a:t>
            </a:r>
            <a:r>
              <a:rPr lang="zh-TW" altLang="en-US" dirty="0">
                <a:solidFill>
                  <a:srgbClr val="9EFF29"/>
                </a:solidFill>
              </a:rPr>
              <a:t> </a:t>
            </a:r>
            <a:r>
              <a:rPr lang="en-US" altLang="zh-TW" dirty="0">
                <a:solidFill>
                  <a:srgbClr val="9EFF29"/>
                </a:solidFill>
              </a:rPr>
              <a:t>completely randomized design</a:t>
            </a:r>
            <a:endParaRPr lang="zh-TW" altLang="en-US" dirty="0">
              <a:solidFill>
                <a:srgbClr val="9EFF29"/>
              </a:solidFill>
            </a:endParaRPr>
          </a:p>
        </p:txBody>
      </p:sp>
    </p:spTree>
    <p:extLst>
      <p:ext uri="{BB962C8B-B14F-4D97-AF65-F5344CB8AC3E}">
        <p14:creationId xmlns:p14="http://schemas.microsoft.com/office/powerpoint/2010/main" val="3254792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5CC288-74EA-4FAC-BAFB-08E0E2E25BEB}"/>
              </a:ext>
            </a:extLst>
          </p:cNvPr>
          <p:cNvSpPr>
            <a:spLocks noGrp="1"/>
          </p:cNvSpPr>
          <p:nvPr>
            <p:ph type="title"/>
          </p:nvPr>
        </p:nvSpPr>
        <p:spPr>
          <a:xfrm>
            <a:off x="3876383" y="224337"/>
            <a:ext cx="4854662" cy="763526"/>
          </a:xfrm>
        </p:spPr>
        <p:txBody>
          <a:bodyPr>
            <a:normAutofit fontScale="90000"/>
          </a:bodyPr>
          <a:lstStyle/>
          <a:p>
            <a:r>
              <a:rPr lang="en-US" altLang="zh-TW" dirty="0"/>
              <a:t>Chemical Process Example</a:t>
            </a:r>
            <a:endParaRPr lang="zh-TW" altLang="en-US" dirty="0"/>
          </a:p>
        </p:txBody>
      </p:sp>
      <p:pic>
        <p:nvPicPr>
          <p:cNvPr id="4" name="內容版面配置區 3">
            <a:extLst>
              <a:ext uri="{FF2B5EF4-FFF2-40B4-BE49-F238E27FC236}">
                <a16:creationId xmlns:a16="http://schemas.microsoft.com/office/drawing/2014/main" id="{C75C083F-B0EF-4202-85B3-3976E2CE2A99}"/>
              </a:ext>
            </a:extLst>
          </p:cNvPr>
          <p:cNvPicPr>
            <a:picLocks noGrp="1" noChangeAspect="1"/>
          </p:cNvPicPr>
          <p:nvPr>
            <p:ph idx="1"/>
          </p:nvPr>
        </p:nvPicPr>
        <p:blipFill>
          <a:blip r:embed="rId2"/>
          <a:stretch>
            <a:fillRect/>
          </a:stretch>
        </p:blipFill>
        <p:spPr>
          <a:xfrm>
            <a:off x="2269606" y="1707431"/>
            <a:ext cx="4633362" cy="2676376"/>
          </a:xfrm>
          <a:prstGeom prst="rect">
            <a:avLst/>
          </a:prstGeom>
        </p:spPr>
      </p:pic>
    </p:spTree>
    <p:extLst>
      <p:ext uri="{BB962C8B-B14F-4D97-AF65-F5344CB8AC3E}">
        <p14:creationId xmlns:p14="http://schemas.microsoft.com/office/powerpoint/2010/main" val="2456792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DF4AF0-6B6B-4060-AB90-7FDD80E202E6}"/>
              </a:ext>
            </a:extLst>
          </p:cNvPr>
          <p:cNvSpPr>
            <a:spLocks noGrp="1"/>
          </p:cNvSpPr>
          <p:nvPr>
            <p:ph type="title"/>
          </p:nvPr>
        </p:nvSpPr>
        <p:spPr>
          <a:xfrm>
            <a:off x="3837113" y="224337"/>
            <a:ext cx="5306887" cy="763526"/>
          </a:xfrm>
        </p:spPr>
        <p:txBody>
          <a:bodyPr>
            <a:normAutofit fontScale="90000"/>
          </a:bodyPr>
          <a:lstStyle/>
          <a:p>
            <a:pPr algn="l"/>
            <a:r>
              <a:rPr lang="en-US" altLang="zh-TW" dirty="0"/>
              <a:t>Blocking a Replicated Design</a:t>
            </a:r>
            <a:endParaRPr lang="zh-TW" altLang="en-US" dirty="0"/>
          </a:p>
        </p:txBody>
      </p:sp>
      <p:pic>
        <p:nvPicPr>
          <p:cNvPr id="4" name="Picture 6">
            <a:extLst>
              <a:ext uri="{FF2B5EF4-FFF2-40B4-BE49-F238E27FC236}">
                <a16:creationId xmlns:a16="http://schemas.microsoft.com/office/drawing/2014/main" id="{44C6EB5F-3D65-4DA7-9577-014D49264E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8666" y="2244232"/>
            <a:ext cx="6066667" cy="2534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字方塊 4">
            <a:extLst>
              <a:ext uri="{FF2B5EF4-FFF2-40B4-BE49-F238E27FC236}">
                <a16:creationId xmlns:a16="http://schemas.microsoft.com/office/drawing/2014/main" id="{BA689ABF-D363-46F4-B3F6-BB649F881CE9}"/>
              </a:ext>
            </a:extLst>
          </p:cNvPr>
          <p:cNvSpPr txBox="1"/>
          <p:nvPr/>
        </p:nvSpPr>
        <p:spPr>
          <a:xfrm>
            <a:off x="1217330" y="1391235"/>
            <a:ext cx="5327099" cy="646331"/>
          </a:xfrm>
          <a:prstGeom prst="rect">
            <a:avLst/>
          </a:prstGeom>
          <a:noFill/>
        </p:spPr>
        <p:txBody>
          <a:bodyPr wrap="none" rtlCol="0">
            <a:spAutoFit/>
          </a:bodyPr>
          <a:lstStyle/>
          <a:p>
            <a:r>
              <a:rPr lang="en-US" altLang="zh-TW" dirty="0">
                <a:solidFill>
                  <a:srgbClr val="9EFF29"/>
                </a:solidFill>
              </a:rPr>
              <a:t>The typical blocks are time periods (day or week), </a:t>
            </a:r>
          </a:p>
          <a:p>
            <a:r>
              <a:rPr lang="en-US" altLang="zh-TW" dirty="0">
                <a:solidFill>
                  <a:srgbClr val="9EFF29"/>
                </a:solidFill>
              </a:rPr>
              <a:t>batches of raw material (catalyst batches)</a:t>
            </a:r>
            <a:endParaRPr lang="zh-TW" altLang="en-US" dirty="0">
              <a:solidFill>
                <a:srgbClr val="9EFF29"/>
              </a:solidFill>
            </a:endParaRPr>
          </a:p>
        </p:txBody>
      </p:sp>
    </p:spTree>
    <p:extLst>
      <p:ext uri="{BB962C8B-B14F-4D97-AF65-F5344CB8AC3E}">
        <p14:creationId xmlns:p14="http://schemas.microsoft.com/office/powerpoint/2010/main" val="3513263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980775-0557-4CC3-8CAF-653CF0B77EBF}"/>
              </a:ext>
            </a:extLst>
          </p:cNvPr>
          <p:cNvSpPr>
            <a:spLocks noGrp="1"/>
          </p:cNvSpPr>
          <p:nvPr>
            <p:ph type="title"/>
          </p:nvPr>
        </p:nvSpPr>
        <p:spPr>
          <a:xfrm>
            <a:off x="3831503" y="224337"/>
            <a:ext cx="5250789" cy="763526"/>
          </a:xfrm>
        </p:spPr>
        <p:txBody>
          <a:bodyPr>
            <a:normAutofit fontScale="90000"/>
          </a:bodyPr>
          <a:lstStyle/>
          <a:p>
            <a:pPr algn="l"/>
            <a:r>
              <a:rPr lang="en-US" altLang="zh-TW" dirty="0"/>
              <a:t>ANOVA for the Blocked Design</a:t>
            </a:r>
            <a:endParaRPr lang="zh-TW" altLang="en-US" dirty="0"/>
          </a:p>
        </p:txBody>
      </p:sp>
      <p:pic>
        <p:nvPicPr>
          <p:cNvPr id="4" name="Picture 4">
            <a:extLst>
              <a:ext uri="{FF2B5EF4-FFF2-40B4-BE49-F238E27FC236}">
                <a16:creationId xmlns:a16="http://schemas.microsoft.com/office/drawing/2014/main" id="{BB563751-E3C5-4005-9304-B7512329F3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9262" y="2311116"/>
            <a:ext cx="8245475" cy="2608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7206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2A363B-7D6A-4016-A175-EECCD5679A1A}"/>
              </a:ext>
            </a:extLst>
          </p:cNvPr>
          <p:cNvSpPr>
            <a:spLocks noGrp="1"/>
          </p:cNvSpPr>
          <p:nvPr>
            <p:ph type="title"/>
          </p:nvPr>
        </p:nvSpPr>
        <p:spPr>
          <a:xfrm>
            <a:off x="3894267" y="224337"/>
            <a:ext cx="4815517" cy="763526"/>
          </a:xfrm>
        </p:spPr>
        <p:txBody>
          <a:bodyPr>
            <a:noAutofit/>
          </a:bodyPr>
          <a:lstStyle/>
          <a:p>
            <a:pPr algn="l"/>
            <a:r>
              <a:rPr lang="en-US" altLang="zh-TW" sz="2800" dirty="0"/>
              <a:t>Example:</a:t>
            </a:r>
            <a:br>
              <a:rPr lang="en-US" altLang="zh-TW" sz="2800" dirty="0"/>
            </a:br>
            <a:r>
              <a:rPr lang="en-US" altLang="zh-TW" sz="2800" dirty="0"/>
              <a:t>Supermarket Decision Variables</a:t>
            </a:r>
            <a:endParaRPr lang="zh-TW" altLang="en-US" sz="2800" dirty="0"/>
          </a:p>
        </p:txBody>
      </p:sp>
      <p:sp>
        <p:nvSpPr>
          <p:cNvPr id="3" name="內容版面配置區 2">
            <a:extLst>
              <a:ext uri="{FF2B5EF4-FFF2-40B4-BE49-F238E27FC236}">
                <a16:creationId xmlns:a16="http://schemas.microsoft.com/office/drawing/2014/main" id="{45BB324B-32E5-4AB1-A854-AFDEEDBD2B87}"/>
              </a:ext>
            </a:extLst>
          </p:cNvPr>
          <p:cNvSpPr>
            <a:spLocks noGrp="1"/>
          </p:cNvSpPr>
          <p:nvPr>
            <p:ph idx="1"/>
          </p:nvPr>
        </p:nvSpPr>
        <p:spPr/>
        <p:txBody>
          <a:bodyPr>
            <a:normAutofit fontScale="62500" lnSpcReduction="20000"/>
          </a:bodyPr>
          <a:lstStyle/>
          <a:p>
            <a:r>
              <a:rPr lang="en-US" altLang="zh-TW" dirty="0"/>
              <a:t>A large supermarket association wished to more scientifically determine some of its strategies concerning the allocation of shelf space to products, product pricing, product promotion, and location of products within the supermarket. </a:t>
            </a:r>
          </a:p>
          <a:p>
            <a:r>
              <a:rPr lang="en-US" altLang="zh-TW" dirty="0"/>
              <a:t>In this regard, the association decided to sponsor an experiment that examined these “managerial decision variables” (as they put it).</a:t>
            </a:r>
          </a:p>
          <a:p>
            <a:pPr marL="800100" lvl="2" indent="0">
              <a:buNone/>
            </a:pPr>
            <a:r>
              <a:rPr lang="en-US" altLang="zh-TW" dirty="0"/>
              <a:t>1. Geography (eastern vs. western part of the U.S.)</a:t>
            </a:r>
          </a:p>
          <a:p>
            <a:pPr marL="800100" lvl="2" indent="0">
              <a:buNone/>
            </a:pPr>
            <a:r>
              <a:rPr lang="en-US" altLang="zh-TW" dirty="0"/>
              <a:t>2. Volume category of the product</a:t>
            </a:r>
          </a:p>
          <a:p>
            <a:pPr marL="800100" lvl="2" indent="0">
              <a:buNone/>
            </a:pPr>
            <a:r>
              <a:rPr lang="en-US" altLang="zh-TW" dirty="0"/>
              <a:t>3. Price category of the product</a:t>
            </a:r>
          </a:p>
          <a:p>
            <a:pPr marL="800100" lvl="2" indent="0">
              <a:buNone/>
            </a:pPr>
            <a:r>
              <a:rPr lang="en-US" altLang="zh-TW" dirty="0"/>
              <a:t>4. Degree of seasonality of the product</a:t>
            </a:r>
          </a:p>
          <a:p>
            <a:pPr marL="800100" lvl="2" indent="0">
              <a:buNone/>
            </a:pPr>
            <a:r>
              <a:rPr lang="en-US" altLang="zh-TW" dirty="0"/>
              <a:t>5. Amount of shelf space allocated to the product</a:t>
            </a:r>
          </a:p>
          <a:p>
            <a:pPr marL="800100" lvl="2" indent="0">
              <a:buNone/>
            </a:pPr>
            <a:r>
              <a:rPr lang="en-US" altLang="zh-TW" dirty="0"/>
              <a:t>6. Price of the product</a:t>
            </a:r>
          </a:p>
          <a:p>
            <a:pPr marL="800100" lvl="2" indent="0">
              <a:buNone/>
            </a:pPr>
            <a:r>
              <a:rPr lang="en-US" altLang="zh-TW" dirty="0"/>
              <a:t>7. Amount of promotion of the product</a:t>
            </a:r>
          </a:p>
          <a:p>
            <a:pPr marL="800100" lvl="2" indent="0">
              <a:buNone/>
            </a:pPr>
            <a:r>
              <a:rPr lang="en-US" altLang="zh-TW" dirty="0"/>
              <a:t>8. Location quality of the product</a:t>
            </a:r>
            <a:endParaRPr lang="zh-TW" altLang="en-US" dirty="0"/>
          </a:p>
        </p:txBody>
      </p:sp>
    </p:spTree>
    <p:extLst>
      <p:ext uri="{BB962C8B-B14F-4D97-AF65-F5344CB8AC3E}">
        <p14:creationId xmlns:p14="http://schemas.microsoft.com/office/powerpoint/2010/main" val="3761384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B9BC10-2708-4CB6-AD71-4360AAA54589}"/>
              </a:ext>
            </a:extLst>
          </p:cNvPr>
          <p:cNvSpPr>
            <a:spLocks noGrp="1"/>
          </p:cNvSpPr>
          <p:nvPr>
            <p:ph type="title"/>
          </p:nvPr>
        </p:nvSpPr>
        <p:spPr>
          <a:xfrm>
            <a:off x="3881993" y="224337"/>
            <a:ext cx="4849052" cy="763526"/>
          </a:xfrm>
        </p:spPr>
        <p:txBody>
          <a:bodyPr>
            <a:normAutofit fontScale="90000"/>
          </a:bodyPr>
          <a:lstStyle/>
          <a:p>
            <a:pPr algn="l"/>
            <a:r>
              <a:rPr lang="en-US" altLang="zh-TW" dirty="0"/>
              <a:t>Battery life experiment</a:t>
            </a:r>
            <a:br>
              <a:rPr lang="en-US" altLang="zh-TW" dirty="0"/>
            </a:br>
            <a:r>
              <a:rPr lang="en-US" altLang="zh-TW" dirty="0"/>
              <a:t>Blocked Design</a:t>
            </a:r>
            <a:endParaRPr lang="zh-TW" altLang="en-US" dirty="0"/>
          </a:p>
        </p:txBody>
      </p:sp>
      <p:sp>
        <p:nvSpPr>
          <p:cNvPr id="4" name="Text Box 3">
            <a:extLst>
              <a:ext uri="{FF2B5EF4-FFF2-40B4-BE49-F238E27FC236}">
                <a16:creationId xmlns:a16="http://schemas.microsoft.com/office/drawing/2014/main" id="{E3D9AD47-C0D1-44E2-AF22-7C95A55E9C4B}"/>
              </a:ext>
            </a:extLst>
          </p:cNvPr>
          <p:cNvSpPr txBox="1">
            <a:spLocks noGrp="1" noChangeArrowheads="1"/>
          </p:cNvSpPr>
          <p:nvPr>
            <p:ph idx="1"/>
          </p:nvPr>
        </p:nvSpPr>
        <p:spPr bwMode="auto">
          <a:xfrm>
            <a:off x="463550" y="1312863"/>
            <a:ext cx="82454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TW" dirty="0">
                <a:solidFill>
                  <a:srgbClr val="9EFF29"/>
                </a:solidFill>
                <a:ea typeface="新細明體" panose="02020500000000000000" pitchFamily="18" charset="-120"/>
              </a:rPr>
              <a:t>One</a:t>
            </a:r>
            <a:r>
              <a:rPr lang="en-US" altLang="zh-TW" dirty="0">
                <a:solidFill>
                  <a:schemeClr val="bg1"/>
                </a:solidFill>
                <a:ea typeface="新細明體" panose="02020500000000000000" pitchFamily="18" charset="-120"/>
              </a:rPr>
              <a:t> statistical (effects) model: parameters are the factor effects and block effect</a:t>
            </a:r>
          </a:p>
        </p:txBody>
      </p:sp>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D656F435-C1EA-4022-865F-2940A79EDF55}"/>
                  </a:ext>
                </a:extLst>
              </p:cNvPr>
              <p:cNvSpPr txBox="1"/>
              <p:nvPr/>
            </p:nvSpPr>
            <p:spPr>
              <a:xfrm>
                <a:off x="6479783" y="3534864"/>
                <a:ext cx="1385624" cy="84850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zh-TW" altLang="en-US" i="1" smtClean="0">
                              <a:latin typeface="Cambria Math" panose="02040503050406030204" pitchFamily="18" charset="0"/>
                            </a:rPr>
                          </m:ctrlPr>
                        </m:naryPr>
                        <m:sub>
                          <m:r>
                            <m:rPr>
                              <m:brk m:alnAt="23"/>
                            </m:rPr>
                            <a:rPr lang="en-US" altLang="zh-TW" b="0" i="1" smtClean="0">
                              <a:latin typeface="Cambria Math" panose="02040503050406030204" pitchFamily="18" charset="0"/>
                            </a:rPr>
                            <m:t>𝑙</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𝑚</m:t>
                          </m:r>
                        </m:sup>
                        <m:e>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𝑏</m:t>
                              </m:r>
                            </m:e>
                            <m:sub>
                              <m:r>
                                <a:rPr lang="en-US" altLang="zh-TW" b="0" i="1" smtClean="0">
                                  <a:latin typeface="Cambria Math" panose="02040503050406030204" pitchFamily="18" charset="0"/>
                                </a:rPr>
                                <m:t>𝑙</m:t>
                              </m:r>
                            </m:sub>
                          </m:sSub>
                          <m:r>
                            <a:rPr lang="en-US" altLang="zh-TW" b="0" i="1" smtClean="0">
                              <a:latin typeface="Cambria Math" panose="02040503050406030204" pitchFamily="18" charset="0"/>
                            </a:rPr>
                            <m:t>=0</m:t>
                          </m:r>
                        </m:e>
                      </m:nary>
                    </m:oMath>
                  </m:oMathPara>
                </a14:m>
                <a:endParaRPr lang="zh-TW" altLang="en-US" dirty="0"/>
              </a:p>
            </p:txBody>
          </p:sp>
        </mc:Choice>
        <mc:Fallback xmlns="">
          <p:sp>
            <p:nvSpPr>
              <p:cNvPr id="9" name="文字方塊 8">
                <a:extLst>
                  <a:ext uri="{FF2B5EF4-FFF2-40B4-BE49-F238E27FC236}">
                    <a16:creationId xmlns:a16="http://schemas.microsoft.com/office/drawing/2014/main" id="{D656F435-C1EA-4022-865F-2940A79EDF55}"/>
                  </a:ext>
                </a:extLst>
              </p:cNvPr>
              <p:cNvSpPr txBox="1">
                <a:spLocks noRot="1" noChangeAspect="1" noMove="1" noResize="1" noEditPoints="1" noAdjustHandles="1" noChangeArrowheads="1" noChangeShapeType="1" noTextEdit="1"/>
              </p:cNvSpPr>
              <p:nvPr/>
            </p:nvSpPr>
            <p:spPr>
              <a:xfrm>
                <a:off x="6479783" y="3534864"/>
                <a:ext cx="1385624" cy="848502"/>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Object 4">
                <a:extLst>
                  <a:ext uri="{FF2B5EF4-FFF2-40B4-BE49-F238E27FC236}">
                    <a16:creationId xmlns:a16="http://schemas.microsoft.com/office/drawing/2014/main" id="{02675260-6A33-49C7-AFE3-8F8CAA4AB396}"/>
                  </a:ext>
                </a:extLst>
              </p:cNvPr>
              <p:cNvSpPr txBox="1"/>
              <p:nvPr/>
            </p:nvSpPr>
            <p:spPr bwMode="auto">
              <a:xfrm>
                <a:off x="1903413" y="2099528"/>
                <a:ext cx="5486400" cy="1240572"/>
              </a:xfrm>
              <a:prstGeom prst="rect">
                <a:avLst/>
              </a:prstGeom>
              <a:pattFill prst="pct5">
                <a:fgClr>
                  <a:schemeClr val="lt1"/>
                </a:fgClr>
                <a:bgClr>
                  <a:schemeClr val="bg1"/>
                </a:bgClr>
              </a:pattFill>
              <a:ln>
                <a:noFill/>
              </a:ln>
              <a:effectLst/>
              <a:ex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zh-TW" altLang="en-US" i="1" smtClean="0">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𝑦</m:t>
                          </m:r>
                        </m:e>
                        <m:sub>
                          <m:r>
                            <a:rPr lang="zh-TW" altLang="en-US" i="1">
                              <a:solidFill>
                                <a:srgbClr val="000000"/>
                              </a:solidFill>
                              <a:latin typeface="Cambria Math" panose="02040503050406030204" pitchFamily="18" charset="0"/>
                            </a:rPr>
                            <m:t>𝑖𝑗</m:t>
                          </m:r>
                          <m:r>
                            <a:rPr lang="en-US" altLang="zh-TW" b="0" i="1" smtClean="0">
                              <a:solidFill>
                                <a:srgbClr val="000000"/>
                              </a:solidFill>
                              <a:latin typeface="Cambria Math" panose="02040503050406030204" pitchFamily="18" charset="0"/>
                            </a:rPr>
                            <m:t>𝑙</m:t>
                          </m:r>
                          <m:r>
                            <a:rPr lang="zh-TW" altLang="en-US" i="1">
                              <a:solidFill>
                                <a:srgbClr val="000000"/>
                              </a:solidFill>
                              <a:latin typeface="Cambria Math" panose="02040503050406030204" pitchFamily="18" charset="0"/>
                            </a:rPr>
                            <m:t>𝑘</m:t>
                          </m:r>
                        </m:sub>
                      </m:sSub>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𝜇</m:t>
                      </m:r>
                      <m:r>
                        <a:rPr lang="zh-TW" altLang="en-US" i="1">
                          <a:solidFill>
                            <a:srgbClr val="000000"/>
                          </a:solidFill>
                          <a:latin typeface="Cambria Math" panose="02040503050406030204" pitchFamily="18" charset="0"/>
                        </a:rPr>
                        <m:t>+</m:t>
                      </m:r>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𝜏</m:t>
                          </m:r>
                        </m:e>
                        <m:sub>
                          <m:r>
                            <a:rPr lang="zh-TW" altLang="en-US" i="1">
                              <a:solidFill>
                                <a:srgbClr val="000000"/>
                              </a:solidFill>
                              <a:latin typeface="Cambria Math" panose="02040503050406030204" pitchFamily="18" charset="0"/>
                            </a:rPr>
                            <m:t>𝑖</m:t>
                          </m:r>
                        </m:sub>
                      </m:sSub>
                      <m:r>
                        <a:rPr lang="zh-TW" altLang="en-US" i="1">
                          <a:solidFill>
                            <a:srgbClr val="000000"/>
                          </a:solidFill>
                          <a:latin typeface="Cambria Math" panose="02040503050406030204" pitchFamily="18" charset="0"/>
                        </a:rPr>
                        <m:t>+</m:t>
                      </m:r>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𝛽</m:t>
                          </m:r>
                        </m:e>
                        <m:sub>
                          <m:r>
                            <a:rPr lang="zh-TW" altLang="en-US" i="1">
                              <a:solidFill>
                                <a:srgbClr val="000000"/>
                              </a:solidFill>
                              <a:latin typeface="Cambria Math" panose="02040503050406030204" pitchFamily="18" charset="0"/>
                            </a:rPr>
                            <m:t>𝑗</m:t>
                          </m:r>
                        </m:sub>
                      </m:sSub>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𝜏𝛽</m:t>
                      </m:r>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m:t>
                          </m:r>
                        </m:e>
                        <m:sub>
                          <m:r>
                            <a:rPr lang="zh-TW" altLang="en-US" i="1">
                              <a:solidFill>
                                <a:srgbClr val="000000"/>
                              </a:solidFill>
                              <a:latin typeface="Cambria Math" panose="02040503050406030204" pitchFamily="18" charset="0"/>
                            </a:rPr>
                            <m:t>𝑖𝑗</m:t>
                          </m:r>
                        </m:sub>
                      </m:sSub>
                      <m:r>
                        <a:rPr lang="zh-TW" altLang="en-US" i="1">
                          <a:solidFill>
                            <a:srgbClr val="000000"/>
                          </a:solidFill>
                          <a:latin typeface="Cambria Math" panose="02040503050406030204" pitchFamily="18" charset="0"/>
                        </a:rPr>
                        <m:t>+</m:t>
                      </m:r>
                      <m:sSub>
                        <m:sSubPr>
                          <m:ctrlPr>
                            <a:rPr lang="en-US" altLang="zh-TW" b="0" i="1" smtClean="0">
                              <a:solidFill>
                                <a:srgbClr val="000000"/>
                              </a:solidFill>
                              <a:latin typeface="Cambria Math" panose="02040503050406030204" pitchFamily="18" charset="0"/>
                            </a:rPr>
                          </m:ctrlPr>
                        </m:sSubPr>
                        <m:e>
                          <m:r>
                            <a:rPr lang="en-US" altLang="zh-TW" b="0" i="1" smtClean="0">
                              <a:solidFill>
                                <a:srgbClr val="000000"/>
                              </a:solidFill>
                              <a:latin typeface="Cambria Math" panose="02040503050406030204" pitchFamily="18" charset="0"/>
                            </a:rPr>
                            <m:t>𝑏</m:t>
                          </m:r>
                        </m:e>
                        <m:sub>
                          <m:r>
                            <a:rPr lang="en-US" altLang="zh-TW" b="0" i="1" smtClean="0">
                              <a:solidFill>
                                <a:srgbClr val="000000"/>
                              </a:solidFill>
                              <a:latin typeface="Cambria Math" panose="02040503050406030204" pitchFamily="18" charset="0"/>
                            </a:rPr>
                            <m:t>𝑙</m:t>
                          </m:r>
                        </m:sub>
                      </m:sSub>
                      <m:r>
                        <a:rPr lang="en-US" altLang="zh-TW" b="0" i="1" smtClean="0">
                          <a:solidFill>
                            <a:srgbClr val="000000"/>
                          </a:solidFill>
                          <a:latin typeface="Cambria Math" panose="02040503050406030204" pitchFamily="18" charset="0"/>
                        </a:rPr>
                        <m:t>+</m:t>
                      </m:r>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𝜀</m:t>
                          </m:r>
                        </m:e>
                        <m:sub>
                          <m:r>
                            <a:rPr lang="zh-TW" altLang="en-US" i="1">
                              <a:solidFill>
                                <a:srgbClr val="000000"/>
                              </a:solidFill>
                              <a:latin typeface="Cambria Math" panose="02040503050406030204" pitchFamily="18" charset="0"/>
                            </a:rPr>
                            <m:t>𝑖𝑗</m:t>
                          </m:r>
                          <m:r>
                            <a:rPr lang="en-US" altLang="zh-TW" b="0" i="1" smtClean="0">
                              <a:solidFill>
                                <a:srgbClr val="000000"/>
                              </a:solidFill>
                              <a:latin typeface="Cambria Math" panose="02040503050406030204" pitchFamily="18" charset="0"/>
                            </a:rPr>
                            <m:t>𝑙</m:t>
                          </m:r>
                          <m:r>
                            <a:rPr lang="zh-TW" altLang="en-US" i="1">
                              <a:solidFill>
                                <a:srgbClr val="000000"/>
                              </a:solidFill>
                              <a:latin typeface="Cambria Math" panose="02040503050406030204" pitchFamily="18" charset="0"/>
                            </a:rPr>
                            <m:t>𝑘</m:t>
                          </m:r>
                        </m:sub>
                      </m:sSub>
                      <m:d>
                        <m:dPr>
                          <m:begChr m:val="{"/>
                          <m:endChr m:val=""/>
                          <m:ctrlPr>
                            <a:rPr lang="zh-TW" altLang="en-US" i="1">
                              <a:solidFill>
                                <a:srgbClr val="000000"/>
                              </a:solidFill>
                              <a:latin typeface="Cambria Math" panose="02040503050406030204" pitchFamily="18" charset="0"/>
                            </a:rPr>
                          </m:ctrlPr>
                        </m:dPr>
                        <m:e>
                          <m:m>
                            <m:mPr>
                              <m:plcHide m:val="on"/>
                              <m:mcs>
                                <m:mc>
                                  <m:mcPr>
                                    <m:count m:val="1"/>
                                    <m:mcJc m:val="center"/>
                                  </m:mcPr>
                                </m:mc>
                              </m:mcs>
                              <m:ctrlPr>
                                <a:rPr lang="zh-TW" altLang="en-US" i="1">
                                  <a:solidFill>
                                    <a:srgbClr val="000000"/>
                                  </a:solidFill>
                                  <a:latin typeface="Cambria Math" panose="02040503050406030204" pitchFamily="18" charset="0"/>
                                </a:rPr>
                              </m:ctrlPr>
                            </m:mPr>
                            <m:mr>
                              <m:e>
                                <m:r>
                                  <a:rPr lang="zh-TW" altLang="en-US" i="1">
                                    <a:solidFill>
                                      <a:srgbClr val="000000"/>
                                    </a:solidFill>
                                    <a:latin typeface="Cambria Math" panose="02040503050406030204" pitchFamily="18" charset="0"/>
                                  </a:rPr>
                                  <m:t>𝑖</m:t>
                                </m:r>
                                <m:r>
                                  <a:rPr lang="zh-TW" altLang="en-US" i="1">
                                    <a:solidFill>
                                      <a:srgbClr val="000000"/>
                                    </a:solidFill>
                                    <a:latin typeface="Cambria Math" panose="02040503050406030204" pitchFamily="18" charset="0"/>
                                  </a:rPr>
                                  <m:t>=1,2,...,</m:t>
                                </m:r>
                                <m:r>
                                  <a:rPr lang="zh-TW" altLang="en-US" i="1">
                                    <a:solidFill>
                                      <a:srgbClr val="000000"/>
                                    </a:solidFill>
                                    <a:latin typeface="Cambria Math" panose="02040503050406030204" pitchFamily="18" charset="0"/>
                                  </a:rPr>
                                  <m:t>𝑎</m:t>
                                </m:r>
                              </m:e>
                            </m:mr>
                            <m:mr>
                              <m:e>
                                <m:r>
                                  <a:rPr lang="zh-TW" altLang="en-US" i="1">
                                    <a:solidFill>
                                      <a:srgbClr val="000000"/>
                                    </a:solidFill>
                                    <a:latin typeface="Cambria Math" panose="02040503050406030204" pitchFamily="18" charset="0"/>
                                  </a:rPr>
                                  <m:t>𝑗</m:t>
                                </m:r>
                                <m:r>
                                  <a:rPr lang="zh-TW" altLang="en-US" i="1">
                                    <a:solidFill>
                                      <a:srgbClr val="000000"/>
                                    </a:solidFill>
                                    <a:latin typeface="Cambria Math" panose="02040503050406030204" pitchFamily="18" charset="0"/>
                                  </a:rPr>
                                  <m:t>=1,2,...,</m:t>
                                </m:r>
                                <m:r>
                                  <a:rPr lang="zh-TW" altLang="en-US" i="1">
                                    <a:solidFill>
                                      <a:srgbClr val="000000"/>
                                    </a:solidFill>
                                    <a:latin typeface="Cambria Math" panose="02040503050406030204" pitchFamily="18" charset="0"/>
                                  </a:rPr>
                                  <m:t>𝑏</m:t>
                                </m:r>
                              </m:e>
                            </m:mr>
                            <m:mr>
                              <m:e>
                                <m:eqArr>
                                  <m:eqArrPr>
                                    <m:ctrlPr>
                                      <a:rPr lang="zh-TW" altLang="en-US" i="1">
                                        <a:solidFill>
                                          <a:srgbClr val="000000"/>
                                        </a:solidFill>
                                        <a:latin typeface="Cambria Math" panose="02040503050406030204" pitchFamily="18" charset="0"/>
                                      </a:rPr>
                                    </m:ctrlPr>
                                  </m:eqArrPr>
                                  <m:e>
                                    <m:r>
                                      <a:rPr lang="zh-TW" altLang="en-US" i="1">
                                        <a:solidFill>
                                          <a:srgbClr val="000000"/>
                                        </a:solidFill>
                                        <a:latin typeface="Cambria Math" panose="02040503050406030204" pitchFamily="18" charset="0"/>
                                      </a:rPr>
                                      <m:t>𝑘</m:t>
                                    </m:r>
                                    <m:r>
                                      <a:rPr lang="zh-TW" altLang="en-US" i="1">
                                        <a:solidFill>
                                          <a:srgbClr val="000000"/>
                                        </a:solidFill>
                                        <a:latin typeface="Cambria Math" panose="02040503050406030204" pitchFamily="18" charset="0"/>
                                      </a:rPr>
                                      <m:t>=1,2,...,</m:t>
                                    </m:r>
                                    <m:r>
                                      <a:rPr lang="zh-TW" altLang="en-US" i="1">
                                        <a:solidFill>
                                          <a:srgbClr val="000000"/>
                                        </a:solidFill>
                                        <a:latin typeface="Cambria Math" panose="02040503050406030204" pitchFamily="18" charset="0"/>
                                      </a:rPr>
                                      <m:t>𝑛</m:t>
                                    </m:r>
                                  </m:e>
                                  <m:e>
                                    <m:r>
                                      <a:rPr lang="en-US" altLang="zh-TW" b="0" i="1" smtClean="0">
                                        <a:solidFill>
                                          <a:srgbClr val="000000"/>
                                        </a:solidFill>
                                        <a:latin typeface="Cambria Math" panose="02040503050406030204" pitchFamily="18" charset="0"/>
                                      </a:rPr>
                                      <m:t>𝑙</m:t>
                                    </m:r>
                                    <m:r>
                                      <a:rPr lang="en-US" altLang="zh-TW" b="0" i="1" smtClean="0">
                                        <a:solidFill>
                                          <a:srgbClr val="000000"/>
                                        </a:solidFill>
                                        <a:latin typeface="Cambria Math" panose="02040503050406030204" pitchFamily="18" charset="0"/>
                                      </a:rPr>
                                      <m:t>=1,2,…,</m:t>
                                    </m:r>
                                    <m:r>
                                      <a:rPr lang="en-US" altLang="zh-TW" b="0" i="1" smtClean="0">
                                        <a:solidFill>
                                          <a:srgbClr val="000000"/>
                                        </a:solidFill>
                                        <a:latin typeface="Cambria Math" panose="02040503050406030204" pitchFamily="18" charset="0"/>
                                      </a:rPr>
                                      <m:t>𝑚</m:t>
                                    </m:r>
                                  </m:e>
                                </m:eqArr>
                              </m:e>
                            </m:mr>
                          </m:m>
                        </m:e>
                      </m:d>
                    </m:oMath>
                  </m:oMathPara>
                </a14:m>
                <a:endParaRPr lang="zh-TW" altLang="en-US" dirty="0"/>
              </a:p>
            </p:txBody>
          </p:sp>
        </mc:Choice>
        <mc:Fallback xmlns="">
          <p:sp>
            <p:nvSpPr>
              <p:cNvPr id="10" name="Object 4">
                <a:extLst>
                  <a:ext uri="{FF2B5EF4-FFF2-40B4-BE49-F238E27FC236}">
                    <a16:creationId xmlns:a16="http://schemas.microsoft.com/office/drawing/2014/main" id="{02675260-6A33-49C7-AFE3-8F8CAA4AB396}"/>
                  </a:ext>
                </a:extLst>
              </p:cNvPr>
              <p:cNvSpPr txBox="1">
                <a:spLocks noRot="1" noChangeAspect="1" noMove="1" noResize="1" noEditPoints="1" noAdjustHandles="1" noChangeArrowheads="1" noChangeShapeType="1" noTextEdit="1"/>
              </p:cNvSpPr>
              <p:nvPr/>
            </p:nvSpPr>
            <p:spPr bwMode="auto">
              <a:xfrm>
                <a:off x="1903413" y="2099528"/>
                <a:ext cx="5486400" cy="1240572"/>
              </a:xfrm>
              <a:prstGeom prst="rect">
                <a:avLst/>
              </a:prstGeom>
              <a:blipFill>
                <a:blip r:embed="rId4"/>
                <a:stretch>
                  <a:fillRect/>
                </a:stretch>
              </a:blipFill>
              <a:ln>
                <a:noFill/>
              </a:ln>
              <a:effectLst/>
              <a:extLst/>
            </p:spPr>
            <p:txBody>
              <a:bodyPr/>
              <a:lstStyle/>
              <a:p>
                <a:r>
                  <a:rPr lang="zh-TW" altLang="en-US">
                    <a:noFill/>
                  </a:rPr>
                  <a:t> </a:t>
                </a:r>
              </a:p>
            </p:txBody>
          </p:sp>
        </mc:Fallback>
      </mc:AlternateContent>
      <p:graphicFrame>
        <p:nvGraphicFramePr>
          <p:cNvPr id="11" name="Object 6">
            <a:extLst>
              <a:ext uri="{FF2B5EF4-FFF2-40B4-BE49-F238E27FC236}">
                <a16:creationId xmlns:a16="http://schemas.microsoft.com/office/drawing/2014/main" id="{3E2275FC-C8EC-4A96-A65C-42DDEDCC1CCB}"/>
              </a:ext>
            </a:extLst>
          </p:cNvPr>
          <p:cNvGraphicFramePr>
            <a:graphicFrameLocks noChangeAspect="1"/>
          </p:cNvGraphicFramePr>
          <p:nvPr>
            <p:extLst>
              <p:ext uri="{D42A27DB-BD31-4B8C-83A1-F6EECF244321}">
                <p14:modId xmlns:p14="http://schemas.microsoft.com/office/powerpoint/2010/main" val="4088610775"/>
              </p:ext>
            </p:extLst>
          </p:nvPr>
        </p:nvGraphicFramePr>
        <p:xfrm>
          <a:off x="1506629" y="3595492"/>
          <a:ext cx="1008063" cy="688975"/>
        </p:xfrm>
        <a:graphic>
          <a:graphicData uri="http://schemas.openxmlformats.org/presentationml/2006/ole">
            <mc:AlternateContent xmlns:mc="http://schemas.openxmlformats.org/markup-compatibility/2006">
              <mc:Choice xmlns:v="urn:schemas-microsoft-com:vml" Requires="v">
                <p:oleObj spid="_x0000_s4257" name="Microsoft 方程式編輯器 3.0" r:id="rId5" imgW="577904" imgH="425520" progId="Equation.3">
                  <p:embed/>
                </p:oleObj>
              </mc:Choice>
              <mc:Fallback>
                <p:oleObj name="Microsoft 方程式編輯器 3.0" r:id="rId5" imgW="577904" imgH="425520" progId="Equation.3">
                  <p:embed/>
                  <p:pic>
                    <p:nvPicPr>
                      <p:cNvPr id="11" name="Object 6">
                        <a:extLst>
                          <a:ext uri="{FF2B5EF4-FFF2-40B4-BE49-F238E27FC236}">
                            <a16:creationId xmlns:a16="http://schemas.microsoft.com/office/drawing/2014/main" id="{3E2275FC-C8EC-4A96-A65C-42DDEDCC1C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6629" y="3595492"/>
                        <a:ext cx="1008063" cy="688975"/>
                      </a:xfrm>
                      <a:prstGeom prst="rect">
                        <a:avLst/>
                      </a:prstGeom>
                      <a:pattFill prst="pct5">
                        <a:fgClr>
                          <a:schemeClr val="lt1"/>
                        </a:fgClr>
                        <a:bgClr>
                          <a:schemeClr val="bg1"/>
                        </a:bgClr>
                      </a:pattFill>
                      <a:ln>
                        <a:noFill/>
                      </a:ln>
                      <a:extLst/>
                    </p:spPr>
                  </p:pic>
                </p:oleObj>
              </mc:Fallback>
            </mc:AlternateContent>
          </a:graphicData>
        </a:graphic>
      </p:graphicFrame>
      <p:graphicFrame>
        <p:nvGraphicFramePr>
          <p:cNvPr id="12" name="Object 7">
            <a:extLst>
              <a:ext uri="{FF2B5EF4-FFF2-40B4-BE49-F238E27FC236}">
                <a16:creationId xmlns:a16="http://schemas.microsoft.com/office/drawing/2014/main" id="{659132E0-9F51-4E5A-9F8F-7B4CBEF3458B}"/>
              </a:ext>
            </a:extLst>
          </p:cNvPr>
          <p:cNvGraphicFramePr>
            <a:graphicFrameLocks noChangeAspect="1"/>
          </p:cNvGraphicFramePr>
          <p:nvPr>
            <p:extLst>
              <p:ext uri="{D42A27DB-BD31-4B8C-83A1-F6EECF244321}">
                <p14:modId xmlns:p14="http://schemas.microsoft.com/office/powerpoint/2010/main" val="3715182449"/>
              </p:ext>
            </p:extLst>
          </p:nvPr>
        </p:nvGraphicFramePr>
        <p:xfrm>
          <a:off x="2747117" y="3595492"/>
          <a:ext cx="936625" cy="700087"/>
        </p:xfrm>
        <a:graphic>
          <a:graphicData uri="http://schemas.openxmlformats.org/presentationml/2006/ole">
            <mc:AlternateContent xmlns:mc="http://schemas.openxmlformats.org/markup-compatibility/2006">
              <mc:Choice xmlns:v="urn:schemas-microsoft-com:vml" Requires="v">
                <p:oleObj spid="_x0000_s4258" name="Microsoft 方程式編輯器 3.0" r:id="rId7" imgW="615903" imgH="438120" progId="Equation.3">
                  <p:embed/>
                </p:oleObj>
              </mc:Choice>
              <mc:Fallback>
                <p:oleObj name="Microsoft 方程式編輯器 3.0" r:id="rId7" imgW="615903" imgH="438120" progId="Equation.3">
                  <p:embed/>
                  <p:pic>
                    <p:nvPicPr>
                      <p:cNvPr id="12" name="Object 7">
                        <a:extLst>
                          <a:ext uri="{FF2B5EF4-FFF2-40B4-BE49-F238E27FC236}">
                            <a16:creationId xmlns:a16="http://schemas.microsoft.com/office/drawing/2014/main" id="{659132E0-9F51-4E5A-9F8F-7B4CBEF345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7117" y="3595492"/>
                        <a:ext cx="936625" cy="700087"/>
                      </a:xfrm>
                      <a:prstGeom prst="rect">
                        <a:avLst/>
                      </a:prstGeom>
                      <a:pattFill prst="pct5">
                        <a:fgClr>
                          <a:schemeClr val="lt1"/>
                        </a:fgClr>
                        <a:bgClr>
                          <a:schemeClr val="bg1"/>
                        </a:bgClr>
                      </a:pattFill>
                      <a:ln>
                        <a:noFill/>
                      </a:ln>
                      <a:extLst/>
                    </p:spPr>
                  </p:pic>
                </p:oleObj>
              </mc:Fallback>
            </mc:AlternateContent>
          </a:graphicData>
        </a:graphic>
      </p:graphicFrame>
      <p:graphicFrame>
        <p:nvGraphicFramePr>
          <p:cNvPr id="13" name="Object 8">
            <a:extLst>
              <a:ext uri="{FF2B5EF4-FFF2-40B4-BE49-F238E27FC236}">
                <a16:creationId xmlns:a16="http://schemas.microsoft.com/office/drawing/2014/main" id="{AC4B2C34-DBB7-4A1F-BDFF-697002E7AA62}"/>
              </a:ext>
            </a:extLst>
          </p:cNvPr>
          <p:cNvGraphicFramePr>
            <a:graphicFrameLocks noChangeAspect="1"/>
          </p:cNvGraphicFramePr>
          <p:nvPr>
            <p:extLst>
              <p:ext uri="{D42A27DB-BD31-4B8C-83A1-F6EECF244321}">
                <p14:modId xmlns:p14="http://schemas.microsoft.com/office/powerpoint/2010/main" val="277738935"/>
              </p:ext>
            </p:extLst>
          </p:nvPr>
        </p:nvGraphicFramePr>
        <p:xfrm>
          <a:off x="3857006" y="3604682"/>
          <a:ext cx="2449513" cy="700087"/>
        </p:xfrm>
        <a:graphic>
          <a:graphicData uri="http://schemas.openxmlformats.org/presentationml/2006/ole">
            <mc:AlternateContent xmlns:mc="http://schemas.openxmlformats.org/markup-compatibility/2006">
              <mc:Choice xmlns:v="urn:schemas-microsoft-com:vml" Requires="v">
                <p:oleObj spid="_x0000_s4259" name="Microsoft 方程式編輯器 3.0" r:id="rId9" imgW="1530393" imgH="438120" progId="Equation.3">
                  <p:embed/>
                </p:oleObj>
              </mc:Choice>
              <mc:Fallback>
                <p:oleObj name="Microsoft 方程式編輯器 3.0" r:id="rId9" imgW="1530393" imgH="438120" progId="Equation.3">
                  <p:embed/>
                  <p:pic>
                    <p:nvPicPr>
                      <p:cNvPr id="13" name="Object 8">
                        <a:extLst>
                          <a:ext uri="{FF2B5EF4-FFF2-40B4-BE49-F238E27FC236}">
                            <a16:creationId xmlns:a16="http://schemas.microsoft.com/office/drawing/2014/main" id="{AC4B2C34-DBB7-4A1F-BDFF-697002E7AA6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7006" y="3604682"/>
                        <a:ext cx="2449513" cy="700087"/>
                      </a:xfrm>
                      <a:prstGeom prst="rect">
                        <a:avLst/>
                      </a:prstGeom>
                      <a:pattFill prst="pct5">
                        <a:fgClr>
                          <a:schemeClr val="lt1"/>
                        </a:fgClr>
                        <a:bgClr>
                          <a:schemeClr val="bg1"/>
                        </a:bgClr>
                      </a:pattFill>
                      <a:ln>
                        <a:noFill/>
                      </a:ln>
                      <a:extLst/>
                    </p:spPr>
                  </p:pic>
                </p:oleObj>
              </mc:Fallback>
            </mc:AlternateContent>
          </a:graphicData>
        </a:graphic>
      </p:graphicFrame>
    </p:spTree>
    <p:extLst>
      <p:ext uri="{BB962C8B-B14F-4D97-AF65-F5344CB8AC3E}">
        <p14:creationId xmlns:p14="http://schemas.microsoft.com/office/powerpoint/2010/main" val="3386592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投影片編號版面配置區 4">
            <a:extLst>
              <a:ext uri="{FF2B5EF4-FFF2-40B4-BE49-F238E27FC236}">
                <a16:creationId xmlns:a16="http://schemas.microsoft.com/office/drawing/2014/main" id="{8F5E042A-E300-4DB5-A6A3-936F626C54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ED775E21-EDD4-4617-AFCC-1B307E9AD4D6}" type="slidenum">
              <a:rPr lang="zh-TW" altLang="en-US" sz="1050"/>
              <a:pPr/>
              <a:t>31</a:t>
            </a:fld>
            <a:endParaRPr lang="en-US" altLang="zh-TW" sz="1050"/>
          </a:p>
        </p:txBody>
      </p:sp>
      <p:sp>
        <p:nvSpPr>
          <p:cNvPr id="5123" name="Rectangle 2">
            <a:extLst>
              <a:ext uri="{FF2B5EF4-FFF2-40B4-BE49-F238E27FC236}">
                <a16:creationId xmlns:a16="http://schemas.microsoft.com/office/drawing/2014/main" id="{FB1BBAB0-BC50-4E62-81F0-7872CC26C50B}"/>
              </a:ext>
            </a:extLst>
          </p:cNvPr>
          <p:cNvSpPr>
            <a:spLocks noGrp="1" noChangeArrowheads="1"/>
          </p:cNvSpPr>
          <p:nvPr>
            <p:ph type="title"/>
          </p:nvPr>
        </p:nvSpPr>
        <p:spPr>
          <a:xfrm>
            <a:off x="3726610" y="205979"/>
            <a:ext cx="4960189" cy="857250"/>
          </a:xfrm>
        </p:spPr>
        <p:txBody>
          <a:bodyPr/>
          <a:lstStyle/>
          <a:p>
            <a:r>
              <a:rPr lang="en-US" altLang="zh-TW" sz="2400" b="1" dirty="0">
                <a:ea typeface="新細明體" panose="02020500000000000000" pitchFamily="18" charset="-120"/>
              </a:rPr>
              <a:t>ANOVA for the Blocked Design</a:t>
            </a:r>
            <a:br>
              <a:rPr lang="en-US" altLang="zh-TW" sz="2400" b="1" dirty="0">
                <a:ea typeface="新細明體" panose="02020500000000000000" pitchFamily="18" charset="-120"/>
              </a:rPr>
            </a:br>
            <a:endParaRPr lang="en-US" altLang="zh-TW" sz="2400" b="1" dirty="0">
              <a:ea typeface="新細明體" panose="02020500000000000000" pitchFamily="18" charset="-120"/>
            </a:endParaRPr>
          </a:p>
        </p:txBody>
      </p:sp>
      <p:pic>
        <p:nvPicPr>
          <p:cNvPr id="5124" name="Picture 4">
            <a:extLst>
              <a:ext uri="{FF2B5EF4-FFF2-40B4-BE49-F238E27FC236}">
                <a16:creationId xmlns:a16="http://schemas.microsoft.com/office/drawing/2014/main" id="{4A121EAD-3CFC-4829-911F-78492870FD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891" y="1571625"/>
            <a:ext cx="6568543" cy="2517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9186DB-01C4-4851-A664-26A3709223CC}"/>
              </a:ext>
            </a:extLst>
          </p:cNvPr>
          <p:cNvSpPr>
            <a:spLocks noGrp="1"/>
          </p:cNvSpPr>
          <p:nvPr>
            <p:ph type="title"/>
          </p:nvPr>
        </p:nvSpPr>
        <p:spPr>
          <a:xfrm>
            <a:off x="3942272" y="205979"/>
            <a:ext cx="4744528" cy="857250"/>
          </a:xfrm>
        </p:spPr>
        <p:txBody>
          <a:bodyPr>
            <a:normAutofit fontScale="90000"/>
          </a:bodyPr>
          <a:lstStyle/>
          <a:p>
            <a:r>
              <a:rPr lang="en-US" altLang="zh-TW" dirty="0" err="1"/>
              <a:t>Unreplicated</a:t>
            </a:r>
            <a:r>
              <a:rPr lang="en-US" altLang="zh-TW" dirty="0"/>
              <a:t> Case</a:t>
            </a:r>
            <a:br>
              <a:rPr lang="en-US" altLang="zh-TW" dirty="0"/>
            </a:br>
            <a:endParaRPr lang="zh-TW" altLang="en-US" dirty="0"/>
          </a:p>
        </p:txBody>
      </p:sp>
      <p:sp>
        <p:nvSpPr>
          <p:cNvPr id="3" name="矩形 2">
            <a:extLst>
              <a:ext uri="{FF2B5EF4-FFF2-40B4-BE49-F238E27FC236}">
                <a16:creationId xmlns:a16="http://schemas.microsoft.com/office/drawing/2014/main" id="{FC352719-8847-4398-8F76-D4EE2E51C330}"/>
              </a:ext>
            </a:extLst>
          </p:cNvPr>
          <p:cNvSpPr/>
          <p:nvPr/>
        </p:nvSpPr>
        <p:spPr>
          <a:xfrm>
            <a:off x="396815" y="1436485"/>
            <a:ext cx="8548778" cy="369332"/>
          </a:xfrm>
          <a:prstGeom prst="rect">
            <a:avLst/>
          </a:prstGeom>
          <a:pattFill prst="pct5">
            <a:fgClr>
              <a:schemeClr val="lt1"/>
            </a:fgClr>
            <a:bgClr>
              <a:schemeClr val="bg1"/>
            </a:bgClr>
          </a:pattFill>
        </p:spPr>
        <p:txBody>
          <a:bodyPr wrap="square">
            <a:spAutoFit/>
          </a:bodyPr>
          <a:lstStyle/>
          <a:p>
            <a:r>
              <a:rPr lang="en-US" altLang="zh-TW" dirty="0"/>
              <a:t>Clearly the previous discussion does not apply, since there is only one replicate</a:t>
            </a:r>
          </a:p>
        </p:txBody>
      </p:sp>
      <p:pic>
        <p:nvPicPr>
          <p:cNvPr id="4" name="Picture 5" descr="Fig">
            <a:extLst>
              <a:ext uri="{FF2B5EF4-FFF2-40B4-BE49-F238E27FC236}">
                <a16:creationId xmlns:a16="http://schemas.microsoft.com/office/drawing/2014/main" id="{0344AF49-6978-48EE-AA72-2852949D9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430" y="2179073"/>
            <a:ext cx="8548778" cy="237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9134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4F92A7-C398-4CE6-B5DE-2A915CDAB13F}"/>
              </a:ext>
            </a:extLst>
          </p:cNvPr>
          <p:cNvSpPr>
            <a:spLocks noGrp="1"/>
          </p:cNvSpPr>
          <p:nvPr>
            <p:ph type="title"/>
          </p:nvPr>
        </p:nvSpPr>
        <p:spPr>
          <a:xfrm>
            <a:off x="4088921" y="224337"/>
            <a:ext cx="4642124" cy="763526"/>
          </a:xfrm>
        </p:spPr>
        <p:txBody>
          <a:bodyPr/>
          <a:lstStyle/>
          <a:p>
            <a:pPr algn="l"/>
            <a:r>
              <a:rPr lang="en-US" altLang="zh-TW" dirty="0" err="1"/>
              <a:t>Unreplicated</a:t>
            </a:r>
            <a:r>
              <a:rPr lang="en-US" altLang="zh-TW" dirty="0"/>
              <a:t> Case</a:t>
            </a:r>
            <a:endParaRPr lang="zh-TW" altLang="en-US" dirty="0"/>
          </a:p>
        </p:txBody>
      </p:sp>
      <p:pic>
        <p:nvPicPr>
          <p:cNvPr id="4" name="Picture 4">
            <a:extLst>
              <a:ext uri="{FF2B5EF4-FFF2-40B4-BE49-F238E27FC236}">
                <a16:creationId xmlns:a16="http://schemas.microsoft.com/office/drawing/2014/main" id="{591FF091-62CC-45D5-839B-DD3F3250DE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3550" y="1472913"/>
            <a:ext cx="8245475" cy="314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0677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B9BC10-2708-4CB6-AD71-4360AAA54589}"/>
              </a:ext>
            </a:extLst>
          </p:cNvPr>
          <p:cNvSpPr>
            <a:spLocks noGrp="1"/>
          </p:cNvSpPr>
          <p:nvPr>
            <p:ph type="title"/>
          </p:nvPr>
        </p:nvSpPr>
        <p:spPr>
          <a:xfrm>
            <a:off x="3881993" y="224337"/>
            <a:ext cx="4849052" cy="763526"/>
          </a:xfrm>
        </p:spPr>
        <p:txBody>
          <a:bodyPr>
            <a:normAutofit/>
          </a:bodyPr>
          <a:lstStyle/>
          <a:p>
            <a:pPr algn="l"/>
            <a:r>
              <a:rPr lang="en-US" altLang="zh-TW" dirty="0" err="1"/>
              <a:t>Unreplicated</a:t>
            </a:r>
            <a:r>
              <a:rPr lang="en-US" altLang="zh-TW" dirty="0"/>
              <a:t> Case</a:t>
            </a:r>
            <a:endParaRPr lang="zh-TW" altLang="en-US" dirty="0"/>
          </a:p>
        </p:txBody>
      </p:sp>
      <p:sp>
        <p:nvSpPr>
          <p:cNvPr id="4" name="Text Box 3">
            <a:extLst>
              <a:ext uri="{FF2B5EF4-FFF2-40B4-BE49-F238E27FC236}">
                <a16:creationId xmlns:a16="http://schemas.microsoft.com/office/drawing/2014/main" id="{E3D9AD47-C0D1-44E2-AF22-7C95A55E9C4B}"/>
              </a:ext>
            </a:extLst>
          </p:cNvPr>
          <p:cNvSpPr txBox="1">
            <a:spLocks noGrp="1" noChangeArrowheads="1"/>
          </p:cNvSpPr>
          <p:nvPr>
            <p:ph idx="1"/>
          </p:nvPr>
        </p:nvSpPr>
        <p:spPr bwMode="auto">
          <a:xfrm>
            <a:off x="446297" y="1275250"/>
            <a:ext cx="876671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TW" dirty="0">
                <a:solidFill>
                  <a:srgbClr val="9EFF29"/>
                </a:solidFill>
                <a:ea typeface="新細明體" panose="02020500000000000000" pitchFamily="18" charset="-120"/>
              </a:rPr>
              <a:t>One</a:t>
            </a:r>
            <a:r>
              <a:rPr lang="en-US" altLang="zh-TW" dirty="0">
                <a:solidFill>
                  <a:schemeClr val="bg1"/>
                </a:solidFill>
                <a:ea typeface="新細明體" panose="02020500000000000000" pitchFamily="18" charset="-120"/>
              </a:rPr>
              <a:t> statistical (effects) model: parameters are the factor effects </a:t>
            </a:r>
          </a:p>
          <a:p>
            <a:pPr>
              <a:spcBef>
                <a:spcPct val="50000"/>
              </a:spcBef>
            </a:pPr>
            <a:r>
              <a:rPr lang="en-US" altLang="zh-TW" dirty="0">
                <a:solidFill>
                  <a:schemeClr val="bg1"/>
                </a:solidFill>
                <a:ea typeface="新細明體" panose="02020500000000000000" pitchFamily="18" charset="-120"/>
              </a:rPr>
              <a:t>a=2, b=2, k=1. The interaction effect is equal to the block effect</a:t>
            </a:r>
          </a:p>
        </p:txBody>
      </p:sp>
      <mc:AlternateContent xmlns:mc="http://schemas.openxmlformats.org/markup-compatibility/2006" xmlns:a14="http://schemas.microsoft.com/office/drawing/2010/main">
        <mc:Choice Requires="a14">
          <p:sp>
            <p:nvSpPr>
              <p:cNvPr id="10" name="Object 4">
                <a:extLst>
                  <a:ext uri="{FF2B5EF4-FFF2-40B4-BE49-F238E27FC236}">
                    <a16:creationId xmlns:a16="http://schemas.microsoft.com/office/drawing/2014/main" id="{02675260-6A33-49C7-AFE3-8F8CAA4AB396}"/>
                  </a:ext>
                </a:extLst>
              </p:cNvPr>
              <p:cNvSpPr txBox="1"/>
              <p:nvPr/>
            </p:nvSpPr>
            <p:spPr bwMode="auto">
              <a:xfrm>
                <a:off x="1273684" y="2660245"/>
                <a:ext cx="5486400" cy="1240572"/>
              </a:xfrm>
              <a:prstGeom prst="rect">
                <a:avLst/>
              </a:prstGeom>
              <a:pattFill prst="pct5">
                <a:fgClr>
                  <a:schemeClr val="lt1"/>
                </a:fgClr>
                <a:bgClr>
                  <a:schemeClr val="bg1"/>
                </a:bgClr>
              </a:pattFill>
              <a:ln>
                <a:noFill/>
              </a:ln>
              <a:effectLst/>
              <a:ex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zh-TW" altLang="en-US" i="1" smtClean="0">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𝑦</m:t>
                          </m:r>
                        </m:e>
                        <m:sub>
                          <m:r>
                            <a:rPr lang="zh-TW" altLang="en-US" i="1">
                              <a:solidFill>
                                <a:srgbClr val="000000"/>
                              </a:solidFill>
                              <a:latin typeface="Cambria Math" panose="02040503050406030204" pitchFamily="18" charset="0"/>
                            </a:rPr>
                            <m:t>𝑖𝑗𝑘</m:t>
                          </m:r>
                        </m:sub>
                      </m:sSub>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𝜇</m:t>
                      </m:r>
                      <m:r>
                        <a:rPr lang="zh-TW" altLang="en-US" i="1">
                          <a:solidFill>
                            <a:srgbClr val="000000"/>
                          </a:solidFill>
                          <a:latin typeface="Cambria Math" panose="02040503050406030204" pitchFamily="18" charset="0"/>
                        </a:rPr>
                        <m:t>+</m:t>
                      </m:r>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𝜏</m:t>
                          </m:r>
                        </m:e>
                        <m:sub>
                          <m:r>
                            <a:rPr lang="zh-TW" altLang="en-US" i="1">
                              <a:solidFill>
                                <a:srgbClr val="000000"/>
                              </a:solidFill>
                              <a:latin typeface="Cambria Math" panose="02040503050406030204" pitchFamily="18" charset="0"/>
                            </a:rPr>
                            <m:t>𝑖</m:t>
                          </m:r>
                        </m:sub>
                      </m:sSub>
                      <m:r>
                        <a:rPr lang="zh-TW" altLang="en-US" i="1">
                          <a:solidFill>
                            <a:srgbClr val="000000"/>
                          </a:solidFill>
                          <a:latin typeface="Cambria Math" panose="02040503050406030204" pitchFamily="18" charset="0"/>
                        </a:rPr>
                        <m:t>+</m:t>
                      </m:r>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𝛽</m:t>
                          </m:r>
                        </m:e>
                        <m:sub>
                          <m:r>
                            <a:rPr lang="zh-TW" altLang="en-US" i="1">
                              <a:solidFill>
                                <a:srgbClr val="000000"/>
                              </a:solidFill>
                              <a:latin typeface="Cambria Math" panose="02040503050406030204" pitchFamily="18" charset="0"/>
                            </a:rPr>
                            <m:t>𝑗</m:t>
                          </m:r>
                        </m:sub>
                      </m:sSub>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𝜏𝛽</m:t>
                      </m:r>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m:t>
                          </m:r>
                        </m:e>
                        <m:sub>
                          <m:r>
                            <a:rPr lang="zh-TW" altLang="en-US" i="1">
                              <a:solidFill>
                                <a:srgbClr val="000000"/>
                              </a:solidFill>
                              <a:latin typeface="Cambria Math" panose="02040503050406030204" pitchFamily="18" charset="0"/>
                            </a:rPr>
                            <m:t>𝑖𝑗</m:t>
                          </m:r>
                        </m:sub>
                      </m:sSub>
                      <m:r>
                        <a:rPr lang="en-US" altLang="zh-TW" b="0" i="1" smtClean="0">
                          <a:solidFill>
                            <a:srgbClr val="000000"/>
                          </a:solidFill>
                          <a:latin typeface="Cambria Math" panose="02040503050406030204" pitchFamily="18" charset="0"/>
                        </a:rPr>
                        <m:t>+</m:t>
                      </m:r>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𝜀</m:t>
                          </m:r>
                        </m:e>
                        <m:sub>
                          <m:r>
                            <a:rPr lang="zh-TW" altLang="en-US" i="1">
                              <a:solidFill>
                                <a:srgbClr val="000000"/>
                              </a:solidFill>
                              <a:latin typeface="Cambria Math" panose="02040503050406030204" pitchFamily="18" charset="0"/>
                            </a:rPr>
                            <m:t>𝑖𝑗𝑘</m:t>
                          </m:r>
                        </m:sub>
                      </m:sSub>
                      <m:d>
                        <m:dPr>
                          <m:begChr m:val="{"/>
                          <m:endChr m:val=""/>
                          <m:ctrlPr>
                            <a:rPr lang="zh-TW" altLang="en-US" i="1">
                              <a:solidFill>
                                <a:srgbClr val="000000"/>
                              </a:solidFill>
                              <a:latin typeface="Cambria Math" panose="02040503050406030204" pitchFamily="18" charset="0"/>
                            </a:rPr>
                          </m:ctrlPr>
                        </m:dPr>
                        <m:e>
                          <m:m>
                            <m:mPr>
                              <m:plcHide m:val="on"/>
                              <m:mcs>
                                <m:mc>
                                  <m:mcPr>
                                    <m:count m:val="1"/>
                                    <m:mcJc m:val="center"/>
                                  </m:mcPr>
                                </m:mc>
                              </m:mcs>
                              <m:ctrlPr>
                                <a:rPr lang="zh-TW" altLang="en-US" i="1">
                                  <a:solidFill>
                                    <a:srgbClr val="000000"/>
                                  </a:solidFill>
                                  <a:latin typeface="Cambria Math" panose="02040503050406030204" pitchFamily="18" charset="0"/>
                                </a:rPr>
                              </m:ctrlPr>
                            </m:mPr>
                            <m:mr>
                              <m:e>
                                <m:r>
                                  <a:rPr lang="zh-TW" altLang="en-US" i="1">
                                    <a:solidFill>
                                      <a:srgbClr val="000000"/>
                                    </a:solidFill>
                                    <a:latin typeface="Cambria Math" panose="02040503050406030204" pitchFamily="18" charset="0"/>
                                  </a:rPr>
                                  <m:t>𝑖</m:t>
                                </m:r>
                                <m:r>
                                  <a:rPr lang="zh-TW" altLang="en-US" i="1">
                                    <a:solidFill>
                                      <a:srgbClr val="000000"/>
                                    </a:solidFill>
                                    <a:latin typeface="Cambria Math" panose="02040503050406030204" pitchFamily="18" charset="0"/>
                                  </a:rPr>
                                  <m:t>=1,2,...,</m:t>
                                </m:r>
                                <m:r>
                                  <a:rPr lang="zh-TW" altLang="en-US" i="1">
                                    <a:solidFill>
                                      <a:srgbClr val="000000"/>
                                    </a:solidFill>
                                    <a:latin typeface="Cambria Math" panose="02040503050406030204" pitchFamily="18" charset="0"/>
                                  </a:rPr>
                                  <m:t>𝑎</m:t>
                                </m:r>
                              </m:e>
                            </m:mr>
                            <m:mr>
                              <m:e>
                                <m:r>
                                  <a:rPr lang="zh-TW" altLang="en-US" i="1">
                                    <a:solidFill>
                                      <a:srgbClr val="000000"/>
                                    </a:solidFill>
                                    <a:latin typeface="Cambria Math" panose="02040503050406030204" pitchFamily="18" charset="0"/>
                                  </a:rPr>
                                  <m:t>𝑗</m:t>
                                </m:r>
                                <m:r>
                                  <a:rPr lang="zh-TW" altLang="en-US" i="1">
                                    <a:solidFill>
                                      <a:srgbClr val="000000"/>
                                    </a:solidFill>
                                    <a:latin typeface="Cambria Math" panose="02040503050406030204" pitchFamily="18" charset="0"/>
                                  </a:rPr>
                                  <m:t>=1,2,...,</m:t>
                                </m:r>
                                <m:r>
                                  <a:rPr lang="zh-TW" altLang="en-US" i="1">
                                    <a:solidFill>
                                      <a:srgbClr val="000000"/>
                                    </a:solidFill>
                                    <a:latin typeface="Cambria Math" panose="02040503050406030204" pitchFamily="18" charset="0"/>
                                  </a:rPr>
                                  <m:t>𝑏</m:t>
                                </m:r>
                              </m:e>
                            </m:mr>
                            <m:mr>
                              <m:e>
                                <m:eqArr>
                                  <m:eqArrPr>
                                    <m:ctrlPr>
                                      <a:rPr lang="zh-TW" altLang="en-US" i="1" smtClean="0">
                                        <a:solidFill>
                                          <a:srgbClr val="000000"/>
                                        </a:solidFill>
                                        <a:latin typeface="Cambria Math" panose="02040503050406030204" pitchFamily="18" charset="0"/>
                                      </a:rPr>
                                    </m:ctrlPr>
                                  </m:eqArrPr>
                                  <m:e>
                                    <m:r>
                                      <a:rPr lang="zh-TW" altLang="en-US" i="1">
                                        <a:solidFill>
                                          <a:srgbClr val="000000"/>
                                        </a:solidFill>
                                        <a:latin typeface="Cambria Math" panose="02040503050406030204" pitchFamily="18" charset="0"/>
                                      </a:rPr>
                                      <m:t>𝑘</m:t>
                                    </m:r>
                                    <m:r>
                                      <a:rPr lang="zh-TW" altLang="en-US" i="1">
                                        <a:solidFill>
                                          <a:srgbClr val="000000"/>
                                        </a:solidFill>
                                        <a:latin typeface="Cambria Math" panose="02040503050406030204" pitchFamily="18" charset="0"/>
                                      </a:rPr>
                                      <m:t>=1,2,...,</m:t>
                                    </m:r>
                                    <m:r>
                                      <a:rPr lang="zh-TW" altLang="en-US" i="1">
                                        <a:solidFill>
                                          <a:srgbClr val="000000"/>
                                        </a:solidFill>
                                        <a:latin typeface="Cambria Math" panose="02040503050406030204" pitchFamily="18" charset="0"/>
                                      </a:rPr>
                                      <m:t>𝑛</m:t>
                                    </m:r>
                                  </m:e>
                                  <m:e/>
                                </m:eqArr>
                              </m:e>
                            </m:mr>
                          </m:m>
                        </m:e>
                      </m:d>
                    </m:oMath>
                  </m:oMathPara>
                </a14:m>
                <a:endParaRPr lang="zh-TW" altLang="en-US" dirty="0"/>
              </a:p>
            </p:txBody>
          </p:sp>
        </mc:Choice>
        <mc:Fallback xmlns="">
          <p:sp>
            <p:nvSpPr>
              <p:cNvPr id="10" name="Object 4">
                <a:extLst>
                  <a:ext uri="{FF2B5EF4-FFF2-40B4-BE49-F238E27FC236}">
                    <a16:creationId xmlns:a16="http://schemas.microsoft.com/office/drawing/2014/main" id="{02675260-6A33-49C7-AFE3-8F8CAA4AB396}"/>
                  </a:ext>
                </a:extLst>
              </p:cNvPr>
              <p:cNvSpPr txBox="1">
                <a:spLocks noRot="1" noChangeAspect="1" noMove="1" noResize="1" noEditPoints="1" noAdjustHandles="1" noChangeArrowheads="1" noChangeShapeType="1" noTextEdit="1"/>
              </p:cNvSpPr>
              <p:nvPr/>
            </p:nvSpPr>
            <p:spPr bwMode="auto">
              <a:xfrm>
                <a:off x="1273684" y="2660245"/>
                <a:ext cx="5486400" cy="1240572"/>
              </a:xfrm>
              <a:prstGeom prst="rect">
                <a:avLst/>
              </a:prstGeom>
              <a:blipFill>
                <a:blip r:embed="rId3"/>
                <a:stretch>
                  <a:fillRect/>
                </a:stretch>
              </a:blipFill>
              <a:ln>
                <a:noFill/>
              </a:ln>
              <a:effectLst/>
              <a:extLst/>
            </p:spPr>
            <p:txBody>
              <a:bodyPr/>
              <a:lstStyle/>
              <a:p>
                <a:r>
                  <a:rPr lang="zh-TW" altLang="en-US">
                    <a:noFill/>
                  </a:rPr>
                  <a:t> </a:t>
                </a:r>
              </a:p>
            </p:txBody>
          </p:sp>
        </mc:Fallback>
      </mc:AlternateContent>
      <p:graphicFrame>
        <p:nvGraphicFramePr>
          <p:cNvPr id="11" name="Object 6">
            <a:extLst>
              <a:ext uri="{FF2B5EF4-FFF2-40B4-BE49-F238E27FC236}">
                <a16:creationId xmlns:a16="http://schemas.microsoft.com/office/drawing/2014/main" id="{3E2275FC-C8EC-4A96-A65C-42DDEDCC1CCB}"/>
              </a:ext>
            </a:extLst>
          </p:cNvPr>
          <p:cNvGraphicFramePr>
            <a:graphicFrameLocks noChangeAspect="1"/>
          </p:cNvGraphicFramePr>
          <p:nvPr>
            <p:extLst>
              <p:ext uri="{D42A27DB-BD31-4B8C-83A1-F6EECF244321}">
                <p14:modId xmlns:p14="http://schemas.microsoft.com/office/powerpoint/2010/main" val="2613593666"/>
              </p:ext>
            </p:extLst>
          </p:nvPr>
        </p:nvGraphicFramePr>
        <p:xfrm>
          <a:off x="1399381" y="4061318"/>
          <a:ext cx="1008063" cy="688975"/>
        </p:xfrm>
        <a:graphic>
          <a:graphicData uri="http://schemas.openxmlformats.org/presentationml/2006/ole">
            <mc:AlternateContent xmlns:mc="http://schemas.openxmlformats.org/markup-compatibility/2006">
              <mc:Choice xmlns:v="urn:schemas-microsoft-com:vml" Requires="v">
                <p:oleObj spid="_x0000_s5278" name="Microsoft 方程式編輯器 3.0" r:id="rId4" imgW="577904" imgH="425520" progId="Equation.3">
                  <p:embed/>
                </p:oleObj>
              </mc:Choice>
              <mc:Fallback>
                <p:oleObj name="Microsoft 方程式編輯器 3.0" r:id="rId4" imgW="577904" imgH="425520" progId="Equation.3">
                  <p:embed/>
                  <p:pic>
                    <p:nvPicPr>
                      <p:cNvPr id="11" name="Object 6">
                        <a:extLst>
                          <a:ext uri="{FF2B5EF4-FFF2-40B4-BE49-F238E27FC236}">
                            <a16:creationId xmlns:a16="http://schemas.microsoft.com/office/drawing/2014/main" id="{3E2275FC-C8EC-4A96-A65C-42DDEDCC1C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9381" y="4061318"/>
                        <a:ext cx="1008063" cy="688975"/>
                      </a:xfrm>
                      <a:prstGeom prst="rect">
                        <a:avLst/>
                      </a:prstGeom>
                      <a:pattFill prst="pct5">
                        <a:fgClr>
                          <a:schemeClr val="lt1"/>
                        </a:fgClr>
                        <a:bgClr>
                          <a:schemeClr val="bg1"/>
                        </a:bgClr>
                      </a:pattFill>
                      <a:ln>
                        <a:noFill/>
                      </a:ln>
                      <a:extLst/>
                    </p:spPr>
                  </p:pic>
                </p:oleObj>
              </mc:Fallback>
            </mc:AlternateContent>
          </a:graphicData>
        </a:graphic>
      </p:graphicFrame>
      <p:graphicFrame>
        <p:nvGraphicFramePr>
          <p:cNvPr id="12" name="Object 7">
            <a:extLst>
              <a:ext uri="{FF2B5EF4-FFF2-40B4-BE49-F238E27FC236}">
                <a16:creationId xmlns:a16="http://schemas.microsoft.com/office/drawing/2014/main" id="{659132E0-9F51-4E5A-9F8F-7B4CBEF3458B}"/>
              </a:ext>
            </a:extLst>
          </p:cNvPr>
          <p:cNvGraphicFramePr>
            <a:graphicFrameLocks noChangeAspect="1"/>
          </p:cNvGraphicFramePr>
          <p:nvPr>
            <p:extLst>
              <p:ext uri="{D42A27DB-BD31-4B8C-83A1-F6EECF244321}">
                <p14:modId xmlns:p14="http://schemas.microsoft.com/office/powerpoint/2010/main" val="2965094862"/>
              </p:ext>
            </p:extLst>
          </p:nvPr>
        </p:nvGraphicFramePr>
        <p:xfrm>
          <a:off x="2663912" y="4050206"/>
          <a:ext cx="936625" cy="700087"/>
        </p:xfrm>
        <a:graphic>
          <a:graphicData uri="http://schemas.openxmlformats.org/presentationml/2006/ole">
            <mc:AlternateContent xmlns:mc="http://schemas.openxmlformats.org/markup-compatibility/2006">
              <mc:Choice xmlns:v="urn:schemas-microsoft-com:vml" Requires="v">
                <p:oleObj spid="_x0000_s5279" name="Microsoft 方程式編輯器 3.0" r:id="rId6" imgW="615903" imgH="438120" progId="Equation.3">
                  <p:embed/>
                </p:oleObj>
              </mc:Choice>
              <mc:Fallback>
                <p:oleObj name="Microsoft 方程式編輯器 3.0" r:id="rId6" imgW="615903" imgH="438120" progId="Equation.3">
                  <p:embed/>
                  <p:pic>
                    <p:nvPicPr>
                      <p:cNvPr id="12" name="Object 7">
                        <a:extLst>
                          <a:ext uri="{FF2B5EF4-FFF2-40B4-BE49-F238E27FC236}">
                            <a16:creationId xmlns:a16="http://schemas.microsoft.com/office/drawing/2014/main" id="{659132E0-9F51-4E5A-9F8F-7B4CBEF345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3912" y="4050206"/>
                        <a:ext cx="936625" cy="700087"/>
                      </a:xfrm>
                      <a:prstGeom prst="rect">
                        <a:avLst/>
                      </a:prstGeom>
                      <a:pattFill prst="pct5">
                        <a:fgClr>
                          <a:schemeClr val="lt1"/>
                        </a:fgClr>
                        <a:bgClr>
                          <a:schemeClr val="bg1"/>
                        </a:bgClr>
                      </a:pattFill>
                      <a:ln>
                        <a:noFill/>
                      </a:ln>
                      <a:extLst/>
                    </p:spPr>
                  </p:pic>
                </p:oleObj>
              </mc:Fallback>
            </mc:AlternateContent>
          </a:graphicData>
        </a:graphic>
      </p:graphicFrame>
      <p:graphicFrame>
        <p:nvGraphicFramePr>
          <p:cNvPr id="13" name="Object 8">
            <a:extLst>
              <a:ext uri="{FF2B5EF4-FFF2-40B4-BE49-F238E27FC236}">
                <a16:creationId xmlns:a16="http://schemas.microsoft.com/office/drawing/2014/main" id="{AC4B2C34-DBB7-4A1F-BDFF-697002E7AA62}"/>
              </a:ext>
            </a:extLst>
          </p:cNvPr>
          <p:cNvGraphicFramePr>
            <a:graphicFrameLocks noChangeAspect="1"/>
          </p:cNvGraphicFramePr>
          <p:nvPr>
            <p:extLst>
              <p:ext uri="{D42A27DB-BD31-4B8C-83A1-F6EECF244321}">
                <p14:modId xmlns:p14="http://schemas.microsoft.com/office/powerpoint/2010/main" val="1496072348"/>
              </p:ext>
            </p:extLst>
          </p:nvPr>
        </p:nvGraphicFramePr>
        <p:xfrm>
          <a:off x="3857006" y="4050206"/>
          <a:ext cx="2449513" cy="700087"/>
        </p:xfrm>
        <a:graphic>
          <a:graphicData uri="http://schemas.openxmlformats.org/presentationml/2006/ole">
            <mc:AlternateContent xmlns:mc="http://schemas.openxmlformats.org/markup-compatibility/2006">
              <mc:Choice xmlns:v="urn:schemas-microsoft-com:vml" Requires="v">
                <p:oleObj spid="_x0000_s5280" name="Microsoft 方程式編輯器 3.0" r:id="rId8" imgW="1530393" imgH="438120" progId="Equation.3">
                  <p:embed/>
                </p:oleObj>
              </mc:Choice>
              <mc:Fallback>
                <p:oleObj name="Microsoft 方程式編輯器 3.0" r:id="rId8" imgW="1530393" imgH="438120" progId="Equation.3">
                  <p:embed/>
                  <p:pic>
                    <p:nvPicPr>
                      <p:cNvPr id="13" name="Object 8">
                        <a:extLst>
                          <a:ext uri="{FF2B5EF4-FFF2-40B4-BE49-F238E27FC236}">
                            <a16:creationId xmlns:a16="http://schemas.microsoft.com/office/drawing/2014/main" id="{AC4B2C34-DBB7-4A1F-BDFF-697002E7AA6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7006" y="4050206"/>
                        <a:ext cx="2449513" cy="700087"/>
                      </a:xfrm>
                      <a:prstGeom prst="rect">
                        <a:avLst/>
                      </a:prstGeom>
                      <a:pattFill prst="pct5">
                        <a:fgClr>
                          <a:schemeClr val="lt1"/>
                        </a:fgClr>
                        <a:bgClr>
                          <a:schemeClr val="bg1"/>
                        </a:bgClr>
                      </a:pattFill>
                      <a:ln>
                        <a:noFill/>
                      </a:ln>
                      <a:extLst/>
                    </p:spPr>
                  </p:pic>
                </p:oleObj>
              </mc:Fallback>
            </mc:AlternateContent>
          </a:graphicData>
        </a:graphic>
      </p:graphicFrame>
    </p:spTree>
    <p:extLst>
      <p:ext uri="{BB962C8B-B14F-4D97-AF65-F5344CB8AC3E}">
        <p14:creationId xmlns:p14="http://schemas.microsoft.com/office/powerpoint/2010/main" val="3941163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4F92A7-C398-4CE6-B5DE-2A915CDAB13F}"/>
              </a:ext>
            </a:extLst>
          </p:cNvPr>
          <p:cNvSpPr>
            <a:spLocks noGrp="1"/>
          </p:cNvSpPr>
          <p:nvPr>
            <p:ph type="title"/>
          </p:nvPr>
        </p:nvSpPr>
        <p:spPr>
          <a:xfrm>
            <a:off x="4088921" y="224337"/>
            <a:ext cx="4642124" cy="763526"/>
          </a:xfrm>
        </p:spPr>
        <p:txBody>
          <a:bodyPr>
            <a:normAutofit fontScale="90000"/>
          </a:bodyPr>
          <a:lstStyle/>
          <a:p>
            <a:pPr algn="l"/>
            <a:r>
              <a:rPr lang="en-US" altLang="zh-TW" dirty="0" err="1"/>
              <a:t>Unreplicated</a:t>
            </a:r>
            <a:r>
              <a:rPr lang="en-US" altLang="zh-TW" dirty="0"/>
              <a:t> Case</a:t>
            </a:r>
            <a:br>
              <a:rPr lang="en-US" altLang="zh-TW" dirty="0"/>
            </a:br>
            <a:r>
              <a:rPr lang="en-US" altLang="zh-TW" dirty="0"/>
              <a:t>ANOVA</a:t>
            </a:r>
            <a:endParaRPr lang="zh-TW" altLang="en-US" dirty="0"/>
          </a:p>
        </p:txBody>
      </p:sp>
      <p:pic>
        <p:nvPicPr>
          <p:cNvPr id="5" name="Picture 3" descr="fig14">
            <a:extLst>
              <a:ext uri="{FF2B5EF4-FFF2-40B4-BE49-F238E27FC236}">
                <a16:creationId xmlns:a16="http://schemas.microsoft.com/office/drawing/2014/main" id="{597DAB2D-1471-4F9F-8F71-55224013F6CF}"/>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b="8076"/>
          <a:stretch>
            <a:fillRect/>
          </a:stretch>
        </p:blipFill>
        <p:spPr bwMode="auto">
          <a:xfrm>
            <a:off x="1142459" y="2034226"/>
            <a:ext cx="7251044" cy="295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4F7C55CC-A512-4211-816D-0EED0B40986D}"/>
              </a:ext>
            </a:extLst>
          </p:cNvPr>
          <p:cNvSpPr/>
          <p:nvPr/>
        </p:nvSpPr>
        <p:spPr>
          <a:xfrm>
            <a:off x="465615" y="1489460"/>
            <a:ext cx="8824240" cy="461665"/>
          </a:xfrm>
          <a:prstGeom prst="rect">
            <a:avLst/>
          </a:prstGeom>
        </p:spPr>
        <p:txBody>
          <a:bodyPr wrap="square">
            <a:spAutoFit/>
          </a:bodyPr>
          <a:lstStyle/>
          <a:p>
            <a:pPr>
              <a:spcBef>
                <a:spcPct val="50000"/>
              </a:spcBef>
            </a:pPr>
            <a:r>
              <a:rPr lang="en-US" altLang="zh-TW" dirty="0">
                <a:solidFill>
                  <a:schemeClr val="bg1"/>
                </a:solidFill>
                <a:ea typeface="新細明體" panose="02020500000000000000" pitchFamily="18" charset="-120"/>
              </a:rPr>
              <a:t>a=2, b=2, k=1. </a:t>
            </a:r>
            <a:r>
              <a:rPr lang="en-US" altLang="zh-TW" sz="2400" dirty="0">
                <a:solidFill>
                  <a:srgbClr val="FF0000"/>
                </a:solidFill>
                <a:ea typeface="新細明體" panose="02020500000000000000" pitchFamily="18" charset="-120"/>
              </a:rPr>
              <a:t>The interaction effect is equal to the block effect</a:t>
            </a:r>
          </a:p>
        </p:txBody>
      </p:sp>
    </p:spTree>
    <p:extLst>
      <p:ext uri="{BB962C8B-B14F-4D97-AF65-F5344CB8AC3E}">
        <p14:creationId xmlns:p14="http://schemas.microsoft.com/office/powerpoint/2010/main" val="28848184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260D02-3D48-4676-8255-18D11493BC51}"/>
              </a:ext>
            </a:extLst>
          </p:cNvPr>
          <p:cNvSpPr>
            <a:spLocks noGrp="1"/>
          </p:cNvSpPr>
          <p:nvPr>
            <p:ph type="title"/>
          </p:nvPr>
        </p:nvSpPr>
        <p:spPr>
          <a:xfrm>
            <a:off x="3950897" y="224337"/>
            <a:ext cx="4780147" cy="763526"/>
          </a:xfrm>
        </p:spPr>
        <p:txBody>
          <a:bodyPr>
            <a:normAutofit fontScale="90000"/>
          </a:bodyPr>
          <a:lstStyle/>
          <a:p>
            <a:pPr algn="l"/>
            <a:r>
              <a:rPr lang="en-US" altLang="zh-TW" dirty="0"/>
              <a:t>The Two-Factor Factorial with Random Factors</a:t>
            </a:r>
            <a:endParaRPr lang="zh-TW" altLang="en-US" dirty="0"/>
          </a:p>
        </p:txBody>
      </p:sp>
      <p:graphicFrame>
        <p:nvGraphicFramePr>
          <p:cNvPr id="5" name="Object 1024">
            <a:extLst>
              <a:ext uri="{FF2B5EF4-FFF2-40B4-BE49-F238E27FC236}">
                <a16:creationId xmlns:a16="http://schemas.microsoft.com/office/drawing/2014/main" id="{A5608EBA-3138-43FA-B988-B5014FBFC550}"/>
              </a:ext>
            </a:extLst>
          </p:cNvPr>
          <p:cNvGraphicFramePr>
            <a:graphicFrameLocks noChangeAspect="1"/>
          </p:cNvGraphicFramePr>
          <p:nvPr>
            <p:extLst>
              <p:ext uri="{D42A27DB-BD31-4B8C-83A1-F6EECF244321}">
                <p14:modId xmlns:p14="http://schemas.microsoft.com/office/powerpoint/2010/main" val="1030933720"/>
              </p:ext>
            </p:extLst>
          </p:nvPr>
        </p:nvGraphicFramePr>
        <p:xfrm>
          <a:off x="1202246" y="2329131"/>
          <a:ext cx="6470650" cy="2590031"/>
        </p:xfrm>
        <a:graphic>
          <a:graphicData uri="http://schemas.openxmlformats.org/presentationml/2006/ole">
            <mc:AlternateContent xmlns:mc="http://schemas.openxmlformats.org/markup-compatibility/2006">
              <mc:Choice xmlns:v="urn:schemas-microsoft-com:vml" Requires="v">
                <p:oleObj spid="_x0000_s6195" name="Equation" r:id="rId3" imgW="3149600" imgH="1244600" progId="Equation.DSMT4">
                  <p:embed/>
                </p:oleObj>
              </mc:Choice>
              <mc:Fallback>
                <p:oleObj name="Equation" r:id="rId3" imgW="3149600" imgH="1244600" progId="Equation.DSMT4">
                  <p:embed/>
                  <p:pic>
                    <p:nvPicPr>
                      <p:cNvPr id="15365" name="Object 1024">
                        <a:extLst>
                          <a:ext uri="{FF2B5EF4-FFF2-40B4-BE49-F238E27FC236}">
                            <a16:creationId xmlns:a16="http://schemas.microsoft.com/office/drawing/2014/main" id="{7513544B-69A3-4409-A2AD-E546C23268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246" y="2329131"/>
                        <a:ext cx="6470650" cy="2590031"/>
                      </a:xfrm>
                      <a:prstGeom prst="rect">
                        <a:avLst/>
                      </a:prstGeom>
                      <a:pattFill prst="pct5">
                        <a:fgClr>
                          <a:schemeClr val="lt1"/>
                        </a:fgClr>
                        <a:bgClr>
                          <a:schemeClr val="bg1"/>
                        </a:bgClr>
                      </a:pattFill>
                      <a:ln>
                        <a:noFill/>
                      </a:ln>
                      <a:effectLst/>
                    </p:spPr>
                  </p:pic>
                </p:oleObj>
              </mc:Fallback>
            </mc:AlternateContent>
          </a:graphicData>
        </a:graphic>
      </p:graphicFrame>
      <p:sp>
        <p:nvSpPr>
          <p:cNvPr id="6" name="矩形 5">
            <a:extLst>
              <a:ext uri="{FF2B5EF4-FFF2-40B4-BE49-F238E27FC236}">
                <a16:creationId xmlns:a16="http://schemas.microsoft.com/office/drawing/2014/main" id="{1DC76C1A-7447-4B81-BBBB-A4541F950DC6}"/>
              </a:ext>
            </a:extLst>
          </p:cNvPr>
          <p:cNvSpPr/>
          <p:nvPr/>
        </p:nvSpPr>
        <p:spPr>
          <a:xfrm>
            <a:off x="828136" y="1399404"/>
            <a:ext cx="7902908" cy="840230"/>
          </a:xfrm>
          <a:prstGeom prst="rect">
            <a:avLst/>
          </a:prstGeom>
        </p:spPr>
        <p:txBody>
          <a:bodyPr wrap="square">
            <a:spAutoFit/>
          </a:bodyPr>
          <a:lstStyle/>
          <a:p>
            <a:pPr>
              <a:lnSpc>
                <a:spcPct val="90000"/>
              </a:lnSpc>
            </a:pPr>
            <a:r>
              <a:rPr lang="en-US" altLang="zh-TW" dirty="0">
                <a:solidFill>
                  <a:srgbClr val="9EFF29"/>
                </a:solidFill>
                <a:ea typeface="新細明體" panose="02020500000000000000" pitchFamily="18" charset="-120"/>
              </a:rPr>
              <a:t>The model parameters are </a:t>
            </a:r>
            <a:r>
              <a:rPr lang="en-US" altLang="zh-TW" i="1" dirty="0">
                <a:solidFill>
                  <a:srgbClr val="9EFF29"/>
                </a:solidFill>
                <a:ea typeface="新細明體" panose="02020500000000000000" pitchFamily="18" charset="-120"/>
              </a:rPr>
              <a:t> normally distributed </a:t>
            </a:r>
            <a:r>
              <a:rPr lang="en-US" altLang="zh-TW" dirty="0">
                <a:solidFill>
                  <a:srgbClr val="9EFF29"/>
                </a:solidFill>
                <a:ea typeface="新細明體" panose="02020500000000000000" pitchFamily="18" charset="-120"/>
              </a:rPr>
              <a:t> random variables. </a:t>
            </a:r>
          </a:p>
          <a:p>
            <a:pPr>
              <a:lnSpc>
                <a:spcPct val="90000"/>
              </a:lnSpc>
            </a:pPr>
            <a:r>
              <a:rPr lang="en-US" altLang="zh-TW" dirty="0">
                <a:solidFill>
                  <a:srgbClr val="FF0000"/>
                </a:solidFill>
                <a:ea typeface="新細明體" panose="02020500000000000000" pitchFamily="18" charset="-120"/>
              </a:rPr>
              <a:t>The parameter represents a sample from a population.</a:t>
            </a:r>
          </a:p>
          <a:p>
            <a:pPr>
              <a:lnSpc>
                <a:spcPct val="90000"/>
              </a:lnSpc>
            </a:pPr>
            <a:r>
              <a:rPr lang="en-US" altLang="zh-TW" dirty="0">
                <a:solidFill>
                  <a:srgbClr val="9EFF29"/>
                </a:solidFill>
                <a:ea typeface="新細明體" panose="02020500000000000000" pitchFamily="18" charset="-120"/>
              </a:rPr>
              <a:t>Random effects model. </a:t>
            </a:r>
          </a:p>
        </p:txBody>
      </p:sp>
    </p:spTree>
    <p:extLst>
      <p:ext uri="{BB962C8B-B14F-4D97-AF65-F5344CB8AC3E}">
        <p14:creationId xmlns:p14="http://schemas.microsoft.com/office/powerpoint/2010/main" val="3053008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164F32-986F-4D2A-8FE2-6606C17CD20C}"/>
              </a:ext>
            </a:extLst>
          </p:cNvPr>
          <p:cNvSpPr>
            <a:spLocks noGrp="1"/>
          </p:cNvSpPr>
          <p:nvPr>
            <p:ph type="title"/>
          </p:nvPr>
        </p:nvSpPr>
        <p:spPr>
          <a:xfrm>
            <a:off x="3988579" y="224337"/>
            <a:ext cx="4742466" cy="763526"/>
          </a:xfrm>
        </p:spPr>
        <p:txBody>
          <a:bodyPr/>
          <a:lstStyle/>
          <a:p>
            <a:pPr algn="l"/>
            <a:r>
              <a:rPr lang="en-US" altLang="zh-TW" dirty="0"/>
              <a:t>Test Factor Effects</a:t>
            </a:r>
            <a:endParaRPr lang="zh-TW" altLang="en-US" dirty="0"/>
          </a:p>
        </p:txBody>
      </p:sp>
      <p:sp>
        <p:nvSpPr>
          <p:cNvPr id="3" name="內容版面配置區 2">
            <a:extLst>
              <a:ext uri="{FF2B5EF4-FFF2-40B4-BE49-F238E27FC236}">
                <a16:creationId xmlns:a16="http://schemas.microsoft.com/office/drawing/2014/main" id="{87B751F9-DC27-43A9-95F6-0FDA67F9012D}"/>
              </a:ext>
            </a:extLst>
          </p:cNvPr>
          <p:cNvSpPr>
            <a:spLocks noGrp="1"/>
          </p:cNvSpPr>
          <p:nvPr>
            <p:ph idx="1"/>
          </p:nvPr>
        </p:nvSpPr>
        <p:spPr>
          <a:xfrm>
            <a:off x="463714" y="1112807"/>
            <a:ext cx="8246070" cy="3907767"/>
          </a:xfrm>
        </p:spPr>
        <p:txBody>
          <a:bodyPr/>
          <a:lstStyle/>
          <a:p>
            <a:r>
              <a:rPr lang="en-US" altLang="zh-TW" sz="2000" dirty="0"/>
              <a:t>Relevant hypotheses</a:t>
            </a:r>
          </a:p>
          <a:p>
            <a:endParaRPr lang="zh-TW" altLang="en-US" dirty="0"/>
          </a:p>
        </p:txBody>
      </p:sp>
      <p:graphicFrame>
        <p:nvGraphicFramePr>
          <p:cNvPr id="4" name="Object 1024">
            <a:extLst>
              <a:ext uri="{FF2B5EF4-FFF2-40B4-BE49-F238E27FC236}">
                <a16:creationId xmlns:a16="http://schemas.microsoft.com/office/drawing/2014/main" id="{A7233C85-49E2-4259-8CFF-E99B0F0A76C2}"/>
              </a:ext>
            </a:extLst>
          </p:cNvPr>
          <p:cNvGraphicFramePr>
            <a:graphicFrameLocks noChangeAspect="1"/>
          </p:cNvGraphicFramePr>
          <p:nvPr>
            <p:extLst>
              <p:ext uri="{D42A27DB-BD31-4B8C-83A1-F6EECF244321}">
                <p14:modId xmlns:p14="http://schemas.microsoft.com/office/powerpoint/2010/main" val="1924995036"/>
              </p:ext>
            </p:extLst>
          </p:nvPr>
        </p:nvGraphicFramePr>
        <p:xfrm>
          <a:off x="1932317" y="1447799"/>
          <a:ext cx="4876800" cy="915095"/>
        </p:xfrm>
        <a:graphic>
          <a:graphicData uri="http://schemas.openxmlformats.org/presentationml/2006/ole">
            <mc:AlternateContent xmlns:mc="http://schemas.openxmlformats.org/markup-compatibility/2006">
              <mc:Choice xmlns:v="urn:schemas-microsoft-com:vml" Requires="v">
                <p:oleObj spid="_x0000_s7268" name="Equation" r:id="rId3" imgW="2679700" imgH="533400" progId="Equation.DSMT4">
                  <p:embed/>
                </p:oleObj>
              </mc:Choice>
              <mc:Fallback>
                <p:oleObj name="Equation" r:id="rId3" imgW="2679700" imgH="533400" progId="Equation.DSMT4">
                  <p:embed/>
                  <p:pic>
                    <p:nvPicPr>
                      <p:cNvPr id="16389" name="Object 1024">
                        <a:extLst>
                          <a:ext uri="{FF2B5EF4-FFF2-40B4-BE49-F238E27FC236}">
                            <a16:creationId xmlns:a16="http://schemas.microsoft.com/office/drawing/2014/main" id="{2CBAC9AD-8362-4D0A-B009-9ACD479458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2317" y="1447799"/>
                        <a:ext cx="4876800" cy="915095"/>
                      </a:xfrm>
                      <a:prstGeom prst="rect">
                        <a:avLst/>
                      </a:prstGeom>
                      <a:pattFill prst="pct5">
                        <a:fgClr>
                          <a:schemeClr val="lt1"/>
                        </a:fgClr>
                        <a:bgClr>
                          <a:schemeClr val="bg1"/>
                        </a:bgClr>
                      </a:pattFill>
                      <a:ln>
                        <a:noFill/>
                      </a:ln>
                      <a:effectLst/>
                    </p:spPr>
                  </p:pic>
                </p:oleObj>
              </mc:Fallback>
            </mc:AlternateContent>
          </a:graphicData>
        </a:graphic>
      </p:graphicFrame>
      <p:sp>
        <p:nvSpPr>
          <p:cNvPr id="5" name="矩形 4">
            <a:extLst>
              <a:ext uri="{FF2B5EF4-FFF2-40B4-BE49-F238E27FC236}">
                <a16:creationId xmlns:a16="http://schemas.microsoft.com/office/drawing/2014/main" id="{3525EE62-F6CD-4630-97E9-E5AFCFC998A6}"/>
              </a:ext>
            </a:extLst>
          </p:cNvPr>
          <p:cNvSpPr/>
          <p:nvPr/>
        </p:nvSpPr>
        <p:spPr>
          <a:xfrm>
            <a:off x="421188" y="2297776"/>
            <a:ext cx="8259098" cy="400110"/>
          </a:xfrm>
          <a:prstGeom prst="rect">
            <a:avLst/>
          </a:prstGeom>
        </p:spPr>
        <p:txBody>
          <a:bodyPr wrap="square">
            <a:spAutoFit/>
          </a:bodyPr>
          <a:lstStyle/>
          <a:p>
            <a:pPr marL="342900" indent="-342900">
              <a:buFont typeface="Arial" panose="020B0604020202020204" pitchFamily="34" charset="0"/>
              <a:buChar char="•"/>
            </a:pPr>
            <a:r>
              <a:rPr lang="en-US" altLang="zh-TW" sz="2000" dirty="0">
                <a:solidFill>
                  <a:schemeClr val="bg1"/>
                </a:solidFill>
              </a:rPr>
              <a:t>Form of the test statistics depend on the expected mean squares</a:t>
            </a:r>
            <a:r>
              <a:rPr lang="en-US" altLang="zh-TW" dirty="0">
                <a:solidFill>
                  <a:schemeClr val="bg1"/>
                </a:solidFill>
              </a:rPr>
              <a:t>:</a:t>
            </a:r>
          </a:p>
        </p:txBody>
      </p:sp>
      <p:graphicFrame>
        <p:nvGraphicFramePr>
          <p:cNvPr id="6" name="Object 1025">
            <a:extLst>
              <a:ext uri="{FF2B5EF4-FFF2-40B4-BE49-F238E27FC236}">
                <a16:creationId xmlns:a16="http://schemas.microsoft.com/office/drawing/2014/main" id="{E7655AF3-990D-4989-ACC0-A4FF8E5F0B22}"/>
              </a:ext>
            </a:extLst>
          </p:cNvPr>
          <p:cNvGraphicFramePr>
            <a:graphicFrameLocks noChangeAspect="1"/>
          </p:cNvGraphicFramePr>
          <p:nvPr>
            <p:extLst>
              <p:ext uri="{D42A27DB-BD31-4B8C-83A1-F6EECF244321}">
                <p14:modId xmlns:p14="http://schemas.microsoft.com/office/powerpoint/2010/main" val="3883198027"/>
              </p:ext>
            </p:extLst>
          </p:nvPr>
        </p:nvGraphicFramePr>
        <p:xfrm>
          <a:off x="2160917" y="2697886"/>
          <a:ext cx="4419600" cy="2479675"/>
        </p:xfrm>
        <a:graphic>
          <a:graphicData uri="http://schemas.openxmlformats.org/presentationml/2006/ole">
            <mc:AlternateContent xmlns:mc="http://schemas.openxmlformats.org/markup-compatibility/2006">
              <mc:Choice xmlns:v="urn:schemas-microsoft-com:vml" Requires="v">
                <p:oleObj spid="_x0000_s7269" name="Equation" r:id="rId5" imgW="2806700" imgH="1574800" progId="Equation.DSMT4">
                  <p:embed/>
                </p:oleObj>
              </mc:Choice>
              <mc:Fallback>
                <p:oleObj name="Equation" r:id="rId5" imgW="2806700" imgH="1574800" progId="Equation.DSMT4">
                  <p:embed/>
                  <p:pic>
                    <p:nvPicPr>
                      <p:cNvPr id="16390" name="Object 1025">
                        <a:extLst>
                          <a:ext uri="{FF2B5EF4-FFF2-40B4-BE49-F238E27FC236}">
                            <a16:creationId xmlns:a16="http://schemas.microsoft.com/office/drawing/2014/main" id="{20FB0FD9-2518-4CB2-89B8-0D2C0C96ED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917" y="2697886"/>
                        <a:ext cx="4419600" cy="2479675"/>
                      </a:xfrm>
                      <a:prstGeom prst="rect">
                        <a:avLst/>
                      </a:prstGeom>
                      <a:pattFill prst="pct5">
                        <a:fgClr>
                          <a:schemeClr val="lt1"/>
                        </a:fgClr>
                        <a:bgClr>
                          <a:schemeClr val="bg1"/>
                        </a:bgClr>
                      </a:pattFill>
                      <a:ln>
                        <a:noFill/>
                      </a:ln>
                      <a:effectLst/>
                    </p:spPr>
                  </p:pic>
                </p:oleObj>
              </mc:Fallback>
            </mc:AlternateContent>
          </a:graphicData>
        </a:graphic>
      </p:graphicFrame>
    </p:spTree>
    <p:extLst>
      <p:ext uri="{BB962C8B-B14F-4D97-AF65-F5344CB8AC3E}">
        <p14:creationId xmlns:p14="http://schemas.microsoft.com/office/powerpoint/2010/main" val="2619588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FF0896-43C2-44B2-9B80-906F8391FA5A}"/>
              </a:ext>
            </a:extLst>
          </p:cNvPr>
          <p:cNvSpPr>
            <a:spLocks noGrp="1"/>
          </p:cNvSpPr>
          <p:nvPr>
            <p:ph type="title"/>
          </p:nvPr>
        </p:nvSpPr>
        <p:spPr>
          <a:xfrm>
            <a:off x="3883511" y="224337"/>
            <a:ext cx="4847534" cy="763526"/>
          </a:xfrm>
        </p:spPr>
        <p:txBody>
          <a:bodyPr>
            <a:normAutofit fontScale="90000"/>
          </a:bodyPr>
          <a:lstStyle/>
          <a:p>
            <a:pPr algn="l"/>
            <a:r>
              <a:rPr lang="en-US" altLang="zh-TW" dirty="0"/>
              <a:t>Estimate the factor variance</a:t>
            </a:r>
            <a:endParaRPr lang="zh-TW" altLang="en-US" dirty="0"/>
          </a:p>
        </p:txBody>
      </p:sp>
      <p:sp>
        <p:nvSpPr>
          <p:cNvPr id="3" name="內容版面配置區 2">
            <a:extLst>
              <a:ext uri="{FF2B5EF4-FFF2-40B4-BE49-F238E27FC236}">
                <a16:creationId xmlns:a16="http://schemas.microsoft.com/office/drawing/2014/main" id="{8F17B775-CEBB-42DE-89FA-78F776201E55}"/>
              </a:ext>
            </a:extLst>
          </p:cNvPr>
          <p:cNvSpPr>
            <a:spLocks noGrp="1"/>
          </p:cNvSpPr>
          <p:nvPr>
            <p:ph idx="1"/>
          </p:nvPr>
        </p:nvSpPr>
        <p:spPr>
          <a:xfrm>
            <a:off x="471947" y="1217715"/>
            <a:ext cx="8246070" cy="3465870"/>
          </a:xfrm>
        </p:spPr>
        <p:txBody>
          <a:bodyPr/>
          <a:lstStyle/>
          <a:p>
            <a:r>
              <a:rPr lang="en-US" altLang="zh-TW" sz="2400" dirty="0"/>
              <a:t>As before, use the ANOVA method; equate expected mean squares to their observed values:</a:t>
            </a:r>
          </a:p>
          <a:p>
            <a:endParaRPr lang="en-US" altLang="zh-TW" dirty="0"/>
          </a:p>
          <a:p>
            <a:endParaRPr lang="zh-TW" altLang="en-US" dirty="0"/>
          </a:p>
        </p:txBody>
      </p:sp>
      <p:graphicFrame>
        <p:nvGraphicFramePr>
          <p:cNvPr id="4" name="Object 4">
            <a:extLst>
              <a:ext uri="{FF2B5EF4-FFF2-40B4-BE49-F238E27FC236}">
                <a16:creationId xmlns:a16="http://schemas.microsoft.com/office/drawing/2014/main" id="{587EE03E-1320-4135-82D5-EF8D345FC15A}"/>
              </a:ext>
            </a:extLst>
          </p:cNvPr>
          <p:cNvGraphicFramePr>
            <a:graphicFrameLocks noChangeAspect="1"/>
          </p:cNvGraphicFramePr>
          <p:nvPr>
            <p:extLst>
              <p:ext uri="{D42A27DB-BD31-4B8C-83A1-F6EECF244321}">
                <p14:modId xmlns:p14="http://schemas.microsoft.com/office/powerpoint/2010/main" val="806216570"/>
              </p:ext>
            </p:extLst>
          </p:nvPr>
        </p:nvGraphicFramePr>
        <p:xfrm>
          <a:off x="3134054" y="2038709"/>
          <a:ext cx="2439987" cy="3009900"/>
        </p:xfrm>
        <a:graphic>
          <a:graphicData uri="http://schemas.openxmlformats.org/presentationml/2006/ole">
            <mc:AlternateContent xmlns:mc="http://schemas.openxmlformats.org/markup-compatibility/2006">
              <mc:Choice xmlns:v="urn:schemas-microsoft-com:vml" Requires="v">
                <p:oleObj spid="_x0000_s8243" name="Equation" r:id="rId3" imgW="1193800" imgH="1473200" progId="Equation.DSMT4">
                  <p:embed/>
                </p:oleObj>
              </mc:Choice>
              <mc:Fallback>
                <p:oleObj name="Equation" r:id="rId3" imgW="1193800" imgH="1473200" progId="Equation.DSMT4">
                  <p:embed/>
                  <p:pic>
                    <p:nvPicPr>
                      <p:cNvPr id="17413" name="Object 4">
                        <a:extLst>
                          <a:ext uri="{FF2B5EF4-FFF2-40B4-BE49-F238E27FC236}">
                            <a16:creationId xmlns:a16="http://schemas.microsoft.com/office/drawing/2014/main" id="{022C69DD-F255-4A63-9942-97686C881C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4054" y="2038709"/>
                        <a:ext cx="2439987" cy="3009900"/>
                      </a:xfrm>
                      <a:prstGeom prst="rect">
                        <a:avLst/>
                      </a:prstGeom>
                      <a:pattFill prst="pct5">
                        <a:fgClr>
                          <a:schemeClr val="lt1"/>
                        </a:fgClr>
                        <a:bgClr>
                          <a:schemeClr val="bg1"/>
                        </a:bgClr>
                      </a:pattFill>
                      <a:ln>
                        <a:noFill/>
                      </a:ln>
                      <a:effectLst/>
                    </p:spPr>
                  </p:pic>
                </p:oleObj>
              </mc:Fallback>
            </mc:AlternateContent>
          </a:graphicData>
        </a:graphic>
      </p:graphicFrame>
    </p:spTree>
    <p:extLst>
      <p:ext uri="{BB962C8B-B14F-4D97-AF65-F5344CB8AC3E}">
        <p14:creationId xmlns:p14="http://schemas.microsoft.com/office/powerpoint/2010/main" val="28883489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C0BBEB-16A2-478E-87BA-0DA655CBEE5A}"/>
              </a:ext>
            </a:extLst>
          </p:cNvPr>
          <p:cNvSpPr>
            <a:spLocks noGrp="1"/>
          </p:cNvSpPr>
          <p:nvPr>
            <p:ph type="title"/>
          </p:nvPr>
        </p:nvSpPr>
        <p:spPr>
          <a:xfrm>
            <a:off x="3976777" y="224337"/>
            <a:ext cx="4754268" cy="763526"/>
          </a:xfrm>
        </p:spPr>
        <p:txBody>
          <a:bodyPr>
            <a:normAutofit fontScale="90000"/>
          </a:bodyPr>
          <a:lstStyle/>
          <a:p>
            <a:pPr algn="l"/>
            <a:r>
              <a:rPr lang="en-US" altLang="zh-TW" dirty="0"/>
              <a:t>A Measurement Systems Capability Study</a:t>
            </a:r>
            <a:endParaRPr lang="zh-TW" altLang="en-US" dirty="0"/>
          </a:p>
        </p:txBody>
      </p:sp>
      <p:sp>
        <p:nvSpPr>
          <p:cNvPr id="3" name="內容版面配置區 2">
            <a:extLst>
              <a:ext uri="{FF2B5EF4-FFF2-40B4-BE49-F238E27FC236}">
                <a16:creationId xmlns:a16="http://schemas.microsoft.com/office/drawing/2014/main" id="{2D7D7DA8-075F-4B0D-A619-E6E7C945246C}"/>
              </a:ext>
            </a:extLst>
          </p:cNvPr>
          <p:cNvSpPr>
            <a:spLocks noGrp="1"/>
          </p:cNvSpPr>
          <p:nvPr>
            <p:ph idx="1"/>
          </p:nvPr>
        </p:nvSpPr>
        <p:spPr/>
        <p:txBody>
          <a:bodyPr>
            <a:normAutofit fontScale="85000" lnSpcReduction="20000"/>
          </a:bodyPr>
          <a:lstStyle/>
          <a:p>
            <a:r>
              <a:rPr lang="en-US" altLang="zh-TW" dirty="0"/>
              <a:t>Gauge capability (or R&amp;R) is of interest</a:t>
            </a:r>
          </a:p>
          <a:p>
            <a:r>
              <a:rPr lang="en-US" altLang="zh-TW" dirty="0"/>
              <a:t>The gauge is used by an operator to measure a critical dimension on a part</a:t>
            </a:r>
          </a:p>
          <a:p>
            <a:r>
              <a:rPr lang="en-US" altLang="zh-TW" dirty="0">
                <a:solidFill>
                  <a:srgbClr val="9EFF29"/>
                </a:solidFill>
              </a:rPr>
              <a:t>Repeatability</a:t>
            </a:r>
            <a:r>
              <a:rPr lang="en-US" altLang="zh-TW" dirty="0"/>
              <a:t> is a measure of the variability due only to the gauge</a:t>
            </a:r>
          </a:p>
          <a:p>
            <a:r>
              <a:rPr lang="en-US" altLang="zh-TW" dirty="0">
                <a:solidFill>
                  <a:srgbClr val="9EFF29"/>
                </a:solidFill>
              </a:rPr>
              <a:t>Reproducibility</a:t>
            </a:r>
            <a:r>
              <a:rPr lang="en-US" altLang="zh-TW" dirty="0"/>
              <a:t> is a measure of the variability due to the operator </a:t>
            </a:r>
          </a:p>
          <a:p>
            <a:r>
              <a:rPr lang="en-US" altLang="zh-TW" dirty="0"/>
              <a:t>This is a two-factor factorial (completely randomized) with both factors (parts, operators,) random – a random effects model</a:t>
            </a:r>
          </a:p>
          <a:p>
            <a:endParaRPr lang="zh-TW" altLang="en-US" dirty="0"/>
          </a:p>
        </p:txBody>
      </p:sp>
    </p:spTree>
    <p:extLst>
      <p:ext uri="{BB962C8B-B14F-4D97-AF65-F5344CB8AC3E}">
        <p14:creationId xmlns:p14="http://schemas.microsoft.com/office/powerpoint/2010/main" val="1169435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E88CF9-1377-4354-85B5-15200820B3DF}"/>
              </a:ext>
            </a:extLst>
          </p:cNvPr>
          <p:cNvSpPr>
            <a:spLocks noGrp="1"/>
          </p:cNvSpPr>
          <p:nvPr>
            <p:ph type="title"/>
          </p:nvPr>
        </p:nvSpPr>
        <p:spPr>
          <a:xfrm>
            <a:off x="3840479" y="224337"/>
            <a:ext cx="4890565" cy="763526"/>
          </a:xfrm>
        </p:spPr>
        <p:txBody>
          <a:bodyPr/>
          <a:lstStyle/>
          <a:p>
            <a:r>
              <a:rPr lang="en-US" altLang="zh-TW" dirty="0"/>
              <a:t>Financial Services Menu</a:t>
            </a:r>
            <a:endParaRPr lang="zh-TW" altLang="en-US" dirty="0"/>
          </a:p>
        </p:txBody>
      </p:sp>
      <p:sp>
        <p:nvSpPr>
          <p:cNvPr id="3" name="內容版面配置區 2">
            <a:extLst>
              <a:ext uri="{FF2B5EF4-FFF2-40B4-BE49-F238E27FC236}">
                <a16:creationId xmlns:a16="http://schemas.microsoft.com/office/drawing/2014/main" id="{30D8E3FE-4C3F-4BD7-B211-7286D6340B9E}"/>
              </a:ext>
            </a:extLst>
          </p:cNvPr>
          <p:cNvSpPr>
            <a:spLocks noGrp="1"/>
          </p:cNvSpPr>
          <p:nvPr>
            <p:ph idx="1"/>
          </p:nvPr>
        </p:nvSpPr>
        <p:spPr>
          <a:xfrm>
            <a:off x="286213" y="1581374"/>
            <a:ext cx="8267330" cy="3921163"/>
          </a:xfrm>
        </p:spPr>
        <p:txBody>
          <a:bodyPr>
            <a:normAutofit fontScale="55000" lnSpcReduction="20000"/>
          </a:bodyPr>
          <a:lstStyle/>
          <a:p>
            <a:r>
              <a:rPr lang="en-US" altLang="zh-TW" dirty="0" err="1"/>
              <a:t>GlobalFinServe</a:t>
            </a:r>
            <a:r>
              <a:rPr lang="en-US" altLang="zh-TW" dirty="0"/>
              <a:t> hoped to resolve many questions using the results of the experiment. The primary issue was to determine which benefits and services would drive demand to join the special client group.</a:t>
            </a:r>
          </a:p>
          <a:p>
            <a:r>
              <a:rPr lang="en-US" altLang="zh-TW" dirty="0"/>
              <a:t>Using the company’s information on the different costs it would incur for the different levels of each factor, a cost/benefit analysis could then be done.</a:t>
            </a:r>
          </a:p>
          <a:p>
            <a:pPr marL="800100" lvl="2" indent="0">
              <a:buNone/>
            </a:pPr>
            <a:r>
              <a:rPr lang="en-US" altLang="zh-TW" dirty="0"/>
              <a:t>1.Dedicated financial relationship manager?</a:t>
            </a:r>
          </a:p>
          <a:p>
            <a:pPr marL="1257300" lvl="3" indent="0">
              <a:buNone/>
            </a:pPr>
            <a:r>
              <a:rPr lang="en-US" altLang="zh-TW" dirty="0"/>
              <a:t>Yes; one specific person will be familiar with your profile, serve your needs, and proactively</a:t>
            </a:r>
          </a:p>
          <a:p>
            <a:pPr marL="1257300" lvl="3" indent="0">
              <a:buNone/>
            </a:pPr>
            <a:r>
              <a:rPr lang="en-US" altLang="zh-TW" dirty="0"/>
              <a:t>make recommendations to you</a:t>
            </a:r>
          </a:p>
          <a:p>
            <a:pPr marL="1257300" lvl="3" indent="0">
              <a:buNone/>
            </a:pPr>
            <a:r>
              <a:rPr lang="en-US" altLang="zh-TW" dirty="0"/>
              <a:t>No; there is a pool of people, and you are served by whoever answers the phone; no</a:t>
            </a:r>
          </a:p>
          <a:p>
            <a:pPr marL="1257300" lvl="3" indent="0">
              <a:buNone/>
            </a:pPr>
            <a:r>
              <a:rPr lang="en-US" altLang="zh-TW" dirty="0"/>
              <a:t>proactive recommendations</a:t>
            </a:r>
          </a:p>
          <a:p>
            <a:pPr marL="800100" lvl="2" indent="0">
              <a:buNone/>
            </a:pPr>
            <a:r>
              <a:rPr lang="en-US" altLang="zh-TW" dirty="0"/>
              <a:t>2. Availability of separate dedicated centers at which clients and financial relationship</a:t>
            </a:r>
          </a:p>
          <a:p>
            <a:pPr marL="800100" lvl="2" indent="0">
              <a:buNone/>
            </a:pPr>
            <a:r>
              <a:rPr lang="en-US" altLang="zh-TW" dirty="0"/>
              <a:t>	managers can meet?: Yes; No</a:t>
            </a:r>
          </a:p>
          <a:p>
            <a:pPr marL="800100" lvl="2" indent="0">
              <a:buNone/>
            </a:pPr>
            <a:r>
              <a:rPr lang="en-US" altLang="zh-TW" dirty="0"/>
              <a:t>3. Financial services availability</a:t>
            </a:r>
          </a:p>
          <a:p>
            <a:pPr marL="800100" lvl="2" indent="0">
              <a:buNone/>
            </a:pPr>
            <a:r>
              <a:rPr lang="en-US" altLang="zh-TW" dirty="0"/>
              <a:t>	About ten different levels of services available; for example, investment services and</a:t>
            </a:r>
          </a:p>
          <a:p>
            <a:pPr marL="800100" lvl="2" indent="0">
              <a:buNone/>
            </a:pPr>
            <a:r>
              <a:rPr lang="en-US" altLang="zh-TW" dirty="0"/>
              <a:t>	financial planning services available, but borrowing services not available</a:t>
            </a:r>
          </a:p>
          <a:p>
            <a:pPr marL="800100" lvl="2" indent="0">
              <a:buNone/>
            </a:pPr>
            <a:r>
              <a:rPr lang="en-US" altLang="zh-TW" dirty="0"/>
              <a:t>4. Cost to the special client: $20 per year; $200 per year; 0.5% of assets per year</a:t>
            </a:r>
          </a:p>
          <a:p>
            <a:pPr marL="800100" lvl="2" indent="0">
              <a:buNone/>
            </a:pPr>
            <a:r>
              <a:rPr lang="en-US" altLang="zh-TW" dirty="0"/>
              <a:t>5. Minimum account balance (total of investments and deposits): $25,000; $50,000; $100,000</a:t>
            </a:r>
            <a:endParaRPr lang="zh-TW" altLang="en-US" dirty="0"/>
          </a:p>
        </p:txBody>
      </p:sp>
    </p:spTree>
    <p:extLst>
      <p:ext uri="{BB962C8B-B14F-4D97-AF65-F5344CB8AC3E}">
        <p14:creationId xmlns:p14="http://schemas.microsoft.com/office/powerpoint/2010/main" val="23422944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C0BBEB-16A2-478E-87BA-0DA655CBEE5A}"/>
              </a:ext>
            </a:extLst>
          </p:cNvPr>
          <p:cNvSpPr>
            <a:spLocks noGrp="1"/>
          </p:cNvSpPr>
          <p:nvPr>
            <p:ph type="title"/>
          </p:nvPr>
        </p:nvSpPr>
        <p:spPr>
          <a:xfrm>
            <a:off x="3976776" y="224337"/>
            <a:ext cx="5167223" cy="763526"/>
          </a:xfrm>
        </p:spPr>
        <p:txBody>
          <a:bodyPr>
            <a:noAutofit/>
          </a:bodyPr>
          <a:lstStyle/>
          <a:p>
            <a:pPr algn="l"/>
            <a:r>
              <a:rPr lang="en-US" altLang="zh-TW" sz="2800" dirty="0"/>
              <a:t>A Measurement Systems Capability Study: Product Length</a:t>
            </a:r>
            <a:endParaRPr lang="zh-TW" altLang="en-US" sz="2800" dirty="0"/>
          </a:p>
        </p:txBody>
      </p:sp>
      <p:pic>
        <p:nvPicPr>
          <p:cNvPr id="4" name="Picture 4">
            <a:extLst>
              <a:ext uri="{FF2B5EF4-FFF2-40B4-BE49-F238E27FC236}">
                <a16:creationId xmlns:a16="http://schemas.microsoft.com/office/drawing/2014/main" id="{76D7BFD1-9CAB-408A-B8D9-8A1F441A1E2E}"/>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852495" y="1365073"/>
            <a:ext cx="3439009" cy="3700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59518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C0BBEB-16A2-478E-87BA-0DA655CBEE5A}"/>
              </a:ext>
            </a:extLst>
          </p:cNvPr>
          <p:cNvSpPr>
            <a:spLocks noGrp="1"/>
          </p:cNvSpPr>
          <p:nvPr>
            <p:ph type="title"/>
          </p:nvPr>
        </p:nvSpPr>
        <p:spPr>
          <a:xfrm>
            <a:off x="3976777" y="224337"/>
            <a:ext cx="4754268" cy="763526"/>
          </a:xfrm>
        </p:spPr>
        <p:txBody>
          <a:bodyPr>
            <a:normAutofit fontScale="90000"/>
          </a:bodyPr>
          <a:lstStyle/>
          <a:p>
            <a:pPr algn="l"/>
            <a:r>
              <a:rPr lang="en-US" altLang="zh-TW" dirty="0"/>
              <a:t>A Measurement Systems Capability Study</a:t>
            </a:r>
            <a:endParaRPr lang="zh-TW" altLang="en-US" dirty="0"/>
          </a:p>
        </p:txBody>
      </p:sp>
      <p:pic>
        <p:nvPicPr>
          <p:cNvPr id="5" name="Picture 4">
            <a:extLst>
              <a:ext uri="{FF2B5EF4-FFF2-40B4-BE49-F238E27FC236}">
                <a16:creationId xmlns:a16="http://schemas.microsoft.com/office/drawing/2014/main" id="{E2024949-DA68-40D4-82AB-641BE3198F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2543" y="1497861"/>
            <a:ext cx="5958913" cy="3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8770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D37FAB-EC6E-4856-9AC8-6D9A88F50020}"/>
              </a:ext>
            </a:extLst>
          </p:cNvPr>
          <p:cNvSpPr>
            <a:spLocks noGrp="1"/>
          </p:cNvSpPr>
          <p:nvPr>
            <p:ph type="title"/>
          </p:nvPr>
        </p:nvSpPr>
        <p:spPr>
          <a:xfrm>
            <a:off x="4149305" y="224337"/>
            <a:ext cx="4581739" cy="763526"/>
          </a:xfrm>
        </p:spPr>
        <p:txBody>
          <a:bodyPr/>
          <a:lstStyle/>
          <a:p>
            <a:pPr algn="l"/>
            <a:r>
              <a:rPr lang="en-US" altLang="zh-TW" dirty="0"/>
              <a:t>Gauge Capability</a:t>
            </a:r>
            <a:endParaRPr lang="zh-TW" altLang="en-US" dirty="0"/>
          </a:p>
        </p:txBody>
      </p:sp>
      <p:sp>
        <p:nvSpPr>
          <p:cNvPr id="3" name="內容版面配置區 2">
            <a:extLst>
              <a:ext uri="{FF2B5EF4-FFF2-40B4-BE49-F238E27FC236}">
                <a16:creationId xmlns:a16="http://schemas.microsoft.com/office/drawing/2014/main" id="{35364C93-59C2-4081-96B7-1261E6A2464D}"/>
              </a:ext>
            </a:extLst>
          </p:cNvPr>
          <p:cNvSpPr>
            <a:spLocks noGrp="1"/>
          </p:cNvSpPr>
          <p:nvPr>
            <p:ph idx="1"/>
          </p:nvPr>
        </p:nvSpPr>
        <p:spPr/>
        <p:txBody>
          <a:bodyPr/>
          <a:lstStyle/>
          <a:p>
            <a:r>
              <a:rPr lang="en-US" altLang="zh-TW" sz="2000" dirty="0"/>
              <a:t>The estimate of the variance component of parts</a:t>
            </a:r>
            <a:r>
              <a:rPr lang="zh-TW" altLang="en-US" sz="2000" dirty="0"/>
              <a:t> </a:t>
            </a:r>
            <a:r>
              <a:rPr lang="en-US" altLang="zh-TW" sz="2000" dirty="0"/>
              <a:t>(</a:t>
            </a:r>
            <a:r>
              <a:rPr lang="el-GR" altLang="zh-TW" sz="2000" dirty="0"/>
              <a:t>τ</a:t>
            </a:r>
            <a:r>
              <a:rPr lang="en-US" altLang="zh-TW" sz="2000" dirty="0"/>
              <a:t>), operator</a:t>
            </a:r>
            <a:r>
              <a:rPr lang="zh-TW" altLang="en-US" sz="2000" dirty="0"/>
              <a:t> </a:t>
            </a:r>
            <a:r>
              <a:rPr lang="en-US" altLang="zh-TW" sz="2000" dirty="0"/>
              <a:t>(</a:t>
            </a:r>
            <a:r>
              <a:rPr lang="el-GR" altLang="zh-TW" sz="2000" dirty="0"/>
              <a:t>β</a:t>
            </a:r>
            <a:r>
              <a:rPr lang="en-US" altLang="zh-TW" sz="2000" dirty="0"/>
              <a:t>) (Reproducibility), and measurement equipment (</a:t>
            </a:r>
            <a:r>
              <a:rPr lang="en-US" altLang="zh-TW" sz="2000"/>
              <a:t>Repeatability) and </a:t>
            </a:r>
            <a:r>
              <a:rPr lang="en-US" altLang="zh-TW" sz="2000" dirty="0"/>
              <a:t>the gauge capability</a:t>
            </a:r>
          </a:p>
          <a:p>
            <a:r>
              <a:rPr lang="en-US" altLang="zh-TW" dirty="0"/>
              <a:t> </a:t>
            </a:r>
            <a:endParaRPr lang="zh-TW" altLang="en-US" dirty="0"/>
          </a:p>
        </p:txBody>
      </p:sp>
      <mc:AlternateContent xmlns:mc="http://schemas.openxmlformats.org/markup-compatibility/2006">
        <mc:Choice xmlns:a14="http://schemas.microsoft.com/office/drawing/2010/main" Requires="a14">
          <p:sp>
            <p:nvSpPr>
              <p:cNvPr id="4" name="Object 4">
                <a:extLst>
                  <a:ext uri="{FF2B5EF4-FFF2-40B4-BE49-F238E27FC236}">
                    <a16:creationId xmlns:a16="http://schemas.microsoft.com/office/drawing/2014/main" id="{7B8C16E5-8B02-4489-A892-5A9201123304}"/>
                  </a:ext>
                </a:extLst>
              </p:cNvPr>
              <p:cNvSpPr txBox="1"/>
              <p:nvPr/>
            </p:nvSpPr>
            <p:spPr bwMode="auto">
              <a:xfrm>
                <a:off x="2490873" y="2476154"/>
                <a:ext cx="4890829" cy="2369748"/>
              </a:xfrm>
              <a:prstGeom prst="rect">
                <a:avLst/>
              </a:prstGeom>
              <a:pattFill prst="pct5">
                <a:fgClr>
                  <a:schemeClr val="lt1"/>
                </a:fgClr>
                <a:bgClr>
                  <a:schemeClr val="bg1"/>
                </a:bgClr>
              </a:patt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bSup>
                        <m:sSubSupPr>
                          <m:ctrlPr>
                            <a:rPr lang="zh-TW" altLang="en-US" i="1" smtClean="0">
                              <a:solidFill>
                                <a:srgbClr val="000000"/>
                              </a:solidFill>
                              <a:latin typeface="Cambria Math" panose="02040503050406030204" pitchFamily="18" charset="0"/>
                            </a:rPr>
                          </m:ctrlPr>
                        </m:sSubSupPr>
                        <m:e>
                          <m:acc>
                            <m:accPr>
                              <m:chr m:val="̂"/>
                              <m:ctrlPr>
                                <a:rPr lang="zh-TW" altLang="en-US" i="1">
                                  <a:solidFill>
                                    <a:srgbClr val="000000"/>
                                  </a:solidFill>
                                  <a:latin typeface="Cambria Math" panose="02040503050406030204" pitchFamily="18" charset="0"/>
                                </a:rPr>
                              </m:ctrlPr>
                            </m:accPr>
                            <m:e>
                              <m:r>
                                <a:rPr lang="zh-TW" altLang="en-US" i="1">
                                  <a:solidFill>
                                    <a:srgbClr val="000000"/>
                                  </a:solidFill>
                                  <a:latin typeface="Cambria Math" panose="02040503050406030204" pitchFamily="18" charset="0"/>
                                </a:rPr>
                                <m:t>𝜎</m:t>
                              </m:r>
                            </m:e>
                          </m:acc>
                        </m:e>
                        <m:sub>
                          <m:r>
                            <a:rPr lang="zh-TW" altLang="en-US" i="1">
                              <a:solidFill>
                                <a:srgbClr val="000000"/>
                              </a:solidFill>
                              <a:latin typeface="Cambria Math" panose="02040503050406030204" pitchFamily="18" charset="0"/>
                            </a:rPr>
                            <m:t>𝜏</m:t>
                          </m:r>
                        </m:sub>
                        <m:sup>
                          <m:r>
                            <a:rPr lang="zh-TW" altLang="en-US" i="1">
                              <a:solidFill>
                                <a:srgbClr val="000000"/>
                              </a:solidFill>
                              <a:latin typeface="Cambria Math" panose="02040503050406030204" pitchFamily="18" charset="0"/>
                            </a:rPr>
                            <m:t>2</m:t>
                          </m:r>
                        </m:sup>
                      </m:sSubSup>
                      <m:r>
                        <a:rPr lang="zh-TW" altLang="en-US"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r>
                            <a:rPr lang="en-US" altLang="zh-TW" b="0" i="1" smtClean="0">
                              <a:solidFill>
                                <a:srgbClr val="000000"/>
                              </a:solidFill>
                              <a:latin typeface="Cambria Math" panose="02040503050406030204" pitchFamily="18" charset="0"/>
                            </a:rPr>
                            <m:t>62.39</m:t>
                          </m:r>
                          <m:r>
                            <a:rPr lang="en-US" altLang="zh-TW" b="0" i="1" smtClean="0">
                              <a:solidFill>
                                <a:srgbClr val="000000"/>
                              </a:solidFill>
                              <a:latin typeface="Cambria Math" panose="02040503050406030204" pitchFamily="18" charset="0"/>
                            </a:rPr>
                            <m:t>1</m:t>
                          </m:r>
                          <m:r>
                            <a:rPr lang="zh-TW" altLang="en-US" i="1">
                              <a:solidFill>
                                <a:srgbClr val="000000"/>
                              </a:solidFill>
                              <a:latin typeface="Cambria Math" panose="02040503050406030204" pitchFamily="18" charset="0"/>
                            </a:rPr>
                            <m:t>−</m:t>
                          </m:r>
                          <m:r>
                            <a:rPr lang="en-US" altLang="zh-TW" b="0" i="1" smtClean="0">
                              <a:solidFill>
                                <a:srgbClr val="000000"/>
                              </a:solidFill>
                              <a:latin typeface="Cambria Math" panose="02040503050406030204" pitchFamily="18" charset="0"/>
                            </a:rPr>
                            <m:t>0.</m:t>
                          </m:r>
                          <m:r>
                            <a:rPr lang="en-US" altLang="zh-TW" b="0" i="1" smtClean="0">
                              <a:solidFill>
                                <a:srgbClr val="000000"/>
                              </a:solidFill>
                              <a:latin typeface="Cambria Math" panose="02040503050406030204" pitchFamily="18" charset="0"/>
                            </a:rPr>
                            <m:t>712</m:t>
                          </m:r>
                        </m:num>
                        <m:den>
                          <m:r>
                            <a:rPr lang="en-US" altLang="zh-TW" b="0" i="1" smtClean="0">
                              <a:solidFill>
                                <a:srgbClr val="000000"/>
                              </a:solidFill>
                              <a:latin typeface="Cambria Math" panose="02040503050406030204" pitchFamily="18" charset="0"/>
                            </a:rPr>
                            <m:t>3</m:t>
                          </m:r>
                          <m:r>
                            <a:rPr lang="en-US" altLang="zh-TW" b="0" i="1" smtClean="0">
                              <a:solidFill>
                                <a:srgbClr val="000000"/>
                              </a:solidFill>
                              <a:latin typeface="Cambria Math" panose="02040503050406030204" pitchFamily="18" charset="0"/>
                            </a:rPr>
                            <m:t>𝑥</m:t>
                          </m:r>
                          <m:r>
                            <a:rPr lang="en-US" altLang="zh-TW" b="0" i="1" smtClean="0">
                              <a:solidFill>
                                <a:srgbClr val="000000"/>
                              </a:solidFill>
                              <a:latin typeface="Cambria Math" panose="02040503050406030204" pitchFamily="18" charset="0"/>
                            </a:rPr>
                            <m:t>2</m:t>
                          </m:r>
                        </m:den>
                      </m:f>
                      <m:r>
                        <a:rPr lang="en-US" altLang="zh-TW" b="0" i="1" smtClean="0">
                          <a:solidFill>
                            <a:srgbClr val="000000"/>
                          </a:solidFill>
                          <a:latin typeface="Cambria Math" panose="02040503050406030204" pitchFamily="18" charset="0"/>
                        </a:rPr>
                        <m:t>=10.2</m:t>
                      </m:r>
                      <m:r>
                        <a:rPr lang="en-US" altLang="zh-TW" b="0" i="1" smtClean="0">
                          <a:solidFill>
                            <a:srgbClr val="000000"/>
                          </a:solidFill>
                          <a:latin typeface="Cambria Math" panose="02040503050406030204" pitchFamily="18" charset="0"/>
                        </a:rPr>
                        <m:t>79</m:t>
                      </m:r>
                    </m:oMath>
                  </m:oMathPara>
                </a14:m>
                <a:br>
                  <a:rPr lang="en-US" altLang="zh-TW" b="0" i="1" dirty="0">
                    <a:solidFill>
                      <a:srgbClr val="000000"/>
                    </a:solidFill>
                    <a:latin typeface="Cambria Math" panose="02040503050406030204" pitchFamily="18" charset="0"/>
                  </a:rPr>
                </a:br>
                <a14:m>
                  <m:oMath xmlns:m="http://schemas.openxmlformats.org/officeDocument/2006/math">
                    <m:sSubSup>
                      <m:sSubSupPr>
                        <m:ctrlPr>
                          <a:rPr lang="zh-TW" altLang="en-US" i="1">
                            <a:solidFill>
                              <a:srgbClr val="000000"/>
                            </a:solidFill>
                            <a:latin typeface="Cambria Math" panose="02040503050406030204" pitchFamily="18" charset="0"/>
                          </a:rPr>
                        </m:ctrlPr>
                      </m:sSubSupPr>
                      <m:e>
                        <m:acc>
                          <m:accPr>
                            <m:chr m:val="̂"/>
                            <m:ctrlPr>
                              <a:rPr lang="zh-TW" altLang="en-US" i="1">
                                <a:solidFill>
                                  <a:srgbClr val="000000"/>
                                </a:solidFill>
                                <a:latin typeface="Cambria Math" panose="02040503050406030204" pitchFamily="18" charset="0"/>
                              </a:rPr>
                            </m:ctrlPr>
                          </m:accPr>
                          <m:e>
                            <m:r>
                              <a:rPr lang="zh-TW" altLang="en-US" i="1">
                                <a:solidFill>
                                  <a:srgbClr val="000000"/>
                                </a:solidFill>
                                <a:latin typeface="Cambria Math" panose="02040503050406030204" pitchFamily="18" charset="0"/>
                              </a:rPr>
                              <m:t>𝜎</m:t>
                            </m:r>
                          </m:e>
                        </m:acc>
                      </m:e>
                      <m:sub>
                        <m:r>
                          <a:rPr lang="zh-TW" altLang="en-US" i="1">
                            <a:solidFill>
                              <a:srgbClr val="000000"/>
                            </a:solidFill>
                            <a:latin typeface="Cambria Math" panose="02040503050406030204" pitchFamily="18" charset="0"/>
                          </a:rPr>
                          <m:t>𝛽</m:t>
                        </m:r>
                      </m:sub>
                      <m:sup>
                        <m:r>
                          <a:rPr lang="zh-TW" altLang="en-US" i="1">
                            <a:solidFill>
                              <a:srgbClr val="000000"/>
                            </a:solidFill>
                            <a:latin typeface="Cambria Math" panose="02040503050406030204" pitchFamily="18" charset="0"/>
                          </a:rPr>
                          <m:t>2</m:t>
                        </m:r>
                      </m:sup>
                    </m:sSubSup>
                    <m:r>
                      <a:rPr lang="zh-TW" altLang="en-US"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r>
                          <a:rPr lang="en-US" altLang="zh-TW" b="0" i="1" smtClean="0">
                            <a:solidFill>
                              <a:srgbClr val="000000"/>
                            </a:solidFill>
                            <a:latin typeface="Cambria Math" panose="02040503050406030204" pitchFamily="18" charset="0"/>
                          </a:rPr>
                          <m:t>1.3</m:t>
                        </m:r>
                        <m:r>
                          <a:rPr lang="en-US" altLang="zh-TW" b="0" i="1" smtClean="0">
                            <a:solidFill>
                              <a:srgbClr val="000000"/>
                            </a:solidFill>
                            <a:latin typeface="Cambria Math" panose="02040503050406030204" pitchFamily="18" charset="0"/>
                          </a:rPr>
                          <m:t>08</m:t>
                        </m:r>
                        <m:r>
                          <a:rPr lang="zh-TW" altLang="en-US" i="1">
                            <a:solidFill>
                              <a:srgbClr val="000000"/>
                            </a:solidFill>
                            <a:latin typeface="Cambria Math" panose="02040503050406030204" pitchFamily="18" charset="0"/>
                          </a:rPr>
                          <m:t>−</m:t>
                        </m:r>
                        <m:r>
                          <a:rPr lang="en-US" altLang="zh-TW" b="0" i="1" smtClean="0">
                            <a:solidFill>
                              <a:srgbClr val="000000"/>
                            </a:solidFill>
                            <a:latin typeface="Cambria Math" panose="02040503050406030204" pitchFamily="18" charset="0"/>
                          </a:rPr>
                          <m:t>0.</m:t>
                        </m:r>
                        <m:r>
                          <a:rPr lang="en-US" altLang="zh-TW" b="0" i="1" smtClean="0">
                            <a:solidFill>
                              <a:srgbClr val="000000"/>
                            </a:solidFill>
                            <a:latin typeface="Cambria Math" panose="02040503050406030204" pitchFamily="18" charset="0"/>
                          </a:rPr>
                          <m:t>712</m:t>
                        </m:r>
                      </m:num>
                      <m:den>
                        <m:r>
                          <a:rPr lang="en-US" altLang="zh-TW" b="0" i="1" smtClean="0">
                            <a:solidFill>
                              <a:srgbClr val="000000"/>
                            </a:solidFill>
                            <a:latin typeface="Cambria Math" panose="02040503050406030204" pitchFamily="18" charset="0"/>
                          </a:rPr>
                          <m:t>20</m:t>
                        </m:r>
                        <m:r>
                          <a:rPr lang="en-US" altLang="zh-TW" b="0" i="1" smtClean="0">
                            <a:solidFill>
                              <a:srgbClr val="000000"/>
                            </a:solidFill>
                            <a:latin typeface="Cambria Math" panose="02040503050406030204" pitchFamily="18" charset="0"/>
                          </a:rPr>
                          <m:t>𝑥</m:t>
                        </m:r>
                        <m:r>
                          <a:rPr lang="en-US" altLang="zh-TW" b="0" i="1" smtClean="0">
                            <a:solidFill>
                              <a:srgbClr val="000000"/>
                            </a:solidFill>
                            <a:latin typeface="Cambria Math" panose="02040503050406030204" pitchFamily="18" charset="0"/>
                          </a:rPr>
                          <m:t>2</m:t>
                        </m:r>
                      </m:den>
                    </m:f>
                    <m:r>
                      <a:rPr lang="en-US" altLang="zh-TW" b="0" i="1" smtClean="0">
                        <a:solidFill>
                          <a:srgbClr val="000000"/>
                        </a:solidFill>
                        <a:latin typeface="Cambria Math" panose="02040503050406030204" pitchFamily="18" charset="0"/>
                      </a:rPr>
                      <m:t>=0.01</m:t>
                    </m:r>
                    <m:r>
                      <a:rPr lang="en-US" altLang="zh-TW" b="0" i="1" smtClean="0">
                        <a:solidFill>
                          <a:srgbClr val="000000"/>
                        </a:solidFill>
                        <a:latin typeface="Cambria Math" panose="02040503050406030204" pitchFamily="18" charset="0"/>
                      </a:rPr>
                      <m:t>49</m:t>
                    </m:r>
                  </m:oMath>
                </a14:m>
                <a:r>
                  <a:rPr lang="zh-TW" altLang="en-US" b="0" i="1" dirty="0">
                    <a:solidFill>
                      <a:srgbClr val="000000"/>
                    </a:solidFill>
                    <a:latin typeface="Cambria Math" panose="02040503050406030204" pitchFamily="18" charset="0"/>
                  </a:rPr>
                  <a:t>  </a:t>
                </a:r>
                <a:r>
                  <a:rPr lang="en-US" altLang="zh-TW" i="1" dirty="0">
                    <a:solidFill>
                      <a:srgbClr val="000000"/>
                    </a:solidFill>
                    <a:latin typeface="Cambria Math" panose="02040503050406030204" pitchFamily="18" charset="0"/>
                  </a:rPr>
                  <a:t>(Reproducibility)</a:t>
                </a:r>
              </a:p>
              <a:p>
                <a:pPr/>
                <a14:m>
                  <m:oMath xmlns:m="http://schemas.openxmlformats.org/officeDocument/2006/math">
                    <m:sSup>
                      <m:sSupPr>
                        <m:ctrlPr>
                          <a:rPr lang="zh-TW" altLang="en-US" i="1">
                            <a:solidFill>
                              <a:srgbClr val="000000"/>
                            </a:solidFill>
                            <a:latin typeface="Cambria Math" panose="02040503050406030204" pitchFamily="18" charset="0"/>
                          </a:rPr>
                        </m:ctrlPr>
                      </m:sSupPr>
                      <m:e>
                        <m:acc>
                          <m:accPr>
                            <m:chr m:val="̂"/>
                            <m:ctrlPr>
                              <a:rPr lang="zh-TW" altLang="en-US" i="1">
                                <a:solidFill>
                                  <a:srgbClr val="000000"/>
                                </a:solidFill>
                                <a:latin typeface="Cambria Math" panose="02040503050406030204" pitchFamily="18" charset="0"/>
                              </a:rPr>
                            </m:ctrlPr>
                          </m:accPr>
                          <m:e>
                            <m:r>
                              <a:rPr lang="zh-TW" altLang="en-US" i="1">
                                <a:solidFill>
                                  <a:srgbClr val="000000"/>
                                </a:solidFill>
                                <a:latin typeface="Cambria Math" panose="02040503050406030204" pitchFamily="18" charset="0"/>
                              </a:rPr>
                              <m:t>𝜎</m:t>
                            </m:r>
                          </m:e>
                        </m:acc>
                      </m:e>
                      <m:sup>
                        <m:r>
                          <a:rPr lang="zh-TW" altLang="en-US" i="1">
                            <a:solidFill>
                              <a:srgbClr val="000000"/>
                            </a:solidFill>
                            <a:latin typeface="Cambria Math" panose="02040503050406030204" pitchFamily="18" charset="0"/>
                          </a:rPr>
                          <m:t>2</m:t>
                        </m:r>
                      </m:sup>
                    </m:sSup>
                    <m:r>
                      <a:rPr lang="zh-TW" altLang="en-US" i="1">
                        <a:solidFill>
                          <a:srgbClr val="000000"/>
                        </a:solidFill>
                        <a:latin typeface="Cambria Math" panose="02040503050406030204" pitchFamily="18" charset="0"/>
                      </a:rPr>
                      <m:t>=</m:t>
                    </m:r>
                    <m:r>
                      <a:rPr lang="en-US" altLang="zh-TW" b="0" i="1" smtClean="0">
                        <a:solidFill>
                          <a:srgbClr val="000000"/>
                        </a:solidFill>
                        <a:latin typeface="Cambria Math" panose="02040503050406030204" pitchFamily="18" charset="0"/>
                      </a:rPr>
                      <m:t>0.</m:t>
                    </m:r>
                    <m:r>
                      <a:rPr lang="en-US" altLang="zh-TW" b="0" i="1" smtClean="0">
                        <a:solidFill>
                          <a:srgbClr val="000000"/>
                        </a:solidFill>
                        <a:latin typeface="Cambria Math" panose="02040503050406030204" pitchFamily="18" charset="0"/>
                      </a:rPr>
                      <m:t>992</m:t>
                    </m:r>
                  </m:oMath>
                </a14:m>
                <a:r>
                  <a:rPr lang="zh-TW" altLang="en-US" dirty="0"/>
                  <a:t> </a:t>
                </a:r>
                <a:r>
                  <a:rPr lang="en-US" altLang="zh-TW" i="1" dirty="0"/>
                  <a:t>(Repeatability)</a:t>
                </a:r>
              </a:p>
              <a:p>
                <a:endParaRPr lang="en-US" altLang="zh-TW" dirty="0"/>
              </a:p>
              <a:p>
                <a14:m>
                  <m:oMath xmlns:m="http://schemas.openxmlformats.org/officeDocument/2006/math">
                    <m:sSubSup>
                      <m:sSubSupPr>
                        <m:ctrlPr>
                          <a:rPr lang="zh-TW" altLang="en-US" i="1">
                            <a:solidFill>
                              <a:srgbClr val="000000"/>
                            </a:solidFill>
                            <a:latin typeface="Cambria Math" panose="02040503050406030204" pitchFamily="18" charset="0"/>
                          </a:rPr>
                        </m:ctrlPr>
                      </m:sSubSupPr>
                      <m:e>
                        <m:acc>
                          <m:accPr>
                            <m:chr m:val="̂"/>
                            <m:ctrlPr>
                              <a:rPr lang="zh-TW" altLang="en-US" i="1">
                                <a:solidFill>
                                  <a:srgbClr val="000000"/>
                                </a:solidFill>
                                <a:latin typeface="Cambria Math" panose="02040503050406030204" pitchFamily="18" charset="0"/>
                              </a:rPr>
                            </m:ctrlPr>
                          </m:accPr>
                          <m:e>
                            <m:r>
                              <a:rPr lang="zh-TW" altLang="en-US" i="1">
                                <a:solidFill>
                                  <a:srgbClr val="000000"/>
                                </a:solidFill>
                                <a:latin typeface="Cambria Math" panose="02040503050406030204" pitchFamily="18" charset="0"/>
                              </a:rPr>
                              <m:t>𝜎</m:t>
                            </m:r>
                          </m:e>
                        </m:acc>
                      </m:e>
                      <m:sub>
                        <m:r>
                          <a:rPr lang="en-US" altLang="zh-TW" b="0" i="1" smtClean="0">
                            <a:solidFill>
                              <a:srgbClr val="000000"/>
                            </a:solidFill>
                            <a:latin typeface="Cambria Math" panose="02040503050406030204" pitchFamily="18" charset="0"/>
                          </a:rPr>
                          <m:t>𝑔𝑎𝑢𝑔𝑒</m:t>
                        </m:r>
                      </m:sub>
                      <m:sup>
                        <m:r>
                          <a:rPr lang="zh-TW" altLang="en-US" i="1">
                            <a:solidFill>
                              <a:srgbClr val="000000"/>
                            </a:solidFill>
                            <a:latin typeface="Cambria Math" panose="02040503050406030204" pitchFamily="18" charset="0"/>
                          </a:rPr>
                          <m:t>2</m:t>
                        </m:r>
                      </m:sup>
                    </m:sSubSup>
                    <m:r>
                      <a:rPr lang="en-US" altLang="zh-TW" b="0" i="1" smtClean="0">
                        <a:solidFill>
                          <a:srgbClr val="000000"/>
                        </a:solidFill>
                        <a:latin typeface="Cambria Math" panose="02040503050406030204" pitchFamily="18" charset="0"/>
                      </a:rPr>
                      <m:t>=</m:t>
                    </m:r>
                  </m:oMath>
                </a14:m>
                <a:r>
                  <a:rPr lang="zh-TW" altLang="en-US" dirty="0">
                    <a:solidFill>
                      <a:srgbClr val="000000"/>
                    </a:solidFill>
                  </a:rPr>
                  <a:t> </a:t>
                </a:r>
                <a14:m>
                  <m:oMath xmlns:m="http://schemas.openxmlformats.org/officeDocument/2006/math">
                    <m:sSup>
                      <m:sSupPr>
                        <m:ctrlPr>
                          <a:rPr lang="zh-TW" altLang="en-US" i="1">
                            <a:solidFill>
                              <a:srgbClr val="000000"/>
                            </a:solidFill>
                            <a:latin typeface="Cambria Math" panose="02040503050406030204" pitchFamily="18" charset="0"/>
                          </a:rPr>
                        </m:ctrlPr>
                      </m:sSupPr>
                      <m:e>
                        <m:acc>
                          <m:accPr>
                            <m:chr m:val="̂"/>
                            <m:ctrlPr>
                              <a:rPr lang="zh-TW" altLang="en-US" i="1">
                                <a:solidFill>
                                  <a:srgbClr val="000000"/>
                                </a:solidFill>
                                <a:latin typeface="Cambria Math" panose="02040503050406030204" pitchFamily="18" charset="0"/>
                              </a:rPr>
                            </m:ctrlPr>
                          </m:accPr>
                          <m:e>
                            <m:r>
                              <a:rPr lang="zh-TW" altLang="en-US" i="1">
                                <a:solidFill>
                                  <a:srgbClr val="000000"/>
                                </a:solidFill>
                                <a:latin typeface="Cambria Math" panose="02040503050406030204" pitchFamily="18" charset="0"/>
                              </a:rPr>
                              <m:t>𝜎</m:t>
                            </m:r>
                          </m:e>
                        </m:acc>
                      </m:e>
                      <m:sup>
                        <m:r>
                          <a:rPr lang="zh-TW" altLang="en-US" i="1">
                            <a:solidFill>
                              <a:srgbClr val="000000"/>
                            </a:solidFill>
                            <a:latin typeface="Cambria Math" panose="02040503050406030204" pitchFamily="18" charset="0"/>
                          </a:rPr>
                          <m:t>2</m:t>
                        </m:r>
                      </m:sup>
                    </m:sSup>
                  </m:oMath>
                </a14:m>
                <a:r>
                  <a:rPr lang="en-US" altLang="zh-TW" dirty="0"/>
                  <a:t>+</a:t>
                </a:r>
                <a:r>
                  <a:rPr lang="zh-TW" altLang="en-US" dirty="0">
                    <a:solidFill>
                      <a:srgbClr val="000000"/>
                    </a:solidFill>
                  </a:rPr>
                  <a:t> </a:t>
                </a:r>
                <a14:m>
                  <m:oMath xmlns:m="http://schemas.openxmlformats.org/officeDocument/2006/math">
                    <m:sSubSup>
                      <m:sSubSupPr>
                        <m:ctrlPr>
                          <a:rPr lang="zh-TW" altLang="en-US" i="1">
                            <a:solidFill>
                              <a:srgbClr val="000000"/>
                            </a:solidFill>
                            <a:latin typeface="Cambria Math" panose="02040503050406030204" pitchFamily="18" charset="0"/>
                          </a:rPr>
                        </m:ctrlPr>
                      </m:sSubSupPr>
                      <m:e>
                        <m:acc>
                          <m:accPr>
                            <m:chr m:val="̂"/>
                            <m:ctrlPr>
                              <a:rPr lang="zh-TW" altLang="en-US" i="1">
                                <a:solidFill>
                                  <a:srgbClr val="000000"/>
                                </a:solidFill>
                                <a:latin typeface="Cambria Math" panose="02040503050406030204" pitchFamily="18" charset="0"/>
                              </a:rPr>
                            </m:ctrlPr>
                          </m:accPr>
                          <m:e>
                            <m:r>
                              <a:rPr lang="zh-TW" altLang="en-US" i="1">
                                <a:solidFill>
                                  <a:srgbClr val="000000"/>
                                </a:solidFill>
                                <a:latin typeface="Cambria Math" panose="02040503050406030204" pitchFamily="18" charset="0"/>
                              </a:rPr>
                              <m:t>𝜎</m:t>
                            </m:r>
                          </m:e>
                        </m:acc>
                      </m:e>
                      <m:sub>
                        <m:r>
                          <a:rPr lang="zh-TW" altLang="en-US" i="1">
                            <a:solidFill>
                              <a:srgbClr val="000000"/>
                            </a:solidFill>
                            <a:latin typeface="Cambria Math" panose="02040503050406030204" pitchFamily="18" charset="0"/>
                          </a:rPr>
                          <m:t>𝛽</m:t>
                        </m:r>
                      </m:sub>
                      <m:sup>
                        <m:r>
                          <a:rPr lang="zh-TW" altLang="en-US" i="1">
                            <a:solidFill>
                              <a:srgbClr val="000000"/>
                            </a:solidFill>
                            <a:latin typeface="Cambria Math" panose="02040503050406030204" pitchFamily="18" charset="0"/>
                          </a:rPr>
                          <m:t>2</m:t>
                        </m:r>
                      </m:sup>
                    </m:sSubSup>
                    <m:r>
                      <a:rPr lang="en-US" altLang="zh-TW" b="0" i="1" smtClean="0">
                        <a:solidFill>
                          <a:srgbClr val="000000"/>
                        </a:solidFill>
                        <a:latin typeface="Cambria Math" panose="02040503050406030204" pitchFamily="18" charset="0"/>
                      </a:rPr>
                      <m:t>=0.</m:t>
                    </m:r>
                    <m:r>
                      <a:rPr lang="en-US" altLang="zh-TW" b="0" i="1" smtClean="0">
                        <a:solidFill>
                          <a:srgbClr val="000000"/>
                        </a:solidFill>
                        <a:latin typeface="Cambria Math" panose="02040503050406030204" pitchFamily="18" charset="0"/>
                      </a:rPr>
                      <m:t>992</m:t>
                    </m:r>
                    <m:r>
                      <a:rPr lang="en-US" altLang="zh-TW" b="0" i="1" smtClean="0">
                        <a:solidFill>
                          <a:srgbClr val="000000"/>
                        </a:solidFill>
                        <a:latin typeface="Cambria Math" panose="02040503050406030204" pitchFamily="18" charset="0"/>
                      </a:rPr>
                      <m:t>+0.01</m:t>
                    </m:r>
                    <m:r>
                      <a:rPr lang="en-US" altLang="zh-TW" b="0" i="1" smtClean="0">
                        <a:solidFill>
                          <a:srgbClr val="000000"/>
                        </a:solidFill>
                        <a:latin typeface="Cambria Math" panose="02040503050406030204" pitchFamily="18" charset="0"/>
                      </a:rPr>
                      <m:t>49</m:t>
                    </m:r>
                    <m:r>
                      <a:rPr lang="en-US" altLang="zh-TW" b="0" i="1" smtClean="0">
                        <a:solidFill>
                          <a:srgbClr val="000000"/>
                        </a:solidFill>
                        <a:latin typeface="Cambria Math" panose="02040503050406030204" pitchFamily="18" charset="0"/>
                      </a:rPr>
                      <m:t>=</m:t>
                    </m:r>
                    <m:r>
                      <a:rPr lang="en-US" altLang="zh-TW" b="0" i="1" smtClean="0">
                        <a:solidFill>
                          <a:srgbClr val="000000"/>
                        </a:solidFill>
                        <a:latin typeface="Cambria Math" panose="02040503050406030204" pitchFamily="18" charset="0"/>
                      </a:rPr>
                      <m:t>1.0069</m:t>
                    </m:r>
                  </m:oMath>
                </a14:m>
                <a:endParaRPr lang="en-US" altLang="zh-TW" dirty="0"/>
              </a:p>
            </p:txBody>
          </p:sp>
        </mc:Choice>
        <mc:Fallback>
          <p:sp>
            <p:nvSpPr>
              <p:cNvPr id="4" name="Object 4">
                <a:extLst>
                  <a:ext uri="{FF2B5EF4-FFF2-40B4-BE49-F238E27FC236}">
                    <a16:creationId xmlns:a16="http://schemas.microsoft.com/office/drawing/2014/main" id="{7B8C16E5-8B02-4489-A892-5A9201123304}"/>
                  </a:ext>
                </a:extLst>
              </p:cNvPr>
              <p:cNvSpPr txBox="1">
                <a:spLocks noRot="1" noChangeAspect="1" noMove="1" noResize="1" noEditPoints="1" noAdjustHandles="1" noChangeArrowheads="1" noChangeShapeType="1" noTextEdit="1"/>
              </p:cNvSpPr>
              <p:nvPr/>
            </p:nvSpPr>
            <p:spPr bwMode="auto">
              <a:xfrm>
                <a:off x="2490873" y="2476154"/>
                <a:ext cx="4890829" cy="2369748"/>
              </a:xfrm>
              <a:prstGeom prst="rect">
                <a:avLst/>
              </a:prstGeom>
              <a:blipFill>
                <a:blip r:embed="rId2"/>
                <a:stretch>
                  <a:fillRect/>
                </a:stretch>
              </a:blipFill>
              <a:ln>
                <a:noFill/>
              </a:ln>
              <a:effectLst/>
            </p:spPr>
            <p:txBody>
              <a:bodyPr/>
              <a:lstStyle/>
              <a:p>
                <a:r>
                  <a:rPr lang="zh-TW" altLang="en-US">
                    <a:noFill/>
                  </a:rPr>
                  <a:t> </a:t>
                </a:r>
              </a:p>
            </p:txBody>
          </p:sp>
        </mc:Fallback>
      </mc:AlternateContent>
    </p:spTree>
    <p:extLst>
      <p:ext uri="{BB962C8B-B14F-4D97-AF65-F5344CB8AC3E}">
        <p14:creationId xmlns:p14="http://schemas.microsoft.com/office/powerpoint/2010/main" val="4630748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87828" y="258052"/>
            <a:ext cx="6690079" cy="4184922"/>
          </a:xfrm>
        </p:spPr>
        <p:txBody>
          <a:bodyPr>
            <a:noAutofit/>
          </a:bodyPr>
          <a:lstStyle/>
          <a:p>
            <a:r>
              <a:rPr lang="en-US" sz="6000" dirty="0"/>
              <a:t>Reference</a:t>
            </a:r>
            <a:br>
              <a:rPr lang="en-US" sz="6000" dirty="0"/>
            </a:br>
            <a:r>
              <a:rPr lang="en-US" sz="2800" dirty="0"/>
              <a:t>1. Design and Analysis of Experiment. By Montgomery. Wiley.</a:t>
            </a:r>
            <a:br>
              <a:rPr lang="en-US" sz="2800" dirty="0"/>
            </a:br>
            <a:r>
              <a:rPr lang="en-US" sz="2800" dirty="0"/>
              <a:t>  </a:t>
            </a:r>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FF794B-B54E-404A-A0A3-AA901204926A}"/>
              </a:ext>
            </a:extLst>
          </p:cNvPr>
          <p:cNvSpPr>
            <a:spLocks noGrp="1"/>
          </p:cNvSpPr>
          <p:nvPr>
            <p:ph type="title"/>
          </p:nvPr>
        </p:nvSpPr>
        <p:spPr>
          <a:xfrm>
            <a:off x="3851237" y="224337"/>
            <a:ext cx="4879807" cy="763526"/>
          </a:xfrm>
        </p:spPr>
        <p:txBody>
          <a:bodyPr>
            <a:normAutofit fontScale="90000"/>
          </a:bodyPr>
          <a:lstStyle/>
          <a:p>
            <a:pPr algn="l"/>
            <a:r>
              <a:rPr lang="en-US" altLang="zh-TW" dirty="0"/>
              <a:t>Clinical Research </a:t>
            </a:r>
            <a:br>
              <a:rPr lang="en-US" altLang="zh-TW" dirty="0"/>
            </a:br>
            <a:r>
              <a:rPr lang="en-US" altLang="zh-TW" dirty="0"/>
              <a:t>and More</a:t>
            </a:r>
            <a:endParaRPr lang="zh-TW" altLang="en-US" dirty="0"/>
          </a:p>
        </p:txBody>
      </p:sp>
      <p:pic>
        <p:nvPicPr>
          <p:cNvPr id="5" name="內容版面配置區 4">
            <a:extLst>
              <a:ext uri="{FF2B5EF4-FFF2-40B4-BE49-F238E27FC236}">
                <a16:creationId xmlns:a16="http://schemas.microsoft.com/office/drawing/2014/main" id="{02B1637F-4C02-45A6-8F44-AD10AD31E9D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0481" y="1441046"/>
            <a:ext cx="8110258" cy="3615048"/>
          </a:xfrm>
        </p:spPr>
      </p:pic>
    </p:spTree>
    <p:extLst>
      <p:ext uri="{BB962C8B-B14F-4D97-AF65-F5344CB8AC3E}">
        <p14:creationId xmlns:p14="http://schemas.microsoft.com/office/powerpoint/2010/main" val="1597127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4423" y="224337"/>
            <a:ext cx="4706622" cy="763526"/>
          </a:xfrm>
        </p:spPr>
        <p:txBody>
          <a:bodyPr>
            <a:normAutofit fontScale="90000"/>
          </a:bodyPr>
          <a:lstStyle/>
          <a:p>
            <a:pPr algn="l"/>
            <a:r>
              <a:rPr lang="en-US" altLang="zh-TW" dirty="0"/>
              <a:t>Purpose (Goal) of “Design of Experiment”</a:t>
            </a:r>
            <a:endParaRPr lang="en-US" dirty="0"/>
          </a:p>
        </p:txBody>
      </p:sp>
      <p:sp>
        <p:nvSpPr>
          <p:cNvPr id="3" name="Content Placeholder 2"/>
          <p:cNvSpPr>
            <a:spLocks noGrp="1"/>
          </p:cNvSpPr>
          <p:nvPr>
            <p:ph idx="1"/>
          </p:nvPr>
        </p:nvSpPr>
        <p:spPr>
          <a:xfrm>
            <a:off x="372162" y="1371443"/>
            <a:ext cx="8246070" cy="3830894"/>
          </a:xfrm>
        </p:spPr>
        <p:txBody>
          <a:bodyPr>
            <a:normAutofit/>
          </a:bodyPr>
          <a:lstStyle/>
          <a:p>
            <a:r>
              <a:rPr lang="en-US" sz="2400" dirty="0">
                <a:latin typeface="+mj-lt"/>
              </a:rPr>
              <a:t>A study of the </a:t>
            </a:r>
            <a:r>
              <a:rPr lang="en-US" sz="2400" dirty="0">
                <a:solidFill>
                  <a:srgbClr val="9EFF29"/>
                </a:solidFill>
                <a:latin typeface="+mj-lt"/>
              </a:rPr>
              <a:t>experiment methods </a:t>
            </a:r>
            <a:r>
              <a:rPr lang="en-US" sz="2400" dirty="0">
                <a:latin typeface="+mj-lt"/>
              </a:rPr>
              <a:t>for a corresponding specific topic to acquire the critical </a:t>
            </a:r>
            <a:r>
              <a:rPr lang="en-US" sz="2400" dirty="0">
                <a:solidFill>
                  <a:srgbClr val="9EFF29"/>
                </a:solidFill>
                <a:latin typeface="+mj-lt"/>
              </a:rPr>
              <a:t>informant</a:t>
            </a:r>
            <a:r>
              <a:rPr lang="en-US" sz="2400" dirty="0">
                <a:latin typeface="+mj-lt"/>
              </a:rPr>
              <a:t> and reduce the </a:t>
            </a:r>
            <a:r>
              <a:rPr lang="en-US" sz="2400" dirty="0">
                <a:solidFill>
                  <a:srgbClr val="9EFF29"/>
                </a:solidFill>
                <a:latin typeface="+mj-lt"/>
              </a:rPr>
              <a:t>cost</a:t>
            </a:r>
            <a:r>
              <a:rPr lang="en-US" sz="2400" dirty="0">
                <a:latin typeface="+mj-lt"/>
              </a:rPr>
              <a:t> of the experiment.</a:t>
            </a:r>
          </a:p>
          <a:p>
            <a:r>
              <a:rPr lang="en-US" sz="2400" dirty="0">
                <a:latin typeface="+mj-lt"/>
              </a:rPr>
              <a:t>A study of the </a:t>
            </a:r>
            <a:r>
              <a:rPr lang="en-US" sz="2400" dirty="0">
                <a:solidFill>
                  <a:srgbClr val="9EFF29"/>
                </a:solidFill>
                <a:latin typeface="+mj-lt"/>
              </a:rPr>
              <a:t>data analysis </a:t>
            </a:r>
            <a:r>
              <a:rPr lang="en-US" sz="2400" dirty="0">
                <a:latin typeface="+mj-lt"/>
              </a:rPr>
              <a:t>on the outcome of the experiment to provide </a:t>
            </a:r>
            <a:r>
              <a:rPr lang="en-US" sz="2400" dirty="0">
                <a:solidFill>
                  <a:srgbClr val="9EFF29"/>
                </a:solidFill>
                <a:latin typeface="+mj-lt"/>
              </a:rPr>
              <a:t>causal inference </a:t>
            </a:r>
            <a:r>
              <a:rPr lang="en-US" sz="2400" dirty="0">
                <a:latin typeface="+mj-lt"/>
              </a:rPr>
              <a:t>and </a:t>
            </a:r>
            <a:r>
              <a:rPr lang="en-US" sz="2400" dirty="0">
                <a:solidFill>
                  <a:srgbClr val="9EFF29"/>
                </a:solidFill>
                <a:latin typeface="+mj-lt"/>
              </a:rPr>
              <a:t>decision support</a:t>
            </a:r>
            <a:r>
              <a:rPr lang="en-US" sz="2400" dirty="0">
                <a:latin typeface="+mj-lt"/>
              </a:rPr>
              <a:t>.</a:t>
            </a:r>
          </a:p>
          <a:p>
            <a:r>
              <a:rPr lang="en-US" sz="2400" dirty="0">
                <a:latin typeface="+mj-lt"/>
              </a:rPr>
              <a:t>Typical </a:t>
            </a:r>
            <a:r>
              <a:rPr lang="en-US" sz="2400" dirty="0">
                <a:solidFill>
                  <a:srgbClr val="9EFF29"/>
                </a:solidFill>
                <a:latin typeface="+mj-lt"/>
              </a:rPr>
              <a:t>application fields </a:t>
            </a:r>
            <a:r>
              <a:rPr lang="en-US" sz="2400" dirty="0">
                <a:latin typeface="+mj-lt"/>
              </a:rPr>
              <a:t>include agriculture, medical research, pharmaceutical study, manufacturing industry, management, business, and others which require experiments to collect the data.</a:t>
            </a:r>
          </a:p>
          <a:p>
            <a:endParaRPr lang="en-US" dirty="0"/>
          </a:p>
          <a:p>
            <a:endParaRPr lang="en-US" dirty="0"/>
          </a:p>
        </p:txBody>
      </p:sp>
    </p:spTree>
    <p:extLst>
      <p:ext uri="{BB962C8B-B14F-4D97-AF65-F5344CB8AC3E}">
        <p14:creationId xmlns:p14="http://schemas.microsoft.com/office/powerpoint/2010/main" val="34718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DE0554-C1A9-4BF6-ADDA-F960009A99CA}"/>
              </a:ext>
            </a:extLst>
          </p:cNvPr>
          <p:cNvSpPr>
            <a:spLocks noGrp="1"/>
          </p:cNvSpPr>
          <p:nvPr>
            <p:ph type="title"/>
          </p:nvPr>
        </p:nvSpPr>
        <p:spPr>
          <a:xfrm>
            <a:off x="3814675" y="224337"/>
            <a:ext cx="4916370" cy="763526"/>
          </a:xfrm>
        </p:spPr>
        <p:txBody>
          <a:bodyPr>
            <a:normAutofit fontScale="90000"/>
          </a:bodyPr>
          <a:lstStyle/>
          <a:p>
            <a:r>
              <a:rPr lang="en-US" altLang="zh-TW" dirty="0"/>
              <a:t>Strategy of Experimentation </a:t>
            </a:r>
            <a:endParaRPr lang="zh-TW" altLang="en-US" dirty="0"/>
          </a:p>
        </p:txBody>
      </p:sp>
      <p:sp>
        <p:nvSpPr>
          <p:cNvPr id="4" name="Rectangle 3">
            <a:extLst>
              <a:ext uri="{FF2B5EF4-FFF2-40B4-BE49-F238E27FC236}">
                <a16:creationId xmlns:a16="http://schemas.microsoft.com/office/drawing/2014/main" id="{9F074B62-25D6-47CC-A4E6-6A38A44BFE4C}"/>
              </a:ext>
            </a:extLst>
          </p:cNvPr>
          <p:cNvSpPr>
            <a:spLocks noGrp="1" noChangeArrowheads="1"/>
          </p:cNvSpPr>
          <p:nvPr>
            <p:ph idx="1"/>
          </p:nvPr>
        </p:nvSpPr>
        <p:spPr>
          <a:xfrm>
            <a:off x="463550" y="1312863"/>
            <a:ext cx="8245475" cy="3465512"/>
          </a:xfrm>
        </p:spPr>
        <p:txBody>
          <a:bodyPr>
            <a:normAutofit fontScale="92500" lnSpcReduction="10000"/>
          </a:bodyPr>
          <a:lstStyle/>
          <a:p>
            <a:pPr>
              <a:lnSpc>
                <a:spcPct val="90000"/>
              </a:lnSpc>
            </a:pPr>
            <a:r>
              <a:rPr lang="zh-TW" altLang="en-US" sz="2800" b="1" dirty="0">
                <a:solidFill>
                  <a:schemeClr val="accent2"/>
                </a:solidFill>
                <a:ea typeface="新細明體" panose="02020500000000000000" pitchFamily="18" charset="-120"/>
              </a:rPr>
              <a:t>“</a:t>
            </a:r>
            <a:r>
              <a:rPr lang="en-US" altLang="zh-TW" sz="2800" b="1" dirty="0">
                <a:solidFill>
                  <a:schemeClr val="accent2"/>
                </a:solidFill>
                <a:ea typeface="新細明體" panose="02020500000000000000" pitchFamily="18" charset="-120"/>
              </a:rPr>
              <a:t>Best-guess” experiments</a:t>
            </a:r>
          </a:p>
          <a:p>
            <a:pPr lvl="1">
              <a:lnSpc>
                <a:spcPct val="90000"/>
              </a:lnSpc>
            </a:pPr>
            <a:r>
              <a:rPr lang="en-US" altLang="zh-TW" sz="2400" dirty="0">
                <a:ea typeface="新細明體" panose="02020500000000000000" pitchFamily="18" charset="-120"/>
              </a:rPr>
              <a:t>Used a lot</a:t>
            </a:r>
          </a:p>
          <a:p>
            <a:pPr lvl="1">
              <a:lnSpc>
                <a:spcPct val="90000"/>
              </a:lnSpc>
            </a:pPr>
            <a:r>
              <a:rPr lang="en-US" altLang="zh-TW" sz="2400" dirty="0">
                <a:ea typeface="新細明體" panose="02020500000000000000" pitchFamily="18" charset="-120"/>
              </a:rPr>
              <a:t>More successful than you might suspect, but there are disadvantages…</a:t>
            </a:r>
          </a:p>
          <a:p>
            <a:pPr>
              <a:lnSpc>
                <a:spcPct val="90000"/>
              </a:lnSpc>
            </a:pPr>
            <a:r>
              <a:rPr lang="en-US" altLang="zh-TW" sz="2800" b="1" dirty="0">
                <a:solidFill>
                  <a:schemeClr val="accent2"/>
                </a:solidFill>
                <a:ea typeface="新細明體" panose="02020500000000000000" pitchFamily="18" charset="-120"/>
              </a:rPr>
              <a:t>One-factor-at-a-time (OFAT) experiments</a:t>
            </a:r>
          </a:p>
          <a:p>
            <a:pPr lvl="1">
              <a:lnSpc>
                <a:spcPct val="90000"/>
              </a:lnSpc>
            </a:pPr>
            <a:r>
              <a:rPr lang="en-US" altLang="zh-TW" sz="2400" dirty="0">
                <a:ea typeface="新細明體" panose="02020500000000000000" pitchFamily="18" charset="-120"/>
              </a:rPr>
              <a:t>Sometimes associated with the “scientific” or “engineering” method</a:t>
            </a:r>
          </a:p>
          <a:p>
            <a:pPr lvl="1">
              <a:lnSpc>
                <a:spcPct val="90000"/>
              </a:lnSpc>
            </a:pPr>
            <a:r>
              <a:rPr lang="en-US" altLang="zh-TW" sz="2400" dirty="0">
                <a:ea typeface="新細明體" panose="02020500000000000000" pitchFamily="18" charset="-120"/>
              </a:rPr>
              <a:t>Devastated by interaction, also very inefficient</a:t>
            </a:r>
          </a:p>
          <a:p>
            <a:pPr>
              <a:lnSpc>
                <a:spcPct val="90000"/>
              </a:lnSpc>
            </a:pPr>
            <a:r>
              <a:rPr lang="en-US" altLang="zh-TW" sz="2800" b="1" dirty="0">
                <a:solidFill>
                  <a:schemeClr val="accent2"/>
                </a:solidFill>
                <a:ea typeface="新細明體" panose="02020500000000000000" pitchFamily="18" charset="-120"/>
              </a:rPr>
              <a:t>Statistically designed</a:t>
            </a:r>
            <a:r>
              <a:rPr lang="en-US" altLang="zh-TW" sz="2800" b="1" dirty="0">
                <a:ea typeface="新細明體" panose="02020500000000000000" pitchFamily="18" charset="-120"/>
              </a:rPr>
              <a:t> </a:t>
            </a:r>
            <a:r>
              <a:rPr lang="en-US" altLang="zh-TW" sz="2800" b="1" dirty="0">
                <a:solidFill>
                  <a:schemeClr val="accent2"/>
                </a:solidFill>
                <a:ea typeface="新細明體" panose="02020500000000000000" pitchFamily="18" charset="-120"/>
              </a:rPr>
              <a:t>experiments</a:t>
            </a:r>
          </a:p>
          <a:p>
            <a:pPr lvl="1">
              <a:lnSpc>
                <a:spcPct val="90000"/>
              </a:lnSpc>
            </a:pPr>
            <a:r>
              <a:rPr lang="en-US" altLang="zh-TW" sz="2400" dirty="0">
                <a:ea typeface="新細明體" panose="02020500000000000000" pitchFamily="18" charset="-120"/>
              </a:rPr>
              <a:t>Based on Fisher’s factorial concept</a:t>
            </a:r>
          </a:p>
        </p:txBody>
      </p:sp>
    </p:spTree>
    <p:extLst>
      <p:ext uri="{BB962C8B-B14F-4D97-AF65-F5344CB8AC3E}">
        <p14:creationId xmlns:p14="http://schemas.microsoft.com/office/powerpoint/2010/main" val="1743860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8B6EB6-3E68-4C4C-98DA-71A28F28229C}"/>
              </a:ext>
            </a:extLst>
          </p:cNvPr>
          <p:cNvSpPr>
            <a:spLocks noGrp="1"/>
          </p:cNvSpPr>
          <p:nvPr>
            <p:ph type="title"/>
          </p:nvPr>
        </p:nvSpPr>
        <p:spPr>
          <a:xfrm>
            <a:off x="3845859" y="224337"/>
            <a:ext cx="4885186" cy="763526"/>
          </a:xfrm>
        </p:spPr>
        <p:txBody>
          <a:bodyPr>
            <a:normAutofit fontScale="90000"/>
          </a:bodyPr>
          <a:lstStyle/>
          <a:p>
            <a:pPr algn="l"/>
            <a:r>
              <a:rPr lang="en-US" altLang="zh-TW" b="1" dirty="0"/>
              <a:t>Engineering Experiments</a:t>
            </a:r>
            <a:endParaRPr lang="zh-TW" altLang="en-US" dirty="0"/>
          </a:p>
        </p:txBody>
      </p:sp>
      <p:sp>
        <p:nvSpPr>
          <p:cNvPr id="3" name="內容版面配置區 2">
            <a:extLst>
              <a:ext uri="{FF2B5EF4-FFF2-40B4-BE49-F238E27FC236}">
                <a16:creationId xmlns:a16="http://schemas.microsoft.com/office/drawing/2014/main" id="{11A6C8F9-5BC3-4C28-9F8D-9A22EEA8467B}"/>
              </a:ext>
            </a:extLst>
          </p:cNvPr>
          <p:cNvSpPr>
            <a:spLocks noGrp="1"/>
          </p:cNvSpPr>
          <p:nvPr>
            <p:ph idx="1"/>
          </p:nvPr>
        </p:nvSpPr>
        <p:spPr>
          <a:xfrm>
            <a:off x="662730" y="1484844"/>
            <a:ext cx="3478964" cy="3465870"/>
          </a:xfrm>
        </p:spPr>
        <p:txBody>
          <a:bodyPr>
            <a:normAutofit fontScale="62500" lnSpcReduction="20000"/>
          </a:bodyPr>
          <a:lstStyle/>
          <a:p>
            <a:r>
              <a:rPr lang="en-US" altLang="zh-TW" dirty="0"/>
              <a:t>Reduce </a:t>
            </a:r>
            <a:r>
              <a:rPr lang="en-US" altLang="zh-TW" dirty="0">
                <a:solidFill>
                  <a:srgbClr val="9EFF29"/>
                </a:solidFill>
              </a:rPr>
              <a:t>time</a:t>
            </a:r>
            <a:r>
              <a:rPr lang="en-US" altLang="zh-TW" dirty="0"/>
              <a:t> to design/develop new products &amp; processes</a:t>
            </a:r>
          </a:p>
          <a:p>
            <a:r>
              <a:rPr lang="en-US" altLang="zh-TW" dirty="0"/>
              <a:t>Improve </a:t>
            </a:r>
            <a:r>
              <a:rPr lang="en-US" altLang="zh-TW" dirty="0">
                <a:solidFill>
                  <a:srgbClr val="9EFF29"/>
                </a:solidFill>
              </a:rPr>
              <a:t>performance</a:t>
            </a:r>
            <a:r>
              <a:rPr lang="en-US" altLang="zh-TW" dirty="0"/>
              <a:t> of existing processes</a:t>
            </a:r>
          </a:p>
          <a:p>
            <a:r>
              <a:rPr lang="en-US" altLang="zh-TW" dirty="0"/>
              <a:t>Improve </a:t>
            </a:r>
            <a:r>
              <a:rPr lang="en-US" altLang="zh-TW" dirty="0">
                <a:solidFill>
                  <a:srgbClr val="9EFF29"/>
                </a:solidFill>
              </a:rPr>
              <a:t>reliability</a:t>
            </a:r>
            <a:r>
              <a:rPr lang="en-US" altLang="zh-TW" dirty="0"/>
              <a:t> and performance of products</a:t>
            </a:r>
          </a:p>
          <a:p>
            <a:r>
              <a:rPr lang="en-US" altLang="zh-TW" dirty="0"/>
              <a:t>Achieve product &amp; process </a:t>
            </a:r>
            <a:r>
              <a:rPr lang="en-US" altLang="zh-TW" dirty="0">
                <a:solidFill>
                  <a:srgbClr val="9EFF29"/>
                </a:solidFill>
              </a:rPr>
              <a:t>robustness</a:t>
            </a:r>
          </a:p>
          <a:p>
            <a:r>
              <a:rPr lang="en-US" altLang="zh-TW" dirty="0">
                <a:solidFill>
                  <a:srgbClr val="9EFF29"/>
                </a:solidFill>
              </a:rPr>
              <a:t>Evaluation</a:t>
            </a:r>
            <a:r>
              <a:rPr lang="en-US" altLang="zh-TW" dirty="0"/>
              <a:t> of materials, design alternatives, </a:t>
            </a:r>
            <a:r>
              <a:rPr lang="en-US" altLang="zh-TW" dirty="0">
                <a:solidFill>
                  <a:srgbClr val="9EFF29"/>
                </a:solidFill>
              </a:rPr>
              <a:t>setting</a:t>
            </a:r>
            <a:r>
              <a:rPr lang="en-US" altLang="zh-TW" dirty="0"/>
              <a:t> component &amp; system tolerances, etc.</a:t>
            </a:r>
          </a:p>
          <a:p>
            <a:endParaRPr lang="zh-TW" altLang="en-US" dirty="0"/>
          </a:p>
        </p:txBody>
      </p:sp>
      <p:pic>
        <p:nvPicPr>
          <p:cNvPr id="5" name="Picture 9" descr="fig1">
            <a:extLst>
              <a:ext uri="{FF2B5EF4-FFF2-40B4-BE49-F238E27FC236}">
                <a16:creationId xmlns:a16="http://schemas.microsoft.com/office/drawing/2014/main" id="{D6211839-3688-4F16-A4F7-83EBD9CEC3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938" r="17188"/>
          <a:stretch>
            <a:fillRect/>
          </a:stretch>
        </p:blipFill>
        <p:spPr bwMode="auto">
          <a:xfrm>
            <a:off x="4771015" y="1484844"/>
            <a:ext cx="3397773" cy="3521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348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828BCE-EC2F-4BF3-A6C8-B19D0CE8EFD3}"/>
              </a:ext>
            </a:extLst>
          </p:cNvPr>
          <p:cNvSpPr>
            <a:spLocks noGrp="1"/>
          </p:cNvSpPr>
          <p:nvPr>
            <p:ph type="title"/>
          </p:nvPr>
        </p:nvSpPr>
        <p:spPr>
          <a:xfrm>
            <a:off x="3820285" y="224337"/>
            <a:ext cx="4910760" cy="763526"/>
          </a:xfrm>
        </p:spPr>
        <p:txBody>
          <a:bodyPr>
            <a:normAutofit fontScale="90000"/>
          </a:bodyPr>
          <a:lstStyle/>
          <a:p>
            <a:pPr algn="l"/>
            <a:r>
              <a:rPr lang="en-US" altLang="zh-TW" dirty="0"/>
              <a:t>The Battery Life Experiment</a:t>
            </a:r>
            <a:br>
              <a:rPr lang="en-US" altLang="zh-TW" dirty="0"/>
            </a:br>
            <a:r>
              <a:rPr lang="en-US" altLang="zh-TW" dirty="0"/>
              <a:t>A Factorial Design</a:t>
            </a:r>
            <a:endParaRPr lang="zh-TW" altLang="en-US" dirty="0"/>
          </a:p>
        </p:txBody>
      </p:sp>
      <p:pic>
        <p:nvPicPr>
          <p:cNvPr id="4" name="Picture 3" descr="fig12">
            <a:extLst>
              <a:ext uri="{FF2B5EF4-FFF2-40B4-BE49-F238E27FC236}">
                <a16:creationId xmlns:a16="http://schemas.microsoft.com/office/drawing/2014/main" id="{CF8F77B8-396F-4EDA-ABF9-231395A715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3402" t="6180" r="7216"/>
          <a:stretch>
            <a:fillRect/>
          </a:stretch>
        </p:blipFill>
        <p:spPr bwMode="auto">
          <a:xfrm>
            <a:off x="1729951" y="1281687"/>
            <a:ext cx="5792812" cy="269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4">
            <a:extLst>
              <a:ext uri="{FF2B5EF4-FFF2-40B4-BE49-F238E27FC236}">
                <a16:creationId xmlns:a16="http://schemas.microsoft.com/office/drawing/2014/main" id="{04837251-0A45-4A2E-8177-A8AA0AE21F2E}"/>
              </a:ext>
            </a:extLst>
          </p:cNvPr>
          <p:cNvSpPr txBox="1">
            <a:spLocks noChangeArrowheads="1"/>
          </p:cNvSpPr>
          <p:nvPr/>
        </p:nvSpPr>
        <p:spPr bwMode="auto">
          <a:xfrm>
            <a:off x="958645" y="3973743"/>
            <a:ext cx="77724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TW" sz="1400" i="1" dirty="0">
                <a:solidFill>
                  <a:srgbClr val="FFC000"/>
                </a:solidFill>
                <a:ea typeface="新細明體" panose="02020500000000000000" pitchFamily="18" charset="-120"/>
              </a:rPr>
              <a:t>A</a:t>
            </a:r>
            <a:r>
              <a:rPr lang="en-US" altLang="zh-TW" sz="1400" dirty="0">
                <a:solidFill>
                  <a:srgbClr val="FFC000"/>
                </a:solidFill>
                <a:ea typeface="新細明體" panose="02020500000000000000" pitchFamily="18" charset="-120"/>
              </a:rPr>
              <a:t> = Material type; </a:t>
            </a:r>
            <a:r>
              <a:rPr lang="en-US" altLang="zh-TW" sz="1400" i="1" dirty="0">
                <a:solidFill>
                  <a:srgbClr val="FFC000"/>
                </a:solidFill>
                <a:ea typeface="新細明體" panose="02020500000000000000" pitchFamily="18" charset="-120"/>
              </a:rPr>
              <a:t>B</a:t>
            </a:r>
            <a:r>
              <a:rPr lang="en-US" altLang="zh-TW" sz="1400" dirty="0">
                <a:solidFill>
                  <a:srgbClr val="FFC000"/>
                </a:solidFill>
                <a:ea typeface="新細明體" panose="02020500000000000000" pitchFamily="18" charset="-120"/>
              </a:rPr>
              <a:t> = Temperature (A </a:t>
            </a:r>
            <a:r>
              <a:rPr lang="en-US" altLang="zh-TW" sz="1400" b="1" dirty="0">
                <a:solidFill>
                  <a:srgbClr val="FFC000"/>
                </a:solidFill>
                <a:ea typeface="新細明體" panose="02020500000000000000" pitchFamily="18" charset="-120"/>
              </a:rPr>
              <a:t>quantitative</a:t>
            </a:r>
            <a:r>
              <a:rPr lang="en-US" altLang="zh-TW" sz="1400" dirty="0">
                <a:solidFill>
                  <a:srgbClr val="FFC000"/>
                </a:solidFill>
                <a:ea typeface="新細明體" panose="02020500000000000000" pitchFamily="18" charset="-120"/>
              </a:rPr>
              <a:t> variable)</a:t>
            </a:r>
          </a:p>
          <a:p>
            <a:pPr marL="0" indent="0">
              <a:spcBef>
                <a:spcPct val="50000"/>
              </a:spcBef>
            </a:pPr>
            <a:r>
              <a:rPr lang="en-US" altLang="zh-TW" sz="1400" dirty="0">
                <a:solidFill>
                  <a:srgbClr val="FFC000"/>
                </a:solidFill>
                <a:ea typeface="新細明體" panose="02020500000000000000" pitchFamily="18" charset="-120"/>
              </a:rPr>
              <a:t>1. What </a:t>
            </a:r>
            <a:r>
              <a:rPr lang="en-US" altLang="zh-TW" sz="1400" b="1" dirty="0">
                <a:solidFill>
                  <a:srgbClr val="FFC000"/>
                </a:solidFill>
                <a:ea typeface="新細明體" panose="02020500000000000000" pitchFamily="18" charset="-120"/>
              </a:rPr>
              <a:t>effects</a:t>
            </a:r>
            <a:r>
              <a:rPr lang="en-US" altLang="zh-TW" sz="1400" dirty="0">
                <a:solidFill>
                  <a:srgbClr val="FFC000"/>
                </a:solidFill>
                <a:ea typeface="新細明體" panose="02020500000000000000" pitchFamily="18" charset="-120"/>
              </a:rPr>
              <a:t> do material type &amp; temperature have on life?</a:t>
            </a:r>
          </a:p>
          <a:p>
            <a:pPr>
              <a:spcBef>
                <a:spcPct val="50000"/>
              </a:spcBef>
            </a:pPr>
            <a:r>
              <a:rPr lang="en-US" altLang="zh-TW" sz="1400" dirty="0">
                <a:solidFill>
                  <a:srgbClr val="FFC000"/>
                </a:solidFill>
                <a:ea typeface="新細明體" panose="02020500000000000000" pitchFamily="18" charset="-120"/>
              </a:rPr>
              <a:t>2.  Is there a choice of material that would give long life </a:t>
            </a:r>
            <a:r>
              <a:rPr lang="en-US" altLang="zh-TW" sz="1400" b="1" i="1" dirty="0">
                <a:solidFill>
                  <a:srgbClr val="FFC000"/>
                </a:solidFill>
                <a:ea typeface="新細明體" panose="02020500000000000000" pitchFamily="18" charset="-120"/>
              </a:rPr>
              <a:t>regardless of  temperature</a:t>
            </a:r>
            <a:r>
              <a:rPr lang="en-US" altLang="zh-TW" sz="1400" dirty="0">
                <a:solidFill>
                  <a:srgbClr val="FFC000"/>
                </a:solidFill>
                <a:ea typeface="新細明體" panose="02020500000000000000" pitchFamily="18" charset="-120"/>
              </a:rPr>
              <a:t> (a </a:t>
            </a:r>
            <a:r>
              <a:rPr lang="en-US" altLang="zh-TW" sz="1400" b="1" dirty="0">
                <a:solidFill>
                  <a:srgbClr val="FFC000"/>
                </a:solidFill>
                <a:ea typeface="新細明體" panose="02020500000000000000" pitchFamily="18" charset="-120"/>
              </a:rPr>
              <a:t>robust</a:t>
            </a:r>
            <a:r>
              <a:rPr lang="en-US" altLang="zh-TW" sz="1400" dirty="0">
                <a:solidFill>
                  <a:srgbClr val="FFC000"/>
                </a:solidFill>
                <a:ea typeface="新細明體" panose="02020500000000000000" pitchFamily="18" charset="-120"/>
              </a:rPr>
              <a:t> product)?</a:t>
            </a:r>
          </a:p>
        </p:txBody>
      </p:sp>
    </p:spTree>
    <p:extLst>
      <p:ext uri="{BB962C8B-B14F-4D97-AF65-F5344CB8AC3E}">
        <p14:creationId xmlns:p14="http://schemas.microsoft.com/office/powerpoint/2010/main" val="3336528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1970</Words>
  <Application>Microsoft Office PowerPoint</Application>
  <PresentationFormat>如螢幕大小 (16:9)</PresentationFormat>
  <Paragraphs>207</Paragraphs>
  <Slides>43</Slides>
  <Notes>1</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2</vt:i4>
      </vt:variant>
      <vt:variant>
        <vt:lpstr>投影片標題</vt:lpstr>
      </vt:variant>
      <vt:variant>
        <vt:i4>43</vt:i4>
      </vt:variant>
    </vt:vector>
  </HeadingPairs>
  <TitlesOfParts>
    <vt:vector size="52" baseType="lpstr">
      <vt:lpstr>微軟正黑體</vt:lpstr>
      <vt:lpstr>新細明體</vt:lpstr>
      <vt:lpstr>Arial</vt:lpstr>
      <vt:lpstr>Calibri</vt:lpstr>
      <vt:lpstr>Cambria Math</vt:lpstr>
      <vt:lpstr>Times New Roman</vt:lpstr>
      <vt:lpstr>Office Theme</vt:lpstr>
      <vt:lpstr>Equation</vt:lpstr>
      <vt:lpstr>Microsoft 方程式編輯器 3.0</vt:lpstr>
      <vt:lpstr> Data Science Lecture 2 Data Collection: Design of Experiment</vt:lpstr>
      <vt:lpstr>Data Science Work Jeff Hammerbacher’s Model</vt:lpstr>
      <vt:lpstr>Example: Supermarket Decision Variables</vt:lpstr>
      <vt:lpstr>Financial Services Menu</vt:lpstr>
      <vt:lpstr>Clinical Research  and More</vt:lpstr>
      <vt:lpstr>Purpose (Goal) of “Design of Experiment”</vt:lpstr>
      <vt:lpstr>Strategy of Experimentation </vt:lpstr>
      <vt:lpstr>Engineering Experiments</vt:lpstr>
      <vt:lpstr>The Battery Life Experiment A Factorial Design</vt:lpstr>
      <vt:lpstr>PowerPoint 簡報</vt:lpstr>
      <vt:lpstr>The Basic Principles of DOX</vt:lpstr>
      <vt:lpstr>The Basic Principles of DOX</vt:lpstr>
      <vt:lpstr>Battery life experiment</vt:lpstr>
      <vt:lpstr>Analysis of Variance (ANOVA)</vt:lpstr>
      <vt:lpstr>Analysis of Variance (ANOVA)</vt:lpstr>
      <vt:lpstr>Analysis of Variance (ANOVA)</vt:lpstr>
      <vt:lpstr>Analysis of Variance (ANOVA)</vt:lpstr>
      <vt:lpstr>Analysis of Variance (ANOVA)</vt:lpstr>
      <vt:lpstr>Data Visualization</vt:lpstr>
      <vt:lpstr>Analysis of Variance (ANOVA)</vt:lpstr>
      <vt:lpstr>Analysis of Variance (ANOVA)</vt:lpstr>
      <vt:lpstr>Analysis of Variance (ANOVA)</vt:lpstr>
      <vt:lpstr>If the runs were not randomized and there is a “lurking” variable…</vt:lpstr>
      <vt:lpstr>If the runs were randomized and there is a “lurking” variable…</vt:lpstr>
      <vt:lpstr>Blocking in the 2^K Experiment </vt:lpstr>
      <vt:lpstr>Chemical Process Example</vt:lpstr>
      <vt:lpstr>Chemical Process Example</vt:lpstr>
      <vt:lpstr>Blocking a Replicated Design</vt:lpstr>
      <vt:lpstr>ANOVA for the Blocked Design</vt:lpstr>
      <vt:lpstr>Battery life experiment Blocked Design</vt:lpstr>
      <vt:lpstr>ANOVA for the Blocked Design </vt:lpstr>
      <vt:lpstr>Unreplicated Case </vt:lpstr>
      <vt:lpstr>Unreplicated Case</vt:lpstr>
      <vt:lpstr>Unreplicated Case</vt:lpstr>
      <vt:lpstr>Unreplicated Case ANOVA</vt:lpstr>
      <vt:lpstr>The Two-Factor Factorial with Random Factors</vt:lpstr>
      <vt:lpstr>Test Factor Effects</vt:lpstr>
      <vt:lpstr>Estimate the factor variance</vt:lpstr>
      <vt:lpstr>A Measurement Systems Capability Study</vt:lpstr>
      <vt:lpstr>A Measurement Systems Capability Study: Product Length</vt:lpstr>
      <vt:lpstr>A Measurement Systems Capability Study</vt:lpstr>
      <vt:lpstr>Gauge Capability</vt:lpstr>
      <vt:lpstr>Reference 1. Design and Analysis of Experiment. By Montgomery. Wiley.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2023-10-18T01:54:36Z</dcterms:modified>
</cp:coreProperties>
</file>