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6"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18" r:id="rId43"/>
    <p:sldId id="319" r:id="rId44"/>
    <p:sldId id="320" r:id="rId45"/>
    <p:sldId id="321" r:id="rId46"/>
    <p:sldId id="322" r:id="rId47"/>
    <p:sldId id="323" r:id="rId48"/>
    <p:sldId id="324" r:id="rId49"/>
    <p:sldId id="325" r:id="rId50"/>
  </p:sldIdLst>
  <p:sldSz cx="9144000" cy="6858000" type="screen4x3"/>
  <p:notesSz cx="6858000" cy="9144000"/>
  <p:defaultTextStyle>
    <a:defPPr>
      <a:defRPr lang="en-US"/>
    </a:defPPr>
    <a:lvl1pPr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332"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22A1F-3A00-44CC-A3C7-F476CBF02D63}" type="datetimeFigureOut">
              <a:rPr lang="zh-TW" altLang="en-US" smtClean="0"/>
              <a:t>2021/10/15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8D1A-B676-4B2D-A4B1-166F1F2F284F}" type="slidenum">
              <a:rPr lang="zh-TW" altLang="en-US" smtClean="0"/>
              <a:t>‹#›</a:t>
            </a:fld>
            <a:endParaRPr lang="zh-TW" altLang="en-US"/>
          </a:p>
        </p:txBody>
      </p:sp>
    </p:spTree>
    <p:extLst>
      <p:ext uri="{BB962C8B-B14F-4D97-AF65-F5344CB8AC3E}">
        <p14:creationId xmlns:p14="http://schemas.microsoft.com/office/powerpoint/2010/main" val="123877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938" name="Rectangle 122">
            <a:extLst>
              <a:ext uri="{FF2B5EF4-FFF2-40B4-BE49-F238E27FC236}">
                <a16:creationId xmlns:a16="http://schemas.microsoft.com/office/drawing/2014/main" xmlns="" id="{87EF1301-E7BE-433A-9D49-372EF9B73EDD}"/>
              </a:ext>
            </a:extLst>
          </p:cNvPr>
          <p:cNvSpPr>
            <a:spLocks noGrp="1" noChangeArrowheads="1"/>
          </p:cNvSpPr>
          <p:nvPr>
            <p:ph type="subTitle" sz="quarter" idx="1"/>
          </p:nvPr>
        </p:nvSpPr>
        <p:spPr bwMode="auto">
          <a:xfrm>
            <a:off x="1007604" y="4669229"/>
            <a:ext cx="7128790" cy="487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marL="0" indent="0" algn="ctr">
              <a:buFontTx/>
              <a:buNone/>
              <a:defRPr sz="3200" b="1" smtClean="0">
                <a:solidFill>
                  <a:srgbClr val="C00000"/>
                </a:solidFill>
                <a:latin typeface="+mj-lt"/>
                <a:ea typeface="+mj-ea"/>
              </a:defRPr>
            </a:lvl1pPr>
          </a:lstStyle>
          <a:p>
            <a:pPr lvl="0"/>
            <a:r>
              <a:rPr lang="zh-TW" altLang="en-US" noProof="0" dirty="0"/>
              <a:t>按一下以編輯母片子標題樣式</a:t>
            </a:r>
            <a:endParaRPr lang="en-US" altLang="zh-TW" noProof="0" dirty="0"/>
          </a:p>
        </p:txBody>
      </p:sp>
      <p:sp>
        <p:nvSpPr>
          <p:cNvPr id="34940" name="Rectangle 124">
            <a:extLst>
              <a:ext uri="{FF2B5EF4-FFF2-40B4-BE49-F238E27FC236}">
                <a16:creationId xmlns:a16="http://schemas.microsoft.com/office/drawing/2014/main" xmlns="" id="{3386C800-FF58-4200-81CB-C2D30131845B}"/>
              </a:ext>
            </a:extLst>
          </p:cNvPr>
          <p:cNvSpPr>
            <a:spLocks noGrp="1" noChangeArrowheads="1"/>
          </p:cNvSpPr>
          <p:nvPr>
            <p:ph type="ctrTitle" sz="quarter"/>
          </p:nvPr>
        </p:nvSpPr>
        <p:spPr bwMode="auto">
          <a:xfrm>
            <a:off x="1007604" y="5383211"/>
            <a:ext cx="7128791" cy="134748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smtClean="0">
                <a:solidFill>
                  <a:schemeClr val="tx2"/>
                </a:solidFill>
              </a:defRPr>
            </a:lvl1pPr>
          </a:lstStyle>
          <a:p>
            <a:pPr lvl="0"/>
            <a:r>
              <a:rPr lang="zh-TW" altLang="en-US" noProof="0"/>
              <a:t>按一下以編輯母片標題樣式</a:t>
            </a:r>
            <a:endParaRPr lang="en-US" altLang="zh-TW" noProof="0"/>
          </a:p>
        </p:txBody>
      </p:sp>
      <p:cxnSp>
        <p:nvCxnSpPr>
          <p:cNvPr id="3" name="直線接點 2">
            <a:extLst>
              <a:ext uri="{FF2B5EF4-FFF2-40B4-BE49-F238E27FC236}">
                <a16:creationId xmlns:a16="http://schemas.microsoft.com/office/drawing/2014/main" xmlns="" id="{B33C4A83-429C-4E93-AB6D-1AD84DA8FBF2}"/>
              </a:ext>
            </a:extLst>
          </p:cNvPr>
          <p:cNvCxnSpPr/>
          <p:nvPr userDrawn="1"/>
        </p:nvCxnSpPr>
        <p:spPr bwMode="auto">
          <a:xfrm>
            <a:off x="1007603" y="5270201"/>
            <a:ext cx="7128792" cy="0"/>
          </a:xfrm>
          <a:prstGeom prst="line">
            <a:avLst/>
          </a:prstGeom>
          <a:ln>
            <a:prstDash val="sysDot"/>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Rectangle 5">
            <a:extLst>
              <a:ext uri="{FF2B5EF4-FFF2-40B4-BE49-F238E27FC236}">
                <a16:creationId xmlns:a16="http://schemas.microsoft.com/office/drawing/2014/main" xmlns="" id="{91CF0C71-6A3D-4106-9986-C93B255AF08F}"/>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a:p>
        </p:txBody>
      </p:sp>
      <p:sp>
        <p:nvSpPr>
          <p:cNvPr id="6" name="Rectangle 6">
            <a:extLst>
              <a:ext uri="{FF2B5EF4-FFF2-40B4-BE49-F238E27FC236}">
                <a16:creationId xmlns:a16="http://schemas.microsoft.com/office/drawing/2014/main" xmlns="" id="{72938AFB-2CD4-458E-AE42-8765F1F660BE}"/>
              </a:ext>
            </a:extLst>
          </p:cNvPr>
          <p:cNvSpPr>
            <a:spLocks noGrp="1" noChangeArrowheads="1"/>
          </p:cNvSpPr>
          <p:nvPr>
            <p:ph type="sldNum" sz="quarter" idx="12"/>
          </p:nvPr>
        </p:nvSpPr>
        <p:spPr>
          <a:ln/>
        </p:spPr>
        <p:txBody>
          <a:bodyPr/>
          <a:lstStyle>
            <a:lvl1pPr>
              <a:defRPr/>
            </a:lvl1pPr>
          </a:lstStyle>
          <a:p>
            <a:fld id="{FFE097A8-199E-4615-BC99-8ECFE592F30F}" type="slidenum">
              <a:rPr lang="en-US" altLang="zh-TW"/>
              <a:pPr/>
              <a:t>‹#›</a:t>
            </a:fld>
            <a:endParaRPr lang="en-US" altLang="zh-TW"/>
          </a:p>
        </p:txBody>
      </p:sp>
    </p:spTree>
    <p:extLst>
      <p:ext uri="{BB962C8B-B14F-4D97-AF65-F5344CB8AC3E}">
        <p14:creationId xmlns:p14="http://schemas.microsoft.com/office/powerpoint/2010/main" val="133502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4" name="Rectangle 5">
            <a:extLst>
              <a:ext uri="{FF2B5EF4-FFF2-40B4-BE49-F238E27FC236}">
                <a16:creationId xmlns:a16="http://schemas.microsoft.com/office/drawing/2014/main" xmlns="" id="{E144C93E-E141-4668-A121-6D173BD34940}"/>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dirty="0"/>
          </a:p>
        </p:txBody>
      </p:sp>
      <p:sp>
        <p:nvSpPr>
          <p:cNvPr id="5" name="Rectangle 6">
            <a:extLst>
              <a:ext uri="{FF2B5EF4-FFF2-40B4-BE49-F238E27FC236}">
                <a16:creationId xmlns:a16="http://schemas.microsoft.com/office/drawing/2014/main" xmlns="" id="{E2CD2095-1BCB-4CB3-BBB4-60B0242466B6}"/>
              </a:ext>
            </a:extLst>
          </p:cNvPr>
          <p:cNvSpPr>
            <a:spLocks noGrp="1" noChangeArrowheads="1"/>
          </p:cNvSpPr>
          <p:nvPr>
            <p:ph type="sldNum" sz="quarter" idx="12"/>
          </p:nvPr>
        </p:nvSpPr>
        <p:spPr>
          <a:ln/>
        </p:spPr>
        <p:txBody>
          <a:bodyPr/>
          <a:lstStyle>
            <a:lvl1pPr>
              <a:defRPr/>
            </a:lvl1pPr>
          </a:lstStyle>
          <a:p>
            <a:fld id="{C503769E-7C86-4418-A5AD-5D4EEA775E7C}" type="slidenum">
              <a:rPr lang="en-US" altLang="zh-TW"/>
              <a:pPr/>
              <a:t>‹#›</a:t>
            </a:fld>
            <a:endParaRPr lang="en-US" altLang="zh-TW"/>
          </a:p>
        </p:txBody>
      </p:sp>
    </p:spTree>
    <p:extLst>
      <p:ext uri="{BB962C8B-B14F-4D97-AF65-F5344CB8AC3E}">
        <p14:creationId xmlns:p14="http://schemas.microsoft.com/office/powerpoint/2010/main" val="224293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xmlns="" id="{1BC16FA5-E674-4256-BE57-7B14C6AB26CF}"/>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a:p>
        </p:txBody>
      </p:sp>
      <p:sp>
        <p:nvSpPr>
          <p:cNvPr id="4" name="Rectangle 6">
            <a:extLst>
              <a:ext uri="{FF2B5EF4-FFF2-40B4-BE49-F238E27FC236}">
                <a16:creationId xmlns:a16="http://schemas.microsoft.com/office/drawing/2014/main" xmlns="" id="{5533C09F-35DC-4B4C-8885-CFD0D89A62BE}"/>
              </a:ext>
            </a:extLst>
          </p:cNvPr>
          <p:cNvSpPr>
            <a:spLocks noGrp="1" noChangeArrowheads="1"/>
          </p:cNvSpPr>
          <p:nvPr>
            <p:ph type="sldNum" sz="quarter" idx="12"/>
          </p:nvPr>
        </p:nvSpPr>
        <p:spPr>
          <a:ln/>
        </p:spPr>
        <p:txBody>
          <a:bodyPr/>
          <a:lstStyle>
            <a:lvl1pPr>
              <a:defRPr/>
            </a:lvl1pPr>
          </a:lstStyle>
          <a:p>
            <a:fld id="{41FBF81B-C0DF-4BB9-9CE9-C1D5DE4C9704}" type="slidenum">
              <a:rPr lang="en-US" altLang="zh-TW"/>
              <a:pPr/>
              <a:t>‹#›</a:t>
            </a:fld>
            <a:endParaRPr lang="en-US" altLang="zh-TW"/>
          </a:p>
        </p:txBody>
      </p:sp>
    </p:spTree>
    <p:extLst>
      <p:ext uri="{BB962C8B-B14F-4D97-AF65-F5344CB8AC3E}">
        <p14:creationId xmlns:p14="http://schemas.microsoft.com/office/powerpoint/2010/main" val="4146545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160" name="Rectangle 3">
            <a:extLst>
              <a:ext uri="{FF2B5EF4-FFF2-40B4-BE49-F238E27FC236}">
                <a16:creationId xmlns:a16="http://schemas.microsoft.com/office/drawing/2014/main" xmlns="" id="{311F7557-56FB-48C6-9286-07C60E745034}"/>
              </a:ext>
            </a:extLst>
          </p:cNvPr>
          <p:cNvSpPr>
            <a:spLocks noGrp="1" noChangeArrowheads="1"/>
          </p:cNvSpPr>
          <p:nvPr>
            <p:ph type="body" idx="1"/>
          </p:nvPr>
        </p:nvSpPr>
        <p:spPr bwMode="gray">
          <a:xfrm>
            <a:off x="347663" y="1268760"/>
            <a:ext cx="8410575"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57" name="Rectangle 5">
            <a:extLst>
              <a:ext uri="{FF2B5EF4-FFF2-40B4-BE49-F238E27FC236}">
                <a16:creationId xmlns:a16="http://schemas.microsoft.com/office/drawing/2014/main" xmlns="" id="{9B814B68-4E0B-4CF6-B9F5-07587DFB93A8}"/>
              </a:ext>
            </a:extLst>
          </p:cNvPr>
          <p:cNvSpPr>
            <a:spLocks noGrp="1" noChangeArrowheads="1"/>
          </p:cNvSpPr>
          <p:nvPr>
            <p:ph type="ftr" sz="quarter" idx="3"/>
          </p:nvPr>
        </p:nvSpPr>
        <p:spPr bwMode="gray">
          <a:xfrm>
            <a:off x="35496" y="6560158"/>
            <a:ext cx="5145088" cy="253218"/>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smtClean="0">
                <a:solidFill>
                  <a:srgbClr val="663300"/>
                </a:solidFill>
                <a:latin typeface="+mj-ea"/>
                <a:ea typeface="+mj-ea"/>
                <a:cs typeface="Arial" charset="0"/>
              </a:defRPr>
            </a:lvl1pPr>
          </a:lstStyle>
          <a:p>
            <a:pPr>
              <a:defRPr/>
            </a:pPr>
            <a:r>
              <a:rPr lang="en-US"/>
              <a:t>Chapter  4  -  CPU </a:t>
            </a:r>
            <a:r>
              <a:rPr lang="zh-TW" altLang="en-US"/>
              <a:t>排班</a:t>
            </a:r>
            <a:endParaRPr lang="en-US" dirty="0"/>
          </a:p>
        </p:txBody>
      </p:sp>
      <p:sp>
        <p:nvSpPr>
          <p:cNvPr id="158" name="Rectangle 6">
            <a:extLst>
              <a:ext uri="{FF2B5EF4-FFF2-40B4-BE49-F238E27FC236}">
                <a16:creationId xmlns:a16="http://schemas.microsoft.com/office/drawing/2014/main" xmlns="" id="{57CD5300-5CE7-4455-AFAD-4DA84BAFBA06}"/>
              </a:ext>
            </a:extLst>
          </p:cNvPr>
          <p:cNvSpPr>
            <a:spLocks noGrp="1" noChangeArrowheads="1"/>
          </p:cNvSpPr>
          <p:nvPr>
            <p:ph type="sldNum" sz="quarter" idx="4"/>
          </p:nvPr>
        </p:nvSpPr>
        <p:spPr bwMode="gray">
          <a:xfrm>
            <a:off x="8172400" y="6560158"/>
            <a:ext cx="535062" cy="25321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50" b="0">
                <a:solidFill>
                  <a:srgbClr val="FF3300"/>
                </a:solidFill>
                <a:latin typeface="Century" panose="02040604050505020304" pitchFamily="18" charset="0"/>
                <a:ea typeface="新細明體" panose="02020500000000000000" pitchFamily="18" charset="-120"/>
              </a:defRPr>
            </a:lvl1pPr>
          </a:lstStyle>
          <a:p>
            <a:fld id="{9F82D56C-EBAF-4EED-825E-805A16BF14AF}" type="slidenum">
              <a:rPr lang="en-US" altLang="zh-TW" smtClean="0"/>
              <a:pPr/>
              <a:t>‹#›</a:t>
            </a:fld>
            <a:endParaRPr lang="en-US" altLang="zh-TW" dirty="0"/>
          </a:p>
        </p:txBody>
      </p:sp>
      <p:sp>
        <p:nvSpPr>
          <p:cNvPr id="4179" name="Rectangle 2">
            <a:extLst>
              <a:ext uri="{FF2B5EF4-FFF2-40B4-BE49-F238E27FC236}">
                <a16:creationId xmlns:a16="http://schemas.microsoft.com/office/drawing/2014/main" xmlns="" id="{B19762C1-77E1-4441-88DC-C76C40CF5885}"/>
              </a:ext>
            </a:extLst>
          </p:cNvPr>
          <p:cNvSpPr>
            <a:spLocks noGrp="1" noChangeArrowheads="1"/>
          </p:cNvSpPr>
          <p:nvPr>
            <p:ph type="title"/>
          </p:nvPr>
        </p:nvSpPr>
        <p:spPr bwMode="black">
          <a:xfrm>
            <a:off x="1116896" y="407632"/>
            <a:ext cx="7650867" cy="725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7" r:id="rId3"/>
    <p:sldLayoutId id="2147483656" r:id="rId4"/>
  </p:sldLayoutIdLst>
  <p:hf hd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rebuchet MS" pitchFamily="34" charset="0"/>
        </a:defRPr>
      </a:lvl2pPr>
      <a:lvl3pPr algn="ctr" rtl="0" eaLnBrk="1" fontAlgn="base" hangingPunct="1">
        <a:spcBef>
          <a:spcPct val="0"/>
        </a:spcBef>
        <a:spcAft>
          <a:spcPct val="0"/>
        </a:spcAft>
        <a:defRPr sz="3600" b="1">
          <a:solidFill>
            <a:schemeClr val="tx2"/>
          </a:solidFill>
          <a:latin typeface="Trebuchet MS" pitchFamily="34" charset="0"/>
        </a:defRPr>
      </a:lvl3pPr>
      <a:lvl4pPr algn="ctr" rtl="0" eaLnBrk="1" fontAlgn="base" hangingPunct="1">
        <a:spcBef>
          <a:spcPct val="0"/>
        </a:spcBef>
        <a:spcAft>
          <a:spcPct val="0"/>
        </a:spcAft>
        <a:defRPr sz="3600" b="1">
          <a:solidFill>
            <a:schemeClr val="tx2"/>
          </a:solidFill>
          <a:latin typeface="Trebuchet MS" pitchFamily="34" charset="0"/>
        </a:defRPr>
      </a:lvl4pPr>
      <a:lvl5pPr algn="ctr" rtl="0" eaLnBrk="1" fontAlgn="base" hangingPunct="1">
        <a:spcBef>
          <a:spcPct val="0"/>
        </a:spcBef>
        <a:spcAft>
          <a:spcPct val="0"/>
        </a:spcAft>
        <a:defRPr sz="3600" b="1">
          <a:solidFill>
            <a:schemeClr val="tx2"/>
          </a:solidFill>
          <a:latin typeface="Trebuchet MS" pitchFamily="34" charset="0"/>
        </a:defRPr>
      </a:lvl5pPr>
      <a:lvl6pPr marL="457200" algn="ctr" rtl="0" eaLnBrk="1" fontAlgn="base" hangingPunct="1">
        <a:spcBef>
          <a:spcPct val="0"/>
        </a:spcBef>
        <a:spcAft>
          <a:spcPct val="0"/>
        </a:spcAft>
        <a:defRPr sz="3600" b="1">
          <a:solidFill>
            <a:schemeClr val="tx2"/>
          </a:solidFill>
          <a:latin typeface="Trebuchet MS" pitchFamily="34" charset="0"/>
        </a:defRPr>
      </a:lvl6pPr>
      <a:lvl7pPr marL="914400" algn="ctr" rtl="0" eaLnBrk="1" fontAlgn="base" hangingPunct="1">
        <a:spcBef>
          <a:spcPct val="0"/>
        </a:spcBef>
        <a:spcAft>
          <a:spcPct val="0"/>
        </a:spcAft>
        <a:defRPr sz="3600" b="1">
          <a:solidFill>
            <a:schemeClr val="tx2"/>
          </a:solidFill>
          <a:latin typeface="Trebuchet MS" pitchFamily="34" charset="0"/>
        </a:defRPr>
      </a:lvl7pPr>
      <a:lvl8pPr marL="1371600" algn="ctr" rtl="0" eaLnBrk="1" fontAlgn="base" hangingPunct="1">
        <a:spcBef>
          <a:spcPct val="0"/>
        </a:spcBef>
        <a:spcAft>
          <a:spcPct val="0"/>
        </a:spcAft>
        <a:defRPr sz="3600" b="1">
          <a:solidFill>
            <a:schemeClr val="tx2"/>
          </a:solidFill>
          <a:latin typeface="Trebuchet MS" pitchFamily="34" charset="0"/>
        </a:defRPr>
      </a:lvl8pPr>
      <a:lvl9pPr marL="1828800" algn="ctr"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Char char="•"/>
        <a:defRPr sz="2600">
          <a:solidFill>
            <a:schemeClr val="tx1"/>
          </a:solidFill>
          <a:latin typeface="+mn-lt"/>
          <a:ea typeface="+mn-ea"/>
          <a:cs typeface="+mn-cs"/>
        </a:defRPr>
      </a:lvl1pPr>
      <a:lvl2pPr marL="741363" indent="-319088" algn="l" rtl="0" eaLnBrk="1" fontAlgn="base" hangingPunct="1">
        <a:spcBef>
          <a:spcPct val="20000"/>
        </a:spcBef>
        <a:spcAft>
          <a:spcPct val="0"/>
        </a:spcAft>
        <a:buClr>
          <a:schemeClr val="accent4"/>
        </a:buClr>
        <a:buFont typeface="Wingdings" panose="05000000000000000000" pitchFamily="2" charset="2"/>
        <a:buChar char=""/>
        <a:defRPr sz="2600">
          <a:solidFill>
            <a:schemeClr val="tx1"/>
          </a:solidFill>
          <a:latin typeface="+mn-lt"/>
          <a:ea typeface="+mn-ea"/>
        </a:defRPr>
      </a:lvl2pPr>
      <a:lvl3pPr marL="1165225" indent="-311150" algn="l" rtl="0" eaLnBrk="1" fontAlgn="base" hangingPunct="1">
        <a:spcBef>
          <a:spcPct val="20000"/>
        </a:spcBef>
        <a:spcAft>
          <a:spcPct val="0"/>
        </a:spcAft>
        <a:buClr>
          <a:srgbClr val="7030A0"/>
        </a:buClr>
        <a:buFont typeface="Wingdings" panose="05000000000000000000" pitchFamily="2" charset="2"/>
        <a:buChar char=""/>
        <a:defRPr sz="2600">
          <a:solidFill>
            <a:schemeClr val="tx1"/>
          </a:solidFill>
          <a:latin typeface="+mn-lt"/>
          <a:ea typeface="+mn-ea"/>
        </a:defRPr>
      </a:lvl3pPr>
      <a:lvl4pPr marL="1527175" indent="-190500" algn="l" rtl="0" eaLnBrk="1" fontAlgn="base" hangingPunct="1">
        <a:spcBef>
          <a:spcPct val="20000"/>
        </a:spcBef>
        <a:spcAft>
          <a:spcPct val="0"/>
        </a:spcAft>
        <a:buClr>
          <a:srgbClr val="669900"/>
        </a:buClr>
        <a:buFont typeface="Wingdings 3" panose="05040102010807070707" pitchFamily="18" charset="2"/>
        <a:buChar char=""/>
        <a:defRPr sz="24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xmlns="" id="{23E0586D-E712-4DA6-B6C5-AEFB9020D2AC}"/>
              </a:ext>
            </a:extLst>
          </p:cNvPr>
          <p:cNvSpPr>
            <a:spLocks noGrp="1" noChangeArrowheads="1"/>
          </p:cNvSpPr>
          <p:nvPr>
            <p:ph type="subTitle" sz="quarter" idx="1"/>
          </p:nvPr>
        </p:nvSpPr>
        <p:spPr>
          <a:noFill/>
        </p:spPr>
        <p:txBody>
          <a:bodyPr/>
          <a:lstStyle/>
          <a:p>
            <a:r>
              <a:rPr lang="en-US" altLang="zh-TW">
                <a:ea typeface="新細明體" panose="02020500000000000000" pitchFamily="18" charset="-120"/>
              </a:rPr>
              <a:t>Chapter 5</a:t>
            </a:r>
            <a:endParaRPr lang="en-US" altLang="zh-TW" dirty="0">
              <a:ea typeface="新細明體" panose="02020500000000000000" pitchFamily="18" charset="-120"/>
            </a:endParaRPr>
          </a:p>
        </p:txBody>
      </p:sp>
      <p:sp>
        <p:nvSpPr>
          <p:cNvPr id="35844" name="Rectangle 6">
            <a:extLst>
              <a:ext uri="{FF2B5EF4-FFF2-40B4-BE49-F238E27FC236}">
                <a16:creationId xmlns:a16="http://schemas.microsoft.com/office/drawing/2014/main" xmlns="" id="{B165A9AF-8517-426B-A632-BBCA00B41230}"/>
              </a:ext>
            </a:extLst>
          </p:cNvPr>
          <p:cNvSpPr>
            <a:spLocks noGrp="1" noChangeArrowheads="1"/>
          </p:cNvSpPr>
          <p:nvPr>
            <p:ph type="ctrTitle" sz="quarter"/>
          </p:nvPr>
        </p:nvSpPr>
        <p:spPr>
          <a:extLst>
            <a:ext uri="{AF507438-7753-43E0-B8FC-AC1667EBCBE1}">
              <a14:hiddenEffects xmlns:a14="http://schemas.microsoft.com/office/drawing/2010/main">
                <a:effectLst>
                  <a:outerShdw dist="35921" dir="2700000" algn="ctr" rotWithShape="0">
                    <a:srgbClr val="000000">
                      <a:alpha val="30000"/>
                    </a:srgbClr>
                  </a:outerShdw>
                </a:effectLst>
              </a14:hiddenEffects>
            </a:ext>
          </a:extLst>
        </p:spPr>
        <p:txBody>
          <a:bodyPr anchor="t"/>
          <a:lstStyle/>
          <a:p>
            <a:r>
              <a:rPr lang="en-US" altLang="zh-TW" dirty="0">
                <a:solidFill>
                  <a:schemeClr val="tx2"/>
                </a:solidFill>
                <a:latin typeface="+mj-ea"/>
                <a:cs typeface="Arial" panose="020B0604020202020204" pitchFamily="34" charset="0"/>
              </a:rPr>
              <a:t>CPU </a:t>
            </a:r>
            <a:r>
              <a:rPr lang="zh-TW" altLang="en-US" dirty="0">
                <a:solidFill>
                  <a:schemeClr val="tx2"/>
                </a:solidFill>
                <a:latin typeface="+mj-ea"/>
                <a:cs typeface="Arial" panose="020B0604020202020204" pitchFamily="34" charset="0"/>
              </a:rPr>
              <a:t>排班</a:t>
            </a:r>
            <a:endParaRPr lang="en-US" altLang="zh-TW" sz="8000" dirty="0">
              <a:ea typeface="新細明體" panose="02020500000000000000" pitchFamily="18" charset="-12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A4B2082-7076-4FC2-9961-139C4C120B03}"/>
              </a:ext>
            </a:extLst>
          </p:cNvPr>
          <p:cNvSpPr>
            <a:spLocks noGrp="1"/>
          </p:cNvSpPr>
          <p:nvPr>
            <p:ph type="title"/>
          </p:nvPr>
        </p:nvSpPr>
        <p:spPr/>
        <p:txBody>
          <a:bodyPr/>
          <a:lstStyle/>
          <a:p>
            <a:r>
              <a:rPr lang="zh-TW" altLang="en-US" sz="2800" dirty="0"/>
              <a:t>　分派器的角色</a:t>
            </a:r>
          </a:p>
        </p:txBody>
      </p:sp>
      <p:sp>
        <p:nvSpPr>
          <p:cNvPr id="3" name="頁尾版面配置區 2">
            <a:extLst>
              <a:ext uri="{FF2B5EF4-FFF2-40B4-BE49-F238E27FC236}">
                <a16:creationId xmlns:a16="http://schemas.microsoft.com/office/drawing/2014/main" xmlns="" id="{14C1AAD3-E121-4164-BFD9-B31E949A901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B301D81C-B7DE-46A6-8554-31F2FFB56124}"/>
              </a:ext>
            </a:extLst>
          </p:cNvPr>
          <p:cNvSpPr>
            <a:spLocks noGrp="1"/>
          </p:cNvSpPr>
          <p:nvPr>
            <p:ph type="sldNum" sz="quarter" idx="12"/>
          </p:nvPr>
        </p:nvSpPr>
        <p:spPr/>
        <p:txBody>
          <a:bodyPr/>
          <a:lstStyle/>
          <a:p>
            <a:fld id="{C503769E-7C86-4418-A5AD-5D4EEA775E7C}" type="slidenum">
              <a:rPr lang="en-US" altLang="zh-TW" smtClean="0"/>
              <a:pPr/>
              <a:t>10</a:t>
            </a:fld>
            <a:endParaRPr lang="en-US" altLang="zh-TW"/>
          </a:p>
        </p:txBody>
      </p:sp>
      <p:pic>
        <p:nvPicPr>
          <p:cNvPr id="6" name="圖片 5">
            <a:extLst>
              <a:ext uri="{FF2B5EF4-FFF2-40B4-BE49-F238E27FC236}">
                <a16:creationId xmlns:a16="http://schemas.microsoft.com/office/drawing/2014/main" xmlns="" id="{6D70642F-2E7C-41FB-9555-38605E8684CC}"/>
              </a:ext>
            </a:extLst>
          </p:cNvPr>
          <p:cNvPicPr>
            <a:picLocks noChangeAspect="1"/>
          </p:cNvPicPr>
          <p:nvPr/>
        </p:nvPicPr>
        <p:blipFill>
          <a:blip r:embed="rId2"/>
          <a:stretch>
            <a:fillRect/>
          </a:stretch>
        </p:blipFill>
        <p:spPr>
          <a:xfrm>
            <a:off x="3066138" y="1262963"/>
            <a:ext cx="3752381" cy="5238095"/>
          </a:xfrm>
          <a:prstGeom prst="rect">
            <a:avLst/>
          </a:prstGeom>
        </p:spPr>
      </p:pic>
    </p:spTree>
    <p:extLst>
      <p:ext uri="{BB962C8B-B14F-4D97-AF65-F5344CB8AC3E}">
        <p14:creationId xmlns:p14="http://schemas.microsoft.com/office/powerpoint/2010/main" val="250146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63D4910-A63A-4911-954C-766B439FB899}"/>
              </a:ext>
            </a:extLst>
          </p:cNvPr>
          <p:cNvSpPr>
            <a:spLocks noGrp="1"/>
          </p:cNvSpPr>
          <p:nvPr>
            <p:ph type="title"/>
          </p:nvPr>
        </p:nvSpPr>
        <p:spPr/>
        <p:txBody>
          <a:bodyPr/>
          <a:lstStyle/>
          <a:p>
            <a:r>
              <a:rPr lang="zh-TW" altLang="en-US" dirty="0"/>
              <a:t>　排班原則</a:t>
            </a:r>
          </a:p>
        </p:txBody>
      </p:sp>
      <p:sp>
        <p:nvSpPr>
          <p:cNvPr id="3" name="內容版面配置區 2">
            <a:extLst>
              <a:ext uri="{FF2B5EF4-FFF2-40B4-BE49-F238E27FC236}">
                <a16:creationId xmlns:a16="http://schemas.microsoft.com/office/drawing/2014/main" xmlns="" id="{85A2567B-9EBA-42AB-9FB9-26822D309CE5}"/>
              </a:ext>
            </a:extLst>
          </p:cNvPr>
          <p:cNvSpPr>
            <a:spLocks noGrp="1"/>
          </p:cNvSpPr>
          <p:nvPr>
            <p:ph idx="1"/>
          </p:nvPr>
        </p:nvSpPr>
        <p:spPr/>
        <p:txBody>
          <a:bodyPr/>
          <a:lstStyle/>
          <a:p>
            <a:r>
              <a:rPr lang="en-US" altLang="zh-TW" sz="2400" dirty="0"/>
              <a:t>CPU </a:t>
            </a:r>
            <a:r>
              <a:rPr lang="zh-TW" altLang="en-US" sz="2400" dirty="0"/>
              <a:t>使用率</a:t>
            </a:r>
            <a:r>
              <a:rPr lang="en-US" altLang="zh-TW" sz="2400" dirty="0"/>
              <a:t>︰</a:t>
            </a:r>
            <a:r>
              <a:rPr lang="zh-TW" altLang="en-US" sz="2400" dirty="0"/>
              <a:t>我們要使 </a:t>
            </a:r>
            <a:r>
              <a:rPr lang="en-US" altLang="zh-TW" sz="2400" dirty="0"/>
              <a:t>CPU </a:t>
            </a:r>
            <a:r>
              <a:rPr lang="zh-TW" altLang="en-US" sz="2400" dirty="0"/>
              <a:t>盡可能地忙碌</a:t>
            </a:r>
            <a:endParaRPr lang="en-US" altLang="zh-TW" sz="2400" dirty="0"/>
          </a:p>
          <a:p>
            <a:r>
              <a:rPr lang="zh-TW" altLang="en-US" sz="2400" dirty="0"/>
              <a:t>傳輸量</a:t>
            </a:r>
            <a:r>
              <a:rPr lang="en-US" altLang="zh-TW" sz="2400" dirty="0"/>
              <a:t>︰</a:t>
            </a:r>
            <a:r>
              <a:rPr lang="zh-TW" altLang="en-US" sz="2400" dirty="0"/>
              <a:t>其中有一種衡量工作量的標準，就是用每個時間單位所完成的行程數來計算，稱為</a:t>
            </a:r>
            <a:r>
              <a:rPr lang="zh-TW" altLang="en-US" sz="2400" b="1" dirty="0"/>
              <a:t>傳輸量</a:t>
            </a:r>
            <a:r>
              <a:rPr lang="zh-TW" altLang="en-US" sz="2400" dirty="0"/>
              <a:t> </a:t>
            </a:r>
            <a:r>
              <a:rPr lang="en-US" altLang="zh-TW" sz="2400" dirty="0"/>
              <a:t>(throughput)</a:t>
            </a:r>
          </a:p>
          <a:p>
            <a:r>
              <a:rPr lang="zh-TW" altLang="en-US" sz="2400" dirty="0"/>
              <a:t>回復時間</a:t>
            </a:r>
            <a:r>
              <a:rPr lang="en-US" altLang="zh-TW" sz="2400" dirty="0"/>
              <a:t>︰</a:t>
            </a:r>
            <a:r>
              <a:rPr lang="zh-TW" altLang="en-US" sz="2400" dirty="0"/>
              <a:t>從行程進入電腦，直到該行程完成並離開電腦，這整段時間稱為回復時間</a:t>
            </a:r>
            <a:endParaRPr lang="en-US" altLang="zh-TW" sz="2400" dirty="0"/>
          </a:p>
          <a:p>
            <a:r>
              <a:rPr lang="zh-TW" altLang="en-US" sz="2400" dirty="0"/>
              <a:t>等待時間</a:t>
            </a:r>
            <a:r>
              <a:rPr lang="en-US" altLang="zh-TW" sz="2400" dirty="0"/>
              <a:t>︰</a:t>
            </a:r>
            <a:r>
              <a:rPr lang="zh-TW" altLang="en-US" sz="2400" dirty="0"/>
              <a:t>等待時間是在就緒佇列中等待所花費週期的總和</a:t>
            </a:r>
            <a:endParaRPr lang="en-US" altLang="zh-TW" sz="2400" dirty="0"/>
          </a:p>
          <a:p>
            <a:r>
              <a:rPr lang="zh-TW" altLang="en-US" sz="2400" dirty="0"/>
              <a:t>回應時間</a:t>
            </a:r>
            <a:r>
              <a:rPr lang="en-US" altLang="zh-TW" sz="2400" dirty="0"/>
              <a:t>︰</a:t>
            </a:r>
            <a:r>
              <a:rPr lang="zh-TW" altLang="en-US" sz="2400" dirty="0"/>
              <a:t>因此，另一個衡量的標準就是以提出一個要求到第一個回應出現的時間間隔來計算，這就是所謂的回應時間，是指開始有所回應的時間，而不是指完成回應的時間</a:t>
            </a:r>
            <a:endParaRPr lang="en-US" altLang="zh-TW" sz="2400" dirty="0"/>
          </a:p>
          <a:p>
            <a:r>
              <a:rPr lang="zh-TW" altLang="en-US" sz="2400" dirty="0"/>
              <a:t>最大化 </a:t>
            </a:r>
            <a:r>
              <a:rPr lang="en-US" altLang="zh-TW" sz="2400" dirty="0"/>
              <a:t>CPU </a:t>
            </a:r>
            <a:r>
              <a:rPr lang="zh-TW" altLang="en-US" sz="2400" dirty="0"/>
              <a:t>使用率和傳輸量，並且降低回復時間、等待時間和回應時間</a:t>
            </a:r>
            <a:endParaRPr lang="en-US" altLang="zh-TW" sz="2400" dirty="0"/>
          </a:p>
          <a:p>
            <a:endParaRPr lang="zh-TW" altLang="en-US" dirty="0"/>
          </a:p>
        </p:txBody>
      </p:sp>
      <p:sp>
        <p:nvSpPr>
          <p:cNvPr id="4" name="頁尾版面配置區 3">
            <a:extLst>
              <a:ext uri="{FF2B5EF4-FFF2-40B4-BE49-F238E27FC236}">
                <a16:creationId xmlns:a16="http://schemas.microsoft.com/office/drawing/2014/main" xmlns="" id="{2CE4F312-719E-43FC-9F54-D6DF2733E16E}"/>
              </a:ext>
            </a:extLst>
          </p:cNvPr>
          <p:cNvSpPr>
            <a:spLocks noGrp="1"/>
          </p:cNvSpPr>
          <p:nvPr>
            <p:ph type="ftr" sz="quarter" idx="11"/>
          </p:nvPr>
        </p:nvSpPr>
        <p:spPr/>
        <p:txBody>
          <a:bodyPr/>
          <a:lstStyle/>
          <a:p>
            <a:pPr>
              <a:defRPr/>
            </a:pPr>
            <a:r>
              <a:rPr lang="en-US" dirty="0"/>
              <a:t>Chapter  4  -  CPU </a:t>
            </a:r>
            <a:r>
              <a:rPr lang="zh-TW" altLang="en-US" dirty="0"/>
              <a:t>排班</a:t>
            </a:r>
            <a:endParaRPr lang="en-US" dirty="0"/>
          </a:p>
        </p:txBody>
      </p:sp>
      <p:sp>
        <p:nvSpPr>
          <p:cNvPr id="5" name="投影片編號版面配置區 4">
            <a:extLst>
              <a:ext uri="{FF2B5EF4-FFF2-40B4-BE49-F238E27FC236}">
                <a16:creationId xmlns:a16="http://schemas.microsoft.com/office/drawing/2014/main" xmlns="" id="{00A6BBF0-10E2-4EB1-9E39-3177EB9D2E28}"/>
              </a:ext>
            </a:extLst>
          </p:cNvPr>
          <p:cNvSpPr>
            <a:spLocks noGrp="1"/>
          </p:cNvSpPr>
          <p:nvPr>
            <p:ph type="sldNum" sz="quarter" idx="12"/>
          </p:nvPr>
        </p:nvSpPr>
        <p:spPr/>
        <p:txBody>
          <a:bodyPr/>
          <a:lstStyle/>
          <a:p>
            <a:fld id="{FFE097A8-199E-4615-BC99-8ECFE592F30F}" type="slidenum">
              <a:rPr lang="en-US" altLang="zh-TW" smtClean="0"/>
              <a:pPr/>
              <a:t>11</a:t>
            </a:fld>
            <a:endParaRPr lang="en-US" altLang="zh-TW"/>
          </a:p>
        </p:txBody>
      </p:sp>
    </p:spTree>
    <p:extLst>
      <p:ext uri="{BB962C8B-B14F-4D97-AF65-F5344CB8AC3E}">
        <p14:creationId xmlns:p14="http://schemas.microsoft.com/office/powerpoint/2010/main" val="377518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087AE4F-4839-4774-96BA-A2D64DE8CA1F}"/>
              </a:ext>
            </a:extLst>
          </p:cNvPr>
          <p:cNvSpPr>
            <a:spLocks noGrp="1"/>
          </p:cNvSpPr>
          <p:nvPr>
            <p:ph type="title"/>
          </p:nvPr>
        </p:nvSpPr>
        <p:spPr/>
        <p:txBody>
          <a:bodyPr/>
          <a:lstStyle/>
          <a:p>
            <a:r>
              <a:rPr lang="zh-TW" altLang="en-US" dirty="0"/>
              <a:t>　排班演算法</a:t>
            </a:r>
          </a:p>
        </p:txBody>
      </p:sp>
      <p:sp>
        <p:nvSpPr>
          <p:cNvPr id="3" name="內容版面配置區 2">
            <a:extLst>
              <a:ext uri="{FF2B5EF4-FFF2-40B4-BE49-F238E27FC236}">
                <a16:creationId xmlns:a16="http://schemas.microsoft.com/office/drawing/2014/main" xmlns="" id="{962EF40E-E6BB-47C7-BE65-B4AB07672409}"/>
              </a:ext>
            </a:extLst>
          </p:cNvPr>
          <p:cNvSpPr>
            <a:spLocks noGrp="1"/>
          </p:cNvSpPr>
          <p:nvPr>
            <p:ph idx="1"/>
          </p:nvPr>
        </p:nvSpPr>
        <p:spPr>
          <a:xfrm>
            <a:off x="347663" y="3573016"/>
            <a:ext cx="8410575" cy="1440160"/>
          </a:xfrm>
        </p:spPr>
        <p:txBody>
          <a:bodyPr/>
          <a:lstStyle/>
          <a:p>
            <a:r>
              <a:rPr lang="zh-TW" altLang="en-US" dirty="0"/>
              <a:t>如果行程到達的順序是 </a:t>
            </a:r>
            <a:r>
              <a:rPr lang="en-US" altLang="zh-TW" i="1" dirty="0"/>
              <a:t>P</a:t>
            </a:r>
            <a:r>
              <a:rPr lang="en-US" altLang="zh-TW" baseline="-25000" dirty="0"/>
              <a:t>1</a:t>
            </a:r>
            <a:r>
              <a:rPr lang="zh-TW" altLang="en-US" dirty="0"/>
              <a:t>、</a:t>
            </a:r>
            <a:r>
              <a:rPr lang="en-US" altLang="zh-TW" i="1" dirty="0"/>
              <a:t>P</a:t>
            </a:r>
            <a:r>
              <a:rPr lang="en-US" altLang="zh-TW" baseline="-25000" dirty="0"/>
              <a:t>2</a:t>
            </a:r>
            <a:r>
              <a:rPr lang="zh-TW" altLang="en-US" dirty="0"/>
              <a:t>、</a:t>
            </a:r>
            <a:r>
              <a:rPr lang="en-US" altLang="zh-TW" i="1" dirty="0"/>
              <a:t>P</a:t>
            </a:r>
            <a:r>
              <a:rPr lang="en-US" altLang="zh-TW" baseline="-25000" dirty="0"/>
              <a:t>3</a:t>
            </a:r>
            <a:r>
              <a:rPr lang="zh-TW" altLang="en-US" dirty="0"/>
              <a:t>，並且以 </a:t>
            </a:r>
            <a:r>
              <a:rPr lang="en-US" altLang="zh-TW" dirty="0"/>
              <a:t>FCFS </a:t>
            </a:r>
            <a:r>
              <a:rPr lang="zh-TW" altLang="en-US" dirty="0"/>
              <a:t>順序來服務，得到的結果用以下的</a:t>
            </a:r>
            <a:r>
              <a:rPr lang="zh-TW" altLang="en-US" b="1" dirty="0"/>
              <a:t>甘特圖</a:t>
            </a:r>
            <a:r>
              <a:rPr lang="zh-TW" altLang="en-US" dirty="0"/>
              <a:t> </a:t>
            </a:r>
            <a:r>
              <a:rPr lang="en-US" altLang="zh-TW" dirty="0"/>
              <a:t>(Gantt chart) </a:t>
            </a:r>
            <a:r>
              <a:rPr lang="zh-TW" altLang="en-US" dirty="0"/>
              <a:t>顯示</a:t>
            </a:r>
          </a:p>
        </p:txBody>
      </p:sp>
      <p:sp>
        <p:nvSpPr>
          <p:cNvPr id="4" name="頁尾版面配置區 3">
            <a:extLst>
              <a:ext uri="{FF2B5EF4-FFF2-40B4-BE49-F238E27FC236}">
                <a16:creationId xmlns:a16="http://schemas.microsoft.com/office/drawing/2014/main" xmlns="" id="{71990CC0-8BCE-437E-8F7C-E38A29D59E54}"/>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2A7910B9-E126-469E-B97E-4C848480E96A}"/>
              </a:ext>
            </a:extLst>
          </p:cNvPr>
          <p:cNvSpPr>
            <a:spLocks noGrp="1"/>
          </p:cNvSpPr>
          <p:nvPr>
            <p:ph type="sldNum" sz="quarter" idx="12"/>
          </p:nvPr>
        </p:nvSpPr>
        <p:spPr/>
        <p:txBody>
          <a:bodyPr/>
          <a:lstStyle/>
          <a:p>
            <a:fld id="{FFE097A8-199E-4615-BC99-8ECFE592F30F}" type="slidenum">
              <a:rPr lang="en-US" altLang="zh-TW" smtClean="0"/>
              <a:pPr/>
              <a:t>12</a:t>
            </a:fld>
            <a:endParaRPr lang="en-US" altLang="zh-TW"/>
          </a:p>
        </p:txBody>
      </p:sp>
      <p:pic>
        <p:nvPicPr>
          <p:cNvPr id="7" name="圖片 6">
            <a:extLst>
              <a:ext uri="{FF2B5EF4-FFF2-40B4-BE49-F238E27FC236}">
                <a16:creationId xmlns:a16="http://schemas.microsoft.com/office/drawing/2014/main" xmlns="" id="{D45D5245-F5DF-4325-BAF7-F167D004B391}"/>
              </a:ext>
            </a:extLst>
          </p:cNvPr>
          <p:cNvPicPr>
            <a:picLocks noChangeAspect="1"/>
          </p:cNvPicPr>
          <p:nvPr/>
        </p:nvPicPr>
        <p:blipFill>
          <a:blip r:embed="rId2"/>
          <a:stretch>
            <a:fillRect/>
          </a:stretch>
        </p:blipFill>
        <p:spPr>
          <a:xfrm>
            <a:off x="2483768" y="1463197"/>
            <a:ext cx="3714286" cy="1904762"/>
          </a:xfrm>
          <a:prstGeom prst="rect">
            <a:avLst/>
          </a:prstGeom>
        </p:spPr>
      </p:pic>
      <p:pic>
        <p:nvPicPr>
          <p:cNvPr id="9" name="圖片 8">
            <a:extLst>
              <a:ext uri="{FF2B5EF4-FFF2-40B4-BE49-F238E27FC236}">
                <a16:creationId xmlns:a16="http://schemas.microsoft.com/office/drawing/2014/main" xmlns="" id="{356A7185-C868-4DD2-92D5-68E7A77C9AA8}"/>
              </a:ext>
            </a:extLst>
          </p:cNvPr>
          <p:cNvPicPr>
            <a:picLocks noChangeAspect="1"/>
          </p:cNvPicPr>
          <p:nvPr/>
        </p:nvPicPr>
        <p:blipFill>
          <a:blip r:embed="rId3"/>
          <a:stretch>
            <a:fillRect/>
          </a:stretch>
        </p:blipFill>
        <p:spPr>
          <a:xfrm>
            <a:off x="689446" y="5085184"/>
            <a:ext cx="7727007" cy="888682"/>
          </a:xfrm>
          <a:prstGeom prst="rect">
            <a:avLst/>
          </a:prstGeom>
        </p:spPr>
      </p:pic>
    </p:spTree>
    <p:extLst>
      <p:ext uri="{BB962C8B-B14F-4D97-AF65-F5344CB8AC3E}">
        <p14:creationId xmlns:p14="http://schemas.microsoft.com/office/powerpoint/2010/main" val="124593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15DC975-4287-4207-8690-905640495121}"/>
              </a:ext>
            </a:extLst>
          </p:cNvPr>
          <p:cNvSpPr>
            <a:spLocks noGrp="1"/>
          </p:cNvSpPr>
          <p:nvPr>
            <p:ph type="title"/>
          </p:nvPr>
        </p:nvSpPr>
        <p:spPr/>
        <p:txBody>
          <a:bodyPr/>
          <a:lstStyle/>
          <a:p>
            <a:r>
              <a:rPr lang="zh-TW" altLang="en-US" dirty="0"/>
              <a:t>　最短的工作先做排班法</a:t>
            </a:r>
          </a:p>
        </p:txBody>
      </p:sp>
      <p:sp>
        <p:nvSpPr>
          <p:cNvPr id="3" name="內容版面配置區 2">
            <a:extLst>
              <a:ext uri="{FF2B5EF4-FFF2-40B4-BE49-F238E27FC236}">
                <a16:creationId xmlns:a16="http://schemas.microsoft.com/office/drawing/2014/main" xmlns="" id="{872A1BED-CB12-4BD6-8936-A37CCF228351}"/>
              </a:ext>
            </a:extLst>
          </p:cNvPr>
          <p:cNvSpPr>
            <a:spLocks noGrp="1"/>
          </p:cNvSpPr>
          <p:nvPr>
            <p:ph idx="1"/>
          </p:nvPr>
        </p:nvSpPr>
        <p:spPr>
          <a:xfrm>
            <a:off x="347663" y="1268760"/>
            <a:ext cx="8410575" cy="2160240"/>
          </a:xfrm>
        </p:spPr>
        <p:txBody>
          <a:bodyPr/>
          <a:lstStyle/>
          <a:p>
            <a:r>
              <a:rPr lang="zh-TW" altLang="en-US" b="1" dirty="0"/>
              <a:t>最短的工作先做 </a:t>
            </a:r>
            <a:r>
              <a:rPr lang="en-US" altLang="zh-TW" dirty="0"/>
              <a:t>(SJF) </a:t>
            </a:r>
            <a:r>
              <a:rPr lang="zh-TW" altLang="en-US" dirty="0"/>
              <a:t>排班演算法，將每一個行程的下一個 </a:t>
            </a:r>
            <a:r>
              <a:rPr lang="en-US" altLang="zh-TW" dirty="0"/>
              <a:t>CPU </a:t>
            </a:r>
            <a:r>
              <a:rPr lang="zh-TW" altLang="en-US" dirty="0"/>
              <a:t>分割長度和該行程相結合</a:t>
            </a:r>
            <a:endParaRPr lang="en-US" altLang="zh-TW" dirty="0"/>
          </a:p>
          <a:p>
            <a:pPr lvl="1"/>
            <a:r>
              <a:rPr lang="zh-TW" altLang="en-US" dirty="0"/>
              <a:t>當 </a:t>
            </a:r>
            <a:r>
              <a:rPr lang="en-US" altLang="zh-TW" dirty="0"/>
              <a:t>CPU </a:t>
            </a:r>
            <a:r>
              <a:rPr lang="zh-TW" altLang="en-US" dirty="0"/>
              <a:t>有空時，就指定給下一個 </a:t>
            </a:r>
            <a:r>
              <a:rPr lang="en-US" altLang="zh-TW" dirty="0"/>
              <a:t>CPU </a:t>
            </a:r>
            <a:r>
              <a:rPr lang="zh-TW" altLang="en-US" dirty="0"/>
              <a:t>分割最短的行程</a:t>
            </a:r>
          </a:p>
        </p:txBody>
      </p:sp>
      <p:sp>
        <p:nvSpPr>
          <p:cNvPr id="4" name="頁尾版面配置區 3">
            <a:extLst>
              <a:ext uri="{FF2B5EF4-FFF2-40B4-BE49-F238E27FC236}">
                <a16:creationId xmlns:a16="http://schemas.microsoft.com/office/drawing/2014/main" xmlns="" id="{7B273D2B-A89E-4EA4-B6AF-FB006E5CE245}"/>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438F09B2-ACA8-480B-A1E8-3CCEC8CA8D93}"/>
              </a:ext>
            </a:extLst>
          </p:cNvPr>
          <p:cNvSpPr>
            <a:spLocks noGrp="1"/>
          </p:cNvSpPr>
          <p:nvPr>
            <p:ph type="sldNum" sz="quarter" idx="12"/>
          </p:nvPr>
        </p:nvSpPr>
        <p:spPr/>
        <p:txBody>
          <a:bodyPr/>
          <a:lstStyle/>
          <a:p>
            <a:fld id="{FFE097A8-199E-4615-BC99-8ECFE592F30F}" type="slidenum">
              <a:rPr lang="en-US" altLang="zh-TW" smtClean="0"/>
              <a:pPr/>
              <a:t>13</a:t>
            </a:fld>
            <a:endParaRPr lang="en-US" altLang="zh-TW"/>
          </a:p>
        </p:txBody>
      </p:sp>
      <p:pic>
        <p:nvPicPr>
          <p:cNvPr id="7" name="圖片 6">
            <a:extLst>
              <a:ext uri="{FF2B5EF4-FFF2-40B4-BE49-F238E27FC236}">
                <a16:creationId xmlns:a16="http://schemas.microsoft.com/office/drawing/2014/main" xmlns="" id="{89DFCE95-0160-44D5-888A-276FA559C593}"/>
              </a:ext>
            </a:extLst>
          </p:cNvPr>
          <p:cNvPicPr>
            <a:picLocks noChangeAspect="1"/>
          </p:cNvPicPr>
          <p:nvPr/>
        </p:nvPicPr>
        <p:blipFill>
          <a:blip r:embed="rId2"/>
          <a:stretch>
            <a:fillRect/>
          </a:stretch>
        </p:blipFill>
        <p:spPr>
          <a:xfrm>
            <a:off x="2843809" y="2925703"/>
            <a:ext cx="3443872" cy="2231489"/>
          </a:xfrm>
          <a:prstGeom prst="rect">
            <a:avLst/>
          </a:prstGeom>
        </p:spPr>
      </p:pic>
      <p:pic>
        <p:nvPicPr>
          <p:cNvPr id="8" name="圖片 7">
            <a:extLst>
              <a:ext uri="{FF2B5EF4-FFF2-40B4-BE49-F238E27FC236}">
                <a16:creationId xmlns:a16="http://schemas.microsoft.com/office/drawing/2014/main" xmlns="" id="{6E4FF596-D870-4ECC-BD1C-9CF939DF2F7A}"/>
              </a:ext>
            </a:extLst>
          </p:cNvPr>
          <p:cNvPicPr>
            <a:picLocks noChangeAspect="1"/>
          </p:cNvPicPr>
          <p:nvPr/>
        </p:nvPicPr>
        <p:blipFill>
          <a:blip r:embed="rId3"/>
          <a:stretch>
            <a:fillRect/>
          </a:stretch>
        </p:blipFill>
        <p:spPr>
          <a:xfrm>
            <a:off x="700826" y="5373216"/>
            <a:ext cx="7742348" cy="912195"/>
          </a:xfrm>
          <a:prstGeom prst="rect">
            <a:avLst/>
          </a:prstGeom>
        </p:spPr>
      </p:pic>
    </p:spTree>
    <p:extLst>
      <p:ext uri="{BB962C8B-B14F-4D97-AF65-F5344CB8AC3E}">
        <p14:creationId xmlns:p14="http://schemas.microsoft.com/office/powerpoint/2010/main" val="17910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C15A9C-75DD-42F1-A90D-AC482BAFF3C1}"/>
              </a:ext>
            </a:extLst>
          </p:cNvPr>
          <p:cNvSpPr>
            <a:spLocks noGrp="1"/>
          </p:cNvSpPr>
          <p:nvPr>
            <p:ph type="title"/>
          </p:nvPr>
        </p:nvSpPr>
        <p:spPr/>
        <p:txBody>
          <a:bodyPr/>
          <a:lstStyle/>
          <a:p>
            <a:r>
              <a:rPr lang="zh-TW" altLang="en-US" dirty="0"/>
              <a:t>　最短的工作先做排班法</a:t>
            </a:r>
          </a:p>
        </p:txBody>
      </p:sp>
      <p:sp>
        <p:nvSpPr>
          <p:cNvPr id="3" name="內容版面配置區 2">
            <a:extLst>
              <a:ext uri="{FF2B5EF4-FFF2-40B4-BE49-F238E27FC236}">
                <a16:creationId xmlns:a16="http://schemas.microsoft.com/office/drawing/2014/main" xmlns="" id="{853238BD-9950-4A0D-A3B8-C87150F6BAD1}"/>
              </a:ext>
            </a:extLst>
          </p:cNvPr>
          <p:cNvSpPr>
            <a:spLocks noGrp="1"/>
          </p:cNvSpPr>
          <p:nvPr>
            <p:ph idx="1"/>
          </p:nvPr>
        </p:nvSpPr>
        <p:spPr>
          <a:xfrm>
            <a:off x="347663" y="1268760"/>
            <a:ext cx="8410575" cy="2808312"/>
          </a:xfrm>
        </p:spPr>
        <p:txBody>
          <a:bodyPr/>
          <a:lstStyle/>
          <a:p>
            <a:r>
              <a:rPr lang="zh-TW" altLang="en-US" dirty="0"/>
              <a:t>我們希望下一個 </a:t>
            </a:r>
            <a:r>
              <a:rPr lang="en-US" altLang="zh-TW" dirty="0"/>
              <a:t>CPU </a:t>
            </a:r>
            <a:r>
              <a:rPr lang="zh-TW" altLang="en-US" dirty="0"/>
              <a:t>分割能近似於前一個長度，因此藉著計算下一個 </a:t>
            </a:r>
            <a:r>
              <a:rPr lang="en-US" altLang="zh-TW" dirty="0"/>
              <a:t>CPU </a:t>
            </a:r>
            <a:r>
              <a:rPr lang="zh-TW" altLang="en-US" dirty="0"/>
              <a:t>分割的近似值</a:t>
            </a:r>
            <a:endParaRPr lang="en-US" altLang="zh-TW" dirty="0"/>
          </a:p>
          <a:p>
            <a:r>
              <a:rPr lang="zh-TW" altLang="en-US" dirty="0"/>
              <a:t>指數平均值 </a:t>
            </a:r>
            <a:r>
              <a:rPr lang="en-US" altLang="zh-TW" dirty="0"/>
              <a:t>(exponential average)</a:t>
            </a:r>
          </a:p>
          <a:p>
            <a:pPr lvl="1"/>
            <a:r>
              <a:rPr lang="zh-TW" altLang="en-US" dirty="0"/>
              <a:t>令 </a:t>
            </a:r>
            <a:r>
              <a:rPr lang="en-US" altLang="zh-TW" i="1" dirty="0" err="1"/>
              <a:t>t</a:t>
            </a:r>
            <a:r>
              <a:rPr lang="en-US" altLang="zh-TW" i="1" baseline="-25000" dirty="0" err="1"/>
              <a:t>n</a:t>
            </a:r>
            <a:r>
              <a:rPr lang="en-US" altLang="zh-TW" dirty="0"/>
              <a:t> </a:t>
            </a:r>
            <a:r>
              <a:rPr lang="zh-TW" altLang="en-US" dirty="0"/>
              <a:t>代表第 </a:t>
            </a:r>
            <a:r>
              <a:rPr lang="en-US" altLang="zh-TW" i="1" dirty="0"/>
              <a:t>n</a:t>
            </a:r>
            <a:r>
              <a:rPr lang="en-US" altLang="zh-TW" dirty="0"/>
              <a:t> </a:t>
            </a:r>
            <a:r>
              <a:rPr lang="zh-TW" altLang="en-US" dirty="0"/>
              <a:t>次 </a:t>
            </a:r>
            <a:r>
              <a:rPr lang="en-US" altLang="zh-TW" dirty="0"/>
              <a:t>CPU </a:t>
            </a:r>
            <a:r>
              <a:rPr lang="zh-TW" altLang="en-US" dirty="0"/>
              <a:t>分割的長度，並且令 </a:t>
            </a:r>
            <a:r>
              <a:rPr lang="el-GR" altLang="zh-TW" dirty="0"/>
              <a:t>τ</a:t>
            </a:r>
            <a:r>
              <a:rPr lang="en-US" altLang="zh-TW" i="1" baseline="-25000" dirty="0"/>
              <a:t>n</a:t>
            </a:r>
            <a:r>
              <a:rPr lang="en-US" altLang="zh-TW" baseline="-25000" dirty="0"/>
              <a:t>+1</a:t>
            </a:r>
            <a:r>
              <a:rPr lang="en-US" altLang="zh-TW" dirty="0"/>
              <a:t> </a:t>
            </a:r>
            <a:r>
              <a:rPr lang="zh-TW" altLang="en-US" dirty="0"/>
              <a:t>表示我們預估的下一次 </a:t>
            </a:r>
            <a:r>
              <a:rPr lang="en-US" altLang="zh-TW" dirty="0"/>
              <a:t>CPU </a:t>
            </a:r>
            <a:r>
              <a:rPr lang="zh-TW" altLang="en-US" dirty="0"/>
              <a:t>分割值</a:t>
            </a:r>
            <a:endParaRPr lang="en-US" altLang="zh-TW" dirty="0"/>
          </a:p>
          <a:p>
            <a:pPr lvl="1"/>
            <a:r>
              <a:rPr lang="zh-TW" altLang="en-US" dirty="0"/>
              <a:t>因此，存在一個 </a:t>
            </a:r>
            <a:r>
              <a:rPr lang="el-GR" altLang="zh-TW" i="1" dirty="0"/>
              <a:t>α</a:t>
            </a:r>
            <a:r>
              <a:rPr lang="el-GR" altLang="zh-TW" dirty="0"/>
              <a:t> (0 ≤ </a:t>
            </a:r>
            <a:r>
              <a:rPr lang="el-GR" altLang="zh-TW" i="1" dirty="0"/>
              <a:t>α</a:t>
            </a:r>
            <a:r>
              <a:rPr lang="el-GR" altLang="zh-TW" dirty="0"/>
              <a:t> ≤ 1)</a:t>
            </a:r>
            <a:endParaRPr lang="en-US" altLang="zh-TW" dirty="0"/>
          </a:p>
          <a:p>
            <a:pPr marL="422275" lvl="1" indent="0" algn="ctr">
              <a:buNone/>
            </a:pPr>
            <a:endParaRPr lang="zh-TW" altLang="en-US" dirty="0"/>
          </a:p>
        </p:txBody>
      </p:sp>
      <p:sp>
        <p:nvSpPr>
          <p:cNvPr id="4" name="頁尾版面配置區 3">
            <a:extLst>
              <a:ext uri="{FF2B5EF4-FFF2-40B4-BE49-F238E27FC236}">
                <a16:creationId xmlns:a16="http://schemas.microsoft.com/office/drawing/2014/main" xmlns="" id="{22B90739-9D92-467D-BE0A-9BAF889A440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1D682D3C-3BA2-4872-A375-4A4D4E5EA6AD}"/>
              </a:ext>
            </a:extLst>
          </p:cNvPr>
          <p:cNvSpPr>
            <a:spLocks noGrp="1"/>
          </p:cNvSpPr>
          <p:nvPr>
            <p:ph type="sldNum" sz="quarter" idx="12"/>
          </p:nvPr>
        </p:nvSpPr>
        <p:spPr/>
        <p:txBody>
          <a:bodyPr/>
          <a:lstStyle/>
          <a:p>
            <a:fld id="{FFE097A8-199E-4615-BC99-8ECFE592F30F}" type="slidenum">
              <a:rPr lang="en-US" altLang="zh-TW" smtClean="0"/>
              <a:pPr/>
              <a:t>14</a:t>
            </a:fld>
            <a:endParaRPr lang="en-US" altLang="zh-TW"/>
          </a:p>
        </p:txBody>
      </p:sp>
      <p:pic>
        <p:nvPicPr>
          <p:cNvPr id="7" name="圖片 6">
            <a:extLst>
              <a:ext uri="{FF2B5EF4-FFF2-40B4-BE49-F238E27FC236}">
                <a16:creationId xmlns:a16="http://schemas.microsoft.com/office/drawing/2014/main" xmlns="" id="{1531CD50-27DE-4F5C-B41F-231ED36AD7A3}"/>
              </a:ext>
            </a:extLst>
          </p:cNvPr>
          <p:cNvPicPr>
            <a:picLocks noChangeAspect="1"/>
          </p:cNvPicPr>
          <p:nvPr/>
        </p:nvPicPr>
        <p:blipFill>
          <a:blip r:embed="rId2"/>
          <a:stretch>
            <a:fillRect/>
          </a:stretch>
        </p:blipFill>
        <p:spPr>
          <a:xfrm>
            <a:off x="3131840" y="4293096"/>
            <a:ext cx="2647619" cy="371429"/>
          </a:xfrm>
          <a:prstGeom prst="rect">
            <a:avLst/>
          </a:prstGeom>
        </p:spPr>
      </p:pic>
      <p:pic>
        <p:nvPicPr>
          <p:cNvPr id="9" name="圖片 8">
            <a:extLst>
              <a:ext uri="{FF2B5EF4-FFF2-40B4-BE49-F238E27FC236}">
                <a16:creationId xmlns:a16="http://schemas.microsoft.com/office/drawing/2014/main" xmlns="" id="{8182E572-B93D-4F4B-81B7-3D00D3D3FBE5}"/>
              </a:ext>
            </a:extLst>
          </p:cNvPr>
          <p:cNvPicPr>
            <a:picLocks noChangeAspect="1"/>
          </p:cNvPicPr>
          <p:nvPr/>
        </p:nvPicPr>
        <p:blipFill>
          <a:blip r:embed="rId3"/>
          <a:stretch>
            <a:fillRect/>
          </a:stretch>
        </p:blipFill>
        <p:spPr>
          <a:xfrm>
            <a:off x="895809" y="4969485"/>
            <a:ext cx="7352381" cy="428571"/>
          </a:xfrm>
          <a:prstGeom prst="rect">
            <a:avLst/>
          </a:prstGeom>
        </p:spPr>
      </p:pic>
    </p:spTree>
    <p:extLst>
      <p:ext uri="{BB962C8B-B14F-4D97-AF65-F5344CB8AC3E}">
        <p14:creationId xmlns:p14="http://schemas.microsoft.com/office/powerpoint/2010/main" val="11998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3E13293E-570F-44D0-861D-92D854C185FE}"/>
              </a:ext>
            </a:extLst>
          </p:cNvPr>
          <p:cNvSpPr>
            <a:spLocks noGrp="1"/>
          </p:cNvSpPr>
          <p:nvPr>
            <p:ph type="title"/>
          </p:nvPr>
        </p:nvSpPr>
        <p:spPr/>
        <p:txBody>
          <a:bodyPr/>
          <a:lstStyle/>
          <a:p>
            <a:r>
              <a:rPr lang="zh-TW" altLang="en-US" sz="2800" dirty="0"/>
              <a:t>　預估下一個 </a:t>
            </a:r>
            <a:r>
              <a:rPr lang="en-US" altLang="zh-TW" sz="2800" dirty="0"/>
              <a:t>CPU </a:t>
            </a:r>
            <a:r>
              <a:rPr lang="zh-TW" altLang="en-US" sz="2800" dirty="0"/>
              <a:t>分割的長度</a:t>
            </a:r>
          </a:p>
        </p:txBody>
      </p:sp>
      <p:sp>
        <p:nvSpPr>
          <p:cNvPr id="4" name="頁尾版面配置區 3">
            <a:extLst>
              <a:ext uri="{FF2B5EF4-FFF2-40B4-BE49-F238E27FC236}">
                <a16:creationId xmlns:a16="http://schemas.microsoft.com/office/drawing/2014/main" xmlns="" id="{08F7D791-2F61-4247-95E3-C96B3922044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CC047179-9018-4DB8-B4C6-3D638B906DD9}"/>
              </a:ext>
            </a:extLst>
          </p:cNvPr>
          <p:cNvSpPr>
            <a:spLocks noGrp="1"/>
          </p:cNvSpPr>
          <p:nvPr>
            <p:ph type="sldNum" sz="quarter" idx="12"/>
          </p:nvPr>
        </p:nvSpPr>
        <p:spPr/>
        <p:txBody>
          <a:bodyPr/>
          <a:lstStyle/>
          <a:p>
            <a:fld id="{FFE097A8-199E-4615-BC99-8ECFE592F30F}" type="slidenum">
              <a:rPr lang="en-US" altLang="zh-TW" smtClean="0"/>
              <a:pPr/>
              <a:t>15</a:t>
            </a:fld>
            <a:endParaRPr lang="en-US" altLang="zh-TW"/>
          </a:p>
        </p:txBody>
      </p:sp>
      <p:pic>
        <p:nvPicPr>
          <p:cNvPr id="8" name="圖片 7">
            <a:extLst>
              <a:ext uri="{FF2B5EF4-FFF2-40B4-BE49-F238E27FC236}">
                <a16:creationId xmlns:a16="http://schemas.microsoft.com/office/drawing/2014/main" xmlns="" id="{820A5AE0-7C5F-48D7-A83C-F1E4A40B5297}"/>
              </a:ext>
            </a:extLst>
          </p:cNvPr>
          <p:cNvPicPr>
            <a:picLocks noChangeAspect="1"/>
          </p:cNvPicPr>
          <p:nvPr/>
        </p:nvPicPr>
        <p:blipFill>
          <a:blip r:embed="rId2"/>
          <a:stretch>
            <a:fillRect/>
          </a:stretch>
        </p:blipFill>
        <p:spPr>
          <a:xfrm>
            <a:off x="1351756" y="1268760"/>
            <a:ext cx="6793185" cy="4882602"/>
          </a:xfrm>
          <a:prstGeom prst="rect">
            <a:avLst/>
          </a:prstGeom>
        </p:spPr>
      </p:pic>
    </p:spTree>
    <p:extLst>
      <p:ext uri="{BB962C8B-B14F-4D97-AF65-F5344CB8AC3E}">
        <p14:creationId xmlns:p14="http://schemas.microsoft.com/office/powerpoint/2010/main" val="401600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A0D09C8-BEB6-443E-AE53-F976D08CDE45}"/>
              </a:ext>
            </a:extLst>
          </p:cNvPr>
          <p:cNvSpPr>
            <a:spLocks noGrp="1"/>
          </p:cNvSpPr>
          <p:nvPr>
            <p:ph type="title"/>
          </p:nvPr>
        </p:nvSpPr>
        <p:spPr/>
        <p:txBody>
          <a:bodyPr/>
          <a:lstStyle/>
          <a:p>
            <a:r>
              <a:rPr lang="zh-TW" altLang="en-US" dirty="0"/>
              <a:t>　最短的工作先做排班法</a:t>
            </a:r>
          </a:p>
        </p:txBody>
      </p:sp>
      <p:sp>
        <p:nvSpPr>
          <p:cNvPr id="3" name="內容版面配置區 2">
            <a:extLst>
              <a:ext uri="{FF2B5EF4-FFF2-40B4-BE49-F238E27FC236}">
                <a16:creationId xmlns:a16="http://schemas.microsoft.com/office/drawing/2014/main" xmlns="" id="{C6B4CCB4-C434-413C-9D5D-8B5CE527BB1A}"/>
              </a:ext>
            </a:extLst>
          </p:cNvPr>
          <p:cNvSpPr>
            <a:spLocks noGrp="1"/>
          </p:cNvSpPr>
          <p:nvPr>
            <p:ph idx="1"/>
          </p:nvPr>
        </p:nvSpPr>
        <p:spPr>
          <a:xfrm>
            <a:off x="347663" y="1268760"/>
            <a:ext cx="8410575" cy="725390"/>
          </a:xfrm>
        </p:spPr>
        <p:txBody>
          <a:bodyPr/>
          <a:lstStyle/>
          <a:p>
            <a:r>
              <a:rPr lang="zh-TW" altLang="en-US" b="1" dirty="0"/>
              <a:t>最短剩餘時間優先</a:t>
            </a:r>
            <a:r>
              <a:rPr lang="zh-TW" altLang="en-US" dirty="0"/>
              <a:t> </a:t>
            </a:r>
            <a:r>
              <a:rPr lang="en-US" altLang="zh-TW" dirty="0"/>
              <a:t>(shortest-remaining-</a:t>
            </a:r>
            <a:r>
              <a:rPr lang="en-US" altLang="zh-TW" dirty="0" err="1"/>
              <a:t>timefirst</a:t>
            </a:r>
            <a:r>
              <a:rPr lang="en-US" altLang="zh-TW" dirty="0"/>
              <a:t>) </a:t>
            </a:r>
            <a:r>
              <a:rPr lang="zh-TW" altLang="en-US" dirty="0"/>
              <a:t>排班</a:t>
            </a:r>
          </a:p>
        </p:txBody>
      </p:sp>
      <p:sp>
        <p:nvSpPr>
          <p:cNvPr id="4" name="頁尾版面配置區 3">
            <a:extLst>
              <a:ext uri="{FF2B5EF4-FFF2-40B4-BE49-F238E27FC236}">
                <a16:creationId xmlns:a16="http://schemas.microsoft.com/office/drawing/2014/main" xmlns="" id="{3F0FDC41-DCE6-4836-9B5E-958AB7F2D19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24B1060C-432F-48FD-843D-D540DD7EEDD9}"/>
              </a:ext>
            </a:extLst>
          </p:cNvPr>
          <p:cNvSpPr>
            <a:spLocks noGrp="1"/>
          </p:cNvSpPr>
          <p:nvPr>
            <p:ph type="sldNum" sz="quarter" idx="12"/>
          </p:nvPr>
        </p:nvSpPr>
        <p:spPr/>
        <p:txBody>
          <a:bodyPr/>
          <a:lstStyle/>
          <a:p>
            <a:fld id="{FFE097A8-199E-4615-BC99-8ECFE592F30F}" type="slidenum">
              <a:rPr lang="en-US" altLang="zh-TW" smtClean="0"/>
              <a:pPr/>
              <a:t>16</a:t>
            </a:fld>
            <a:endParaRPr lang="en-US" altLang="zh-TW"/>
          </a:p>
        </p:txBody>
      </p:sp>
      <p:pic>
        <p:nvPicPr>
          <p:cNvPr id="7" name="圖片 6">
            <a:extLst>
              <a:ext uri="{FF2B5EF4-FFF2-40B4-BE49-F238E27FC236}">
                <a16:creationId xmlns:a16="http://schemas.microsoft.com/office/drawing/2014/main" xmlns="" id="{C9F6386D-9DEE-4A49-AD1B-1C77D485020D}"/>
              </a:ext>
            </a:extLst>
          </p:cNvPr>
          <p:cNvPicPr>
            <a:picLocks noChangeAspect="1"/>
          </p:cNvPicPr>
          <p:nvPr/>
        </p:nvPicPr>
        <p:blipFill>
          <a:blip r:embed="rId2"/>
          <a:stretch>
            <a:fillRect/>
          </a:stretch>
        </p:blipFill>
        <p:spPr>
          <a:xfrm>
            <a:off x="1810093" y="1994150"/>
            <a:ext cx="5485714" cy="2419048"/>
          </a:xfrm>
          <a:prstGeom prst="rect">
            <a:avLst/>
          </a:prstGeom>
        </p:spPr>
      </p:pic>
      <p:pic>
        <p:nvPicPr>
          <p:cNvPr id="9" name="圖片 8">
            <a:extLst>
              <a:ext uri="{FF2B5EF4-FFF2-40B4-BE49-F238E27FC236}">
                <a16:creationId xmlns:a16="http://schemas.microsoft.com/office/drawing/2014/main" xmlns="" id="{3027998C-D6C4-44CD-AA0A-47449C7081BD}"/>
              </a:ext>
            </a:extLst>
          </p:cNvPr>
          <p:cNvPicPr>
            <a:picLocks noChangeAspect="1"/>
          </p:cNvPicPr>
          <p:nvPr/>
        </p:nvPicPr>
        <p:blipFill>
          <a:blip r:embed="rId3"/>
          <a:stretch>
            <a:fillRect/>
          </a:stretch>
        </p:blipFill>
        <p:spPr>
          <a:xfrm>
            <a:off x="909787" y="5021460"/>
            <a:ext cx="7797675" cy="921818"/>
          </a:xfrm>
          <a:prstGeom prst="rect">
            <a:avLst/>
          </a:prstGeom>
        </p:spPr>
      </p:pic>
    </p:spTree>
    <p:extLst>
      <p:ext uri="{BB962C8B-B14F-4D97-AF65-F5344CB8AC3E}">
        <p14:creationId xmlns:p14="http://schemas.microsoft.com/office/powerpoint/2010/main" val="91075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874A88F-B2F5-4F9E-AF19-9C2D2F1BAAB0}"/>
              </a:ext>
            </a:extLst>
          </p:cNvPr>
          <p:cNvSpPr>
            <a:spLocks noGrp="1"/>
          </p:cNvSpPr>
          <p:nvPr>
            <p:ph type="title"/>
          </p:nvPr>
        </p:nvSpPr>
        <p:spPr/>
        <p:txBody>
          <a:bodyPr/>
          <a:lstStyle/>
          <a:p>
            <a:r>
              <a:rPr lang="zh-TW" altLang="en-US" dirty="0" smtClean="0"/>
              <a:t>依序</a:t>
            </a:r>
            <a:r>
              <a:rPr lang="zh-TW" altLang="en-US" dirty="0"/>
              <a:t>循環排班法</a:t>
            </a:r>
          </a:p>
        </p:txBody>
      </p:sp>
      <p:sp>
        <p:nvSpPr>
          <p:cNvPr id="3" name="內容版面配置區 2">
            <a:extLst>
              <a:ext uri="{FF2B5EF4-FFF2-40B4-BE49-F238E27FC236}">
                <a16:creationId xmlns:a16="http://schemas.microsoft.com/office/drawing/2014/main" xmlns="" id="{6447DA00-1B35-485E-A531-7ABA7B2B9B0B}"/>
              </a:ext>
            </a:extLst>
          </p:cNvPr>
          <p:cNvSpPr>
            <a:spLocks noGrp="1"/>
          </p:cNvSpPr>
          <p:nvPr>
            <p:ph idx="1"/>
          </p:nvPr>
        </p:nvSpPr>
        <p:spPr>
          <a:xfrm>
            <a:off x="347663" y="1268760"/>
            <a:ext cx="8410575" cy="1368152"/>
          </a:xfrm>
        </p:spPr>
        <p:txBody>
          <a:bodyPr/>
          <a:lstStyle/>
          <a:p>
            <a:r>
              <a:rPr lang="zh-TW" altLang="en-US" dirty="0"/>
              <a:t>我們定義一個小的時間單位，稱為一個</a:t>
            </a:r>
            <a:r>
              <a:rPr lang="zh-TW" altLang="en-US" b="1" dirty="0"/>
              <a:t>時間量</a:t>
            </a:r>
            <a:r>
              <a:rPr lang="zh-TW" altLang="en-US" dirty="0"/>
              <a:t> </a:t>
            </a:r>
            <a:r>
              <a:rPr lang="en-US" altLang="zh-TW" dirty="0"/>
              <a:t>(time quantum) </a:t>
            </a:r>
            <a:r>
              <a:rPr lang="zh-TW" altLang="en-US" dirty="0"/>
              <a:t>或是</a:t>
            </a:r>
            <a:r>
              <a:rPr lang="zh-TW" altLang="en-US" b="1" dirty="0"/>
              <a:t>時間片段 </a:t>
            </a:r>
            <a:r>
              <a:rPr lang="en-US" altLang="zh-TW" dirty="0"/>
              <a:t>(time slice)</a:t>
            </a:r>
          </a:p>
          <a:p>
            <a:pPr lvl="1"/>
            <a:r>
              <a:rPr lang="zh-TW" altLang="en-US" dirty="0"/>
              <a:t>通常一個時間量是 </a:t>
            </a:r>
            <a:r>
              <a:rPr lang="en-US" altLang="zh-TW" dirty="0"/>
              <a:t>10 </a:t>
            </a:r>
            <a:r>
              <a:rPr lang="zh-TW" altLang="en-US" dirty="0"/>
              <a:t>到 </a:t>
            </a:r>
            <a:r>
              <a:rPr lang="en-US" altLang="zh-TW" dirty="0"/>
              <a:t>100 </a:t>
            </a:r>
            <a:r>
              <a:rPr lang="zh-TW" altLang="en-US" dirty="0"/>
              <a:t>毫秒</a:t>
            </a:r>
          </a:p>
        </p:txBody>
      </p:sp>
      <p:sp>
        <p:nvSpPr>
          <p:cNvPr id="4" name="頁尾版面配置區 3">
            <a:extLst>
              <a:ext uri="{FF2B5EF4-FFF2-40B4-BE49-F238E27FC236}">
                <a16:creationId xmlns:a16="http://schemas.microsoft.com/office/drawing/2014/main" xmlns="" id="{96697907-EFF6-4509-AB1D-818F785F29E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D1410F68-2C60-4BFD-8F27-AE55131D98B2}"/>
              </a:ext>
            </a:extLst>
          </p:cNvPr>
          <p:cNvSpPr>
            <a:spLocks noGrp="1"/>
          </p:cNvSpPr>
          <p:nvPr>
            <p:ph type="sldNum" sz="quarter" idx="12"/>
          </p:nvPr>
        </p:nvSpPr>
        <p:spPr/>
        <p:txBody>
          <a:bodyPr/>
          <a:lstStyle/>
          <a:p>
            <a:fld id="{FFE097A8-199E-4615-BC99-8ECFE592F30F}" type="slidenum">
              <a:rPr lang="en-US" altLang="zh-TW" smtClean="0"/>
              <a:pPr/>
              <a:t>17</a:t>
            </a:fld>
            <a:endParaRPr lang="en-US" altLang="zh-TW"/>
          </a:p>
        </p:txBody>
      </p:sp>
      <p:pic>
        <p:nvPicPr>
          <p:cNvPr id="7" name="圖片 6">
            <a:extLst>
              <a:ext uri="{FF2B5EF4-FFF2-40B4-BE49-F238E27FC236}">
                <a16:creationId xmlns:a16="http://schemas.microsoft.com/office/drawing/2014/main" xmlns="" id="{B2782A67-EA60-4AC7-A7CD-EA7873DCFD1C}"/>
              </a:ext>
            </a:extLst>
          </p:cNvPr>
          <p:cNvPicPr>
            <a:picLocks noChangeAspect="1"/>
          </p:cNvPicPr>
          <p:nvPr/>
        </p:nvPicPr>
        <p:blipFill>
          <a:blip r:embed="rId2"/>
          <a:stretch>
            <a:fillRect/>
          </a:stretch>
        </p:blipFill>
        <p:spPr>
          <a:xfrm>
            <a:off x="2724381" y="2772650"/>
            <a:ext cx="3695238" cy="1895238"/>
          </a:xfrm>
          <a:prstGeom prst="rect">
            <a:avLst/>
          </a:prstGeom>
        </p:spPr>
      </p:pic>
      <p:pic>
        <p:nvPicPr>
          <p:cNvPr id="9" name="圖片 8">
            <a:extLst>
              <a:ext uri="{FF2B5EF4-FFF2-40B4-BE49-F238E27FC236}">
                <a16:creationId xmlns:a16="http://schemas.microsoft.com/office/drawing/2014/main" xmlns="" id="{240A4778-BDB7-4881-B728-D9AF001F69B8}"/>
              </a:ext>
            </a:extLst>
          </p:cNvPr>
          <p:cNvPicPr>
            <a:picLocks noChangeAspect="1"/>
          </p:cNvPicPr>
          <p:nvPr/>
        </p:nvPicPr>
        <p:blipFill>
          <a:blip r:embed="rId3"/>
          <a:stretch>
            <a:fillRect/>
          </a:stretch>
        </p:blipFill>
        <p:spPr>
          <a:xfrm>
            <a:off x="539552" y="5056268"/>
            <a:ext cx="8167910" cy="947571"/>
          </a:xfrm>
          <a:prstGeom prst="rect">
            <a:avLst/>
          </a:prstGeom>
        </p:spPr>
      </p:pic>
    </p:spTree>
    <p:extLst>
      <p:ext uri="{BB962C8B-B14F-4D97-AF65-F5344CB8AC3E}">
        <p14:creationId xmlns:p14="http://schemas.microsoft.com/office/powerpoint/2010/main" val="414145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5CD6D2C-7EF4-4024-BC18-36A9E1DC891E}"/>
              </a:ext>
            </a:extLst>
          </p:cNvPr>
          <p:cNvSpPr>
            <a:spLocks noGrp="1"/>
          </p:cNvSpPr>
          <p:nvPr>
            <p:ph type="title"/>
          </p:nvPr>
        </p:nvSpPr>
        <p:spPr/>
        <p:txBody>
          <a:bodyPr/>
          <a:lstStyle/>
          <a:p>
            <a:r>
              <a:rPr lang="zh-TW" altLang="en-US" sz="2800" dirty="0"/>
              <a:t>　時間量越短，內容轉換的負荷越重</a:t>
            </a:r>
          </a:p>
        </p:txBody>
      </p:sp>
      <p:sp>
        <p:nvSpPr>
          <p:cNvPr id="3" name="頁尾版面配置區 2">
            <a:extLst>
              <a:ext uri="{FF2B5EF4-FFF2-40B4-BE49-F238E27FC236}">
                <a16:creationId xmlns:a16="http://schemas.microsoft.com/office/drawing/2014/main" xmlns="" id="{E341246A-91B6-4180-9731-E8B383B60284}"/>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704F7F98-0EBF-4F16-A3E2-2DF8FF4230F2}"/>
              </a:ext>
            </a:extLst>
          </p:cNvPr>
          <p:cNvSpPr>
            <a:spLocks noGrp="1"/>
          </p:cNvSpPr>
          <p:nvPr>
            <p:ph type="sldNum" sz="quarter" idx="12"/>
          </p:nvPr>
        </p:nvSpPr>
        <p:spPr/>
        <p:txBody>
          <a:bodyPr/>
          <a:lstStyle/>
          <a:p>
            <a:fld id="{C503769E-7C86-4418-A5AD-5D4EEA775E7C}" type="slidenum">
              <a:rPr lang="en-US" altLang="zh-TW" smtClean="0"/>
              <a:pPr/>
              <a:t>18</a:t>
            </a:fld>
            <a:endParaRPr lang="en-US" altLang="zh-TW"/>
          </a:p>
        </p:txBody>
      </p:sp>
      <p:pic>
        <p:nvPicPr>
          <p:cNvPr id="6" name="圖片 5">
            <a:extLst>
              <a:ext uri="{FF2B5EF4-FFF2-40B4-BE49-F238E27FC236}">
                <a16:creationId xmlns:a16="http://schemas.microsoft.com/office/drawing/2014/main" xmlns="" id="{7B5337F9-43FF-47BA-AA94-7DFC65497CAB}"/>
              </a:ext>
            </a:extLst>
          </p:cNvPr>
          <p:cNvPicPr>
            <a:picLocks noChangeAspect="1"/>
          </p:cNvPicPr>
          <p:nvPr/>
        </p:nvPicPr>
        <p:blipFill>
          <a:blip r:embed="rId2"/>
          <a:stretch>
            <a:fillRect/>
          </a:stretch>
        </p:blipFill>
        <p:spPr>
          <a:xfrm>
            <a:off x="608584" y="1340768"/>
            <a:ext cx="7878191" cy="3251062"/>
          </a:xfrm>
          <a:prstGeom prst="rect">
            <a:avLst/>
          </a:prstGeom>
        </p:spPr>
      </p:pic>
    </p:spTree>
    <p:extLst>
      <p:ext uri="{BB962C8B-B14F-4D97-AF65-F5344CB8AC3E}">
        <p14:creationId xmlns:p14="http://schemas.microsoft.com/office/powerpoint/2010/main" val="274363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5A6157A-1C6B-470F-A467-F18311CA6A8B}"/>
              </a:ext>
            </a:extLst>
          </p:cNvPr>
          <p:cNvSpPr>
            <a:spLocks noGrp="1"/>
          </p:cNvSpPr>
          <p:nvPr>
            <p:ph type="title"/>
          </p:nvPr>
        </p:nvSpPr>
        <p:spPr/>
        <p:txBody>
          <a:bodyPr/>
          <a:lstStyle/>
          <a:p>
            <a:r>
              <a:rPr lang="zh-TW" altLang="en-US" sz="2800" dirty="0"/>
              <a:t>圖 </a:t>
            </a:r>
            <a:r>
              <a:rPr lang="en-US" altLang="zh-TW" sz="2800" dirty="0"/>
              <a:t>5.6</a:t>
            </a:r>
            <a:r>
              <a:rPr lang="zh-TW" altLang="en-US" sz="2800" dirty="0"/>
              <a:t>　回復時間和時間量的不同</a:t>
            </a:r>
          </a:p>
        </p:txBody>
      </p:sp>
      <p:sp>
        <p:nvSpPr>
          <p:cNvPr id="3" name="頁尾版面配置區 2">
            <a:extLst>
              <a:ext uri="{FF2B5EF4-FFF2-40B4-BE49-F238E27FC236}">
                <a16:creationId xmlns:a16="http://schemas.microsoft.com/office/drawing/2014/main" xmlns="" id="{D820450F-FD22-4F5C-9B99-A2AAE7BC05BF}"/>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37FE7DCB-F407-49C0-B63C-73B4AD049037}"/>
              </a:ext>
            </a:extLst>
          </p:cNvPr>
          <p:cNvSpPr>
            <a:spLocks noGrp="1"/>
          </p:cNvSpPr>
          <p:nvPr>
            <p:ph type="sldNum" sz="quarter" idx="12"/>
          </p:nvPr>
        </p:nvSpPr>
        <p:spPr/>
        <p:txBody>
          <a:bodyPr/>
          <a:lstStyle/>
          <a:p>
            <a:fld id="{C503769E-7C86-4418-A5AD-5D4EEA775E7C}" type="slidenum">
              <a:rPr lang="en-US" altLang="zh-TW" smtClean="0"/>
              <a:pPr/>
              <a:t>19</a:t>
            </a:fld>
            <a:endParaRPr lang="en-US" altLang="zh-TW"/>
          </a:p>
        </p:txBody>
      </p:sp>
      <p:pic>
        <p:nvPicPr>
          <p:cNvPr id="6" name="圖片 5">
            <a:extLst>
              <a:ext uri="{FF2B5EF4-FFF2-40B4-BE49-F238E27FC236}">
                <a16:creationId xmlns:a16="http://schemas.microsoft.com/office/drawing/2014/main" xmlns="" id="{7FFC196C-5F42-4339-94EE-472840D7BCC8}"/>
              </a:ext>
            </a:extLst>
          </p:cNvPr>
          <p:cNvPicPr>
            <a:picLocks noChangeAspect="1"/>
          </p:cNvPicPr>
          <p:nvPr/>
        </p:nvPicPr>
        <p:blipFill>
          <a:blip r:embed="rId2"/>
          <a:stretch>
            <a:fillRect/>
          </a:stretch>
        </p:blipFill>
        <p:spPr>
          <a:xfrm>
            <a:off x="1691680" y="1233857"/>
            <a:ext cx="6302596" cy="5255875"/>
          </a:xfrm>
          <a:prstGeom prst="rect">
            <a:avLst/>
          </a:prstGeom>
        </p:spPr>
      </p:pic>
    </p:spTree>
    <p:extLst>
      <p:ext uri="{BB962C8B-B14F-4D97-AF65-F5344CB8AC3E}">
        <p14:creationId xmlns:p14="http://schemas.microsoft.com/office/powerpoint/2010/main" val="94470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B072308-2B56-4672-ACDC-27A1A8A33AA4}"/>
              </a:ext>
            </a:extLst>
          </p:cNvPr>
          <p:cNvSpPr>
            <a:spLocks noGrp="1"/>
          </p:cNvSpPr>
          <p:nvPr>
            <p:ph type="title"/>
          </p:nvPr>
        </p:nvSpPr>
        <p:spPr/>
        <p:txBody>
          <a:bodyPr/>
          <a:lstStyle/>
          <a:p>
            <a:r>
              <a:rPr lang="zh-TW" altLang="en-US" dirty="0"/>
              <a:t>章節目標</a:t>
            </a:r>
          </a:p>
        </p:txBody>
      </p:sp>
      <p:sp>
        <p:nvSpPr>
          <p:cNvPr id="3" name="內容版面配置區 2">
            <a:extLst>
              <a:ext uri="{FF2B5EF4-FFF2-40B4-BE49-F238E27FC236}">
                <a16:creationId xmlns:a16="http://schemas.microsoft.com/office/drawing/2014/main" xmlns="" id="{10B567E6-1ADC-48E0-A1DC-C8B79ED9B351}"/>
              </a:ext>
            </a:extLst>
          </p:cNvPr>
          <p:cNvSpPr>
            <a:spLocks noGrp="1"/>
          </p:cNvSpPr>
          <p:nvPr>
            <p:ph idx="1"/>
          </p:nvPr>
        </p:nvSpPr>
        <p:spPr/>
        <p:txBody>
          <a:bodyPr/>
          <a:lstStyle/>
          <a:p>
            <a:r>
              <a:rPr lang="zh-TW" altLang="en-US" dirty="0"/>
              <a:t>描述各種 </a:t>
            </a:r>
            <a:r>
              <a:rPr lang="en-US" altLang="zh-TW" dirty="0"/>
              <a:t>CPU </a:t>
            </a:r>
            <a:r>
              <a:rPr lang="zh-TW" altLang="en-US" dirty="0"/>
              <a:t>排班演算法</a:t>
            </a:r>
          </a:p>
          <a:p>
            <a:r>
              <a:rPr lang="zh-TW" altLang="en-US" dirty="0"/>
              <a:t>根據排班標準評估 </a:t>
            </a:r>
            <a:r>
              <a:rPr lang="en-US" altLang="zh-TW" dirty="0"/>
              <a:t>CPU </a:t>
            </a:r>
            <a:r>
              <a:rPr lang="zh-TW" altLang="en-US" dirty="0"/>
              <a:t>排班演算法</a:t>
            </a:r>
            <a:endParaRPr lang="en-US" altLang="zh-TW" dirty="0"/>
          </a:p>
          <a:p>
            <a:r>
              <a:rPr lang="zh-TW" altLang="en-US" dirty="0"/>
              <a:t>應用模型和模擬來評估 </a:t>
            </a:r>
            <a:r>
              <a:rPr lang="en-US" altLang="zh-TW" dirty="0"/>
              <a:t>CPU </a:t>
            </a:r>
            <a:r>
              <a:rPr lang="zh-TW" altLang="en-US" dirty="0"/>
              <a:t>排班演算法</a:t>
            </a:r>
          </a:p>
          <a:p>
            <a:r>
              <a:rPr lang="zh-TW" altLang="en-US" dirty="0"/>
              <a:t>設計一個流程實現幾種不同的 </a:t>
            </a:r>
            <a:r>
              <a:rPr lang="en-US" altLang="zh-TW" dirty="0"/>
              <a:t>CPU </a:t>
            </a:r>
            <a:r>
              <a:rPr lang="zh-TW" altLang="en-US" dirty="0"/>
              <a:t>排班演算法</a:t>
            </a:r>
          </a:p>
        </p:txBody>
      </p:sp>
      <p:sp>
        <p:nvSpPr>
          <p:cNvPr id="4" name="頁尾版面配置區 3">
            <a:extLst>
              <a:ext uri="{FF2B5EF4-FFF2-40B4-BE49-F238E27FC236}">
                <a16:creationId xmlns:a16="http://schemas.microsoft.com/office/drawing/2014/main" xmlns="" id="{AB7EC277-7B6E-442D-B8C0-501A0EC36C48}"/>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F989A6CD-6633-48B6-8D6A-A382F82261FC}"/>
              </a:ext>
            </a:extLst>
          </p:cNvPr>
          <p:cNvSpPr>
            <a:spLocks noGrp="1"/>
          </p:cNvSpPr>
          <p:nvPr>
            <p:ph type="sldNum" sz="quarter" idx="12"/>
          </p:nvPr>
        </p:nvSpPr>
        <p:spPr/>
        <p:txBody>
          <a:bodyPr/>
          <a:lstStyle/>
          <a:p>
            <a:fld id="{FFE097A8-199E-4615-BC99-8ECFE592F30F}" type="slidenum">
              <a:rPr lang="en-US" altLang="zh-TW" smtClean="0"/>
              <a:pPr/>
              <a:t>2</a:t>
            </a:fld>
            <a:endParaRPr lang="en-US" altLang="zh-TW"/>
          </a:p>
        </p:txBody>
      </p:sp>
    </p:spTree>
    <p:extLst>
      <p:ext uri="{BB962C8B-B14F-4D97-AF65-F5344CB8AC3E}">
        <p14:creationId xmlns:p14="http://schemas.microsoft.com/office/powerpoint/2010/main" val="196089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A8AF0E4-F73D-4A62-8977-FA3C050498AE}"/>
              </a:ext>
            </a:extLst>
          </p:cNvPr>
          <p:cNvSpPr>
            <a:spLocks noGrp="1"/>
          </p:cNvSpPr>
          <p:nvPr>
            <p:ph type="title"/>
          </p:nvPr>
        </p:nvSpPr>
        <p:spPr/>
        <p:txBody>
          <a:bodyPr/>
          <a:lstStyle/>
          <a:p>
            <a:r>
              <a:rPr lang="zh-TW" altLang="en-US" dirty="0"/>
              <a:t>　優先權排班法</a:t>
            </a:r>
          </a:p>
        </p:txBody>
      </p:sp>
      <p:sp>
        <p:nvSpPr>
          <p:cNvPr id="3" name="內容版面配置區 2">
            <a:extLst>
              <a:ext uri="{FF2B5EF4-FFF2-40B4-BE49-F238E27FC236}">
                <a16:creationId xmlns:a16="http://schemas.microsoft.com/office/drawing/2014/main" xmlns="" id="{09B47921-FFBE-406F-A20D-ED9DDDF2ECB3}"/>
              </a:ext>
            </a:extLst>
          </p:cNvPr>
          <p:cNvSpPr>
            <a:spLocks noGrp="1"/>
          </p:cNvSpPr>
          <p:nvPr>
            <p:ph idx="1"/>
          </p:nvPr>
        </p:nvSpPr>
        <p:spPr>
          <a:xfrm>
            <a:off x="347663" y="1268760"/>
            <a:ext cx="8410575" cy="1512168"/>
          </a:xfrm>
        </p:spPr>
        <p:txBody>
          <a:bodyPr/>
          <a:lstStyle/>
          <a:p>
            <a:r>
              <a:rPr lang="zh-TW" altLang="en-US" dirty="0"/>
              <a:t>優先權是與每個行程相關聯，並且將 </a:t>
            </a:r>
            <a:r>
              <a:rPr lang="en-US" altLang="zh-TW" dirty="0"/>
              <a:t>CPU </a:t>
            </a:r>
            <a:r>
              <a:rPr lang="zh-TW" altLang="en-US" dirty="0"/>
              <a:t>分配給具有最高優先權的過程</a:t>
            </a:r>
            <a:endParaRPr lang="en-US" altLang="zh-TW" dirty="0"/>
          </a:p>
          <a:p>
            <a:r>
              <a:rPr lang="en-US" altLang="zh-TW" dirty="0"/>
              <a:t>CPU </a:t>
            </a:r>
            <a:r>
              <a:rPr lang="zh-TW" altLang="en-US" dirty="0"/>
              <a:t>分割數越大，優先權越低，反之亦然</a:t>
            </a:r>
          </a:p>
        </p:txBody>
      </p:sp>
      <p:sp>
        <p:nvSpPr>
          <p:cNvPr id="4" name="頁尾版面配置區 3">
            <a:extLst>
              <a:ext uri="{FF2B5EF4-FFF2-40B4-BE49-F238E27FC236}">
                <a16:creationId xmlns:a16="http://schemas.microsoft.com/office/drawing/2014/main" xmlns="" id="{CC93EC94-B2DC-4E71-83D3-673E2E62E9DB}"/>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3C74BC32-FEB9-49D3-8A78-6FEBD933D49A}"/>
              </a:ext>
            </a:extLst>
          </p:cNvPr>
          <p:cNvSpPr>
            <a:spLocks noGrp="1"/>
          </p:cNvSpPr>
          <p:nvPr>
            <p:ph type="sldNum" sz="quarter" idx="12"/>
          </p:nvPr>
        </p:nvSpPr>
        <p:spPr/>
        <p:txBody>
          <a:bodyPr/>
          <a:lstStyle/>
          <a:p>
            <a:fld id="{FFE097A8-199E-4615-BC99-8ECFE592F30F}" type="slidenum">
              <a:rPr lang="en-US" altLang="zh-TW" smtClean="0"/>
              <a:pPr/>
              <a:t>20</a:t>
            </a:fld>
            <a:endParaRPr lang="en-US" altLang="zh-TW"/>
          </a:p>
        </p:txBody>
      </p:sp>
      <p:pic>
        <p:nvPicPr>
          <p:cNvPr id="7" name="圖片 6">
            <a:extLst>
              <a:ext uri="{FF2B5EF4-FFF2-40B4-BE49-F238E27FC236}">
                <a16:creationId xmlns:a16="http://schemas.microsoft.com/office/drawing/2014/main" xmlns="" id="{DF04744F-BF27-46D7-B503-3EAACA2D607D}"/>
              </a:ext>
            </a:extLst>
          </p:cNvPr>
          <p:cNvPicPr>
            <a:picLocks noChangeAspect="1"/>
          </p:cNvPicPr>
          <p:nvPr/>
        </p:nvPicPr>
        <p:blipFill>
          <a:blip r:embed="rId2"/>
          <a:stretch>
            <a:fillRect/>
          </a:stretch>
        </p:blipFill>
        <p:spPr>
          <a:xfrm>
            <a:off x="1979712" y="2800722"/>
            <a:ext cx="4968552" cy="2656795"/>
          </a:xfrm>
          <a:prstGeom prst="rect">
            <a:avLst/>
          </a:prstGeom>
        </p:spPr>
      </p:pic>
      <p:pic>
        <p:nvPicPr>
          <p:cNvPr id="9" name="圖片 8">
            <a:extLst>
              <a:ext uri="{FF2B5EF4-FFF2-40B4-BE49-F238E27FC236}">
                <a16:creationId xmlns:a16="http://schemas.microsoft.com/office/drawing/2014/main" xmlns="" id="{4D1E20AB-B22A-42E9-A877-A99EAA50140A}"/>
              </a:ext>
            </a:extLst>
          </p:cNvPr>
          <p:cNvPicPr>
            <a:picLocks noChangeAspect="1"/>
          </p:cNvPicPr>
          <p:nvPr/>
        </p:nvPicPr>
        <p:blipFill>
          <a:blip r:embed="rId3"/>
          <a:stretch>
            <a:fillRect/>
          </a:stretch>
        </p:blipFill>
        <p:spPr>
          <a:xfrm>
            <a:off x="646076" y="5626137"/>
            <a:ext cx="7851848" cy="934021"/>
          </a:xfrm>
          <a:prstGeom prst="rect">
            <a:avLst/>
          </a:prstGeom>
        </p:spPr>
      </p:pic>
    </p:spTree>
    <p:extLst>
      <p:ext uri="{BB962C8B-B14F-4D97-AF65-F5344CB8AC3E}">
        <p14:creationId xmlns:p14="http://schemas.microsoft.com/office/powerpoint/2010/main" val="356390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E89EAD-718F-4BA7-9F3C-A3898CD7068B}"/>
              </a:ext>
            </a:extLst>
          </p:cNvPr>
          <p:cNvSpPr>
            <a:spLocks noGrp="1"/>
          </p:cNvSpPr>
          <p:nvPr>
            <p:ph type="title"/>
          </p:nvPr>
        </p:nvSpPr>
        <p:spPr/>
        <p:txBody>
          <a:bodyPr/>
          <a:lstStyle/>
          <a:p>
            <a:r>
              <a:rPr lang="zh-TW" altLang="en-US" dirty="0"/>
              <a:t>　多層佇列排班法</a:t>
            </a:r>
          </a:p>
        </p:txBody>
      </p:sp>
      <p:sp>
        <p:nvSpPr>
          <p:cNvPr id="3" name="內容版面配置區 2">
            <a:extLst>
              <a:ext uri="{FF2B5EF4-FFF2-40B4-BE49-F238E27FC236}">
                <a16:creationId xmlns:a16="http://schemas.microsoft.com/office/drawing/2014/main" xmlns="" id="{331B8C1F-4EC2-4796-9417-0DAC4A9D6BCD}"/>
              </a:ext>
            </a:extLst>
          </p:cNvPr>
          <p:cNvSpPr>
            <a:spLocks noGrp="1"/>
          </p:cNvSpPr>
          <p:nvPr>
            <p:ph idx="1"/>
          </p:nvPr>
        </p:nvSpPr>
        <p:spPr>
          <a:xfrm>
            <a:off x="347663" y="1268760"/>
            <a:ext cx="8410575" cy="2304256"/>
          </a:xfrm>
        </p:spPr>
        <p:txBody>
          <a:bodyPr/>
          <a:lstStyle/>
          <a:p>
            <a:r>
              <a:rPr lang="zh-TW" altLang="en-US" dirty="0"/>
              <a:t>一般的分類方法是區分為</a:t>
            </a:r>
            <a:r>
              <a:rPr lang="zh-TW" altLang="en-US" b="1" dirty="0"/>
              <a:t>前</a:t>
            </a:r>
            <a:r>
              <a:rPr lang="zh-TW" altLang="en-US" dirty="0"/>
              <a:t>台 </a:t>
            </a:r>
            <a:r>
              <a:rPr lang="en-US" altLang="zh-TW" dirty="0"/>
              <a:t>(foreground) (</a:t>
            </a:r>
            <a:r>
              <a:rPr lang="zh-TW" altLang="en-US" dirty="0"/>
              <a:t>交談式</a:t>
            </a:r>
            <a:r>
              <a:rPr lang="en-US" altLang="zh-TW" dirty="0"/>
              <a:t>) </a:t>
            </a:r>
            <a:r>
              <a:rPr lang="zh-TW" altLang="en-US" dirty="0"/>
              <a:t>和</a:t>
            </a:r>
            <a:r>
              <a:rPr lang="zh-TW" altLang="en-US" b="1" dirty="0"/>
              <a:t>背景</a:t>
            </a:r>
            <a:r>
              <a:rPr lang="zh-TW" altLang="en-US" dirty="0"/>
              <a:t> </a:t>
            </a:r>
            <a:r>
              <a:rPr lang="en-US" altLang="zh-TW" dirty="0"/>
              <a:t>(background) (</a:t>
            </a:r>
            <a:r>
              <a:rPr lang="zh-TW" altLang="en-US" dirty="0"/>
              <a:t>整批作業</a:t>
            </a:r>
            <a:r>
              <a:rPr lang="en-US" altLang="zh-TW" dirty="0"/>
              <a:t>)</a:t>
            </a:r>
          </a:p>
          <a:p>
            <a:r>
              <a:rPr lang="zh-TW" altLang="en-US" dirty="0"/>
              <a:t>如不同的佇列分別使用在前台行程和背景行程，而前台佇列可能是用 </a:t>
            </a:r>
            <a:r>
              <a:rPr lang="en-US" altLang="zh-TW" dirty="0"/>
              <a:t>RR </a:t>
            </a:r>
            <a:r>
              <a:rPr lang="zh-TW" altLang="en-US" dirty="0"/>
              <a:t>演算法排班</a:t>
            </a:r>
            <a:endParaRPr lang="en-US" altLang="zh-TW" dirty="0"/>
          </a:p>
          <a:p>
            <a:pPr lvl="1"/>
            <a:r>
              <a:rPr lang="zh-TW" altLang="en-US" dirty="0"/>
              <a:t>背景佇列則可能是用 </a:t>
            </a:r>
            <a:r>
              <a:rPr lang="en-US" altLang="zh-TW" dirty="0"/>
              <a:t>FCFS </a:t>
            </a:r>
            <a:r>
              <a:rPr lang="zh-TW" altLang="en-US" dirty="0"/>
              <a:t>演算法排班</a:t>
            </a:r>
          </a:p>
        </p:txBody>
      </p:sp>
      <p:sp>
        <p:nvSpPr>
          <p:cNvPr id="4" name="頁尾版面配置區 3">
            <a:extLst>
              <a:ext uri="{FF2B5EF4-FFF2-40B4-BE49-F238E27FC236}">
                <a16:creationId xmlns:a16="http://schemas.microsoft.com/office/drawing/2014/main" xmlns="" id="{95AE2D2F-FC86-481D-8A1F-28C418C62203}"/>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26809785-4F46-4F45-A8FD-522312EB2916}"/>
              </a:ext>
            </a:extLst>
          </p:cNvPr>
          <p:cNvSpPr>
            <a:spLocks noGrp="1"/>
          </p:cNvSpPr>
          <p:nvPr>
            <p:ph type="sldNum" sz="quarter" idx="12"/>
          </p:nvPr>
        </p:nvSpPr>
        <p:spPr/>
        <p:txBody>
          <a:bodyPr/>
          <a:lstStyle/>
          <a:p>
            <a:fld id="{FFE097A8-199E-4615-BC99-8ECFE592F30F}" type="slidenum">
              <a:rPr lang="en-US" altLang="zh-TW" smtClean="0"/>
              <a:pPr/>
              <a:t>21</a:t>
            </a:fld>
            <a:endParaRPr lang="en-US" altLang="zh-TW"/>
          </a:p>
        </p:txBody>
      </p:sp>
      <p:pic>
        <p:nvPicPr>
          <p:cNvPr id="7" name="圖片 6">
            <a:extLst>
              <a:ext uri="{FF2B5EF4-FFF2-40B4-BE49-F238E27FC236}">
                <a16:creationId xmlns:a16="http://schemas.microsoft.com/office/drawing/2014/main" xmlns="" id="{6867554A-0597-422F-8776-1A1977C7927B}"/>
              </a:ext>
            </a:extLst>
          </p:cNvPr>
          <p:cNvPicPr>
            <a:picLocks noChangeAspect="1"/>
          </p:cNvPicPr>
          <p:nvPr/>
        </p:nvPicPr>
        <p:blipFill>
          <a:blip r:embed="rId2"/>
          <a:stretch>
            <a:fillRect/>
          </a:stretch>
        </p:blipFill>
        <p:spPr>
          <a:xfrm>
            <a:off x="2502510" y="3691699"/>
            <a:ext cx="5669890" cy="2749775"/>
          </a:xfrm>
          <a:prstGeom prst="rect">
            <a:avLst/>
          </a:prstGeom>
        </p:spPr>
      </p:pic>
      <p:sp>
        <p:nvSpPr>
          <p:cNvPr id="9" name="文字方塊 8">
            <a:extLst>
              <a:ext uri="{FF2B5EF4-FFF2-40B4-BE49-F238E27FC236}">
                <a16:creationId xmlns:a16="http://schemas.microsoft.com/office/drawing/2014/main" xmlns="" id="{0AD417DD-F272-4696-AC2B-10304A91FB19}"/>
              </a:ext>
            </a:extLst>
          </p:cNvPr>
          <p:cNvSpPr txBox="1"/>
          <p:nvPr/>
        </p:nvSpPr>
        <p:spPr>
          <a:xfrm>
            <a:off x="586429" y="5804037"/>
            <a:ext cx="1916081"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5.8</a:t>
            </a:r>
            <a:r>
              <a:rPr lang="zh-TW" altLang="en-US" sz="1800" dirty="0">
                <a:latin typeface="+mj-ea"/>
                <a:ea typeface="+mj-ea"/>
              </a:rPr>
              <a:t>　多層佇列之排班方式</a:t>
            </a:r>
          </a:p>
        </p:txBody>
      </p:sp>
    </p:spTree>
    <p:extLst>
      <p:ext uri="{BB962C8B-B14F-4D97-AF65-F5344CB8AC3E}">
        <p14:creationId xmlns:p14="http://schemas.microsoft.com/office/powerpoint/2010/main" val="285437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181FB0-CE54-4675-A26F-91A25B510387}"/>
              </a:ext>
            </a:extLst>
          </p:cNvPr>
          <p:cNvSpPr>
            <a:spLocks noGrp="1"/>
          </p:cNvSpPr>
          <p:nvPr>
            <p:ph type="title"/>
          </p:nvPr>
        </p:nvSpPr>
        <p:spPr/>
        <p:txBody>
          <a:bodyPr/>
          <a:lstStyle/>
          <a:p>
            <a:r>
              <a:rPr lang="zh-TW" altLang="en-US" dirty="0" smtClean="0"/>
              <a:t>多</a:t>
            </a:r>
            <a:r>
              <a:rPr lang="zh-TW" altLang="en-US" dirty="0"/>
              <a:t>層回饋佇列排班法</a:t>
            </a:r>
          </a:p>
        </p:txBody>
      </p:sp>
      <p:sp>
        <p:nvSpPr>
          <p:cNvPr id="3" name="內容版面配置區 2">
            <a:extLst>
              <a:ext uri="{FF2B5EF4-FFF2-40B4-BE49-F238E27FC236}">
                <a16:creationId xmlns:a16="http://schemas.microsoft.com/office/drawing/2014/main" xmlns="" id="{5F47A582-8FC5-4DE1-8BD3-6FD2CCA33BAF}"/>
              </a:ext>
            </a:extLst>
          </p:cNvPr>
          <p:cNvSpPr>
            <a:spLocks noGrp="1"/>
          </p:cNvSpPr>
          <p:nvPr>
            <p:ph idx="1"/>
          </p:nvPr>
        </p:nvSpPr>
        <p:spPr/>
        <p:txBody>
          <a:bodyPr/>
          <a:lstStyle/>
          <a:p>
            <a:r>
              <a:rPr lang="zh-TW" altLang="en-US" dirty="0"/>
              <a:t>這種行程將很快地取得 </a:t>
            </a:r>
            <a:r>
              <a:rPr lang="en-US" altLang="zh-TW" dirty="0"/>
              <a:t>CPU </a:t>
            </a:r>
            <a:r>
              <a:rPr lang="zh-TW" altLang="en-US" dirty="0"/>
              <a:t>的服務，並迅速地轉移到下一個 </a:t>
            </a:r>
            <a:r>
              <a:rPr lang="en-US" altLang="zh-TW" dirty="0"/>
              <a:t>I/O </a:t>
            </a:r>
            <a:r>
              <a:rPr lang="zh-TW" altLang="en-US" dirty="0"/>
              <a:t>動作執行</a:t>
            </a:r>
            <a:endParaRPr lang="en-US" altLang="zh-TW" dirty="0"/>
          </a:p>
          <a:p>
            <a:pPr lvl="1"/>
            <a:r>
              <a:rPr lang="zh-TW" altLang="en-US" dirty="0"/>
              <a:t>佇列個數</a:t>
            </a:r>
          </a:p>
          <a:p>
            <a:pPr lvl="1"/>
            <a:r>
              <a:rPr lang="zh-TW" altLang="en-US" dirty="0"/>
              <a:t>每個佇列的排班演算法</a:t>
            </a:r>
          </a:p>
          <a:p>
            <a:pPr lvl="1"/>
            <a:r>
              <a:rPr lang="zh-TW" altLang="en-US" dirty="0"/>
              <a:t>決定什麼時候把行程提升到較高優先權佇列的方法</a:t>
            </a:r>
            <a:endParaRPr lang="en-US" altLang="zh-TW" dirty="0"/>
          </a:p>
          <a:p>
            <a:pPr lvl="1"/>
            <a:r>
              <a:rPr lang="zh-TW" altLang="en-US" dirty="0"/>
              <a:t>決定降低高優先權佇列的行程到下層佇列時機的方法</a:t>
            </a:r>
          </a:p>
          <a:p>
            <a:pPr lvl="1"/>
            <a:r>
              <a:rPr lang="zh-TW" altLang="en-US" dirty="0"/>
              <a:t>當行程需要服務時，決定該行程進入哪一個佇列的方法</a:t>
            </a:r>
          </a:p>
        </p:txBody>
      </p:sp>
      <p:sp>
        <p:nvSpPr>
          <p:cNvPr id="4" name="頁尾版面配置區 3">
            <a:extLst>
              <a:ext uri="{FF2B5EF4-FFF2-40B4-BE49-F238E27FC236}">
                <a16:creationId xmlns:a16="http://schemas.microsoft.com/office/drawing/2014/main" xmlns="" id="{885CFFC9-A326-4575-88ED-3842295317F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0D7405CB-8384-44C4-B0A7-D6C647658F05}"/>
              </a:ext>
            </a:extLst>
          </p:cNvPr>
          <p:cNvSpPr>
            <a:spLocks noGrp="1"/>
          </p:cNvSpPr>
          <p:nvPr>
            <p:ph type="sldNum" sz="quarter" idx="12"/>
          </p:nvPr>
        </p:nvSpPr>
        <p:spPr/>
        <p:txBody>
          <a:bodyPr/>
          <a:lstStyle/>
          <a:p>
            <a:fld id="{FFE097A8-199E-4615-BC99-8ECFE592F30F}" type="slidenum">
              <a:rPr lang="en-US" altLang="zh-TW" smtClean="0"/>
              <a:pPr/>
              <a:t>22</a:t>
            </a:fld>
            <a:endParaRPr lang="en-US" altLang="zh-TW"/>
          </a:p>
        </p:txBody>
      </p:sp>
    </p:spTree>
    <p:extLst>
      <p:ext uri="{BB962C8B-B14F-4D97-AF65-F5344CB8AC3E}">
        <p14:creationId xmlns:p14="http://schemas.microsoft.com/office/powerpoint/2010/main" val="2676748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4212F09-0045-4C28-A443-AB48B00E99E8}"/>
              </a:ext>
            </a:extLst>
          </p:cNvPr>
          <p:cNvSpPr>
            <a:spLocks noGrp="1"/>
          </p:cNvSpPr>
          <p:nvPr>
            <p:ph type="title"/>
          </p:nvPr>
        </p:nvSpPr>
        <p:spPr/>
        <p:txBody>
          <a:bodyPr/>
          <a:lstStyle/>
          <a:p>
            <a:r>
              <a:rPr lang="zh-TW" altLang="en-US" sz="2800" dirty="0"/>
              <a:t>　多層回饋佇列</a:t>
            </a:r>
          </a:p>
        </p:txBody>
      </p:sp>
      <p:sp>
        <p:nvSpPr>
          <p:cNvPr id="3" name="頁尾版面配置區 2">
            <a:extLst>
              <a:ext uri="{FF2B5EF4-FFF2-40B4-BE49-F238E27FC236}">
                <a16:creationId xmlns:a16="http://schemas.microsoft.com/office/drawing/2014/main" xmlns="" id="{F96547F7-A1C0-4607-96BE-043C1C40D984}"/>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37D95EBD-D417-44D1-B999-2B8F0D0AD059}"/>
              </a:ext>
            </a:extLst>
          </p:cNvPr>
          <p:cNvSpPr>
            <a:spLocks noGrp="1"/>
          </p:cNvSpPr>
          <p:nvPr>
            <p:ph type="sldNum" sz="quarter" idx="12"/>
          </p:nvPr>
        </p:nvSpPr>
        <p:spPr/>
        <p:txBody>
          <a:bodyPr/>
          <a:lstStyle/>
          <a:p>
            <a:fld id="{C503769E-7C86-4418-A5AD-5D4EEA775E7C}" type="slidenum">
              <a:rPr lang="en-US" altLang="zh-TW" smtClean="0"/>
              <a:pPr/>
              <a:t>23</a:t>
            </a:fld>
            <a:endParaRPr lang="en-US" altLang="zh-TW"/>
          </a:p>
        </p:txBody>
      </p:sp>
      <p:pic>
        <p:nvPicPr>
          <p:cNvPr id="6" name="圖片 5">
            <a:extLst>
              <a:ext uri="{FF2B5EF4-FFF2-40B4-BE49-F238E27FC236}">
                <a16:creationId xmlns:a16="http://schemas.microsoft.com/office/drawing/2014/main" xmlns="" id="{05AC71BA-06AC-4812-B9A8-755C1C47211C}"/>
              </a:ext>
            </a:extLst>
          </p:cNvPr>
          <p:cNvPicPr>
            <a:picLocks noChangeAspect="1"/>
          </p:cNvPicPr>
          <p:nvPr/>
        </p:nvPicPr>
        <p:blipFill>
          <a:blip r:embed="rId2"/>
          <a:stretch>
            <a:fillRect/>
          </a:stretch>
        </p:blipFill>
        <p:spPr>
          <a:xfrm>
            <a:off x="1187624" y="1413370"/>
            <a:ext cx="6588829" cy="4031260"/>
          </a:xfrm>
          <a:prstGeom prst="rect">
            <a:avLst/>
          </a:prstGeom>
        </p:spPr>
      </p:pic>
    </p:spTree>
    <p:extLst>
      <p:ext uri="{BB962C8B-B14F-4D97-AF65-F5344CB8AC3E}">
        <p14:creationId xmlns:p14="http://schemas.microsoft.com/office/powerpoint/2010/main" val="37641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0E5101C-3BCB-4480-835C-4476ACD741A5}"/>
              </a:ext>
            </a:extLst>
          </p:cNvPr>
          <p:cNvSpPr>
            <a:spLocks noGrp="1"/>
          </p:cNvSpPr>
          <p:nvPr>
            <p:ph type="title"/>
          </p:nvPr>
        </p:nvSpPr>
        <p:spPr/>
        <p:txBody>
          <a:bodyPr/>
          <a:lstStyle/>
          <a:p>
            <a:r>
              <a:rPr lang="zh-TW" altLang="en-US" dirty="0"/>
              <a:t>　執行緒排班</a:t>
            </a:r>
          </a:p>
        </p:txBody>
      </p:sp>
      <p:sp>
        <p:nvSpPr>
          <p:cNvPr id="3" name="內容版面配置區 2">
            <a:extLst>
              <a:ext uri="{FF2B5EF4-FFF2-40B4-BE49-F238E27FC236}">
                <a16:creationId xmlns:a16="http://schemas.microsoft.com/office/drawing/2014/main" xmlns="" id="{9C934C11-279B-42C5-871E-59A1EC995618}"/>
              </a:ext>
            </a:extLst>
          </p:cNvPr>
          <p:cNvSpPr>
            <a:spLocks noGrp="1"/>
          </p:cNvSpPr>
          <p:nvPr>
            <p:ph idx="1"/>
          </p:nvPr>
        </p:nvSpPr>
        <p:spPr/>
        <p:txBody>
          <a:bodyPr/>
          <a:lstStyle/>
          <a:p>
            <a:r>
              <a:rPr lang="zh-TW" altLang="en-US" dirty="0"/>
              <a:t>執行緒對行程模式，可區分為</a:t>
            </a:r>
            <a:r>
              <a:rPr lang="zh-TW" altLang="en-US" dirty="0">
                <a:solidFill>
                  <a:srgbClr val="002060"/>
                </a:solidFill>
              </a:rPr>
              <a:t>使用者層次</a:t>
            </a:r>
            <a:r>
              <a:rPr lang="zh-TW" altLang="en-US" dirty="0"/>
              <a:t>執行緒和</a:t>
            </a:r>
            <a:r>
              <a:rPr lang="zh-TW" altLang="en-US" dirty="0">
                <a:solidFill>
                  <a:srgbClr val="002060"/>
                </a:solidFill>
              </a:rPr>
              <a:t>核心層次</a:t>
            </a:r>
            <a:r>
              <a:rPr lang="zh-TW" altLang="en-US" dirty="0"/>
              <a:t>執行緒</a:t>
            </a:r>
            <a:endParaRPr lang="en-US" altLang="zh-TW" dirty="0"/>
          </a:p>
          <a:p>
            <a:pPr lvl="1"/>
            <a:r>
              <a:rPr lang="zh-TW" altLang="en-US" dirty="0"/>
              <a:t>支援執行緒的作業系統是核心層次執行緒──不是行程──及可能使用輕量級行程 </a:t>
            </a:r>
            <a:r>
              <a:rPr lang="en-US" altLang="zh-TW" dirty="0"/>
              <a:t>(LWP)</a:t>
            </a:r>
            <a:r>
              <a:rPr lang="zh-TW" altLang="en-US" dirty="0"/>
              <a:t>。在本節中</a:t>
            </a:r>
            <a:endParaRPr lang="en-US" altLang="zh-TW" dirty="0"/>
          </a:p>
          <a:p>
            <a:r>
              <a:rPr lang="zh-TW" altLang="en-US" dirty="0"/>
              <a:t>這種技巧稱為</a:t>
            </a:r>
            <a:r>
              <a:rPr lang="zh-TW" altLang="en-US" b="1" dirty="0"/>
              <a:t>行程競爭範圍</a:t>
            </a:r>
            <a:r>
              <a:rPr lang="zh-TW" altLang="en-US" dirty="0"/>
              <a:t> </a:t>
            </a:r>
            <a:r>
              <a:rPr lang="en-US" altLang="zh-TW" dirty="0"/>
              <a:t>(process-contention</a:t>
            </a:r>
            <a:r>
              <a:rPr lang="zh-TW" altLang="en-US" dirty="0"/>
              <a:t> </a:t>
            </a:r>
            <a:r>
              <a:rPr lang="en-US" altLang="zh-TW" dirty="0"/>
              <a:t>scope, PCS)</a:t>
            </a:r>
          </a:p>
          <a:p>
            <a:pPr lvl="1"/>
            <a:r>
              <a:rPr lang="zh-TW" altLang="en-US" dirty="0"/>
              <a:t>為了決定哪一個核心執行緒排班到 </a:t>
            </a:r>
            <a:r>
              <a:rPr lang="en-US" altLang="zh-TW" dirty="0"/>
              <a:t>CPU</a:t>
            </a:r>
            <a:r>
              <a:rPr lang="zh-TW" altLang="en-US" dirty="0"/>
              <a:t> 上，核心使用</a:t>
            </a:r>
            <a:r>
              <a:rPr lang="zh-TW" altLang="en-US" b="1" dirty="0"/>
              <a:t>系統競爭範圍</a:t>
            </a:r>
            <a:r>
              <a:rPr lang="zh-TW" altLang="en-US" dirty="0"/>
              <a:t> </a:t>
            </a:r>
            <a:r>
              <a:rPr lang="en-US" altLang="zh-TW" dirty="0"/>
              <a:t>(system-contention scope, SCS)</a:t>
            </a:r>
            <a:endParaRPr lang="zh-TW" altLang="en-US" dirty="0"/>
          </a:p>
        </p:txBody>
      </p:sp>
      <p:sp>
        <p:nvSpPr>
          <p:cNvPr id="4" name="頁尾版面配置區 3">
            <a:extLst>
              <a:ext uri="{FF2B5EF4-FFF2-40B4-BE49-F238E27FC236}">
                <a16:creationId xmlns:a16="http://schemas.microsoft.com/office/drawing/2014/main" xmlns="" id="{0E7C6145-5ED4-483D-9530-A319586B65A5}"/>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01BB78DF-4F60-415F-97EB-77EEE453B82E}"/>
              </a:ext>
            </a:extLst>
          </p:cNvPr>
          <p:cNvSpPr>
            <a:spLocks noGrp="1"/>
          </p:cNvSpPr>
          <p:nvPr>
            <p:ph type="sldNum" sz="quarter" idx="12"/>
          </p:nvPr>
        </p:nvSpPr>
        <p:spPr/>
        <p:txBody>
          <a:bodyPr/>
          <a:lstStyle/>
          <a:p>
            <a:fld id="{FFE097A8-199E-4615-BC99-8ECFE592F30F}" type="slidenum">
              <a:rPr lang="en-US" altLang="zh-TW" smtClean="0"/>
              <a:pPr/>
              <a:t>24</a:t>
            </a:fld>
            <a:endParaRPr lang="en-US" altLang="zh-TW"/>
          </a:p>
        </p:txBody>
      </p:sp>
    </p:spTree>
    <p:extLst>
      <p:ext uri="{BB962C8B-B14F-4D97-AF65-F5344CB8AC3E}">
        <p14:creationId xmlns:p14="http://schemas.microsoft.com/office/powerpoint/2010/main" val="139960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38640A1-0FF9-457D-84CA-56D435C5583F}"/>
              </a:ext>
            </a:extLst>
          </p:cNvPr>
          <p:cNvSpPr>
            <a:spLocks noGrp="1"/>
          </p:cNvSpPr>
          <p:nvPr>
            <p:ph type="title"/>
          </p:nvPr>
        </p:nvSpPr>
        <p:spPr/>
        <p:txBody>
          <a:bodyPr/>
          <a:lstStyle/>
          <a:p>
            <a:r>
              <a:rPr lang="zh-TW" altLang="en-US" dirty="0"/>
              <a:t>　</a:t>
            </a:r>
            <a:r>
              <a:rPr lang="en-US" altLang="zh-TW" dirty="0" err="1"/>
              <a:t>Pthread</a:t>
            </a:r>
            <a:r>
              <a:rPr lang="en-US" altLang="zh-TW" dirty="0"/>
              <a:t> </a:t>
            </a:r>
            <a:r>
              <a:rPr lang="zh-TW" altLang="en-US" dirty="0"/>
              <a:t>的排班</a:t>
            </a:r>
          </a:p>
        </p:txBody>
      </p:sp>
      <p:sp>
        <p:nvSpPr>
          <p:cNvPr id="3" name="內容版面配置區 2">
            <a:extLst>
              <a:ext uri="{FF2B5EF4-FFF2-40B4-BE49-F238E27FC236}">
                <a16:creationId xmlns:a16="http://schemas.microsoft.com/office/drawing/2014/main" xmlns="" id="{51FD7622-83A8-40C5-994A-207785B2A792}"/>
              </a:ext>
            </a:extLst>
          </p:cNvPr>
          <p:cNvSpPr>
            <a:spLocks noGrp="1"/>
          </p:cNvSpPr>
          <p:nvPr>
            <p:ph idx="1"/>
          </p:nvPr>
        </p:nvSpPr>
        <p:spPr/>
        <p:txBody>
          <a:bodyPr/>
          <a:lstStyle/>
          <a:p>
            <a:r>
              <a:rPr lang="en-US" altLang="zh-TW" dirty="0"/>
              <a:t>4.4.1 </a:t>
            </a:r>
            <a:r>
              <a:rPr lang="zh-TW" altLang="en-US" dirty="0"/>
              <a:t>節提供一典型的 </a:t>
            </a:r>
            <a:r>
              <a:rPr lang="en-US" altLang="zh-TW" dirty="0"/>
              <a:t>POSIX </a:t>
            </a:r>
            <a:r>
              <a:rPr lang="en-US" altLang="zh-TW" dirty="0" err="1"/>
              <a:t>Pthread</a:t>
            </a:r>
            <a:r>
              <a:rPr lang="en-US" altLang="zh-TW" dirty="0"/>
              <a:t> </a:t>
            </a:r>
            <a:r>
              <a:rPr lang="zh-TW" altLang="en-US" dirty="0"/>
              <a:t>程式，並介紹使用 </a:t>
            </a:r>
            <a:r>
              <a:rPr lang="en-US" altLang="zh-TW" dirty="0" err="1"/>
              <a:t>Pthreads</a:t>
            </a:r>
            <a:r>
              <a:rPr lang="en-US" altLang="zh-TW" dirty="0"/>
              <a:t> </a:t>
            </a:r>
            <a:r>
              <a:rPr lang="zh-TW" altLang="en-US" dirty="0"/>
              <a:t>產生執行緒</a:t>
            </a:r>
            <a:endParaRPr lang="en-US" altLang="zh-TW" dirty="0"/>
          </a:p>
          <a:p>
            <a:r>
              <a:rPr lang="zh-TW" altLang="en-US" dirty="0"/>
              <a:t>現在，我們強調在行程產生期間允許指定 </a:t>
            </a:r>
            <a:r>
              <a:rPr lang="en-US" altLang="zh-TW" dirty="0"/>
              <a:t>PCS </a:t>
            </a:r>
            <a:r>
              <a:rPr lang="zh-TW" altLang="en-US" dirty="0"/>
              <a:t>或 </a:t>
            </a:r>
            <a:r>
              <a:rPr lang="en-US" altLang="zh-TW" dirty="0"/>
              <a:t>SCS </a:t>
            </a:r>
            <a:r>
              <a:rPr lang="zh-TW" altLang="en-US" dirty="0"/>
              <a:t>的 </a:t>
            </a:r>
            <a:r>
              <a:rPr lang="en-US" altLang="zh-TW" dirty="0"/>
              <a:t>POSIX </a:t>
            </a:r>
            <a:r>
              <a:rPr lang="en-US" altLang="zh-TW" dirty="0" err="1"/>
              <a:t>Pthread</a:t>
            </a:r>
            <a:r>
              <a:rPr lang="en-US" altLang="zh-TW" dirty="0"/>
              <a:t> API</a:t>
            </a:r>
          </a:p>
          <a:p>
            <a:r>
              <a:rPr lang="en-US" altLang="zh-TW" dirty="0" err="1"/>
              <a:t>Pthreads</a:t>
            </a:r>
            <a:r>
              <a:rPr lang="en-US" altLang="zh-TW" dirty="0"/>
              <a:t> </a:t>
            </a:r>
            <a:r>
              <a:rPr lang="zh-TW" altLang="en-US" dirty="0"/>
              <a:t>識別下列競爭範圍數值：</a:t>
            </a:r>
            <a:endParaRPr lang="en-US" altLang="zh-TW" dirty="0"/>
          </a:p>
          <a:p>
            <a:pPr lvl="1"/>
            <a:r>
              <a:rPr lang="en-US" altLang="zh-TW" dirty="0"/>
              <a:t>PTHREAD_SCOPE_PROCESS </a:t>
            </a:r>
            <a:r>
              <a:rPr lang="zh-TW" altLang="en-US" dirty="0"/>
              <a:t>使用 </a:t>
            </a:r>
            <a:r>
              <a:rPr lang="en-US" altLang="zh-TW" dirty="0"/>
              <a:t>PCS </a:t>
            </a:r>
            <a:r>
              <a:rPr lang="zh-TW" altLang="en-US" dirty="0"/>
              <a:t>排班法排班執行緒</a:t>
            </a:r>
          </a:p>
          <a:p>
            <a:pPr lvl="1"/>
            <a:r>
              <a:rPr lang="en-US" altLang="zh-TW" dirty="0"/>
              <a:t>PTHREAD_SCOPE_SYSTEM </a:t>
            </a:r>
            <a:r>
              <a:rPr lang="zh-TW" altLang="en-US" dirty="0"/>
              <a:t>使用 </a:t>
            </a:r>
            <a:r>
              <a:rPr lang="en-US" altLang="zh-TW" dirty="0"/>
              <a:t>SCS </a:t>
            </a:r>
            <a:r>
              <a:rPr lang="zh-TW" altLang="en-US" dirty="0"/>
              <a:t>排班法排班執行緒</a:t>
            </a:r>
          </a:p>
        </p:txBody>
      </p:sp>
      <p:sp>
        <p:nvSpPr>
          <p:cNvPr id="4" name="頁尾版面配置區 3">
            <a:extLst>
              <a:ext uri="{FF2B5EF4-FFF2-40B4-BE49-F238E27FC236}">
                <a16:creationId xmlns:a16="http://schemas.microsoft.com/office/drawing/2014/main" xmlns="" id="{A5F0F165-25C1-4C6A-88B3-1F9A4A2F7D0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0B43516A-6F91-4047-9965-0A40A11FAD04}"/>
              </a:ext>
            </a:extLst>
          </p:cNvPr>
          <p:cNvSpPr>
            <a:spLocks noGrp="1"/>
          </p:cNvSpPr>
          <p:nvPr>
            <p:ph type="sldNum" sz="quarter" idx="12"/>
          </p:nvPr>
        </p:nvSpPr>
        <p:spPr/>
        <p:txBody>
          <a:bodyPr/>
          <a:lstStyle/>
          <a:p>
            <a:fld id="{FFE097A8-199E-4615-BC99-8ECFE592F30F}" type="slidenum">
              <a:rPr lang="en-US" altLang="zh-TW" smtClean="0"/>
              <a:pPr/>
              <a:t>25</a:t>
            </a:fld>
            <a:endParaRPr lang="en-US" altLang="zh-TW"/>
          </a:p>
        </p:txBody>
      </p:sp>
    </p:spTree>
    <p:extLst>
      <p:ext uri="{BB962C8B-B14F-4D97-AF65-F5344CB8AC3E}">
        <p14:creationId xmlns:p14="http://schemas.microsoft.com/office/powerpoint/2010/main" val="304176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02F5193-4288-4194-982B-8702197478A1}"/>
              </a:ext>
            </a:extLst>
          </p:cNvPr>
          <p:cNvSpPr>
            <a:spLocks noGrp="1"/>
          </p:cNvSpPr>
          <p:nvPr>
            <p:ph type="title"/>
          </p:nvPr>
        </p:nvSpPr>
        <p:spPr/>
        <p:txBody>
          <a:bodyPr/>
          <a:lstStyle/>
          <a:p>
            <a:r>
              <a:rPr lang="zh-TW" altLang="en-US" dirty="0"/>
              <a:t>　多處理器的排班問題</a:t>
            </a:r>
          </a:p>
        </p:txBody>
      </p:sp>
      <p:sp>
        <p:nvSpPr>
          <p:cNvPr id="3" name="內容版面配置區 2">
            <a:extLst>
              <a:ext uri="{FF2B5EF4-FFF2-40B4-BE49-F238E27FC236}">
                <a16:creationId xmlns:a16="http://schemas.microsoft.com/office/drawing/2014/main" xmlns="" id="{73810DF2-9D3D-4B9A-9A74-D96C44DF6BE1}"/>
              </a:ext>
            </a:extLst>
          </p:cNvPr>
          <p:cNvSpPr>
            <a:spLocks noGrp="1"/>
          </p:cNvSpPr>
          <p:nvPr>
            <p:ph idx="1"/>
          </p:nvPr>
        </p:nvSpPr>
        <p:spPr/>
        <p:txBody>
          <a:bodyPr/>
          <a:lstStyle/>
          <a:p>
            <a:r>
              <a:rPr lang="en-US" altLang="zh-TW" dirty="0"/>
              <a:t>CPU </a:t>
            </a:r>
            <a:r>
              <a:rPr lang="zh-TW" altLang="en-US" dirty="0"/>
              <a:t>排班的方法之一是，擁有所有的排班決定、</a:t>
            </a:r>
            <a:r>
              <a:rPr lang="en-US" altLang="zh-TW" dirty="0"/>
              <a:t>I/O </a:t>
            </a:r>
            <a:r>
              <a:rPr lang="zh-TW" altLang="en-US" dirty="0"/>
              <a:t>處理和由一個單一處理器處理──主機伺服器──處理系統其它活動</a:t>
            </a:r>
            <a:endParaRPr lang="en-US" altLang="zh-TW" dirty="0"/>
          </a:p>
          <a:p>
            <a:pPr lvl="1"/>
            <a:r>
              <a:rPr lang="zh-TW" altLang="en-US" dirty="0"/>
              <a:t>其它的處理器只執行使用者程式碼</a:t>
            </a:r>
            <a:endParaRPr lang="en-US" altLang="zh-TW" dirty="0"/>
          </a:p>
          <a:p>
            <a:pPr lvl="1"/>
            <a:r>
              <a:rPr lang="zh-TW" altLang="en-US" dirty="0"/>
              <a:t>這種</a:t>
            </a:r>
            <a:r>
              <a:rPr lang="zh-TW" altLang="en-US" b="1" dirty="0"/>
              <a:t>非對稱式多處理</a:t>
            </a:r>
            <a:r>
              <a:rPr lang="zh-TW" altLang="en-US" dirty="0"/>
              <a:t> </a:t>
            </a:r>
            <a:r>
              <a:rPr lang="en-US" altLang="zh-TW" dirty="0"/>
              <a:t>(asymmetric multiprocessing) </a:t>
            </a:r>
            <a:r>
              <a:rPr lang="zh-TW" altLang="en-US" dirty="0"/>
              <a:t>比較簡單</a:t>
            </a:r>
            <a:endParaRPr lang="en-US" altLang="zh-TW" dirty="0"/>
          </a:p>
          <a:p>
            <a:r>
              <a:rPr lang="zh-TW" altLang="en-US" b="1" dirty="0"/>
              <a:t>對稱式多元處理</a:t>
            </a:r>
            <a:r>
              <a:rPr lang="zh-TW" altLang="en-US" dirty="0"/>
              <a:t> </a:t>
            </a:r>
            <a:r>
              <a:rPr lang="en-US" altLang="zh-TW" dirty="0"/>
              <a:t>(symmetric multiprocessing, SMP)</a:t>
            </a:r>
            <a:r>
              <a:rPr lang="zh-TW" altLang="en-US" dirty="0"/>
              <a:t>，每個處理器能自行排班</a:t>
            </a:r>
            <a:endParaRPr lang="en-US" altLang="zh-TW" dirty="0"/>
          </a:p>
          <a:p>
            <a:pPr lvl="1"/>
            <a:r>
              <a:rPr lang="zh-TW" altLang="en-US" dirty="0"/>
              <a:t>經由讓每個處理器的排班程序檢查已就緒佇列，並選擇要運行的執行緒來進行排班</a:t>
            </a:r>
            <a:endParaRPr lang="en-US" altLang="zh-TW" dirty="0"/>
          </a:p>
          <a:p>
            <a:pPr lvl="1"/>
            <a:r>
              <a:rPr lang="zh-TW" altLang="en-US" dirty="0"/>
              <a:t>請留意，這裡提供兩種可能的策略來建構符合執行緒的排班</a:t>
            </a:r>
          </a:p>
        </p:txBody>
      </p:sp>
      <p:sp>
        <p:nvSpPr>
          <p:cNvPr id="4" name="頁尾版面配置區 3">
            <a:extLst>
              <a:ext uri="{FF2B5EF4-FFF2-40B4-BE49-F238E27FC236}">
                <a16:creationId xmlns:a16="http://schemas.microsoft.com/office/drawing/2014/main" xmlns="" id="{75100018-9DD6-4F6F-89AE-B99C34807A9B}"/>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D2F0530B-C01C-4558-B75D-817C1F989D53}"/>
              </a:ext>
            </a:extLst>
          </p:cNvPr>
          <p:cNvSpPr>
            <a:spLocks noGrp="1"/>
          </p:cNvSpPr>
          <p:nvPr>
            <p:ph type="sldNum" sz="quarter" idx="12"/>
          </p:nvPr>
        </p:nvSpPr>
        <p:spPr/>
        <p:txBody>
          <a:bodyPr/>
          <a:lstStyle/>
          <a:p>
            <a:fld id="{FFE097A8-199E-4615-BC99-8ECFE592F30F}" type="slidenum">
              <a:rPr lang="en-US" altLang="zh-TW" smtClean="0"/>
              <a:pPr/>
              <a:t>26</a:t>
            </a:fld>
            <a:endParaRPr lang="en-US" altLang="zh-TW"/>
          </a:p>
        </p:txBody>
      </p:sp>
    </p:spTree>
    <p:extLst>
      <p:ext uri="{BB962C8B-B14F-4D97-AF65-F5344CB8AC3E}">
        <p14:creationId xmlns:p14="http://schemas.microsoft.com/office/powerpoint/2010/main" val="2009452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D4B4BDF-79E1-433F-BD0F-EEBF705C81F2}"/>
              </a:ext>
            </a:extLst>
          </p:cNvPr>
          <p:cNvSpPr>
            <a:spLocks noGrp="1"/>
          </p:cNvSpPr>
          <p:nvPr>
            <p:ph type="title"/>
          </p:nvPr>
        </p:nvSpPr>
        <p:spPr/>
        <p:txBody>
          <a:bodyPr/>
          <a:lstStyle/>
          <a:p>
            <a:r>
              <a:rPr lang="zh-TW" altLang="en-US" dirty="0"/>
              <a:t>　多核心處理器</a:t>
            </a:r>
          </a:p>
        </p:txBody>
      </p:sp>
      <p:sp>
        <p:nvSpPr>
          <p:cNvPr id="3" name="內容版面配置區 2">
            <a:extLst>
              <a:ext uri="{FF2B5EF4-FFF2-40B4-BE49-F238E27FC236}">
                <a16:creationId xmlns:a16="http://schemas.microsoft.com/office/drawing/2014/main" xmlns="" id="{22CE10BD-912C-46DA-845B-7AD93FE87A04}"/>
              </a:ext>
            </a:extLst>
          </p:cNvPr>
          <p:cNvSpPr>
            <a:spLocks noGrp="1"/>
          </p:cNvSpPr>
          <p:nvPr>
            <p:ph idx="1"/>
          </p:nvPr>
        </p:nvSpPr>
        <p:spPr/>
        <p:txBody>
          <a:bodyPr/>
          <a:lstStyle/>
          <a:p>
            <a:r>
              <a:rPr lang="zh-TW" altLang="en-US" dirty="0"/>
              <a:t>已經將多個處理器核心放在同一個實體晶片上，產生</a:t>
            </a:r>
            <a:r>
              <a:rPr lang="zh-TW" altLang="en-US" b="1" dirty="0"/>
              <a:t>多核心處理器</a:t>
            </a:r>
            <a:r>
              <a:rPr lang="zh-TW" altLang="en-US" dirty="0"/>
              <a:t> </a:t>
            </a:r>
            <a:r>
              <a:rPr lang="en-US" altLang="zh-TW" dirty="0"/>
              <a:t>(multicore</a:t>
            </a:r>
            <a:r>
              <a:rPr lang="zh-TW" altLang="en-US" dirty="0"/>
              <a:t> </a:t>
            </a:r>
            <a:r>
              <a:rPr lang="en-US" altLang="zh-TW" dirty="0"/>
              <a:t>processor)</a:t>
            </a:r>
          </a:p>
          <a:p>
            <a:r>
              <a:rPr lang="zh-TW" altLang="en-US" dirty="0"/>
              <a:t>速度較快且消耗較少的能量</a:t>
            </a:r>
          </a:p>
        </p:txBody>
      </p:sp>
      <p:sp>
        <p:nvSpPr>
          <p:cNvPr id="4" name="頁尾版面配置區 3">
            <a:extLst>
              <a:ext uri="{FF2B5EF4-FFF2-40B4-BE49-F238E27FC236}">
                <a16:creationId xmlns:a16="http://schemas.microsoft.com/office/drawing/2014/main" xmlns="" id="{C8575F11-94D2-49C5-BB69-430A2BCDD39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080799D3-077D-4ED0-BF4A-B0D1355EB58B}"/>
              </a:ext>
            </a:extLst>
          </p:cNvPr>
          <p:cNvSpPr>
            <a:spLocks noGrp="1"/>
          </p:cNvSpPr>
          <p:nvPr>
            <p:ph type="sldNum" sz="quarter" idx="12"/>
          </p:nvPr>
        </p:nvSpPr>
        <p:spPr/>
        <p:txBody>
          <a:bodyPr/>
          <a:lstStyle/>
          <a:p>
            <a:fld id="{FFE097A8-199E-4615-BC99-8ECFE592F30F}" type="slidenum">
              <a:rPr lang="en-US" altLang="zh-TW" smtClean="0"/>
              <a:pPr/>
              <a:t>27</a:t>
            </a:fld>
            <a:endParaRPr lang="en-US" altLang="zh-TW"/>
          </a:p>
        </p:txBody>
      </p:sp>
    </p:spTree>
    <p:extLst>
      <p:ext uri="{BB962C8B-B14F-4D97-AF65-F5344CB8AC3E}">
        <p14:creationId xmlns:p14="http://schemas.microsoft.com/office/powerpoint/2010/main" val="1969798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03C0539-5E49-4F9D-B866-65BE2921D3E8}"/>
              </a:ext>
            </a:extLst>
          </p:cNvPr>
          <p:cNvSpPr>
            <a:spLocks noGrp="1"/>
          </p:cNvSpPr>
          <p:nvPr>
            <p:ph type="title"/>
          </p:nvPr>
        </p:nvSpPr>
        <p:spPr/>
        <p:txBody>
          <a:bodyPr/>
          <a:lstStyle/>
          <a:p>
            <a:r>
              <a:rPr lang="zh-TW" altLang="en-US" sz="2800" dirty="0" smtClean="0"/>
              <a:t>就緒</a:t>
            </a:r>
            <a:r>
              <a:rPr lang="zh-TW" altLang="en-US" sz="2800" dirty="0"/>
              <a:t>佇列的結構</a:t>
            </a:r>
          </a:p>
        </p:txBody>
      </p:sp>
      <p:sp>
        <p:nvSpPr>
          <p:cNvPr id="3" name="頁尾版面配置區 2">
            <a:extLst>
              <a:ext uri="{FF2B5EF4-FFF2-40B4-BE49-F238E27FC236}">
                <a16:creationId xmlns:a16="http://schemas.microsoft.com/office/drawing/2014/main" xmlns="" id="{7D34393A-F932-4D03-AF82-377D35BAE046}"/>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8EB23672-FDE8-437D-9987-97F27F087A2D}"/>
              </a:ext>
            </a:extLst>
          </p:cNvPr>
          <p:cNvSpPr>
            <a:spLocks noGrp="1"/>
          </p:cNvSpPr>
          <p:nvPr>
            <p:ph type="sldNum" sz="quarter" idx="12"/>
          </p:nvPr>
        </p:nvSpPr>
        <p:spPr/>
        <p:txBody>
          <a:bodyPr/>
          <a:lstStyle/>
          <a:p>
            <a:fld id="{C503769E-7C86-4418-A5AD-5D4EEA775E7C}" type="slidenum">
              <a:rPr lang="en-US" altLang="zh-TW" smtClean="0"/>
              <a:pPr/>
              <a:t>28</a:t>
            </a:fld>
            <a:endParaRPr lang="en-US" altLang="zh-TW"/>
          </a:p>
        </p:txBody>
      </p:sp>
      <p:pic>
        <p:nvPicPr>
          <p:cNvPr id="6" name="圖片 5">
            <a:extLst>
              <a:ext uri="{FF2B5EF4-FFF2-40B4-BE49-F238E27FC236}">
                <a16:creationId xmlns:a16="http://schemas.microsoft.com/office/drawing/2014/main" xmlns="" id="{D375987C-D096-41FF-BBE8-3223E2AE91B7}"/>
              </a:ext>
            </a:extLst>
          </p:cNvPr>
          <p:cNvPicPr>
            <a:picLocks noChangeAspect="1"/>
          </p:cNvPicPr>
          <p:nvPr/>
        </p:nvPicPr>
        <p:blipFill>
          <a:blip r:embed="rId2"/>
          <a:stretch>
            <a:fillRect/>
          </a:stretch>
        </p:blipFill>
        <p:spPr>
          <a:xfrm>
            <a:off x="804484" y="1509531"/>
            <a:ext cx="7535031" cy="3838938"/>
          </a:xfrm>
          <a:prstGeom prst="rect">
            <a:avLst/>
          </a:prstGeom>
        </p:spPr>
      </p:pic>
    </p:spTree>
    <p:extLst>
      <p:ext uri="{BB962C8B-B14F-4D97-AF65-F5344CB8AC3E}">
        <p14:creationId xmlns:p14="http://schemas.microsoft.com/office/powerpoint/2010/main" val="2808160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6EBF77C-15AD-4187-844F-69D514787B12}"/>
              </a:ext>
            </a:extLst>
          </p:cNvPr>
          <p:cNvSpPr>
            <a:spLocks noGrp="1"/>
          </p:cNvSpPr>
          <p:nvPr>
            <p:ph type="title"/>
          </p:nvPr>
        </p:nvSpPr>
        <p:spPr/>
        <p:txBody>
          <a:bodyPr/>
          <a:lstStyle/>
          <a:p>
            <a:r>
              <a:rPr lang="zh-TW" altLang="en-US" dirty="0"/>
              <a:t>記憶體停滯 </a:t>
            </a:r>
            <a:r>
              <a:rPr lang="en-US" altLang="zh-TW" dirty="0"/>
              <a:t>&amp;</a:t>
            </a:r>
            <a:r>
              <a:rPr lang="zh-TW" altLang="en-US" dirty="0"/>
              <a:t> 多執行緒多核心系統</a:t>
            </a:r>
          </a:p>
        </p:txBody>
      </p:sp>
      <p:sp>
        <p:nvSpPr>
          <p:cNvPr id="4" name="頁尾版面配置區 3">
            <a:extLst>
              <a:ext uri="{FF2B5EF4-FFF2-40B4-BE49-F238E27FC236}">
                <a16:creationId xmlns:a16="http://schemas.microsoft.com/office/drawing/2014/main" xmlns="" id="{B51536C7-18B6-414B-8C12-2018420DAE1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14CB19FE-0FAF-46CE-8ADD-547BB496F98B}"/>
              </a:ext>
            </a:extLst>
          </p:cNvPr>
          <p:cNvSpPr>
            <a:spLocks noGrp="1"/>
          </p:cNvSpPr>
          <p:nvPr>
            <p:ph type="sldNum" sz="quarter" idx="12"/>
          </p:nvPr>
        </p:nvSpPr>
        <p:spPr/>
        <p:txBody>
          <a:bodyPr/>
          <a:lstStyle/>
          <a:p>
            <a:fld id="{FFE097A8-199E-4615-BC99-8ECFE592F30F}" type="slidenum">
              <a:rPr lang="en-US" altLang="zh-TW" smtClean="0"/>
              <a:pPr/>
              <a:t>29</a:t>
            </a:fld>
            <a:endParaRPr lang="en-US" altLang="zh-TW"/>
          </a:p>
        </p:txBody>
      </p:sp>
      <p:pic>
        <p:nvPicPr>
          <p:cNvPr id="7" name="圖片 6">
            <a:extLst>
              <a:ext uri="{FF2B5EF4-FFF2-40B4-BE49-F238E27FC236}">
                <a16:creationId xmlns:a16="http://schemas.microsoft.com/office/drawing/2014/main" xmlns="" id="{5FD6AB45-6AB1-4168-897F-9F3F355F1C52}"/>
              </a:ext>
            </a:extLst>
          </p:cNvPr>
          <p:cNvPicPr>
            <a:picLocks noChangeAspect="1"/>
          </p:cNvPicPr>
          <p:nvPr/>
        </p:nvPicPr>
        <p:blipFill>
          <a:blip r:embed="rId2"/>
          <a:stretch>
            <a:fillRect/>
          </a:stretch>
        </p:blipFill>
        <p:spPr>
          <a:xfrm>
            <a:off x="667556" y="1484784"/>
            <a:ext cx="7743006" cy="1923678"/>
          </a:xfrm>
          <a:prstGeom prst="rect">
            <a:avLst/>
          </a:prstGeom>
        </p:spPr>
      </p:pic>
      <p:pic>
        <p:nvPicPr>
          <p:cNvPr id="9" name="圖片 8">
            <a:extLst>
              <a:ext uri="{FF2B5EF4-FFF2-40B4-BE49-F238E27FC236}">
                <a16:creationId xmlns:a16="http://schemas.microsoft.com/office/drawing/2014/main" xmlns="" id="{F2548223-2887-4318-9B7F-9A496005C7B2}"/>
              </a:ext>
            </a:extLst>
          </p:cNvPr>
          <p:cNvPicPr>
            <a:picLocks noChangeAspect="1"/>
          </p:cNvPicPr>
          <p:nvPr/>
        </p:nvPicPr>
        <p:blipFill>
          <a:blip r:embed="rId3"/>
          <a:stretch>
            <a:fillRect/>
          </a:stretch>
        </p:blipFill>
        <p:spPr>
          <a:xfrm>
            <a:off x="667556" y="4166822"/>
            <a:ext cx="7834399" cy="1974854"/>
          </a:xfrm>
          <a:prstGeom prst="rect">
            <a:avLst/>
          </a:prstGeom>
        </p:spPr>
      </p:pic>
      <p:sp>
        <p:nvSpPr>
          <p:cNvPr id="11" name="文字方塊 10">
            <a:extLst>
              <a:ext uri="{FF2B5EF4-FFF2-40B4-BE49-F238E27FC236}">
                <a16:creationId xmlns:a16="http://schemas.microsoft.com/office/drawing/2014/main" xmlns="" id="{C1490A68-AFD7-491D-B66B-7950C84BF161}"/>
              </a:ext>
            </a:extLst>
          </p:cNvPr>
          <p:cNvSpPr txBox="1"/>
          <p:nvPr/>
        </p:nvSpPr>
        <p:spPr>
          <a:xfrm>
            <a:off x="2411760" y="3435044"/>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5.12</a:t>
            </a:r>
            <a:r>
              <a:rPr lang="zh-TW" altLang="en-US" sz="1800" dirty="0">
                <a:latin typeface="+mj-ea"/>
                <a:ea typeface="+mj-ea"/>
              </a:rPr>
              <a:t>　記憶體停滯</a:t>
            </a:r>
          </a:p>
        </p:txBody>
      </p:sp>
      <p:sp>
        <p:nvSpPr>
          <p:cNvPr id="15" name="文字方塊 14">
            <a:extLst>
              <a:ext uri="{FF2B5EF4-FFF2-40B4-BE49-F238E27FC236}">
                <a16:creationId xmlns:a16="http://schemas.microsoft.com/office/drawing/2014/main" xmlns="" id="{B535B723-F47E-4E0C-A19C-21CD0A658E5C}"/>
              </a:ext>
            </a:extLst>
          </p:cNvPr>
          <p:cNvSpPr txBox="1"/>
          <p:nvPr/>
        </p:nvSpPr>
        <p:spPr>
          <a:xfrm>
            <a:off x="2656329" y="6190826"/>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5.13</a:t>
            </a:r>
            <a:r>
              <a:rPr lang="zh-TW" altLang="en-US" sz="1800" dirty="0">
                <a:latin typeface="+mj-ea"/>
                <a:ea typeface="+mj-ea"/>
              </a:rPr>
              <a:t>　多執行緒多核心系統</a:t>
            </a:r>
          </a:p>
        </p:txBody>
      </p:sp>
    </p:spTree>
    <p:extLst>
      <p:ext uri="{BB962C8B-B14F-4D97-AF65-F5344CB8AC3E}">
        <p14:creationId xmlns:p14="http://schemas.microsoft.com/office/powerpoint/2010/main" val="400482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B9597FF-321F-437F-865D-5409D7B38BAF}"/>
              </a:ext>
            </a:extLst>
          </p:cNvPr>
          <p:cNvSpPr>
            <a:spLocks noGrp="1"/>
          </p:cNvSpPr>
          <p:nvPr>
            <p:ph type="title"/>
          </p:nvPr>
        </p:nvSpPr>
        <p:spPr/>
        <p:txBody>
          <a:bodyPr/>
          <a:lstStyle/>
          <a:p>
            <a:r>
              <a:rPr lang="zh-TW" altLang="en-US" dirty="0"/>
              <a:t>　基本觀念</a:t>
            </a:r>
          </a:p>
        </p:txBody>
      </p:sp>
      <p:sp>
        <p:nvSpPr>
          <p:cNvPr id="3" name="內容版面配置區 2">
            <a:extLst>
              <a:ext uri="{FF2B5EF4-FFF2-40B4-BE49-F238E27FC236}">
                <a16:creationId xmlns:a16="http://schemas.microsoft.com/office/drawing/2014/main" xmlns="" id="{E32A412E-8448-4384-92C1-9DEE50BF327B}"/>
              </a:ext>
            </a:extLst>
          </p:cNvPr>
          <p:cNvSpPr>
            <a:spLocks noGrp="1"/>
          </p:cNvSpPr>
          <p:nvPr>
            <p:ph idx="1"/>
          </p:nvPr>
        </p:nvSpPr>
        <p:spPr/>
        <p:txBody>
          <a:bodyPr/>
          <a:lstStyle/>
          <a:p>
            <a:r>
              <a:rPr lang="zh-TW" altLang="en-US" dirty="0"/>
              <a:t>在多核心系統上，這種使 </a:t>
            </a:r>
            <a:r>
              <a:rPr lang="en-US" altLang="zh-TW" dirty="0"/>
              <a:t>CPU </a:t>
            </a:r>
            <a:r>
              <a:rPr lang="zh-TW" altLang="en-US" dirty="0"/>
              <a:t>保持忙碌的概念已擴展到系統上的所有處理核心</a:t>
            </a:r>
            <a:endParaRPr lang="en-US" altLang="zh-TW" dirty="0"/>
          </a:p>
          <a:p>
            <a:r>
              <a:rPr lang="en-US" altLang="zh-TW" b="1" dirty="0"/>
              <a:t>CPU </a:t>
            </a:r>
            <a:r>
              <a:rPr lang="zh-TW" altLang="en-US" b="1" dirty="0"/>
              <a:t>分割</a:t>
            </a:r>
            <a:r>
              <a:rPr lang="zh-TW" altLang="en-US" dirty="0"/>
              <a:t> </a:t>
            </a:r>
            <a:r>
              <a:rPr lang="en-US" altLang="zh-TW" dirty="0"/>
              <a:t>(CPU burst) </a:t>
            </a:r>
            <a:r>
              <a:rPr lang="zh-TW" altLang="en-US" dirty="0"/>
              <a:t>開始</a:t>
            </a:r>
            <a:endParaRPr lang="en-US" altLang="zh-TW" dirty="0"/>
          </a:p>
          <a:p>
            <a:pPr lvl="1"/>
            <a:r>
              <a:rPr lang="zh-TW" altLang="en-US" dirty="0"/>
              <a:t>接著是一個 </a:t>
            </a:r>
            <a:r>
              <a:rPr lang="en-US" altLang="zh-TW" b="1" dirty="0"/>
              <a:t>I/O </a:t>
            </a:r>
            <a:r>
              <a:rPr lang="zh-TW" altLang="en-US" b="1" dirty="0"/>
              <a:t>分割</a:t>
            </a:r>
            <a:r>
              <a:rPr lang="zh-TW" altLang="en-US" dirty="0"/>
              <a:t> </a:t>
            </a:r>
            <a:r>
              <a:rPr lang="en-US" altLang="zh-TW" dirty="0"/>
              <a:t>(I/O burst)</a:t>
            </a:r>
          </a:p>
          <a:p>
            <a:pPr lvl="1"/>
            <a:r>
              <a:rPr lang="zh-TW" altLang="en-US" dirty="0"/>
              <a:t>再由另外一個 </a:t>
            </a:r>
            <a:r>
              <a:rPr lang="en-US" altLang="zh-TW" dirty="0"/>
              <a:t>CPU</a:t>
            </a:r>
            <a:r>
              <a:rPr lang="zh-TW" altLang="en-US" dirty="0"/>
              <a:t>分割跟著</a:t>
            </a:r>
            <a:endParaRPr lang="en-US" altLang="zh-TW" dirty="0"/>
          </a:p>
          <a:p>
            <a:pPr lvl="1"/>
            <a:r>
              <a:rPr lang="zh-TW" altLang="en-US" dirty="0"/>
              <a:t>再來又是另一個 </a:t>
            </a:r>
            <a:r>
              <a:rPr lang="en-US" altLang="zh-TW" dirty="0"/>
              <a:t>I/O </a:t>
            </a:r>
            <a:r>
              <a:rPr lang="zh-TW" altLang="en-US" dirty="0"/>
              <a:t>分割，依此方式繼續</a:t>
            </a:r>
            <a:endParaRPr lang="en-US" altLang="zh-TW" dirty="0"/>
          </a:p>
          <a:p>
            <a:pPr lvl="1"/>
            <a:r>
              <a:rPr lang="zh-TW" altLang="en-US" dirty="0"/>
              <a:t>最後一個 </a:t>
            </a:r>
            <a:r>
              <a:rPr lang="en-US" altLang="zh-TW" dirty="0"/>
              <a:t>CPU </a:t>
            </a:r>
            <a:r>
              <a:rPr lang="zh-TW" altLang="en-US" dirty="0"/>
              <a:t>分割結束的時候，同時會有一個系統要求終止執行這個工作</a:t>
            </a:r>
            <a:endParaRPr lang="en-US" altLang="zh-TW" dirty="0"/>
          </a:p>
          <a:p>
            <a:endParaRPr lang="en-US" altLang="zh-TW" dirty="0"/>
          </a:p>
          <a:p>
            <a:endParaRPr lang="zh-TW" altLang="en-US" dirty="0"/>
          </a:p>
        </p:txBody>
      </p:sp>
      <p:sp>
        <p:nvSpPr>
          <p:cNvPr id="4" name="頁尾版面配置區 3">
            <a:extLst>
              <a:ext uri="{FF2B5EF4-FFF2-40B4-BE49-F238E27FC236}">
                <a16:creationId xmlns:a16="http://schemas.microsoft.com/office/drawing/2014/main" xmlns="" id="{CBC0B6A3-03EB-4277-981E-F2C2375AC6F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808376E9-B7E7-4639-AB8B-B18C461F6466}"/>
              </a:ext>
            </a:extLst>
          </p:cNvPr>
          <p:cNvSpPr>
            <a:spLocks noGrp="1"/>
          </p:cNvSpPr>
          <p:nvPr>
            <p:ph type="sldNum" sz="quarter" idx="12"/>
          </p:nvPr>
        </p:nvSpPr>
        <p:spPr/>
        <p:txBody>
          <a:bodyPr/>
          <a:lstStyle/>
          <a:p>
            <a:fld id="{FFE097A8-199E-4615-BC99-8ECFE592F30F}" type="slidenum">
              <a:rPr lang="en-US" altLang="zh-TW" smtClean="0"/>
              <a:pPr/>
              <a:t>3</a:t>
            </a:fld>
            <a:endParaRPr lang="en-US" altLang="zh-TW"/>
          </a:p>
        </p:txBody>
      </p:sp>
    </p:spTree>
    <p:extLst>
      <p:ext uri="{BB962C8B-B14F-4D97-AF65-F5344CB8AC3E}">
        <p14:creationId xmlns:p14="http://schemas.microsoft.com/office/powerpoint/2010/main" val="813223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336AF2A-4232-44D9-9BB0-6DB462E840B8}"/>
              </a:ext>
            </a:extLst>
          </p:cNvPr>
          <p:cNvSpPr>
            <a:spLocks noGrp="1"/>
          </p:cNvSpPr>
          <p:nvPr>
            <p:ph type="title"/>
          </p:nvPr>
        </p:nvSpPr>
        <p:spPr>
          <a:xfrm>
            <a:off x="1116897" y="407632"/>
            <a:ext cx="2230968" cy="2013256"/>
          </a:xfrm>
        </p:spPr>
        <p:txBody>
          <a:bodyPr/>
          <a:lstStyle/>
          <a:p>
            <a:r>
              <a:rPr lang="zh-TW" altLang="en-US" sz="2800" dirty="0"/>
              <a:t>　晶片多執行緒</a:t>
            </a:r>
          </a:p>
        </p:txBody>
      </p:sp>
      <p:sp>
        <p:nvSpPr>
          <p:cNvPr id="3" name="頁尾版面配置區 2">
            <a:extLst>
              <a:ext uri="{FF2B5EF4-FFF2-40B4-BE49-F238E27FC236}">
                <a16:creationId xmlns:a16="http://schemas.microsoft.com/office/drawing/2014/main" xmlns="" id="{A6CBBBB2-A434-45F5-80B1-A8F7CE4CBD4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AB9E912E-379D-417B-B10E-3A2E94E6E3C0}"/>
              </a:ext>
            </a:extLst>
          </p:cNvPr>
          <p:cNvSpPr>
            <a:spLocks noGrp="1"/>
          </p:cNvSpPr>
          <p:nvPr>
            <p:ph type="sldNum" sz="quarter" idx="12"/>
          </p:nvPr>
        </p:nvSpPr>
        <p:spPr/>
        <p:txBody>
          <a:bodyPr/>
          <a:lstStyle/>
          <a:p>
            <a:fld id="{C503769E-7C86-4418-A5AD-5D4EEA775E7C}" type="slidenum">
              <a:rPr lang="en-US" altLang="zh-TW" smtClean="0"/>
              <a:pPr/>
              <a:t>30</a:t>
            </a:fld>
            <a:endParaRPr lang="en-US" altLang="zh-TW"/>
          </a:p>
        </p:txBody>
      </p:sp>
      <p:pic>
        <p:nvPicPr>
          <p:cNvPr id="8" name="圖片 7">
            <a:extLst>
              <a:ext uri="{FF2B5EF4-FFF2-40B4-BE49-F238E27FC236}">
                <a16:creationId xmlns:a16="http://schemas.microsoft.com/office/drawing/2014/main" xmlns="" id="{09BBB14E-63EB-41DE-BFA4-330B679073AC}"/>
              </a:ext>
            </a:extLst>
          </p:cNvPr>
          <p:cNvPicPr>
            <a:picLocks noChangeAspect="1"/>
          </p:cNvPicPr>
          <p:nvPr/>
        </p:nvPicPr>
        <p:blipFill>
          <a:blip r:embed="rId2"/>
          <a:stretch>
            <a:fillRect/>
          </a:stretch>
        </p:blipFill>
        <p:spPr>
          <a:xfrm>
            <a:off x="3563888" y="466862"/>
            <a:ext cx="4244296" cy="6093296"/>
          </a:xfrm>
          <a:prstGeom prst="rect">
            <a:avLst/>
          </a:prstGeom>
        </p:spPr>
      </p:pic>
    </p:spTree>
    <p:extLst>
      <p:ext uri="{BB962C8B-B14F-4D97-AF65-F5344CB8AC3E}">
        <p14:creationId xmlns:p14="http://schemas.microsoft.com/office/powerpoint/2010/main" val="9651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260A2924-1EEB-4FD8-B583-E786E7E6D445}"/>
              </a:ext>
            </a:extLst>
          </p:cNvPr>
          <p:cNvSpPr>
            <a:spLocks noGrp="1"/>
          </p:cNvSpPr>
          <p:nvPr>
            <p:ph type="title"/>
          </p:nvPr>
        </p:nvSpPr>
        <p:spPr/>
        <p:txBody>
          <a:bodyPr/>
          <a:lstStyle/>
          <a:p>
            <a:r>
              <a:rPr lang="zh-TW" altLang="en-US" sz="2800" dirty="0" smtClean="0"/>
              <a:t>兩</a:t>
            </a:r>
            <a:r>
              <a:rPr lang="zh-TW" altLang="en-US" sz="2800" dirty="0"/>
              <a:t>種層級排班</a:t>
            </a:r>
          </a:p>
        </p:txBody>
      </p:sp>
      <p:sp>
        <p:nvSpPr>
          <p:cNvPr id="4" name="頁尾版面配置區 3">
            <a:extLst>
              <a:ext uri="{FF2B5EF4-FFF2-40B4-BE49-F238E27FC236}">
                <a16:creationId xmlns:a16="http://schemas.microsoft.com/office/drawing/2014/main" xmlns="" id="{1989E60C-7C03-4816-8C8F-0B9E84E0584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ED5F0ED5-540C-425D-843F-0CAB9151C3A1}"/>
              </a:ext>
            </a:extLst>
          </p:cNvPr>
          <p:cNvSpPr>
            <a:spLocks noGrp="1"/>
          </p:cNvSpPr>
          <p:nvPr>
            <p:ph type="sldNum" sz="quarter" idx="12"/>
          </p:nvPr>
        </p:nvSpPr>
        <p:spPr/>
        <p:txBody>
          <a:bodyPr/>
          <a:lstStyle/>
          <a:p>
            <a:fld id="{FFE097A8-199E-4615-BC99-8ECFE592F30F}" type="slidenum">
              <a:rPr lang="en-US" altLang="zh-TW" smtClean="0"/>
              <a:pPr/>
              <a:t>31</a:t>
            </a:fld>
            <a:endParaRPr lang="en-US" altLang="zh-TW"/>
          </a:p>
        </p:txBody>
      </p:sp>
      <p:pic>
        <p:nvPicPr>
          <p:cNvPr id="8" name="圖片 7">
            <a:extLst>
              <a:ext uri="{FF2B5EF4-FFF2-40B4-BE49-F238E27FC236}">
                <a16:creationId xmlns:a16="http://schemas.microsoft.com/office/drawing/2014/main" xmlns="" id="{9AFFEEA5-4A11-4247-889D-8166427A3D9E}"/>
              </a:ext>
            </a:extLst>
          </p:cNvPr>
          <p:cNvPicPr>
            <a:picLocks noChangeAspect="1"/>
          </p:cNvPicPr>
          <p:nvPr/>
        </p:nvPicPr>
        <p:blipFill>
          <a:blip r:embed="rId2"/>
          <a:stretch>
            <a:fillRect/>
          </a:stretch>
        </p:blipFill>
        <p:spPr>
          <a:xfrm>
            <a:off x="1907704" y="1340768"/>
            <a:ext cx="5523809" cy="4495238"/>
          </a:xfrm>
          <a:prstGeom prst="rect">
            <a:avLst/>
          </a:prstGeom>
        </p:spPr>
      </p:pic>
    </p:spTree>
    <p:extLst>
      <p:ext uri="{BB962C8B-B14F-4D97-AF65-F5344CB8AC3E}">
        <p14:creationId xmlns:p14="http://schemas.microsoft.com/office/powerpoint/2010/main" val="9687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DD2783F8-E2F4-4D84-982D-6F18A92C78DF}"/>
              </a:ext>
            </a:extLst>
          </p:cNvPr>
          <p:cNvSpPr>
            <a:spLocks noGrp="1"/>
          </p:cNvSpPr>
          <p:nvPr>
            <p:ph type="title"/>
          </p:nvPr>
        </p:nvSpPr>
        <p:spPr/>
        <p:txBody>
          <a:bodyPr/>
          <a:lstStyle/>
          <a:p>
            <a:r>
              <a:rPr lang="en-US" altLang="zh-TW" sz="2800" dirty="0" smtClean="0"/>
              <a:t>NUMA </a:t>
            </a:r>
            <a:r>
              <a:rPr lang="zh-TW" altLang="en-US" sz="2800" dirty="0"/>
              <a:t>和 </a:t>
            </a:r>
            <a:r>
              <a:rPr lang="en-US" altLang="zh-TW" sz="2800" dirty="0"/>
              <a:t>CPU </a:t>
            </a:r>
            <a:r>
              <a:rPr lang="zh-TW" altLang="en-US" sz="2800" dirty="0"/>
              <a:t>排班</a:t>
            </a:r>
          </a:p>
        </p:txBody>
      </p:sp>
      <p:sp>
        <p:nvSpPr>
          <p:cNvPr id="4" name="頁尾版面配置區 3">
            <a:extLst>
              <a:ext uri="{FF2B5EF4-FFF2-40B4-BE49-F238E27FC236}">
                <a16:creationId xmlns:a16="http://schemas.microsoft.com/office/drawing/2014/main" xmlns="" id="{B92B9BD8-EA97-4E50-A5BC-5A04AABC82B2}"/>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49715E17-42AB-4F55-B557-6F5660FCC763}"/>
              </a:ext>
            </a:extLst>
          </p:cNvPr>
          <p:cNvSpPr>
            <a:spLocks noGrp="1"/>
          </p:cNvSpPr>
          <p:nvPr>
            <p:ph type="sldNum" sz="quarter" idx="12"/>
          </p:nvPr>
        </p:nvSpPr>
        <p:spPr/>
        <p:txBody>
          <a:bodyPr/>
          <a:lstStyle/>
          <a:p>
            <a:fld id="{FFE097A8-199E-4615-BC99-8ECFE592F30F}" type="slidenum">
              <a:rPr lang="en-US" altLang="zh-TW" smtClean="0"/>
              <a:pPr/>
              <a:t>32</a:t>
            </a:fld>
            <a:endParaRPr lang="en-US" altLang="zh-TW"/>
          </a:p>
        </p:txBody>
      </p:sp>
      <p:pic>
        <p:nvPicPr>
          <p:cNvPr id="8" name="圖片 7">
            <a:extLst>
              <a:ext uri="{FF2B5EF4-FFF2-40B4-BE49-F238E27FC236}">
                <a16:creationId xmlns:a16="http://schemas.microsoft.com/office/drawing/2014/main" xmlns="" id="{7ED85537-6A83-4CC2-BA79-6A2AC066DFC9}"/>
              </a:ext>
            </a:extLst>
          </p:cNvPr>
          <p:cNvPicPr>
            <a:picLocks noChangeAspect="1"/>
          </p:cNvPicPr>
          <p:nvPr/>
        </p:nvPicPr>
        <p:blipFill>
          <a:blip r:embed="rId2"/>
          <a:stretch>
            <a:fillRect/>
          </a:stretch>
        </p:blipFill>
        <p:spPr>
          <a:xfrm>
            <a:off x="818082" y="1412776"/>
            <a:ext cx="7507836" cy="4032448"/>
          </a:xfrm>
          <a:prstGeom prst="rect">
            <a:avLst/>
          </a:prstGeom>
        </p:spPr>
      </p:pic>
    </p:spTree>
    <p:extLst>
      <p:ext uri="{BB962C8B-B14F-4D97-AF65-F5344CB8AC3E}">
        <p14:creationId xmlns:p14="http://schemas.microsoft.com/office/powerpoint/2010/main" val="284959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610903-17B6-4812-94C1-D2761BD226C5}"/>
              </a:ext>
            </a:extLst>
          </p:cNvPr>
          <p:cNvSpPr>
            <a:spLocks noGrp="1"/>
          </p:cNvSpPr>
          <p:nvPr>
            <p:ph type="title"/>
          </p:nvPr>
        </p:nvSpPr>
        <p:spPr/>
        <p:txBody>
          <a:bodyPr/>
          <a:lstStyle/>
          <a:p>
            <a:r>
              <a:rPr lang="zh-TW" altLang="en-US" dirty="0"/>
              <a:t>　即時 </a:t>
            </a:r>
            <a:r>
              <a:rPr lang="en-US" altLang="zh-TW" dirty="0"/>
              <a:t>CPU </a:t>
            </a:r>
            <a:r>
              <a:rPr lang="zh-TW" altLang="en-US" dirty="0"/>
              <a:t>排班</a:t>
            </a:r>
          </a:p>
        </p:txBody>
      </p:sp>
      <p:sp>
        <p:nvSpPr>
          <p:cNvPr id="3" name="內容版面配置區 2">
            <a:extLst>
              <a:ext uri="{FF2B5EF4-FFF2-40B4-BE49-F238E27FC236}">
                <a16:creationId xmlns:a16="http://schemas.microsoft.com/office/drawing/2014/main" xmlns="" id="{8894BCF9-77A7-45B1-AF80-50A42CF09590}"/>
              </a:ext>
            </a:extLst>
          </p:cNvPr>
          <p:cNvSpPr>
            <a:spLocks noGrp="1"/>
          </p:cNvSpPr>
          <p:nvPr>
            <p:ph idx="1"/>
          </p:nvPr>
        </p:nvSpPr>
        <p:spPr>
          <a:xfrm>
            <a:off x="347663" y="1268760"/>
            <a:ext cx="8410575" cy="2304256"/>
          </a:xfrm>
        </p:spPr>
        <p:txBody>
          <a:bodyPr/>
          <a:lstStyle/>
          <a:p>
            <a:r>
              <a:rPr lang="zh-TW" altLang="en-US" b="1" dirty="0"/>
              <a:t>軟即時系統 </a:t>
            </a:r>
            <a:r>
              <a:rPr lang="en-US" altLang="zh-TW" dirty="0"/>
              <a:t>(soft real-time system) </a:t>
            </a:r>
            <a:r>
              <a:rPr lang="zh-TW" altLang="en-US" dirty="0"/>
              <a:t>對於一個非常即時的行程何時被排班沒有提供保證，只保證該行程比非迫切行程會被優先考慮</a:t>
            </a:r>
            <a:endParaRPr lang="en-US" altLang="zh-TW" dirty="0"/>
          </a:p>
          <a:p>
            <a:r>
              <a:rPr lang="zh-TW" altLang="en-US" b="1" dirty="0"/>
              <a:t>硬即時系統 </a:t>
            </a:r>
            <a:r>
              <a:rPr lang="en-US" altLang="zh-TW" dirty="0"/>
              <a:t>(hard real-time system)</a:t>
            </a:r>
            <a:r>
              <a:rPr lang="zh-TW" altLang="en-US" dirty="0"/>
              <a:t> 則有比較嚴格的要求，任務必須在期限內被服務</a:t>
            </a:r>
          </a:p>
        </p:txBody>
      </p:sp>
      <p:sp>
        <p:nvSpPr>
          <p:cNvPr id="4" name="頁尾版面配置區 3">
            <a:extLst>
              <a:ext uri="{FF2B5EF4-FFF2-40B4-BE49-F238E27FC236}">
                <a16:creationId xmlns:a16="http://schemas.microsoft.com/office/drawing/2014/main" xmlns="" id="{DEBA66E7-C41F-4AAB-94F2-01CEBA6EF3D9}"/>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C1520508-FC08-41A1-92D7-FC8C82EBDEDB}"/>
              </a:ext>
            </a:extLst>
          </p:cNvPr>
          <p:cNvSpPr>
            <a:spLocks noGrp="1"/>
          </p:cNvSpPr>
          <p:nvPr>
            <p:ph type="sldNum" sz="quarter" idx="12"/>
          </p:nvPr>
        </p:nvSpPr>
        <p:spPr/>
        <p:txBody>
          <a:bodyPr/>
          <a:lstStyle/>
          <a:p>
            <a:fld id="{FFE097A8-199E-4615-BC99-8ECFE592F30F}" type="slidenum">
              <a:rPr lang="en-US" altLang="zh-TW" smtClean="0"/>
              <a:pPr/>
              <a:t>33</a:t>
            </a:fld>
            <a:endParaRPr lang="en-US" altLang="zh-TW"/>
          </a:p>
        </p:txBody>
      </p:sp>
      <p:pic>
        <p:nvPicPr>
          <p:cNvPr id="7" name="圖片 6">
            <a:extLst>
              <a:ext uri="{FF2B5EF4-FFF2-40B4-BE49-F238E27FC236}">
                <a16:creationId xmlns:a16="http://schemas.microsoft.com/office/drawing/2014/main" xmlns="" id="{ADB2338C-162F-413D-ACDB-AF87B716326A}"/>
              </a:ext>
            </a:extLst>
          </p:cNvPr>
          <p:cNvPicPr>
            <a:picLocks noChangeAspect="1"/>
          </p:cNvPicPr>
          <p:nvPr/>
        </p:nvPicPr>
        <p:blipFill>
          <a:blip r:embed="rId2"/>
          <a:stretch>
            <a:fillRect/>
          </a:stretch>
        </p:blipFill>
        <p:spPr>
          <a:xfrm>
            <a:off x="1979712" y="3651693"/>
            <a:ext cx="4314286" cy="3000000"/>
          </a:xfrm>
          <a:prstGeom prst="rect">
            <a:avLst/>
          </a:prstGeom>
        </p:spPr>
      </p:pic>
      <p:sp>
        <p:nvSpPr>
          <p:cNvPr id="11" name="文字方塊 10">
            <a:extLst>
              <a:ext uri="{FF2B5EF4-FFF2-40B4-BE49-F238E27FC236}">
                <a16:creationId xmlns:a16="http://schemas.microsoft.com/office/drawing/2014/main" xmlns="" id="{C01057BD-D3ED-4966-983F-663BD3A093F9}"/>
              </a:ext>
            </a:extLst>
          </p:cNvPr>
          <p:cNvSpPr txBox="1"/>
          <p:nvPr/>
        </p:nvSpPr>
        <p:spPr>
          <a:xfrm>
            <a:off x="6429694" y="6005362"/>
            <a:ext cx="1469188"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5.17</a:t>
            </a:r>
            <a:r>
              <a:rPr lang="zh-TW" altLang="en-US" sz="1800" dirty="0">
                <a:latin typeface="+mj-ea"/>
                <a:ea typeface="+mj-ea"/>
              </a:rPr>
              <a:t>　</a:t>
            </a:r>
            <a:endParaRPr lang="en-US" altLang="zh-TW" sz="1800" dirty="0">
              <a:latin typeface="+mj-ea"/>
              <a:ea typeface="+mj-ea"/>
            </a:endParaRPr>
          </a:p>
          <a:p>
            <a:pPr algn="l"/>
            <a:r>
              <a:rPr lang="zh-TW" altLang="en-US" sz="1800" dirty="0">
                <a:latin typeface="+mj-ea"/>
                <a:ea typeface="+mj-ea"/>
              </a:rPr>
              <a:t>事件潛伏期</a:t>
            </a:r>
          </a:p>
        </p:txBody>
      </p:sp>
    </p:spTree>
    <p:extLst>
      <p:ext uri="{BB962C8B-B14F-4D97-AF65-F5344CB8AC3E}">
        <p14:creationId xmlns:p14="http://schemas.microsoft.com/office/powerpoint/2010/main" val="3801510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3DF83EF-45FB-42FF-ADFE-8306DB44A46F}"/>
              </a:ext>
            </a:extLst>
          </p:cNvPr>
          <p:cNvSpPr>
            <a:spLocks noGrp="1"/>
          </p:cNvSpPr>
          <p:nvPr>
            <p:ph type="title"/>
          </p:nvPr>
        </p:nvSpPr>
        <p:spPr/>
        <p:txBody>
          <a:bodyPr/>
          <a:lstStyle/>
          <a:p>
            <a:r>
              <a:rPr lang="zh-TW" altLang="en-US" dirty="0"/>
              <a:t>　降低潛伏期</a:t>
            </a:r>
          </a:p>
        </p:txBody>
      </p:sp>
      <p:sp>
        <p:nvSpPr>
          <p:cNvPr id="3" name="內容版面配置區 2">
            <a:extLst>
              <a:ext uri="{FF2B5EF4-FFF2-40B4-BE49-F238E27FC236}">
                <a16:creationId xmlns:a16="http://schemas.microsoft.com/office/drawing/2014/main" xmlns="" id="{04EF6B1C-493F-4350-8B74-CF0FF9502B20}"/>
              </a:ext>
            </a:extLst>
          </p:cNvPr>
          <p:cNvSpPr>
            <a:spLocks noGrp="1"/>
          </p:cNvSpPr>
          <p:nvPr>
            <p:ph idx="1"/>
          </p:nvPr>
        </p:nvSpPr>
        <p:spPr>
          <a:xfrm>
            <a:off x="347663" y="1268760"/>
            <a:ext cx="3504257" cy="4536504"/>
          </a:xfrm>
        </p:spPr>
        <p:txBody>
          <a:bodyPr/>
          <a:lstStyle/>
          <a:p>
            <a:pPr>
              <a:spcBef>
                <a:spcPts val="1200"/>
              </a:spcBef>
            </a:pPr>
            <a:r>
              <a:rPr lang="zh-TW" altLang="en-US" b="1" dirty="0"/>
              <a:t>中斷潛伏期</a:t>
            </a:r>
            <a:r>
              <a:rPr lang="zh-TW" altLang="en-US" dirty="0"/>
              <a:t> </a:t>
            </a:r>
            <a:r>
              <a:rPr lang="en-US" altLang="zh-TW" dirty="0"/>
              <a:t>(interrupt latency) </a:t>
            </a:r>
            <a:r>
              <a:rPr lang="zh-TW" altLang="en-US" dirty="0"/>
              <a:t>是指中斷到達 </a:t>
            </a:r>
            <a:r>
              <a:rPr lang="en-US" altLang="zh-TW" dirty="0"/>
              <a:t>CPU </a:t>
            </a:r>
            <a:r>
              <a:rPr lang="zh-TW" altLang="en-US" dirty="0"/>
              <a:t>到開始執行中斷服務常識的時間間隔</a:t>
            </a:r>
            <a:endParaRPr lang="en-US" altLang="zh-TW" dirty="0"/>
          </a:p>
          <a:p>
            <a:pPr>
              <a:spcBef>
                <a:spcPts val="1200"/>
              </a:spcBef>
            </a:pPr>
            <a:r>
              <a:rPr lang="zh-TW" altLang="en-US" dirty="0"/>
              <a:t>行程排班分派器停止某個行程，並啟動另一個行程的時間量稱為</a:t>
            </a:r>
            <a:r>
              <a:rPr lang="zh-TW" altLang="en-US" b="1" dirty="0"/>
              <a:t>分派潛伏期</a:t>
            </a:r>
            <a:r>
              <a:rPr lang="zh-TW" altLang="en-US" dirty="0"/>
              <a:t> </a:t>
            </a:r>
            <a:r>
              <a:rPr lang="en-US" altLang="zh-TW" dirty="0"/>
              <a:t>(dispatch</a:t>
            </a:r>
            <a:r>
              <a:rPr lang="zh-TW" altLang="en-US" dirty="0"/>
              <a:t> </a:t>
            </a:r>
            <a:r>
              <a:rPr lang="en-US" altLang="zh-TW" dirty="0"/>
              <a:t>latency)</a:t>
            </a:r>
            <a:endParaRPr lang="zh-TW" altLang="en-US" dirty="0"/>
          </a:p>
        </p:txBody>
      </p:sp>
      <p:sp>
        <p:nvSpPr>
          <p:cNvPr id="4" name="頁尾版面配置區 3">
            <a:extLst>
              <a:ext uri="{FF2B5EF4-FFF2-40B4-BE49-F238E27FC236}">
                <a16:creationId xmlns:a16="http://schemas.microsoft.com/office/drawing/2014/main" xmlns="" id="{3A295622-803F-415C-8DD3-27833764DA9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20758E5C-4B41-40D7-97A0-7836CBC87EE2}"/>
              </a:ext>
            </a:extLst>
          </p:cNvPr>
          <p:cNvSpPr>
            <a:spLocks noGrp="1"/>
          </p:cNvSpPr>
          <p:nvPr>
            <p:ph type="sldNum" sz="quarter" idx="12"/>
          </p:nvPr>
        </p:nvSpPr>
        <p:spPr/>
        <p:txBody>
          <a:bodyPr/>
          <a:lstStyle/>
          <a:p>
            <a:fld id="{FFE097A8-199E-4615-BC99-8ECFE592F30F}" type="slidenum">
              <a:rPr lang="en-US" altLang="zh-TW" smtClean="0"/>
              <a:pPr/>
              <a:t>34</a:t>
            </a:fld>
            <a:endParaRPr lang="en-US" altLang="zh-TW"/>
          </a:p>
        </p:txBody>
      </p:sp>
      <p:grpSp>
        <p:nvGrpSpPr>
          <p:cNvPr id="10" name="群組 9">
            <a:extLst>
              <a:ext uri="{FF2B5EF4-FFF2-40B4-BE49-F238E27FC236}">
                <a16:creationId xmlns:a16="http://schemas.microsoft.com/office/drawing/2014/main" xmlns="" id="{B0943423-192D-4EDC-B136-4E639A5638B2}"/>
              </a:ext>
            </a:extLst>
          </p:cNvPr>
          <p:cNvGrpSpPr/>
          <p:nvPr/>
        </p:nvGrpSpPr>
        <p:grpSpPr>
          <a:xfrm>
            <a:off x="4067944" y="1263036"/>
            <a:ext cx="4572000" cy="4735009"/>
            <a:chOff x="4067944" y="1263036"/>
            <a:chExt cx="4572000" cy="4735009"/>
          </a:xfrm>
        </p:grpSpPr>
        <p:pic>
          <p:nvPicPr>
            <p:cNvPr id="7" name="圖片 6">
              <a:extLst>
                <a:ext uri="{FF2B5EF4-FFF2-40B4-BE49-F238E27FC236}">
                  <a16:creationId xmlns:a16="http://schemas.microsoft.com/office/drawing/2014/main" xmlns="" id="{BCD25C17-F5F3-4576-BEF4-27A2FB031CE3}"/>
                </a:ext>
              </a:extLst>
            </p:cNvPr>
            <p:cNvPicPr>
              <a:picLocks noChangeAspect="1"/>
            </p:cNvPicPr>
            <p:nvPr/>
          </p:nvPicPr>
          <p:blipFill>
            <a:blip r:embed="rId2"/>
            <a:stretch>
              <a:fillRect/>
            </a:stretch>
          </p:blipFill>
          <p:spPr>
            <a:xfrm>
              <a:off x="4067944" y="1263036"/>
              <a:ext cx="4499559" cy="4331928"/>
            </a:xfrm>
            <a:prstGeom prst="rect">
              <a:avLst/>
            </a:prstGeom>
          </p:spPr>
        </p:pic>
        <p:sp>
          <p:nvSpPr>
            <p:cNvPr id="9" name="文字方塊 8">
              <a:extLst>
                <a:ext uri="{FF2B5EF4-FFF2-40B4-BE49-F238E27FC236}">
                  <a16:creationId xmlns:a16="http://schemas.microsoft.com/office/drawing/2014/main" xmlns="" id="{F2A7C754-1E26-4AC4-8B54-2A6C8565DFBA}"/>
                </a:ext>
              </a:extLst>
            </p:cNvPr>
            <p:cNvSpPr txBox="1"/>
            <p:nvPr/>
          </p:nvSpPr>
          <p:spPr>
            <a:xfrm>
              <a:off x="4067944" y="5628713"/>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5.18</a:t>
              </a:r>
              <a:r>
                <a:rPr lang="zh-TW" altLang="en-US" sz="1800" dirty="0">
                  <a:latin typeface="+mj-ea"/>
                  <a:ea typeface="+mj-ea"/>
                </a:rPr>
                <a:t>　中斷潛伏期</a:t>
              </a:r>
            </a:p>
          </p:txBody>
        </p:sp>
      </p:grpSp>
    </p:spTree>
    <p:extLst>
      <p:ext uri="{BB962C8B-B14F-4D97-AF65-F5344CB8AC3E}">
        <p14:creationId xmlns:p14="http://schemas.microsoft.com/office/powerpoint/2010/main" val="1249859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B97023C-C3CB-4709-89BC-BF368024DD0D}"/>
              </a:ext>
            </a:extLst>
          </p:cNvPr>
          <p:cNvSpPr>
            <a:spLocks noGrp="1"/>
          </p:cNvSpPr>
          <p:nvPr>
            <p:ph type="title"/>
          </p:nvPr>
        </p:nvSpPr>
        <p:spPr/>
        <p:txBody>
          <a:bodyPr/>
          <a:lstStyle/>
          <a:p>
            <a:r>
              <a:rPr lang="zh-TW" altLang="en-US" dirty="0"/>
              <a:t>　降低潛伏期</a:t>
            </a:r>
          </a:p>
        </p:txBody>
      </p:sp>
      <p:sp>
        <p:nvSpPr>
          <p:cNvPr id="3" name="內容版面配置區 2">
            <a:extLst>
              <a:ext uri="{FF2B5EF4-FFF2-40B4-BE49-F238E27FC236}">
                <a16:creationId xmlns:a16="http://schemas.microsoft.com/office/drawing/2014/main" xmlns="" id="{C2F048C4-6599-4B81-900C-7EE13C830C16}"/>
              </a:ext>
            </a:extLst>
          </p:cNvPr>
          <p:cNvSpPr>
            <a:spLocks noGrp="1"/>
          </p:cNvSpPr>
          <p:nvPr>
            <p:ph idx="1"/>
          </p:nvPr>
        </p:nvSpPr>
        <p:spPr/>
        <p:txBody>
          <a:bodyPr/>
          <a:lstStyle/>
          <a:p>
            <a:r>
              <a:rPr lang="zh-TW" altLang="en-US" dirty="0"/>
              <a:t>分派潛伏期的</a:t>
            </a:r>
            <a:r>
              <a:rPr lang="zh-TW" altLang="en-US" b="1" dirty="0"/>
              <a:t>衝突相位</a:t>
            </a:r>
            <a:r>
              <a:rPr lang="zh-TW" altLang="en-US" dirty="0"/>
              <a:t> </a:t>
            </a:r>
            <a:r>
              <a:rPr lang="en-US" altLang="zh-TW" dirty="0"/>
              <a:t>(conflict phase) </a:t>
            </a:r>
            <a:r>
              <a:rPr lang="zh-TW" altLang="en-US" dirty="0"/>
              <a:t>有兩個成</a:t>
            </a:r>
          </a:p>
          <a:p>
            <a:pPr marL="422275" lvl="1" indent="0">
              <a:buNone/>
            </a:pPr>
            <a:r>
              <a:rPr lang="en-US" altLang="zh-TW" b="1" dirty="0">
                <a:solidFill>
                  <a:schemeClr val="accent4"/>
                </a:solidFill>
              </a:rPr>
              <a:t>1.</a:t>
            </a:r>
            <a:r>
              <a:rPr lang="en-US" altLang="zh-TW" dirty="0"/>
              <a:t> </a:t>
            </a:r>
            <a:r>
              <a:rPr lang="zh-TW" altLang="en-US" dirty="0"/>
              <a:t>任何在核心執行的行程可搶先</a:t>
            </a:r>
          </a:p>
          <a:p>
            <a:pPr marL="422275" lvl="1" indent="0">
              <a:buNone/>
            </a:pPr>
            <a:r>
              <a:rPr lang="en-US" altLang="zh-TW" b="1" dirty="0">
                <a:solidFill>
                  <a:schemeClr val="accent4"/>
                </a:solidFill>
              </a:rPr>
              <a:t>2.</a:t>
            </a:r>
            <a:r>
              <a:rPr lang="en-US" altLang="zh-TW" dirty="0"/>
              <a:t> </a:t>
            </a:r>
            <a:r>
              <a:rPr lang="zh-TW" altLang="en-US" dirty="0"/>
              <a:t>低優先權行程釋出高優先權行程需要的資源</a:t>
            </a:r>
          </a:p>
        </p:txBody>
      </p:sp>
      <p:sp>
        <p:nvSpPr>
          <p:cNvPr id="4" name="頁尾版面配置區 3">
            <a:extLst>
              <a:ext uri="{FF2B5EF4-FFF2-40B4-BE49-F238E27FC236}">
                <a16:creationId xmlns:a16="http://schemas.microsoft.com/office/drawing/2014/main" xmlns="" id="{D7CCA5E5-632A-4329-94A3-509D1BA2851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7D263CF9-B020-4BBF-BCE1-A30F29800A48}"/>
              </a:ext>
            </a:extLst>
          </p:cNvPr>
          <p:cNvSpPr>
            <a:spLocks noGrp="1"/>
          </p:cNvSpPr>
          <p:nvPr>
            <p:ph type="sldNum" sz="quarter" idx="12"/>
          </p:nvPr>
        </p:nvSpPr>
        <p:spPr/>
        <p:txBody>
          <a:bodyPr/>
          <a:lstStyle/>
          <a:p>
            <a:fld id="{FFE097A8-199E-4615-BC99-8ECFE592F30F}" type="slidenum">
              <a:rPr lang="en-US" altLang="zh-TW" smtClean="0"/>
              <a:pPr/>
              <a:t>35</a:t>
            </a:fld>
            <a:endParaRPr lang="en-US" altLang="zh-TW"/>
          </a:p>
        </p:txBody>
      </p:sp>
      <p:pic>
        <p:nvPicPr>
          <p:cNvPr id="7" name="圖片 6">
            <a:extLst>
              <a:ext uri="{FF2B5EF4-FFF2-40B4-BE49-F238E27FC236}">
                <a16:creationId xmlns:a16="http://schemas.microsoft.com/office/drawing/2014/main" xmlns="" id="{C5A0BB40-466F-405B-BF29-9B555299A0F2}"/>
              </a:ext>
            </a:extLst>
          </p:cNvPr>
          <p:cNvPicPr>
            <a:picLocks noChangeAspect="1"/>
          </p:cNvPicPr>
          <p:nvPr/>
        </p:nvPicPr>
        <p:blipFill>
          <a:blip r:embed="rId2"/>
          <a:stretch>
            <a:fillRect/>
          </a:stretch>
        </p:blipFill>
        <p:spPr>
          <a:xfrm>
            <a:off x="1830202" y="2876660"/>
            <a:ext cx="4846290" cy="3684025"/>
          </a:xfrm>
          <a:prstGeom prst="rect">
            <a:avLst/>
          </a:prstGeom>
        </p:spPr>
      </p:pic>
      <p:sp>
        <p:nvSpPr>
          <p:cNvPr id="9" name="文字方塊 8">
            <a:extLst>
              <a:ext uri="{FF2B5EF4-FFF2-40B4-BE49-F238E27FC236}">
                <a16:creationId xmlns:a16="http://schemas.microsoft.com/office/drawing/2014/main" xmlns="" id="{058FAAA8-3785-4880-ACE8-C3903BE6D30E}"/>
              </a:ext>
            </a:extLst>
          </p:cNvPr>
          <p:cNvSpPr txBox="1"/>
          <p:nvPr/>
        </p:nvSpPr>
        <p:spPr>
          <a:xfrm>
            <a:off x="6804210" y="5589240"/>
            <a:ext cx="1613198"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5.19</a:t>
            </a:r>
            <a:r>
              <a:rPr lang="zh-TW" altLang="en-US" sz="1800" dirty="0">
                <a:latin typeface="+mj-ea"/>
                <a:ea typeface="+mj-ea"/>
              </a:rPr>
              <a:t>　分派潛伏期</a:t>
            </a:r>
          </a:p>
        </p:txBody>
      </p:sp>
    </p:spTree>
    <p:extLst>
      <p:ext uri="{BB962C8B-B14F-4D97-AF65-F5344CB8AC3E}">
        <p14:creationId xmlns:p14="http://schemas.microsoft.com/office/powerpoint/2010/main" val="2461804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F741C0F-DDB9-49D8-AF76-64324A1009A0}"/>
              </a:ext>
            </a:extLst>
          </p:cNvPr>
          <p:cNvSpPr>
            <a:spLocks noGrp="1"/>
          </p:cNvSpPr>
          <p:nvPr>
            <p:ph type="title"/>
          </p:nvPr>
        </p:nvSpPr>
        <p:spPr/>
        <p:txBody>
          <a:bodyPr/>
          <a:lstStyle/>
          <a:p>
            <a:r>
              <a:rPr lang="zh-TW" altLang="en-US" dirty="0"/>
              <a:t>　以優先權為基礎的排班</a:t>
            </a:r>
          </a:p>
        </p:txBody>
      </p:sp>
      <p:sp>
        <p:nvSpPr>
          <p:cNvPr id="3" name="內容版面配置區 2">
            <a:extLst>
              <a:ext uri="{FF2B5EF4-FFF2-40B4-BE49-F238E27FC236}">
                <a16:creationId xmlns:a16="http://schemas.microsoft.com/office/drawing/2014/main" xmlns="" id="{8AFA9C8A-DF27-4F24-97BC-4B9B059BAEF6}"/>
              </a:ext>
            </a:extLst>
          </p:cNvPr>
          <p:cNvSpPr>
            <a:spLocks noGrp="1"/>
          </p:cNvSpPr>
          <p:nvPr>
            <p:ph idx="1"/>
          </p:nvPr>
        </p:nvSpPr>
        <p:spPr/>
        <p:txBody>
          <a:bodyPr/>
          <a:lstStyle/>
          <a:p>
            <a:r>
              <a:rPr lang="zh-TW" altLang="en-US" dirty="0"/>
              <a:t>作業系統的排班器必須支援可搶先優先權為基礎的演算法</a:t>
            </a:r>
            <a:endParaRPr lang="en-US" altLang="zh-TW" dirty="0"/>
          </a:p>
          <a:p>
            <a:pPr lvl="1"/>
            <a:r>
              <a:rPr lang="zh-TW" altLang="en-US" dirty="0"/>
              <a:t>回憶一下，以優先注意，提供可搶先、以優先權為基礎的排班器只保證軟即時的功能性</a:t>
            </a:r>
            <a:endParaRPr lang="en-US" altLang="zh-TW" dirty="0"/>
          </a:p>
          <a:p>
            <a:pPr lvl="1"/>
            <a:r>
              <a:rPr lang="zh-TW" altLang="en-US" dirty="0"/>
              <a:t>硬即時系統必須進一步保證即時任務是根據它們的截止期限要求來服務</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xmlns="" id="{677BBE2C-14C4-4279-BB0D-45E3FC0D97D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010A3DA2-C9AD-4D3B-B28E-A0EEB8B2E274}"/>
              </a:ext>
            </a:extLst>
          </p:cNvPr>
          <p:cNvSpPr>
            <a:spLocks noGrp="1"/>
          </p:cNvSpPr>
          <p:nvPr>
            <p:ph type="sldNum" sz="quarter" idx="12"/>
          </p:nvPr>
        </p:nvSpPr>
        <p:spPr/>
        <p:txBody>
          <a:bodyPr/>
          <a:lstStyle/>
          <a:p>
            <a:fld id="{FFE097A8-199E-4615-BC99-8ECFE592F30F}" type="slidenum">
              <a:rPr lang="en-US" altLang="zh-TW" smtClean="0"/>
              <a:pPr/>
              <a:t>36</a:t>
            </a:fld>
            <a:endParaRPr lang="en-US" altLang="zh-TW"/>
          </a:p>
        </p:txBody>
      </p:sp>
    </p:spTree>
    <p:extLst>
      <p:ext uri="{BB962C8B-B14F-4D97-AF65-F5344CB8AC3E}">
        <p14:creationId xmlns:p14="http://schemas.microsoft.com/office/powerpoint/2010/main" val="3281892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C83B300-99B9-4993-8594-075B0317F036}"/>
              </a:ext>
            </a:extLst>
          </p:cNvPr>
          <p:cNvSpPr>
            <a:spLocks noGrp="1"/>
          </p:cNvSpPr>
          <p:nvPr>
            <p:ph type="title"/>
          </p:nvPr>
        </p:nvSpPr>
        <p:spPr/>
        <p:txBody>
          <a:bodyPr/>
          <a:lstStyle/>
          <a:p>
            <a:r>
              <a:rPr lang="en-US" altLang="zh-TW" dirty="0"/>
              <a:t>5.6.2</a:t>
            </a:r>
            <a:r>
              <a:rPr lang="zh-TW" altLang="en-US" dirty="0"/>
              <a:t>　以優先權為基礎的排班</a:t>
            </a:r>
          </a:p>
        </p:txBody>
      </p:sp>
      <p:sp>
        <p:nvSpPr>
          <p:cNvPr id="3" name="內容版面配置區 2">
            <a:extLst>
              <a:ext uri="{FF2B5EF4-FFF2-40B4-BE49-F238E27FC236}">
                <a16:creationId xmlns:a16="http://schemas.microsoft.com/office/drawing/2014/main" xmlns="" id="{9BD75DDB-9BDB-46EF-9208-E135BBBDADAC}"/>
              </a:ext>
            </a:extLst>
          </p:cNvPr>
          <p:cNvSpPr>
            <a:spLocks noGrp="1"/>
          </p:cNvSpPr>
          <p:nvPr>
            <p:ph idx="1"/>
          </p:nvPr>
        </p:nvSpPr>
        <p:spPr/>
        <p:txBody>
          <a:bodyPr/>
          <a:lstStyle/>
          <a:p>
            <a:r>
              <a:rPr lang="zh-TW" altLang="en-US" dirty="0"/>
              <a:t>然而，在繼續詳述各別的排班器前，我們必須定義被排班行程的某些特性</a:t>
            </a:r>
            <a:endParaRPr lang="en-US" altLang="zh-TW" dirty="0"/>
          </a:p>
          <a:p>
            <a:pPr lvl="1"/>
            <a:r>
              <a:rPr lang="zh-TW" altLang="en-US" dirty="0"/>
              <a:t>首先，這些行程被視為</a:t>
            </a:r>
            <a:r>
              <a:rPr lang="zh-TW" altLang="en-US" b="1" dirty="0"/>
              <a:t>週期性</a:t>
            </a:r>
            <a:r>
              <a:rPr lang="zh-TW" altLang="en-US" dirty="0"/>
              <a:t> </a:t>
            </a:r>
            <a:r>
              <a:rPr lang="en-US" altLang="zh-TW" dirty="0"/>
              <a:t>(periodic)</a:t>
            </a:r>
            <a:r>
              <a:rPr lang="zh-TW" altLang="en-US" dirty="0"/>
              <a:t>；換言之，它們在固定的間隔 </a:t>
            </a:r>
            <a:r>
              <a:rPr lang="en-US" altLang="zh-TW" dirty="0"/>
              <a:t>(</a:t>
            </a:r>
            <a:r>
              <a:rPr lang="zh-TW" altLang="en-US" dirty="0"/>
              <a:t>週期</a:t>
            </a:r>
            <a:r>
              <a:rPr lang="en-US" altLang="zh-TW" dirty="0"/>
              <a:t>) </a:t>
            </a:r>
            <a:r>
              <a:rPr lang="zh-TW" altLang="en-US" dirty="0"/>
              <a:t>需要 </a:t>
            </a:r>
            <a:r>
              <a:rPr lang="en-US" altLang="zh-TW" dirty="0"/>
              <a:t>CPU</a:t>
            </a:r>
          </a:p>
          <a:p>
            <a:pPr lvl="1"/>
            <a:r>
              <a:rPr lang="zh-TW" altLang="en-US" dirty="0"/>
              <a:t>每個週期性的行程一旦獲得 </a:t>
            </a:r>
            <a:r>
              <a:rPr lang="en-US" altLang="zh-TW" dirty="0"/>
              <a:t>CPU</a:t>
            </a:r>
            <a:r>
              <a:rPr lang="zh-TW" altLang="en-US" dirty="0"/>
              <a:t>，就有固定的處理時間 </a:t>
            </a:r>
            <a:r>
              <a:rPr lang="en-US" altLang="zh-TW" i="1" dirty="0"/>
              <a:t>t</a:t>
            </a:r>
            <a:r>
              <a:rPr lang="zh-TW" altLang="en-US" dirty="0"/>
              <a:t>，它在截止期限 </a:t>
            </a:r>
            <a:r>
              <a:rPr lang="en-US" altLang="zh-TW" i="1" dirty="0"/>
              <a:t>d</a:t>
            </a:r>
            <a:r>
              <a:rPr lang="en-US" altLang="zh-TW" dirty="0"/>
              <a:t> </a:t>
            </a:r>
            <a:r>
              <a:rPr lang="zh-TW" altLang="en-US" dirty="0"/>
              <a:t>之前一定要被 </a:t>
            </a:r>
            <a:r>
              <a:rPr lang="en-US" altLang="zh-TW" dirty="0"/>
              <a:t>CPU </a:t>
            </a:r>
            <a:r>
              <a:rPr lang="zh-TW" altLang="en-US" dirty="0"/>
              <a:t>服務和週期 </a:t>
            </a:r>
            <a:r>
              <a:rPr lang="en-US" altLang="zh-TW" i="1" dirty="0"/>
              <a:t>p</a:t>
            </a:r>
          </a:p>
          <a:p>
            <a:pPr lvl="1"/>
            <a:r>
              <a:rPr lang="zh-TW" altLang="en-US" dirty="0"/>
              <a:t>處理時間、截止期限和週期的關係可以表示成 </a:t>
            </a:r>
            <a:r>
              <a:rPr lang="en-US" altLang="zh-TW" dirty="0"/>
              <a:t>0 ≤ </a:t>
            </a:r>
            <a:r>
              <a:rPr lang="en-US" altLang="zh-TW" i="1" dirty="0"/>
              <a:t>t</a:t>
            </a:r>
            <a:r>
              <a:rPr lang="en-US" altLang="zh-TW" dirty="0"/>
              <a:t> ≤ </a:t>
            </a:r>
            <a:r>
              <a:rPr lang="en-US" altLang="zh-TW" i="1" dirty="0"/>
              <a:t>d</a:t>
            </a:r>
            <a:r>
              <a:rPr lang="en-US" altLang="zh-TW" dirty="0"/>
              <a:t> ≤ </a:t>
            </a:r>
            <a:r>
              <a:rPr lang="en-US" altLang="zh-TW" i="1" dirty="0"/>
              <a:t>p</a:t>
            </a:r>
          </a:p>
          <a:p>
            <a:pPr lvl="1"/>
            <a:r>
              <a:rPr lang="zh-TW" altLang="en-US" dirty="0"/>
              <a:t>週期任務的</a:t>
            </a:r>
            <a:r>
              <a:rPr lang="zh-TW" altLang="en-US" b="1" dirty="0"/>
              <a:t>速率 </a:t>
            </a:r>
            <a:r>
              <a:rPr lang="en-US" altLang="zh-TW" dirty="0"/>
              <a:t>(rate) </a:t>
            </a:r>
            <a:r>
              <a:rPr lang="zh-TW" altLang="en-US" dirty="0"/>
              <a:t>是 </a:t>
            </a:r>
            <a:r>
              <a:rPr lang="en-US" altLang="zh-TW" dirty="0"/>
              <a:t>1/</a:t>
            </a:r>
            <a:r>
              <a:rPr lang="en-US" altLang="zh-TW" i="1" dirty="0"/>
              <a:t>p</a:t>
            </a:r>
            <a:r>
              <a:rPr lang="zh-TW" altLang="en-US" dirty="0"/>
              <a:t>。圖 </a:t>
            </a:r>
            <a:r>
              <a:rPr lang="en-US" altLang="zh-TW" dirty="0"/>
              <a:t>5.20</a:t>
            </a:r>
          </a:p>
          <a:p>
            <a:endParaRPr lang="zh-TW" altLang="en-US" dirty="0"/>
          </a:p>
        </p:txBody>
      </p:sp>
      <p:sp>
        <p:nvSpPr>
          <p:cNvPr id="4" name="頁尾版面配置區 3">
            <a:extLst>
              <a:ext uri="{FF2B5EF4-FFF2-40B4-BE49-F238E27FC236}">
                <a16:creationId xmlns:a16="http://schemas.microsoft.com/office/drawing/2014/main" xmlns="" id="{B87802CB-7EA7-4D1D-9EC5-A6AC7817EDB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7E0CD6AB-EA3C-481D-82D4-645942D583E4}"/>
              </a:ext>
            </a:extLst>
          </p:cNvPr>
          <p:cNvSpPr>
            <a:spLocks noGrp="1"/>
          </p:cNvSpPr>
          <p:nvPr>
            <p:ph type="sldNum" sz="quarter" idx="12"/>
          </p:nvPr>
        </p:nvSpPr>
        <p:spPr/>
        <p:txBody>
          <a:bodyPr/>
          <a:lstStyle/>
          <a:p>
            <a:fld id="{FFE097A8-199E-4615-BC99-8ECFE592F30F}" type="slidenum">
              <a:rPr lang="en-US" altLang="zh-TW" smtClean="0"/>
              <a:pPr/>
              <a:t>37</a:t>
            </a:fld>
            <a:endParaRPr lang="en-US" altLang="zh-TW"/>
          </a:p>
        </p:txBody>
      </p:sp>
    </p:spTree>
    <p:extLst>
      <p:ext uri="{BB962C8B-B14F-4D97-AF65-F5344CB8AC3E}">
        <p14:creationId xmlns:p14="http://schemas.microsoft.com/office/powerpoint/2010/main" val="22373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594949D-1FB2-496B-BCFF-3A34D84FE39B}"/>
              </a:ext>
            </a:extLst>
          </p:cNvPr>
          <p:cNvSpPr>
            <a:spLocks noGrp="1"/>
          </p:cNvSpPr>
          <p:nvPr>
            <p:ph type="title"/>
          </p:nvPr>
        </p:nvSpPr>
        <p:spPr/>
        <p:txBody>
          <a:bodyPr/>
          <a:lstStyle/>
          <a:p>
            <a:r>
              <a:rPr lang="zh-TW" altLang="en-US" sz="2800" dirty="0"/>
              <a:t>　週期性任務</a:t>
            </a:r>
          </a:p>
        </p:txBody>
      </p:sp>
      <p:sp>
        <p:nvSpPr>
          <p:cNvPr id="3" name="頁尾版面配置區 2">
            <a:extLst>
              <a:ext uri="{FF2B5EF4-FFF2-40B4-BE49-F238E27FC236}">
                <a16:creationId xmlns:a16="http://schemas.microsoft.com/office/drawing/2014/main" xmlns="" id="{DA830995-192A-4FF8-9E9C-0D25EEDB707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127274E3-037A-4DB0-85DF-CC349CA673CE}"/>
              </a:ext>
            </a:extLst>
          </p:cNvPr>
          <p:cNvSpPr>
            <a:spLocks noGrp="1"/>
          </p:cNvSpPr>
          <p:nvPr>
            <p:ph type="sldNum" sz="quarter" idx="12"/>
          </p:nvPr>
        </p:nvSpPr>
        <p:spPr/>
        <p:txBody>
          <a:bodyPr/>
          <a:lstStyle/>
          <a:p>
            <a:fld id="{C503769E-7C86-4418-A5AD-5D4EEA775E7C}" type="slidenum">
              <a:rPr lang="en-US" altLang="zh-TW" smtClean="0"/>
              <a:pPr/>
              <a:t>38</a:t>
            </a:fld>
            <a:endParaRPr lang="en-US" altLang="zh-TW"/>
          </a:p>
        </p:txBody>
      </p:sp>
      <p:pic>
        <p:nvPicPr>
          <p:cNvPr id="6" name="圖片 5">
            <a:extLst>
              <a:ext uri="{FF2B5EF4-FFF2-40B4-BE49-F238E27FC236}">
                <a16:creationId xmlns:a16="http://schemas.microsoft.com/office/drawing/2014/main" xmlns="" id="{40C271A5-22A3-49F6-B1FB-DEC089D7E4D5}"/>
              </a:ext>
            </a:extLst>
          </p:cNvPr>
          <p:cNvPicPr>
            <a:picLocks noChangeAspect="1"/>
          </p:cNvPicPr>
          <p:nvPr/>
        </p:nvPicPr>
        <p:blipFill>
          <a:blip r:embed="rId2"/>
          <a:stretch>
            <a:fillRect/>
          </a:stretch>
        </p:blipFill>
        <p:spPr>
          <a:xfrm>
            <a:off x="810095" y="1340768"/>
            <a:ext cx="7523809" cy="2228571"/>
          </a:xfrm>
          <a:prstGeom prst="rect">
            <a:avLst/>
          </a:prstGeom>
        </p:spPr>
      </p:pic>
    </p:spTree>
    <p:extLst>
      <p:ext uri="{BB962C8B-B14F-4D97-AF65-F5344CB8AC3E}">
        <p14:creationId xmlns:p14="http://schemas.microsoft.com/office/powerpoint/2010/main" val="3781361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8E7216B-B62F-4D5B-8971-7A8DF65C9E12}"/>
              </a:ext>
            </a:extLst>
          </p:cNvPr>
          <p:cNvSpPr>
            <a:spLocks noGrp="1"/>
          </p:cNvSpPr>
          <p:nvPr>
            <p:ph type="title"/>
          </p:nvPr>
        </p:nvSpPr>
        <p:spPr/>
        <p:txBody>
          <a:bodyPr/>
          <a:lstStyle/>
          <a:p>
            <a:r>
              <a:rPr lang="en-US" altLang="zh-TW" dirty="0"/>
              <a:t>5.6.3</a:t>
            </a:r>
            <a:r>
              <a:rPr lang="zh-TW" altLang="en-US" dirty="0"/>
              <a:t>　單調速率排班法</a:t>
            </a:r>
          </a:p>
        </p:txBody>
      </p:sp>
      <p:sp>
        <p:nvSpPr>
          <p:cNvPr id="3" name="內容版面配置區 2">
            <a:extLst>
              <a:ext uri="{FF2B5EF4-FFF2-40B4-BE49-F238E27FC236}">
                <a16:creationId xmlns:a16="http://schemas.microsoft.com/office/drawing/2014/main" xmlns="" id="{6A943C41-7B3B-4298-AE65-D024DFC6A753}"/>
              </a:ext>
            </a:extLst>
          </p:cNvPr>
          <p:cNvSpPr>
            <a:spLocks noGrp="1"/>
          </p:cNvSpPr>
          <p:nvPr>
            <p:ph idx="1"/>
          </p:nvPr>
        </p:nvSpPr>
        <p:spPr>
          <a:xfrm>
            <a:off x="347663" y="1268760"/>
            <a:ext cx="8410575" cy="725390"/>
          </a:xfrm>
        </p:spPr>
        <p:txBody>
          <a:bodyPr/>
          <a:lstStyle/>
          <a:p>
            <a:r>
              <a:rPr lang="zh-TW" altLang="en-US" dirty="0"/>
              <a:t>排班 </a:t>
            </a:r>
            <a:r>
              <a:rPr lang="en-US" altLang="zh-TW" i="1" dirty="0"/>
              <a:t>N</a:t>
            </a:r>
            <a:r>
              <a:rPr lang="en-US" altLang="zh-TW" dirty="0"/>
              <a:t> </a:t>
            </a:r>
            <a:r>
              <a:rPr lang="zh-TW" altLang="en-US" dirty="0"/>
              <a:t>個行程時，</a:t>
            </a:r>
            <a:r>
              <a:rPr lang="en-US" altLang="zh-TW" dirty="0"/>
              <a:t>CPU </a:t>
            </a:r>
            <a:r>
              <a:rPr lang="zh-TW" altLang="en-US" dirty="0"/>
              <a:t>的最差使用率為：</a:t>
            </a:r>
          </a:p>
        </p:txBody>
      </p:sp>
      <p:sp>
        <p:nvSpPr>
          <p:cNvPr id="4" name="頁尾版面配置區 3">
            <a:extLst>
              <a:ext uri="{FF2B5EF4-FFF2-40B4-BE49-F238E27FC236}">
                <a16:creationId xmlns:a16="http://schemas.microsoft.com/office/drawing/2014/main" xmlns="" id="{1F5DD0D1-FA0B-4E4D-92CE-53CB2B10CCED}"/>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6C273078-23B8-4D00-AD04-CA8CC8471C58}"/>
              </a:ext>
            </a:extLst>
          </p:cNvPr>
          <p:cNvSpPr>
            <a:spLocks noGrp="1"/>
          </p:cNvSpPr>
          <p:nvPr>
            <p:ph type="sldNum" sz="quarter" idx="12"/>
          </p:nvPr>
        </p:nvSpPr>
        <p:spPr/>
        <p:txBody>
          <a:bodyPr/>
          <a:lstStyle/>
          <a:p>
            <a:fld id="{FFE097A8-199E-4615-BC99-8ECFE592F30F}" type="slidenum">
              <a:rPr lang="en-US" altLang="zh-TW" smtClean="0"/>
              <a:pPr/>
              <a:t>39</a:t>
            </a:fld>
            <a:endParaRPr lang="en-US" altLang="zh-TW"/>
          </a:p>
        </p:txBody>
      </p:sp>
      <p:pic>
        <p:nvPicPr>
          <p:cNvPr id="9" name="圖片 8">
            <a:extLst>
              <a:ext uri="{FF2B5EF4-FFF2-40B4-BE49-F238E27FC236}">
                <a16:creationId xmlns:a16="http://schemas.microsoft.com/office/drawing/2014/main" xmlns="" id="{2899A8C7-DCB3-4F18-8153-93336FFABB43}"/>
              </a:ext>
            </a:extLst>
          </p:cNvPr>
          <p:cNvPicPr>
            <a:picLocks noChangeAspect="1"/>
          </p:cNvPicPr>
          <p:nvPr/>
        </p:nvPicPr>
        <p:blipFill>
          <a:blip r:embed="rId2"/>
          <a:stretch>
            <a:fillRect/>
          </a:stretch>
        </p:blipFill>
        <p:spPr>
          <a:xfrm>
            <a:off x="3663248" y="1901316"/>
            <a:ext cx="1523810" cy="457143"/>
          </a:xfrm>
          <a:prstGeom prst="rect">
            <a:avLst/>
          </a:prstGeom>
        </p:spPr>
      </p:pic>
      <p:pic>
        <p:nvPicPr>
          <p:cNvPr id="13" name="圖片 12">
            <a:extLst>
              <a:ext uri="{FF2B5EF4-FFF2-40B4-BE49-F238E27FC236}">
                <a16:creationId xmlns:a16="http://schemas.microsoft.com/office/drawing/2014/main" xmlns="" id="{4CC7EC2A-586C-4470-9B6B-7F88E0729B6A}"/>
              </a:ext>
            </a:extLst>
          </p:cNvPr>
          <p:cNvPicPr>
            <a:picLocks noChangeAspect="1"/>
          </p:cNvPicPr>
          <p:nvPr/>
        </p:nvPicPr>
        <p:blipFill>
          <a:blip r:embed="rId3"/>
          <a:stretch>
            <a:fillRect/>
          </a:stretch>
        </p:blipFill>
        <p:spPr>
          <a:xfrm>
            <a:off x="534181" y="2750219"/>
            <a:ext cx="7905750" cy="1236481"/>
          </a:xfrm>
          <a:prstGeom prst="rect">
            <a:avLst/>
          </a:prstGeom>
        </p:spPr>
      </p:pic>
      <p:pic>
        <p:nvPicPr>
          <p:cNvPr id="15" name="圖片 14">
            <a:extLst>
              <a:ext uri="{FF2B5EF4-FFF2-40B4-BE49-F238E27FC236}">
                <a16:creationId xmlns:a16="http://schemas.microsoft.com/office/drawing/2014/main" xmlns="" id="{1EBD352A-F07E-4078-8C02-B2439E58F84D}"/>
              </a:ext>
            </a:extLst>
          </p:cNvPr>
          <p:cNvPicPr>
            <a:picLocks noChangeAspect="1"/>
          </p:cNvPicPr>
          <p:nvPr/>
        </p:nvPicPr>
        <p:blipFill>
          <a:blip r:embed="rId4"/>
          <a:stretch>
            <a:fillRect/>
          </a:stretch>
        </p:blipFill>
        <p:spPr>
          <a:xfrm>
            <a:off x="619125" y="4925341"/>
            <a:ext cx="7905750" cy="1228007"/>
          </a:xfrm>
          <a:prstGeom prst="rect">
            <a:avLst/>
          </a:prstGeom>
        </p:spPr>
      </p:pic>
      <p:sp>
        <p:nvSpPr>
          <p:cNvPr id="17" name="文字方塊 16">
            <a:extLst>
              <a:ext uri="{FF2B5EF4-FFF2-40B4-BE49-F238E27FC236}">
                <a16:creationId xmlns:a16="http://schemas.microsoft.com/office/drawing/2014/main" xmlns="" id="{864B8460-CF18-4A3B-9766-39E97CB518DE}"/>
              </a:ext>
            </a:extLst>
          </p:cNvPr>
          <p:cNvSpPr txBox="1"/>
          <p:nvPr/>
        </p:nvSpPr>
        <p:spPr>
          <a:xfrm>
            <a:off x="2139153" y="4054241"/>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5.22</a:t>
            </a:r>
            <a:r>
              <a:rPr lang="zh-TW" altLang="en-US" sz="1800" dirty="0">
                <a:latin typeface="+mj-ea"/>
                <a:ea typeface="+mj-ea"/>
              </a:rPr>
              <a:t>　單調速率排班法</a:t>
            </a:r>
          </a:p>
        </p:txBody>
      </p:sp>
      <p:sp>
        <p:nvSpPr>
          <p:cNvPr id="19" name="文字方塊 18">
            <a:extLst>
              <a:ext uri="{FF2B5EF4-FFF2-40B4-BE49-F238E27FC236}">
                <a16:creationId xmlns:a16="http://schemas.microsoft.com/office/drawing/2014/main" xmlns="" id="{6633CCAC-FA6E-49FA-9FF1-EA4D61701B70}"/>
              </a:ext>
            </a:extLst>
          </p:cNvPr>
          <p:cNvSpPr txBox="1"/>
          <p:nvPr/>
        </p:nvSpPr>
        <p:spPr>
          <a:xfrm>
            <a:off x="2011908" y="6245178"/>
            <a:ext cx="4950296"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5.23</a:t>
            </a:r>
            <a:r>
              <a:rPr lang="zh-TW" altLang="en-US" sz="1800" dirty="0">
                <a:latin typeface="+mj-ea"/>
                <a:ea typeface="+mj-ea"/>
              </a:rPr>
              <a:t>　使用單調速率排班法而延誤截止期限</a:t>
            </a:r>
          </a:p>
        </p:txBody>
      </p:sp>
    </p:spTree>
    <p:extLst>
      <p:ext uri="{BB962C8B-B14F-4D97-AF65-F5344CB8AC3E}">
        <p14:creationId xmlns:p14="http://schemas.microsoft.com/office/powerpoint/2010/main" val="105877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0744C41-F4F8-485C-8427-F132EF501FC2}"/>
              </a:ext>
            </a:extLst>
          </p:cNvPr>
          <p:cNvSpPr>
            <a:spLocks noGrp="1"/>
          </p:cNvSpPr>
          <p:nvPr>
            <p:ph type="title"/>
          </p:nvPr>
        </p:nvSpPr>
        <p:spPr>
          <a:xfrm>
            <a:off x="1116897" y="407632"/>
            <a:ext cx="3240360" cy="3741448"/>
          </a:xfrm>
        </p:spPr>
        <p:txBody>
          <a:bodyPr/>
          <a:lstStyle/>
          <a:p>
            <a:r>
              <a:rPr lang="zh-TW" altLang="en-US" sz="2800" dirty="0"/>
              <a:t>　</a:t>
            </a:r>
            <a:r>
              <a:rPr lang="en-US" altLang="zh-TW" sz="2800" dirty="0"/>
              <a:t/>
            </a:r>
            <a:br>
              <a:rPr lang="en-US" altLang="zh-TW" sz="2800" dirty="0"/>
            </a:br>
            <a:r>
              <a:rPr lang="en-US" altLang="zh-TW" sz="2800" dirty="0"/>
              <a:t>CPU </a:t>
            </a:r>
            <a:r>
              <a:rPr lang="zh-TW" altLang="en-US" sz="2800" dirty="0"/>
              <a:t>分割和 </a:t>
            </a:r>
            <a:r>
              <a:rPr lang="en-US" altLang="zh-TW" sz="2800" dirty="0"/>
              <a:t>I/O </a:t>
            </a:r>
            <a:r>
              <a:rPr lang="zh-TW" altLang="en-US" sz="2800" dirty="0"/>
              <a:t>分割交替排列的順序</a:t>
            </a:r>
          </a:p>
        </p:txBody>
      </p:sp>
      <p:sp>
        <p:nvSpPr>
          <p:cNvPr id="3" name="頁尾版面配置區 2">
            <a:extLst>
              <a:ext uri="{FF2B5EF4-FFF2-40B4-BE49-F238E27FC236}">
                <a16:creationId xmlns:a16="http://schemas.microsoft.com/office/drawing/2014/main" xmlns="" id="{80F56A16-34F8-4FD7-929C-92C740950C4E}"/>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7ABCDACB-E7B9-4965-97AC-E10B101A2279}"/>
              </a:ext>
            </a:extLst>
          </p:cNvPr>
          <p:cNvSpPr>
            <a:spLocks noGrp="1"/>
          </p:cNvSpPr>
          <p:nvPr>
            <p:ph type="sldNum" sz="quarter" idx="12"/>
          </p:nvPr>
        </p:nvSpPr>
        <p:spPr/>
        <p:txBody>
          <a:bodyPr/>
          <a:lstStyle/>
          <a:p>
            <a:fld id="{C503769E-7C86-4418-A5AD-5D4EEA775E7C}" type="slidenum">
              <a:rPr lang="en-US" altLang="zh-TW" smtClean="0"/>
              <a:pPr/>
              <a:t>4</a:t>
            </a:fld>
            <a:endParaRPr lang="en-US" altLang="zh-TW"/>
          </a:p>
        </p:txBody>
      </p:sp>
      <p:pic>
        <p:nvPicPr>
          <p:cNvPr id="6" name="圖片 5">
            <a:extLst>
              <a:ext uri="{FF2B5EF4-FFF2-40B4-BE49-F238E27FC236}">
                <a16:creationId xmlns:a16="http://schemas.microsoft.com/office/drawing/2014/main" xmlns="" id="{6D6AA14F-F482-4228-B944-EBB4F05A3342}"/>
              </a:ext>
            </a:extLst>
          </p:cNvPr>
          <p:cNvPicPr>
            <a:picLocks noChangeAspect="1"/>
          </p:cNvPicPr>
          <p:nvPr/>
        </p:nvPicPr>
        <p:blipFill>
          <a:blip r:embed="rId2"/>
          <a:stretch>
            <a:fillRect/>
          </a:stretch>
        </p:blipFill>
        <p:spPr>
          <a:xfrm>
            <a:off x="4716016" y="379258"/>
            <a:ext cx="3240360" cy="6049570"/>
          </a:xfrm>
          <a:prstGeom prst="rect">
            <a:avLst/>
          </a:prstGeom>
        </p:spPr>
      </p:pic>
    </p:spTree>
    <p:extLst>
      <p:ext uri="{BB962C8B-B14F-4D97-AF65-F5344CB8AC3E}">
        <p14:creationId xmlns:p14="http://schemas.microsoft.com/office/powerpoint/2010/main" val="2389529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635366B-EEA7-467C-92AE-848CFC858B9C}"/>
              </a:ext>
            </a:extLst>
          </p:cNvPr>
          <p:cNvSpPr>
            <a:spLocks noGrp="1"/>
          </p:cNvSpPr>
          <p:nvPr>
            <p:ph type="title"/>
          </p:nvPr>
        </p:nvSpPr>
        <p:spPr/>
        <p:txBody>
          <a:bodyPr/>
          <a:lstStyle/>
          <a:p>
            <a:r>
              <a:rPr lang="zh-TW" altLang="en-US" dirty="0"/>
              <a:t>　最早截止期限優先排班法</a:t>
            </a:r>
          </a:p>
        </p:txBody>
      </p:sp>
      <p:sp>
        <p:nvSpPr>
          <p:cNvPr id="3" name="內容版面配置區 2">
            <a:extLst>
              <a:ext uri="{FF2B5EF4-FFF2-40B4-BE49-F238E27FC236}">
                <a16:creationId xmlns:a16="http://schemas.microsoft.com/office/drawing/2014/main" xmlns="" id="{EC4F603F-70D4-4065-9232-403F1A5D48BE}"/>
              </a:ext>
            </a:extLst>
          </p:cNvPr>
          <p:cNvSpPr>
            <a:spLocks noGrp="1"/>
          </p:cNvSpPr>
          <p:nvPr>
            <p:ph idx="1"/>
          </p:nvPr>
        </p:nvSpPr>
        <p:spPr>
          <a:xfrm>
            <a:off x="347663" y="1268760"/>
            <a:ext cx="8410575" cy="1656184"/>
          </a:xfrm>
        </p:spPr>
        <p:txBody>
          <a:bodyPr/>
          <a:lstStyle/>
          <a:p>
            <a:r>
              <a:rPr lang="zh-TW" altLang="en-US" dirty="0"/>
              <a:t>根據截止期限動態地指定優先權</a:t>
            </a:r>
            <a:endParaRPr lang="en-US" altLang="zh-TW" dirty="0"/>
          </a:p>
          <a:p>
            <a:pPr lvl="1"/>
            <a:r>
              <a:rPr lang="zh-TW" altLang="en-US" dirty="0"/>
              <a:t>截止期限愈早，優先權愈高</a:t>
            </a:r>
            <a:endParaRPr lang="en-US" altLang="zh-TW" dirty="0"/>
          </a:p>
          <a:p>
            <a:pPr lvl="1"/>
            <a:r>
              <a:rPr lang="zh-TW" altLang="en-US" dirty="0"/>
              <a:t>截止期限愈晚，優先權愈低</a:t>
            </a:r>
          </a:p>
        </p:txBody>
      </p:sp>
      <p:sp>
        <p:nvSpPr>
          <p:cNvPr id="4" name="頁尾版面配置區 3">
            <a:extLst>
              <a:ext uri="{FF2B5EF4-FFF2-40B4-BE49-F238E27FC236}">
                <a16:creationId xmlns:a16="http://schemas.microsoft.com/office/drawing/2014/main" xmlns="" id="{0504C375-2393-4340-8630-6602EE968247}"/>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49539A8B-6832-408A-8E32-CE402C1EC4EB}"/>
              </a:ext>
            </a:extLst>
          </p:cNvPr>
          <p:cNvSpPr>
            <a:spLocks noGrp="1"/>
          </p:cNvSpPr>
          <p:nvPr>
            <p:ph type="sldNum" sz="quarter" idx="12"/>
          </p:nvPr>
        </p:nvSpPr>
        <p:spPr/>
        <p:txBody>
          <a:bodyPr/>
          <a:lstStyle/>
          <a:p>
            <a:fld id="{FFE097A8-199E-4615-BC99-8ECFE592F30F}" type="slidenum">
              <a:rPr lang="en-US" altLang="zh-TW" smtClean="0"/>
              <a:pPr/>
              <a:t>40</a:t>
            </a:fld>
            <a:endParaRPr lang="en-US" altLang="zh-TW"/>
          </a:p>
        </p:txBody>
      </p:sp>
      <p:pic>
        <p:nvPicPr>
          <p:cNvPr id="7" name="圖片 6">
            <a:extLst>
              <a:ext uri="{FF2B5EF4-FFF2-40B4-BE49-F238E27FC236}">
                <a16:creationId xmlns:a16="http://schemas.microsoft.com/office/drawing/2014/main" xmlns="" id="{06EB5899-CB7C-4B38-839D-CC4FD73EC5BD}"/>
              </a:ext>
            </a:extLst>
          </p:cNvPr>
          <p:cNvPicPr>
            <a:picLocks noChangeAspect="1"/>
          </p:cNvPicPr>
          <p:nvPr/>
        </p:nvPicPr>
        <p:blipFill>
          <a:blip r:embed="rId2"/>
          <a:stretch>
            <a:fillRect/>
          </a:stretch>
        </p:blipFill>
        <p:spPr>
          <a:xfrm>
            <a:off x="611560" y="3521646"/>
            <a:ext cx="7754441" cy="1191345"/>
          </a:xfrm>
          <a:prstGeom prst="rect">
            <a:avLst/>
          </a:prstGeom>
        </p:spPr>
      </p:pic>
      <p:sp>
        <p:nvSpPr>
          <p:cNvPr id="9" name="文字方塊 8">
            <a:extLst>
              <a:ext uri="{FF2B5EF4-FFF2-40B4-BE49-F238E27FC236}">
                <a16:creationId xmlns:a16="http://schemas.microsoft.com/office/drawing/2014/main" xmlns="" id="{C434F3EB-8152-4606-9177-F8C05DE93D2D}"/>
              </a:ext>
            </a:extLst>
          </p:cNvPr>
          <p:cNvSpPr txBox="1"/>
          <p:nvPr/>
        </p:nvSpPr>
        <p:spPr>
          <a:xfrm>
            <a:off x="2266950" y="4859868"/>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5.24</a:t>
            </a:r>
            <a:r>
              <a:rPr lang="zh-TW" altLang="en-US" sz="1800" dirty="0">
                <a:latin typeface="+mj-ea"/>
                <a:ea typeface="+mj-ea"/>
              </a:rPr>
              <a:t>　最早截止期限優先排班</a:t>
            </a:r>
          </a:p>
        </p:txBody>
      </p:sp>
    </p:spTree>
    <p:extLst>
      <p:ext uri="{BB962C8B-B14F-4D97-AF65-F5344CB8AC3E}">
        <p14:creationId xmlns:p14="http://schemas.microsoft.com/office/powerpoint/2010/main" val="1557611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FA262EA-BD33-4616-929B-96C139E98B38}"/>
              </a:ext>
            </a:extLst>
          </p:cNvPr>
          <p:cNvSpPr>
            <a:spLocks noGrp="1"/>
          </p:cNvSpPr>
          <p:nvPr>
            <p:ph type="title"/>
          </p:nvPr>
        </p:nvSpPr>
        <p:spPr/>
        <p:txBody>
          <a:bodyPr/>
          <a:lstStyle/>
          <a:p>
            <a:r>
              <a:rPr lang="zh-TW" altLang="en-US" dirty="0"/>
              <a:t>　比例分享排班法</a:t>
            </a:r>
          </a:p>
        </p:txBody>
      </p:sp>
      <p:sp>
        <p:nvSpPr>
          <p:cNvPr id="3" name="內容版面配置區 2">
            <a:extLst>
              <a:ext uri="{FF2B5EF4-FFF2-40B4-BE49-F238E27FC236}">
                <a16:creationId xmlns:a16="http://schemas.microsoft.com/office/drawing/2014/main" xmlns="" id="{C4BC938E-26EA-481E-A0E4-847A7D043CBB}"/>
              </a:ext>
            </a:extLst>
          </p:cNvPr>
          <p:cNvSpPr>
            <a:spLocks noGrp="1"/>
          </p:cNvSpPr>
          <p:nvPr>
            <p:ph idx="1"/>
          </p:nvPr>
        </p:nvSpPr>
        <p:spPr/>
        <p:txBody>
          <a:bodyPr/>
          <a:lstStyle/>
          <a:p>
            <a:r>
              <a:rPr lang="zh-TW" altLang="en-US" b="1" dirty="0"/>
              <a:t>比例分享</a:t>
            </a:r>
            <a:r>
              <a:rPr lang="zh-TW" altLang="en-US" dirty="0"/>
              <a:t> </a:t>
            </a:r>
            <a:r>
              <a:rPr lang="en-US" altLang="zh-TW" dirty="0"/>
              <a:t>(proportional share) </a:t>
            </a:r>
            <a:r>
              <a:rPr lang="zh-TW" altLang="en-US" dirty="0"/>
              <a:t>排班器藉由在所有應用程式配置 </a:t>
            </a:r>
            <a:r>
              <a:rPr lang="en-US" altLang="zh-TW" i="1" dirty="0"/>
              <a:t>T</a:t>
            </a:r>
            <a:r>
              <a:rPr lang="en-US" altLang="zh-TW" dirty="0"/>
              <a:t> </a:t>
            </a:r>
            <a:r>
              <a:rPr lang="zh-TW" altLang="en-US" dirty="0"/>
              <a:t>個分享的方式來操作</a:t>
            </a:r>
            <a:endParaRPr lang="en-US" altLang="zh-TW" dirty="0"/>
          </a:p>
          <a:p>
            <a:r>
              <a:rPr lang="zh-TW" altLang="en-US" dirty="0"/>
              <a:t>應用程式單位時間能接收 </a:t>
            </a:r>
            <a:r>
              <a:rPr lang="en-US" altLang="zh-TW" i="1" dirty="0"/>
              <a:t>N</a:t>
            </a:r>
            <a:r>
              <a:rPr lang="en-US" altLang="zh-TW" dirty="0"/>
              <a:t> </a:t>
            </a:r>
            <a:r>
              <a:rPr lang="zh-TW" altLang="en-US" dirty="0"/>
              <a:t>次分享的時間，因此確定應用程式將有 </a:t>
            </a:r>
            <a:r>
              <a:rPr lang="en-US" altLang="zh-TW" i="1" dirty="0"/>
              <a:t>N</a:t>
            </a:r>
            <a:r>
              <a:rPr lang="en-US" altLang="zh-TW" dirty="0"/>
              <a:t>/</a:t>
            </a:r>
            <a:r>
              <a:rPr lang="en-US" altLang="zh-TW" i="1" dirty="0"/>
              <a:t>T</a:t>
            </a:r>
            <a:r>
              <a:rPr lang="en-US" altLang="zh-TW" dirty="0"/>
              <a:t> </a:t>
            </a:r>
            <a:r>
              <a:rPr lang="zh-TW" altLang="en-US" dirty="0"/>
              <a:t>的完整處理器時間</a:t>
            </a:r>
          </a:p>
        </p:txBody>
      </p:sp>
      <p:sp>
        <p:nvSpPr>
          <p:cNvPr id="4" name="頁尾版面配置區 3">
            <a:extLst>
              <a:ext uri="{FF2B5EF4-FFF2-40B4-BE49-F238E27FC236}">
                <a16:creationId xmlns:a16="http://schemas.microsoft.com/office/drawing/2014/main" xmlns="" id="{34EC19D7-78A1-49C4-B896-4B544CC0125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C7644562-21E6-414B-8C99-7FDFFD16B6D3}"/>
              </a:ext>
            </a:extLst>
          </p:cNvPr>
          <p:cNvSpPr>
            <a:spLocks noGrp="1"/>
          </p:cNvSpPr>
          <p:nvPr>
            <p:ph type="sldNum" sz="quarter" idx="12"/>
          </p:nvPr>
        </p:nvSpPr>
        <p:spPr/>
        <p:txBody>
          <a:bodyPr/>
          <a:lstStyle/>
          <a:p>
            <a:fld id="{FFE097A8-199E-4615-BC99-8ECFE592F30F}" type="slidenum">
              <a:rPr lang="en-US" altLang="zh-TW" smtClean="0"/>
              <a:pPr/>
              <a:t>41</a:t>
            </a:fld>
            <a:endParaRPr lang="en-US" altLang="zh-TW"/>
          </a:p>
        </p:txBody>
      </p:sp>
    </p:spTree>
    <p:extLst>
      <p:ext uri="{BB962C8B-B14F-4D97-AF65-F5344CB8AC3E}">
        <p14:creationId xmlns:p14="http://schemas.microsoft.com/office/powerpoint/2010/main" val="1632031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0CC3289-438D-4E9A-BAAC-9371A62DBF20}"/>
              </a:ext>
            </a:extLst>
          </p:cNvPr>
          <p:cNvSpPr>
            <a:spLocks noGrp="1"/>
          </p:cNvSpPr>
          <p:nvPr>
            <p:ph type="title"/>
          </p:nvPr>
        </p:nvSpPr>
        <p:spPr/>
        <p:txBody>
          <a:bodyPr/>
          <a:lstStyle/>
          <a:p>
            <a:r>
              <a:rPr lang="zh-TW" altLang="en-US" dirty="0" smtClean="0"/>
              <a:t>演算法</a:t>
            </a:r>
            <a:r>
              <a:rPr lang="zh-TW" altLang="en-US" dirty="0"/>
              <a:t>的評估</a:t>
            </a:r>
          </a:p>
        </p:txBody>
      </p:sp>
      <p:sp>
        <p:nvSpPr>
          <p:cNvPr id="3" name="內容版面配置區 2">
            <a:extLst>
              <a:ext uri="{FF2B5EF4-FFF2-40B4-BE49-F238E27FC236}">
                <a16:creationId xmlns:a16="http://schemas.microsoft.com/office/drawing/2014/main" xmlns="" id="{79825CEE-D59C-4828-A177-7168530E9D50}"/>
              </a:ext>
            </a:extLst>
          </p:cNvPr>
          <p:cNvSpPr>
            <a:spLocks noGrp="1"/>
          </p:cNvSpPr>
          <p:nvPr>
            <p:ph idx="1"/>
          </p:nvPr>
        </p:nvSpPr>
        <p:spPr>
          <a:xfrm>
            <a:off x="347663" y="1268760"/>
            <a:ext cx="8410575" cy="1512168"/>
          </a:xfrm>
        </p:spPr>
        <p:txBody>
          <a:bodyPr/>
          <a:lstStyle/>
          <a:p>
            <a:r>
              <a:rPr lang="zh-TW" altLang="en-US" b="1" dirty="0"/>
              <a:t>確定性模型化</a:t>
            </a:r>
            <a:r>
              <a:rPr lang="zh-TW" altLang="en-US" dirty="0"/>
              <a:t> </a:t>
            </a:r>
            <a:r>
              <a:rPr lang="en-US" altLang="zh-TW" dirty="0"/>
              <a:t>(deterministic modeling) </a:t>
            </a:r>
            <a:r>
              <a:rPr lang="zh-TW" altLang="en-US" dirty="0"/>
              <a:t>是一種分析式評估，這種方法是取一個特殊預定的工作量，並且規定針對該工作量做每種演算的效能</a:t>
            </a:r>
          </a:p>
        </p:txBody>
      </p:sp>
      <p:sp>
        <p:nvSpPr>
          <p:cNvPr id="4" name="頁尾版面配置區 3">
            <a:extLst>
              <a:ext uri="{FF2B5EF4-FFF2-40B4-BE49-F238E27FC236}">
                <a16:creationId xmlns:a16="http://schemas.microsoft.com/office/drawing/2014/main" xmlns="" id="{B106CBB9-2B98-43D8-AD1C-6280E734C623}"/>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191AE434-B648-4671-8740-92E11DEB148D}"/>
              </a:ext>
            </a:extLst>
          </p:cNvPr>
          <p:cNvSpPr>
            <a:spLocks noGrp="1"/>
          </p:cNvSpPr>
          <p:nvPr>
            <p:ph type="sldNum" sz="quarter" idx="12"/>
          </p:nvPr>
        </p:nvSpPr>
        <p:spPr/>
        <p:txBody>
          <a:bodyPr/>
          <a:lstStyle/>
          <a:p>
            <a:fld id="{FFE097A8-199E-4615-BC99-8ECFE592F30F}" type="slidenum">
              <a:rPr lang="en-US" altLang="zh-TW" smtClean="0"/>
              <a:pPr/>
              <a:t>42</a:t>
            </a:fld>
            <a:endParaRPr lang="en-US" altLang="zh-TW"/>
          </a:p>
        </p:txBody>
      </p:sp>
      <p:pic>
        <p:nvPicPr>
          <p:cNvPr id="7" name="圖片 6">
            <a:extLst>
              <a:ext uri="{FF2B5EF4-FFF2-40B4-BE49-F238E27FC236}">
                <a16:creationId xmlns:a16="http://schemas.microsoft.com/office/drawing/2014/main" xmlns="" id="{08FB1201-40A3-43B5-AD7F-D9E5FAC899DB}"/>
              </a:ext>
            </a:extLst>
          </p:cNvPr>
          <p:cNvPicPr>
            <a:picLocks noChangeAspect="1"/>
          </p:cNvPicPr>
          <p:nvPr/>
        </p:nvPicPr>
        <p:blipFill>
          <a:blip r:embed="rId2"/>
          <a:stretch>
            <a:fillRect/>
          </a:stretch>
        </p:blipFill>
        <p:spPr>
          <a:xfrm>
            <a:off x="2719619" y="2745110"/>
            <a:ext cx="3704762" cy="2914286"/>
          </a:xfrm>
          <a:prstGeom prst="rect">
            <a:avLst/>
          </a:prstGeom>
        </p:spPr>
      </p:pic>
    </p:spTree>
    <p:extLst>
      <p:ext uri="{BB962C8B-B14F-4D97-AF65-F5344CB8AC3E}">
        <p14:creationId xmlns:p14="http://schemas.microsoft.com/office/powerpoint/2010/main" val="763433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B850688-27C6-4911-A0CE-E0CF492967D2}"/>
              </a:ext>
            </a:extLst>
          </p:cNvPr>
          <p:cNvSpPr>
            <a:spLocks noGrp="1"/>
          </p:cNvSpPr>
          <p:nvPr>
            <p:ph type="title"/>
          </p:nvPr>
        </p:nvSpPr>
        <p:spPr/>
        <p:txBody>
          <a:bodyPr/>
          <a:lstStyle/>
          <a:p>
            <a:r>
              <a:rPr lang="zh-TW" altLang="en-US" dirty="0"/>
              <a:t>　演算法的評估</a:t>
            </a:r>
          </a:p>
        </p:txBody>
      </p:sp>
      <p:sp>
        <p:nvSpPr>
          <p:cNvPr id="3" name="內容版面配置區 2">
            <a:extLst>
              <a:ext uri="{FF2B5EF4-FFF2-40B4-BE49-F238E27FC236}">
                <a16:creationId xmlns:a16="http://schemas.microsoft.com/office/drawing/2014/main" xmlns="" id="{255D026F-F5BE-4FCC-865A-FCD74CA47324}"/>
              </a:ext>
            </a:extLst>
          </p:cNvPr>
          <p:cNvSpPr>
            <a:spLocks noGrp="1"/>
          </p:cNvSpPr>
          <p:nvPr>
            <p:ph idx="1"/>
          </p:nvPr>
        </p:nvSpPr>
        <p:spPr>
          <a:xfrm>
            <a:off x="347663" y="1268760"/>
            <a:ext cx="8410575" cy="576064"/>
          </a:xfrm>
        </p:spPr>
        <p:txBody>
          <a:bodyPr/>
          <a:lstStyle/>
          <a:p>
            <a:r>
              <a:rPr lang="zh-TW" altLang="en-US" dirty="0"/>
              <a:t>對於 </a:t>
            </a:r>
            <a:r>
              <a:rPr lang="en-US" altLang="zh-TW" dirty="0"/>
              <a:t>FCFS </a:t>
            </a:r>
            <a:r>
              <a:rPr lang="zh-TW" altLang="en-US" dirty="0"/>
              <a:t>演算法，將如下執行行程：</a:t>
            </a:r>
          </a:p>
        </p:txBody>
      </p:sp>
      <p:sp>
        <p:nvSpPr>
          <p:cNvPr id="4" name="頁尾版面配置區 3">
            <a:extLst>
              <a:ext uri="{FF2B5EF4-FFF2-40B4-BE49-F238E27FC236}">
                <a16:creationId xmlns:a16="http://schemas.microsoft.com/office/drawing/2014/main" xmlns="" id="{A4E59CE3-3CC3-41DF-B227-401FD86344A2}"/>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6112FC74-93CC-4586-89E0-4C2BBE2DCEE6}"/>
              </a:ext>
            </a:extLst>
          </p:cNvPr>
          <p:cNvSpPr>
            <a:spLocks noGrp="1"/>
          </p:cNvSpPr>
          <p:nvPr>
            <p:ph type="sldNum" sz="quarter" idx="12"/>
          </p:nvPr>
        </p:nvSpPr>
        <p:spPr/>
        <p:txBody>
          <a:bodyPr/>
          <a:lstStyle/>
          <a:p>
            <a:fld id="{FFE097A8-199E-4615-BC99-8ECFE592F30F}" type="slidenum">
              <a:rPr lang="en-US" altLang="zh-TW" smtClean="0"/>
              <a:pPr/>
              <a:t>43</a:t>
            </a:fld>
            <a:endParaRPr lang="en-US" altLang="zh-TW"/>
          </a:p>
        </p:txBody>
      </p:sp>
      <p:pic>
        <p:nvPicPr>
          <p:cNvPr id="7" name="圖片 6">
            <a:extLst>
              <a:ext uri="{FF2B5EF4-FFF2-40B4-BE49-F238E27FC236}">
                <a16:creationId xmlns:a16="http://schemas.microsoft.com/office/drawing/2014/main" xmlns="" id="{EA356A59-4128-4B72-A89E-78AA2F832C73}"/>
              </a:ext>
            </a:extLst>
          </p:cNvPr>
          <p:cNvPicPr>
            <a:picLocks noChangeAspect="1"/>
          </p:cNvPicPr>
          <p:nvPr/>
        </p:nvPicPr>
        <p:blipFill>
          <a:blip r:embed="rId2"/>
          <a:stretch>
            <a:fillRect/>
          </a:stretch>
        </p:blipFill>
        <p:spPr>
          <a:xfrm>
            <a:off x="735893" y="1989293"/>
            <a:ext cx="7610450" cy="912962"/>
          </a:xfrm>
          <a:prstGeom prst="rect">
            <a:avLst/>
          </a:prstGeom>
        </p:spPr>
      </p:pic>
      <p:pic>
        <p:nvPicPr>
          <p:cNvPr id="9" name="圖片 8">
            <a:extLst>
              <a:ext uri="{FF2B5EF4-FFF2-40B4-BE49-F238E27FC236}">
                <a16:creationId xmlns:a16="http://schemas.microsoft.com/office/drawing/2014/main" xmlns="" id="{8D706674-1562-4B94-80F4-5EB57463CD04}"/>
              </a:ext>
            </a:extLst>
          </p:cNvPr>
          <p:cNvPicPr>
            <a:picLocks noChangeAspect="1"/>
          </p:cNvPicPr>
          <p:nvPr/>
        </p:nvPicPr>
        <p:blipFill>
          <a:blip r:embed="rId3"/>
          <a:stretch>
            <a:fillRect/>
          </a:stretch>
        </p:blipFill>
        <p:spPr>
          <a:xfrm>
            <a:off x="806041" y="3503351"/>
            <a:ext cx="7610450" cy="904790"/>
          </a:xfrm>
          <a:prstGeom prst="rect">
            <a:avLst/>
          </a:prstGeom>
        </p:spPr>
      </p:pic>
      <p:pic>
        <p:nvPicPr>
          <p:cNvPr id="11" name="圖片 10">
            <a:extLst>
              <a:ext uri="{FF2B5EF4-FFF2-40B4-BE49-F238E27FC236}">
                <a16:creationId xmlns:a16="http://schemas.microsoft.com/office/drawing/2014/main" xmlns="" id="{1164967F-5FD2-4011-BEE9-7CC10A5E91A9}"/>
              </a:ext>
            </a:extLst>
          </p:cNvPr>
          <p:cNvPicPr>
            <a:picLocks noChangeAspect="1"/>
          </p:cNvPicPr>
          <p:nvPr/>
        </p:nvPicPr>
        <p:blipFill>
          <a:blip r:embed="rId4"/>
          <a:stretch>
            <a:fillRect/>
          </a:stretch>
        </p:blipFill>
        <p:spPr>
          <a:xfrm>
            <a:off x="787785" y="5150037"/>
            <a:ext cx="7610450" cy="891051"/>
          </a:xfrm>
          <a:prstGeom prst="rect">
            <a:avLst/>
          </a:prstGeom>
        </p:spPr>
      </p:pic>
    </p:spTree>
    <p:extLst>
      <p:ext uri="{BB962C8B-B14F-4D97-AF65-F5344CB8AC3E}">
        <p14:creationId xmlns:p14="http://schemas.microsoft.com/office/powerpoint/2010/main" val="4251105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9C9441B-1F43-41D3-9F64-59BCD29D2F7B}"/>
              </a:ext>
            </a:extLst>
          </p:cNvPr>
          <p:cNvSpPr>
            <a:spLocks noGrp="1"/>
          </p:cNvSpPr>
          <p:nvPr>
            <p:ph type="title"/>
          </p:nvPr>
        </p:nvSpPr>
        <p:spPr/>
        <p:txBody>
          <a:bodyPr/>
          <a:lstStyle/>
          <a:p>
            <a:r>
              <a:rPr lang="zh-TW" altLang="en-US" dirty="0"/>
              <a:t>　佇列模式</a:t>
            </a:r>
          </a:p>
        </p:txBody>
      </p:sp>
      <p:sp>
        <p:nvSpPr>
          <p:cNvPr id="3" name="內容版面配置區 2">
            <a:extLst>
              <a:ext uri="{FF2B5EF4-FFF2-40B4-BE49-F238E27FC236}">
                <a16:creationId xmlns:a16="http://schemas.microsoft.com/office/drawing/2014/main" xmlns="" id="{5BB7DC85-80F9-4294-8002-D089D5283410}"/>
              </a:ext>
            </a:extLst>
          </p:cNvPr>
          <p:cNvSpPr>
            <a:spLocks noGrp="1"/>
          </p:cNvSpPr>
          <p:nvPr>
            <p:ph idx="1"/>
          </p:nvPr>
        </p:nvSpPr>
        <p:spPr/>
        <p:txBody>
          <a:bodyPr/>
          <a:lstStyle/>
          <a:p>
            <a:r>
              <a:rPr lang="zh-TW" altLang="en-US" dirty="0"/>
              <a:t>做確定性模型化。然而，可以定出的是 </a:t>
            </a:r>
            <a:r>
              <a:rPr lang="en-US" altLang="zh-TW" dirty="0"/>
              <a:t>CPU </a:t>
            </a:r>
            <a:r>
              <a:rPr lang="zh-TW" altLang="en-US" dirty="0"/>
              <a:t>和 </a:t>
            </a:r>
            <a:r>
              <a:rPr lang="en-US" altLang="zh-TW" dirty="0"/>
              <a:t>I/O </a:t>
            </a:r>
            <a:r>
              <a:rPr lang="zh-TW" altLang="en-US" dirty="0"/>
              <a:t>分割的分佈情形</a:t>
            </a:r>
            <a:endParaRPr lang="en-US" altLang="zh-TW" dirty="0"/>
          </a:p>
          <a:p>
            <a:pPr lvl="1"/>
            <a:r>
              <a:rPr lang="zh-TW" altLang="en-US" dirty="0"/>
              <a:t>結果是一個指數型分佈，並且可用它的平均值來描述</a:t>
            </a:r>
            <a:endParaRPr lang="en-US" altLang="zh-TW" dirty="0"/>
          </a:p>
          <a:p>
            <a:pPr lvl="1"/>
            <a:r>
              <a:rPr lang="zh-TW" altLang="en-US" dirty="0"/>
              <a:t>同樣地，也必須給定行程到達系統的時間分佈。由這兩種分佈</a:t>
            </a:r>
            <a:endParaRPr lang="en-US" altLang="zh-TW" dirty="0"/>
          </a:p>
          <a:p>
            <a:r>
              <a:rPr lang="zh-TW" altLang="en-US" dirty="0"/>
              <a:t>電腦系統描述成一個由伺服器組成的網路。每個伺服器都有一個等待中的行程佇列。</a:t>
            </a:r>
          </a:p>
          <a:p>
            <a:pPr lvl="1"/>
            <a:r>
              <a:rPr lang="en-US" altLang="zh-TW" dirty="0"/>
              <a:t>CPU </a:t>
            </a:r>
            <a:r>
              <a:rPr lang="zh-TW" altLang="en-US" dirty="0"/>
              <a:t>則是一個本身具有就緒佇列的伺服器，就像是 </a:t>
            </a:r>
            <a:r>
              <a:rPr lang="en-US" altLang="zh-TW" dirty="0"/>
              <a:t>I/O </a:t>
            </a:r>
            <a:r>
              <a:rPr lang="zh-TW" altLang="en-US" dirty="0"/>
              <a:t>系統有本身的裝置佇列一樣</a:t>
            </a:r>
            <a:endParaRPr lang="en-US" altLang="zh-TW" dirty="0"/>
          </a:p>
          <a:p>
            <a:pPr lvl="1"/>
            <a:r>
              <a:rPr lang="zh-TW" altLang="en-US" dirty="0"/>
              <a:t>只要知道到達比率和服務比率，就可以計算出電腦的使用率、平均佇列長度、平均等待時間</a:t>
            </a:r>
          </a:p>
        </p:txBody>
      </p:sp>
      <p:sp>
        <p:nvSpPr>
          <p:cNvPr id="4" name="頁尾版面配置區 3">
            <a:extLst>
              <a:ext uri="{FF2B5EF4-FFF2-40B4-BE49-F238E27FC236}">
                <a16:creationId xmlns:a16="http://schemas.microsoft.com/office/drawing/2014/main" xmlns="" id="{564F361E-D558-4EF0-A0E2-BD9894FD870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3A1B409B-BAE4-4518-A72B-0D2DC7F2E0EA}"/>
              </a:ext>
            </a:extLst>
          </p:cNvPr>
          <p:cNvSpPr>
            <a:spLocks noGrp="1"/>
          </p:cNvSpPr>
          <p:nvPr>
            <p:ph type="sldNum" sz="quarter" idx="12"/>
          </p:nvPr>
        </p:nvSpPr>
        <p:spPr/>
        <p:txBody>
          <a:bodyPr/>
          <a:lstStyle/>
          <a:p>
            <a:fld id="{FFE097A8-199E-4615-BC99-8ECFE592F30F}" type="slidenum">
              <a:rPr lang="en-US" altLang="zh-TW" smtClean="0"/>
              <a:pPr/>
              <a:t>44</a:t>
            </a:fld>
            <a:endParaRPr lang="en-US" altLang="zh-TW"/>
          </a:p>
        </p:txBody>
      </p:sp>
    </p:spTree>
    <p:extLst>
      <p:ext uri="{BB962C8B-B14F-4D97-AF65-F5344CB8AC3E}">
        <p14:creationId xmlns:p14="http://schemas.microsoft.com/office/powerpoint/2010/main" val="336510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A50FA0B-ED7C-4ECB-8224-CD5CF167A50E}"/>
              </a:ext>
            </a:extLst>
          </p:cNvPr>
          <p:cNvSpPr>
            <a:spLocks noGrp="1"/>
          </p:cNvSpPr>
          <p:nvPr>
            <p:ph type="title"/>
          </p:nvPr>
        </p:nvSpPr>
        <p:spPr/>
        <p:txBody>
          <a:bodyPr/>
          <a:lstStyle/>
          <a:p>
            <a:r>
              <a:rPr lang="zh-TW" altLang="en-US" dirty="0"/>
              <a:t>　佇列模式</a:t>
            </a:r>
          </a:p>
        </p:txBody>
      </p:sp>
      <p:sp>
        <p:nvSpPr>
          <p:cNvPr id="3" name="內容版面配置區 2">
            <a:extLst>
              <a:ext uri="{FF2B5EF4-FFF2-40B4-BE49-F238E27FC236}">
                <a16:creationId xmlns:a16="http://schemas.microsoft.com/office/drawing/2014/main" xmlns="" id="{BF06A516-E640-47C0-911A-7851CF8EBBA5}"/>
              </a:ext>
            </a:extLst>
          </p:cNvPr>
          <p:cNvSpPr>
            <a:spLocks noGrp="1"/>
          </p:cNvSpPr>
          <p:nvPr>
            <p:ph idx="1"/>
          </p:nvPr>
        </p:nvSpPr>
        <p:spPr/>
        <p:txBody>
          <a:bodyPr/>
          <a:lstStyle/>
          <a:p>
            <a:r>
              <a:rPr lang="zh-TW" altLang="en-US" dirty="0"/>
              <a:t>舉例來說，令平均佇列長度為 </a:t>
            </a:r>
            <a:r>
              <a:rPr lang="en-US" altLang="zh-TW" i="1" dirty="0"/>
              <a:t>n</a:t>
            </a:r>
            <a:r>
              <a:rPr lang="en-US" altLang="zh-TW" dirty="0"/>
              <a:t> (</a:t>
            </a:r>
            <a:r>
              <a:rPr lang="zh-TW" altLang="en-US" dirty="0"/>
              <a:t>並不包括正在執行的行程</a:t>
            </a:r>
            <a:r>
              <a:rPr lang="en-US" altLang="zh-TW" dirty="0"/>
              <a:t>)</a:t>
            </a:r>
            <a:r>
              <a:rPr lang="zh-TW" altLang="en-US" dirty="0"/>
              <a:t>，令 </a:t>
            </a:r>
            <a:r>
              <a:rPr lang="en-US" altLang="zh-TW" i="1" dirty="0"/>
              <a:t>W</a:t>
            </a:r>
            <a:r>
              <a:rPr lang="en-US" altLang="zh-TW" dirty="0"/>
              <a:t> </a:t>
            </a:r>
            <a:r>
              <a:rPr lang="zh-TW" altLang="en-US" dirty="0"/>
              <a:t>為佇列中的平均等待時間，並且令 </a:t>
            </a:r>
            <a:r>
              <a:rPr lang="en-US" altLang="zh-TW" dirty="0"/>
              <a:t>λ </a:t>
            </a:r>
            <a:r>
              <a:rPr lang="zh-TW" altLang="en-US" dirty="0"/>
              <a:t>是佇列中新行程的平均到達比率 </a:t>
            </a:r>
            <a:r>
              <a:rPr lang="en-US" altLang="zh-TW" dirty="0"/>
              <a:t>(</a:t>
            </a:r>
            <a:r>
              <a:rPr lang="zh-TW" altLang="en-US" dirty="0"/>
              <a:t>譬如每秒三個行程</a:t>
            </a:r>
            <a:r>
              <a:rPr lang="en-US" altLang="zh-TW" dirty="0"/>
              <a:t>)</a:t>
            </a:r>
          </a:p>
          <a:p>
            <a:pPr lvl="1"/>
            <a:r>
              <a:rPr lang="zh-TW" altLang="en-US" dirty="0"/>
              <a:t>於是我們可以期待在一個行程等待 </a:t>
            </a:r>
            <a:r>
              <a:rPr lang="en-US" altLang="zh-TW" dirty="0"/>
              <a:t>W </a:t>
            </a:r>
            <a:r>
              <a:rPr lang="zh-TW" altLang="en-US" dirty="0"/>
              <a:t>時間後，就會有 </a:t>
            </a:r>
            <a:r>
              <a:rPr lang="en-US" altLang="zh-TW" dirty="0"/>
              <a:t>λ × </a:t>
            </a:r>
            <a:r>
              <a:rPr lang="en-US" altLang="zh-TW" i="1" dirty="0"/>
              <a:t>W</a:t>
            </a:r>
            <a:r>
              <a:rPr lang="en-US" altLang="zh-TW" dirty="0"/>
              <a:t> </a:t>
            </a:r>
            <a:r>
              <a:rPr lang="zh-TW" altLang="en-US" dirty="0"/>
              <a:t>個新的行程到達</a:t>
            </a:r>
            <a:endParaRPr lang="en-US" altLang="zh-TW" dirty="0"/>
          </a:p>
          <a:p>
            <a:pPr lvl="1"/>
            <a:r>
              <a:rPr lang="zh-TW" altLang="en-US" dirty="0"/>
              <a:t>如果系統處於穩定狀態，離開佇列的行程數量就必須等於到達行程的數量</a:t>
            </a:r>
            <a:endParaRPr lang="en-US" altLang="zh-TW" dirty="0"/>
          </a:p>
          <a:p>
            <a:pPr marL="422275" lvl="1" indent="0" algn="ctr">
              <a:buNone/>
            </a:pPr>
            <a:r>
              <a:rPr lang="en-US" altLang="zh-TW" i="1" dirty="0"/>
              <a:t>n  </a:t>
            </a:r>
            <a:r>
              <a:rPr lang="en-US" altLang="zh-TW" dirty="0"/>
              <a:t>= λ × </a:t>
            </a:r>
            <a:r>
              <a:rPr lang="en-US" altLang="zh-TW" i="1" dirty="0"/>
              <a:t>W</a:t>
            </a:r>
            <a:r>
              <a:rPr lang="en-US" altLang="zh-TW" dirty="0"/>
              <a:t> </a:t>
            </a:r>
          </a:p>
          <a:p>
            <a:pPr lvl="1"/>
            <a:r>
              <a:rPr lang="zh-TW" altLang="en-US" dirty="0"/>
              <a:t>這個公式就是所謂的李特氏公式 </a:t>
            </a:r>
            <a:r>
              <a:rPr lang="en-US" altLang="zh-TW" dirty="0"/>
              <a:t>(Little’s formula)</a:t>
            </a:r>
          </a:p>
          <a:p>
            <a:pPr lvl="1"/>
            <a:r>
              <a:rPr lang="zh-TW" altLang="en-US" dirty="0"/>
              <a:t>李特氏公式非常有用，因為在任何排班演算法和到達的分佈都成立</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xmlns="" id="{78CF5009-3687-4A5F-90CA-7B9F9EBE3E6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EB6F9B51-E70F-4341-8B0F-C0FABBB3A52D}"/>
              </a:ext>
            </a:extLst>
          </p:cNvPr>
          <p:cNvSpPr>
            <a:spLocks noGrp="1"/>
          </p:cNvSpPr>
          <p:nvPr>
            <p:ph type="sldNum" sz="quarter" idx="12"/>
          </p:nvPr>
        </p:nvSpPr>
        <p:spPr/>
        <p:txBody>
          <a:bodyPr/>
          <a:lstStyle/>
          <a:p>
            <a:fld id="{FFE097A8-199E-4615-BC99-8ECFE592F30F}" type="slidenum">
              <a:rPr lang="en-US" altLang="zh-TW" smtClean="0"/>
              <a:pPr/>
              <a:t>45</a:t>
            </a:fld>
            <a:endParaRPr lang="en-US" altLang="zh-TW"/>
          </a:p>
        </p:txBody>
      </p:sp>
    </p:spTree>
    <p:extLst>
      <p:ext uri="{BB962C8B-B14F-4D97-AF65-F5344CB8AC3E}">
        <p14:creationId xmlns:p14="http://schemas.microsoft.com/office/powerpoint/2010/main" val="1145794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DD33138-D26D-432B-A58F-77875785F1A8}"/>
              </a:ext>
            </a:extLst>
          </p:cNvPr>
          <p:cNvSpPr>
            <a:spLocks noGrp="1"/>
          </p:cNvSpPr>
          <p:nvPr>
            <p:ph type="title"/>
          </p:nvPr>
        </p:nvSpPr>
        <p:spPr/>
        <p:txBody>
          <a:bodyPr/>
          <a:lstStyle/>
          <a:p>
            <a:r>
              <a:rPr lang="zh-TW" altLang="en-US" dirty="0"/>
              <a:t>　佇列模式</a:t>
            </a:r>
          </a:p>
        </p:txBody>
      </p:sp>
      <p:sp>
        <p:nvSpPr>
          <p:cNvPr id="3" name="內容版面配置區 2">
            <a:extLst>
              <a:ext uri="{FF2B5EF4-FFF2-40B4-BE49-F238E27FC236}">
                <a16:creationId xmlns:a16="http://schemas.microsoft.com/office/drawing/2014/main" xmlns="" id="{2113F978-D7E0-444F-AE24-2F49F049104C}"/>
              </a:ext>
            </a:extLst>
          </p:cNvPr>
          <p:cNvSpPr>
            <a:spLocks noGrp="1"/>
          </p:cNvSpPr>
          <p:nvPr>
            <p:ph idx="1"/>
          </p:nvPr>
        </p:nvSpPr>
        <p:spPr/>
        <p:txBody>
          <a:bodyPr/>
          <a:lstStyle/>
          <a:p>
            <a:r>
              <a:rPr lang="zh-TW" altLang="en-US" dirty="0"/>
              <a:t>可以使用李特氏公式，從兩個已知的變數求出第三個變數</a:t>
            </a:r>
            <a:endParaRPr lang="en-US" altLang="zh-TW" dirty="0"/>
          </a:p>
          <a:p>
            <a:pPr lvl="1"/>
            <a:r>
              <a:rPr lang="zh-TW" altLang="en-US" dirty="0"/>
              <a:t>例如，如果我們知道每秒有 </a:t>
            </a:r>
            <a:r>
              <a:rPr lang="en-US" altLang="zh-TW" dirty="0"/>
              <a:t>7 </a:t>
            </a:r>
            <a:r>
              <a:rPr lang="zh-TW" altLang="en-US" dirty="0"/>
              <a:t>個行程到達 </a:t>
            </a:r>
            <a:r>
              <a:rPr lang="en-US" altLang="zh-TW" dirty="0"/>
              <a:t>(</a:t>
            </a:r>
            <a:r>
              <a:rPr lang="zh-TW" altLang="en-US" dirty="0"/>
              <a:t>平均</a:t>
            </a:r>
            <a:r>
              <a:rPr lang="en-US" altLang="zh-TW" dirty="0"/>
              <a:t>)</a:t>
            </a:r>
            <a:r>
              <a:rPr lang="zh-TW" altLang="en-US" dirty="0"/>
              <a:t>，並且一般有 </a:t>
            </a:r>
            <a:r>
              <a:rPr lang="en-US" altLang="zh-TW" dirty="0"/>
              <a:t>14 </a:t>
            </a:r>
            <a:r>
              <a:rPr lang="zh-TW" altLang="en-US" dirty="0"/>
              <a:t>個行程在佇列中，就可以求出每個行程的平均等待時間為 </a:t>
            </a:r>
            <a:r>
              <a:rPr lang="en-US" altLang="zh-TW" dirty="0"/>
              <a:t>2 </a:t>
            </a:r>
            <a:r>
              <a:rPr lang="zh-TW" altLang="en-US" dirty="0"/>
              <a:t>秒鐘</a:t>
            </a:r>
          </a:p>
        </p:txBody>
      </p:sp>
      <p:sp>
        <p:nvSpPr>
          <p:cNvPr id="4" name="頁尾版面配置區 3">
            <a:extLst>
              <a:ext uri="{FF2B5EF4-FFF2-40B4-BE49-F238E27FC236}">
                <a16:creationId xmlns:a16="http://schemas.microsoft.com/office/drawing/2014/main" xmlns="" id="{A5313B9A-F180-4D7D-B39F-526A9C20FB87}"/>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6266DD41-FE99-4FDF-8CB5-F125EC759D4A}"/>
              </a:ext>
            </a:extLst>
          </p:cNvPr>
          <p:cNvSpPr>
            <a:spLocks noGrp="1"/>
          </p:cNvSpPr>
          <p:nvPr>
            <p:ph type="sldNum" sz="quarter" idx="12"/>
          </p:nvPr>
        </p:nvSpPr>
        <p:spPr/>
        <p:txBody>
          <a:bodyPr/>
          <a:lstStyle/>
          <a:p>
            <a:fld id="{FFE097A8-199E-4615-BC99-8ECFE592F30F}" type="slidenum">
              <a:rPr lang="en-US" altLang="zh-TW" smtClean="0"/>
              <a:pPr/>
              <a:t>46</a:t>
            </a:fld>
            <a:endParaRPr lang="en-US" altLang="zh-TW"/>
          </a:p>
        </p:txBody>
      </p:sp>
    </p:spTree>
    <p:extLst>
      <p:ext uri="{BB962C8B-B14F-4D97-AF65-F5344CB8AC3E}">
        <p14:creationId xmlns:p14="http://schemas.microsoft.com/office/powerpoint/2010/main" val="2654203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1569950-5620-4C92-BA6D-B10CB88E2967}"/>
              </a:ext>
            </a:extLst>
          </p:cNvPr>
          <p:cNvSpPr>
            <a:spLocks noGrp="1"/>
          </p:cNvSpPr>
          <p:nvPr>
            <p:ph type="title"/>
          </p:nvPr>
        </p:nvSpPr>
        <p:spPr/>
        <p:txBody>
          <a:bodyPr/>
          <a:lstStyle/>
          <a:p>
            <a:r>
              <a:rPr lang="zh-TW" altLang="en-US" dirty="0"/>
              <a:t>　模　擬</a:t>
            </a:r>
          </a:p>
        </p:txBody>
      </p:sp>
      <p:sp>
        <p:nvSpPr>
          <p:cNvPr id="3" name="內容版面配置區 2">
            <a:extLst>
              <a:ext uri="{FF2B5EF4-FFF2-40B4-BE49-F238E27FC236}">
                <a16:creationId xmlns:a16="http://schemas.microsoft.com/office/drawing/2014/main" xmlns="" id="{DAD34EC6-5027-487C-92B5-560CB73B6E6C}"/>
              </a:ext>
            </a:extLst>
          </p:cNvPr>
          <p:cNvSpPr>
            <a:spLocks noGrp="1"/>
          </p:cNvSpPr>
          <p:nvPr>
            <p:ph idx="1"/>
          </p:nvPr>
        </p:nvSpPr>
        <p:spPr/>
        <p:txBody>
          <a:bodyPr/>
          <a:lstStyle/>
          <a:p>
            <a:r>
              <a:rPr lang="zh-TW" altLang="en-US" dirty="0"/>
              <a:t>在模擬器中有一個代表時鐘的變數，當此變數值增加後，模擬器就修改系統的狀態，以反映裝置的動態、行程及排班器的狀態</a:t>
            </a:r>
            <a:endParaRPr lang="en-US" altLang="zh-TW" dirty="0"/>
          </a:p>
          <a:p>
            <a:pPr lvl="1"/>
            <a:r>
              <a:rPr lang="zh-TW" altLang="en-US" dirty="0"/>
              <a:t>當執行模擬時，統計數字就不斷地蒐集並列印，以便顯示演算法的效能</a:t>
            </a:r>
            <a:endParaRPr lang="en-US" altLang="zh-TW" dirty="0"/>
          </a:p>
          <a:p>
            <a:r>
              <a:rPr lang="zh-TW" altLang="en-US" dirty="0"/>
              <a:t>用來驅動模擬的資料可以由許多方式得到。最常用的方法是使用一個隨機數值產生器，以分佈的情形可以用數學上的分佈來定義，必須對研究的實際系統做一番測量</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xmlns="" id="{D4DD0A5C-65E7-42BA-B719-78ECF06D8CE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CD46B4DF-4440-4972-9C04-AE21FBFFF2C4}"/>
              </a:ext>
            </a:extLst>
          </p:cNvPr>
          <p:cNvSpPr>
            <a:spLocks noGrp="1"/>
          </p:cNvSpPr>
          <p:nvPr>
            <p:ph type="sldNum" sz="quarter" idx="12"/>
          </p:nvPr>
        </p:nvSpPr>
        <p:spPr/>
        <p:txBody>
          <a:bodyPr/>
          <a:lstStyle/>
          <a:p>
            <a:fld id="{FFE097A8-199E-4615-BC99-8ECFE592F30F}" type="slidenum">
              <a:rPr lang="en-US" altLang="zh-TW" smtClean="0"/>
              <a:pPr/>
              <a:t>47</a:t>
            </a:fld>
            <a:endParaRPr lang="en-US" altLang="zh-TW"/>
          </a:p>
        </p:txBody>
      </p:sp>
    </p:spTree>
    <p:extLst>
      <p:ext uri="{BB962C8B-B14F-4D97-AF65-F5344CB8AC3E}">
        <p14:creationId xmlns:p14="http://schemas.microsoft.com/office/powerpoint/2010/main" val="2208595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24DBFB9-0BF6-488A-8925-FED5DD8FFCC0}"/>
              </a:ext>
            </a:extLst>
          </p:cNvPr>
          <p:cNvSpPr>
            <a:spLocks noGrp="1"/>
          </p:cNvSpPr>
          <p:nvPr>
            <p:ph type="title"/>
          </p:nvPr>
        </p:nvSpPr>
        <p:spPr/>
        <p:txBody>
          <a:bodyPr/>
          <a:lstStyle/>
          <a:p>
            <a:r>
              <a:rPr lang="zh-TW" altLang="en-US" sz="2800" dirty="0"/>
              <a:t>　以模擬方式評估 </a:t>
            </a:r>
            <a:r>
              <a:rPr lang="en-US" altLang="zh-TW" sz="2800" dirty="0"/>
              <a:t>CPU </a:t>
            </a:r>
            <a:r>
              <a:rPr lang="zh-TW" altLang="en-US" sz="2800" dirty="0"/>
              <a:t>排班器</a:t>
            </a:r>
          </a:p>
        </p:txBody>
      </p:sp>
      <p:sp>
        <p:nvSpPr>
          <p:cNvPr id="3" name="頁尾版面配置區 2">
            <a:extLst>
              <a:ext uri="{FF2B5EF4-FFF2-40B4-BE49-F238E27FC236}">
                <a16:creationId xmlns:a16="http://schemas.microsoft.com/office/drawing/2014/main" xmlns="" id="{3C0BECF8-C0EA-42A9-A197-A5BB11206D0E}"/>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xmlns="" id="{401DE3C2-6334-4C60-A5AE-02547EAB22C6}"/>
              </a:ext>
            </a:extLst>
          </p:cNvPr>
          <p:cNvSpPr>
            <a:spLocks noGrp="1"/>
          </p:cNvSpPr>
          <p:nvPr>
            <p:ph type="sldNum" sz="quarter" idx="12"/>
          </p:nvPr>
        </p:nvSpPr>
        <p:spPr/>
        <p:txBody>
          <a:bodyPr/>
          <a:lstStyle/>
          <a:p>
            <a:fld id="{C503769E-7C86-4418-A5AD-5D4EEA775E7C}" type="slidenum">
              <a:rPr lang="en-US" altLang="zh-TW" smtClean="0"/>
              <a:pPr/>
              <a:t>48</a:t>
            </a:fld>
            <a:endParaRPr lang="en-US" altLang="zh-TW"/>
          </a:p>
        </p:txBody>
      </p:sp>
      <p:pic>
        <p:nvPicPr>
          <p:cNvPr id="6" name="圖片 5">
            <a:extLst>
              <a:ext uri="{FF2B5EF4-FFF2-40B4-BE49-F238E27FC236}">
                <a16:creationId xmlns:a16="http://schemas.microsoft.com/office/drawing/2014/main" xmlns="" id="{5743F756-A1D9-47D1-A744-C53742B7961B}"/>
              </a:ext>
            </a:extLst>
          </p:cNvPr>
          <p:cNvPicPr>
            <a:picLocks noChangeAspect="1"/>
          </p:cNvPicPr>
          <p:nvPr/>
        </p:nvPicPr>
        <p:blipFill>
          <a:blip r:embed="rId2"/>
          <a:stretch>
            <a:fillRect/>
          </a:stretch>
        </p:blipFill>
        <p:spPr>
          <a:xfrm>
            <a:off x="928264" y="1412776"/>
            <a:ext cx="7287472" cy="4582217"/>
          </a:xfrm>
          <a:prstGeom prst="rect">
            <a:avLst/>
          </a:prstGeom>
        </p:spPr>
      </p:pic>
    </p:spTree>
    <p:extLst>
      <p:ext uri="{BB962C8B-B14F-4D97-AF65-F5344CB8AC3E}">
        <p14:creationId xmlns:p14="http://schemas.microsoft.com/office/powerpoint/2010/main" val="1872515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26DD30D-9590-449C-BCE9-F563CED5CEE8}"/>
              </a:ext>
            </a:extLst>
          </p:cNvPr>
          <p:cNvSpPr>
            <a:spLocks noGrp="1"/>
          </p:cNvSpPr>
          <p:nvPr>
            <p:ph type="title"/>
          </p:nvPr>
        </p:nvSpPr>
        <p:spPr/>
        <p:txBody>
          <a:bodyPr/>
          <a:lstStyle/>
          <a:p>
            <a:r>
              <a:rPr lang="zh-TW" altLang="en-US" dirty="0"/>
              <a:t>　實　作</a:t>
            </a:r>
          </a:p>
        </p:txBody>
      </p:sp>
      <p:sp>
        <p:nvSpPr>
          <p:cNvPr id="3" name="內容版面配置區 2">
            <a:extLst>
              <a:ext uri="{FF2B5EF4-FFF2-40B4-BE49-F238E27FC236}">
                <a16:creationId xmlns:a16="http://schemas.microsoft.com/office/drawing/2014/main" xmlns="" id="{325E2195-0F7A-4391-AD22-CE31CBD5B01F}"/>
              </a:ext>
            </a:extLst>
          </p:cNvPr>
          <p:cNvSpPr>
            <a:spLocks noGrp="1"/>
          </p:cNvSpPr>
          <p:nvPr>
            <p:ph idx="1"/>
          </p:nvPr>
        </p:nvSpPr>
        <p:spPr/>
        <p:txBody>
          <a:bodyPr/>
          <a:lstStyle/>
          <a:p>
            <a:r>
              <a:rPr lang="zh-TW" altLang="en-US" dirty="0"/>
              <a:t>即使是模擬，精確度也是有限的</a:t>
            </a:r>
            <a:endParaRPr lang="en-US" altLang="zh-TW" dirty="0"/>
          </a:p>
          <a:p>
            <a:pPr lvl="1"/>
            <a:r>
              <a:rPr lang="zh-TW" altLang="en-US" dirty="0"/>
              <a:t>要得到完全正確的評估，就只有將演算法撰寫程式碼放入作業系統中，看看它的運作情形</a:t>
            </a:r>
            <a:endParaRPr lang="en-US" altLang="zh-TW" dirty="0"/>
          </a:p>
          <a:p>
            <a:pPr lvl="1"/>
            <a:r>
              <a:rPr lang="zh-TW" altLang="en-US" dirty="0"/>
              <a:t>這種方法就是將實際的演算法放在實際系統中，做實際處理情況的評估</a:t>
            </a:r>
            <a:endParaRPr lang="en-US" altLang="zh-TW" dirty="0"/>
          </a:p>
          <a:p>
            <a:r>
              <a:rPr lang="zh-TW" altLang="en-US" dirty="0"/>
              <a:t>另一項困難則是使用演算法的環境會改變</a:t>
            </a:r>
          </a:p>
        </p:txBody>
      </p:sp>
      <p:sp>
        <p:nvSpPr>
          <p:cNvPr id="4" name="頁尾版面配置區 3">
            <a:extLst>
              <a:ext uri="{FF2B5EF4-FFF2-40B4-BE49-F238E27FC236}">
                <a16:creationId xmlns:a16="http://schemas.microsoft.com/office/drawing/2014/main" xmlns="" id="{CC0AAA25-0F92-4E50-BC49-8EC024FDE829}"/>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2E3D1981-E3D1-4111-AF13-BF42EF79BA15}"/>
              </a:ext>
            </a:extLst>
          </p:cNvPr>
          <p:cNvSpPr>
            <a:spLocks noGrp="1"/>
          </p:cNvSpPr>
          <p:nvPr>
            <p:ph type="sldNum" sz="quarter" idx="12"/>
          </p:nvPr>
        </p:nvSpPr>
        <p:spPr/>
        <p:txBody>
          <a:bodyPr/>
          <a:lstStyle/>
          <a:p>
            <a:fld id="{FFE097A8-199E-4615-BC99-8ECFE592F30F}" type="slidenum">
              <a:rPr lang="en-US" altLang="zh-TW" smtClean="0"/>
              <a:pPr/>
              <a:t>49</a:t>
            </a:fld>
            <a:endParaRPr lang="en-US" altLang="zh-TW"/>
          </a:p>
        </p:txBody>
      </p:sp>
    </p:spTree>
    <p:extLst>
      <p:ext uri="{BB962C8B-B14F-4D97-AF65-F5344CB8AC3E}">
        <p14:creationId xmlns:p14="http://schemas.microsoft.com/office/powerpoint/2010/main" val="399512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E98B107A-EAA9-465A-8A27-E0FBF91AC01B}"/>
              </a:ext>
            </a:extLst>
          </p:cNvPr>
          <p:cNvSpPr>
            <a:spLocks noGrp="1"/>
          </p:cNvSpPr>
          <p:nvPr>
            <p:ph type="title"/>
          </p:nvPr>
        </p:nvSpPr>
        <p:spPr/>
        <p:txBody>
          <a:bodyPr/>
          <a:lstStyle/>
          <a:p>
            <a:r>
              <a:rPr lang="zh-TW" altLang="en-US" sz="2800" dirty="0"/>
              <a:t>　</a:t>
            </a:r>
            <a:r>
              <a:rPr lang="en-US" altLang="zh-TW" sz="2800" dirty="0"/>
              <a:t>CPU </a:t>
            </a:r>
            <a:r>
              <a:rPr lang="zh-TW" altLang="en-US" sz="2800" dirty="0"/>
              <a:t>脈衝週期</a:t>
            </a:r>
          </a:p>
        </p:txBody>
      </p:sp>
      <p:sp>
        <p:nvSpPr>
          <p:cNvPr id="4" name="頁尾版面配置區 3">
            <a:extLst>
              <a:ext uri="{FF2B5EF4-FFF2-40B4-BE49-F238E27FC236}">
                <a16:creationId xmlns:a16="http://schemas.microsoft.com/office/drawing/2014/main" xmlns="" id="{2426E721-5943-4F2D-B9AD-E9EB314F117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ED44BA9F-4629-4ACC-A88E-260559D72777}"/>
              </a:ext>
            </a:extLst>
          </p:cNvPr>
          <p:cNvSpPr>
            <a:spLocks noGrp="1"/>
          </p:cNvSpPr>
          <p:nvPr>
            <p:ph type="sldNum" sz="quarter" idx="12"/>
          </p:nvPr>
        </p:nvSpPr>
        <p:spPr/>
        <p:txBody>
          <a:bodyPr/>
          <a:lstStyle/>
          <a:p>
            <a:fld id="{FFE097A8-199E-4615-BC99-8ECFE592F30F}" type="slidenum">
              <a:rPr lang="en-US" altLang="zh-TW" smtClean="0"/>
              <a:pPr/>
              <a:t>5</a:t>
            </a:fld>
            <a:endParaRPr lang="en-US" altLang="zh-TW"/>
          </a:p>
        </p:txBody>
      </p:sp>
      <p:pic>
        <p:nvPicPr>
          <p:cNvPr id="8" name="圖片 7">
            <a:extLst>
              <a:ext uri="{FF2B5EF4-FFF2-40B4-BE49-F238E27FC236}">
                <a16:creationId xmlns:a16="http://schemas.microsoft.com/office/drawing/2014/main" xmlns="" id="{166C5825-F4AF-4356-BEC9-F45807DD275E}"/>
              </a:ext>
            </a:extLst>
          </p:cNvPr>
          <p:cNvPicPr>
            <a:picLocks noChangeAspect="1"/>
          </p:cNvPicPr>
          <p:nvPr/>
        </p:nvPicPr>
        <p:blipFill>
          <a:blip r:embed="rId2"/>
          <a:stretch>
            <a:fillRect/>
          </a:stretch>
        </p:blipFill>
        <p:spPr>
          <a:xfrm>
            <a:off x="1619672" y="1412776"/>
            <a:ext cx="6141461" cy="3523557"/>
          </a:xfrm>
          <a:prstGeom prst="rect">
            <a:avLst/>
          </a:prstGeom>
        </p:spPr>
      </p:pic>
    </p:spTree>
    <p:extLst>
      <p:ext uri="{BB962C8B-B14F-4D97-AF65-F5344CB8AC3E}">
        <p14:creationId xmlns:p14="http://schemas.microsoft.com/office/powerpoint/2010/main" val="128415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42E2C98-B236-47EE-99FD-B34F1DFCC810}"/>
              </a:ext>
            </a:extLst>
          </p:cNvPr>
          <p:cNvSpPr>
            <a:spLocks noGrp="1"/>
          </p:cNvSpPr>
          <p:nvPr>
            <p:ph type="title"/>
          </p:nvPr>
        </p:nvSpPr>
        <p:spPr/>
        <p:txBody>
          <a:bodyPr/>
          <a:lstStyle/>
          <a:p>
            <a:r>
              <a:rPr lang="zh-TW" altLang="en-US" dirty="0"/>
              <a:t>　</a:t>
            </a:r>
            <a:r>
              <a:rPr lang="en-US" altLang="zh-TW" dirty="0"/>
              <a:t>CPU </a:t>
            </a:r>
            <a:r>
              <a:rPr lang="zh-TW" altLang="en-US" dirty="0"/>
              <a:t>排班器</a:t>
            </a:r>
          </a:p>
        </p:txBody>
      </p:sp>
      <p:sp>
        <p:nvSpPr>
          <p:cNvPr id="3" name="內容版面配置區 2">
            <a:extLst>
              <a:ext uri="{FF2B5EF4-FFF2-40B4-BE49-F238E27FC236}">
                <a16:creationId xmlns:a16="http://schemas.microsoft.com/office/drawing/2014/main" xmlns="" id="{B0FD8DC6-5E0A-4826-B3D7-3C6C6B49CF9B}"/>
              </a:ext>
            </a:extLst>
          </p:cNvPr>
          <p:cNvSpPr>
            <a:spLocks noGrp="1"/>
          </p:cNvSpPr>
          <p:nvPr>
            <p:ph idx="1"/>
          </p:nvPr>
        </p:nvSpPr>
        <p:spPr/>
        <p:txBody>
          <a:bodyPr/>
          <a:lstStyle/>
          <a:p>
            <a:r>
              <a:rPr lang="zh-TW" altLang="en-US" dirty="0"/>
              <a:t>一旦 </a:t>
            </a:r>
            <a:r>
              <a:rPr lang="en-US" altLang="zh-TW" dirty="0"/>
              <a:t>CPU </a:t>
            </a:r>
            <a:r>
              <a:rPr lang="zh-TW" altLang="en-US" dirty="0"/>
              <a:t>閒置，作業系統必須從就緒佇列之中選出其中一個行程來執行</a:t>
            </a:r>
            <a:endParaRPr lang="en-US" altLang="zh-TW" dirty="0"/>
          </a:p>
          <a:p>
            <a:r>
              <a:rPr lang="zh-TW" altLang="en-US" dirty="0"/>
              <a:t>選取行程是由 </a:t>
            </a:r>
            <a:r>
              <a:rPr lang="en-US" altLang="zh-TW" b="1" dirty="0"/>
              <a:t>CPU </a:t>
            </a:r>
            <a:r>
              <a:rPr lang="zh-TW" altLang="en-US" b="1" dirty="0"/>
              <a:t>排班器</a:t>
            </a:r>
            <a:r>
              <a:rPr lang="zh-TW" altLang="en-US" dirty="0"/>
              <a:t> </a:t>
            </a:r>
            <a:r>
              <a:rPr lang="en-US" altLang="zh-TW" dirty="0"/>
              <a:t>(CPU scheduler) </a:t>
            </a:r>
            <a:r>
              <a:rPr lang="zh-TW" altLang="en-US" dirty="0"/>
              <a:t>來執行</a:t>
            </a:r>
            <a:endParaRPr lang="en-US" altLang="zh-TW" dirty="0"/>
          </a:p>
          <a:p>
            <a:pPr lvl="1"/>
            <a:r>
              <a:rPr lang="zh-TW" altLang="en-US" dirty="0"/>
              <a:t>排班器自記憶體之中準備要執行的數個行程選出一個，並將 </a:t>
            </a:r>
            <a:r>
              <a:rPr lang="en-US" altLang="zh-TW" dirty="0"/>
              <a:t>CPU </a:t>
            </a:r>
            <a:r>
              <a:rPr lang="zh-TW" altLang="en-US" dirty="0"/>
              <a:t>配置給它</a:t>
            </a:r>
            <a:endParaRPr lang="en-US" altLang="zh-TW" dirty="0"/>
          </a:p>
          <a:p>
            <a:r>
              <a:rPr lang="zh-TW" altLang="en-US" dirty="0"/>
              <a:t>緒佇列之中的所有行程都排隊等待機會執行 </a:t>
            </a:r>
            <a:r>
              <a:rPr lang="en-US" altLang="zh-TW" dirty="0"/>
              <a:t>CPU</a:t>
            </a:r>
            <a:endParaRPr lang="zh-TW" altLang="en-US" dirty="0"/>
          </a:p>
        </p:txBody>
      </p:sp>
      <p:sp>
        <p:nvSpPr>
          <p:cNvPr id="4" name="頁尾版面配置區 3">
            <a:extLst>
              <a:ext uri="{FF2B5EF4-FFF2-40B4-BE49-F238E27FC236}">
                <a16:creationId xmlns:a16="http://schemas.microsoft.com/office/drawing/2014/main" xmlns="" id="{BE85EB53-3973-43F0-B454-3AC4DAD290C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8385C206-EC1C-47E0-BC45-A312A14AF4E9}"/>
              </a:ext>
            </a:extLst>
          </p:cNvPr>
          <p:cNvSpPr>
            <a:spLocks noGrp="1"/>
          </p:cNvSpPr>
          <p:nvPr>
            <p:ph type="sldNum" sz="quarter" idx="12"/>
          </p:nvPr>
        </p:nvSpPr>
        <p:spPr/>
        <p:txBody>
          <a:bodyPr/>
          <a:lstStyle/>
          <a:p>
            <a:fld id="{FFE097A8-199E-4615-BC99-8ECFE592F30F}" type="slidenum">
              <a:rPr lang="en-US" altLang="zh-TW" smtClean="0"/>
              <a:pPr/>
              <a:t>6</a:t>
            </a:fld>
            <a:endParaRPr lang="en-US" altLang="zh-TW"/>
          </a:p>
        </p:txBody>
      </p:sp>
    </p:spTree>
    <p:extLst>
      <p:ext uri="{BB962C8B-B14F-4D97-AF65-F5344CB8AC3E}">
        <p14:creationId xmlns:p14="http://schemas.microsoft.com/office/powerpoint/2010/main" val="227581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241E502-693A-4153-A1DC-FE2286F6B343}"/>
              </a:ext>
            </a:extLst>
          </p:cNvPr>
          <p:cNvSpPr>
            <a:spLocks noGrp="1"/>
          </p:cNvSpPr>
          <p:nvPr>
            <p:ph type="title"/>
          </p:nvPr>
        </p:nvSpPr>
        <p:spPr/>
        <p:txBody>
          <a:bodyPr/>
          <a:lstStyle/>
          <a:p>
            <a:r>
              <a:rPr lang="zh-TW" altLang="en-US" dirty="0"/>
              <a:t>　可搶先與不可搶先排班</a:t>
            </a:r>
          </a:p>
        </p:txBody>
      </p:sp>
      <p:sp>
        <p:nvSpPr>
          <p:cNvPr id="3" name="內容版面配置區 2">
            <a:extLst>
              <a:ext uri="{FF2B5EF4-FFF2-40B4-BE49-F238E27FC236}">
                <a16:creationId xmlns:a16="http://schemas.microsoft.com/office/drawing/2014/main" xmlns="" id="{6E969E89-DC66-4E71-8FFA-0C422D4A80C2}"/>
              </a:ext>
            </a:extLst>
          </p:cNvPr>
          <p:cNvSpPr>
            <a:spLocks noGrp="1"/>
          </p:cNvSpPr>
          <p:nvPr>
            <p:ph idx="1"/>
          </p:nvPr>
        </p:nvSpPr>
        <p:spPr/>
        <p:txBody>
          <a:bodyPr/>
          <a:lstStyle/>
          <a:p>
            <a:r>
              <a:rPr lang="en-US" altLang="zh-TW" dirty="0"/>
              <a:t>CPU </a:t>
            </a:r>
            <a:r>
              <a:rPr lang="zh-TW" altLang="en-US" dirty="0"/>
              <a:t>排班的決策發生在下面四種情況</a:t>
            </a:r>
            <a:r>
              <a:rPr lang="en-US" altLang="zh-TW" dirty="0"/>
              <a:t>︰</a:t>
            </a:r>
          </a:p>
          <a:p>
            <a:pPr marL="776288" lvl="1" indent="-354013">
              <a:buNone/>
            </a:pPr>
            <a:r>
              <a:rPr lang="en-US" altLang="zh-TW" b="1" dirty="0">
                <a:solidFill>
                  <a:schemeClr val="accent4"/>
                </a:solidFill>
              </a:rPr>
              <a:t>1.</a:t>
            </a:r>
            <a:r>
              <a:rPr lang="en-US" altLang="zh-TW" dirty="0"/>
              <a:t> </a:t>
            </a:r>
            <a:r>
              <a:rPr lang="zh-TW" altLang="en-US" dirty="0"/>
              <a:t>當一行程從執行狀態轉變成等待狀態時</a:t>
            </a:r>
            <a:endParaRPr lang="en-US" altLang="zh-TW" dirty="0"/>
          </a:p>
          <a:p>
            <a:pPr lvl="2"/>
            <a:r>
              <a:rPr lang="zh-TW" altLang="en-US" dirty="0"/>
              <a:t>例如 </a:t>
            </a:r>
            <a:r>
              <a:rPr lang="en-US" altLang="zh-TW" dirty="0"/>
              <a:t>I/O </a:t>
            </a:r>
            <a:r>
              <a:rPr lang="zh-TW" altLang="en-US" dirty="0"/>
              <a:t>要求，或是呼叫 </a:t>
            </a:r>
            <a:r>
              <a:rPr lang="en-US" altLang="zh-TW" dirty="0">
                <a:latin typeface="+mj-lt"/>
              </a:rPr>
              <a:t>wait() </a:t>
            </a:r>
            <a:r>
              <a:rPr lang="zh-TW" altLang="en-US" dirty="0"/>
              <a:t>等待子行程的結束</a:t>
            </a:r>
            <a:endParaRPr lang="en-US" altLang="zh-TW" dirty="0"/>
          </a:p>
          <a:p>
            <a:pPr marL="776288" lvl="1" indent="-354013">
              <a:buNone/>
            </a:pPr>
            <a:r>
              <a:rPr lang="en-US" altLang="zh-TW" b="1" dirty="0">
                <a:solidFill>
                  <a:schemeClr val="accent4"/>
                </a:solidFill>
              </a:rPr>
              <a:t>2.</a:t>
            </a:r>
            <a:r>
              <a:rPr lang="en-US" altLang="zh-TW" dirty="0"/>
              <a:t> </a:t>
            </a:r>
            <a:r>
              <a:rPr lang="zh-TW" altLang="en-US" dirty="0"/>
              <a:t>當一行程從執行狀態轉變成就緒狀態時</a:t>
            </a:r>
            <a:endParaRPr lang="en-US" altLang="zh-TW" dirty="0"/>
          </a:p>
          <a:p>
            <a:pPr lvl="2"/>
            <a:r>
              <a:rPr lang="zh-TW" altLang="en-US" dirty="0"/>
              <a:t>例如當有中斷發生時</a:t>
            </a:r>
            <a:endParaRPr lang="en-US" altLang="zh-TW" dirty="0"/>
          </a:p>
          <a:p>
            <a:pPr marL="776288" lvl="1" indent="-354013">
              <a:buNone/>
            </a:pPr>
            <a:r>
              <a:rPr lang="en-US" altLang="zh-TW" b="1" dirty="0">
                <a:solidFill>
                  <a:schemeClr val="accent4"/>
                </a:solidFill>
              </a:rPr>
              <a:t>3.</a:t>
            </a:r>
            <a:r>
              <a:rPr lang="en-US" altLang="zh-TW" dirty="0"/>
              <a:t> </a:t>
            </a:r>
            <a:r>
              <a:rPr lang="zh-TW" altLang="en-US" dirty="0"/>
              <a:t>當一行程從等待狀態轉變成就緒狀態時</a:t>
            </a:r>
            <a:endParaRPr lang="en-US" altLang="zh-TW" dirty="0"/>
          </a:p>
          <a:p>
            <a:pPr marL="1303337" lvl="2" indent="-457200"/>
            <a:r>
              <a:rPr lang="zh-TW" altLang="en-US" dirty="0"/>
              <a:t>例如 </a:t>
            </a:r>
            <a:r>
              <a:rPr lang="en-US" altLang="zh-TW" dirty="0"/>
              <a:t>I/O </a:t>
            </a:r>
            <a:r>
              <a:rPr lang="zh-TW" altLang="en-US" dirty="0"/>
              <a:t>的結束</a:t>
            </a:r>
            <a:endParaRPr lang="en-US" altLang="zh-TW" dirty="0"/>
          </a:p>
          <a:p>
            <a:pPr marL="776288" lvl="1" indent="-354013">
              <a:buNone/>
            </a:pPr>
            <a:r>
              <a:rPr lang="en-US" altLang="zh-TW" b="1" dirty="0">
                <a:solidFill>
                  <a:schemeClr val="accent4"/>
                </a:solidFill>
              </a:rPr>
              <a:t>4.</a:t>
            </a:r>
            <a:r>
              <a:rPr lang="en-US" altLang="zh-TW" dirty="0"/>
              <a:t> </a:t>
            </a:r>
            <a:r>
              <a:rPr lang="zh-TW" altLang="en-US" dirty="0"/>
              <a:t>當一行程終止時</a:t>
            </a:r>
          </a:p>
        </p:txBody>
      </p:sp>
      <p:sp>
        <p:nvSpPr>
          <p:cNvPr id="4" name="頁尾版面配置區 3">
            <a:extLst>
              <a:ext uri="{FF2B5EF4-FFF2-40B4-BE49-F238E27FC236}">
                <a16:creationId xmlns:a16="http://schemas.microsoft.com/office/drawing/2014/main" xmlns="" id="{5473CB39-5313-4A0D-A2FD-AA78F76D3C9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A97C7140-326D-4FF8-9B64-9E8539F8136B}"/>
              </a:ext>
            </a:extLst>
          </p:cNvPr>
          <p:cNvSpPr>
            <a:spLocks noGrp="1"/>
          </p:cNvSpPr>
          <p:nvPr>
            <p:ph type="sldNum" sz="quarter" idx="12"/>
          </p:nvPr>
        </p:nvSpPr>
        <p:spPr/>
        <p:txBody>
          <a:bodyPr/>
          <a:lstStyle/>
          <a:p>
            <a:fld id="{FFE097A8-199E-4615-BC99-8ECFE592F30F}" type="slidenum">
              <a:rPr lang="en-US" altLang="zh-TW" smtClean="0"/>
              <a:pPr/>
              <a:t>7</a:t>
            </a:fld>
            <a:endParaRPr lang="en-US" altLang="zh-TW"/>
          </a:p>
        </p:txBody>
      </p:sp>
    </p:spTree>
    <p:extLst>
      <p:ext uri="{BB962C8B-B14F-4D97-AF65-F5344CB8AC3E}">
        <p14:creationId xmlns:p14="http://schemas.microsoft.com/office/powerpoint/2010/main" val="89939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0A4FB2F-C95F-4AFD-A5A8-DA52FEEFF787}"/>
              </a:ext>
            </a:extLst>
          </p:cNvPr>
          <p:cNvSpPr>
            <a:spLocks noGrp="1"/>
          </p:cNvSpPr>
          <p:nvPr>
            <p:ph type="title"/>
          </p:nvPr>
        </p:nvSpPr>
        <p:spPr/>
        <p:txBody>
          <a:bodyPr/>
          <a:lstStyle/>
          <a:p>
            <a:r>
              <a:rPr lang="zh-TW" altLang="en-US" dirty="0"/>
              <a:t>　可搶先與不可搶先排班</a:t>
            </a:r>
          </a:p>
        </p:txBody>
      </p:sp>
      <p:sp>
        <p:nvSpPr>
          <p:cNvPr id="3" name="內容版面配置區 2">
            <a:extLst>
              <a:ext uri="{FF2B5EF4-FFF2-40B4-BE49-F238E27FC236}">
                <a16:creationId xmlns:a16="http://schemas.microsoft.com/office/drawing/2014/main" xmlns="" id="{291B0D1D-09BD-4119-8C3E-93736A942F41}"/>
              </a:ext>
            </a:extLst>
          </p:cNvPr>
          <p:cNvSpPr>
            <a:spLocks noGrp="1"/>
          </p:cNvSpPr>
          <p:nvPr>
            <p:ph idx="1"/>
          </p:nvPr>
        </p:nvSpPr>
        <p:spPr/>
        <p:txBody>
          <a:bodyPr/>
          <a:lstStyle/>
          <a:p>
            <a:pPr lvl="1"/>
            <a:r>
              <a:rPr lang="zh-TW" altLang="en-US" dirty="0"/>
              <a:t>情況 </a:t>
            </a:r>
            <a:r>
              <a:rPr lang="en-US" altLang="zh-TW" b="1" dirty="0">
                <a:solidFill>
                  <a:schemeClr val="accent4"/>
                </a:solidFill>
              </a:rPr>
              <a:t>1</a:t>
            </a:r>
            <a:r>
              <a:rPr lang="en-US" altLang="zh-TW" dirty="0"/>
              <a:t> </a:t>
            </a:r>
            <a:r>
              <a:rPr lang="zh-TW" altLang="en-US" dirty="0"/>
              <a:t>及 </a:t>
            </a:r>
            <a:r>
              <a:rPr lang="en-US" altLang="zh-TW" b="1" dirty="0">
                <a:solidFill>
                  <a:schemeClr val="accent4"/>
                </a:solidFill>
              </a:rPr>
              <a:t>4</a:t>
            </a:r>
            <a:r>
              <a:rPr lang="en-US" altLang="zh-TW" dirty="0"/>
              <a:t> </a:t>
            </a:r>
            <a:r>
              <a:rPr lang="zh-TW" altLang="en-US" dirty="0"/>
              <a:t>而言</a:t>
            </a:r>
            <a:endParaRPr lang="en-US" altLang="zh-TW" dirty="0"/>
          </a:p>
          <a:p>
            <a:pPr lvl="2"/>
            <a:r>
              <a:rPr lang="zh-TW" altLang="en-US" dirty="0"/>
              <a:t>如果用排班的觀念來看是沒有選擇的餘地，只能選擇一個新的行程來執行</a:t>
            </a:r>
            <a:endParaRPr lang="en-US" altLang="zh-TW" dirty="0"/>
          </a:p>
          <a:p>
            <a:pPr lvl="3"/>
            <a:r>
              <a:rPr lang="zh-TW" altLang="en-US" dirty="0"/>
              <a:t>如果有行程存在於就緒佇列之中</a:t>
            </a:r>
            <a:endParaRPr lang="en-US" altLang="zh-TW" dirty="0"/>
          </a:p>
          <a:p>
            <a:pPr lvl="1"/>
            <a:r>
              <a:rPr lang="zh-TW" altLang="en-US" dirty="0"/>
              <a:t>情況 </a:t>
            </a:r>
            <a:r>
              <a:rPr lang="en-US" altLang="zh-TW" b="1" dirty="0">
                <a:solidFill>
                  <a:schemeClr val="accent4"/>
                </a:solidFill>
              </a:rPr>
              <a:t>2</a:t>
            </a:r>
            <a:r>
              <a:rPr lang="en-US" altLang="zh-TW" dirty="0"/>
              <a:t> </a:t>
            </a:r>
            <a:r>
              <a:rPr lang="zh-TW" altLang="en-US" dirty="0"/>
              <a:t>和 </a:t>
            </a:r>
            <a:r>
              <a:rPr lang="en-US" altLang="zh-TW" b="1" dirty="0">
                <a:solidFill>
                  <a:schemeClr val="accent4"/>
                </a:solidFill>
              </a:rPr>
              <a:t>3</a:t>
            </a:r>
            <a:r>
              <a:rPr lang="en-US" altLang="zh-TW" dirty="0"/>
              <a:t> </a:t>
            </a:r>
            <a:r>
              <a:rPr lang="zh-TW" altLang="en-US" dirty="0"/>
              <a:t>並非這種情形</a:t>
            </a:r>
          </a:p>
          <a:p>
            <a:pPr lvl="1"/>
            <a:r>
              <a:rPr lang="zh-TW" altLang="en-US" dirty="0"/>
              <a:t>如果排班只發生在情況 </a:t>
            </a:r>
            <a:r>
              <a:rPr lang="en-US" altLang="zh-TW" b="1" dirty="0">
                <a:solidFill>
                  <a:schemeClr val="accent4"/>
                </a:solidFill>
              </a:rPr>
              <a:t>1</a:t>
            </a:r>
            <a:r>
              <a:rPr lang="en-US" altLang="zh-TW" dirty="0"/>
              <a:t> </a:t>
            </a:r>
            <a:r>
              <a:rPr lang="zh-TW" altLang="en-US" dirty="0"/>
              <a:t>和 </a:t>
            </a:r>
            <a:r>
              <a:rPr lang="en-US" altLang="zh-TW" b="1" dirty="0">
                <a:solidFill>
                  <a:schemeClr val="accent4"/>
                </a:solidFill>
              </a:rPr>
              <a:t>4</a:t>
            </a:r>
            <a:r>
              <a:rPr lang="en-US" altLang="zh-TW" dirty="0"/>
              <a:t> </a:t>
            </a:r>
            <a:r>
              <a:rPr lang="zh-TW" altLang="en-US" dirty="0"/>
              <a:t>時</a:t>
            </a:r>
            <a:endParaRPr lang="en-US" altLang="zh-TW" dirty="0"/>
          </a:p>
          <a:p>
            <a:pPr lvl="2"/>
            <a:r>
              <a:rPr lang="zh-TW" altLang="en-US" dirty="0"/>
              <a:t>我們稱這種排班方法為</a:t>
            </a:r>
            <a:r>
              <a:rPr lang="zh-TW" altLang="en-US" b="1" dirty="0"/>
              <a:t>不可搶先 </a:t>
            </a:r>
            <a:r>
              <a:rPr lang="en-US" altLang="zh-TW" dirty="0"/>
              <a:t>(</a:t>
            </a:r>
            <a:r>
              <a:rPr lang="en-US" altLang="zh-TW" dirty="0" err="1"/>
              <a:t>nonpreemptive</a:t>
            </a:r>
            <a:r>
              <a:rPr lang="en-US" altLang="zh-TW" dirty="0"/>
              <a:t>) </a:t>
            </a:r>
            <a:r>
              <a:rPr lang="zh-TW" altLang="en-US" dirty="0"/>
              <a:t>或</a:t>
            </a:r>
            <a:r>
              <a:rPr lang="zh-TW" altLang="en-US" b="1" dirty="0"/>
              <a:t>合作</a:t>
            </a:r>
            <a:r>
              <a:rPr lang="zh-TW" altLang="en-US" dirty="0"/>
              <a:t> </a:t>
            </a:r>
            <a:r>
              <a:rPr lang="en-US" altLang="zh-TW" dirty="0"/>
              <a:t>(cooperative)</a:t>
            </a:r>
          </a:p>
          <a:p>
            <a:pPr lvl="2"/>
            <a:r>
              <a:rPr lang="zh-TW" altLang="en-US" dirty="0"/>
              <a:t>否則就稱為</a:t>
            </a:r>
            <a:r>
              <a:rPr lang="zh-TW" altLang="en-US" b="1" dirty="0"/>
              <a:t>可搶先 </a:t>
            </a:r>
            <a:r>
              <a:rPr lang="en-US" altLang="zh-TW" dirty="0"/>
              <a:t>(preemptive)</a:t>
            </a:r>
            <a:endParaRPr lang="zh-TW" altLang="en-US" dirty="0"/>
          </a:p>
        </p:txBody>
      </p:sp>
      <p:sp>
        <p:nvSpPr>
          <p:cNvPr id="4" name="頁尾版面配置區 3">
            <a:extLst>
              <a:ext uri="{FF2B5EF4-FFF2-40B4-BE49-F238E27FC236}">
                <a16:creationId xmlns:a16="http://schemas.microsoft.com/office/drawing/2014/main" xmlns="" id="{0DD8252F-259C-41FA-85F0-AEF738A0487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76663A73-49C4-4628-8C32-31063034E928}"/>
              </a:ext>
            </a:extLst>
          </p:cNvPr>
          <p:cNvSpPr>
            <a:spLocks noGrp="1"/>
          </p:cNvSpPr>
          <p:nvPr>
            <p:ph type="sldNum" sz="quarter" idx="12"/>
          </p:nvPr>
        </p:nvSpPr>
        <p:spPr/>
        <p:txBody>
          <a:bodyPr/>
          <a:lstStyle/>
          <a:p>
            <a:fld id="{FFE097A8-199E-4615-BC99-8ECFE592F30F}" type="slidenum">
              <a:rPr lang="en-US" altLang="zh-TW" smtClean="0"/>
              <a:pPr/>
              <a:t>8</a:t>
            </a:fld>
            <a:endParaRPr lang="en-US" altLang="zh-TW"/>
          </a:p>
        </p:txBody>
      </p:sp>
    </p:spTree>
    <p:extLst>
      <p:ext uri="{BB962C8B-B14F-4D97-AF65-F5344CB8AC3E}">
        <p14:creationId xmlns:p14="http://schemas.microsoft.com/office/powerpoint/2010/main" val="181166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6656B9-C09A-48BF-9322-93C4387CDB48}"/>
              </a:ext>
            </a:extLst>
          </p:cNvPr>
          <p:cNvSpPr>
            <a:spLocks noGrp="1"/>
          </p:cNvSpPr>
          <p:nvPr>
            <p:ph type="title"/>
          </p:nvPr>
        </p:nvSpPr>
        <p:spPr/>
        <p:txBody>
          <a:bodyPr/>
          <a:lstStyle/>
          <a:p>
            <a:r>
              <a:rPr lang="zh-TW" altLang="en-US" dirty="0"/>
              <a:t>　分派器</a:t>
            </a:r>
          </a:p>
        </p:txBody>
      </p:sp>
      <p:sp>
        <p:nvSpPr>
          <p:cNvPr id="3" name="內容版面配置區 2">
            <a:extLst>
              <a:ext uri="{FF2B5EF4-FFF2-40B4-BE49-F238E27FC236}">
                <a16:creationId xmlns:a16="http://schemas.microsoft.com/office/drawing/2014/main" xmlns="" id="{C181BDC0-785B-4D1A-B33A-949F79A71F61}"/>
              </a:ext>
            </a:extLst>
          </p:cNvPr>
          <p:cNvSpPr>
            <a:spLocks noGrp="1"/>
          </p:cNvSpPr>
          <p:nvPr>
            <p:ph idx="1"/>
          </p:nvPr>
        </p:nvSpPr>
        <p:spPr/>
        <p:txBody>
          <a:bodyPr/>
          <a:lstStyle/>
          <a:p>
            <a:r>
              <a:rPr lang="zh-TW" altLang="en-US" dirty="0"/>
              <a:t>分派器就是將 </a:t>
            </a:r>
            <a:r>
              <a:rPr lang="en-US" altLang="zh-TW" dirty="0"/>
              <a:t>CPU </a:t>
            </a:r>
            <a:r>
              <a:rPr lang="zh-TW" altLang="en-US" dirty="0"/>
              <a:t>控制權交給短程排班器選出行程時所採用的模組。這個功能包括：</a:t>
            </a:r>
          </a:p>
          <a:p>
            <a:pPr lvl="1"/>
            <a:r>
              <a:rPr lang="zh-TW" altLang="en-US" dirty="0"/>
              <a:t>轉換內容</a:t>
            </a:r>
          </a:p>
          <a:p>
            <a:pPr lvl="1"/>
            <a:r>
              <a:rPr lang="zh-TW" altLang="en-US" dirty="0"/>
              <a:t>轉換成使用者模式 </a:t>
            </a:r>
            <a:r>
              <a:rPr lang="en-US" altLang="zh-TW" dirty="0"/>
              <a:t>(user mode)</a:t>
            </a:r>
          </a:p>
          <a:p>
            <a:pPr lvl="1"/>
            <a:r>
              <a:rPr lang="zh-TW" altLang="en-US" dirty="0"/>
              <a:t>跳越到使用者程式的適當位置，以便重新開啟程式</a:t>
            </a:r>
          </a:p>
          <a:p>
            <a:r>
              <a:rPr lang="zh-TW" altLang="en-US" dirty="0"/>
              <a:t>分派器應該盡可能地快</a:t>
            </a:r>
            <a:endParaRPr lang="en-US" altLang="zh-TW" dirty="0"/>
          </a:p>
          <a:p>
            <a:pPr lvl="1"/>
            <a:r>
              <a:rPr lang="zh-TW" altLang="en-US" dirty="0"/>
              <a:t>分派器用來停止一個行程，並啟動另一個行程所用的時間，就是所謂的</a:t>
            </a:r>
            <a:r>
              <a:rPr lang="zh-TW" altLang="en-US" b="1" dirty="0"/>
              <a:t>分派延遲</a:t>
            </a:r>
            <a:r>
              <a:rPr lang="zh-TW" altLang="en-US" dirty="0"/>
              <a:t> </a:t>
            </a:r>
            <a:r>
              <a:rPr lang="en-US" altLang="zh-TW" dirty="0"/>
              <a:t>(dispatch latency)</a:t>
            </a:r>
            <a:endParaRPr lang="zh-TW" altLang="en-US" dirty="0"/>
          </a:p>
        </p:txBody>
      </p:sp>
      <p:sp>
        <p:nvSpPr>
          <p:cNvPr id="4" name="頁尾版面配置區 3">
            <a:extLst>
              <a:ext uri="{FF2B5EF4-FFF2-40B4-BE49-F238E27FC236}">
                <a16:creationId xmlns:a16="http://schemas.microsoft.com/office/drawing/2014/main" xmlns="" id="{17F695E3-923C-408A-B45D-2A1FFC2EE96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xmlns="" id="{44E7B0D5-8D14-4DDA-BF98-6F4A073B04ED}"/>
              </a:ext>
            </a:extLst>
          </p:cNvPr>
          <p:cNvSpPr>
            <a:spLocks noGrp="1"/>
          </p:cNvSpPr>
          <p:nvPr>
            <p:ph type="sldNum" sz="quarter" idx="12"/>
          </p:nvPr>
        </p:nvSpPr>
        <p:spPr/>
        <p:txBody>
          <a:bodyPr/>
          <a:lstStyle/>
          <a:p>
            <a:fld id="{FFE097A8-199E-4615-BC99-8ECFE592F30F}" type="slidenum">
              <a:rPr lang="en-US" altLang="zh-TW" smtClean="0"/>
              <a:pPr/>
              <a:t>9</a:t>
            </a:fld>
            <a:endParaRPr lang="en-US" altLang="zh-TW"/>
          </a:p>
        </p:txBody>
      </p:sp>
    </p:spTree>
    <p:extLst>
      <p:ext uri="{BB962C8B-B14F-4D97-AF65-F5344CB8AC3E}">
        <p14:creationId xmlns:p14="http://schemas.microsoft.com/office/powerpoint/2010/main" val="1203713738"/>
      </p:ext>
    </p:extLst>
  </p:cSld>
  <p:clrMapOvr>
    <a:masterClrMapping/>
  </p:clrMapOvr>
</p:sld>
</file>

<file path=ppt/theme/theme1.xml><?xml version="1.0" encoding="utf-8"?>
<a:theme xmlns:a="http://schemas.openxmlformats.org/drawingml/2006/main" name="5_Default Design">
  <a:themeElements>
    <a:clrScheme name="Custom 232">
      <a:dk1>
        <a:srgbClr val="000000"/>
      </a:dk1>
      <a:lt1>
        <a:srgbClr val="FFFFFF"/>
      </a:lt1>
      <a:dk2>
        <a:srgbClr val="5D5C2E"/>
      </a:dk2>
      <a:lt2>
        <a:srgbClr val="B2B2B2"/>
      </a:lt2>
      <a:accent1>
        <a:srgbClr val="A8BC42"/>
      </a:accent1>
      <a:accent2>
        <a:srgbClr val="62BB4D"/>
      </a:accent2>
      <a:accent3>
        <a:srgbClr val="63BDBB"/>
      </a:accent3>
      <a:accent4>
        <a:srgbClr val="61ACBB"/>
      </a:accent4>
      <a:accent5>
        <a:srgbClr val="D4C44C"/>
      </a:accent5>
      <a:accent6>
        <a:srgbClr val="C7AA59"/>
      </a:accent6>
      <a:hlink>
        <a:srgbClr val="8BC42E"/>
      </a:hlink>
      <a:folHlink>
        <a:srgbClr val="71C5A5"/>
      </a:folHlink>
    </a:clrScheme>
    <a:fontScheme name="微軟標楷_AT">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5_Default Design 1">
        <a:dk1>
          <a:srgbClr val="000000"/>
        </a:dk1>
        <a:lt1>
          <a:srgbClr val="FFFFFF"/>
        </a:lt1>
        <a:dk2>
          <a:srgbClr val="5D5C2E"/>
        </a:dk2>
        <a:lt2>
          <a:srgbClr val="B2B2B2"/>
        </a:lt2>
        <a:accent1>
          <a:srgbClr val="A8BC42"/>
        </a:accent1>
        <a:accent2>
          <a:srgbClr val="62BB4D"/>
        </a:accent2>
        <a:accent3>
          <a:srgbClr val="FFFFFF"/>
        </a:accent3>
        <a:accent4>
          <a:srgbClr val="000000"/>
        </a:accent4>
        <a:accent5>
          <a:srgbClr val="D1DAB0"/>
        </a:accent5>
        <a:accent6>
          <a:srgbClr val="58A945"/>
        </a:accent6>
        <a:hlink>
          <a:srgbClr val="8BC42E"/>
        </a:hlink>
        <a:folHlink>
          <a:srgbClr val="71C5A5"/>
        </a:folHlink>
      </a:clrScheme>
      <a:clrMap bg1="lt1" tx1="dk1" bg2="lt2" tx2="dk2" accent1="accent1" accent2="accent2" accent3="accent3" accent4="accent4" accent5="accent5" accent6="accent6" hlink="hlink" folHlink="folHlink"/>
    </a:extraClrScheme>
    <a:extraClrScheme>
      <a:clrScheme name="5_Default Design 2">
        <a:dk1>
          <a:srgbClr val="000000"/>
        </a:dk1>
        <a:lt1>
          <a:srgbClr val="FFFFFF"/>
        </a:lt1>
        <a:dk2>
          <a:srgbClr val="87611D"/>
        </a:dk2>
        <a:lt2>
          <a:srgbClr val="B2B2B2"/>
        </a:lt2>
        <a:accent1>
          <a:srgbClr val="D79F67"/>
        </a:accent1>
        <a:accent2>
          <a:srgbClr val="C3C049"/>
        </a:accent2>
        <a:accent3>
          <a:srgbClr val="FFFFFF"/>
        </a:accent3>
        <a:accent4>
          <a:srgbClr val="000000"/>
        </a:accent4>
        <a:accent5>
          <a:srgbClr val="E8CDB8"/>
        </a:accent5>
        <a:accent6>
          <a:srgbClr val="B0AE41"/>
        </a:accent6>
        <a:hlink>
          <a:srgbClr val="FCB246"/>
        </a:hlink>
        <a:folHlink>
          <a:srgbClr val="94C256"/>
        </a:folHlink>
      </a:clrScheme>
      <a:clrMap bg1="lt1" tx1="dk1" bg2="lt2" tx2="dk2" accent1="accent1" accent2="accent2" accent3="accent3" accent4="accent4" accent5="accent5" accent6="accent6" hlink="hlink" folHlink="folHlink"/>
    </a:extraClrScheme>
    <a:extraClrScheme>
      <a:clrScheme name="5_Default Design 3">
        <a:dk1>
          <a:srgbClr val="000000"/>
        </a:dk1>
        <a:lt1>
          <a:srgbClr val="FFFFFF"/>
        </a:lt1>
        <a:dk2>
          <a:srgbClr val="356777"/>
        </a:dk2>
        <a:lt2>
          <a:srgbClr val="B2B2B2"/>
        </a:lt2>
        <a:accent1>
          <a:srgbClr val="9CAEAC"/>
        </a:accent1>
        <a:accent2>
          <a:srgbClr val="88C957"/>
        </a:accent2>
        <a:accent3>
          <a:srgbClr val="FFFFFF"/>
        </a:accent3>
        <a:accent4>
          <a:srgbClr val="000000"/>
        </a:accent4>
        <a:accent5>
          <a:srgbClr val="CBD3D2"/>
        </a:accent5>
        <a:accent6>
          <a:srgbClr val="7BB64E"/>
        </a:accent6>
        <a:hlink>
          <a:srgbClr val="6BCBB2"/>
        </a:hlink>
        <a:folHlink>
          <a:srgbClr val="5AA5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1213TGp_environment_L</Template>
  <TotalTime>431</TotalTime>
  <Words>2382</Words>
  <Application>Microsoft Office PowerPoint</Application>
  <PresentationFormat>如螢幕大小 (4:3)</PresentationFormat>
  <Paragraphs>279</Paragraphs>
  <Slides>49</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49</vt:i4>
      </vt:variant>
    </vt:vector>
  </HeadingPairs>
  <TitlesOfParts>
    <vt:vector size="60" baseType="lpstr">
      <vt:lpstr>微軟正黑體</vt:lpstr>
      <vt:lpstr>新細明體</vt:lpstr>
      <vt:lpstr>標楷體</vt:lpstr>
      <vt:lpstr>Arial</vt:lpstr>
      <vt:lpstr>Calibri</vt:lpstr>
      <vt:lpstr>Century</vt:lpstr>
      <vt:lpstr>Times New Roman</vt:lpstr>
      <vt:lpstr>Trebuchet MS</vt:lpstr>
      <vt:lpstr>Wingdings</vt:lpstr>
      <vt:lpstr>Wingdings 3</vt:lpstr>
      <vt:lpstr>5_Default Design</vt:lpstr>
      <vt:lpstr>CPU 排班</vt:lpstr>
      <vt:lpstr>章節目標</vt:lpstr>
      <vt:lpstr>　基本觀念</vt:lpstr>
      <vt:lpstr>　 CPU 分割和 I/O 分割交替排列的順序</vt:lpstr>
      <vt:lpstr>　CPU 脈衝週期</vt:lpstr>
      <vt:lpstr>　CPU 排班器</vt:lpstr>
      <vt:lpstr>　可搶先與不可搶先排班</vt:lpstr>
      <vt:lpstr>　可搶先與不可搶先排班</vt:lpstr>
      <vt:lpstr>　分派器</vt:lpstr>
      <vt:lpstr>　分派器的角色</vt:lpstr>
      <vt:lpstr>　排班原則</vt:lpstr>
      <vt:lpstr>　排班演算法</vt:lpstr>
      <vt:lpstr>　最短的工作先做排班法</vt:lpstr>
      <vt:lpstr>　最短的工作先做排班法</vt:lpstr>
      <vt:lpstr>　預估下一個 CPU 分割的長度</vt:lpstr>
      <vt:lpstr>　最短的工作先做排班法</vt:lpstr>
      <vt:lpstr>依序循環排班法</vt:lpstr>
      <vt:lpstr>　時間量越短，內容轉換的負荷越重</vt:lpstr>
      <vt:lpstr>圖 5.6　回復時間和時間量的不同</vt:lpstr>
      <vt:lpstr>　優先權排班法</vt:lpstr>
      <vt:lpstr>　多層佇列排班法</vt:lpstr>
      <vt:lpstr>多層回饋佇列排班法</vt:lpstr>
      <vt:lpstr>　多層回饋佇列</vt:lpstr>
      <vt:lpstr>　執行緒排班</vt:lpstr>
      <vt:lpstr>　Pthread 的排班</vt:lpstr>
      <vt:lpstr>　多處理器的排班問題</vt:lpstr>
      <vt:lpstr>　多核心處理器</vt:lpstr>
      <vt:lpstr>就緒佇列的結構</vt:lpstr>
      <vt:lpstr>記憶體停滯 &amp; 多執行緒多核心系統</vt:lpstr>
      <vt:lpstr>　晶片多執行緒</vt:lpstr>
      <vt:lpstr>兩種層級排班</vt:lpstr>
      <vt:lpstr>NUMA 和 CPU 排班</vt:lpstr>
      <vt:lpstr>　即時 CPU 排班</vt:lpstr>
      <vt:lpstr>　降低潛伏期</vt:lpstr>
      <vt:lpstr>　降低潛伏期</vt:lpstr>
      <vt:lpstr>　以優先權為基礎的排班</vt:lpstr>
      <vt:lpstr>5.6.2　以優先權為基礎的排班</vt:lpstr>
      <vt:lpstr>　週期性任務</vt:lpstr>
      <vt:lpstr>5.6.3　單調速率排班法</vt:lpstr>
      <vt:lpstr>　最早截止期限優先排班法</vt:lpstr>
      <vt:lpstr>　比例分享排班法</vt:lpstr>
      <vt:lpstr>演算法的評估</vt:lpstr>
      <vt:lpstr>　演算法的評估</vt:lpstr>
      <vt:lpstr>　佇列模式</vt:lpstr>
      <vt:lpstr>　佇列模式</vt:lpstr>
      <vt:lpstr>　佇列模式</vt:lpstr>
      <vt:lpstr>　模　擬</vt:lpstr>
      <vt:lpstr>　以模擬方式評估 CPU 排班器</vt:lpstr>
      <vt:lpstr>　實　作</vt:lpstr>
    </vt:vector>
  </TitlesOfParts>
  <Company>guild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作業系統第十版</dc:title>
  <dc:creator>Rachel Tsai</dc:creator>
  <cp:keywords>東華書局</cp:keywords>
  <cp:lastModifiedBy>tyw</cp:lastModifiedBy>
  <cp:revision>53</cp:revision>
  <dcterms:created xsi:type="dcterms:W3CDTF">2021-02-02T09:48:34Z</dcterms:created>
  <dcterms:modified xsi:type="dcterms:W3CDTF">2021-10-15T03:58:56Z</dcterms:modified>
</cp:coreProperties>
</file>