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7D88508-4329-4C0F-A2DB-4E787AF5BEA5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3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47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71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28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989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00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24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820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90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1846671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85804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1919961"/>
            <a:ext cx="6798736" cy="401517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2019/9/25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42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45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2019/9/25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1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1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84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35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2019/9/25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35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88508-4329-4C0F-A2DB-4E787AF5BEA5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9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2000" y="1122363"/>
            <a:ext cx="8280000" cy="2387600"/>
          </a:xfrm>
        </p:spPr>
        <p:txBody>
          <a:bodyPr>
            <a:normAutofit/>
          </a:bodyPr>
          <a:lstStyle/>
          <a:p>
            <a:r>
              <a:rPr lang="zh-TW" altLang="en-US" sz="4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第</a:t>
            </a:r>
            <a:r>
              <a:rPr lang="zh-TW" altLang="en-US" sz="4600" dirty="0">
                <a:latin typeface="Times New Roman" panose="02020603050405020304" pitchFamily="18" charset="0"/>
                <a:ea typeface="標楷體" panose="03000509000000000000" pitchFamily="65" charset="-120"/>
              </a:rPr>
              <a:t>二</a:t>
            </a:r>
            <a:r>
              <a:rPr lang="zh-TW" altLang="en-US" sz="4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章 認知發展與教育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000" y="3602038"/>
            <a:ext cx="8280000" cy="1655762"/>
          </a:xfrm>
        </p:spPr>
        <p:txBody>
          <a:bodyPr>
            <a:normAutofit/>
          </a:bodyPr>
          <a:lstStyle/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439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皮亞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傑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認知發展理論的評述</a:t>
            </a:r>
            <a:endParaRPr lang="zh-TW" altLang="en-US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ea1Cht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皮亞傑認知發展理論的教育含義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確認兒童心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智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成長的內發性與主動性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確認兒童認知發展的階段性與普遍性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確認兒童認知發展階段成長速度不一</a:t>
            </a:r>
            <a:endParaRPr lang="zh-TW" altLang="en-US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397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ea"/>
              <a:buAutoNum type="ea1ChtPeriod" startAt="2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皮亞傑認知發展理論受到的批評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發展先於學習的論點缺乏教育價值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對皮亞傑認知發展理論的修正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TW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新皮亞傑主義：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認為皮亞傑低估了兒童的思維能力，而高估了青少年的思維能力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四個階段無法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涵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蓋人類認知發展的全部歷程，應該要增加第五階段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-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後形式思維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(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辯證思維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)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：成年人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的思維特徵</a:t>
            </a:r>
          </a:p>
        </p:txBody>
      </p:sp>
    </p:spTree>
    <p:extLst>
      <p:ext uri="{BB962C8B-B14F-4D97-AF65-F5344CB8AC3E}">
        <p14:creationId xmlns:p14="http://schemas.microsoft.com/office/powerpoint/2010/main" val="308920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維果茨基的認知發展理論</a:t>
            </a:r>
            <a:endParaRPr lang="zh-TW" altLang="en-US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1800" y="1976186"/>
            <a:ext cx="6800400" cy="4014000"/>
          </a:xfrm>
        </p:spPr>
        <p:txBody>
          <a:bodyPr/>
          <a:lstStyle/>
          <a:p>
            <a:pPr marL="514350" indent="-514350">
              <a:buFont typeface="+mj-ea"/>
              <a:buAutoNum type="ea1Cht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維果茨基認知發展理論的基本要義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社會文化是影響認知發展的要素：外鑠歷程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語言在認知發展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中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的功能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1428750" lvl="2" indent="-514350">
              <a:buFont typeface="+mj-lt"/>
              <a:buAutoNum type="alphaU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文化傳承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1428750" lvl="2" indent="-514350">
              <a:buFont typeface="+mj-lt"/>
              <a:buAutoNum type="alphaU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調和思想與行動，促進認知發展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1428750" lvl="2" indent="-514350">
              <a:buFont typeface="+mj-lt"/>
              <a:buAutoNum type="alphaUcPeriod"/>
            </a:pP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《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心智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與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社會：高級心理功能的發展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》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基本心理功能→生物進化的結果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高級心理功能→社會文化心理發展的結果</a:t>
            </a:r>
            <a:endParaRPr lang="zh-TW" altLang="en-US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998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zh-TW" altLang="en-US" sz="2400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近側發展區與鷹架</a:t>
            </a:r>
            <a:r>
              <a:rPr lang="zh-TW" altLang="en-US" sz="2400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作用</a:t>
            </a:r>
            <a:endParaRPr lang="en-US" altLang="zh-TW" sz="2400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1371600" lvl="2" indent="-457200">
              <a:buFont typeface="+mj-lt"/>
              <a:buAutoNum type="alphaUcPeriod"/>
            </a:pPr>
            <a:r>
              <a:rPr lang="zh-TW" altLang="en-US" sz="2000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近側發展區</a:t>
            </a:r>
            <a:r>
              <a:rPr lang="en-US" altLang="zh-TW" sz="2000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(ZPD)-</a:t>
            </a:r>
            <a:r>
              <a:rPr lang="zh-TW" altLang="en-US" sz="2000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從兒童實際認知發展水準到他可能認知發展水準之間的差距</a:t>
            </a:r>
            <a:endParaRPr lang="en-US" altLang="zh-TW" sz="2000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1371600" lvl="2" indent="-457200">
              <a:buFont typeface="+mj-lt"/>
              <a:buAutoNum type="alphaUcPeriod"/>
            </a:pPr>
            <a:r>
              <a:rPr lang="zh-TW" altLang="en-US" sz="2000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鷹架</a:t>
            </a:r>
            <a:r>
              <a:rPr lang="en-US" altLang="zh-TW" sz="2000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-</a:t>
            </a:r>
            <a:r>
              <a:rPr lang="zh-TW" altLang="en-US" sz="2000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在近側發展區中給予學生適時的協助，有助於提升學生的學習</a:t>
            </a:r>
            <a:endParaRPr lang="en-US" altLang="zh-TW" sz="1800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1" indent="-457200">
              <a:buFont typeface="+mj-lt"/>
              <a:buAutoNum type="arabicPeriod" startAt="3"/>
            </a:pPr>
            <a:endParaRPr lang="en-US" altLang="zh-TW" sz="1800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1" indent="-457200">
              <a:buFont typeface="+mj-lt"/>
              <a:buAutoNum type="arabicPeriod" startAt="3"/>
            </a:pPr>
            <a:endParaRPr lang="en-US" altLang="zh-TW" sz="1800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1" indent="-457200">
              <a:buFont typeface="+mj-lt"/>
              <a:buAutoNum type="arabicPeriod" startAt="3"/>
            </a:pPr>
            <a:endParaRPr lang="en-US" altLang="zh-TW" sz="1800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1" indent="-457200">
              <a:buFont typeface="+mj-lt"/>
              <a:buAutoNum type="arabicPeriod" startAt="3"/>
            </a:pPr>
            <a:endParaRPr lang="en-US" altLang="zh-TW" sz="1800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1" indent="-457200">
              <a:buFont typeface="+mj-lt"/>
              <a:buAutoNum type="arabicPeriod" startAt="3"/>
            </a:pPr>
            <a:r>
              <a:rPr lang="zh-TW" altLang="en-US" sz="2400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先教學後發展</a:t>
            </a:r>
            <a:endParaRPr lang="en-US" altLang="zh-TW" sz="2400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1" indent="-457200">
              <a:buFont typeface="+mj-lt"/>
              <a:buAutoNum type="arabicPeriod" startAt="3"/>
            </a:pP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3"/>
          <a:stretch/>
        </p:blipFill>
        <p:spPr>
          <a:xfrm>
            <a:off x="2422611" y="3823014"/>
            <a:ext cx="429877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ea1ChtPeriod" startAt="2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維果茨基認知發展理論的教育含義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教學最佳的效果會發生在近側發展區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適時輔導學生是教學的不二法門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TW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514350" indent="-514350">
              <a:buFont typeface="+mj-lt"/>
              <a:buAutoNum type="ea1ChtPeriod" startAt="2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維果茨基認知發展理論的限制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近側發展區如何認定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？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不同科目有不同的近側發展區，怎麼認定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？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班級教學下如何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進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行？</a:t>
            </a:r>
            <a:endParaRPr lang="zh-TW" altLang="en-US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320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皮亞傑的認知發展理論</a:t>
            </a:r>
            <a:endParaRPr lang="zh-TW" altLang="en-US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ea"/>
              <a:buAutoNum type="ea1Cht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皮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亞傑認知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發展理論的基本要義：內化歷程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認知結構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(cognitive structure)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與基模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(schema)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組織與適應</a:t>
            </a:r>
            <a:endParaRPr lang="en-US" altLang="zh-TW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失衡與平衡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建構主義的觀點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1428750" lvl="2" indent="-514350">
              <a:buFont typeface="+mj-lt"/>
              <a:buAutoNum type="alphaU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內發歷程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1428750" lvl="2" indent="-514350">
              <a:buFont typeface="+mj-lt"/>
              <a:buAutoNum type="alphaU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成熟為主要因素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先發展後教學</a:t>
            </a:r>
            <a:endParaRPr lang="zh-TW" altLang="en-US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141228" y="3118371"/>
            <a:ext cx="2134050" cy="789464"/>
            <a:chOff x="1857375" y="3064429"/>
            <a:chExt cx="2134050" cy="789464"/>
          </a:xfrm>
        </p:grpSpPr>
        <p:cxnSp>
          <p:nvCxnSpPr>
            <p:cNvPr id="7" name="直線單箭頭接點 6"/>
            <p:cNvCxnSpPr>
              <a:stCxn id="5" idx="6"/>
              <a:endCxn id="9" idx="1"/>
            </p:cNvCxnSpPr>
            <p:nvPr/>
          </p:nvCxnSpPr>
          <p:spPr>
            <a:xfrm flipV="1">
              <a:off x="2771775" y="3249095"/>
              <a:ext cx="571650" cy="203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群組 9"/>
            <p:cNvGrpSpPr/>
            <p:nvPr/>
          </p:nvGrpSpPr>
          <p:grpSpPr>
            <a:xfrm>
              <a:off x="3343425" y="3064429"/>
              <a:ext cx="648000" cy="369332"/>
              <a:chOff x="5076825" y="4486275"/>
              <a:chExt cx="648000" cy="36933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076825" y="4486275"/>
                <a:ext cx="648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5076825" y="4486275"/>
                <a:ext cx="6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同化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3343425" y="3484561"/>
              <a:ext cx="648000" cy="369332"/>
              <a:chOff x="5076825" y="4486275"/>
              <a:chExt cx="648000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076825" y="4486275"/>
                <a:ext cx="648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5076825" y="4486275"/>
                <a:ext cx="6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調適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17" name="直線單箭頭接點 16"/>
            <p:cNvCxnSpPr>
              <a:stCxn id="5" idx="6"/>
              <a:endCxn id="13" idx="1"/>
            </p:cNvCxnSpPr>
            <p:nvPr/>
          </p:nvCxnSpPr>
          <p:spPr>
            <a:xfrm>
              <a:off x="2771775" y="3452812"/>
              <a:ext cx="571650" cy="216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857375" y="3114674"/>
              <a:ext cx="914400" cy="676275"/>
              <a:chOff x="1857375" y="3114674"/>
              <a:chExt cx="914400" cy="676275"/>
            </a:xfrm>
          </p:grpSpPr>
          <p:sp>
            <p:nvSpPr>
              <p:cNvPr id="5" name="橢圓 4"/>
              <p:cNvSpPr/>
              <p:nvPr/>
            </p:nvSpPr>
            <p:spPr>
              <a:xfrm>
                <a:off x="1857375" y="3114674"/>
                <a:ext cx="914400" cy="6762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1981200" y="3263479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適應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99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ea1ChtPeriod" startAt="2"/>
            </a:pP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皮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亞傑認知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發展理論的階段觀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lvl="1"/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認知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階段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發展論：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2" indent="0">
              <a:buNone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個體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自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出生到青少年期間，認知發展具有在連續中呈現出階段性的特徵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lvl="1"/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各期的特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徵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出現具有個別差異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lvl="1"/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四個階段的前後順序不變</a:t>
            </a:r>
            <a:endParaRPr lang="zh-TW" altLang="en-US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2343338" y="4248727"/>
            <a:ext cx="4457324" cy="1946117"/>
            <a:chOff x="2476500" y="4263926"/>
            <a:chExt cx="4074795" cy="2229365"/>
          </a:xfrm>
        </p:grpSpPr>
        <p:grpSp>
          <p:nvGrpSpPr>
            <p:cNvPr id="8" name="群組 7"/>
            <p:cNvGrpSpPr/>
            <p:nvPr/>
          </p:nvGrpSpPr>
          <p:grpSpPr>
            <a:xfrm>
              <a:off x="2476500" y="4671328"/>
              <a:ext cx="3846195" cy="1403717"/>
              <a:chOff x="1554480" y="4587508"/>
              <a:chExt cx="3846195" cy="1403717"/>
            </a:xfrm>
          </p:grpSpPr>
          <p:cxnSp>
            <p:nvCxnSpPr>
              <p:cNvPr id="5" name="肘形接點 4"/>
              <p:cNvCxnSpPr/>
              <p:nvPr/>
            </p:nvCxnSpPr>
            <p:spPr>
              <a:xfrm flipV="1">
                <a:off x="1554480" y="5514975"/>
                <a:ext cx="1855470" cy="476250"/>
              </a:xfrm>
              <a:prstGeom prst="bentConnector3">
                <a:avLst>
                  <a:gd name="adj1" fmla="val 62731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肘形接點 5"/>
              <p:cNvCxnSpPr/>
              <p:nvPr/>
            </p:nvCxnSpPr>
            <p:spPr>
              <a:xfrm flipV="1">
                <a:off x="2714625" y="5038725"/>
                <a:ext cx="1390650" cy="476250"/>
              </a:xfrm>
              <a:prstGeom prst="bentConnector3">
                <a:avLst>
                  <a:gd name="adj1" fmla="val 63151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肘形接點 6"/>
              <p:cNvCxnSpPr/>
              <p:nvPr/>
            </p:nvCxnSpPr>
            <p:spPr>
              <a:xfrm flipV="1">
                <a:off x="3596640" y="4587508"/>
                <a:ext cx="1804035" cy="451217"/>
              </a:xfrm>
              <a:prstGeom prst="bentConnector3">
                <a:avLst>
                  <a:gd name="adj1" fmla="val 44509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文字方塊 8"/>
            <p:cNvSpPr txBox="1"/>
            <p:nvPr/>
          </p:nvSpPr>
          <p:spPr>
            <a:xfrm>
              <a:off x="2476500" y="5667643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感覺動作期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488055" y="5206633"/>
              <a:ext cx="1015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前運思期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194810" y="4715143"/>
              <a:ext cx="12458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具體運思期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242560" y="4263926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形式運思期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625090" y="6154737"/>
              <a:ext cx="737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0-2</a:t>
              </a:r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歲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695700" y="5687824"/>
              <a:ext cx="737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2-7</a:t>
              </a:r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歲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543425" y="5191244"/>
              <a:ext cx="86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7-11</a:t>
              </a:r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歲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388292" y="4741307"/>
              <a:ext cx="11630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11</a:t>
              </a:r>
              <a:r>
                <a:rPr lang="zh-TW" altLang="en-US" sz="1600" b="1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歲以上</a:t>
              </a:r>
              <a:endPara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93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感覺動作期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(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0-2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歲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)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 ：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感覺動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作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基模、物體永存概念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前運思期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2-7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歲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：思維不合邏輯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中心化 </a:t>
            </a:r>
            <a:r>
              <a:rPr lang="zh-TW" altLang="en-US" sz="1200" u="sng" dirty="0" smtClean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守恆問題</a:t>
            </a:r>
            <a:endParaRPr lang="en-US" altLang="zh-TW" u="sng" dirty="0" smtClean="0">
              <a:latin typeface="華康布丁體(P)" panose="040B0C00000000000000" pitchFamily="82" charset="-120"/>
              <a:ea typeface="華康布丁體(P)" panose="040B0C00000000000000" pitchFamily="82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不可逆性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自我中心 </a:t>
            </a:r>
            <a:r>
              <a:rPr lang="zh-TW" altLang="en-US" sz="1200" u="sng" dirty="0" smtClean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三山實驗</a:t>
            </a:r>
            <a:endParaRPr lang="zh-TW" altLang="en-US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584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守恆問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題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11" y="2490788"/>
            <a:ext cx="6365915" cy="3444875"/>
          </a:xfrm>
        </p:spPr>
      </p:pic>
    </p:spTree>
    <p:extLst>
      <p:ext uri="{BB962C8B-B14F-4D97-AF65-F5344CB8AC3E}">
        <p14:creationId xmlns:p14="http://schemas.microsoft.com/office/powerpoint/2010/main" val="201041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三山實驗</a:t>
            </a:r>
            <a:endParaRPr lang="zh-TW" altLang="en-US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37" y="2490788"/>
            <a:ext cx="5867463" cy="3444875"/>
          </a:xfrm>
        </p:spPr>
      </p:pic>
    </p:spTree>
    <p:extLst>
      <p:ext uri="{BB962C8B-B14F-4D97-AF65-F5344CB8AC3E}">
        <p14:creationId xmlns:p14="http://schemas.microsoft.com/office/powerpoint/2010/main" val="148644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具體運思期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(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7-11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歲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)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：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去中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心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化、不可逆性、守恆、分類概念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endParaRPr lang="en-US" altLang="zh-TW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形式運思期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(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  <a:cs typeface="Times New Roman" panose="02020603050405020304" pitchFamily="18" charset="0"/>
              </a:rPr>
              <a:t>11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歲以上</a:t>
            </a:r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)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：科學家的思維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假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設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演繹推理</a:t>
            </a:r>
            <a:r>
              <a:rPr lang="zh-TW" altLang="en-US" sz="1200" u="sng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吊錘擺速實驗</a:t>
            </a:r>
            <a:endParaRPr lang="en-US" altLang="zh-TW" sz="1200" u="sng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命題推理</a:t>
            </a:r>
            <a:endParaRPr lang="en-US" altLang="zh-TW" dirty="0" smtClean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組合推</a:t>
            </a: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理</a:t>
            </a:r>
          </a:p>
        </p:txBody>
      </p:sp>
    </p:spTree>
    <p:extLst>
      <p:ext uri="{BB962C8B-B14F-4D97-AF65-F5344CB8AC3E}">
        <p14:creationId xmlns:p14="http://schemas.microsoft.com/office/powerpoint/2010/main" val="260582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吊錘擺速實驗</a:t>
            </a:r>
            <a:endParaRPr lang="zh-TW" altLang="en-US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53" y="2490788"/>
            <a:ext cx="2272432" cy="3444875"/>
          </a:xfrm>
        </p:spPr>
      </p:pic>
    </p:spTree>
    <p:extLst>
      <p:ext uri="{BB962C8B-B14F-4D97-AF65-F5344CB8AC3E}">
        <p14:creationId xmlns:p14="http://schemas.microsoft.com/office/powerpoint/2010/main" val="306950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皮亞傑的認知發展期</a:t>
            </a:r>
            <a:endParaRPr lang="zh-TW" altLang="en-US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6" y="2520733"/>
            <a:ext cx="4360545" cy="3384984"/>
          </a:xfrm>
        </p:spPr>
      </p:pic>
    </p:spTree>
    <p:extLst>
      <p:ext uri="{BB962C8B-B14F-4D97-AF65-F5344CB8AC3E}">
        <p14:creationId xmlns:p14="http://schemas.microsoft.com/office/powerpoint/2010/main" val="1335055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1151</TotalTime>
  <Words>553</Words>
  <Application>Microsoft Office PowerPoint</Application>
  <PresentationFormat>如螢幕大小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華康布丁體(P)</vt:lpstr>
      <vt:lpstr>微軟正黑體</vt:lpstr>
      <vt:lpstr>新細明體</vt:lpstr>
      <vt:lpstr>標楷體</vt:lpstr>
      <vt:lpstr>Arial</vt:lpstr>
      <vt:lpstr>Garamond</vt:lpstr>
      <vt:lpstr>Times New Roman</vt:lpstr>
      <vt:lpstr>Wingdings</vt:lpstr>
      <vt:lpstr>有機</vt:lpstr>
      <vt:lpstr>第二章 認知發展與教育</vt:lpstr>
      <vt:lpstr>皮亞傑的認知發展理論</vt:lpstr>
      <vt:lpstr>PowerPoint 簡報</vt:lpstr>
      <vt:lpstr>PowerPoint 簡報</vt:lpstr>
      <vt:lpstr>守恆問題</vt:lpstr>
      <vt:lpstr>三山實驗</vt:lpstr>
      <vt:lpstr>PowerPoint 簡報</vt:lpstr>
      <vt:lpstr>吊錘擺速實驗</vt:lpstr>
      <vt:lpstr>皮亞傑的認知發展期</vt:lpstr>
      <vt:lpstr>皮亞傑認知發展理論的評述</vt:lpstr>
      <vt:lpstr>PowerPoint 簡報</vt:lpstr>
      <vt:lpstr>維果茨基的認知發展理論</vt:lpstr>
      <vt:lpstr>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行為主義新理學的學習理論</dc:title>
  <dc:creator>admin</dc:creator>
  <cp:lastModifiedBy>admin</cp:lastModifiedBy>
  <cp:revision>41</cp:revision>
  <dcterms:created xsi:type="dcterms:W3CDTF">2017-08-24T03:16:24Z</dcterms:created>
  <dcterms:modified xsi:type="dcterms:W3CDTF">2019-09-25T05:33:36Z</dcterms:modified>
</cp:coreProperties>
</file>