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handoutMasterIdLst>
    <p:handoutMasterId r:id="rId20"/>
  </p:handoutMasterIdLst>
  <p:sldIdLst>
    <p:sldId id="256" r:id="rId2"/>
    <p:sldId id="271" r:id="rId3"/>
    <p:sldId id="272" r:id="rId4"/>
    <p:sldId id="273" r:id="rId5"/>
    <p:sldId id="274" r:id="rId6"/>
    <p:sldId id="27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82" r:id="rId17"/>
    <p:sldId id="285" r:id="rId18"/>
    <p:sldId id="286" r:id="rId19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92035-432B-4673-8657-E1E506B7E6B8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65122-4108-4508-83E5-E29A13BC15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865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7D88508-4329-4C0F-A2DB-4E787AF5BEA5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8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8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華康布丁體(P)" panose="040B0C00000000000000" pitchFamily="82" charset="-120"/>
                <a:ea typeface="華康布丁體(P)" panose="040B0C00000000000000" pitchFamily="82" charset="-12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0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660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06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0066" y="147534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56729"/>
            <a:ext cx="6798734" cy="7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1587440"/>
            <a:ext cx="6798736" cy="4320000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2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9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5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68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7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2pPr>
            <a:lvl3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3pPr>
            <a:lvl4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4pPr>
            <a:lvl5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87D88508-4329-4C0F-A2DB-4E787AF5BEA5}" type="datetimeFigureOut">
              <a:rPr lang="zh-TW" altLang="en-US" smtClean="0"/>
              <a:pPr/>
              <a:t>2019/10/16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華康布丁體(P)" panose="040B0C00000000000000" pitchFamily="82" charset="-120"/>
                <a:ea typeface="華康布丁體(P)" panose="040B0C00000000000000" pitchFamily="82" charset="-120"/>
              </a:defRPr>
            </a:lvl1pPr>
          </a:lstStyle>
          <a:p>
            <a:fld id="{F8382DC4-902D-478C-BAF4-B8C56042DF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9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88508-4329-4C0F-A2DB-4E787AF5BEA5}" type="datetimeFigureOut">
              <a:rPr lang="zh-TW" altLang="en-US" smtClean="0"/>
              <a:t>2019/10/16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82DC4-902D-478C-BAF4-B8C56042D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1122363"/>
            <a:ext cx="8280000" cy="2387600"/>
          </a:xfrm>
        </p:spPr>
        <p:txBody>
          <a:bodyPr>
            <a:normAutofit/>
          </a:bodyPr>
          <a:lstStyle/>
          <a:p>
            <a:r>
              <a:rPr lang="zh-TW" altLang="en-US" sz="46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第三章 社會發展與教育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000" y="3749815"/>
            <a:ext cx="8280000" cy="1655762"/>
          </a:xfrm>
        </p:spPr>
        <p:txBody>
          <a:bodyPr>
            <a:normAutofit/>
          </a:bodyPr>
          <a:lstStyle/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439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1" indent="-342900">
              <a:buFont typeface="+mj-lt"/>
              <a:buAutoNum type="arabicPeriod" startAt="3"/>
            </a:pPr>
            <a:r>
              <a:rPr lang="zh-TW" altLang="en-US" sz="2000" dirty="0">
                <a:solidFill>
                  <a:srgbClr val="FF0000"/>
                </a:solidFill>
              </a:rPr>
              <a:t>自律期</a:t>
            </a:r>
            <a:r>
              <a:rPr lang="en-US" altLang="zh-TW" sz="2000" dirty="0">
                <a:solidFill>
                  <a:srgbClr val="FF0000"/>
                </a:solidFill>
              </a:rPr>
              <a:t>(8</a:t>
            </a:r>
            <a:r>
              <a:rPr lang="zh-TW" altLang="en-US" sz="2000" dirty="0">
                <a:solidFill>
                  <a:srgbClr val="FF0000"/>
                </a:solidFill>
              </a:rPr>
              <a:t>歲以上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r>
              <a:rPr lang="zh-TW" altLang="en-US" sz="2000" dirty="0">
                <a:solidFill>
                  <a:srgbClr val="FF0000"/>
                </a:solidFill>
              </a:rPr>
              <a:t>：</a:t>
            </a:r>
            <a:r>
              <a:rPr lang="zh-TW" altLang="en-US" sz="2000" dirty="0"/>
              <a:t>對或錯事自己能判斷，規則可以被</a:t>
            </a:r>
            <a:r>
              <a:rPr lang="zh-TW" altLang="en-US" sz="2000" dirty="0" smtClean="0"/>
              <a:t>改變</a:t>
            </a:r>
            <a:endParaRPr lang="en-US" altLang="zh-TW" sz="2000" dirty="0" smtClean="0"/>
          </a:p>
          <a:p>
            <a:pPr marL="754380" lvl="2" indent="-342900">
              <a:buFont typeface="+mj-lt"/>
              <a:buAutoNum type="alphaLcPeriod"/>
            </a:pPr>
            <a:r>
              <a:rPr lang="zh-TW" altLang="en-US" dirty="0" smtClean="0"/>
              <a:t>認為規則是人訂定，必要時可以修改</a:t>
            </a:r>
            <a:endParaRPr lang="en-US" altLang="zh-TW" dirty="0" smtClean="0"/>
          </a:p>
          <a:p>
            <a:pPr marL="754380" lvl="2" indent="-342900">
              <a:buFont typeface="+mj-lt"/>
              <a:buAutoNum type="alphaLcPeriod"/>
            </a:pPr>
            <a:r>
              <a:rPr lang="zh-TW" altLang="en-US" dirty="0" smtClean="0"/>
              <a:t>會考慮行為動機，並為自己辯護</a:t>
            </a:r>
            <a:endParaRPr lang="en-US" altLang="zh-TW" dirty="0" smtClean="0"/>
          </a:p>
          <a:p>
            <a:pPr marL="754380" lvl="2" indent="-342900">
              <a:buFont typeface="+mj-lt"/>
              <a:buAutoNum type="alphaLcPeriod"/>
            </a:pPr>
            <a:r>
              <a:rPr lang="zh-TW" altLang="en-US" dirty="0" smtClean="0"/>
              <a:t>行為準則不在以權威為依據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皮亞傑認為社會關係與道德發展關係密切，從成人權威到互惠性的人際關係。道德責任的歸屬也由客觀的</a:t>
            </a:r>
            <a:r>
              <a:rPr lang="zh-TW" altLang="en-US" b="1" dirty="0" smtClean="0"/>
              <a:t>行為結果</a:t>
            </a:r>
            <a:r>
              <a:rPr lang="zh-TW" altLang="en-US" dirty="0" smtClean="0"/>
              <a:t>變成主觀的</a:t>
            </a:r>
            <a:r>
              <a:rPr lang="zh-TW" altLang="en-US" b="1" dirty="0" smtClean="0"/>
              <a:t>行為目的、動機、需求。</a:t>
            </a:r>
            <a:endParaRPr lang="en-US" altLang="zh-TW" dirty="0"/>
          </a:p>
          <a:p>
            <a:pPr marL="3429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19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zh-TW" altLang="en-US" sz="2800" dirty="0" smtClean="0"/>
              <a:t>柯爾伯格的</a:t>
            </a:r>
            <a:r>
              <a:rPr lang="zh-TW" altLang="en-US" sz="2800" dirty="0"/>
              <a:t>道德發展理論：</a:t>
            </a:r>
            <a:endParaRPr lang="en-US" altLang="zh-TW" sz="2800" dirty="0"/>
          </a:p>
          <a:p>
            <a:pPr marL="662940" lvl="1" indent="-457200">
              <a:buFont typeface="+mj-lt"/>
              <a:buAutoNum type="arabicPeriod"/>
            </a:pPr>
            <a:r>
              <a:rPr lang="zh-TW" altLang="en-US" dirty="0" smtClean="0"/>
              <a:t>延續皮亞傑的道德發展論點</a:t>
            </a:r>
            <a:endParaRPr lang="en-US" altLang="zh-TW" dirty="0" smtClean="0"/>
          </a:p>
          <a:p>
            <a:pPr marL="662940" lvl="1" indent="-457200">
              <a:buFont typeface="+mj-lt"/>
              <a:buAutoNum type="arabicPeriod"/>
            </a:pPr>
            <a:r>
              <a:rPr lang="zh-TW" altLang="en-US" dirty="0" smtClean="0"/>
              <a:t>排除傳統道德思想，道德不是有無的問題，</a:t>
            </a:r>
            <a:r>
              <a:rPr lang="zh-TW" altLang="en-US" dirty="0" smtClean="0">
                <a:solidFill>
                  <a:srgbClr val="FF0000"/>
                </a:solidFill>
              </a:rPr>
              <a:t>道德會隨著年齡經驗增強而逐漸發展。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662940" lvl="1" indent="-457200">
              <a:buFont typeface="+mj-lt"/>
              <a:buAutoNum type="arabicPeriod"/>
            </a:pPr>
            <a:r>
              <a:rPr lang="zh-TW" altLang="en-US" dirty="0" smtClean="0"/>
              <a:t>道德的評判並不是單純一個是非對錯的問題，而是面對道德問題情境時，個人以社會規範等多方考量所做的價值判斷。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63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36828"/>
              </p:ext>
            </p:extLst>
          </p:nvPr>
        </p:nvGraphicFramePr>
        <p:xfrm>
          <a:off x="612000" y="325120"/>
          <a:ext cx="7920000" cy="620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期別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發展階段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心理特徵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一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道德成規前期</a:t>
                      </a:r>
                      <a:endParaRPr lang="en-US" altLang="zh-TW" sz="16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出生到九歲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避罰服從取向</a:t>
                      </a:r>
                      <a:endParaRPr lang="zh-TW" altLang="en-US" sz="16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只從表面看行為後果的好壞，盲目服從權威，旨在逃避懲罰。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重視行為的結果而忽略動機</a:t>
                      </a:r>
                      <a:endParaRPr lang="en-US" altLang="zh-TW" sz="11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為了避免懲罰而服從權威</a:t>
                      </a:r>
                      <a:endParaRPr lang="en-US" altLang="zh-TW" sz="11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缺乏是非善惡的觀念</a:t>
                      </a:r>
                      <a:endParaRPr lang="zh-TW" altLang="en-US" sz="11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相對功利取向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只按行為後果是否帶來需求的滿足以判斷行為的好壞。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defTabSz="685800" rtl="0" eaLnBrk="1" latinLnBrk="0" hangingPunct="1">
                        <a:buFont typeface="+mj-lt"/>
                        <a:buAutoNum type="alphaLcPeriod"/>
                      </a:pPr>
                      <a:r>
                        <a:rPr lang="zh-TW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以行為結果所帶來的賞罰來判斷好壞</a:t>
                      </a:r>
                      <a:endParaRPr lang="en-US" altLang="zh-TW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228600" indent="-228600" algn="l" defTabSz="685800" rtl="0" eaLnBrk="1" latinLnBrk="0" hangingPunct="1">
                        <a:buFont typeface="+mj-lt"/>
                        <a:buAutoNum type="alphaLcPeriod"/>
                      </a:pPr>
                      <a:r>
                        <a:rPr lang="zh-TW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強調以德報德以怨報怨</a:t>
                      </a:r>
                      <a:endParaRPr lang="en-US" altLang="zh-TW" sz="11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228600" indent="-228600" algn="l" defTabSz="685800" rtl="0" eaLnBrk="1" latinLnBrk="0" hangingPunct="1">
                        <a:buFont typeface="+mj-lt"/>
                        <a:buAutoNum type="alphaLcPeriod"/>
                      </a:pPr>
                      <a:r>
                        <a:rPr lang="zh-TW" altLang="en-US" sz="11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服從規範以獲得利益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二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道德循規期</a:t>
                      </a:r>
                      <a:endParaRPr lang="en-US" altLang="zh-TW" sz="1600" b="1" baseline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九歲到二十歲</a:t>
                      </a:r>
                      <a:r>
                        <a:rPr lang="en-US" altLang="zh-TW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6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尋求認可取向</a:t>
                      </a:r>
                      <a:endParaRPr lang="zh-TW" altLang="en-US" sz="16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尋求別人認可，凡事成人讚賞的，自己就認為是對的。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維持良好形象，得到別人讚許</a:t>
                      </a:r>
                      <a:endParaRPr lang="en-US" altLang="zh-TW" sz="11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試圖扮演乖孩子</a:t>
                      </a:r>
                      <a:endParaRPr lang="en-US" altLang="zh-TW" sz="11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認為父母、成人期望的行為就是好行為</a:t>
                      </a:r>
                      <a:endParaRPr lang="en-US" altLang="zh-TW" sz="11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會尊重、體會別人的感覺</a:t>
                      </a:r>
                      <a:endParaRPr lang="zh-TW" altLang="en-US" sz="11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遵守法規取向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遵守社會規範，認定規範中所規定的事項是不可能改變的。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尊重法律權威依法判斷是非，法律不可變</a:t>
                      </a:r>
                      <a:endParaRPr lang="en-US" altLang="zh-TW" sz="11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相信好人有好報</a:t>
                      </a:r>
                      <a:endParaRPr lang="en-US" altLang="zh-TW" sz="11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法律是為了社會安寧而維持秩序</a:t>
                      </a:r>
                      <a:endParaRPr lang="zh-TW" altLang="en-US" sz="11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三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道德成規期</a:t>
                      </a:r>
                      <a:endParaRPr lang="en-US" altLang="zh-TW" sz="16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二十歲以上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社會法制取向</a:t>
                      </a:r>
                      <a:endParaRPr lang="zh-TW" altLang="en-US" sz="16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了解行為規範是為了維持社會秩序且經大眾同意而建立。只要大家有共識，社會規範是可以被改變的。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相信法律是人訂定，可修改</a:t>
                      </a:r>
                      <a:endParaRPr lang="en-US" altLang="zh-TW" sz="11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考慮法律與社會規範訂定的目的與精神</a:t>
                      </a:r>
                      <a:endParaRPr lang="en-US" altLang="zh-TW" sz="11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個人有守法治的義務與責任</a:t>
                      </a:r>
                      <a:endParaRPr lang="zh-TW" altLang="en-US" sz="11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普遍倫理取向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道德判斷是以個人的倫理觀念為基礎。個人的倫理觀念用於判斷是非時，具有一致性與普遍性。</a:t>
                      </a:r>
                      <a:endParaRPr lang="zh-TW" altLang="en-US" sz="1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有個人的人生哲學，不會受外力影響</a:t>
                      </a:r>
                      <a:endParaRPr lang="en-US" altLang="zh-TW" sz="11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228600" indent="-228600" algn="l">
                        <a:buFont typeface="+mj-lt"/>
                        <a:buAutoNum type="alphaLcPeriod"/>
                      </a:pPr>
                      <a:r>
                        <a:rPr lang="zh-TW" altLang="en-US" sz="11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依照良心來行事</a:t>
                      </a:r>
                      <a:endParaRPr lang="zh-TW" altLang="en-US" sz="11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zh-TW" altLang="en-US" sz="2600" dirty="0" smtClean="0"/>
              <a:t>道德認知發展論的教育含意</a:t>
            </a:r>
            <a:endParaRPr lang="en-US" altLang="zh-TW" sz="2600" dirty="0" smtClean="0"/>
          </a:p>
          <a:p>
            <a:pPr marL="548640" lvl="1" indent="-342900">
              <a:buFont typeface="+mj-lt"/>
              <a:buAutoNum type="arabicPeriod"/>
            </a:pPr>
            <a:r>
              <a:rPr lang="zh-TW" altLang="en-US" dirty="0" smtClean="0"/>
              <a:t>道德認知發展依循兩大原則：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他律而後自律、循序漸進原則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是</a:t>
            </a:r>
            <a:r>
              <a:rPr lang="zh-TW" altLang="en-US" b="1" dirty="0" smtClean="0"/>
              <a:t>外鑠歷程</a:t>
            </a:r>
            <a:r>
              <a:rPr lang="zh-TW" altLang="en-US" dirty="0" smtClean="0"/>
              <a:t>並非</a:t>
            </a:r>
            <a:r>
              <a:rPr lang="zh-TW" altLang="en-US" b="1" dirty="0" smtClean="0"/>
              <a:t>內發歷程</a:t>
            </a:r>
            <a:endParaRPr lang="en-US" altLang="zh-TW" b="1" dirty="0" smtClean="0"/>
          </a:p>
          <a:p>
            <a:pPr marL="548640" lvl="1" indent="-342900">
              <a:buFont typeface="+mj-lt"/>
              <a:buAutoNum type="arabicPeriod" startAt="2"/>
            </a:pPr>
            <a:r>
              <a:rPr lang="zh-TW" altLang="en-US" dirty="0" smtClean="0"/>
              <a:t>道德教育需配合兒童心理發展，</a:t>
            </a:r>
            <a:r>
              <a:rPr lang="zh-TW" altLang="en-US" dirty="0" smtClean="0">
                <a:solidFill>
                  <a:srgbClr val="FF0000"/>
                </a:solidFill>
              </a:rPr>
              <a:t>提倡「加一原則教學」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48640" lvl="1" indent="-342900">
              <a:buFont typeface="+mj-lt"/>
              <a:buAutoNum type="arabicPeriod" startAt="2"/>
            </a:pPr>
            <a:r>
              <a:rPr lang="zh-TW" altLang="en-US" dirty="0" smtClean="0"/>
              <a:t>全人化道德教育的理論與實踐</a:t>
            </a:r>
            <a:endParaRPr lang="en-US" altLang="zh-TW" dirty="0" smtClean="0"/>
          </a:p>
          <a:p>
            <a:pPr marL="34290" indent="0">
              <a:buNone/>
            </a:pPr>
            <a:r>
              <a:rPr lang="zh-TW" altLang="en-US" sz="2600" dirty="0" smtClean="0"/>
              <a:t>道德</a:t>
            </a:r>
            <a:r>
              <a:rPr lang="zh-TW" altLang="en-US" sz="2600" dirty="0"/>
              <a:t>認知發展論</a:t>
            </a:r>
            <a:r>
              <a:rPr lang="zh-TW" altLang="en-US" sz="2600" dirty="0" smtClean="0"/>
              <a:t>的批評</a:t>
            </a:r>
            <a:endParaRPr lang="en-US" altLang="zh-TW" sz="2600" dirty="0" smtClean="0"/>
          </a:p>
          <a:p>
            <a:pPr marL="662940" lvl="1" indent="-457200">
              <a:buFont typeface="+mj-lt"/>
              <a:buAutoNum type="arabicPeriod"/>
            </a:pPr>
            <a:r>
              <a:rPr lang="zh-TW" altLang="en-US" dirty="0" smtClean="0"/>
              <a:t>研究對象全是男性</a:t>
            </a:r>
            <a:endParaRPr lang="en-US" altLang="zh-TW" dirty="0" smtClean="0"/>
          </a:p>
          <a:p>
            <a:pPr marL="662940" lvl="1" indent="-457200">
              <a:buFont typeface="+mj-lt"/>
              <a:buAutoNum type="arabicPeriod"/>
            </a:pPr>
            <a:r>
              <a:rPr lang="zh-TW" altLang="en-US" dirty="0" smtClean="0"/>
              <a:t>男性偏理性思考；女性偏感情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74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zh-TW" altLang="en-US" sz="2400" dirty="0" smtClean="0">
                <a:solidFill>
                  <a:srgbClr val="FF0000"/>
                </a:solidFill>
              </a:rPr>
              <a:t>吉利根</a:t>
            </a:r>
            <a:r>
              <a:rPr lang="zh-TW" altLang="en-US" sz="2400" dirty="0" smtClean="0"/>
              <a:t>的道德發展階段論</a:t>
            </a:r>
            <a:r>
              <a:rPr lang="en-US" altLang="zh-TW" sz="2400" dirty="0" smtClean="0"/>
              <a:t>-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女性觀點</a:t>
            </a:r>
            <a:r>
              <a:rPr lang="zh-TW" altLang="en-US" sz="2400" dirty="0" smtClean="0"/>
              <a:t>的道德發展論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不認同柯爾伯格的道德發展理論，認為他的道德推論</a:t>
            </a:r>
            <a:r>
              <a:rPr lang="zh-TW" altLang="en-US" sz="2000" dirty="0" smtClean="0">
                <a:solidFill>
                  <a:srgbClr val="FF0000"/>
                </a:solidFill>
              </a:rPr>
              <a:t>重視男性道德價值觀，即強調「公益與公平」</a:t>
            </a:r>
            <a:r>
              <a:rPr lang="zh-TW" altLang="en-US" sz="2000" dirty="0" smtClean="0"/>
              <a:t>，而非</a:t>
            </a:r>
            <a:r>
              <a:rPr lang="zh-TW" altLang="en-US" sz="2000" dirty="0" smtClean="0">
                <a:solidFill>
                  <a:srgbClr val="FF0000"/>
                </a:solidFill>
              </a:rPr>
              <a:t>女性</a:t>
            </a:r>
            <a:r>
              <a:rPr lang="zh-TW" altLang="en-US" sz="2000" dirty="0" smtClean="0"/>
              <a:t>道德推論的道德價值觀「</a:t>
            </a:r>
            <a:r>
              <a:rPr lang="zh-TW" altLang="en-US" sz="2000" dirty="0" smtClean="0">
                <a:solidFill>
                  <a:srgbClr val="FF0000"/>
                </a:solidFill>
              </a:rPr>
              <a:t>熱心、責任與關愛」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道德判斷依據</a:t>
            </a:r>
            <a:endParaRPr lang="en-US" altLang="zh-TW" sz="2000" dirty="0" smtClean="0"/>
          </a:p>
          <a:p>
            <a:pPr marL="411480" lvl="2" indent="0">
              <a:buNone/>
            </a:pPr>
            <a:r>
              <a:rPr lang="zh-TW" altLang="en-US" dirty="0" smtClean="0"/>
              <a:t>男性─私利；女性─自我與他人利益的平衡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道德發展三階段：</a:t>
            </a:r>
            <a:endParaRPr lang="en-US" altLang="zh-TW" dirty="0" smtClean="0"/>
          </a:p>
          <a:p>
            <a:pPr marL="754380" lvl="2" indent="-3429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zh-TW" altLang="en-US" dirty="0" smtClean="0">
                <a:solidFill>
                  <a:srgbClr val="FF0000"/>
                </a:solidFill>
              </a:rPr>
              <a:t>人生存</a:t>
            </a:r>
            <a:r>
              <a:rPr lang="zh-TW" altLang="en-US" dirty="0" smtClean="0"/>
              <a:t>的道德</a:t>
            </a:r>
            <a:endParaRPr lang="en-US" altLang="zh-TW" dirty="0" smtClean="0"/>
          </a:p>
          <a:p>
            <a:pPr marL="754380" lvl="2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自我犧牲</a:t>
            </a:r>
            <a:r>
              <a:rPr lang="zh-TW" altLang="en-US" dirty="0" smtClean="0"/>
              <a:t>的道德</a:t>
            </a:r>
            <a:endParaRPr lang="en-US" altLang="zh-TW" dirty="0" smtClean="0"/>
          </a:p>
          <a:p>
            <a:pPr marL="754380" lvl="2" indent="-3429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均</a:t>
            </a:r>
            <a:r>
              <a:rPr lang="zh-TW" altLang="en-US" dirty="0" smtClean="0">
                <a:solidFill>
                  <a:srgbClr val="FF0000"/>
                </a:solidFill>
              </a:rPr>
              <a:t>等</a:t>
            </a:r>
            <a:r>
              <a:rPr lang="zh-TW" altLang="en-US" dirty="0" smtClean="0"/>
              <a:t>的道</a:t>
            </a:r>
            <a:r>
              <a:rPr lang="zh-TW" altLang="en-US" dirty="0"/>
              <a:t>德</a:t>
            </a:r>
            <a:endParaRPr lang="en-US" altLang="zh-TW" dirty="0" smtClean="0"/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07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4" y="1547092"/>
            <a:ext cx="7864780" cy="4347008"/>
          </a:xfrm>
        </p:spPr>
      </p:pic>
    </p:spTree>
    <p:extLst>
      <p:ext uri="{BB962C8B-B14F-4D97-AF65-F5344CB8AC3E}">
        <p14:creationId xmlns:p14="http://schemas.microsoft.com/office/powerpoint/2010/main" val="2111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600" dirty="0"/>
              <a:t>皮亞傑與柯爾柏格兒童道德發展理論的相同相異處：</a:t>
            </a:r>
            <a:endParaRPr lang="en-US" altLang="zh-TW" sz="2600" dirty="0"/>
          </a:p>
          <a:p>
            <a:pPr marL="34290" indent="0" algn="r">
              <a:buNone/>
            </a:pPr>
            <a:r>
              <a:rPr lang="zh-TW" altLang="en-US" sz="2200" dirty="0"/>
              <a:t>相同點：</a:t>
            </a:r>
          </a:p>
          <a:p>
            <a:pPr marL="548640" lvl="1" indent="-342900">
              <a:buFont typeface="+mj-lt"/>
              <a:buAutoNum type="arabicPeriod"/>
            </a:pPr>
            <a:r>
              <a:rPr lang="zh-TW" altLang="en-US" sz="1600" dirty="0"/>
              <a:t>皮亞傑與柯爾柏格均認為兒童及青少年都傾向服從，皆先他律而後自律。</a:t>
            </a:r>
          </a:p>
          <a:p>
            <a:pPr marL="548640" lvl="1" indent="-342900">
              <a:buFont typeface="+mj-lt"/>
              <a:buAutoNum type="arabicPeriod"/>
            </a:pPr>
            <a:r>
              <a:rPr lang="zh-TW" altLang="en-US" sz="1600" dirty="0"/>
              <a:t>兩者均呈現</a:t>
            </a:r>
            <a:r>
              <a:rPr lang="zh-TW" altLang="en-US" sz="1600" dirty="0">
                <a:solidFill>
                  <a:srgbClr val="FF0000"/>
                </a:solidFill>
              </a:rPr>
              <a:t>一定的階段性和次序性</a:t>
            </a:r>
            <a:r>
              <a:rPr lang="zh-TW" altLang="en-US" sz="1600" dirty="0"/>
              <a:t>。</a:t>
            </a:r>
          </a:p>
          <a:p>
            <a:pPr marL="548640" lvl="1" indent="-342900">
              <a:buFont typeface="+mj-lt"/>
              <a:buAutoNum type="arabicPeriod"/>
            </a:pPr>
            <a:r>
              <a:rPr lang="zh-TW" altLang="en-US" sz="1600" dirty="0"/>
              <a:t>皮亞傑和柯爾柏格均</a:t>
            </a:r>
            <a:r>
              <a:rPr lang="zh-TW" altLang="en-US" sz="1600" dirty="0">
                <a:solidFill>
                  <a:srgbClr val="FF0000"/>
                </a:solidFill>
              </a:rPr>
              <a:t>認為認知水準與道德水準有關</a:t>
            </a:r>
            <a:r>
              <a:rPr lang="zh-TW" altLang="en-US" sz="1600" dirty="0"/>
              <a:t>。雖然認知水準高，道德水準不一定高，但道德水準高，其認知水準一定在某一水準以上。</a:t>
            </a:r>
          </a:p>
          <a:p>
            <a:pPr marL="34290" indent="0">
              <a:buNone/>
            </a:pPr>
            <a:r>
              <a:rPr lang="zh-TW" altLang="en-US" sz="2200" dirty="0"/>
              <a:t>相異點：</a:t>
            </a:r>
          </a:p>
          <a:p>
            <a:pPr marL="548640" lvl="1" indent="-342900">
              <a:buFont typeface="+mj-lt"/>
              <a:buAutoNum type="arabicPeriod"/>
            </a:pPr>
            <a:r>
              <a:rPr lang="zh-TW" altLang="en-US" sz="1600" dirty="0"/>
              <a:t>分期：皮亞傑分為兩期；柯爾伯格分為三期六段。</a:t>
            </a:r>
          </a:p>
          <a:p>
            <a:pPr marL="548640" lvl="1" indent="-342900">
              <a:buFont typeface="+mj-lt"/>
              <a:buAutoNum type="arabicPeriod"/>
            </a:pPr>
            <a:r>
              <a:rPr lang="zh-TW" altLang="en-US" sz="1600" dirty="0"/>
              <a:t>分期標準：皮亞傑以年齡分期；柯爾伯格以道德判斷作為分期標準。</a:t>
            </a:r>
          </a:p>
          <a:p>
            <a:pPr marL="548640" lvl="1" indent="-342900">
              <a:buFont typeface="+mj-lt"/>
              <a:buAutoNum type="arabicPeriod"/>
            </a:pPr>
            <a:r>
              <a:rPr lang="zh-TW" altLang="en-US" sz="1600" dirty="0">
                <a:solidFill>
                  <a:srgbClr val="FF0000"/>
                </a:solidFill>
              </a:rPr>
              <a:t>皮亞傑</a:t>
            </a:r>
            <a:r>
              <a:rPr lang="zh-TW" altLang="en-US" sz="1600" dirty="0"/>
              <a:t>認為兒童及青少年服從是對權威的尊重；</a:t>
            </a:r>
            <a:r>
              <a:rPr lang="zh-TW" altLang="en-US" sz="1600" dirty="0">
                <a:solidFill>
                  <a:srgbClr val="FF0000"/>
                </a:solidFill>
              </a:rPr>
              <a:t>柯爾柏格</a:t>
            </a:r>
            <a:r>
              <a:rPr lang="zh-TW" altLang="en-US" sz="1600" dirty="0"/>
              <a:t>則認為服從是畏懼權威、避免懲罰，得到</a:t>
            </a:r>
            <a:r>
              <a:rPr lang="zh-TW" altLang="en-US" sz="1600" dirty="0" smtClean="0"/>
              <a:t>獎勵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52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Kohlberg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Gilligan</a:t>
            </a:r>
            <a:r>
              <a:rPr lang="zh-TW" altLang="en-US" dirty="0" smtClean="0"/>
              <a:t>論點比對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434804"/>
              </p:ext>
            </p:extLst>
          </p:nvPr>
        </p:nvGraphicFramePr>
        <p:xfrm>
          <a:off x="576000" y="1604358"/>
          <a:ext cx="7992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不同點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Gilligan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Kohlberg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基本道德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非暴力</a:t>
                      </a:r>
                      <a:r>
                        <a:rPr lang="en-US" altLang="zh-TW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/</a:t>
                      </a:r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關懷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正義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道德因素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關係、對自己及他人的責任、關懷、和諧、憐憫、自私、自我犧牲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個人的神聖性、自我與他人的權利、公正、互惠、尊重、規約、法律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道德兩難的性質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威脅和諧與關係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權利衝突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道德義務的決定因子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關係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原則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解決兩難問題的認知過程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歸納式思考</a:t>
                      </a:r>
                      <a:endParaRPr lang="zh-TW" altLang="en-US" sz="2000" baseline="0" dirty="0">
                        <a:solidFill>
                          <a:srgbClr val="FF0000"/>
                        </a:solidFill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形式</a:t>
                      </a:r>
                      <a:r>
                        <a:rPr lang="en-US" altLang="zh-TW" sz="20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/</a:t>
                      </a:r>
                      <a:r>
                        <a:rPr lang="zh-TW" altLang="en-US" sz="20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邏輯演繹式思考</a:t>
                      </a:r>
                      <a:endParaRPr lang="zh-TW" altLang="en-US" sz="2000" baseline="0" dirty="0">
                        <a:solidFill>
                          <a:srgbClr val="FF0000"/>
                        </a:solidFill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自我道德的看法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聯結性、親和性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分離性、個別性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情感的角色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動機性</a:t>
                      </a:r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關懷、憐憫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沒有</a:t>
                      </a:r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情感要素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哲學取向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現象學</a:t>
                      </a:r>
                      <a:r>
                        <a:rPr lang="en-US" altLang="zh-TW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(</a:t>
                      </a:r>
                      <a:r>
                        <a:rPr lang="zh-TW" altLang="en-US" sz="20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情境相對論</a:t>
                      </a:r>
                      <a:r>
                        <a:rPr lang="en-US" altLang="zh-TW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)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理性</a:t>
                      </a:r>
                      <a:r>
                        <a:rPr lang="en-US" altLang="zh-TW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(</a:t>
                      </a:r>
                      <a:r>
                        <a:rPr lang="zh-TW" altLang="en-US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政意的普遍原則</a:t>
                      </a:r>
                      <a:r>
                        <a:rPr lang="en-US" altLang="zh-TW" sz="20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)</a:t>
                      </a:r>
                      <a:endParaRPr lang="zh-TW" altLang="en-US" sz="20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9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3200" dirty="0" smtClean="0"/>
              <a:t>青少年的社會發展</a:t>
            </a:r>
            <a:r>
              <a:rPr lang="en-US" altLang="zh-TW" sz="3200" dirty="0" smtClean="0"/>
              <a:t>-</a:t>
            </a:r>
            <a:r>
              <a:rPr lang="zh-TW" altLang="en-US" sz="3200" dirty="0" smtClean="0"/>
              <a:t>青少年新族群的出現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青少年新族群形成的身體因素</a:t>
            </a:r>
            <a:endParaRPr lang="en-US" altLang="zh-TW" dirty="0" smtClean="0"/>
          </a:p>
          <a:p>
            <a:pPr marL="548640" lvl="1" indent="-342900">
              <a:buFont typeface="+mj-lt"/>
              <a:buAutoNum type="arabicPeriod"/>
            </a:pPr>
            <a:r>
              <a:rPr lang="zh-TW" altLang="en-US" dirty="0" smtClean="0"/>
              <a:t>營養過剩</a:t>
            </a:r>
            <a:r>
              <a:rPr lang="zh-TW" altLang="en-US" dirty="0"/>
              <a:t>及</a:t>
            </a:r>
            <a:r>
              <a:rPr lang="zh-TW" altLang="en-US" dirty="0" smtClean="0"/>
              <a:t>勞動不足</a:t>
            </a:r>
            <a:r>
              <a:rPr lang="en-US" altLang="zh-TW" dirty="0" smtClean="0"/>
              <a:t>-</a:t>
            </a:r>
            <a:r>
              <a:rPr lang="zh-TW" altLang="en-US" dirty="0" smtClean="0"/>
              <a:t>生心發展不一：生理快；但心理慢</a:t>
            </a:r>
            <a:endParaRPr lang="en-US" altLang="zh-TW" dirty="0" smtClean="0"/>
          </a:p>
          <a:p>
            <a:pPr marL="548640" lvl="1" indent="-342900">
              <a:buFont typeface="+mj-lt"/>
              <a:buAutoNum type="arabicPeriod"/>
            </a:pPr>
            <a:r>
              <a:rPr lang="zh-TW" altLang="en-US" dirty="0" smtClean="0"/>
              <a:t>缺少參與生產的機會</a:t>
            </a:r>
            <a:endParaRPr lang="en-US" altLang="zh-TW" dirty="0" smtClean="0"/>
          </a:p>
          <a:p>
            <a:pPr marL="20574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青少年新族群形成的社會因素</a:t>
            </a:r>
            <a:endParaRPr lang="en-US" altLang="zh-TW" dirty="0" smtClean="0"/>
          </a:p>
          <a:p>
            <a:pPr marL="548640" lvl="1" indent="-342900">
              <a:buFont typeface="+mj-lt"/>
              <a:buAutoNum type="arabicPeriod"/>
            </a:pPr>
            <a:r>
              <a:rPr lang="zh-TW" altLang="en-US" dirty="0" smtClean="0"/>
              <a:t>女性角色的改變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對婚姻的影響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對子女成長的影響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對人口成長的影</a:t>
            </a:r>
            <a:r>
              <a:rPr lang="zh-TW" altLang="en-US" dirty="0"/>
              <a:t>響</a:t>
            </a:r>
            <a:endParaRPr lang="en-US" altLang="zh-TW" dirty="0" smtClean="0"/>
          </a:p>
          <a:p>
            <a:pPr marL="548640" lvl="1" indent="-342900">
              <a:buFont typeface="+mj-lt"/>
              <a:buAutoNum type="arabicPeriod"/>
            </a:pPr>
            <a:r>
              <a:rPr lang="zh-TW" altLang="en-US" dirty="0" smtClean="0"/>
              <a:t>教育的普及與年限的延長</a:t>
            </a:r>
            <a:endParaRPr lang="en-US" altLang="zh-TW" dirty="0" smtClean="0"/>
          </a:p>
          <a:p>
            <a:pPr marL="548640" lvl="1" indent="-342900">
              <a:buFont typeface="+mj-lt"/>
              <a:buAutoNum type="arabicPeriod"/>
            </a:pPr>
            <a:r>
              <a:rPr lang="zh-TW" altLang="en-US" dirty="0" smtClean="0"/>
              <a:t>青少年次文化的影響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zh-TW" altLang="en-US" dirty="0" smtClean="0"/>
              <a:t>文化：一個群體間特有的生活方式，即是文化。因此，</a:t>
            </a:r>
            <a:r>
              <a:rPr lang="zh-TW" altLang="en-US" b="1" dirty="0" smtClean="0"/>
              <a:t>次文化</a:t>
            </a:r>
            <a:r>
              <a:rPr lang="zh-TW" altLang="en-US" dirty="0" smtClean="0"/>
              <a:t>是指主流文化下，不同地區、社會階層、行業具有獨特的生活方式。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7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艾里克森社會發展理論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zh-TW" altLang="en-US" sz="2600" dirty="0" smtClean="0"/>
              <a:t>弗洛依德的心理發展論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強調性的觀念</a:t>
            </a:r>
            <a:r>
              <a:rPr lang="en-US" altLang="zh-TW" sz="2600" dirty="0" smtClean="0"/>
              <a:t>)</a:t>
            </a:r>
          </a:p>
          <a:p>
            <a:pPr marL="34290" indent="0">
              <a:buNone/>
            </a:pPr>
            <a:r>
              <a:rPr lang="zh-TW" altLang="en-US" sz="2200" dirty="0" smtClean="0"/>
              <a:t>人格構成要素：</a:t>
            </a:r>
            <a:endParaRPr lang="en-US" altLang="zh-TW" sz="22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本我</a:t>
            </a:r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生理我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/>
              <a:t>：與生俱來、最原始的我，尋求本能性的衝動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饑、渴</a:t>
            </a:r>
            <a:r>
              <a:rPr lang="zh-TW" altLang="en-US" sz="1800" dirty="0"/>
              <a:t>、</a:t>
            </a:r>
            <a:r>
              <a:rPr lang="zh-TW" altLang="en-US" sz="1800" dirty="0" smtClean="0"/>
              <a:t>性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，此種衝動弗</a:t>
            </a:r>
            <a:r>
              <a:rPr lang="zh-TW" altLang="en-US" sz="1800" dirty="0"/>
              <a:t>洛</a:t>
            </a:r>
            <a:r>
              <a:rPr lang="zh-TW" altLang="en-US" sz="1800" dirty="0" smtClean="0"/>
              <a:t>依德稱為「慾力」</a:t>
            </a:r>
            <a:r>
              <a:rPr lang="en-US" altLang="zh-TW" sz="1800" dirty="0" smtClean="0"/>
              <a:t>(libido)</a:t>
            </a:r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自我</a:t>
            </a:r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現實我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/>
              <a:t>：經由學習而得，位於本我與超我之間，其功能是在於現實環境中尋求個體的滿足。</a:t>
            </a:r>
            <a:endParaRPr lang="en-US" altLang="zh-TW" sz="18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超我</a:t>
            </a:r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道德我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/>
              <a:t>：居人格結構的最高層，相當於良知良能，是社會化過程中被塑造的。有管制本我衝動的能力。</a:t>
            </a:r>
            <a:endParaRPr lang="en-US" altLang="zh-TW" sz="1800" dirty="0" smtClean="0"/>
          </a:p>
          <a:p>
            <a:pPr marL="34290" indent="0">
              <a:buNone/>
            </a:pPr>
            <a:r>
              <a:rPr lang="zh-TW" altLang="en-US" sz="2200" dirty="0" smtClean="0"/>
              <a:t>三種我互動：有衝突有調和，形成</a:t>
            </a:r>
            <a:endParaRPr lang="en-US" altLang="zh-TW" sz="2200" dirty="0" smtClean="0"/>
          </a:p>
          <a:p>
            <a:pPr marL="34290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   內在動力，稱</a:t>
            </a:r>
            <a:r>
              <a:rPr lang="zh-TW" altLang="en-US" sz="2200" u="sng" dirty="0" smtClean="0">
                <a:solidFill>
                  <a:srgbClr val="FF0000"/>
                </a:solidFill>
              </a:rPr>
              <a:t>「人格動力」</a:t>
            </a:r>
            <a:endParaRPr lang="en-US" altLang="zh-TW" sz="2200" u="sng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5" r="22718"/>
          <a:stretch/>
        </p:blipFill>
        <p:spPr>
          <a:xfrm>
            <a:off x="5636838" y="4553527"/>
            <a:ext cx="2338762" cy="16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3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zh-TW" altLang="en-US" sz="2200" dirty="0" smtClean="0"/>
              <a:t>人格發展理論</a:t>
            </a:r>
            <a:endParaRPr lang="en-US" altLang="zh-TW" sz="22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口腔期</a:t>
            </a:r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出生</a:t>
            </a:r>
            <a:r>
              <a:rPr lang="en-US" altLang="zh-TW" sz="1800" dirty="0" smtClean="0">
                <a:solidFill>
                  <a:srgbClr val="FF0000"/>
                </a:solidFill>
              </a:rPr>
              <a:t>-1.5</a:t>
            </a:r>
            <a:r>
              <a:rPr lang="zh-TW" altLang="en-US" sz="1800" dirty="0" smtClean="0">
                <a:solidFill>
                  <a:srgbClr val="FF0000"/>
                </a:solidFill>
              </a:rPr>
              <a:t>歲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/>
              <a:t>：兒童主要藉由口腔活動來滿足慾</a:t>
            </a:r>
            <a:r>
              <a:rPr lang="zh-TW" altLang="en-US" sz="1800" dirty="0"/>
              <a:t>力</a:t>
            </a:r>
            <a:endParaRPr lang="en-US" altLang="zh-TW" sz="18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肛門期</a:t>
            </a:r>
            <a:r>
              <a:rPr lang="en-US" altLang="zh-TW" sz="1800" dirty="0" smtClean="0">
                <a:solidFill>
                  <a:srgbClr val="FF0000"/>
                </a:solidFill>
              </a:rPr>
              <a:t>(1.5-3</a:t>
            </a:r>
            <a:r>
              <a:rPr lang="zh-TW" altLang="en-US" sz="1800" dirty="0" smtClean="0">
                <a:solidFill>
                  <a:srgbClr val="FF0000"/>
                </a:solidFill>
              </a:rPr>
              <a:t>歲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>
                <a:solidFill>
                  <a:srgbClr val="FF0000"/>
                </a:solidFill>
              </a:rPr>
              <a:t> ：</a:t>
            </a:r>
            <a:r>
              <a:rPr lang="zh-TW" altLang="en-US" sz="1800" dirty="0" smtClean="0"/>
              <a:t>兒童試著從肛門活動與排泄來獲得滿足</a:t>
            </a:r>
            <a:endParaRPr lang="en-US" altLang="zh-TW" sz="18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性器期</a:t>
            </a:r>
            <a:r>
              <a:rPr lang="en-US" altLang="zh-TW" sz="1800" dirty="0" smtClean="0">
                <a:solidFill>
                  <a:srgbClr val="FF0000"/>
                </a:solidFill>
              </a:rPr>
              <a:t>(3-6</a:t>
            </a:r>
            <a:r>
              <a:rPr lang="zh-TW" altLang="en-US" sz="1800" dirty="0" smtClean="0">
                <a:solidFill>
                  <a:srgbClr val="FF0000"/>
                </a:solidFill>
              </a:rPr>
              <a:t>歲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>
                <a:solidFill>
                  <a:srgbClr val="FF0000"/>
                </a:solidFill>
              </a:rPr>
              <a:t> ：</a:t>
            </a:r>
            <a:r>
              <a:rPr lang="zh-TW" altLang="en-US" sz="1800" dirty="0" smtClean="0"/>
              <a:t>快感與滿足來自於有意或無意的觸摸性器</a:t>
            </a:r>
            <a:endParaRPr lang="en-US" altLang="zh-TW" sz="18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潛伏期</a:t>
            </a:r>
            <a:r>
              <a:rPr lang="en-US" altLang="zh-TW" sz="1800" dirty="0" smtClean="0">
                <a:solidFill>
                  <a:srgbClr val="FF0000"/>
                </a:solidFill>
              </a:rPr>
              <a:t>(6-</a:t>
            </a:r>
            <a:r>
              <a:rPr lang="zh-TW" altLang="en-US" sz="1800" dirty="0" smtClean="0">
                <a:solidFill>
                  <a:srgbClr val="FF0000"/>
                </a:solidFill>
              </a:rPr>
              <a:t>青春期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>
                <a:solidFill>
                  <a:srgbClr val="FF0000"/>
                </a:solidFill>
              </a:rPr>
              <a:t> ：</a:t>
            </a:r>
            <a:r>
              <a:rPr lang="zh-TW" altLang="en-US" sz="1800" dirty="0" smtClean="0"/>
              <a:t>對性的興趣暫隱，注意力會轉向周邊的事物，團體活動會男女分別組群，甚至壁壘分明。</a:t>
            </a:r>
            <a:endParaRPr lang="en-US" altLang="zh-TW" sz="1800" dirty="0" smtClean="0"/>
          </a:p>
          <a:p>
            <a:pPr lvl="1"/>
            <a:r>
              <a:rPr lang="zh-TW" altLang="en-US" sz="1800" dirty="0" smtClean="0">
                <a:solidFill>
                  <a:srgbClr val="FF0000"/>
                </a:solidFill>
              </a:rPr>
              <a:t>兩性期</a:t>
            </a:r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青春期以後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>
                <a:solidFill>
                  <a:srgbClr val="FF0000"/>
                </a:solidFill>
              </a:rPr>
              <a:t> ：</a:t>
            </a:r>
            <a:r>
              <a:rPr lang="zh-TW" altLang="en-US" sz="1800" dirty="0" smtClean="0"/>
              <a:t>個體受到慾力驅使，尋找性對象以釋放對性的緊繃張力。</a:t>
            </a:r>
            <a:endParaRPr lang="en-US" altLang="zh-TW" sz="1800" dirty="0" smtClean="0"/>
          </a:p>
          <a:p>
            <a:pPr marL="34290" indent="0">
              <a:buNone/>
            </a:pPr>
            <a:r>
              <a:rPr lang="zh-TW" altLang="en-US" sz="1800" dirty="0" smtClean="0"/>
              <a:t>每個時期的人格發展有不一樣的特徵，但都和</a:t>
            </a:r>
            <a:r>
              <a:rPr lang="zh-TW" altLang="en-US" sz="1800" u="sng" dirty="0" smtClean="0">
                <a:solidFill>
                  <a:srgbClr val="FF0000"/>
                </a:solidFill>
              </a:rPr>
              <a:t>本我內在性慾衝動的慾力</a:t>
            </a:r>
            <a:r>
              <a:rPr lang="zh-TW" altLang="en-US" sz="1800" dirty="0" smtClean="0"/>
              <a:t>有關，在成長過程中，時時受到內在慾力的驅迫而感到情緒緊張，紓解情緒緊張的壓力會不得不</a:t>
            </a:r>
            <a:r>
              <a:rPr lang="zh-TW" altLang="en-US" sz="1800" dirty="0"/>
              <a:t>圍</a:t>
            </a:r>
            <a:r>
              <a:rPr lang="zh-TW" altLang="en-US" sz="1800" dirty="0" smtClean="0"/>
              <a:t>繞在性器官有關的區域。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12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zh-TW" altLang="en-US" sz="2600" dirty="0" smtClean="0"/>
              <a:t>艾里克森的心理社會發展論</a:t>
            </a:r>
            <a:endParaRPr lang="en-US" altLang="zh-TW" sz="2600" dirty="0" smtClean="0"/>
          </a:p>
          <a:p>
            <a:pPr marL="720090" lvl="1" indent="-514350">
              <a:buFont typeface="+mj-lt"/>
              <a:buAutoNum type="arabicPeriod"/>
            </a:pPr>
            <a:r>
              <a:rPr lang="zh-TW" altLang="en-US" dirty="0" smtClean="0"/>
              <a:t>認為人生是全程的發展，各期有各自發展的危機</a:t>
            </a:r>
            <a:r>
              <a:rPr lang="en-US" altLang="zh-TW" dirty="0" smtClean="0"/>
              <a:t>(</a:t>
            </a:r>
            <a:r>
              <a:rPr lang="zh-TW" altLang="en-US" dirty="0" smtClean="0"/>
              <a:t>稱</a:t>
            </a:r>
            <a:r>
              <a:rPr lang="zh-TW" altLang="en-US" dirty="0" smtClean="0">
                <a:solidFill>
                  <a:srgbClr val="FF0000"/>
                </a:solidFill>
              </a:rPr>
              <a:t>常性危機</a:t>
            </a:r>
            <a:r>
              <a:rPr lang="en-US" altLang="zh-TW" dirty="0" smtClean="0"/>
              <a:t>)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(normative crisis)</a:t>
            </a:r>
          </a:p>
          <a:p>
            <a:pPr marL="720090" lvl="1" indent="-514350">
              <a:buFont typeface="+mj-lt"/>
              <a:buAutoNum type="arabicPeriod"/>
            </a:pPr>
            <a:r>
              <a:rPr lang="zh-TW" altLang="en-US" dirty="0" smtClean="0"/>
              <a:t>將人生發展階段分為八個時期</a:t>
            </a:r>
            <a:endParaRPr lang="en-US" altLang="zh-TW" dirty="0" smtClean="0"/>
          </a:p>
          <a:p>
            <a:pPr marL="720090" lvl="1" indent="-514350">
              <a:buFont typeface="+mj-lt"/>
              <a:buAutoNum type="arabicPeriod"/>
            </a:pPr>
            <a:r>
              <a:rPr lang="zh-TW" altLang="en-US" dirty="0" smtClean="0"/>
              <a:t>艾里克森認為第五階段青年期是人生發展中最重要的一個時期。</a:t>
            </a:r>
            <a:endParaRPr lang="en-US" altLang="zh-TW" dirty="0" smtClean="0"/>
          </a:p>
          <a:p>
            <a:pPr marL="925830" lvl="2" indent="-514350">
              <a:buFont typeface="+mj-lt"/>
              <a:buAutoNum type="alphaUcPeriod"/>
            </a:pPr>
            <a:r>
              <a:rPr lang="zh-TW" altLang="en-US" sz="1600" dirty="0" smtClean="0">
                <a:solidFill>
                  <a:srgbClr val="FF0000"/>
                </a:solidFill>
              </a:rPr>
              <a:t>青年期是心理社會的延宕期</a:t>
            </a:r>
            <a:r>
              <a:rPr lang="zh-TW" altLang="en-US" sz="1600" dirty="0" smtClean="0"/>
              <a:t>：童年與成年之間一段社會准許的緩衝階段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個體可以自由進行角色實驗以找到社會的立足點。</a:t>
            </a:r>
            <a:endParaRPr lang="en-US" altLang="zh-TW" sz="1600" dirty="0" smtClean="0"/>
          </a:p>
          <a:p>
            <a:pPr marL="925830" lvl="2" indent="-514350">
              <a:buFont typeface="+mj-lt"/>
              <a:buAutoNum type="alphaUcPeriod"/>
            </a:pPr>
            <a:r>
              <a:rPr lang="zh-TW" altLang="en-US" sz="1600" dirty="0" smtClean="0"/>
              <a:t>發展重要的任務是</a:t>
            </a:r>
            <a:r>
              <a:rPr lang="zh-TW" altLang="en-US" sz="1600" u="sng" dirty="0" smtClean="0">
                <a:solidFill>
                  <a:srgbClr val="FF0000"/>
                </a:solidFill>
              </a:rPr>
              <a:t>建立正面的「自我認同」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 marL="925830" lvl="2" indent="-514350">
              <a:buFont typeface="+mj-lt"/>
              <a:buAutoNum type="alphaUcPeriod"/>
            </a:pPr>
            <a:r>
              <a:rPr lang="zh-TW" altLang="en-US" sz="1600" u="sng" dirty="0" smtClean="0">
                <a:solidFill>
                  <a:srgbClr val="FF0000"/>
                </a:solidFill>
              </a:rPr>
              <a:t>「自我統合」是青年期發展的中心任務</a:t>
            </a:r>
            <a:r>
              <a:rPr lang="en-US" altLang="zh-TW" sz="1600" dirty="0" smtClean="0"/>
              <a:t>-</a:t>
            </a:r>
            <a:r>
              <a:rPr lang="zh-TW" altLang="en-US" sz="1600" dirty="0" smtClean="0"/>
              <a:t>有明確自我觀念與尋求方向。</a:t>
            </a:r>
            <a:endParaRPr lang="en-US" altLang="zh-TW" sz="1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0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765225"/>
              </p:ext>
            </p:extLst>
          </p:nvPr>
        </p:nvGraphicFramePr>
        <p:xfrm>
          <a:off x="882000" y="792480"/>
          <a:ext cx="7380000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年齡</a:t>
                      </a:r>
                      <a:endParaRPr lang="zh-TW" altLang="en-US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發展危機</a:t>
                      </a:r>
                      <a:endParaRPr lang="zh-TW" altLang="en-US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發展順利者</a:t>
                      </a:r>
                      <a:endParaRPr lang="en-US" altLang="zh-TW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pPr algn="ctr"/>
                      <a:r>
                        <a:rPr lang="zh-TW" altLang="en-US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的心理特徵</a:t>
                      </a:r>
                      <a:endParaRPr lang="zh-TW" altLang="en-US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發展障礙者</a:t>
                      </a:r>
                      <a:endParaRPr lang="en-US" altLang="zh-TW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pPr algn="ctr"/>
                      <a:r>
                        <a:rPr lang="zh-TW" altLang="en-US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的心理特徵</a:t>
                      </a:r>
                      <a:endParaRPr lang="zh-TW" altLang="en-US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0-1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歲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信任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V.S.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不信任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對人信任，有安全感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面對新環境時會焦慮不安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1-3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歲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自主獨立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V.S.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羞怯懷疑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能按社會要求表現目的性行為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缺乏信心，行動畏首畏尾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3-6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歲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主動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V.S.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內疚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主動好奇，行動有方向，開始有責任感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畏懼退縮，缺少自我價值感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6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歲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-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青春期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勤奮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V.S.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自卑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具有求學、做事、待人、接物的基本能力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缺乏生活基本能力，充滿失敗感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青年期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自我統合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V.S.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角色混亂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有了明確的自我觀念與自我追尋的方向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生活無目的無方向，時而感到徬徨迷失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成年期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親密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V.S.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孤獨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與人相處有親密感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與社會疏離，時感寂寞孤獨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中年期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愛心關懷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V.S.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頹廢遲滯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熱愛家庭關懷社會，有責任心有義務感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不關心別人與社會，生活缺少意義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老年期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完美無缺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V.S.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悲觀沮喪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隨心所欲，安享餘年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悔恨舊事，孤獨淒涼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39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 algn="ctr">
              <a:buNone/>
            </a:pPr>
            <a:r>
              <a:rPr lang="zh-TW" altLang="en-US" sz="2800" dirty="0"/>
              <a:t>弗</a:t>
            </a:r>
            <a:r>
              <a:rPr lang="zh-TW" altLang="en-US" sz="2800" dirty="0" smtClean="0"/>
              <a:t>洛伊德</a:t>
            </a:r>
            <a:r>
              <a:rPr lang="en-US" altLang="zh-TW" sz="2800" dirty="0" smtClean="0"/>
              <a:t>V.S.</a:t>
            </a:r>
            <a:r>
              <a:rPr lang="zh-TW" altLang="en-US" sz="2800" dirty="0" smtClean="0"/>
              <a:t>艾里克森</a:t>
            </a:r>
            <a:endParaRPr lang="en-US" altLang="zh-TW" sz="2800" dirty="0" smtClean="0"/>
          </a:p>
          <a:p>
            <a:pPr marL="34290" indent="0" algn="ctr">
              <a:buNone/>
            </a:pP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37841"/>
              </p:ext>
            </p:extLst>
          </p:nvPr>
        </p:nvGraphicFramePr>
        <p:xfrm>
          <a:off x="1524000" y="2687320"/>
          <a:ext cx="6096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8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弗洛依德</a:t>
                      </a:r>
                      <a:endParaRPr lang="zh-TW" altLang="en-US" sz="28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艾里克森</a:t>
                      </a:r>
                      <a:endParaRPr lang="zh-TW" altLang="en-US" sz="28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研究對象</a:t>
                      </a:r>
                      <a:endParaRPr lang="zh-TW" altLang="en-US" sz="28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精神病患</a:t>
                      </a:r>
                      <a:endParaRPr lang="zh-TW" altLang="en-US" sz="20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正常人</a:t>
                      </a:r>
                      <a:endParaRPr lang="zh-TW" altLang="en-US" sz="20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人格發展</a:t>
                      </a:r>
                      <a:endParaRPr lang="zh-TW" altLang="en-US" sz="28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早期決定論</a:t>
                      </a:r>
                      <a:endParaRPr lang="zh-TW" altLang="en-US" sz="20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人生全程</a:t>
                      </a:r>
                      <a:endParaRPr lang="zh-TW" altLang="en-US" sz="20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理論取向</a:t>
                      </a:r>
                      <a:endParaRPr lang="zh-TW" altLang="en-US" sz="28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生物性取向</a:t>
                      </a:r>
                      <a:endParaRPr lang="zh-TW" altLang="en-US" sz="20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社會性取向</a:t>
                      </a:r>
                      <a:endParaRPr lang="zh-TW" altLang="en-US" sz="200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600" dirty="0" smtClean="0"/>
              <a:t>艾里克森的後續研究</a:t>
            </a:r>
            <a:endParaRPr lang="en-US" altLang="zh-TW" sz="2600" dirty="0" smtClean="0"/>
          </a:p>
          <a:p>
            <a:pPr marL="205740" lvl="1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馬</a:t>
            </a:r>
            <a:r>
              <a:rPr lang="zh-TW" altLang="en-US" dirty="0" smtClean="0">
                <a:solidFill>
                  <a:srgbClr val="FF0000"/>
                </a:solidFill>
              </a:rPr>
              <a:t>西亞</a:t>
            </a:r>
            <a:r>
              <a:rPr lang="zh-TW" altLang="en-US" dirty="0" smtClean="0"/>
              <a:t>的認定類型論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(identity pattern)</a:t>
            </a:r>
          </a:p>
          <a:p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086383"/>
              </p:ext>
            </p:extLst>
          </p:nvPr>
        </p:nvGraphicFramePr>
        <p:xfrm>
          <a:off x="1303720" y="2557210"/>
          <a:ext cx="653656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rowSpan="2" gridSpan="3">
                  <a:txBody>
                    <a:bodyPr/>
                    <a:lstStyle/>
                    <a:p>
                      <a:endParaRPr lang="zh-TW" altLang="en-US" sz="12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個體是否對價值做出承諾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(</a:t>
                      </a:r>
                      <a:r>
                        <a:rPr lang="zh-TW" altLang="en-US" sz="16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投入</a:t>
                      </a:r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)</a:t>
                      </a: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？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pPr algn="ctr"/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Commitment</a:t>
                      </a:r>
                      <a:endParaRPr lang="zh-TW" altLang="en-US" sz="1600" baseline="0" dirty="0">
                        <a:solidFill>
                          <a:srgbClr val="FF0000"/>
                        </a:solidFill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3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Yes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No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個體是否歷經認同的危機？</a:t>
                      </a:r>
                      <a:endParaRPr lang="en-US" altLang="zh-TW" sz="1600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Crisis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Yes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定向型統合</a:t>
                      </a:r>
                      <a:r>
                        <a:rPr lang="en-US" altLang="zh-TW" sz="14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華康布丁體(P)" panose="040B0C00000000000000" pitchFamily="82" charset="-120"/>
                          <a:cs typeface="Times New Roman" panose="02020603050405020304" pitchFamily="18" charset="0"/>
                        </a:rPr>
                        <a:t>(identity achievement)</a:t>
                      </a:r>
                    </a:p>
                    <a:p>
                      <a:r>
                        <a:rPr lang="zh-TW" altLang="en-US" sz="14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自我意識堅定職業、宗教、性別角色的承諾</a:t>
                      </a:r>
                      <a:endParaRPr lang="en-US" altLang="zh-TW" sz="1400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sz="14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對其他人的觀點、信念、價值觀做出考慮，但透過向外尋找而得到自己的答案</a:t>
                      </a:r>
                      <a:endParaRPr lang="zh-TW" altLang="en-US" sz="14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未定型統合</a:t>
                      </a:r>
                      <a:r>
                        <a:rPr lang="en-US" altLang="zh-TW" sz="14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華康布丁體(P)" panose="040B0C00000000000000" pitchFamily="82" charset="-120"/>
                          <a:cs typeface="Times New Roman" panose="02020603050405020304" pitchFamily="18" charset="0"/>
                        </a:rPr>
                        <a:t>(identity moratorium)</a:t>
                      </a:r>
                    </a:p>
                    <a:p>
                      <a:r>
                        <a:rPr lang="zh-TW" altLang="en-US" sz="1400" b="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正在經歷認同的危機或是轉機</a:t>
                      </a:r>
                      <a:endParaRPr lang="en-US" altLang="zh-TW" sz="1400" b="0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sz="1400" b="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對社會沒有明確的承諾</a:t>
                      </a:r>
                      <a:endParaRPr lang="en-US" altLang="zh-TW" sz="1400" b="0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sz="1400" b="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沒有明確的認同感</a:t>
                      </a:r>
                      <a:endParaRPr lang="en-US" altLang="zh-TW" sz="1400" b="0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sz="1400" b="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積極地想要獲得認同感</a:t>
                      </a:r>
                      <a:endParaRPr lang="zh-TW" altLang="en-US" sz="1400" b="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No</a:t>
                      </a:r>
                      <a:endParaRPr lang="zh-TW" altLang="en-US" sz="160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早閉型統合</a:t>
                      </a:r>
                      <a:r>
                        <a:rPr lang="en-US" altLang="zh-TW" sz="14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華康布丁體(P)" panose="040B0C00000000000000" pitchFamily="82" charset="-120"/>
                          <a:cs typeface="Times New Roman" panose="02020603050405020304" pitchFamily="18" charset="0"/>
                        </a:rPr>
                        <a:t>(identity foreclosure)</a:t>
                      </a:r>
                    </a:p>
                    <a:p>
                      <a:r>
                        <a:rPr lang="zh-TW" altLang="en-US" sz="1400" b="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對職業以及不同的意見立場產生承諾</a:t>
                      </a:r>
                      <a:endParaRPr lang="en-US" altLang="zh-TW" sz="1400" b="0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sz="1400" b="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沒有自我建構的跡象，且未仔細的探索與思考就採取他人的價值觀</a:t>
                      </a:r>
                      <a:endParaRPr lang="en-US" altLang="zh-TW" sz="1400" b="0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sz="1400" b="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排斥尋得自我認同的可能性</a:t>
                      </a:r>
                      <a:endParaRPr lang="zh-TW" altLang="en-US" sz="1400" b="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baseline="0" dirty="0" smtClean="0">
                          <a:solidFill>
                            <a:srgbClr val="FF0000"/>
                          </a:solidFill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迷失型統合</a:t>
                      </a:r>
                      <a:r>
                        <a:rPr lang="en-US" altLang="zh-TW" sz="14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華康布丁體(P)" panose="040B0C00000000000000" pitchFamily="82" charset="-120"/>
                          <a:cs typeface="Times New Roman" panose="02020603050405020304" pitchFamily="18" charset="0"/>
                        </a:rPr>
                        <a:t>(identity diffusion)</a:t>
                      </a:r>
                    </a:p>
                    <a:p>
                      <a:r>
                        <a:rPr lang="zh-TW" altLang="en-US" sz="1400" b="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缺乏生活的方向</a:t>
                      </a:r>
                      <a:endParaRPr lang="en-US" altLang="zh-TW" sz="1400" b="0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sz="1400" b="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對政治、宗教、道德甚至是職業漠不關心，沒有質問原因就從事工作</a:t>
                      </a:r>
                      <a:endParaRPr lang="en-US" altLang="zh-TW" sz="1400" b="0" baseline="0" dirty="0" smtClean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  <a:p>
                      <a:r>
                        <a:rPr lang="zh-TW" altLang="en-US" sz="1400" b="0" baseline="0" dirty="0" smtClean="0">
                          <a:latin typeface="華康布丁體(P)" panose="040B0C00000000000000" pitchFamily="82" charset="-120"/>
                          <a:ea typeface="華康布丁體(P)" panose="040B0C00000000000000" pitchFamily="82" charset="-120"/>
                        </a:rPr>
                        <a:t>對別人從事的事物漠不關心</a:t>
                      </a:r>
                      <a:endParaRPr lang="zh-TW" altLang="en-US" sz="1400" b="0" baseline="0" dirty="0">
                        <a:latin typeface="華康布丁體(P)" panose="040B0C00000000000000" pitchFamily="82" charset="-120"/>
                        <a:ea typeface="華康布丁體(P)" panose="040B0C00000000000000" pitchFamily="82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76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zh-TW" altLang="en-US" sz="2800" dirty="0" smtClean="0"/>
              <a:t>社會心理發展論的教育含義</a:t>
            </a:r>
            <a:endParaRPr lang="en-US" altLang="zh-TW" sz="2800" dirty="0" smtClean="0"/>
          </a:p>
          <a:p>
            <a:pPr marL="662940" lvl="1" indent="-457200">
              <a:buFont typeface="+mj-lt"/>
              <a:buAutoNum type="arabicPeriod"/>
            </a:pPr>
            <a:r>
              <a:rPr lang="zh-TW" altLang="en-US" sz="2000" dirty="0" smtClean="0"/>
              <a:t>發展期中危機重重自我成長不易</a:t>
            </a:r>
            <a:endParaRPr lang="en-US" altLang="zh-TW" sz="2000" dirty="0" smtClean="0"/>
          </a:p>
          <a:p>
            <a:pPr marL="662940" lvl="1" indent="-457200">
              <a:buFont typeface="+mj-lt"/>
              <a:buAutoNum type="arabicPeriod"/>
            </a:pPr>
            <a:r>
              <a:rPr lang="zh-TW" altLang="en-US" sz="2000" dirty="0" smtClean="0"/>
              <a:t>教育</a:t>
            </a:r>
            <a:r>
              <a:rPr lang="zh-TW" altLang="en-US" sz="2000" dirty="0"/>
              <a:t>是</a:t>
            </a:r>
            <a:r>
              <a:rPr lang="zh-TW" altLang="en-US" sz="2000" dirty="0" smtClean="0"/>
              <a:t>發展的助力也是阻力</a:t>
            </a:r>
            <a:endParaRPr lang="en-US" altLang="zh-TW" sz="2000" dirty="0" smtClean="0"/>
          </a:p>
          <a:p>
            <a:pPr marL="662940" lvl="1" indent="-457200">
              <a:buFont typeface="+mj-lt"/>
              <a:buAutoNum type="arabicPeriod"/>
            </a:pPr>
            <a:r>
              <a:rPr lang="zh-TW" altLang="en-US" sz="2000" dirty="0"/>
              <a:t>全</a:t>
            </a:r>
            <a:r>
              <a:rPr lang="zh-TW" altLang="en-US" sz="2000" dirty="0" smtClean="0"/>
              <a:t>人教育基礎寓於心理社會發展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113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柯爾伯格道德發展理論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" indent="0">
              <a:buNone/>
            </a:pPr>
            <a:r>
              <a:rPr lang="zh-TW" altLang="en-US" sz="3100" dirty="0" smtClean="0"/>
              <a:t>皮亞傑的道德發展理論：</a:t>
            </a:r>
            <a:endParaRPr lang="en-US" altLang="zh-TW" sz="3100" dirty="0" smtClean="0"/>
          </a:p>
          <a:p>
            <a:pPr marL="205740" lvl="1" indent="0">
              <a:buNone/>
            </a:pPr>
            <a:r>
              <a:rPr lang="zh-TW" altLang="en-US" sz="2400" dirty="0" smtClean="0"/>
              <a:t>幼兒的道德發展與其認知發展相關，而成人制約、個人心智發展、友儕團體的合作等三種力量交互作用，是造成道德判斷發展的主要因素。</a:t>
            </a:r>
            <a:endParaRPr lang="en-US" altLang="zh-TW" sz="2400" dirty="0" smtClean="0"/>
          </a:p>
          <a:p>
            <a:pPr marL="662940" lvl="1" indent="-457200">
              <a:buFont typeface="+mj-lt"/>
              <a:buAutoNum type="arabicPeriod"/>
            </a:pPr>
            <a:r>
              <a:rPr lang="zh-TW" altLang="en-US" sz="2400" dirty="0" smtClean="0">
                <a:solidFill>
                  <a:srgbClr val="FF0000"/>
                </a:solidFill>
              </a:rPr>
              <a:t>無律期</a:t>
            </a:r>
            <a:r>
              <a:rPr lang="en-US" altLang="zh-TW" sz="2400" dirty="0" smtClean="0">
                <a:solidFill>
                  <a:srgbClr val="FF0000"/>
                </a:solidFill>
              </a:rPr>
              <a:t>(0-4</a:t>
            </a:r>
            <a:r>
              <a:rPr lang="zh-TW" altLang="en-US" sz="2400" dirty="0" smtClean="0">
                <a:solidFill>
                  <a:srgbClr val="FF0000"/>
                </a:solidFill>
              </a:rPr>
              <a:t>歲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</a:rPr>
              <a:t>：</a:t>
            </a:r>
            <a:r>
              <a:rPr lang="zh-TW" altLang="en-US" sz="2400" dirty="0" smtClean="0"/>
              <a:t>沒有對或錯的觀念</a:t>
            </a:r>
            <a:endParaRPr lang="en-US" altLang="zh-TW" sz="2400" dirty="0" smtClean="0"/>
          </a:p>
          <a:p>
            <a:pPr marL="868680" lvl="2" indent="-457200">
              <a:buFont typeface="+mj-lt"/>
              <a:buAutoNum type="alphaLcPeriod"/>
            </a:pPr>
            <a:r>
              <a:rPr lang="zh-TW" altLang="en-US" sz="1900" dirty="0" smtClean="0"/>
              <a:t>以自我為中心</a:t>
            </a:r>
            <a:endParaRPr lang="en-US" altLang="zh-TW" sz="1900" dirty="0" smtClean="0"/>
          </a:p>
          <a:p>
            <a:pPr marL="868680" lvl="2" indent="-457200">
              <a:buFont typeface="+mj-lt"/>
              <a:buAutoNum type="alphaLcPeriod"/>
            </a:pPr>
            <a:r>
              <a:rPr lang="zh-TW" altLang="en-US" sz="1900" dirty="0" smtClean="0"/>
              <a:t>行為活動是無規範的</a:t>
            </a:r>
            <a:endParaRPr lang="en-US" altLang="zh-TW" sz="1900" dirty="0" smtClean="0"/>
          </a:p>
          <a:p>
            <a:pPr marL="868680" lvl="2" indent="-457200">
              <a:buFont typeface="+mj-lt"/>
              <a:buAutoNum type="alphaLcPeriod"/>
            </a:pPr>
            <a:r>
              <a:rPr lang="zh-TW" altLang="en-US" sz="1900" dirty="0" smtClean="0"/>
              <a:t>不能依照團體規範去判斷</a:t>
            </a:r>
            <a:r>
              <a:rPr lang="zh-TW" altLang="en-US" sz="1900" dirty="0"/>
              <a:t>是非</a:t>
            </a:r>
            <a:endParaRPr lang="en-US" altLang="zh-TW" sz="1900" dirty="0" smtClean="0"/>
          </a:p>
          <a:p>
            <a:pPr marL="662940" lvl="1" indent="-457200">
              <a:buFont typeface="+mj-lt"/>
              <a:buAutoNum type="arabicPeriod"/>
            </a:pPr>
            <a:r>
              <a:rPr lang="zh-TW" altLang="en-US" sz="2400" dirty="0" smtClean="0">
                <a:solidFill>
                  <a:srgbClr val="FF0000"/>
                </a:solidFill>
              </a:rPr>
              <a:t>他律期</a:t>
            </a:r>
            <a:r>
              <a:rPr lang="en-US" altLang="zh-TW" sz="2400" dirty="0" smtClean="0">
                <a:solidFill>
                  <a:srgbClr val="FF0000"/>
                </a:solidFill>
              </a:rPr>
              <a:t>(4-8</a:t>
            </a:r>
            <a:r>
              <a:rPr lang="zh-TW" altLang="en-US" sz="2400" dirty="0" smtClean="0">
                <a:solidFill>
                  <a:srgbClr val="FF0000"/>
                </a:solidFill>
              </a:rPr>
              <a:t>歲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>
                <a:solidFill>
                  <a:srgbClr val="FF0000"/>
                </a:solidFill>
              </a:rPr>
              <a:t>：</a:t>
            </a:r>
            <a:r>
              <a:rPr lang="zh-TW" altLang="en-US" sz="2400" dirty="0" smtClean="0"/>
              <a:t>對與錯是別人給的觀念</a:t>
            </a:r>
            <a:endParaRPr lang="en-US" altLang="zh-TW" sz="2400" dirty="0" smtClean="0"/>
          </a:p>
          <a:p>
            <a:pPr marL="868680" lvl="2" indent="-457200">
              <a:buFont typeface="+mj-lt"/>
              <a:buAutoNum type="alphaLcPeriod"/>
            </a:pPr>
            <a:r>
              <a:rPr lang="zh-TW" altLang="en-US" sz="1900" dirty="0" smtClean="0"/>
              <a:t>以成人的命令或規定做為道德判斷的標準</a:t>
            </a:r>
            <a:endParaRPr lang="en-US" altLang="zh-TW" sz="1900" dirty="0" smtClean="0"/>
          </a:p>
          <a:p>
            <a:pPr marL="868680" lvl="2" indent="-457200">
              <a:buFont typeface="+mj-lt"/>
              <a:buAutoNum type="alphaLcPeriod"/>
            </a:pPr>
            <a:r>
              <a:rPr lang="zh-TW" altLang="en-US" sz="1900" dirty="0" smtClean="0"/>
              <a:t>認為服從規定就是好孩子，否則為壞孩子</a:t>
            </a:r>
            <a:endParaRPr lang="en-US" altLang="zh-TW" sz="1900" dirty="0" smtClean="0"/>
          </a:p>
          <a:p>
            <a:pPr marL="868680" lvl="2" indent="-457200">
              <a:buFont typeface="+mj-lt"/>
              <a:buAutoNum type="alphaLcPeriod"/>
            </a:pPr>
            <a:r>
              <a:rPr lang="zh-TW" altLang="en-US" sz="1900" dirty="0" smtClean="0"/>
              <a:t>以行為後果判斷，忽</a:t>
            </a:r>
            <a:r>
              <a:rPr lang="zh-TW" altLang="en-US" sz="1900" dirty="0"/>
              <a:t>視</a:t>
            </a:r>
            <a:r>
              <a:rPr lang="zh-TW" altLang="en-US" sz="1900" dirty="0" smtClean="0"/>
              <a:t>行為的動機</a:t>
            </a:r>
            <a:endParaRPr lang="en-US" altLang="zh-TW" sz="1900" dirty="0" smtClean="0"/>
          </a:p>
          <a:p>
            <a:pPr marL="868680" lvl="2" indent="-457200">
              <a:buFont typeface="+mj-lt"/>
              <a:buAutoNum type="alphaLcPeriod"/>
            </a:pPr>
            <a:r>
              <a:rPr lang="zh-TW" altLang="en-US" sz="1900" dirty="0" smtClean="0"/>
              <a:t>認為規則很神聖，不可以變</a:t>
            </a:r>
            <a:r>
              <a:rPr lang="zh-TW" altLang="en-US" sz="1900" dirty="0"/>
              <a:t>更</a:t>
            </a:r>
            <a:endParaRPr lang="en-US" altLang="zh-TW" sz="1900" dirty="0" smtClean="0"/>
          </a:p>
          <a:p>
            <a:pPr marL="868680" lvl="2" indent="-457200">
              <a:buFont typeface="+mj-lt"/>
              <a:buAutoNum type="alphaL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46914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1503</TotalTime>
  <Words>2085</Words>
  <Application>Microsoft Office PowerPoint</Application>
  <PresentationFormat>如螢幕大小 (4:3)</PresentationFormat>
  <Paragraphs>240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華康布丁體(P)</vt:lpstr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Wingdings</vt:lpstr>
      <vt:lpstr>有機</vt:lpstr>
      <vt:lpstr>第三章 社會發展與教育</vt:lpstr>
      <vt:lpstr>艾里克森社會發展理論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柯爾伯格道德發展理論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Kohlberg和Gilligan論點比對</vt:lpstr>
      <vt:lpstr>青少年的社會發展-青少年新族群的出現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行為主義新理學的學習理論</dc:title>
  <dc:creator>admin</dc:creator>
  <cp:lastModifiedBy>admin</cp:lastModifiedBy>
  <cp:revision>80</cp:revision>
  <cp:lastPrinted>2019-10-02T03:57:37Z</cp:lastPrinted>
  <dcterms:created xsi:type="dcterms:W3CDTF">2017-08-24T03:16:24Z</dcterms:created>
  <dcterms:modified xsi:type="dcterms:W3CDTF">2019-10-16T05:19:22Z</dcterms:modified>
</cp:coreProperties>
</file>