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handoutMasterIdLst>
    <p:handoutMasterId r:id="rId24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2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r">
              <a:defRPr sz="1200"/>
            </a:lvl1pPr>
          </a:lstStyle>
          <a:p>
            <a:fld id="{049F3D79-8081-47FF-B5EF-21868C835EE2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440646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r">
              <a:defRPr sz="1200"/>
            </a:lvl1pPr>
          </a:lstStyle>
          <a:p>
            <a:fld id="{730267DE-5B67-4F96-B2E7-72661F909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7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8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6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0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0066" y="147534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56729"/>
            <a:ext cx="6798734" cy="7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3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2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第四章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749815"/>
            <a:ext cx="8280000" cy="165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行為主義心理學的學習理論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        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4" y="2135749"/>
            <a:ext cx="7567778" cy="2520000"/>
          </a:xfrm>
        </p:spPr>
      </p:pic>
    </p:spTree>
    <p:extLst>
      <p:ext uri="{BB962C8B-B14F-4D97-AF65-F5344CB8AC3E}">
        <p14:creationId xmlns:p14="http://schemas.microsoft.com/office/powerpoint/2010/main" val="157238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後效強化</a:t>
            </a:r>
            <a:r>
              <a:rPr lang="zh-TW" altLang="en-US" dirty="0" smtClean="0"/>
              <a:t>是行為習得的關鍵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斯</a:t>
            </a:r>
            <a:r>
              <a:rPr lang="zh-TW" altLang="en-US" dirty="0" smtClean="0">
                <a:solidFill>
                  <a:srgbClr val="FF0000"/>
                </a:solidFill>
              </a:rPr>
              <a:t>金納</a:t>
            </a:r>
            <a:r>
              <a:rPr lang="zh-TW" altLang="en-US" dirty="0" smtClean="0"/>
              <a:t>建立操作制約學習理論，利用增強物刺激個體強化反應的行為。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後效強化</a:t>
            </a:r>
            <a:r>
              <a:rPr lang="zh-TW" altLang="en-US" dirty="0" smtClean="0"/>
              <a:t>：用操作制約的概念表示強化物和個體反應的因果關係。</a:t>
            </a:r>
            <a:endParaRPr lang="en-US" altLang="zh-TW" dirty="0" smtClean="0"/>
          </a:p>
          <a:p>
            <a:r>
              <a:rPr lang="zh-TW" altLang="en-US" dirty="0" smtClean="0"/>
              <a:t>強化程序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立即強化</a:t>
            </a:r>
            <a:r>
              <a:rPr lang="en-US" altLang="zh-TW" dirty="0" smtClean="0"/>
              <a:t>V.S.</a:t>
            </a:r>
            <a:r>
              <a:rPr lang="zh-TW" altLang="en-US" dirty="0" smtClean="0"/>
              <a:t>延宕強化</a:t>
            </a:r>
            <a:r>
              <a:rPr lang="en-US" altLang="zh-TW" dirty="0" smtClean="0"/>
              <a:t>-</a:t>
            </a:r>
            <a:r>
              <a:rPr lang="zh-TW" altLang="en-US" dirty="0" smtClean="0"/>
              <a:t>立即強化效力強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連續強化</a:t>
            </a:r>
            <a:r>
              <a:rPr lang="en-US" altLang="zh-TW" dirty="0" smtClean="0"/>
              <a:t>V.S.</a:t>
            </a:r>
            <a:r>
              <a:rPr lang="zh-TW" altLang="en-US" dirty="0" smtClean="0"/>
              <a:t>部份強化</a:t>
            </a:r>
            <a:r>
              <a:rPr lang="en-US" altLang="zh-TW" dirty="0" smtClean="0"/>
              <a:t>-</a:t>
            </a:r>
            <a:r>
              <a:rPr lang="zh-TW" altLang="en-US" dirty="0" smtClean="0"/>
              <a:t>部份強化效力強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94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7" y="3321628"/>
            <a:ext cx="3411147" cy="2880000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811502" y="938934"/>
            <a:ext cx="7519698" cy="2783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 smtClean="0">
                <a:solidFill>
                  <a:srgbClr val="FF0000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rPr>
              <a:t>不固定比率與時距增強，效果最佳</a:t>
            </a:r>
            <a:endParaRPr lang="en-US" altLang="zh-TW" sz="2000" b="1" dirty="0" smtClean="0">
              <a:solidFill>
                <a:srgbClr val="FF0000"/>
              </a:solidFill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rPr>
              <a:t>「</a:t>
            </a:r>
            <a:r>
              <a:rPr lang="zh-TW" altLang="en-US" b="1" dirty="0" smtClean="0">
                <a:solidFill>
                  <a:srgbClr val="FF0000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固定時距增強</a:t>
            </a:r>
            <a:r>
              <a:rPr lang="zh-TW" altLang="en-US" dirty="0" smtClean="0">
                <a:solidFill>
                  <a:srgbClr val="FF0000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rPr>
              <a:t>」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：每隔固定時間增強一次，例如</a:t>
            </a:r>
            <a:r>
              <a:rPr lang="zh-TW" altLang="en-US" b="1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上班族領月薪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，由於增強與行為的連結度不高，故效果較差。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rPr>
              <a:t>「</a:t>
            </a:r>
            <a:r>
              <a:rPr lang="zh-TW" altLang="en-US" b="1" dirty="0" smtClean="0">
                <a:solidFill>
                  <a:srgbClr val="FF0000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固定比率增強</a:t>
            </a:r>
            <a:r>
              <a:rPr lang="zh-TW" altLang="en-US" dirty="0" smtClean="0">
                <a:solidFill>
                  <a:srgbClr val="FF0000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rPr>
              <a:t>」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：目標行為每出答固定次數，便予以增強，例如</a:t>
            </a:r>
            <a:r>
              <a:rPr lang="zh-TW" altLang="en-US" b="1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業績獎金或按件計酬薪資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，由於增強與目標行為連結度過強，故當增強消失或減少後，目標行為消退的也較快。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786440" y="3418306"/>
            <a:ext cx="4330217" cy="2783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>
                <a:solidFill>
                  <a:srgbClr val="FF0000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rPr>
              <a:t>「不固定比率與時距增強」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：增強與目標行為有一定的相關性，但有沒有明確規則，此時行為的持續效果最佳，常常可達到永久的學習效果。例如賭博最容易上癮。</a:t>
            </a:r>
          </a:p>
        </p:txBody>
      </p:sp>
    </p:spTree>
    <p:extLst>
      <p:ext uri="{BB962C8B-B14F-4D97-AF65-F5344CB8AC3E}">
        <p14:creationId xmlns:p14="http://schemas.microsoft.com/office/powerpoint/2010/main" val="217043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行為塑成或連續漸進</a:t>
            </a:r>
            <a:r>
              <a:rPr lang="zh-TW" altLang="en-US" dirty="0" smtClean="0">
                <a:solidFill>
                  <a:srgbClr val="FF0000"/>
                </a:solidFill>
              </a:rPr>
              <a:t>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定義</a:t>
            </a:r>
            <a:r>
              <a:rPr lang="zh-TW" altLang="en-US" dirty="0"/>
              <a:t>：將最後反應的行為，細分為若干步驟，依序漸進予以逐步增強，最後學會預期行為反應的程序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步驟：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決定</a:t>
            </a:r>
            <a:r>
              <a:rPr lang="zh-TW" altLang="en-US" dirty="0"/>
              <a:t>所欲學習之終點行為（行為目標）。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zh-TW" altLang="en-US" dirty="0"/>
              <a:t>其予以解析為幾個步驟，並排成順序。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選定</a:t>
            </a:r>
            <a:r>
              <a:rPr lang="zh-TW" altLang="en-US" dirty="0"/>
              <a:t>增強物，予以分層漸進增強。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學</a:t>
            </a:r>
            <a:r>
              <a:rPr lang="zh-TW" altLang="en-US" dirty="0"/>
              <a:t>得預期之行為反應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採用</a:t>
            </a:r>
            <a:r>
              <a:rPr lang="zh-TW" altLang="en-US" dirty="0">
                <a:solidFill>
                  <a:srgbClr val="FF0000"/>
                </a:solidFill>
              </a:rPr>
              <a:t>間歇增強</a:t>
            </a:r>
            <a:r>
              <a:rPr lang="zh-TW" altLang="en-US" dirty="0"/>
              <a:t>，以逐漸訓練動物或人類養成某種動作技能的方法，類似分解動作的方式，逐步漸進，最後終將多個反應連貫在一起，形成複雜的行為，又稱為</a:t>
            </a:r>
            <a:r>
              <a:rPr lang="zh-TW" altLang="en-US" dirty="0">
                <a:solidFill>
                  <a:srgbClr val="FF0000"/>
                </a:solidFill>
              </a:rPr>
              <a:t>連續漸進法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484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操作制約在教學上的應用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編序教學與電腦輔助教學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編序教學</a:t>
            </a:r>
            <a:endParaRPr lang="en-US" altLang="zh-TW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TW" altLang="en-US" dirty="0" smtClean="0"/>
              <a:t>確定學生</a:t>
            </a:r>
            <a:r>
              <a:rPr lang="zh-TW" altLang="en-US" dirty="0" smtClean="0">
                <a:solidFill>
                  <a:srgbClr val="FF0000"/>
                </a:solidFill>
              </a:rPr>
              <a:t>起點行為與終點行為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zh-TW" altLang="en-US" dirty="0" smtClean="0"/>
              <a:t>將</a:t>
            </a:r>
            <a:r>
              <a:rPr lang="zh-TW" altLang="en-US" dirty="0" smtClean="0">
                <a:solidFill>
                  <a:srgbClr val="FF0000"/>
                </a:solidFill>
              </a:rPr>
              <a:t>教學單元由易而難分成許多小單元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zh-TW" altLang="en-US" dirty="0" smtClean="0"/>
              <a:t>根據</a:t>
            </a:r>
            <a:r>
              <a:rPr lang="zh-TW" altLang="en-US" dirty="0" smtClean="0">
                <a:solidFill>
                  <a:srgbClr val="FF0000"/>
                </a:solidFill>
              </a:rPr>
              <a:t>連續漸進原則</a:t>
            </a:r>
            <a:r>
              <a:rPr lang="zh-TW" altLang="en-US" dirty="0" smtClean="0"/>
              <a:t>，採層層而上的問題答案</a:t>
            </a:r>
            <a:endParaRPr lang="en-US" altLang="zh-TW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TW" altLang="en-US" dirty="0" smtClean="0"/>
              <a:t>根據後效強化原理，從學生回饋來核對反應</a:t>
            </a:r>
            <a:endParaRPr lang="en-US" altLang="zh-TW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TW" altLang="en-US" dirty="0" smtClean="0"/>
              <a:t>實施個別化教學，學生依造自己步調完成作業</a:t>
            </a:r>
            <a:endParaRPr lang="en-US" altLang="zh-TW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TW" altLang="en-US" dirty="0" smtClean="0"/>
              <a:t>學生</a:t>
            </a:r>
            <a:r>
              <a:rPr lang="zh-TW" altLang="en-US" dirty="0"/>
              <a:t>是</a:t>
            </a:r>
            <a:r>
              <a:rPr lang="zh-TW" altLang="en-US" dirty="0" smtClean="0"/>
              <a:t>在自動的情境下確實學到知識與</a:t>
            </a:r>
            <a:r>
              <a:rPr lang="zh-TW" altLang="en-US" dirty="0"/>
              <a:t>技</a:t>
            </a:r>
            <a:r>
              <a:rPr lang="zh-TW" altLang="en-US" dirty="0" smtClean="0"/>
              <a:t>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3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zh-TW" altLang="en-US" sz="2800" dirty="0" smtClean="0"/>
              <a:t>電腦輔助教學</a:t>
            </a:r>
            <a:endParaRPr lang="en-US" altLang="zh-TW" sz="2800" dirty="0" smtClean="0"/>
          </a:p>
          <a:p>
            <a:pPr marL="914400" lvl="2" indent="0">
              <a:buNone/>
            </a:pPr>
            <a:r>
              <a:rPr lang="zh-TW" altLang="en-US" sz="2400" dirty="0" smtClean="0"/>
              <a:t>以</a:t>
            </a:r>
            <a:r>
              <a:rPr lang="zh-TW" altLang="en-US" sz="2400" dirty="0" smtClean="0">
                <a:solidFill>
                  <a:srgbClr val="FF0000"/>
                </a:solidFill>
              </a:rPr>
              <a:t>電腦呈現編序教學法來編序教材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sz="2000" dirty="0" smtClean="0"/>
              <a:t>優點：便利、使多數學生可以共同學習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限制：只適用學習記憶與是非判斷的知識</a:t>
            </a:r>
            <a:endParaRPr lang="en-US" altLang="zh-TW" sz="2000" dirty="0" smtClean="0"/>
          </a:p>
          <a:p>
            <a:pPr marL="914400" lvl="2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   只適用獨立性與具有進取心的學生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756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FF0000"/>
                </a:solidFill>
              </a:rPr>
              <a:t>精</a:t>
            </a:r>
            <a:r>
              <a:rPr lang="zh-TW" altLang="en-US" dirty="0">
                <a:solidFill>
                  <a:srgbClr val="FF0000"/>
                </a:solidFill>
              </a:rPr>
              <a:t>熟學習與凱勒計畫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 smtClean="0"/>
                  <a:t>精</a:t>
                </a:r>
                <a:r>
                  <a:rPr lang="zh-TW" altLang="en-US" dirty="0"/>
                  <a:t>熟</a:t>
                </a:r>
                <a:r>
                  <a:rPr lang="zh-TW" altLang="en-US" dirty="0" smtClean="0"/>
                  <a:t>學習</a:t>
                </a:r>
                <a:endParaRPr lang="en-US" altLang="zh-TW" dirty="0"/>
              </a:p>
              <a:p>
                <a:pPr marL="1257300" lvl="2" indent="-342900">
                  <a:buFont typeface="+mj-lt"/>
                  <a:buAutoNum type="alphaUcPeriod"/>
                </a:pPr>
                <a:r>
                  <a:rPr lang="zh-TW" altLang="en-US" dirty="0" smtClean="0"/>
                  <a:t>學習</a:t>
                </a:r>
                <a:r>
                  <a:rPr lang="zh-TW" altLang="en-US" dirty="0"/>
                  <a:t>程度</a:t>
                </a:r>
                <a:r>
                  <a:rPr lang="en-US" altLang="zh-TW" dirty="0"/>
                  <a:t>=f(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使用時間</m:t>
                        </m:r>
                      </m:num>
                      <m:den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所需時間</m:t>
                        </m:r>
                      </m:den>
                    </m:f>
                  </m:oMath>
                </a14:m>
                <a:r>
                  <a:rPr lang="en-US" altLang="zh-TW" dirty="0" smtClean="0"/>
                  <a:t>)</a:t>
                </a:r>
              </a:p>
              <a:p>
                <a:pPr marL="1257300" lvl="2" indent="-342900">
                  <a:buFont typeface="+mj-lt"/>
                  <a:buAutoNum type="alphaUcPeriod"/>
                </a:pPr>
                <a:r>
                  <a:rPr lang="zh-TW" altLang="en-US" dirty="0"/>
                  <a:t>布</a:t>
                </a:r>
                <a:r>
                  <a:rPr lang="zh-TW" altLang="en-US" dirty="0" smtClean="0"/>
                  <a:t>魯姆五大教學策略</a:t>
                </a:r>
                <a:endParaRPr lang="en-US" altLang="zh-TW" dirty="0" smtClean="0"/>
              </a:p>
              <a:p>
                <a:pPr marL="1600200" lvl="3" indent="-342900">
                  <a:buFont typeface="+mj-lt"/>
                  <a:buAutoNum type="arabicParenR"/>
                </a:pPr>
                <a:r>
                  <a:rPr lang="zh-TW" altLang="en-US" dirty="0" smtClean="0"/>
                  <a:t>教材分許多小單元，一個單元完即準備一次測驗</a:t>
                </a:r>
                <a:endParaRPr lang="en-US" altLang="zh-TW" dirty="0" smtClean="0"/>
              </a:p>
              <a:p>
                <a:pPr marL="1600200" lvl="3" indent="-342900">
                  <a:buFont typeface="+mj-lt"/>
                  <a:buAutoNum type="arabicParenR"/>
                </a:pPr>
                <a:r>
                  <a:rPr lang="zh-TW" altLang="en-US" dirty="0" smtClean="0"/>
                  <a:t>針對教學目標，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讓八成以上的孩子都能精熟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1600200" lvl="3" indent="-342900">
                  <a:buFont typeface="+mj-lt"/>
                  <a:buAutoNum type="arabicParenR"/>
                </a:pPr>
                <a:r>
                  <a:rPr lang="zh-TW" altLang="en-US" dirty="0" smtClean="0"/>
                  <a:t>每次測驗後核對成績，不精熟者施與個別加強後再測驗</a:t>
                </a:r>
                <a:endParaRPr lang="en-US" altLang="zh-TW" dirty="0" smtClean="0"/>
              </a:p>
              <a:p>
                <a:pPr marL="1600200" lvl="3" indent="-342900">
                  <a:buFont typeface="+mj-lt"/>
                  <a:buAutoNum type="arabicParenR"/>
                </a:pPr>
                <a:r>
                  <a:rPr lang="zh-TW" altLang="en-US" dirty="0" smtClean="0"/>
                  <a:t>學習較快的學生，在等待時間給予充實教學擴大知識</a:t>
                </a:r>
                <a:endParaRPr lang="en-US" altLang="zh-TW" dirty="0" smtClean="0"/>
              </a:p>
              <a:p>
                <a:pPr marL="1600200" lvl="3" indent="-342900">
                  <a:buFont typeface="+mj-lt"/>
                  <a:buAutoNum type="arabicParenR"/>
                </a:pPr>
                <a:r>
                  <a:rPr lang="zh-TW" altLang="en-US" dirty="0" smtClean="0"/>
                  <a:t>舉行期末考，必須要有八成以上學生獲得甲等</a:t>
                </a:r>
                <a:endParaRPr lang="en-US" altLang="zh-TW" dirty="0" smtClean="0"/>
              </a:p>
              <a:p>
                <a:pPr marL="1257300" lvl="2" indent="-342900">
                  <a:buFont typeface="+mj-lt"/>
                  <a:buAutoNum type="alphaUcPeriod"/>
                </a:pPr>
                <a:r>
                  <a:rPr lang="zh-TW" altLang="en-US" dirty="0" smtClean="0"/>
                  <a:t>缺點：在能力混班的現有制度下不易實施</a:t>
                </a:r>
                <a:endParaRPr lang="en-US" altLang="zh-TW" dirty="0" smtClean="0"/>
              </a:p>
              <a:p>
                <a:pPr marL="914400" lvl="2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5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2"/>
            </a:pPr>
            <a:r>
              <a:rPr lang="zh-TW" altLang="en-US" dirty="0" smtClean="0">
                <a:solidFill>
                  <a:srgbClr val="FF0000"/>
                </a:solidFill>
              </a:rPr>
              <a:t>凱勒計畫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個人化教學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 smtClean="0"/>
              <a:t>凱勒計畫的五大教學程序</a:t>
            </a:r>
            <a:endParaRPr lang="en-US" altLang="zh-TW" dirty="0" smtClean="0"/>
          </a:p>
          <a:p>
            <a:pPr marL="1714500" lvl="3" indent="-457200">
              <a:buFont typeface="+mj-lt"/>
              <a:buAutoNum type="arabicParenR"/>
            </a:pPr>
            <a:r>
              <a:rPr lang="zh-TW" altLang="en-US" dirty="0" smtClean="0"/>
              <a:t>將教材分為多個小單元，各自訂定目標</a:t>
            </a:r>
            <a:endParaRPr lang="en-US" altLang="zh-TW" dirty="0" smtClean="0"/>
          </a:p>
          <a:p>
            <a:pPr marL="1714500" lvl="3" indent="-457200">
              <a:buFont typeface="+mj-lt"/>
              <a:buAutoNum type="arabicParenR"/>
            </a:pPr>
            <a:r>
              <a:rPr lang="zh-TW" altLang="en-US" dirty="0" smtClean="0"/>
              <a:t>照自己步調學習，學畢後參加測驗，並立即得知結果</a:t>
            </a:r>
            <a:endParaRPr lang="en-US" altLang="zh-TW" dirty="0" smtClean="0"/>
          </a:p>
          <a:p>
            <a:pPr marL="1714500" lvl="3" indent="-457200">
              <a:buFont typeface="+mj-lt"/>
              <a:buAutoNum type="arabicParenR"/>
            </a:pPr>
            <a:r>
              <a:rPr lang="zh-TW" altLang="en-US" dirty="0" smtClean="0"/>
              <a:t>學習快速者擔任小老師協助落後的學生</a:t>
            </a:r>
            <a:endParaRPr lang="en-US" altLang="zh-TW" dirty="0" smtClean="0"/>
          </a:p>
          <a:p>
            <a:pPr marL="1714500" lvl="3" indent="-457200">
              <a:buFont typeface="+mj-lt"/>
              <a:buAutoNum type="arabicParenR"/>
            </a:pPr>
            <a:r>
              <a:rPr lang="zh-TW" altLang="en-US" dirty="0" smtClean="0"/>
              <a:t>各單元測驗均通過後，分數和代表學生成績</a:t>
            </a:r>
            <a:endParaRPr lang="en-US" altLang="zh-TW" dirty="0" smtClean="0"/>
          </a:p>
          <a:p>
            <a:pPr marL="1714500" lvl="3" indent="-457200">
              <a:buFont typeface="+mj-lt"/>
              <a:buAutoNum type="arabicParenR"/>
            </a:pPr>
            <a:r>
              <a:rPr lang="zh-TW" altLang="en-US" dirty="0" smtClean="0"/>
              <a:t>教學全程</a:t>
            </a:r>
            <a:r>
              <a:rPr lang="zh-TW" altLang="en-US" dirty="0"/>
              <a:t>以</a:t>
            </a:r>
            <a:r>
              <a:rPr lang="zh-TW" altLang="en-US" dirty="0" smtClean="0"/>
              <a:t>自學輔導為主，老師多用討論學習方法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 smtClean="0"/>
              <a:t>缺點：用於大學生比用於小學生還有效</a:t>
            </a:r>
            <a:endParaRPr lang="en-US" altLang="zh-TW" dirty="0" smtClean="0"/>
          </a:p>
          <a:p>
            <a:pPr marL="914400" lvl="2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92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社會學習論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社會學習論與行為主義的區別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行為理論觀點狹隘無法解釋人類複雜的行為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學習只靠直接經驗的效果有限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學習</a:t>
            </a:r>
            <a:r>
              <a:rPr lang="zh-TW" altLang="en-US" dirty="0"/>
              <a:t>不</a:t>
            </a:r>
            <a:r>
              <a:rPr lang="zh-TW" altLang="en-US" dirty="0" smtClean="0"/>
              <a:t>全是在控制情境下產生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班度拉</a:t>
            </a:r>
            <a:r>
              <a:rPr lang="zh-TW" altLang="en-US" dirty="0" smtClean="0"/>
              <a:t>社會學習要素：</a:t>
            </a:r>
            <a:r>
              <a:rPr lang="zh-TW" altLang="en-US" dirty="0" smtClean="0">
                <a:solidFill>
                  <a:srgbClr val="FF0000"/>
                </a:solidFill>
              </a:rPr>
              <a:t>個人、環境、行為互相作用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02" y="4103165"/>
            <a:ext cx="309899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6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FF0000"/>
                </a:solidFill>
              </a:rPr>
              <a:t>班</a:t>
            </a:r>
            <a:r>
              <a:rPr lang="zh-TW" altLang="en-US" dirty="0">
                <a:solidFill>
                  <a:srgbClr val="FF0000"/>
                </a:solidFill>
              </a:rPr>
              <a:t>度拉社會學習論的要義</a:t>
            </a:r>
            <a:r>
              <a:rPr lang="en-US" altLang="zh-TW" dirty="0">
                <a:solidFill>
                  <a:srgbClr val="FF0000"/>
                </a:solidFill>
              </a:rPr>
              <a:t/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zh-TW" altLang="en-US" sz="2400" dirty="0" smtClean="0"/>
              <a:t>強化並非</a:t>
            </a:r>
            <a:r>
              <a:rPr lang="zh-TW" altLang="en-US" sz="2400" dirty="0"/>
              <a:t>構</a:t>
            </a:r>
            <a:r>
              <a:rPr lang="zh-TW" altLang="en-US" sz="2400" dirty="0" smtClean="0"/>
              <a:t>成學習的必要條件</a:t>
            </a:r>
            <a:endParaRPr lang="en-US" altLang="zh-TW" sz="2400" dirty="0" smtClean="0"/>
          </a:p>
          <a:p>
            <a:pPr marL="914400" lvl="2" indent="0">
              <a:buNone/>
            </a:pPr>
            <a:r>
              <a:rPr lang="zh-TW" altLang="en-US" sz="2000" dirty="0" smtClean="0"/>
              <a:t>個體如果喜歡自己行為帶來的後果，往後會在相同情境中表現同樣的行為，即使為親身體驗也能從觀察學習。</a:t>
            </a:r>
            <a:endParaRPr lang="en-US" altLang="zh-TW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 smtClean="0"/>
              <a:t>學習可以從</a:t>
            </a:r>
            <a:r>
              <a:rPr lang="zh-TW" altLang="en-US" sz="2400" dirty="0" smtClean="0">
                <a:solidFill>
                  <a:srgbClr val="FF0000"/>
                </a:solidFill>
              </a:rPr>
              <a:t>觀察與模仿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</a:rPr>
              <a:t>替代學習：</a:t>
            </a:r>
            <a:r>
              <a:rPr lang="zh-TW" altLang="en-US" sz="2000" dirty="0" smtClean="0"/>
              <a:t>從別人學習經驗學到新經驗的學習方式</a:t>
            </a:r>
            <a:endParaRPr lang="en-US" altLang="zh-TW" sz="2000" dirty="0" smtClean="0"/>
          </a:p>
          <a:p>
            <a:pPr marL="914400" lvl="2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</a:rPr>
              <a:t>模仿：</a:t>
            </a:r>
            <a:r>
              <a:rPr lang="zh-TW" altLang="en-US" sz="2000" dirty="0" smtClean="0"/>
              <a:t>個體在觀察學習時，向社會情境中某行為學習的歷程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125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經典條件</a:t>
            </a:r>
            <a:r>
              <a:rPr lang="zh-TW" altLang="en-US" dirty="0" smtClean="0"/>
              <a:t>作用</a:t>
            </a:r>
            <a:r>
              <a:rPr lang="en-US" altLang="zh-TW" dirty="0" smtClean="0"/>
              <a:t>(</a:t>
            </a:r>
            <a:r>
              <a:rPr lang="zh-TW" altLang="en-US" u="sng" dirty="0"/>
              <a:t>古典</a:t>
            </a:r>
            <a:r>
              <a:rPr lang="zh-TW" altLang="en-US" dirty="0" smtClean="0"/>
              <a:t>制約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zh-TW" altLang="sv-SE" sz="2600" dirty="0" smtClean="0"/>
              <a:t>巴</a:t>
            </a:r>
            <a:r>
              <a:rPr lang="zh-TW" altLang="sv-SE" sz="2600" dirty="0"/>
              <a:t>夫</a:t>
            </a:r>
            <a:r>
              <a:rPr lang="zh-TW" altLang="sv-SE" sz="2600" dirty="0" smtClean="0"/>
              <a:t>洛</a:t>
            </a:r>
            <a:r>
              <a:rPr lang="zh-TW" altLang="sv-SE" sz="2600" dirty="0"/>
              <a:t>夫</a:t>
            </a:r>
            <a:r>
              <a:rPr lang="sv-SE" altLang="zh-TW" sz="2600" dirty="0" smtClean="0"/>
              <a:t>(Pavlov)</a:t>
            </a:r>
            <a:r>
              <a:rPr lang="zh-TW" altLang="en-US" sz="2600" dirty="0" smtClean="0"/>
              <a:t>：</a:t>
            </a:r>
            <a:r>
              <a:rPr lang="zh-TW" altLang="en-US" sz="2600" dirty="0"/>
              <a:t>古典制約</a:t>
            </a:r>
            <a:r>
              <a:rPr lang="sv-SE" altLang="zh-TW" sz="2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刺激與反應的聯結</a:t>
            </a:r>
            <a:r>
              <a:rPr lang="en-US" altLang="zh-TW" dirty="0" smtClean="0"/>
              <a:t>(S-R)</a:t>
            </a:r>
            <a:r>
              <a:rPr lang="zh-TW" altLang="en-US" dirty="0" smtClean="0"/>
              <a:t>：刺激</a:t>
            </a:r>
            <a:r>
              <a:rPr lang="en-US" altLang="zh-TW" dirty="0" smtClean="0"/>
              <a:t>(S)-</a:t>
            </a:r>
            <a:r>
              <a:rPr lang="zh-TW" altLang="en-US" dirty="0" smtClean="0"/>
              <a:t>反應</a:t>
            </a:r>
            <a:r>
              <a:rPr lang="en-US" altLang="zh-TW" dirty="0" smtClean="0"/>
              <a:t>(R)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sv-SE" dirty="0" smtClean="0"/>
              <a:t>巴</a:t>
            </a:r>
            <a:r>
              <a:rPr lang="zh-TW" altLang="sv-SE" dirty="0"/>
              <a:t>夫</a:t>
            </a:r>
            <a:r>
              <a:rPr lang="zh-TW" altLang="sv-SE" dirty="0" smtClean="0"/>
              <a:t>洛夫</a:t>
            </a:r>
            <a:r>
              <a:rPr lang="zh-TW" altLang="en-US" dirty="0" smtClean="0"/>
              <a:t>實驗重要的名詞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zh-TW" dirty="0" smtClean="0">
                <a:solidFill>
                  <a:srgbClr val="FF0000"/>
                </a:solidFill>
              </a:rPr>
              <a:t>UCS</a:t>
            </a:r>
            <a:r>
              <a:rPr lang="zh-TW" altLang="en-US" dirty="0" smtClean="0">
                <a:solidFill>
                  <a:srgbClr val="FF0000"/>
                </a:solidFill>
              </a:rPr>
              <a:t>：非制約刺激</a:t>
            </a:r>
            <a:r>
              <a:rPr lang="zh-TW" altLang="en-US" dirty="0" smtClean="0"/>
              <a:t>。指本來就能引起個體固定反應的刺激，例如食物。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zh-TW" dirty="0" smtClean="0">
                <a:solidFill>
                  <a:srgbClr val="FF0000"/>
                </a:solidFill>
              </a:rPr>
              <a:t>UCR</a:t>
            </a:r>
            <a:r>
              <a:rPr lang="zh-TW" altLang="en-US" dirty="0" smtClean="0">
                <a:solidFill>
                  <a:srgbClr val="FF0000"/>
                </a:solidFill>
              </a:rPr>
              <a:t>：非制約反應</a:t>
            </a:r>
            <a:r>
              <a:rPr lang="zh-TW" altLang="en-US" dirty="0" smtClean="0"/>
              <a:t>。</a:t>
            </a:r>
            <a:r>
              <a:rPr lang="zh-TW" altLang="en-US" dirty="0"/>
              <a:t>指本來就能引起個體固定反應</a:t>
            </a:r>
            <a:r>
              <a:rPr lang="zh-TW" altLang="en-US" dirty="0" smtClean="0"/>
              <a:t>的反應，例如唾液分泌。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zh-TW" dirty="0" smtClean="0">
                <a:solidFill>
                  <a:srgbClr val="FF0000"/>
                </a:solidFill>
              </a:rPr>
              <a:t>CS</a:t>
            </a:r>
            <a:r>
              <a:rPr lang="zh-TW" altLang="en-US" dirty="0" smtClean="0">
                <a:solidFill>
                  <a:srgbClr val="FF0000"/>
                </a:solidFill>
              </a:rPr>
              <a:t>：制約刺激</a:t>
            </a:r>
            <a:r>
              <a:rPr lang="zh-TW" altLang="en-US" dirty="0" smtClean="0"/>
              <a:t>。指原本不能引起非制約反應的刺激，例如鈴聲。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zh-TW" dirty="0" smtClean="0">
                <a:solidFill>
                  <a:srgbClr val="FF0000"/>
                </a:solidFill>
              </a:rPr>
              <a:t>CR</a:t>
            </a:r>
            <a:r>
              <a:rPr lang="zh-TW" altLang="en-US" dirty="0" smtClean="0">
                <a:solidFill>
                  <a:srgbClr val="FF0000"/>
                </a:solidFill>
              </a:rPr>
              <a:t>：制約反應</a:t>
            </a:r>
            <a:r>
              <a:rPr lang="zh-TW" altLang="en-US" dirty="0" smtClean="0"/>
              <a:t>。例如因鈴聲引起的唾液分泌。</a:t>
            </a:r>
            <a:endParaRPr lang="en-US" altLang="zh-TW" dirty="0"/>
          </a:p>
          <a:p>
            <a:pPr marL="914400" lvl="1" indent="-457200"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0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 smtClean="0">
                <a:solidFill>
                  <a:srgbClr val="FF0000"/>
                </a:solidFill>
              </a:rPr>
              <a:t>模仿學習有不同的方式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TW" altLang="en-US" dirty="0" smtClean="0"/>
              <a:t>學習者經由觀察學習對楷模人物的行為進行模仿，分成四種形式</a:t>
            </a:r>
            <a:endParaRPr lang="en-US" altLang="zh-TW" dirty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/>
              <a:t>直接模仿：直接模仿的學習方式</a:t>
            </a: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/>
              <a:t>綜合模仿：綜合多次所見而形成自己行為</a:t>
            </a: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/>
              <a:t>象徵模仿：性格。</a:t>
            </a:r>
            <a:r>
              <a:rPr lang="en-US" altLang="zh-TW" dirty="0" smtClean="0"/>
              <a:t>ex.</a:t>
            </a:r>
            <a:r>
              <a:rPr lang="zh-TW" altLang="en-US" dirty="0"/>
              <a:t>英勇</a:t>
            </a: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/>
              <a:t>抽象模仿：數學</a:t>
            </a:r>
            <a:r>
              <a:rPr lang="en-US" altLang="zh-TW" dirty="0"/>
              <a:t>(</a:t>
            </a:r>
            <a:r>
              <a:rPr lang="zh-TW" altLang="en-US" dirty="0"/>
              <a:t>抽象原則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 smtClean="0">
                <a:solidFill>
                  <a:srgbClr val="FF0000"/>
                </a:solidFill>
              </a:rPr>
              <a:t>模仿學習並非機械式</a:t>
            </a:r>
            <a:r>
              <a:rPr lang="zh-TW" altLang="en-US" dirty="0">
                <a:solidFill>
                  <a:srgbClr val="FF0000"/>
                </a:solidFill>
              </a:rPr>
              <a:t>的反應：學習情境中的刺激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/>
              <a:t>名義刺激：客觀的、可以測量的</a:t>
            </a: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/>
              <a:t>功能刺激：引起個體產生內在認知與解釋</a:t>
            </a:r>
          </a:p>
          <a:p>
            <a:pPr marL="1371600" lvl="2" indent="-457200">
              <a:buFont typeface="+mj-lt"/>
              <a:buAutoNum type="alphaU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61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zh-TW" altLang="en-US" dirty="0" smtClean="0">
                <a:solidFill>
                  <a:srgbClr val="FF0000"/>
                </a:solidFill>
              </a:rPr>
              <a:t>最能引起兒童模仿的楷模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 smtClean="0"/>
              <a:t>兒童最喜歡模仿其心中最重要的人。</a:t>
            </a:r>
            <a:r>
              <a:rPr lang="en-US" altLang="zh-TW" dirty="0" smtClean="0"/>
              <a:t>Ex.</a:t>
            </a:r>
            <a:r>
              <a:rPr lang="zh-TW" altLang="en-US" dirty="0" smtClean="0"/>
              <a:t>父母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 smtClean="0"/>
              <a:t>兒童最喜歡模仿與其同性別的人。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 smtClean="0"/>
              <a:t>兒童最喜歡模仿曾獲得殊榮、出身高社經背景、富有家庭兒童的行為。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/>
              <a:t>同</a:t>
            </a:r>
            <a:r>
              <a:rPr lang="zh-TW" altLang="en-US" dirty="0" smtClean="0"/>
              <a:t>年齡同社會階層的兒童彼此較喜歡互相模仿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 startAt="5"/>
            </a:pPr>
            <a:r>
              <a:rPr lang="zh-TW" altLang="en-US" u="sng" dirty="0" smtClean="0">
                <a:solidFill>
                  <a:srgbClr val="FF0000"/>
                </a:solidFill>
              </a:rPr>
              <a:t>觀察學習的四階段歷程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>
                <a:solidFill>
                  <a:srgbClr val="FF0000"/>
                </a:solidFill>
              </a:rPr>
              <a:t>注意：</a:t>
            </a:r>
            <a:r>
              <a:rPr lang="zh-TW" altLang="en-US" dirty="0"/>
              <a:t>注意楷模所表現之</a:t>
            </a:r>
            <a:r>
              <a:rPr lang="zh-TW" altLang="en-US" dirty="0" smtClean="0"/>
              <a:t>行為並</a:t>
            </a:r>
            <a:r>
              <a:rPr lang="zh-TW" altLang="en-US" dirty="0"/>
              <a:t>了解該行為的意義</a:t>
            </a: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>
                <a:solidFill>
                  <a:srgbClr val="FF0000"/>
                </a:solidFill>
              </a:rPr>
              <a:t>保持：</a:t>
            </a:r>
            <a:r>
              <a:rPr lang="zh-TW" altLang="en-US" dirty="0"/>
              <a:t>表徵心像的語言符號保持在記憶中</a:t>
            </a:r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>
                <a:solidFill>
                  <a:srgbClr val="FF0000"/>
                </a:solidFill>
              </a:rPr>
              <a:t>再生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以自己的行動表現出來</a:t>
            </a:r>
            <a:endParaRPr lang="zh-TW" altLang="en-US" dirty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>
                <a:solidFill>
                  <a:srgbClr val="FF0000"/>
                </a:solidFill>
              </a:rPr>
              <a:t>動機：</a:t>
            </a:r>
            <a:r>
              <a:rPr lang="zh-TW" altLang="en-US" dirty="0"/>
              <a:t>在適當</a:t>
            </a:r>
            <a:r>
              <a:rPr lang="zh-TW" altLang="en-US" dirty="0" smtClean="0"/>
              <a:t>時機，將學得的行為</a:t>
            </a:r>
            <a:r>
              <a:rPr lang="zh-TW" altLang="en-US" dirty="0"/>
              <a:t>表現出來</a:t>
            </a:r>
          </a:p>
        </p:txBody>
      </p:sp>
    </p:spTree>
    <p:extLst>
      <p:ext uri="{BB962C8B-B14F-4D97-AF65-F5344CB8AC3E}">
        <p14:creationId xmlns:p14="http://schemas.microsoft.com/office/powerpoint/2010/main" val="10251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社會學習論在教學上的應用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學生自</a:t>
            </a:r>
            <a:r>
              <a:rPr lang="zh-TW" altLang="en-US" dirty="0">
                <a:solidFill>
                  <a:srgbClr val="FF0000"/>
                </a:solidFill>
              </a:rPr>
              <a:t>律</a:t>
            </a:r>
            <a:r>
              <a:rPr lang="zh-TW" altLang="en-US" dirty="0" smtClean="0">
                <a:solidFill>
                  <a:srgbClr val="FF0000"/>
                </a:solidFill>
              </a:rPr>
              <a:t>行為的養成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TW" altLang="en-US" dirty="0" smtClean="0"/>
              <a:t>自我效能：擴大觀察學習的意義，除了替代學習外，也經由自我觀察學習到自律性的行為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自律</a:t>
            </a:r>
            <a:r>
              <a:rPr lang="zh-TW" altLang="en-US" dirty="0"/>
              <a:t>行</a:t>
            </a:r>
            <a:r>
              <a:rPr lang="zh-TW" altLang="en-US" dirty="0" smtClean="0"/>
              <a:t>為養成的心理歷程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 smtClean="0"/>
              <a:t>自我觀察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 smtClean="0"/>
              <a:t>自我評價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zh-TW" altLang="en-US" dirty="0" smtClean="0"/>
              <a:t>自我強化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U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61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022985"/>
            <a:ext cx="6799262" cy="3448617"/>
          </a:xfrm>
        </p:spPr>
      </p:pic>
    </p:spTree>
    <p:extLst>
      <p:ext uri="{BB962C8B-B14F-4D97-AF65-F5344CB8AC3E}">
        <p14:creationId xmlns:p14="http://schemas.microsoft.com/office/powerpoint/2010/main" val="7662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                        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/>
              <a:t>華</a:t>
            </a:r>
            <a:r>
              <a:rPr lang="zh-TW" altLang="en-US" dirty="0" smtClean="0"/>
              <a:t>生</a:t>
            </a:r>
            <a:r>
              <a:rPr lang="en-US" altLang="zh-TW" dirty="0" smtClean="0"/>
              <a:t>(Watson)</a:t>
            </a:r>
            <a:r>
              <a:rPr lang="zh-TW" altLang="en-US" dirty="0" smtClean="0"/>
              <a:t>：</a:t>
            </a:r>
            <a:r>
              <a:rPr lang="zh-TW" altLang="en-US" sz="2200" dirty="0" smtClean="0"/>
              <a:t>人類</a:t>
            </a:r>
            <a:r>
              <a:rPr lang="zh-TW" altLang="en-US" sz="2200" dirty="0"/>
              <a:t>一切行為表現只是多種反應的組合</a:t>
            </a:r>
            <a:endParaRPr lang="en-US" altLang="zh-TW" sz="2200" dirty="0"/>
          </a:p>
          <a:p>
            <a:r>
              <a:rPr lang="zh-TW" altLang="en-US" dirty="0"/>
              <a:t>古典制約的一般行為法則：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200" dirty="0" smtClean="0"/>
              <a:t>強化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增強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與強化物</a:t>
            </a:r>
            <a:r>
              <a:rPr lang="en-US" altLang="zh-TW" sz="2200" dirty="0"/>
              <a:t>(</a:t>
            </a:r>
            <a:r>
              <a:rPr lang="zh-TW" altLang="en-US" sz="2200" dirty="0" smtClean="0"/>
              <a:t>增強</a:t>
            </a:r>
            <a:r>
              <a:rPr lang="zh-TW" altLang="en-US" sz="2200" dirty="0"/>
              <a:t>物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：影響</a:t>
            </a:r>
            <a:r>
              <a:rPr lang="en-US" altLang="zh-TW" sz="2200" dirty="0"/>
              <a:t>S-R</a:t>
            </a:r>
            <a:r>
              <a:rPr lang="zh-TW" altLang="en-US" sz="2200" dirty="0"/>
              <a:t>的聯結</a:t>
            </a:r>
            <a:r>
              <a:rPr lang="zh-TW" altLang="en-US" sz="2200" dirty="0" smtClean="0"/>
              <a:t>強度</a:t>
            </a:r>
            <a:endParaRPr lang="en-US" altLang="zh-TW" sz="22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200" dirty="0">
                <a:solidFill>
                  <a:srgbClr val="FF0000"/>
                </a:solidFill>
              </a:rPr>
              <a:t>類化</a:t>
            </a:r>
            <a:r>
              <a:rPr lang="en-US" altLang="zh-TW" sz="2200" dirty="0"/>
              <a:t>(</a:t>
            </a:r>
            <a:r>
              <a:rPr lang="zh-TW" altLang="en-US" sz="2200" dirty="0"/>
              <a:t>相類似</a:t>
            </a:r>
            <a:r>
              <a:rPr lang="en-US" altLang="zh-TW" sz="2200" dirty="0"/>
              <a:t>S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與</a:t>
            </a:r>
            <a:r>
              <a:rPr lang="zh-TW" altLang="en-US" sz="2200" dirty="0" smtClean="0">
                <a:solidFill>
                  <a:srgbClr val="FF0000"/>
                </a:solidFill>
              </a:rPr>
              <a:t>辨別</a:t>
            </a:r>
            <a:r>
              <a:rPr lang="en-US" altLang="zh-TW" sz="2200" dirty="0">
                <a:solidFill>
                  <a:srgbClr val="FF0000"/>
                </a:solidFill>
              </a:rPr>
              <a:t>(</a:t>
            </a:r>
            <a:r>
              <a:rPr lang="zh-TW" altLang="en-US" sz="2200" dirty="0">
                <a:solidFill>
                  <a:srgbClr val="FF0000"/>
                </a:solidFill>
              </a:rPr>
              <a:t>趨異</a:t>
            </a:r>
            <a:r>
              <a:rPr lang="en-US" altLang="zh-TW" sz="2200" dirty="0">
                <a:solidFill>
                  <a:srgbClr val="FF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200" dirty="0"/>
              <a:t>消</a:t>
            </a:r>
            <a:r>
              <a:rPr lang="zh-TW" altLang="en-US" sz="2200" dirty="0" smtClean="0"/>
              <a:t>弱與自然恢復</a:t>
            </a:r>
            <a:endParaRPr lang="en-US" altLang="zh-TW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rgbClr val="FF0000"/>
                </a:solidFill>
              </a:rPr>
              <a:t>二級條件作用</a:t>
            </a:r>
            <a:r>
              <a:rPr lang="en-US" altLang="zh-TW" sz="2200" dirty="0" smtClean="0">
                <a:solidFill>
                  <a:srgbClr val="FF0000"/>
                </a:solidFill>
              </a:rPr>
              <a:t>(</a:t>
            </a:r>
            <a:r>
              <a:rPr lang="zh-TW" altLang="en-US" sz="2200" dirty="0" smtClean="0">
                <a:solidFill>
                  <a:srgbClr val="FF0000"/>
                </a:solidFill>
              </a:rPr>
              <a:t>二級制約</a:t>
            </a:r>
            <a:r>
              <a:rPr lang="en-US" altLang="zh-TW" sz="2200" dirty="0" smtClean="0">
                <a:solidFill>
                  <a:srgbClr val="FF0000"/>
                </a:solidFill>
              </a:rPr>
              <a:t>)</a:t>
            </a:r>
            <a:r>
              <a:rPr lang="zh-TW" altLang="en-US" sz="2200" dirty="0" smtClean="0">
                <a:solidFill>
                  <a:srgbClr val="FF0000"/>
                </a:solidFill>
              </a:rPr>
              <a:t>與二級強化物</a:t>
            </a:r>
            <a:r>
              <a:rPr lang="zh-TW" altLang="en-US" sz="2200" dirty="0" smtClean="0"/>
              <a:t>：類化後，原本的增強物已經可以用另外的強化物增強。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zh-TW" altLang="en-US" sz="2200" dirty="0" smtClean="0"/>
              <a:t>      </a:t>
            </a:r>
            <a:r>
              <a:rPr lang="en-US" altLang="zh-TW" sz="2200" dirty="0" smtClean="0"/>
              <a:t>ex.</a:t>
            </a:r>
            <a:r>
              <a:rPr lang="zh-TW" altLang="en-US" sz="2200" dirty="0" smtClean="0"/>
              <a:t>老師原本使用糖果獎勵小孩，改用稱讚後也得到相同的效果。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2585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操作制約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桑代克</a:t>
            </a:r>
            <a:r>
              <a:rPr lang="en-US" altLang="zh-TW" dirty="0" smtClean="0"/>
              <a:t>(Thorndike</a:t>
            </a:r>
            <a:r>
              <a:rPr lang="en-US" altLang="zh-TW" dirty="0"/>
              <a:t>)</a:t>
            </a:r>
            <a:r>
              <a:rPr lang="zh-TW" altLang="en-US" dirty="0"/>
              <a:t>：聯結主義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學習是個體在刺激情境中表現反應時所產生的</a:t>
            </a:r>
            <a:r>
              <a:rPr lang="en-US" altLang="zh-TW" dirty="0">
                <a:solidFill>
                  <a:srgbClr val="FF0000"/>
                </a:solidFill>
              </a:rPr>
              <a:t>S-R</a:t>
            </a:r>
            <a:r>
              <a:rPr lang="zh-TW" altLang="en-US" dirty="0" smtClean="0">
                <a:solidFill>
                  <a:srgbClr val="FF0000"/>
                </a:solidFill>
              </a:rPr>
              <a:t>聯結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桑代克系統學習理論的要義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試</a:t>
            </a:r>
            <a:r>
              <a:rPr lang="zh-TW" altLang="en-US" dirty="0"/>
              <a:t>誤學習</a:t>
            </a:r>
            <a:r>
              <a:rPr lang="en-US" altLang="zh-TW" dirty="0"/>
              <a:t>(trial-and-error </a:t>
            </a:r>
            <a:r>
              <a:rPr lang="en-US" altLang="zh-TW" dirty="0" smtClean="0"/>
              <a:t>learning)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試誤學習歷程中影響</a:t>
            </a:r>
            <a:r>
              <a:rPr lang="en-US" altLang="zh-TW" dirty="0" smtClean="0"/>
              <a:t>S-R</a:t>
            </a:r>
            <a:r>
              <a:rPr lang="zh-TW" altLang="en-US" dirty="0" smtClean="0"/>
              <a:t>建立的三大原則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練習律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練習越多；學習效率越高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準備律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準備越多；學習效率越高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效果律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得到的效果越高；學習效學越高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9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斯金納</a:t>
            </a:r>
            <a:r>
              <a:rPr lang="sv-SE" altLang="zh-TW" dirty="0" smtClean="0"/>
              <a:t>(Skinner)</a:t>
            </a:r>
            <a:r>
              <a:rPr lang="zh-TW" altLang="en-US" dirty="0" smtClean="0"/>
              <a:t>：</a:t>
            </a:r>
            <a:r>
              <a:rPr lang="zh-TW" altLang="en-US" dirty="0"/>
              <a:t>操作制約</a:t>
            </a:r>
            <a:endParaRPr lang="sv-SE" altLang="zh-TW" dirty="0"/>
          </a:p>
          <a:p>
            <a:r>
              <a:rPr lang="zh-TW" altLang="en-US" dirty="0" smtClean="0"/>
              <a:t>行為法則如同古典制約</a:t>
            </a:r>
            <a:endParaRPr lang="en-US" altLang="zh-TW" dirty="0" smtClean="0"/>
          </a:p>
          <a:p>
            <a:r>
              <a:rPr lang="zh-TW" altLang="en-US" dirty="0" smtClean="0"/>
              <a:t>操作制約的基本要義：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操作制約的特徵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強化作用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後效強化</a:t>
            </a:r>
            <a:r>
              <a:rPr lang="zh-TW" altLang="en-US" dirty="0" smtClean="0"/>
              <a:t>是行為習得的關鍵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強化程序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行</a:t>
            </a:r>
            <a:r>
              <a:rPr lang="zh-TW" altLang="en-US" dirty="0" smtClean="0"/>
              <a:t>為塑造、行為矯正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環境決定論：</a:t>
            </a:r>
            <a:r>
              <a:rPr lang="zh-TW" altLang="en-US" dirty="0"/>
              <a:t>主張人的行為完全</a:t>
            </a:r>
            <a:r>
              <a:rPr lang="zh-TW" altLang="en-US" dirty="0" smtClean="0"/>
              <a:t>受外在</a:t>
            </a:r>
            <a:r>
              <a:rPr lang="zh-TW" altLang="en-US" dirty="0"/>
              <a:t>環境的制約</a:t>
            </a:r>
          </a:p>
        </p:txBody>
      </p:sp>
    </p:spTree>
    <p:extLst>
      <p:ext uri="{BB962C8B-B14F-4D97-AF65-F5344CB8AC3E}">
        <p14:creationId xmlns:p14="http://schemas.microsoft.com/office/powerpoint/2010/main" val="38207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操作制約的特徵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反應型條件作用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個體經刺激產生被動的反應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反應是被動的</a:t>
            </a:r>
            <a:r>
              <a:rPr lang="en-US" altLang="zh-TW" dirty="0" smtClean="0"/>
              <a:t>-</a:t>
            </a:r>
            <a:r>
              <a:rPr lang="zh-TW" altLang="en-US" dirty="0" smtClean="0"/>
              <a:t>聽到雷聲而害怕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操作條件作用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個體在刺激後，經過強化抉擇表現自發性的反應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反應是主動的</a:t>
            </a:r>
            <a:r>
              <a:rPr lang="en-US" altLang="zh-TW" dirty="0" smtClean="0"/>
              <a:t>-</a:t>
            </a:r>
            <a:r>
              <a:rPr lang="zh-TW" altLang="en-US" dirty="0" smtClean="0"/>
              <a:t>貓</a:t>
            </a:r>
            <a:r>
              <a:rPr lang="zh-TW" altLang="en-US" dirty="0"/>
              <a:t>咪</a:t>
            </a:r>
            <a:r>
              <a:rPr lang="zh-TW" altLang="en-US" dirty="0" smtClean="0"/>
              <a:t>學習押桿後有食物可以吃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強化作用的分類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強化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懲罰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消</a:t>
            </a:r>
            <a:r>
              <a:rPr lang="zh-TW" altLang="en-US" dirty="0"/>
              <a:t>弱</a:t>
            </a:r>
          </a:p>
        </p:txBody>
      </p:sp>
    </p:spTree>
    <p:extLst>
      <p:ext uri="{BB962C8B-B14F-4D97-AF65-F5344CB8AC3E}">
        <p14:creationId xmlns:p14="http://schemas.microsoft.com/office/powerpoint/2010/main" val="37495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FF0000"/>
                </a:solidFill>
              </a:rPr>
              <a:t>古典制約 </a:t>
            </a:r>
            <a:r>
              <a:rPr lang="en-US" altLang="zh-TW" dirty="0" smtClean="0">
                <a:solidFill>
                  <a:srgbClr val="FF0000"/>
                </a:solidFill>
              </a:rPr>
              <a:t>V.S.</a:t>
            </a:r>
            <a:r>
              <a:rPr lang="zh-TW" altLang="en-US" dirty="0" smtClean="0">
                <a:solidFill>
                  <a:srgbClr val="FF0000"/>
                </a:solidFill>
              </a:rPr>
              <a:t> 操作</a:t>
            </a:r>
            <a:r>
              <a:rPr lang="zh-TW" altLang="en-US" dirty="0">
                <a:solidFill>
                  <a:srgbClr val="FF0000"/>
                </a:solidFill>
              </a:rPr>
              <a:t>制約</a:t>
            </a:r>
            <a:br>
              <a:rPr lang="zh-TW" altLang="en-US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92" y="2221992"/>
            <a:ext cx="6833616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                                               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TW" sz="29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900" dirty="0" smtClean="0">
                <a:solidFill>
                  <a:srgbClr val="FF0000"/>
                </a:solidFill>
              </a:rPr>
              <a:t>正增強：</a:t>
            </a:r>
            <a:r>
              <a:rPr lang="zh-TW" altLang="en-US" sz="2900" dirty="0" smtClean="0"/>
              <a:t>給個體喜愛的刺激來增加行為表現的頻率。</a:t>
            </a:r>
            <a:endParaRPr lang="en-US" altLang="zh-TW" sz="2900" dirty="0" smtClean="0"/>
          </a:p>
          <a:p>
            <a:pPr marL="457200" lvl="1" indent="0">
              <a:buNone/>
            </a:pPr>
            <a:r>
              <a:rPr lang="en-US" altLang="zh-TW" dirty="0"/>
              <a:t>Ex.</a:t>
            </a:r>
            <a:r>
              <a:rPr lang="zh-TW" altLang="en-US" dirty="0"/>
              <a:t> 教師給予口頭獎勵或獎品，以增加學童回答問題的次數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sz="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rgbClr val="FF0000"/>
                </a:solidFill>
              </a:rPr>
              <a:t>負</a:t>
            </a:r>
            <a:r>
              <a:rPr lang="zh-TW" altLang="en-US" sz="2800" dirty="0">
                <a:solidFill>
                  <a:srgbClr val="FF0000"/>
                </a:solidFill>
              </a:rPr>
              <a:t>增強：</a:t>
            </a:r>
            <a:r>
              <a:rPr lang="zh-TW" altLang="en-US" sz="2800" dirty="0"/>
              <a:t>移除個體厭惡的刺激來增加行為表現的頻率。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dirty="0"/>
              <a:t>Ex.</a:t>
            </a:r>
            <a:r>
              <a:rPr lang="zh-TW" altLang="en-US" dirty="0"/>
              <a:t>只要上課專心就可以不用寫回家作業，可增加學童專心上課的程度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sz="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solidFill>
                  <a:srgbClr val="FF0000"/>
                </a:solidFill>
              </a:rPr>
              <a:t>類懲罰：</a:t>
            </a:r>
            <a:r>
              <a:rPr lang="zh-TW" altLang="en-US" sz="2800" dirty="0"/>
              <a:t>給個體厭惡的刺激來減少行為表現的頻率。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dirty="0"/>
              <a:t>Ex.</a:t>
            </a:r>
            <a:r>
              <a:rPr lang="zh-TW" altLang="en-US" dirty="0"/>
              <a:t>亂丟垃圾罰做勞動服務，可以抑制孩子亂丟垃圾的行為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sz="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II</a:t>
            </a:r>
            <a:r>
              <a:rPr lang="zh-TW" altLang="en-US" sz="2800" dirty="0">
                <a:solidFill>
                  <a:srgbClr val="FF0000"/>
                </a:solidFill>
              </a:rPr>
              <a:t>類懲罰：</a:t>
            </a:r>
            <a:r>
              <a:rPr lang="zh-TW" altLang="en-US" sz="2800" dirty="0"/>
              <a:t>移除個體喜愛的刺激來減少行為表現的頻率。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dirty="0"/>
              <a:t>Ex.</a:t>
            </a:r>
            <a:r>
              <a:rPr lang="zh-TW" altLang="en-US" dirty="0"/>
              <a:t>孩子亂丟玩具，家長沒收其玩具減少孩子亂丟玩具的行為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sz="3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rgbClr val="FF0000"/>
                </a:solidFill>
              </a:rPr>
              <a:t>消</a:t>
            </a:r>
            <a:r>
              <a:rPr lang="zh-TW" altLang="en-US" sz="2800" dirty="0">
                <a:solidFill>
                  <a:srgbClr val="FF0000"/>
                </a:solidFill>
              </a:rPr>
              <a:t>弱：</a:t>
            </a:r>
            <a:r>
              <a:rPr lang="zh-TW" altLang="en-US" sz="2800" dirty="0"/>
              <a:t>不給個體刺激來減少其行為表現的頻率。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dirty="0"/>
              <a:t>Ex.</a:t>
            </a:r>
            <a:r>
              <a:rPr lang="zh-TW" altLang="en-US" dirty="0"/>
              <a:t>學生吵鬧想引起老師關注，教師不理會孩子</a:t>
            </a:r>
            <a:r>
              <a:rPr lang="en-US" altLang="zh-TW" dirty="0"/>
              <a:t>(</a:t>
            </a:r>
            <a:r>
              <a:rPr lang="zh-TW" altLang="en-US" dirty="0"/>
              <a:t>忽視</a:t>
            </a:r>
            <a:r>
              <a:rPr lang="en-US" altLang="zh-TW" dirty="0"/>
              <a:t>)</a:t>
            </a:r>
            <a:r>
              <a:rPr lang="zh-TW" altLang="en-US" dirty="0"/>
              <a:t>，孩子不會繼續吵鬧。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246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2034</TotalTime>
  <Words>1648</Words>
  <Application>Microsoft Office PowerPoint</Application>
  <PresentationFormat>如螢幕大小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華康布丁體(P)</vt:lpstr>
      <vt:lpstr>微軟正黑體</vt:lpstr>
      <vt:lpstr>新細明體</vt:lpstr>
      <vt:lpstr>標楷體</vt:lpstr>
      <vt:lpstr>Arial</vt:lpstr>
      <vt:lpstr>Calibri</vt:lpstr>
      <vt:lpstr>Cambria Math</vt:lpstr>
      <vt:lpstr>Garamond</vt:lpstr>
      <vt:lpstr>Times New Roman</vt:lpstr>
      <vt:lpstr>有機</vt:lpstr>
      <vt:lpstr>第四章</vt:lpstr>
      <vt:lpstr>經典條件作用(古典制約)</vt:lpstr>
      <vt:lpstr>PowerPoint 簡報</vt:lpstr>
      <vt:lpstr>                         </vt:lpstr>
      <vt:lpstr>操作制約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                                                                  </vt:lpstr>
      <vt:lpstr> 古典制約 V.S. 操作制約 </vt:lpstr>
      <vt:lpstr>                                                              </vt:lpstr>
      <vt:lpstr>                                                              </vt:lpstr>
      <vt:lpstr>                                                                                   </vt:lpstr>
      <vt:lpstr>PowerPoint 簡報</vt:lpstr>
      <vt:lpstr>                                           </vt:lpstr>
      <vt:lpstr>                                                     </vt:lpstr>
      <vt:lpstr>                </vt:lpstr>
      <vt:lpstr> 精熟學習與凱勒計畫 </vt:lpstr>
      <vt:lpstr>                               </vt:lpstr>
      <vt:lpstr>社會學習論</vt:lpstr>
      <vt:lpstr> 班度拉社會學習論的要義 </vt:lpstr>
      <vt:lpstr>                                                                                                                                   </vt:lpstr>
      <vt:lpstr>                                                </vt:lpstr>
      <vt:lpstr>                                                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115</cp:revision>
  <cp:lastPrinted>2019-10-23T03:50:30Z</cp:lastPrinted>
  <dcterms:created xsi:type="dcterms:W3CDTF">2017-08-24T03:16:24Z</dcterms:created>
  <dcterms:modified xsi:type="dcterms:W3CDTF">2019-10-23T05:27:40Z</dcterms:modified>
</cp:coreProperties>
</file>