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handoutMasterIdLst>
    <p:handoutMasterId r:id="rId21"/>
  </p:handout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74" r:id="rId16"/>
    <p:sldId id="270" r:id="rId17"/>
    <p:sldId id="271" r:id="rId18"/>
    <p:sldId id="272" r:id="rId19"/>
    <p:sldId id="269" r:id="rId20"/>
  </p:sldIdLst>
  <p:sldSz cx="9144000" cy="6858000" type="screen4x3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E3536-F69A-49E5-9154-0BA23A0C08B8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7406E-B273-4891-B74E-1F3A239D96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593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87D88508-4329-4C0F-A2DB-4E787AF5BEA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05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580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16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483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0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60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06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9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80066" y="147534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56729"/>
            <a:ext cx="6798734" cy="720000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4" y="1587440"/>
            <a:ext cx="6798736" cy="4320000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 sz="12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 sz="12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93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2021/11/18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62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93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2021/11/18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5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8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78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9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88508-4329-4C0F-A2DB-4E787AF5BEA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3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2000" y="1122363"/>
            <a:ext cx="8280000" cy="2387600"/>
          </a:xfrm>
        </p:spPr>
        <p:txBody>
          <a:bodyPr>
            <a:normAutofit/>
          </a:bodyPr>
          <a:lstStyle/>
          <a:p>
            <a:r>
              <a:rPr lang="zh-TW" altLang="en-US" sz="4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第</a:t>
            </a:r>
            <a:r>
              <a:rPr lang="zh-TW" altLang="en-US" sz="4600" dirty="0">
                <a:latin typeface="Times New Roman" panose="02020603050405020304" pitchFamily="18" charset="0"/>
                <a:ea typeface="標楷體" panose="03000509000000000000" pitchFamily="65" charset="-120"/>
              </a:rPr>
              <a:t>六</a:t>
            </a:r>
            <a:r>
              <a:rPr lang="zh-TW" altLang="en-US" sz="4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章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000" y="3749815"/>
            <a:ext cx="8280000" cy="1655762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認知與記憶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343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對</a:t>
            </a:r>
            <a:r>
              <a:rPr lang="zh-TW" altLang="en-US" dirty="0">
                <a:solidFill>
                  <a:srgbClr val="FF0000"/>
                </a:solidFill>
              </a:rPr>
              <a:t>教育的涵義：</a:t>
            </a:r>
            <a:r>
              <a:rPr lang="zh-TW" altLang="en-US" dirty="0"/>
              <a:t>教導思考</a:t>
            </a:r>
            <a:endParaRPr lang="en-US" altLang="zh-TW" dirty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學習者必須培養後設認知的技能</a:t>
            </a:r>
            <a:endParaRPr lang="en-US" altLang="zh-TW" dirty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學習適當的認知</a:t>
            </a:r>
            <a:r>
              <a:rPr lang="zh-TW" altLang="en-US" dirty="0" smtClean="0"/>
              <a:t>策略</a:t>
            </a:r>
            <a:endParaRPr lang="en-US" altLang="zh-TW" dirty="0" smtClean="0"/>
          </a:p>
          <a:p>
            <a:r>
              <a:rPr lang="zh-TW" altLang="en-US" dirty="0" smtClean="0"/>
              <a:t>培養學習者認知技能的教學計畫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目的：</a:t>
            </a:r>
            <a:r>
              <a:rPr lang="zh-TW" altLang="en-US" dirty="0" smtClean="0">
                <a:solidFill>
                  <a:srgbClr val="FF0000"/>
                </a:solidFill>
              </a:rPr>
              <a:t>使學生意識到認知策略的存在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合作學習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個別教學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模仿歷程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834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教導思考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1587440"/>
            <a:ext cx="6798736" cy="458476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學習如何學習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Haywood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Switzky</a:t>
            </a:r>
            <a:r>
              <a:rPr lang="zh-TW" altLang="en-US" dirty="0" smtClean="0"/>
              <a:t>主張智力活動有兩個要件：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與生俱來的能力</a:t>
            </a:r>
            <a:r>
              <a:rPr lang="en-US" altLang="zh-TW" dirty="0" smtClean="0"/>
              <a:t>(</a:t>
            </a:r>
            <a:r>
              <a:rPr lang="zh-TW" altLang="en-US" dirty="0" smtClean="0"/>
              <a:t>天生智力</a:t>
            </a:r>
            <a:r>
              <a:rPr lang="en-US" altLang="zh-TW" dirty="0" smtClean="0"/>
              <a:t>)</a:t>
            </a:r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認知功能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Nickerson</a:t>
            </a:r>
            <a:r>
              <a:rPr lang="zh-TW" altLang="en-US" dirty="0" smtClean="0"/>
              <a:t>評論教導學生學習與思考的七項要點：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像是分類或</a:t>
            </a:r>
            <a:r>
              <a:rPr lang="zh-TW" altLang="en-US" dirty="0"/>
              <a:t>概</a:t>
            </a:r>
            <a:r>
              <a:rPr lang="zh-TW" altLang="en-US" dirty="0" smtClean="0"/>
              <a:t>括等基本運思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特定領域的知識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諸如邏輯等推理原則的知識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在</a:t>
            </a:r>
            <a:r>
              <a:rPr lang="zh-TW" altLang="en-US" dirty="0"/>
              <a:t>索</a:t>
            </a:r>
            <a:r>
              <a:rPr lang="zh-TW" altLang="en-US" dirty="0" smtClean="0"/>
              <a:t>解問題時可能</a:t>
            </a:r>
            <a:r>
              <a:rPr lang="zh-TW" altLang="en-US" dirty="0"/>
              <a:t>用</a:t>
            </a:r>
            <a:r>
              <a:rPr lang="zh-TW" altLang="en-US" dirty="0" smtClean="0"/>
              <a:t>到的非正式思考原則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後設認知的知識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公平與客</a:t>
            </a:r>
            <a:r>
              <a:rPr lang="zh-TW" altLang="en-US" dirty="0"/>
              <a:t>觀</a:t>
            </a:r>
            <a:r>
              <a:rPr lang="zh-TW" altLang="en-US" dirty="0" smtClean="0"/>
              <a:t>等</a:t>
            </a:r>
            <a:r>
              <a:rPr lang="zh-TW" altLang="en-US" dirty="0"/>
              <a:t>之</a:t>
            </a:r>
            <a:r>
              <a:rPr lang="zh-TW" altLang="en-US" dirty="0" smtClean="0"/>
              <a:t>價值觀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個人的信</a:t>
            </a:r>
            <a:r>
              <a:rPr lang="zh-TW" altLang="en-US" dirty="0"/>
              <a:t>念</a:t>
            </a:r>
          </a:p>
        </p:txBody>
      </p:sp>
    </p:spTree>
    <p:extLst>
      <p:ext uri="{BB962C8B-B14F-4D97-AF65-F5344CB8AC3E}">
        <p14:creationId xmlns:p14="http://schemas.microsoft.com/office/powerpoint/2010/main" val="346414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Dansereau</a:t>
            </a:r>
            <a:r>
              <a:rPr lang="zh-TW" altLang="en-US" dirty="0" smtClean="0">
                <a:solidFill>
                  <a:srgbClr val="FF0000"/>
                </a:solidFill>
              </a:rPr>
              <a:t>的後設認知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TW" altLang="en-US" dirty="0" smtClean="0"/>
              <a:t>策略主要運用於語言學習，分成主要策略與輔助策略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主要策略</a:t>
            </a:r>
            <a:r>
              <a:rPr lang="zh-TW" altLang="en-US" dirty="0" smtClean="0"/>
              <a:t>：有關學習、貯存與抽取及取得意義性的訊息處理能力。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輔助策略</a:t>
            </a:r>
            <a:r>
              <a:rPr lang="zh-TW" altLang="en-US" dirty="0" smtClean="0"/>
              <a:t>：維持適當的學習與記憶之心境有關。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序列歷程：</a:t>
            </a:r>
            <a:r>
              <a:rPr lang="en-US" altLang="zh-TW" dirty="0" smtClean="0">
                <a:solidFill>
                  <a:srgbClr val="FF0000"/>
                </a:solidFill>
              </a:rPr>
              <a:t>MURDER</a:t>
            </a:r>
          </a:p>
          <a:p>
            <a:pPr marL="914400" lvl="2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71" y="3615731"/>
            <a:ext cx="3535258" cy="262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6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Feuerstein</a:t>
            </a:r>
            <a:r>
              <a:rPr lang="zh-TW" altLang="en-US" dirty="0" smtClean="0">
                <a:solidFill>
                  <a:srgbClr val="FF0000"/>
                </a:solidFill>
              </a:rPr>
              <a:t>的工具性充實化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認為有用的智力測驗不應只是反應兒</a:t>
            </a:r>
            <a:r>
              <a:rPr lang="zh-TW" altLang="en-US" dirty="0"/>
              <a:t>童</a:t>
            </a:r>
            <a:r>
              <a:rPr lang="zh-TW" altLang="en-US" dirty="0" smtClean="0"/>
              <a:t>過去的成就，而是能夠</a:t>
            </a:r>
            <a:r>
              <a:rPr lang="zh-TW" altLang="en-US" u="sng" dirty="0" smtClean="0">
                <a:solidFill>
                  <a:srgbClr val="FF0000"/>
                </a:solidFill>
              </a:rPr>
              <a:t>預估兒童未來的學習潛能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zh-TW" altLang="en-US" dirty="0" smtClean="0">
                <a:solidFill>
                  <a:srgbClr val="FF0000"/>
                </a:solidFill>
              </a:rPr>
              <a:t>學習潛能評鑑測驗</a:t>
            </a:r>
            <a:r>
              <a:rPr lang="en-US" altLang="zh-TW" dirty="0" smtClean="0">
                <a:solidFill>
                  <a:srgbClr val="FF0000"/>
                </a:solidFill>
              </a:rPr>
              <a:t>(LPAD)</a:t>
            </a:r>
            <a:r>
              <a:rPr lang="zh-TW" altLang="en-US" u="sng" dirty="0" smtClean="0">
                <a:solidFill>
                  <a:srgbClr val="0070C0"/>
                </a:solidFill>
              </a:rPr>
              <a:t>確認兒童認知功能的強度</a:t>
            </a:r>
            <a:r>
              <a:rPr lang="zh-TW" altLang="en-US" dirty="0" smtClean="0"/>
              <a:t>，以及測出認知功能喪失或不足。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工具性充實</a:t>
            </a:r>
            <a:r>
              <a:rPr lang="zh-TW" altLang="en-US" dirty="0">
                <a:solidFill>
                  <a:srgbClr val="FF0000"/>
                </a:solidFill>
              </a:rPr>
              <a:t>化</a:t>
            </a:r>
            <a:r>
              <a:rPr lang="zh-TW" altLang="en-US" dirty="0" smtClean="0">
                <a:solidFill>
                  <a:srgbClr val="FF0000"/>
                </a:solidFill>
              </a:rPr>
              <a:t>計畫</a:t>
            </a:r>
            <a:r>
              <a:rPr lang="en-US" altLang="zh-TW" dirty="0" smtClean="0">
                <a:solidFill>
                  <a:srgbClr val="FF0000"/>
                </a:solidFill>
              </a:rPr>
              <a:t>(FIE)</a:t>
            </a:r>
            <a:r>
              <a:rPr lang="zh-TW" altLang="en-US" dirty="0" smtClean="0">
                <a:solidFill>
                  <a:srgbClr val="FF0000"/>
                </a:solidFill>
              </a:rPr>
              <a:t>：</a:t>
            </a:r>
            <a:r>
              <a:rPr lang="zh-TW" altLang="en-US" dirty="0" smtClean="0"/>
              <a:t>強烈相信修正認知的可能性。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3947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1587440"/>
            <a:ext cx="6798736" cy="4699060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Mulcahy</a:t>
            </a:r>
            <a:r>
              <a:rPr lang="zh-TW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TW" dirty="0" smtClean="0">
                <a:solidFill>
                  <a:srgbClr val="FF0000"/>
                </a:solidFill>
              </a:rPr>
              <a:t>SPELT</a:t>
            </a:r>
          </a:p>
          <a:p>
            <a:pPr marL="457200" lvl="1" indent="0">
              <a:buNone/>
            </a:pPr>
            <a:r>
              <a:rPr lang="zh-TW" altLang="en-US" dirty="0" smtClean="0"/>
              <a:t>針對所有的兒童設計，重視歷程而不是內容。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主要特徵：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使學生</a:t>
            </a:r>
            <a:r>
              <a:rPr lang="zh-TW" altLang="en-US" dirty="0" smtClean="0">
                <a:solidFill>
                  <a:srgbClr val="FF0000"/>
                </a:solidFill>
              </a:rPr>
              <a:t>積極參與學習歷程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試圖使學生逐漸</a:t>
            </a:r>
            <a:r>
              <a:rPr lang="zh-TW" altLang="en-US" dirty="0" smtClean="0">
                <a:solidFill>
                  <a:srgbClr val="FF0000"/>
                </a:solidFill>
              </a:rPr>
              <a:t>意識到自己的認知歷程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朝</a:t>
            </a:r>
            <a:r>
              <a:rPr lang="zh-TW" altLang="en-US" dirty="0"/>
              <a:t>向</a:t>
            </a:r>
            <a:r>
              <a:rPr lang="zh-TW" altLang="en-US" u="sng" dirty="0" smtClean="0">
                <a:solidFill>
                  <a:srgbClr val="0070C0"/>
                </a:solidFill>
              </a:rPr>
              <a:t>啟發式的學習</a:t>
            </a:r>
            <a:endParaRPr lang="en-US" altLang="zh-TW" u="sng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zh-TW" altLang="en-US" dirty="0" smtClean="0"/>
              <a:t>主要目的：</a:t>
            </a:r>
            <a:r>
              <a:rPr lang="zh-TW" altLang="en-US" dirty="0" smtClean="0">
                <a:solidFill>
                  <a:srgbClr val="FF0000"/>
                </a:solidFill>
              </a:rPr>
              <a:t>培養自主性的學習者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TW" altLang="en-US" dirty="0" smtClean="0"/>
              <a:t>進行三個階段的目的：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培養後設認知的能力，使學生意識到認知策略的存在。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維持所學策略的使用、開始評鑑策略的效度並修正擴展之。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鼓勵學習者產生</a:t>
            </a:r>
            <a:r>
              <a:rPr lang="zh-TW" altLang="en-US" dirty="0"/>
              <a:t>新</a:t>
            </a:r>
            <a:r>
              <a:rPr lang="zh-TW" altLang="en-US" dirty="0" smtClean="0"/>
              <a:t>的認知策略，並且進行監視與評鑑。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8291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3288" y="939361"/>
            <a:ext cx="6798734" cy="720000"/>
          </a:xfrm>
        </p:spPr>
        <p:txBody>
          <a:bodyPr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zh-TW" altLang="en-US" sz="3200" dirty="0">
                <a:latin typeface="華康布丁體" panose="040B0C09000000000000" pitchFamily="81" charset="-120"/>
                <a:ea typeface="華康布丁體" panose="040B0C09000000000000" pitchFamily="81" charset="-120"/>
              </a:rPr>
              <a:t>交互</a:t>
            </a:r>
            <a:r>
              <a:rPr lang="zh-TW" altLang="en-US" sz="3200" dirty="0" smtClean="0">
                <a:latin typeface="華康布丁體" panose="040B0C09000000000000" pitchFamily="81" charset="-120"/>
                <a:ea typeface="華康布丁體" panose="040B0C09000000000000" pitchFamily="81" charset="-120"/>
              </a:rPr>
              <a:t>教學法</a:t>
            </a:r>
            <a:r>
              <a:rPr lang="en-US" altLang="zh-TW" sz="3200" dirty="0" smtClean="0">
                <a:solidFill>
                  <a:srgbClr val="FF0000"/>
                </a:solidFill>
                <a:latin typeface="華康布丁體" panose="040B0C09000000000000" pitchFamily="81" charset="-120"/>
                <a:ea typeface="華康布丁體" panose="040B0C09000000000000" pitchFamily="81" charset="-120"/>
              </a:rPr>
              <a:t>(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華康布丁體" panose="040B0C09000000000000" pitchFamily="81" charset="-120"/>
                <a:cs typeface="Times New Roman" panose="02020603050405020304" pitchFamily="18" charset="0"/>
              </a:rPr>
              <a:t>reciprocal teaching)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華康布丁體" panose="040B0C09000000000000" pitchFamily="81" charset="-120"/>
                <a:cs typeface="Times New Roman" panose="02020603050405020304" pitchFamily="18" charset="0"/>
              </a:rPr>
              <a:t/>
            </a:r>
            <a:b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華康布丁體" panose="040B0C09000000000000" pitchFamily="81" charset="-120"/>
                <a:cs typeface="Times New Roman" panose="02020603050405020304" pitchFamily="18" charset="0"/>
              </a:rPr>
            </a:b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ea typeface="華康布丁體" panose="040B0C09000000000000" pitchFamily="81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Palincsar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Brown(1984)</a:t>
            </a:r>
            <a:r>
              <a:rPr lang="zh-TW" altLang="en-US" dirty="0" smtClean="0">
                <a:latin typeface="+mn-ea"/>
                <a:ea typeface="+mn-ea"/>
                <a:cs typeface="Times New Roman" panose="02020603050405020304" pitchFamily="18" charset="0"/>
              </a:rPr>
              <a:t>提出增加閱讀理解的認知策略</a:t>
            </a:r>
            <a:endParaRPr lang="en-US" altLang="zh-TW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提問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歸納摘要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澄清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預測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593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教導記憶的抽取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1600200"/>
            <a:ext cx="6798736" cy="4819649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600" dirty="0" smtClean="0">
                <a:solidFill>
                  <a:srgbClr val="FF0000"/>
                </a:solidFill>
              </a:rPr>
              <a:t>長期記憶</a:t>
            </a:r>
            <a:r>
              <a:rPr lang="zh-TW" altLang="en-US" sz="2600" dirty="0" smtClean="0"/>
              <a:t>對教師特別重要的特徵</a:t>
            </a:r>
            <a:endParaRPr lang="en-US" altLang="zh-TW" sz="2600" dirty="0" smtClean="0"/>
          </a:p>
          <a:p>
            <a:pPr marL="914400" lvl="1" indent="-4572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200" u="sng" dirty="0" smtClean="0">
                <a:solidFill>
                  <a:srgbClr val="FF0000"/>
                </a:solidFill>
              </a:rPr>
              <a:t>有意義且組織過的教材</a:t>
            </a:r>
            <a:r>
              <a:rPr lang="zh-TW" altLang="en-US" sz="2200" dirty="0" smtClean="0"/>
              <a:t>比無意義的題材更容易學習，且能記住的時間更久</a:t>
            </a:r>
            <a:endParaRPr lang="en-US" altLang="zh-TW" sz="2200" dirty="0" smtClean="0"/>
          </a:p>
          <a:p>
            <a:pPr marL="914400" lvl="1" indent="-4572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200" dirty="0" smtClean="0"/>
              <a:t>事件容易清晰的想起</a:t>
            </a:r>
            <a:endParaRPr lang="en-US" altLang="zh-TW" sz="2200" dirty="0" smtClean="0"/>
          </a:p>
          <a:p>
            <a:pPr marL="914400" lvl="1" indent="-4572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200" u="sng" dirty="0" smtClean="0">
                <a:solidFill>
                  <a:srgbClr val="FF0000"/>
                </a:solidFill>
              </a:rPr>
              <a:t>頻繁的複習</a:t>
            </a:r>
            <a:r>
              <a:rPr lang="zh-TW" altLang="en-US" sz="2200" dirty="0" smtClean="0"/>
              <a:t>更能夠改善長期記憶</a:t>
            </a:r>
            <a:endParaRPr lang="en-US" altLang="zh-TW" sz="2200" dirty="0" smtClean="0"/>
          </a:p>
          <a:p>
            <a:pPr marL="914400" lvl="1" indent="-4572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200" u="sng" dirty="0" smtClean="0">
                <a:solidFill>
                  <a:srgbClr val="FF0000"/>
                </a:solidFill>
              </a:rPr>
              <a:t>視覺的素材</a:t>
            </a:r>
            <a:r>
              <a:rPr lang="zh-TW" altLang="en-US" sz="2200" dirty="0" smtClean="0"/>
              <a:t>比口語素材更</a:t>
            </a:r>
            <a:r>
              <a:rPr lang="zh-TW" altLang="en-US" sz="2200" dirty="0" smtClean="0"/>
              <a:t>容</a:t>
            </a:r>
            <a:r>
              <a:rPr lang="zh-TW" altLang="en-US" sz="2200" dirty="0"/>
              <a:t>易</a:t>
            </a:r>
            <a:r>
              <a:rPr lang="zh-TW" altLang="en-US" sz="2200" dirty="0" smtClean="0"/>
              <a:t>消化</a:t>
            </a:r>
            <a:r>
              <a:rPr lang="zh-TW" altLang="en-US" sz="2200" dirty="0" smtClean="0"/>
              <a:t>記住</a:t>
            </a:r>
            <a:endParaRPr lang="en-US" altLang="zh-TW" sz="2200" dirty="0" smtClean="0"/>
          </a:p>
          <a:p>
            <a:r>
              <a:rPr lang="zh-TW" altLang="en-US" sz="2600" dirty="0" smtClean="0"/>
              <a:t>為什麼會</a:t>
            </a:r>
            <a:r>
              <a:rPr lang="zh-TW" altLang="en-US" sz="2600" dirty="0"/>
              <a:t>記</a:t>
            </a:r>
            <a:r>
              <a:rPr lang="zh-TW" altLang="en-US" sz="2600" dirty="0" smtClean="0"/>
              <a:t>不住</a:t>
            </a:r>
            <a:endParaRPr lang="en-US" altLang="zh-TW" sz="2600" dirty="0" smtClean="0"/>
          </a:p>
          <a:p>
            <a:pPr marL="914400" lvl="1" indent="-4572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200" dirty="0" smtClean="0"/>
              <a:t>消褪</a:t>
            </a:r>
            <a:r>
              <a:rPr lang="zh-TW" altLang="en-US" sz="2400" dirty="0" smtClean="0"/>
              <a:t>：不使用而消退</a:t>
            </a:r>
            <a:endParaRPr lang="en-US" altLang="zh-TW" sz="2200" dirty="0" smtClean="0"/>
          </a:p>
          <a:p>
            <a:pPr marL="914400" lvl="1" indent="-4572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200" dirty="0" smtClean="0"/>
              <a:t>扭曲</a:t>
            </a:r>
            <a:endParaRPr lang="en-US" altLang="zh-TW" sz="2200" dirty="0" smtClean="0"/>
          </a:p>
          <a:p>
            <a:pPr marL="914400" lvl="1" indent="-4572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200" dirty="0" smtClean="0"/>
              <a:t>壓抑</a:t>
            </a:r>
            <a:r>
              <a:rPr lang="zh-TW" altLang="en-US" sz="2400" dirty="0" smtClean="0"/>
              <a:t>：創傷經驗</a:t>
            </a:r>
            <a:endParaRPr lang="en-US" altLang="zh-TW" sz="2200" dirty="0" smtClean="0"/>
          </a:p>
          <a:p>
            <a:pPr marL="914400" lvl="1" indent="-4572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200" dirty="0" smtClean="0"/>
              <a:t>干擾</a:t>
            </a:r>
            <a:endParaRPr lang="en-US" altLang="zh-TW" sz="2200" dirty="0" smtClean="0"/>
          </a:p>
          <a:p>
            <a:pPr marL="1371600" lvl="2" indent="-457200">
              <a:spcBef>
                <a:spcPts val="200"/>
              </a:spcBef>
              <a:spcAft>
                <a:spcPts val="200"/>
              </a:spcAft>
              <a:buFont typeface="+mj-lt"/>
              <a:buAutoNum type="alphaLcPeriod"/>
            </a:pPr>
            <a:r>
              <a:rPr lang="zh-TW" altLang="en-US" sz="1700" dirty="0" smtClean="0">
                <a:solidFill>
                  <a:srgbClr val="FF0000"/>
                </a:solidFill>
              </a:rPr>
              <a:t>順攝抑制</a:t>
            </a:r>
            <a:r>
              <a:rPr lang="zh-TW" altLang="en-US" sz="1700" dirty="0" smtClean="0"/>
              <a:t>：舊的記憶會干擾新的學習</a:t>
            </a:r>
            <a:endParaRPr lang="en-US" altLang="zh-TW" sz="1700" dirty="0" smtClean="0"/>
          </a:p>
          <a:p>
            <a:pPr marL="1371600" lvl="2" indent="-457200">
              <a:spcBef>
                <a:spcPts val="200"/>
              </a:spcBef>
              <a:spcAft>
                <a:spcPts val="200"/>
              </a:spcAft>
              <a:buFont typeface="+mj-lt"/>
              <a:buAutoNum type="alphaLcPeriod"/>
            </a:pPr>
            <a:r>
              <a:rPr lang="zh-TW" altLang="en-US" sz="1700" dirty="0" smtClean="0">
                <a:solidFill>
                  <a:srgbClr val="FF0000"/>
                </a:solidFill>
              </a:rPr>
              <a:t>逆攝</a:t>
            </a:r>
            <a:r>
              <a:rPr lang="zh-TW" altLang="en-US" sz="1700" dirty="0">
                <a:solidFill>
                  <a:srgbClr val="FF0000"/>
                </a:solidFill>
              </a:rPr>
              <a:t>抑制</a:t>
            </a:r>
            <a:r>
              <a:rPr lang="zh-TW" altLang="en-US" sz="1700" dirty="0" smtClean="0"/>
              <a:t>：新的學習干擾舊的學習</a:t>
            </a:r>
            <a:endParaRPr lang="en-US" altLang="zh-TW" sz="1700" dirty="0" smtClean="0"/>
          </a:p>
          <a:p>
            <a:pPr marL="914400" lvl="1" indent="-4572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200" dirty="0" smtClean="0">
                <a:solidFill>
                  <a:srgbClr val="FF0000"/>
                </a:solidFill>
              </a:rPr>
              <a:t>線索</a:t>
            </a:r>
            <a:r>
              <a:rPr lang="zh-TW" altLang="en-US" sz="2200" dirty="0" smtClean="0"/>
              <a:t>抽取不</a:t>
            </a:r>
            <a:r>
              <a:rPr lang="zh-TW" altLang="en-US" sz="2200" dirty="0"/>
              <a:t>良</a:t>
            </a:r>
          </a:p>
        </p:txBody>
      </p:sp>
    </p:spTree>
    <p:extLst>
      <p:ext uri="{BB962C8B-B14F-4D97-AF65-F5344CB8AC3E}">
        <p14:creationId xmlns:p14="http://schemas.microsoft.com/office/powerpoint/2010/main" val="279988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對教育的涵義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遺忘理論與教育上的一些應用：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98" y="1997952"/>
            <a:ext cx="6822004" cy="43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31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76864" y="1587440"/>
            <a:ext cx="6798736" cy="469906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600" dirty="0" smtClean="0"/>
              <a:t>利用相似性與差異性：</a:t>
            </a:r>
            <a:endParaRPr lang="en-US" altLang="zh-TW" sz="2600" dirty="0" smtClean="0"/>
          </a:p>
          <a:p>
            <a:pPr marL="457200" lvl="1" indent="0">
              <a:buNone/>
            </a:pPr>
            <a:r>
              <a:rPr lang="zh-TW" altLang="en-US" sz="2200" dirty="0" smtClean="0"/>
              <a:t>利用</a:t>
            </a:r>
            <a:r>
              <a:rPr lang="zh-TW" altLang="en-US" sz="2200" dirty="0"/>
              <a:t>訊息項目之間的</a:t>
            </a:r>
            <a:r>
              <a:rPr lang="zh-TW" altLang="en-US" sz="2200" b="1" u="sng" dirty="0">
                <a:solidFill>
                  <a:srgbClr val="FF0000"/>
                </a:solidFill>
              </a:rPr>
              <a:t>相似性與差異性</a:t>
            </a:r>
            <a:r>
              <a:rPr lang="zh-TW" altLang="en-US" sz="2200" dirty="0"/>
              <a:t>，是強化回憶訊息的能力重要建議之一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r>
              <a:rPr lang="zh-TW" altLang="en-US" sz="2600" dirty="0" smtClean="0">
                <a:solidFill>
                  <a:srgbClr val="FF0000"/>
                </a:solidFill>
              </a:rPr>
              <a:t>正遷移</a:t>
            </a:r>
            <a:r>
              <a:rPr lang="en-US" altLang="zh-TW" sz="2600" dirty="0" smtClean="0">
                <a:solidFill>
                  <a:srgbClr val="FF0000"/>
                </a:solidFill>
              </a:rPr>
              <a:t>V.S.</a:t>
            </a:r>
            <a:r>
              <a:rPr lang="zh-TW" altLang="en-US" sz="2600" dirty="0" smtClean="0">
                <a:solidFill>
                  <a:srgbClr val="FF0000"/>
                </a:solidFill>
              </a:rPr>
              <a:t>負遷移</a:t>
            </a:r>
            <a:endParaRPr lang="en-US" altLang="zh-TW" sz="26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TW" altLang="en-US" sz="2200" dirty="0" smtClean="0"/>
              <a:t>正遷移：舊學習促進新學習時發生。</a:t>
            </a:r>
            <a:endParaRPr lang="en-US" altLang="zh-TW" sz="2200" dirty="0" smtClean="0"/>
          </a:p>
          <a:p>
            <a:pPr marL="457200" lvl="1" indent="0">
              <a:buNone/>
            </a:pPr>
            <a:r>
              <a:rPr lang="zh-TW" altLang="en-US" sz="2200" dirty="0" smtClean="0"/>
              <a:t>負遷移：舊學習干擾到進行中的學習時，類似順攝干擾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600" dirty="0" smtClean="0"/>
              <a:t>特定的記憶術</a:t>
            </a:r>
            <a:endParaRPr lang="en-US" altLang="zh-TW" sz="2600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2200" dirty="0" smtClean="0"/>
              <a:t>節奏與其他</a:t>
            </a:r>
            <a:endParaRPr lang="en-US" altLang="zh-TW" sz="2200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2200" dirty="0" smtClean="0"/>
              <a:t>聯結系統</a:t>
            </a:r>
            <a:endParaRPr lang="en-US" altLang="zh-TW" sz="2200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2200" dirty="0" smtClean="0"/>
              <a:t>地點系統</a:t>
            </a:r>
            <a:endParaRPr lang="en-US" altLang="zh-TW" sz="2200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2200" dirty="0" smtClean="0"/>
              <a:t>語音系統</a:t>
            </a:r>
            <a:endParaRPr lang="en-US" altLang="zh-TW" sz="2200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7273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學習／思考計畫很多種方式，上述只是簡單敘述其中三種，它們都說明了：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學校針對教導學生如何思考與如何學習的努力不夠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系統性計畫能明顯改善各種人在不同情境中的學習與思考。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課堂教師使用各種策略與技術來促進認知技能，鼓勵學習者去分析、組合、編碼及察覺與改善資訊處理的方式。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913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認知主義</a:t>
            </a:r>
            <a:endParaRPr lang="en-US" altLang="zh-TW" dirty="0" smtClean="0"/>
          </a:p>
          <a:p>
            <a:r>
              <a:rPr lang="zh-TW" altLang="en-US" dirty="0" smtClean="0"/>
              <a:t>訊息處理基本模式</a:t>
            </a:r>
            <a:endParaRPr lang="en-US" altLang="zh-TW" dirty="0" smtClean="0"/>
          </a:p>
          <a:p>
            <a:r>
              <a:rPr lang="zh-TW" altLang="en-US" dirty="0" smtClean="0"/>
              <a:t>記憶歷程</a:t>
            </a:r>
            <a:endParaRPr lang="en-US" altLang="zh-TW" dirty="0" smtClean="0"/>
          </a:p>
          <a:p>
            <a:r>
              <a:rPr lang="zh-TW" altLang="en-US" dirty="0" smtClean="0"/>
              <a:t>後設認知</a:t>
            </a:r>
            <a:endParaRPr lang="en-US" altLang="zh-TW" dirty="0" smtClean="0"/>
          </a:p>
          <a:p>
            <a:r>
              <a:rPr lang="zh-TW" altLang="en-US" dirty="0" smtClean="0"/>
              <a:t>教導思考</a:t>
            </a:r>
            <a:endParaRPr lang="en-US" altLang="zh-TW" dirty="0" smtClean="0"/>
          </a:p>
          <a:p>
            <a:r>
              <a:rPr lang="zh-TW" altLang="en-US" dirty="0" smtClean="0"/>
              <a:t>教導記憶的抽取</a:t>
            </a:r>
            <a:endParaRPr lang="en-US" altLang="zh-TW" dirty="0" smtClean="0"/>
          </a:p>
          <a:p>
            <a:r>
              <a:rPr lang="zh-TW" altLang="en-US" dirty="0" smtClean="0"/>
              <a:t>對教育的</a:t>
            </a:r>
            <a:r>
              <a:rPr lang="zh-TW" altLang="en-US" dirty="0"/>
              <a:t>涵義</a:t>
            </a:r>
          </a:p>
        </p:txBody>
      </p:sp>
    </p:spTree>
    <p:extLst>
      <p:ext uri="{BB962C8B-B14F-4D97-AF65-F5344CB8AC3E}">
        <p14:creationId xmlns:p14="http://schemas.microsoft.com/office/powerpoint/2010/main" val="272727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認知主義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認知主義：</a:t>
            </a:r>
            <a:endParaRPr lang="en-US" altLang="zh-TW" dirty="0" smtClean="0"/>
          </a:p>
          <a:p>
            <a:pPr marL="457200" lvl="1" indent="0" algn="just">
              <a:buNone/>
            </a:pPr>
            <a:r>
              <a:rPr lang="zh-TW" altLang="en-US" dirty="0" smtClean="0"/>
              <a:t>指心智事件的科學研究，這些心智事件跟訊息的取得、處理、儲存與抽取有關。</a:t>
            </a:r>
            <a:endParaRPr lang="en-US" altLang="zh-TW" dirty="0" smtClean="0"/>
          </a:p>
          <a:p>
            <a:pPr marL="0" indent="0" algn="just">
              <a:buNone/>
            </a:pPr>
            <a:r>
              <a:rPr lang="zh-TW" altLang="en-US" dirty="0" smtClean="0"/>
              <a:t>人腦與電腦的比喻</a:t>
            </a:r>
            <a:endParaRPr lang="en-US" altLang="zh-TW" dirty="0" smtClean="0"/>
          </a:p>
          <a:p>
            <a:pPr marL="0" indent="0" algn="just">
              <a:buNone/>
            </a:pPr>
            <a:r>
              <a:rPr lang="zh-TW" altLang="en-US" dirty="0" smtClean="0"/>
              <a:t>認知運作理論</a:t>
            </a:r>
            <a:r>
              <a:rPr lang="en-US" altLang="zh-TW" dirty="0" smtClean="0"/>
              <a:t>-</a:t>
            </a:r>
            <a:r>
              <a:rPr lang="zh-TW" altLang="en-US" dirty="0" smtClean="0"/>
              <a:t>新認知科學</a:t>
            </a:r>
            <a:endParaRPr lang="en-US" altLang="zh-TW" dirty="0" smtClean="0"/>
          </a:p>
          <a:p>
            <a:pPr marL="457200" lvl="1" indent="0" algn="just">
              <a:buNone/>
            </a:pPr>
            <a:r>
              <a:rPr lang="zh-TW" altLang="en-US" dirty="0" smtClean="0"/>
              <a:t>基本上檢視三件事</a:t>
            </a:r>
            <a:endParaRPr lang="en-US" altLang="zh-TW" dirty="0" smtClean="0"/>
          </a:p>
          <a:p>
            <a:pPr marL="1257300" lvl="2" indent="-342900" algn="just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知識庫：從小到大建立的訊息、概念與各種連結的貯存庫。</a:t>
            </a:r>
            <a:endParaRPr lang="en-US" altLang="zh-TW" dirty="0" smtClean="0"/>
          </a:p>
          <a:p>
            <a:pPr marL="1257300" lvl="2" indent="-342900" algn="just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認知策略：訊息變成知識庫，後續抽取或使用的歷程。</a:t>
            </a:r>
            <a:endParaRPr lang="en-US" altLang="zh-TW" dirty="0" smtClean="0"/>
          </a:p>
          <a:p>
            <a:pPr marL="1257300" lvl="2" indent="-342900" algn="just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後設認知：處理個體察學自己的訊息的處理者也是理解者。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50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訊息處理基本模式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Simon(1980)</a:t>
            </a:r>
            <a:r>
              <a:rPr lang="zh-TW" altLang="en-US" dirty="0" smtClean="0"/>
              <a:t>提出訊息處理革命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訊息處理基本模式的兩項相關功能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提供人類記憶的整體模式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提出許多與學習有關的問</a:t>
            </a:r>
            <a:r>
              <a:rPr lang="zh-TW" altLang="en-US" dirty="0"/>
              <a:t>題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6" t="23148" r="20729" b="25556"/>
          <a:stretch/>
        </p:blipFill>
        <p:spPr>
          <a:xfrm>
            <a:off x="1484059" y="3238151"/>
            <a:ext cx="617588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4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人類記憶的三種訊息類型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感官記憶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短期記憶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zh-TW" altLang="en-US" dirty="0" smtClean="0"/>
              <a:t>短期記憶對教育的啟示：教師可採取等帶記憶適當的改變在進行較高的學習任務，或採取行動來改善學童的記憶。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zh-TW" altLang="en-US" dirty="0"/>
              <a:t>常</a:t>
            </a:r>
            <a:r>
              <a:rPr lang="zh-TW" altLang="en-US" dirty="0" smtClean="0"/>
              <a:t>用的學習策略：複習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長</a:t>
            </a:r>
            <a:r>
              <a:rPr lang="zh-TW" altLang="en-US" dirty="0"/>
              <a:t>期</a:t>
            </a:r>
            <a:r>
              <a:rPr lang="zh-TW" altLang="en-US" dirty="0" smtClean="0"/>
              <a:t>記憶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內顯記憶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外</a:t>
            </a:r>
            <a:r>
              <a:rPr lang="zh-TW" altLang="en-US" dirty="0"/>
              <a:t>顯</a:t>
            </a:r>
            <a:r>
              <a:rPr lang="zh-TW" altLang="en-US" dirty="0" smtClean="0"/>
              <a:t>記憶</a:t>
            </a:r>
            <a:endParaRPr lang="en-US" altLang="zh-TW" dirty="0" smtClean="0"/>
          </a:p>
          <a:p>
            <a:pPr marL="1371600" lvl="3" indent="0">
              <a:buNone/>
            </a:pPr>
            <a:r>
              <a:rPr lang="zh-TW" altLang="en-US" sz="1400" dirty="0" smtClean="0"/>
              <a:t>語</a:t>
            </a:r>
            <a:r>
              <a:rPr lang="zh-TW" altLang="en-US" sz="1400" dirty="0"/>
              <a:t>義</a:t>
            </a:r>
            <a:r>
              <a:rPr lang="zh-TW" altLang="en-US" sz="1400" dirty="0" smtClean="0"/>
              <a:t>性記憶</a:t>
            </a:r>
            <a:endParaRPr lang="en-US" altLang="zh-TW" sz="1400" dirty="0" smtClean="0"/>
          </a:p>
          <a:p>
            <a:pPr marL="1371600" lvl="3" indent="0">
              <a:buNone/>
            </a:pPr>
            <a:r>
              <a:rPr lang="zh-TW" altLang="en-US" sz="1400" dirty="0" smtClean="0"/>
              <a:t>插曲性記憶</a:t>
            </a:r>
            <a:endParaRPr lang="en-US" altLang="zh-TW" sz="1400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3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三種記憶層次的特徵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5688"/>
              </p:ext>
            </p:extLst>
          </p:nvPr>
        </p:nvGraphicFramePr>
        <p:xfrm>
          <a:off x="1368000" y="2712011"/>
          <a:ext cx="64080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感官記憶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短期記憶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長期記憶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其他名稱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餘音或映像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原始或工作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二次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存在時間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少於一秒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少於二十秒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無期限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穩定性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瞬間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容易被擾亂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不易被擾亂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容量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受限制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受限制</a:t>
                      </a:r>
                      <a:r>
                        <a:rPr lang="en-US" altLang="zh-TW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(7</a:t>
                      </a:r>
                      <a:r>
                        <a:rPr lang="en-US" altLang="zh-TW" sz="1800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±2</a:t>
                      </a:r>
                      <a:r>
                        <a:rPr lang="en-US" altLang="zh-TW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)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不受限制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一般特徵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暫時的無意識印象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工作記憶；即時意識；積極的；經由複習來維持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 smtClean="0">
                          <a:latin typeface="華康娃娃體(P)" panose="040B0500000000000000" pitchFamily="82" charset="-120"/>
                          <a:ea typeface="華康娃娃體(P)" panose="040B0500000000000000" pitchFamily="82" charset="-120"/>
                        </a:rPr>
                        <a:t>知識庫；聯結的；被動的；編碼的結果</a:t>
                      </a:r>
                      <a:endParaRPr lang="zh-TW" altLang="en-US" dirty="0">
                        <a:latin typeface="華康娃娃體(P)" panose="040B0500000000000000" pitchFamily="82" charset="-120"/>
                        <a:ea typeface="華康娃娃體(P)" panose="040B0500000000000000" pitchFamily="8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81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記憶</a:t>
            </a:r>
            <a:r>
              <a:rPr lang="zh-TW" altLang="en-US" dirty="0" smtClean="0"/>
              <a:t>歷程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記憶流程圖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對於教育上的涵義：</a:t>
            </a:r>
            <a:r>
              <a:rPr lang="zh-TW" altLang="en-US" dirty="0" smtClean="0">
                <a:solidFill>
                  <a:srgbClr val="FF0000"/>
                </a:solidFill>
              </a:rPr>
              <a:t>教導記憶的抽取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86" y="1990725"/>
            <a:ext cx="6150828" cy="321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6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後設認知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後設認知就是對知識的認識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分辨後設認知的兩個不同面向：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個人對認知本身所擁有的知識與信念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個體想控制認知活動的企圖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認知策略：</a:t>
            </a:r>
            <a:r>
              <a:rPr lang="zh-TW" altLang="en-US" dirty="0" smtClean="0"/>
              <a:t>是智力活動的工具</a:t>
            </a:r>
            <a:endParaRPr lang="en-US" altLang="zh-TW" dirty="0" smtClean="0"/>
          </a:p>
          <a:p>
            <a:r>
              <a:rPr lang="zh-TW" altLang="en-US" dirty="0"/>
              <a:t>學習策略與思考</a:t>
            </a:r>
            <a:r>
              <a:rPr lang="zh-TW" altLang="en-US" dirty="0" smtClean="0"/>
              <a:t>策略的目的</a:t>
            </a:r>
            <a:endParaRPr lang="en-US" altLang="zh-TW" dirty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與學習歷程有關：教導的訊息</a:t>
            </a: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與學習結果有關：取得與處理訊息的技能或策略</a:t>
            </a: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856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515408"/>
              </p:ext>
            </p:extLst>
          </p:nvPr>
        </p:nvGraphicFramePr>
        <p:xfrm>
          <a:off x="972000" y="1587500"/>
          <a:ext cx="7200000" cy="447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學習</a:t>
                      </a:r>
                      <a:r>
                        <a:rPr lang="en-US" altLang="zh-TW" sz="20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/</a:t>
                      </a:r>
                      <a:r>
                        <a:rPr lang="zh-TW" altLang="en-US" sz="20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思考策略的分類</a:t>
                      </a:r>
                      <a:endParaRPr lang="zh-TW" altLang="en-US" sz="20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基本的複習策略</a:t>
                      </a:r>
                      <a:endParaRPr lang="zh-TW" altLang="en-US" sz="1600" dirty="0">
                        <a:latin typeface="華康少女文字W5(P)" panose="040F0500000000000000" pitchFamily="82" charset="-120"/>
                        <a:ea typeface="華康少女文字W5(P)" panose="040F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單純的重複：</a:t>
                      </a:r>
                      <a:r>
                        <a:rPr lang="en-US" altLang="zh-TW" sz="1600" dirty="0" err="1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hablo</a:t>
                      </a:r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、</a:t>
                      </a:r>
                      <a:r>
                        <a:rPr lang="en-US" altLang="zh-TW" sz="1600" dirty="0" err="1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hablas</a:t>
                      </a:r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、</a:t>
                      </a:r>
                      <a:r>
                        <a:rPr lang="en-US" altLang="zh-TW" sz="1600" dirty="0" err="1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habla</a:t>
                      </a:r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、</a:t>
                      </a:r>
                      <a:r>
                        <a:rPr lang="en-US" altLang="zh-TW" sz="1600" dirty="0" err="1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hablamos</a:t>
                      </a:r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、</a:t>
                      </a:r>
                      <a:r>
                        <a:rPr lang="en-US" altLang="zh-TW" sz="1600" dirty="0" err="1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hablais</a:t>
                      </a:r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、</a:t>
                      </a:r>
                      <a:r>
                        <a:rPr lang="en-US" altLang="zh-TW" sz="1600" dirty="0" err="1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hablan</a:t>
                      </a:r>
                      <a:r>
                        <a:rPr lang="en-US" altLang="zh-TW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[</a:t>
                      </a:r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註：西班牙文動詞「說」的六種人稱變化</a:t>
                      </a:r>
                      <a:r>
                        <a:rPr lang="en-US" altLang="zh-TW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]</a:t>
                      </a:r>
                      <a:endParaRPr lang="zh-TW" altLang="en-US" sz="1600" dirty="0">
                        <a:latin typeface="華康少女文字W5(P)" panose="040F0500000000000000" pitchFamily="82" charset="-120"/>
                        <a:ea typeface="華康少女文字W5(P)" panose="040F0500000000000000" pitchFamily="8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複雜的複習策略</a:t>
                      </a:r>
                      <a:endParaRPr lang="zh-TW" altLang="en-US" sz="1600" dirty="0">
                        <a:latin typeface="華康少女文字W5(P)" panose="040F0500000000000000" pitchFamily="82" charset="-120"/>
                        <a:ea typeface="華康少女文字W5(P)" panose="040F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強調教材裡所有的重點</a:t>
                      </a:r>
                      <a:endParaRPr lang="zh-TW" altLang="en-US" sz="1600" dirty="0">
                        <a:latin typeface="華康少女文字W5(P)" panose="040F0500000000000000" pitchFamily="82" charset="-120"/>
                        <a:ea typeface="華康少女文字W5(P)" panose="040F0500000000000000" pitchFamily="8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基本的加工策略</a:t>
                      </a:r>
                      <a:endParaRPr lang="zh-TW" altLang="en-US" sz="1600" dirty="0">
                        <a:latin typeface="華康少女文字W5(P)" panose="040F0500000000000000" pitchFamily="82" charset="-120"/>
                        <a:ea typeface="華康少女文字W5(P)" panose="040F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形成心像或其他連結，例如：「</a:t>
                      </a:r>
                      <a:r>
                        <a:rPr lang="en-US" altLang="zh-TW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men very easily</a:t>
                      </a:r>
                      <a:r>
                        <a:rPr lang="en-US" altLang="zh-TW" sz="1600" baseline="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 make jugs serve useful nocturnal purposes</a:t>
                      </a:r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」</a:t>
                      </a:r>
                      <a:r>
                        <a:rPr lang="en-US" altLang="zh-TW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(</a:t>
                      </a:r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每個字的字首各代表太陽系中的一個星球</a:t>
                      </a:r>
                      <a:r>
                        <a:rPr lang="en-US" altLang="zh-TW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複雜的加工策略</a:t>
                      </a:r>
                      <a:endParaRPr lang="zh-TW" altLang="en-US" sz="1600" dirty="0">
                        <a:latin typeface="華康少女文字W5(P)" panose="040F0500000000000000" pitchFamily="82" charset="-120"/>
                        <a:ea typeface="華康少女文字W5(P)" panose="040F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形成類比、改編、歸化、形成關係</a:t>
                      </a:r>
                      <a:endParaRPr lang="zh-TW" altLang="en-US" sz="1600" dirty="0">
                        <a:latin typeface="華康少女文字W5(P)" panose="040F0500000000000000" pitchFamily="82" charset="-120"/>
                        <a:ea typeface="華康少女文字W5(P)" panose="040F0500000000000000" pitchFamily="8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基本的組織策略</a:t>
                      </a:r>
                      <a:endParaRPr lang="zh-TW" altLang="en-US" sz="1600" dirty="0">
                        <a:latin typeface="華康少女文字W5(P)" panose="040F0500000000000000" pitchFamily="82" charset="-120"/>
                        <a:ea typeface="華康少女文字W5(P)" panose="040F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分組、分類、排序</a:t>
                      </a:r>
                      <a:endParaRPr lang="zh-TW" altLang="en-US" sz="1600" dirty="0">
                        <a:latin typeface="華康少女文字W5(P)" panose="040F0500000000000000" pitchFamily="82" charset="-120"/>
                        <a:ea typeface="華康少女文字W5(P)" panose="040F0500000000000000" pitchFamily="8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複雜的組織策略</a:t>
                      </a:r>
                      <a:endParaRPr lang="zh-TW" altLang="en-US" sz="1600" dirty="0">
                        <a:latin typeface="華康少女文字W5(P)" panose="040F0500000000000000" pitchFamily="82" charset="-120"/>
                        <a:ea typeface="華康少女文字W5(P)" panose="040F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確認主要觀念：製作類似此表的概念歸納表</a:t>
                      </a:r>
                      <a:endParaRPr lang="zh-TW" altLang="en-US" sz="1600" dirty="0">
                        <a:latin typeface="華康少女文字W5(P)" panose="040F0500000000000000" pitchFamily="82" charset="-120"/>
                        <a:ea typeface="華康少女文字W5(P)" panose="040F0500000000000000" pitchFamily="8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理解監視策略</a:t>
                      </a:r>
                      <a:endParaRPr lang="zh-TW" altLang="en-US" sz="1600" dirty="0">
                        <a:latin typeface="華康少女文字W5(P)" panose="040F0500000000000000" pitchFamily="82" charset="-120"/>
                        <a:ea typeface="華康少女文字W5(P)" panose="040F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自我理解、陳述重點、設定目標，並且達成目標的進展</a:t>
                      </a:r>
                      <a:endParaRPr lang="zh-TW" altLang="en-US" sz="1600" dirty="0">
                        <a:latin typeface="華康少女文字W5(P)" panose="040F0500000000000000" pitchFamily="82" charset="-120"/>
                        <a:ea typeface="華康少女文字W5(P)" panose="040F0500000000000000" pitchFamily="8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情感與動機策略</a:t>
                      </a:r>
                      <a:endParaRPr lang="zh-TW" altLang="en-US" sz="1600" dirty="0">
                        <a:latin typeface="華康少女文字W5(P)" panose="040F0500000000000000" pitchFamily="82" charset="-120"/>
                        <a:ea typeface="華康少女文字W5(P)" panose="040F0500000000000000" pitchFamily="82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預期學業成就的成果</a:t>
                      </a:r>
                      <a:r>
                        <a:rPr lang="en-US" altLang="zh-TW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(</a:t>
                      </a:r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如獎學金</a:t>
                      </a:r>
                      <a:r>
                        <a:rPr lang="en-US" altLang="zh-TW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)</a:t>
                      </a:r>
                      <a:r>
                        <a:rPr lang="zh-TW" altLang="en-US" sz="1600" dirty="0" smtClean="0">
                          <a:latin typeface="華康少女文字W5(P)" panose="040F0500000000000000" pitchFamily="82" charset="-120"/>
                          <a:ea typeface="華康少女文字W5(P)" panose="040F0500000000000000" pitchFamily="82" charset="-120"/>
                        </a:rPr>
                        <a:t>、深呼吸與其他放鬆活動、積極面的思考</a:t>
                      </a:r>
                      <a:endParaRPr lang="zh-TW" altLang="en-US" sz="1600" dirty="0">
                        <a:latin typeface="華康少女文字W5(P)" panose="040F0500000000000000" pitchFamily="82" charset="-120"/>
                        <a:ea typeface="華康少女文字W5(P)" panose="040F0500000000000000" pitchFamily="82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370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3919</TotalTime>
  <Words>1193</Words>
  <Application>Microsoft Office PowerPoint</Application>
  <PresentationFormat>如螢幕大小 (4:3)</PresentationFormat>
  <Paragraphs>171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2" baseType="lpstr">
      <vt:lpstr>華康少女文字W5(P)</vt:lpstr>
      <vt:lpstr>華康布丁體</vt:lpstr>
      <vt:lpstr>華康布丁體(P)</vt:lpstr>
      <vt:lpstr>華康娃娃體(P)</vt:lpstr>
      <vt:lpstr>微軟正黑體</vt:lpstr>
      <vt:lpstr>新細明體</vt:lpstr>
      <vt:lpstr>標楷體</vt:lpstr>
      <vt:lpstr>Arial</vt:lpstr>
      <vt:lpstr>Calibri</vt:lpstr>
      <vt:lpstr>Garamond</vt:lpstr>
      <vt:lpstr>Times New Roman</vt:lpstr>
      <vt:lpstr>Wingdings</vt:lpstr>
      <vt:lpstr>有機</vt:lpstr>
      <vt:lpstr>第六章</vt:lpstr>
      <vt:lpstr>目錄</vt:lpstr>
      <vt:lpstr>認知主義</vt:lpstr>
      <vt:lpstr>訊息處理基本模式</vt:lpstr>
      <vt:lpstr>PowerPoint 簡報</vt:lpstr>
      <vt:lpstr>PowerPoint 簡報</vt:lpstr>
      <vt:lpstr>記憶歷程</vt:lpstr>
      <vt:lpstr>後設認知</vt:lpstr>
      <vt:lpstr>PowerPoint 簡報</vt:lpstr>
      <vt:lpstr>PowerPoint 簡報</vt:lpstr>
      <vt:lpstr>教導思考</vt:lpstr>
      <vt:lpstr>PowerPoint 簡報</vt:lpstr>
      <vt:lpstr>PowerPoint 簡報</vt:lpstr>
      <vt:lpstr>PowerPoint 簡報</vt:lpstr>
      <vt:lpstr>交互教學法(reciprocal teaching) </vt:lpstr>
      <vt:lpstr>教導記憶的抽取</vt:lpstr>
      <vt:lpstr>對教育的涵義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行為主義新理學的學習理論</dc:title>
  <dc:creator>admin</dc:creator>
  <cp:lastModifiedBy>admin</cp:lastModifiedBy>
  <cp:revision>190</cp:revision>
  <cp:lastPrinted>2021-11-18T01:58:32Z</cp:lastPrinted>
  <dcterms:created xsi:type="dcterms:W3CDTF">2017-08-24T03:16:24Z</dcterms:created>
  <dcterms:modified xsi:type="dcterms:W3CDTF">2021-11-18T02:14:01Z</dcterms:modified>
</cp:coreProperties>
</file>