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D88508-4329-4C0F-A2DB-4E787AF5BEA5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8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0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6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0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0066" y="147534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56729"/>
            <a:ext cx="6798734" cy="7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3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 sz="12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 sz="12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2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88508-4329-4C0F-A2DB-4E787AF5BEA5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1122363"/>
            <a:ext cx="8280000" cy="2387600"/>
          </a:xfrm>
        </p:spPr>
        <p:txBody>
          <a:bodyPr>
            <a:normAutofit/>
          </a:bodyPr>
          <a:lstStyle/>
          <a:p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</a:t>
            </a:r>
            <a:r>
              <a:rPr lang="zh-TW" altLang="en-US" sz="4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七</a:t>
            </a:r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章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00" y="3749815"/>
            <a:ext cx="8280000" cy="1655762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人本主義心理學的學習理論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zh-TW" altLang="en-US" dirty="0" smtClean="0">
                    <a:solidFill>
                      <a:srgbClr val="FF0000"/>
                    </a:solidFill>
                  </a:rPr>
                  <a:t>二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羅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傑斯的學習理論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/>
                </a:r>
                <a:br>
                  <a:rPr lang="en-US" altLang="zh-TW" dirty="0">
                    <a:solidFill>
                      <a:srgbClr val="FF0000"/>
                    </a:solidFill>
                  </a:rPr>
                </a:b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627" b="-26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學生</a:t>
            </a:r>
            <a:r>
              <a:rPr lang="zh-TW" altLang="en-US" dirty="0"/>
              <a:t>為</a:t>
            </a:r>
            <a:r>
              <a:rPr lang="zh-TW" altLang="en-US" dirty="0" smtClean="0"/>
              <a:t>中心的教育理念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/>
              <a:t>學校為學生而設；老師為學生而教，主張學生中心教育。而教師</a:t>
            </a:r>
            <a:r>
              <a:rPr lang="en-US" altLang="zh-TW" dirty="0"/>
              <a:t>(</a:t>
            </a:r>
            <a:r>
              <a:rPr lang="zh-TW" altLang="en-US" dirty="0"/>
              <a:t>治療者</a:t>
            </a:r>
            <a:r>
              <a:rPr lang="en-US" altLang="zh-TW" dirty="0"/>
              <a:t>)</a:t>
            </a:r>
            <a:r>
              <a:rPr lang="zh-TW" altLang="en-US" dirty="0"/>
              <a:t>必須有三項基本條件：</a:t>
            </a:r>
            <a:r>
              <a:rPr lang="zh-TW" altLang="en-US" dirty="0">
                <a:solidFill>
                  <a:srgbClr val="FF0000"/>
                </a:solidFill>
              </a:rPr>
              <a:t>真誠一致、無條件關心及同理心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自由為基礎的學習原則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人皆有</a:t>
            </a:r>
            <a:r>
              <a:rPr lang="zh-TW" altLang="en-US" dirty="0" smtClean="0">
                <a:solidFill>
                  <a:srgbClr val="FF0000"/>
                </a:solidFill>
              </a:rPr>
              <a:t>天賦的學習潛力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有意義的教材才會使學生產生學習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少威脅的教育環境才會有效率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>
                <a:solidFill>
                  <a:srgbClr val="FF0000"/>
                </a:solidFill>
              </a:rPr>
              <a:t>主動自發</a:t>
            </a:r>
            <a:r>
              <a:rPr lang="zh-TW" altLang="en-US" dirty="0" smtClean="0"/>
              <a:t>全</a:t>
            </a:r>
            <a:r>
              <a:rPr lang="zh-TW" altLang="en-US" dirty="0"/>
              <a:t>心</a:t>
            </a:r>
            <a:r>
              <a:rPr lang="zh-TW" altLang="en-US" dirty="0" smtClean="0"/>
              <a:t>投入學習才有好效果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自</a:t>
            </a:r>
            <a:r>
              <a:rPr lang="zh-TW" altLang="en-US" dirty="0"/>
              <a:t>評</a:t>
            </a:r>
            <a:r>
              <a:rPr lang="zh-TW" altLang="en-US" dirty="0" smtClean="0"/>
              <a:t>學習結果可養成學生獨立思考與創造力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知識外重視生活能力學習以應變變動的社會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52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人本心理學的教育實驗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64191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>
                <a:solidFill>
                  <a:srgbClr val="FF0000"/>
                </a:solidFill>
              </a:rPr>
              <a:t>培育健全人格的道德教育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一般教學中培養健全人格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兩</a:t>
            </a:r>
            <a:r>
              <a:rPr lang="zh-TW" altLang="en-US" dirty="0"/>
              <a:t>取</a:t>
            </a:r>
            <a:r>
              <a:rPr lang="zh-TW" altLang="en-US" dirty="0" smtClean="0"/>
              <a:t>向兼顧的道德內涵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間接取向的道德教學：</a:t>
            </a:r>
            <a:r>
              <a:rPr lang="zh-TW" altLang="en-US" dirty="0" smtClean="0">
                <a:solidFill>
                  <a:srgbClr val="FF0000"/>
                </a:solidFill>
              </a:rPr>
              <a:t>價值澄清法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直接取向的道德教學</a:t>
            </a:r>
            <a:endParaRPr lang="en-US" altLang="zh-TW" dirty="0" smtClean="0"/>
          </a:p>
          <a:p>
            <a:pPr marL="457200" indent="-457200">
              <a:buFont typeface="+mj-ea"/>
              <a:buAutoNum type="ea1ChtPeriod"/>
            </a:pPr>
            <a:r>
              <a:rPr lang="zh-TW" altLang="en-US" dirty="0" smtClean="0">
                <a:solidFill>
                  <a:srgbClr val="FF0000"/>
                </a:solidFill>
              </a:rPr>
              <a:t>重</a:t>
            </a:r>
            <a:r>
              <a:rPr lang="zh-TW" altLang="en-US" dirty="0">
                <a:solidFill>
                  <a:srgbClr val="FF0000"/>
                </a:solidFill>
              </a:rPr>
              <a:t>視</a:t>
            </a:r>
            <a:r>
              <a:rPr lang="zh-TW" altLang="en-US" dirty="0" smtClean="0">
                <a:solidFill>
                  <a:srgbClr val="FF0000"/>
                </a:solidFill>
              </a:rPr>
              <a:t>自我發展的開放教室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學生主導自主學習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診斷式成績評量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沒有固定的課本式教材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個別化教學活動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混合編班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/>
              <a:t>隔</a:t>
            </a:r>
            <a:r>
              <a:rPr lang="zh-TW" altLang="en-US" dirty="0" smtClean="0"/>
              <a:t>間開放教室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教師合作協同教</a:t>
            </a:r>
            <a:r>
              <a:rPr lang="zh-TW" altLang="en-US" dirty="0"/>
              <a:t>學</a:t>
            </a:r>
          </a:p>
        </p:txBody>
      </p:sp>
    </p:spTree>
    <p:extLst>
      <p:ext uri="{BB962C8B-B14F-4D97-AF65-F5344CB8AC3E}">
        <p14:creationId xmlns:p14="http://schemas.microsoft.com/office/powerpoint/2010/main" val="149811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人本心理學的理想與現實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794310"/>
          </a:xfrm>
        </p:spPr>
        <p:txBody>
          <a:bodyPr/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>
                <a:solidFill>
                  <a:srgbClr val="FF0000"/>
                </a:solidFill>
              </a:rPr>
              <a:t>科學心理學的形象未能建立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概念不夠明確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只陳述概念性結論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原則推論的困擾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取向因善而害真</a:t>
            </a:r>
            <a:endParaRPr lang="en-US" altLang="zh-TW" dirty="0" smtClean="0"/>
          </a:p>
          <a:p>
            <a:pPr marL="457200" indent="-457200">
              <a:buFont typeface="+mj-lt"/>
              <a:buAutoNum type="ea1ChtPeriod"/>
            </a:pPr>
            <a:r>
              <a:rPr lang="zh-TW" altLang="en-US" dirty="0" smtClean="0">
                <a:solidFill>
                  <a:srgbClr val="FF0000"/>
                </a:solidFill>
              </a:rPr>
              <a:t>人本心理學的理想與現實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缺乏明確目標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缺乏周詳設計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缺乏評量依據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理念缺乏共識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17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人本心理學的基本要義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39"/>
            <a:ext cx="6798736" cy="467048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/>
              <a:t>人本主義心理學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興起時間：</a:t>
            </a:r>
            <a:r>
              <a:rPr lang="en-US" altLang="zh-TW" dirty="0" smtClean="0"/>
              <a:t>20</a:t>
            </a:r>
            <a:r>
              <a:rPr lang="zh-TW" altLang="en-US" dirty="0" smtClean="0"/>
              <a:t>世紀</a:t>
            </a:r>
            <a:r>
              <a:rPr lang="en-US" altLang="zh-TW" dirty="0" smtClean="0"/>
              <a:t>60</a:t>
            </a:r>
            <a:r>
              <a:rPr lang="zh-TW" altLang="en-US" dirty="0" smtClean="0"/>
              <a:t>年代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意義：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定義：對人性、心理、教育的觀念、態度及主張採取人文主義的色彩</a:t>
            </a:r>
            <a:r>
              <a:rPr lang="en-US" altLang="zh-TW" dirty="0" smtClean="0"/>
              <a:t>-</a:t>
            </a:r>
            <a:r>
              <a:rPr lang="zh-TW" altLang="en-US" dirty="0" smtClean="0"/>
              <a:t>較不以科學方法研究。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對於人性：</a:t>
            </a:r>
            <a:r>
              <a:rPr lang="zh-TW" altLang="en-US" dirty="0" smtClean="0">
                <a:solidFill>
                  <a:srgbClr val="FF0000"/>
                </a:solidFill>
              </a:rPr>
              <a:t>人會追求向上、向善，自然發展。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對於態度</a:t>
            </a:r>
            <a:r>
              <a:rPr lang="zh-TW" altLang="en-US" dirty="0"/>
              <a:t>：</a:t>
            </a:r>
            <a:r>
              <a:rPr lang="zh-TW" altLang="en-US" dirty="0" smtClean="0"/>
              <a:t>不能採組合的方法了解人，應尊重整體。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對於行為：是發自內在、出於當事人自我情感與意志做的自主性與綜合性的選擇。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研究取向：</a:t>
            </a:r>
            <a:r>
              <a:rPr lang="zh-TW" altLang="en-US" dirty="0" smtClean="0">
                <a:solidFill>
                  <a:srgbClr val="FF0000"/>
                </a:solidFill>
              </a:rPr>
              <a:t>是由內而外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/>
              <a:t>中</a:t>
            </a:r>
            <a:r>
              <a:rPr lang="zh-TW" altLang="en-US" dirty="0" smtClean="0"/>
              <a:t>心理念：①</a:t>
            </a:r>
            <a:r>
              <a:rPr lang="zh-TW" altLang="en-US" dirty="0" smtClean="0">
                <a:solidFill>
                  <a:srgbClr val="FF0000"/>
                </a:solidFill>
              </a:rPr>
              <a:t>人是不可分割的全體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14000" lvl="1" indent="85725">
              <a:buNone/>
            </a:pPr>
            <a:r>
              <a:rPr lang="zh-TW" altLang="en-US" dirty="0" smtClean="0"/>
              <a:t>                    ②要瞭解他人必須從他周圍世界著眼。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2893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總結：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研究人的行為之基本態度：從受試者</a:t>
            </a:r>
            <a:r>
              <a:rPr lang="zh-TW" altLang="en-US" u="sng" dirty="0" smtClean="0">
                <a:solidFill>
                  <a:srgbClr val="FF0000"/>
                </a:solidFill>
              </a:rPr>
              <a:t>自己眼中去看他自己的行為。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目的：旨在幫助人瞭解自己需求、慾望、感情、價值等內在心理狀況，及其內在狀況影響自己行為表現的原因。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/>
              <a:t>在</a:t>
            </a:r>
            <a:r>
              <a:rPr lang="zh-TW" altLang="en-US" dirty="0" smtClean="0"/>
              <a:t>教育上的意義：從</a:t>
            </a:r>
            <a:r>
              <a:rPr lang="zh-TW" altLang="en-US" u="sng" dirty="0" smtClean="0">
                <a:solidFill>
                  <a:srgbClr val="FF0000"/>
                </a:solidFill>
              </a:rPr>
              <a:t>學生的主觀需求</a:t>
            </a:r>
            <a:r>
              <a:rPr lang="zh-TW" altLang="en-US" dirty="0" smtClean="0"/>
              <a:t>著眼，幫助學生學習他喜歡且認為有意義的知識。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例子：</a:t>
            </a:r>
            <a:r>
              <a:rPr lang="zh-TW" altLang="en-US" dirty="0" smtClean="0">
                <a:solidFill>
                  <a:srgbClr val="FF0000"/>
                </a:solidFill>
              </a:rPr>
              <a:t>英國夏山學校</a:t>
            </a:r>
            <a:r>
              <a:rPr lang="zh-TW" altLang="en-US" dirty="0" smtClean="0"/>
              <a:t>、臺灣森林學校。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 startAt="2"/>
            </a:pPr>
            <a:r>
              <a:rPr lang="zh-TW" altLang="en-US" dirty="0" smtClean="0"/>
              <a:t>人本主義心理學的興起：主要</a:t>
            </a:r>
            <a:r>
              <a:rPr lang="zh-TW" altLang="en-US" dirty="0" smtClean="0">
                <a:solidFill>
                  <a:srgbClr val="FF0000"/>
                </a:solidFill>
              </a:rPr>
              <a:t>反行為主義理論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哲學心理學的歷史背景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存在主義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現象學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存在主義的影響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>
                <a:solidFill>
                  <a:srgbClr val="0070C0"/>
                </a:solidFill>
              </a:rPr>
              <a:t>個人有絕對的自由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>
                <a:solidFill>
                  <a:srgbClr val="0070C0"/>
                </a:solidFill>
              </a:rPr>
              <a:t>個人有選擇的權利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>
                <a:solidFill>
                  <a:srgbClr val="0070C0"/>
                </a:solidFill>
              </a:rPr>
              <a:t>個人要對自己的選擇負責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>
                <a:solidFill>
                  <a:srgbClr val="0070C0"/>
                </a:solidFill>
              </a:rPr>
              <a:t>人有超越自己的</a:t>
            </a:r>
            <a:r>
              <a:rPr lang="zh-TW" altLang="en-US" dirty="0">
                <a:solidFill>
                  <a:srgbClr val="0070C0"/>
                </a:solidFill>
              </a:rPr>
              <a:t>潛</a:t>
            </a:r>
            <a:r>
              <a:rPr lang="zh-TW" altLang="en-US" dirty="0" smtClean="0">
                <a:solidFill>
                  <a:srgbClr val="0070C0"/>
                </a:solidFill>
              </a:rPr>
              <a:t>能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680010"/>
          </a:xfrm>
        </p:spPr>
        <p:txBody>
          <a:bodyPr/>
          <a:lstStyle/>
          <a:p>
            <a:pPr marL="914400" lvl="1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dirty="0" smtClean="0">
                <a:solidFill>
                  <a:srgbClr val="FF0000"/>
                </a:solidFill>
              </a:rPr>
              <a:t>現象心理學的影響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現象：個人憑感官所知覺到的立即經驗。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實在：人對周圍世界所知者只是現象，物體本身的真相是不得而知的。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現象心理學：認為不可單憑外在觀察就能瞭解人的行為，主張研究的題材應該是現象場或是心理場。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個人現象場：個人在日常生活中憑知覺經驗所獲得其認為實在的東西。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人本主義之現象論觀點：從行為者本人的觀點去瞭解他的行為。</a:t>
            </a:r>
            <a:endParaRPr lang="en-US" altLang="zh-TW" dirty="0" smtClean="0"/>
          </a:p>
          <a:p>
            <a:pPr marL="914400" lvl="1" indent="-457200">
              <a:buFont typeface="+mj-lt"/>
              <a:buAutoNum type="circleNumWdWhitePlain" startAt="2"/>
            </a:pPr>
            <a:r>
              <a:rPr lang="zh-TW" altLang="en-US" dirty="0" smtClean="0"/>
              <a:t>存在主義與現象學強調的要素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存在主義：</a:t>
            </a:r>
            <a:r>
              <a:rPr lang="zh-TW" altLang="en-US" dirty="0" smtClean="0">
                <a:solidFill>
                  <a:srgbClr val="0070C0"/>
                </a:solidFill>
              </a:rPr>
              <a:t>自由、選擇、負責任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現象學：</a:t>
            </a:r>
            <a:r>
              <a:rPr lang="zh-TW" altLang="en-US" dirty="0" smtClean="0">
                <a:solidFill>
                  <a:srgbClr val="0070C0"/>
                </a:solidFill>
              </a:rPr>
              <a:t>知覺、主觀經驗、個人意義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612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1587439"/>
            <a:ext cx="6798736" cy="4803835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TW" altLang="en-US" dirty="0" smtClean="0"/>
              <a:t>社會及教育現實的影響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改革導因：二戰結束後，美國過於自滿的科技成就，企圖將經驗推廣至教育。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其他原因：種族問題導致的人權運動、介入越戰。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反省內容：</a:t>
            </a:r>
            <a:endParaRPr lang="en-US" altLang="zh-TW" dirty="0" smtClean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獨</a:t>
            </a:r>
            <a:r>
              <a:rPr lang="zh-TW" altLang="en-US" dirty="0" smtClean="0">
                <a:solidFill>
                  <a:srgbClr val="FF0000"/>
                </a:solidFill>
              </a:rPr>
              <a:t>重科學而輕忽人文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只重視知識而忽略教導學生認識自我、了解別人、關心社會。</a:t>
            </a:r>
            <a:endParaRPr lang="en-US" altLang="zh-TW" dirty="0" smtClean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未</a:t>
            </a:r>
            <a:r>
              <a:rPr lang="zh-TW" altLang="en-US" dirty="0" smtClean="0">
                <a:solidFill>
                  <a:srgbClr val="FF0000"/>
                </a:solidFill>
              </a:rPr>
              <a:t>重視</a:t>
            </a:r>
            <a:r>
              <a:rPr lang="zh-TW" altLang="en-US" dirty="0" smtClean="0"/>
              <a:t>道德標準與價值判斷力的培養。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改革目標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去除過份強調科學技術的反人性教育。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消</a:t>
            </a:r>
            <a:r>
              <a:rPr lang="zh-TW" altLang="en-US" dirty="0"/>
              <a:t>弭</a:t>
            </a:r>
            <a:r>
              <a:rPr lang="zh-TW" altLang="en-US" dirty="0" smtClean="0"/>
              <a:t>過</a:t>
            </a:r>
            <a:r>
              <a:rPr lang="zh-TW" altLang="en-US" dirty="0"/>
              <a:t>份</a:t>
            </a:r>
            <a:r>
              <a:rPr lang="zh-TW" altLang="en-US" dirty="0" smtClean="0"/>
              <a:t>強調客觀條件而忽視學生主觀需求的反個性教育。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20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 startAt="3"/>
            </a:pPr>
            <a:r>
              <a:rPr lang="zh-TW" altLang="en-US" dirty="0" smtClean="0"/>
              <a:t>人本主義的中心主張：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不能只依靠對動物實驗的研究結果來推論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>
                <a:solidFill>
                  <a:srgbClr val="FF0000"/>
                </a:solidFill>
              </a:rPr>
              <a:t>必須符合人類生存意義為原則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研究人類行為必須瞭解其</a:t>
            </a:r>
            <a:r>
              <a:rPr lang="zh-TW" altLang="en-US" dirty="0" smtClean="0">
                <a:solidFill>
                  <a:srgbClr val="FF0000"/>
                </a:solidFill>
              </a:rPr>
              <a:t>內在心理歷程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注意其主觀經驗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理論與應用是彼此連續的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必須考量</a:t>
            </a:r>
            <a:r>
              <a:rPr lang="zh-TW" altLang="en-US" dirty="0" smtClean="0">
                <a:solidFill>
                  <a:srgbClr val="FF0000"/>
                </a:solidFill>
              </a:rPr>
              <a:t>受試者個別差異</a:t>
            </a:r>
            <a:r>
              <a:rPr lang="zh-TW" altLang="en-US" dirty="0" smtClean="0"/>
              <a:t>的問題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eriod"/>
            </a:pPr>
            <a:r>
              <a:rPr lang="zh-TW" altLang="en-US" dirty="0" smtClean="0"/>
              <a:t>解決人類問題之外，應該更積極充實人類生活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88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人本心理學的學習理論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/>
            </a:pPr>
            <a:r>
              <a:rPr lang="zh-TW" altLang="en-US" dirty="0" smtClean="0">
                <a:solidFill>
                  <a:srgbClr val="FF0000"/>
                </a:solidFill>
              </a:rPr>
              <a:t>馬斯洛與康布斯的學習理論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馬斯洛的學習理論：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要旨：</a:t>
            </a:r>
            <a:r>
              <a:rPr lang="zh-TW" altLang="en-US" dirty="0" smtClean="0">
                <a:solidFill>
                  <a:srgbClr val="FF0000"/>
                </a:solidFill>
              </a:rPr>
              <a:t>學習不能從外鑠，只能靠內發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學習型態：教師不能強制學生學習，學習的活動應</a:t>
            </a:r>
            <a:r>
              <a:rPr lang="zh-TW" altLang="en-US" u="sng" dirty="0" smtClean="0">
                <a:solidFill>
                  <a:srgbClr val="FF0000"/>
                </a:solidFill>
              </a:rPr>
              <a:t>由學生自己選擇與決定。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教師角色：只是輔導，學生本身有學習的潛力。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教育的含義：</a:t>
            </a:r>
            <a:endParaRPr lang="en-US" altLang="zh-TW" dirty="0" smtClean="0"/>
          </a:p>
          <a:p>
            <a:pPr marL="1714500" lvl="3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 smtClean="0"/>
              <a:t>學生不需要刻意教導，他</a:t>
            </a:r>
            <a:r>
              <a:rPr lang="zh-TW" altLang="en-US" sz="1400" dirty="0" smtClean="0">
                <a:solidFill>
                  <a:srgbClr val="FF0000"/>
                </a:solidFill>
              </a:rPr>
              <a:t>天生具有內發成長的潛力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 marL="1714500" lvl="3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 smtClean="0"/>
              <a:t>防衛力量與進取</a:t>
            </a:r>
            <a:r>
              <a:rPr lang="zh-TW" altLang="en-US" sz="1400" dirty="0"/>
              <a:t>力</a:t>
            </a:r>
            <a:r>
              <a:rPr lang="zh-TW" altLang="en-US" sz="1400" dirty="0" smtClean="0"/>
              <a:t>量的運用。使用適當促使學生成長；反之，抹殺兒童心靈的生機。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58357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2"/>
            </a:pPr>
            <a:r>
              <a:rPr lang="zh-TW" altLang="en-US" dirty="0">
                <a:solidFill>
                  <a:srgbClr val="FF0000"/>
                </a:solidFill>
              </a:rPr>
              <a:t>康布斯的學習理論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zh-TW" altLang="en-US" dirty="0" smtClean="0"/>
              <a:t>理論要義：</a:t>
            </a:r>
            <a:endParaRPr lang="en-US" altLang="zh-TW" dirty="0" smtClean="0"/>
          </a:p>
          <a:p>
            <a:pPr marL="1714500" lvl="3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/>
              <a:t>欲了解人類行為，必須從行為者的觀點，</a:t>
            </a:r>
            <a:r>
              <a:rPr lang="zh-TW" altLang="en-US" sz="1400" dirty="0">
                <a:solidFill>
                  <a:srgbClr val="FF0000"/>
                </a:solidFill>
              </a:rPr>
              <a:t>了解其對事物的知覺</a:t>
            </a:r>
            <a:r>
              <a:rPr lang="zh-TW" altLang="en-US" sz="1400" dirty="0" smtClean="0">
                <a:solidFill>
                  <a:srgbClr val="FF0000"/>
                </a:solidFill>
              </a:rPr>
              <a:t>感受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1885950" lvl="4"/>
            <a:r>
              <a:rPr lang="zh-TW" altLang="en-US" sz="1400" dirty="0" smtClean="0"/>
              <a:t>想要改變一個人的行為，不能只是從行為上</a:t>
            </a:r>
            <a:r>
              <a:rPr lang="zh-TW" altLang="en-US" sz="1400" dirty="0"/>
              <a:t>加</a:t>
            </a:r>
            <a:r>
              <a:rPr lang="zh-TW" altLang="en-US" sz="1400" dirty="0" smtClean="0"/>
              <a:t>以矯正，兒要設法從其知覺或信念著手。</a:t>
            </a:r>
            <a:endParaRPr lang="en-US" altLang="zh-TW" sz="1400" dirty="0" smtClean="0"/>
          </a:p>
          <a:p>
            <a:pPr marL="1714500" lvl="3" indent="-457200">
              <a:buFont typeface="+mj-lt"/>
              <a:buAutoNum type="circleNumWdWhitePlain"/>
            </a:pPr>
            <a:r>
              <a:rPr lang="zh-TW" altLang="en-US" sz="1400" dirty="0">
                <a:solidFill>
                  <a:srgbClr val="FF0000"/>
                </a:solidFill>
              </a:rPr>
              <a:t>人是永遠有動機</a:t>
            </a:r>
            <a:r>
              <a:rPr lang="zh-TW" altLang="en-US" sz="1400" dirty="0" smtClean="0">
                <a:solidFill>
                  <a:srgbClr val="FF0000"/>
                </a:solidFill>
              </a:rPr>
              <a:t>的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1714500" lvl="3" indent="-457200">
              <a:buFont typeface="+mj-lt"/>
              <a:buAutoNum type="circleNumWdWhitePlain"/>
            </a:pPr>
            <a:r>
              <a:rPr lang="zh-TW" altLang="en-US" sz="1400" dirty="0" smtClean="0"/>
              <a:t>學習的含義：</a:t>
            </a:r>
            <a:endParaRPr lang="en-US" altLang="zh-TW" sz="1400" dirty="0" smtClean="0"/>
          </a:p>
          <a:p>
            <a:pPr marL="1885950" lvl="4"/>
            <a:r>
              <a:rPr lang="zh-TW" altLang="en-US" sz="1400" dirty="0" smtClean="0"/>
              <a:t>即</a:t>
            </a:r>
            <a:r>
              <a:rPr lang="zh-TW" altLang="en-US" sz="1400" dirty="0"/>
              <a:t>獲得</a:t>
            </a:r>
            <a:r>
              <a:rPr lang="zh-TW" altLang="en-US" sz="1400" dirty="0" smtClean="0"/>
              <a:t>新知</a:t>
            </a:r>
            <a:endParaRPr lang="en-US" altLang="zh-TW" sz="1400" dirty="0" smtClean="0"/>
          </a:p>
          <a:p>
            <a:pPr marL="1885950" lvl="4"/>
            <a:r>
              <a:rPr lang="zh-TW" altLang="en-US" sz="1400" dirty="0"/>
              <a:t>將新知內化於心靈中</a:t>
            </a:r>
            <a:endParaRPr lang="en-US" altLang="zh-TW" sz="1400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zh-TW" altLang="en-US" sz="1800" dirty="0" smtClean="0"/>
              <a:t>教育思想：</a:t>
            </a:r>
            <a:endParaRPr lang="en-US" altLang="zh-TW" sz="1800" dirty="0" smtClean="0"/>
          </a:p>
          <a:p>
            <a:pPr marL="1257300" lvl="3" indent="0">
              <a:buNone/>
            </a:pPr>
            <a:r>
              <a:rPr lang="zh-TW" altLang="en-US" sz="1400" dirty="0" smtClean="0"/>
              <a:t>教育的目的不是教學生知識與謀生技能，更要針對學生的情意需求，使其能</a:t>
            </a:r>
            <a:r>
              <a:rPr lang="zh-TW" altLang="en-US" sz="1400" dirty="0" smtClean="0">
                <a:solidFill>
                  <a:srgbClr val="FF0000"/>
                </a:solidFill>
              </a:rPr>
              <a:t>在知、情、意三方均衡發展，培養其健全人格</a:t>
            </a:r>
            <a:r>
              <a:rPr lang="zh-TW" altLang="en-US" sz="1400" dirty="0" smtClean="0"/>
              <a:t>。</a:t>
            </a:r>
            <a:endParaRPr lang="zh-TW" altLang="en-US" sz="1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828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4110</TotalTime>
  <Words>1030</Words>
  <Application>Microsoft Office PowerPoint</Application>
  <PresentationFormat>如螢幕大小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華康布丁體(P)</vt:lpstr>
      <vt:lpstr>微軟正黑體</vt:lpstr>
      <vt:lpstr>新細明體</vt:lpstr>
      <vt:lpstr>標楷體</vt:lpstr>
      <vt:lpstr>Arial</vt:lpstr>
      <vt:lpstr>Cambria Math</vt:lpstr>
      <vt:lpstr>Garamond</vt:lpstr>
      <vt:lpstr>Times New Roman</vt:lpstr>
      <vt:lpstr>Wingdings</vt:lpstr>
      <vt:lpstr>有機</vt:lpstr>
      <vt:lpstr>第七章</vt:lpstr>
      <vt:lpstr>人本心理學的基本要義</vt:lpstr>
      <vt:lpstr>PowerPoint 簡報</vt:lpstr>
      <vt:lpstr>PowerPoint 簡報</vt:lpstr>
      <vt:lpstr>PowerPoint 簡報</vt:lpstr>
      <vt:lpstr>PowerPoint 簡報</vt:lpstr>
      <vt:lpstr>PowerPoint 簡報</vt:lpstr>
      <vt:lpstr>人本心理學的學習理論</vt:lpstr>
      <vt:lpstr>PowerPoint 簡報</vt:lpstr>
      <vt:lpstr> 二、羅傑斯的學習理論 </vt:lpstr>
      <vt:lpstr>人本心理學的教育實驗</vt:lpstr>
      <vt:lpstr>人本心理學的理想與現實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行為主義新理學的學習理論</dc:title>
  <dc:creator>admin</dc:creator>
  <cp:lastModifiedBy>admin</cp:lastModifiedBy>
  <cp:revision>200</cp:revision>
  <dcterms:created xsi:type="dcterms:W3CDTF">2017-08-24T03:16:24Z</dcterms:created>
  <dcterms:modified xsi:type="dcterms:W3CDTF">2019-12-04T04:02:06Z</dcterms:modified>
</cp:coreProperties>
</file>