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</p:sldIdLst>
  <p:sldSz cx="9144000" cy="6858000" type="screen4x3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E9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7E281-9AC2-4A73-A44E-357010B7C901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2C7B7-261C-4A48-963A-5867A4E30C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936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87D88508-4329-4C0F-A2DB-4E787AF5BEA5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F8382DC4-902D-478C-BAF4-B8C56042DF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2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05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580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  <a:latin typeface="華康布丁體(P)" panose="040B0C00000000000000" pitchFamily="82" charset="-120"/>
                <a:ea typeface="華康布丁體(P)" panose="040B0C00000000000000" pitchFamily="82" charset="-12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  <a:latin typeface="華康布丁體(P)" panose="040B0C00000000000000" pitchFamily="82" charset="-120"/>
                <a:ea typeface="華康布丁體(P)" panose="040B0C00000000000000" pitchFamily="82" charset="-120"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16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483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  <a:latin typeface="華康布丁體(P)" panose="040B0C00000000000000" pitchFamily="82" charset="-120"/>
                <a:ea typeface="華康布丁體(P)" panose="040B0C00000000000000" pitchFamily="82" charset="-120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華康布丁體(P)" panose="040B0C00000000000000" pitchFamily="82" charset="-120"/>
                <a:ea typeface="華康布丁體(P)" panose="040B0C00000000000000" pitchFamily="82" charset="-120"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40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660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606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49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80066" y="147534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656729"/>
            <a:ext cx="6798734" cy="720000"/>
          </a:xfrm>
        </p:spPr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4" y="1587440"/>
            <a:ext cx="6798736" cy="4320000"/>
          </a:xfrm>
        </p:spPr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93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2019/12/18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62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93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2019/12/18</a:t>
            </a:fld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35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68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78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4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99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88508-4329-4C0F-A2DB-4E787AF5BEA5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382DC4-902D-478C-BAF4-B8C56042DF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3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32000" y="1122363"/>
            <a:ext cx="8280000" cy="2387600"/>
          </a:xfrm>
        </p:spPr>
        <p:txBody>
          <a:bodyPr>
            <a:normAutofit/>
          </a:bodyPr>
          <a:lstStyle/>
          <a:p>
            <a:r>
              <a:rPr lang="zh-TW" altLang="en-US" sz="46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第八章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000" y="3749815"/>
            <a:ext cx="8280000" cy="1655762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學習動機與學習行為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3439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三</a:t>
            </a:r>
            <a:r>
              <a:rPr lang="zh-TW" altLang="en-US" dirty="0">
                <a:latin typeface="華康魏碑體"/>
                <a:ea typeface="華康魏碑體"/>
              </a:rPr>
              <a:t>、</a:t>
            </a:r>
            <a:r>
              <a:rPr lang="zh-TW" altLang="en-US" dirty="0" smtClean="0"/>
              <a:t>卡</a:t>
            </a:r>
            <a:r>
              <a:rPr lang="zh-TW" altLang="en-US" dirty="0"/>
              <a:t>芬</a:t>
            </a:r>
            <a:r>
              <a:rPr lang="zh-TW" altLang="en-US" dirty="0" smtClean="0"/>
              <a:t>頓</a:t>
            </a:r>
            <a:r>
              <a:rPr lang="en-US" altLang="zh-TW" dirty="0" smtClean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(Covington)</a:t>
            </a:r>
            <a:r>
              <a:rPr lang="zh-TW" altLang="en-US" dirty="0" smtClean="0"/>
              <a:t>的</a:t>
            </a:r>
            <a:r>
              <a:rPr lang="zh-TW" altLang="en-US" dirty="0"/>
              <a:t>自我價值論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要義：</a:t>
            </a:r>
            <a:r>
              <a:rPr lang="en-US" altLang="zh-TW" dirty="0" smtClean="0">
                <a:latin typeface="金梅毛顏楷國際碼" panose="02010509060101010101" pitchFamily="49" charset="-120"/>
                <a:ea typeface="金梅毛顏楷國際碼" panose="02010509060101010101" pitchFamily="49" charset="-120"/>
              </a:rPr>
              <a:t>(p242)</a:t>
            </a:r>
          </a:p>
          <a:p>
            <a:pPr marL="1371600" lvl="2" indent="-457200">
              <a:buFont typeface="+mj-lt"/>
              <a:buAutoNum type="alphaLcPeriod"/>
            </a:pPr>
            <a:r>
              <a:rPr lang="zh-TW" altLang="en-US" dirty="0" smtClean="0">
                <a:solidFill>
                  <a:srgbClr val="FF0000"/>
                </a:solidFill>
              </a:rPr>
              <a:t>自我價值感是個人追求成功的內在動力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1371600" lvl="2" indent="-457200">
              <a:buFont typeface="+mj-lt"/>
              <a:buAutoNum type="alphaLcPeriod"/>
            </a:pPr>
            <a:r>
              <a:rPr lang="zh-TW" altLang="en-US" dirty="0" smtClean="0"/>
              <a:t>成功是能力的展現而非努力的結果。</a:t>
            </a:r>
            <a:endParaRPr lang="en-US" altLang="zh-TW" dirty="0" smtClean="0"/>
          </a:p>
          <a:p>
            <a:pPr marL="1371600" lvl="2" indent="-457200">
              <a:buFont typeface="+mj-lt"/>
              <a:buAutoNum type="alphaLcPeriod"/>
            </a:pPr>
            <a:r>
              <a:rPr lang="zh-TW" altLang="en-US" dirty="0" smtClean="0"/>
              <a:t>成</a:t>
            </a:r>
            <a:r>
              <a:rPr lang="zh-TW" altLang="en-US" dirty="0"/>
              <a:t>功</a:t>
            </a:r>
            <a:r>
              <a:rPr lang="zh-TW" altLang="en-US" dirty="0" smtClean="0"/>
              <a:t>難追求時，以逃避失敗來維持自我價值。</a:t>
            </a:r>
            <a:endParaRPr lang="en-US" altLang="zh-TW" dirty="0" smtClean="0"/>
          </a:p>
          <a:p>
            <a:pPr marL="1371600" lvl="2" indent="-457200">
              <a:buFont typeface="+mj-lt"/>
              <a:buAutoNum type="alphaLcPeriod"/>
            </a:pPr>
            <a:r>
              <a:rPr lang="zh-TW" altLang="en-US" dirty="0" smtClean="0"/>
              <a:t>學生對能力與努力的歸因會因為年</a:t>
            </a:r>
            <a:r>
              <a:rPr lang="zh-TW" altLang="en-US" dirty="0"/>
              <a:t>級</a:t>
            </a:r>
            <a:r>
              <a:rPr lang="zh-TW" altLang="en-US" dirty="0" smtClean="0"/>
              <a:t>而移轉。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教育涵義</a:t>
            </a:r>
            <a:endParaRPr lang="en-US" altLang="zh-TW" dirty="0" smtClean="0"/>
          </a:p>
          <a:p>
            <a:pPr marL="1371600" lvl="2" indent="-457200">
              <a:buFont typeface="+mj-lt"/>
              <a:buAutoNum type="alphaLcPeriod"/>
            </a:pPr>
            <a:r>
              <a:rPr lang="zh-TW" altLang="en-US" dirty="0" smtClean="0"/>
              <a:t>學習動機顯示教育的反效果。</a:t>
            </a:r>
            <a:endParaRPr lang="en-US" altLang="zh-TW" dirty="0" smtClean="0"/>
          </a:p>
          <a:p>
            <a:pPr marL="1371600" lvl="2" indent="-457200">
              <a:buFont typeface="+mj-lt"/>
              <a:buAutoNum type="alphaLcPeriod"/>
            </a:pPr>
            <a:r>
              <a:rPr lang="zh-TW" altLang="en-US" dirty="0" smtClean="0"/>
              <a:t>根據現實問題確實</a:t>
            </a:r>
            <a:r>
              <a:rPr lang="zh-TW" altLang="en-US" dirty="0"/>
              <a:t>地</a:t>
            </a:r>
            <a:r>
              <a:rPr lang="zh-TW" altLang="en-US" dirty="0" smtClean="0"/>
              <a:t>檢討教育的目的。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1293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各</a:t>
            </a:r>
            <a:r>
              <a:rPr lang="zh-TW" altLang="en-US" dirty="0"/>
              <a:t>動機理論的比較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4" y="1587440"/>
            <a:ext cx="6798736" cy="831910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033329"/>
              </p:ext>
            </p:extLst>
          </p:nvPr>
        </p:nvGraphicFramePr>
        <p:xfrm>
          <a:off x="1172400" y="2206625"/>
          <a:ext cx="67992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理論派別</a:t>
                      </a:r>
                      <a:endParaRPr lang="zh-TW" altLang="en-US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動機理論</a:t>
                      </a:r>
                      <a:endParaRPr lang="zh-TW" altLang="en-US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提出者</a:t>
                      </a:r>
                      <a:endParaRPr lang="zh-TW" altLang="en-US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動機類屬</a:t>
                      </a:r>
                      <a:endParaRPr lang="zh-TW" altLang="en-US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教育啟示</a:t>
                      </a:r>
                      <a:endParaRPr lang="zh-TW" altLang="en-US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行為論</a:t>
                      </a:r>
                      <a:endParaRPr lang="zh-TW" altLang="en-US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操作制約</a:t>
                      </a:r>
                      <a:endParaRPr lang="en-US" altLang="zh-TW" dirty="0" smtClean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  <a:p>
                      <a:r>
                        <a:rPr lang="zh-TW" altLang="en-US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後效強化</a:t>
                      </a:r>
                      <a:endParaRPr lang="zh-TW" altLang="en-US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Skinner</a:t>
                      </a:r>
                      <a:endParaRPr lang="zh-TW" altLang="en-US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外在動機</a:t>
                      </a:r>
                      <a:endParaRPr lang="zh-TW" altLang="en-US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外在誘因</a:t>
                      </a:r>
                      <a:endParaRPr lang="en-US" altLang="zh-TW" dirty="0" smtClean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  <a:p>
                      <a:r>
                        <a:rPr lang="zh-TW" altLang="en-US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鼓勵學習</a:t>
                      </a:r>
                      <a:endParaRPr lang="zh-TW" altLang="en-US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社會學習論</a:t>
                      </a:r>
                      <a:endParaRPr lang="zh-TW" altLang="en-US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觀察學習</a:t>
                      </a:r>
                      <a:endParaRPr lang="zh-TW" altLang="en-US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Bandura</a:t>
                      </a:r>
                      <a:endParaRPr lang="zh-TW" altLang="en-US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外在動機</a:t>
                      </a:r>
                      <a:endParaRPr lang="zh-TW" altLang="en-US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以身作則</a:t>
                      </a:r>
                      <a:endParaRPr lang="en-US" altLang="zh-TW" dirty="0" smtClean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  <a:p>
                      <a:r>
                        <a:rPr lang="zh-TW" altLang="en-US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公開表揚</a:t>
                      </a:r>
                      <a:endParaRPr lang="zh-TW" altLang="en-US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人本論</a:t>
                      </a:r>
                      <a:endParaRPr lang="zh-TW" altLang="en-US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需求層次論</a:t>
                      </a:r>
                      <a:endParaRPr lang="zh-TW" altLang="en-US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Maslow</a:t>
                      </a:r>
                      <a:endParaRPr lang="zh-TW" altLang="en-US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內在動機</a:t>
                      </a:r>
                      <a:endParaRPr lang="zh-TW" altLang="en-US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符合基本需求才能努力</a:t>
                      </a:r>
                      <a:endParaRPr lang="zh-TW" altLang="en-US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認知論</a:t>
                      </a:r>
                      <a:endParaRPr lang="zh-TW" altLang="en-US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成敗歸因論</a:t>
                      </a:r>
                      <a:endParaRPr lang="zh-TW" altLang="en-US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Weiner</a:t>
                      </a:r>
                      <a:endParaRPr lang="zh-TW" altLang="en-US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內在動機</a:t>
                      </a:r>
                      <a:endParaRPr lang="zh-TW" altLang="en-US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注意並鼓勵學生作正向歸因</a:t>
                      </a:r>
                      <a:endParaRPr lang="zh-TW" altLang="en-US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361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在學習中培養學習動機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ea"/>
              <a:buAutoNum type="ea1ChtPeriod"/>
            </a:pPr>
            <a:r>
              <a:rPr lang="zh-TW" altLang="en-US" dirty="0" smtClean="0"/>
              <a:t>學校教育環境的理想與現實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獨重知識的教學活動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齊</a:t>
            </a:r>
            <a:r>
              <a:rPr lang="zh-TW" altLang="en-US" dirty="0" smtClean="0"/>
              <a:t>一化的學習過程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升學率與分數主義</a:t>
            </a:r>
            <a:endParaRPr lang="en-US" altLang="zh-TW" dirty="0" smtClean="0"/>
          </a:p>
          <a:p>
            <a:pPr marL="457200" indent="-457200">
              <a:buFont typeface="+mj-ea"/>
              <a:buAutoNum type="ea1ChtPeriod"/>
            </a:pPr>
            <a:r>
              <a:rPr lang="zh-TW" altLang="en-US" dirty="0" smtClean="0"/>
              <a:t>有利學習動機的理想條件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從外在動機化成</a:t>
            </a:r>
            <a:r>
              <a:rPr lang="zh-TW" altLang="en-US" dirty="0" smtClean="0">
                <a:solidFill>
                  <a:srgbClr val="FF0000"/>
                </a:solidFill>
              </a:rPr>
              <a:t>內在動機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從基本需求提升</a:t>
            </a:r>
            <a:r>
              <a:rPr lang="zh-TW" altLang="en-US" dirty="0"/>
              <a:t>至</a:t>
            </a:r>
            <a:r>
              <a:rPr lang="zh-TW" altLang="en-US" dirty="0" smtClean="0">
                <a:solidFill>
                  <a:srgbClr val="FF0000"/>
                </a:solidFill>
              </a:rPr>
              <a:t>成長需求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從成敗經驗得到</a:t>
            </a:r>
            <a:r>
              <a:rPr lang="zh-TW" altLang="en-US" dirty="0" smtClean="0">
                <a:solidFill>
                  <a:srgbClr val="FF0000"/>
                </a:solidFill>
              </a:rPr>
              <a:t>合理歸因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從需求滿足發展到</a:t>
            </a:r>
            <a:r>
              <a:rPr lang="zh-TW" altLang="en-US" dirty="0" smtClean="0">
                <a:solidFill>
                  <a:srgbClr val="FF0000"/>
                </a:solidFill>
              </a:rPr>
              <a:t>價值追</a:t>
            </a:r>
            <a:r>
              <a:rPr lang="zh-TW" altLang="en-US" dirty="0">
                <a:solidFill>
                  <a:srgbClr val="FF0000"/>
                </a:solidFill>
              </a:rPr>
              <a:t>尋</a:t>
            </a:r>
          </a:p>
        </p:txBody>
      </p:sp>
    </p:spTree>
    <p:extLst>
      <p:ext uri="{BB962C8B-B14F-4D97-AF65-F5344CB8AC3E}">
        <p14:creationId xmlns:p14="http://schemas.microsoft.com/office/powerpoint/2010/main" val="2518163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ea"/>
              <a:buAutoNum type="ea1ChtPeriod" startAt="3"/>
            </a:pPr>
            <a:r>
              <a:rPr lang="zh-TW" altLang="en-US" dirty="0" smtClean="0"/>
              <a:t>培養學習動機的具體建議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在教學活動中培養學習動機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讓學生確切</a:t>
            </a:r>
            <a:r>
              <a:rPr lang="zh-TW" altLang="en-US" dirty="0"/>
              <a:t>了</a:t>
            </a:r>
            <a:r>
              <a:rPr lang="zh-TW" altLang="en-US" dirty="0" smtClean="0"/>
              <a:t>解的學習性質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使每個學生</a:t>
            </a:r>
            <a:r>
              <a:rPr lang="zh-TW" altLang="en-US" u="sng" dirty="0" smtClean="0">
                <a:solidFill>
                  <a:srgbClr val="FF0000"/>
                </a:solidFill>
              </a:rPr>
              <a:t>都獲得成功的經驗</a:t>
            </a:r>
            <a:endParaRPr lang="en-US" altLang="zh-TW" u="sng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善用</a:t>
            </a:r>
            <a:r>
              <a:rPr lang="zh-TW" altLang="en-US" u="sng" dirty="0" smtClean="0">
                <a:solidFill>
                  <a:srgbClr val="FF0000"/>
                </a:solidFill>
              </a:rPr>
              <a:t>教師回饋激發學生士氣</a:t>
            </a:r>
            <a:endParaRPr lang="zh-TW" alt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14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學習與學習動機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ea"/>
              <a:buAutoNum type="ea1ChtPeriod"/>
            </a:pPr>
            <a:r>
              <a:rPr lang="zh-TW" altLang="en-US" dirty="0" smtClean="0"/>
              <a:t>動機的性質與相關概念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動機的性質：</a:t>
            </a:r>
            <a:endParaRPr lang="en-US" altLang="zh-TW" dirty="0" smtClean="0"/>
          </a:p>
          <a:p>
            <a:pPr marL="914400" lvl="2" indent="0">
              <a:buNone/>
            </a:pPr>
            <a:r>
              <a:rPr lang="zh-TW" altLang="en-US" dirty="0" smtClean="0"/>
              <a:t>引起個體能維持一段時間朝向某一目標的內在歷程。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動機的相關概念</a:t>
            </a:r>
            <a:endParaRPr lang="en-US" altLang="zh-TW" dirty="0" smtClean="0"/>
          </a:p>
          <a:p>
            <a:pPr marL="1371600" lvl="2" indent="-457200">
              <a:buFont typeface="+mj-lt"/>
              <a:buAutoNum type="alphaLcPeriod"/>
            </a:pPr>
            <a:r>
              <a:rPr lang="zh-TW" altLang="en-US" dirty="0" smtClean="0"/>
              <a:t>需求與</a:t>
            </a:r>
            <a:r>
              <a:rPr lang="zh-TW" altLang="en-US" dirty="0"/>
              <a:t>驅</a:t>
            </a:r>
            <a:r>
              <a:rPr lang="zh-TW" altLang="en-US" dirty="0" smtClean="0"/>
              <a:t>力</a:t>
            </a:r>
            <a:endParaRPr lang="en-US" altLang="zh-TW" dirty="0" smtClean="0"/>
          </a:p>
          <a:p>
            <a:pPr marL="1371600" lvl="2" indent="-457200">
              <a:buFont typeface="+mj-lt"/>
              <a:buAutoNum type="alphaLcPeriod"/>
            </a:pPr>
            <a:r>
              <a:rPr lang="zh-TW" altLang="en-US" dirty="0" smtClean="0"/>
              <a:t>好奇與習慣</a:t>
            </a:r>
            <a:endParaRPr lang="en-US" altLang="zh-TW" dirty="0" smtClean="0"/>
          </a:p>
          <a:p>
            <a:pPr marL="1371600" lvl="2" indent="-457200">
              <a:buFont typeface="+mj-lt"/>
              <a:buAutoNum type="alphaLcPeriod"/>
            </a:pPr>
            <a:r>
              <a:rPr lang="zh-TW" altLang="en-US" dirty="0" smtClean="0"/>
              <a:t>態度與興趣</a:t>
            </a:r>
            <a:endParaRPr lang="en-US" altLang="zh-TW" dirty="0" smtClean="0"/>
          </a:p>
          <a:p>
            <a:pPr marL="1371600" lvl="2" indent="-457200">
              <a:buFont typeface="+mj-lt"/>
              <a:buAutoNum type="alphaLcPeriod"/>
            </a:pPr>
            <a:r>
              <a:rPr lang="zh-TW" altLang="en-US" dirty="0" smtClean="0"/>
              <a:t>意志與價值觀</a:t>
            </a:r>
            <a:endParaRPr lang="en-US" altLang="zh-TW" dirty="0" smtClean="0"/>
          </a:p>
          <a:p>
            <a:pPr marL="1371600" lvl="2" indent="-457200">
              <a:buFont typeface="+mj-lt"/>
              <a:buAutoNum type="alphaLcPeriod"/>
            </a:pPr>
            <a:r>
              <a:rPr lang="zh-TW" altLang="en-US" dirty="0" smtClean="0"/>
              <a:t>刺機與</a:t>
            </a:r>
            <a:r>
              <a:rPr lang="zh-TW" altLang="en-US" dirty="0"/>
              <a:t>誘因</a:t>
            </a:r>
          </a:p>
        </p:txBody>
      </p:sp>
    </p:spTree>
    <p:extLst>
      <p:ext uri="{BB962C8B-B14F-4D97-AF65-F5344CB8AC3E}">
        <p14:creationId xmlns:p14="http://schemas.microsoft.com/office/powerpoint/2010/main" val="254534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ea"/>
              <a:buAutoNum type="ea1ChtPeriod" startAt="2"/>
            </a:pPr>
            <a:r>
              <a:rPr lang="zh-TW" altLang="en-US" dirty="0" smtClean="0"/>
              <a:t>動機的類別與學習動機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動機的類別</a:t>
            </a:r>
            <a:endParaRPr lang="en-US" altLang="zh-TW" dirty="0" smtClean="0"/>
          </a:p>
          <a:p>
            <a:pPr marL="1371600" lvl="2" indent="-457200">
              <a:buFont typeface="+mj-lt"/>
              <a:buAutoNum type="alphaLcPeriod"/>
            </a:pPr>
            <a:r>
              <a:rPr lang="zh-TW" altLang="en-US" dirty="0" smtClean="0"/>
              <a:t>生理</a:t>
            </a:r>
            <a:r>
              <a:rPr lang="zh-TW" altLang="en-US" dirty="0"/>
              <a:t>性</a:t>
            </a:r>
            <a:r>
              <a:rPr lang="zh-TW" altLang="en-US" dirty="0" smtClean="0"/>
              <a:t>動機 </a:t>
            </a:r>
            <a:r>
              <a:rPr lang="en-US" altLang="zh-TW" dirty="0" smtClean="0"/>
              <a:t>vs. </a:t>
            </a:r>
            <a:r>
              <a:rPr lang="zh-TW" altLang="en-US" dirty="0" smtClean="0"/>
              <a:t>心理性動機</a:t>
            </a:r>
            <a:endParaRPr lang="en-US" altLang="zh-TW" dirty="0" smtClean="0"/>
          </a:p>
          <a:p>
            <a:pPr marL="1371600" lvl="2" indent="-457200">
              <a:buFont typeface="+mj-lt"/>
              <a:buAutoNum type="alphaLcPeriod"/>
            </a:pPr>
            <a:r>
              <a:rPr lang="zh-TW" altLang="en-US" dirty="0" smtClean="0">
                <a:solidFill>
                  <a:srgbClr val="FF0000"/>
                </a:solidFill>
              </a:rPr>
              <a:t>外在動機：</a:t>
            </a:r>
            <a:r>
              <a:rPr lang="zh-TW" altLang="en-US" dirty="0" smtClean="0"/>
              <a:t>從事活動不是為了目的，而是得到活動</a:t>
            </a:r>
            <a:endParaRPr lang="en-US" altLang="zh-TW" dirty="0" smtClean="0"/>
          </a:p>
          <a:p>
            <a:pPr marL="914400" lvl="2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             中的樂趣</a:t>
            </a:r>
            <a:endParaRPr lang="en-US" altLang="zh-TW" dirty="0" smtClean="0"/>
          </a:p>
          <a:p>
            <a:pPr marL="914400" lvl="2" indent="0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內在動機：</a:t>
            </a:r>
            <a:r>
              <a:rPr lang="zh-TW" altLang="en-US" dirty="0" smtClean="0"/>
              <a:t>從事活動時從中得到樂趣也得到目的。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學習動機</a:t>
            </a:r>
            <a:endParaRPr lang="en-US" altLang="zh-TW" dirty="0" smtClean="0"/>
          </a:p>
          <a:p>
            <a:pPr marL="1371600" lvl="2" indent="-457200">
              <a:buFont typeface="+mj-lt"/>
              <a:buAutoNum type="alphaLcPeriod"/>
            </a:pPr>
            <a:r>
              <a:rPr lang="zh-TW" altLang="en-US" u="sng" dirty="0" smtClean="0">
                <a:solidFill>
                  <a:srgbClr val="FF0000"/>
                </a:solidFill>
              </a:rPr>
              <a:t>普遍</a:t>
            </a:r>
            <a:r>
              <a:rPr lang="zh-TW" altLang="en-US" u="sng" dirty="0">
                <a:solidFill>
                  <a:srgbClr val="FF0000"/>
                </a:solidFill>
              </a:rPr>
              <a:t>型</a:t>
            </a:r>
            <a:r>
              <a:rPr lang="zh-TW" altLang="en-US" dirty="0" smtClean="0"/>
              <a:t>學習動機：對學習都很認真</a:t>
            </a:r>
            <a:endParaRPr lang="en-US" altLang="zh-TW" dirty="0" smtClean="0"/>
          </a:p>
          <a:p>
            <a:pPr marL="1371600" lvl="2" indent="-457200">
              <a:buFont typeface="+mj-lt"/>
              <a:buAutoNum type="alphaLcPeriod"/>
            </a:pPr>
            <a:r>
              <a:rPr lang="zh-TW" altLang="en-US" u="sng" dirty="0" smtClean="0">
                <a:solidFill>
                  <a:srgbClr val="FF0000"/>
                </a:solidFill>
              </a:rPr>
              <a:t>偏重型</a:t>
            </a:r>
            <a:r>
              <a:rPr lang="zh-TW" altLang="en-US" dirty="0" smtClean="0"/>
              <a:t>學習動機：對某些科目偏重認真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904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行為</a:t>
            </a:r>
            <a:r>
              <a:rPr lang="zh-TW" altLang="en-US" dirty="0"/>
              <a:t>論</a:t>
            </a:r>
            <a:r>
              <a:rPr lang="zh-TW" altLang="en-US" dirty="0" smtClean="0"/>
              <a:t>的</a:t>
            </a:r>
            <a:r>
              <a:rPr lang="zh-TW" altLang="en-US" dirty="0"/>
              <a:t>學習動機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ea"/>
              <a:buAutoNum type="ea1ChtPeriod"/>
            </a:pPr>
            <a:r>
              <a:rPr lang="zh-TW" altLang="en-US" dirty="0" smtClean="0">
                <a:solidFill>
                  <a:srgbClr val="FF0000"/>
                </a:solidFill>
              </a:rPr>
              <a:t>行為主義</a:t>
            </a:r>
            <a:r>
              <a:rPr lang="zh-TW" altLang="en-US" dirty="0" smtClean="0"/>
              <a:t>的學習動機理論：行為是驅力所驅動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基本要義</a:t>
            </a:r>
            <a:endParaRPr lang="en-US" altLang="zh-TW" dirty="0" smtClean="0"/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條件作用、強化、正</a:t>
            </a:r>
            <a:r>
              <a:rPr lang="en-US" altLang="zh-TW" dirty="0" smtClean="0"/>
              <a:t>(</a:t>
            </a:r>
            <a:r>
              <a:rPr lang="zh-TW" altLang="en-US" dirty="0" smtClean="0"/>
              <a:t>負</a:t>
            </a:r>
            <a:r>
              <a:rPr lang="en-US" altLang="zh-TW" dirty="0" smtClean="0"/>
              <a:t>)</a:t>
            </a:r>
            <a:r>
              <a:rPr lang="zh-TW" altLang="en-US" dirty="0" smtClean="0"/>
              <a:t>增強、二級強化、強化物、後效強化。</a:t>
            </a:r>
            <a:endParaRPr lang="en-US" altLang="zh-TW" dirty="0" smtClean="0"/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驅力需求外在動機。</a:t>
            </a:r>
            <a:endParaRPr lang="en-US" altLang="zh-TW" dirty="0" smtClean="0"/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社會學習理論、觀察學習、楷模、模仿。</a:t>
            </a:r>
            <a:endParaRPr lang="en-US" altLang="zh-TW" dirty="0" smtClean="0"/>
          </a:p>
          <a:p>
            <a:pPr marL="914400" lvl="1" indent="-457200">
              <a:buFont typeface="Wingdings" panose="05000000000000000000" pitchFamily="2" charset="2"/>
              <a:buAutoNum type="arabicPeriod"/>
            </a:pPr>
            <a:r>
              <a:rPr lang="zh-TW" altLang="en-US" u="sng" dirty="0" smtClean="0">
                <a:solidFill>
                  <a:srgbClr val="FF0000"/>
                </a:solidFill>
              </a:rPr>
              <a:t>理論的限制</a:t>
            </a:r>
            <a:endParaRPr lang="en-US" altLang="zh-TW" u="sng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趨獎</a:t>
            </a:r>
            <a:r>
              <a:rPr lang="zh-TW" altLang="en-US" dirty="0"/>
              <a:t>避</a:t>
            </a:r>
            <a:r>
              <a:rPr lang="zh-TW" altLang="en-US" dirty="0" smtClean="0"/>
              <a:t>罰心態</a:t>
            </a:r>
            <a:r>
              <a:rPr lang="zh-TW" altLang="en-US" dirty="0"/>
              <a:t>於</a:t>
            </a:r>
            <a:r>
              <a:rPr lang="zh-TW" altLang="en-US" dirty="0" smtClean="0"/>
              <a:t>全體學生均不利</a:t>
            </a:r>
            <a:endParaRPr lang="en-US" altLang="zh-TW" dirty="0" smtClean="0"/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重外</a:t>
            </a:r>
            <a:r>
              <a:rPr lang="zh-TW" altLang="en-US" dirty="0"/>
              <a:t>誘</a:t>
            </a:r>
            <a:r>
              <a:rPr lang="zh-TW" altLang="en-US" dirty="0" smtClean="0"/>
              <a:t>控制無從培養學生求知熱忱</a:t>
            </a:r>
            <a:endParaRPr lang="en-US" altLang="zh-TW" dirty="0" smtClean="0"/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手段目的化之結果有礙學生人格發展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01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人本主義</a:t>
            </a:r>
            <a:r>
              <a:rPr lang="zh-TW" altLang="en-US" dirty="0"/>
              <a:t>的學習動機理論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3" y="1587440"/>
            <a:ext cx="6967011" cy="4320000"/>
          </a:xfrm>
        </p:spPr>
        <p:txBody>
          <a:bodyPr/>
          <a:lstStyle/>
          <a:p>
            <a:pPr marL="457200" indent="-457200">
              <a:buFont typeface="+mj-ea"/>
              <a:buAutoNum type="ea1ChtPeriod" startAt="2"/>
            </a:pPr>
            <a:r>
              <a:rPr lang="zh-TW" altLang="en-US" dirty="0" smtClean="0">
                <a:solidFill>
                  <a:srgbClr val="FF0000"/>
                </a:solidFill>
              </a:rPr>
              <a:t>人本主義</a:t>
            </a:r>
            <a:r>
              <a:rPr lang="zh-TW" altLang="en-US" dirty="0" smtClean="0"/>
              <a:t>的學習動機理論：動機是內發而來的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基本要義</a:t>
            </a:r>
            <a:endParaRPr lang="en-US" altLang="zh-TW" dirty="0" smtClean="0"/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學生都有學習動機</a:t>
            </a:r>
            <a:endParaRPr lang="en-US" altLang="zh-TW" dirty="0" smtClean="0"/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教育的功用是協助個體心理成長</a:t>
            </a:r>
            <a:endParaRPr lang="en-US" altLang="zh-TW" dirty="0" smtClean="0"/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rgbClr val="FF0000"/>
                </a:solidFill>
              </a:rPr>
              <a:t>維持動機的基本要件：</a:t>
            </a:r>
            <a:r>
              <a:rPr lang="zh-TW" altLang="en-US" dirty="0" smtClean="0"/>
              <a:t>良好師生關係、和諧教室氣氛</a:t>
            </a:r>
            <a:endParaRPr lang="en-US" altLang="zh-TW" dirty="0" smtClean="0"/>
          </a:p>
          <a:p>
            <a:pPr marL="914400" lvl="1" indent="-457200">
              <a:buFont typeface="Wingdings" panose="05000000000000000000" pitchFamily="2" charset="2"/>
              <a:buAutoNum type="arabicPeriod"/>
            </a:pPr>
            <a:r>
              <a:rPr lang="zh-TW" altLang="en-US" u="sng" dirty="0" smtClean="0">
                <a:solidFill>
                  <a:srgbClr val="FF0000"/>
                </a:solidFill>
              </a:rPr>
              <a:t>馬斯洛需求層次論</a:t>
            </a:r>
            <a:endParaRPr lang="en-US" altLang="zh-TW" u="sng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需求層次金字塔</a:t>
            </a:r>
            <a:endParaRPr lang="en-US" altLang="zh-TW" dirty="0" smtClean="0"/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需求層次中含有學習動機</a:t>
            </a:r>
            <a:endParaRPr lang="en-US" altLang="zh-TW" dirty="0" smtClean="0"/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兩大類需求的交互作用</a:t>
            </a:r>
            <a:endParaRPr lang="en-US" altLang="zh-TW" dirty="0" smtClean="0"/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自我實現與高峰經驗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4933950" y="4848225"/>
            <a:ext cx="2286000" cy="646331"/>
            <a:chOff x="4410075" y="3857625"/>
            <a:chExt cx="1714500" cy="646331"/>
          </a:xfrm>
        </p:grpSpPr>
        <p:sp>
          <p:nvSpPr>
            <p:cNvPr id="4" name="文字方塊 3"/>
            <p:cNvSpPr txBox="1"/>
            <p:nvPr/>
          </p:nvSpPr>
          <p:spPr>
            <a:xfrm>
              <a:off x="4733925" y="3857625"/>
              <a:ext cx="1390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  <a:latin typeface="華康布丁體(P)" panose="040B0C00000000000000" pitchFamily="82" charset="-120"/>
                  <a:ea typeface="華康布丁體(P)" panose="040B0C00000000000000" pitchFamily="82" charset="-120"/>
                </a:rPr>
                <a:t>基本</a:t>
              </a:r>
              <a:r>
                <a:rPr lang="zh-TW" altLang="en-US" dirty="0" smtClean="0">
                  <a:solidFill>
                    <a:srgbClr val="FF0000"/>
                  </a:solidFill>
                  <a:latin typeface="華康布丁體(P)" panose="040B0C00000000000000" pitchFamily="82" charset="-120"/>
                  <a:ea typeface="華康布丁體(P)" panose="040B0C00000000000000" pitchFamily="82" charset="-120"/>
                </a:rPr>
                <a:t>需求</a:t>
              </a:r>
              <a:r>
                <a:rPr lang="en-US" altLang="zh-TW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華康布丁體(P)" panose="040B0C00000000000000" pitchFamily="82" charset="-120"/>
                  <a:ea typeface="華康布丁體(P)" panose="040B0C00000000000000" pitchFamily="82" charset="-120"/>
                </a:rPr>
                <a:t>(</a:t>
              </a:r>
              <a:r>
                <a:rPr lang="zh-TW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華康布丁體(P)" panose="040B0C00000000000000" pitchFamily="82" charset="-120"/>
                  <a:ea typeface="華康布丁體(P)" panose="040B0C00000000000000" pitchFamily="82" charset="-120"/>
                </a:rPr>
                <a:t>匱乏需求</a:t>
              </a:r>
              <a:r>
                <a:rPr lang="en-US" altLang="zh-TW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華康布丁體(P)" panose="040B0C00000000000000" pitchFamily="82" charset="-120"/>
                  <a:ea typeface="華康布丁體(P)" panose="040B0C00000000000000" pitchFamily="82" charset="-120"/>
                </a:rPr>
                <a:t>)</a:t>
              </a:r>
              <a:endPara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endParaRPr>
            </a:p>
            <a:p>
              <a:r>
                <a:rPr lang="zh-TW" altLang="en-US" dirty="0">
                  <a:solidFill>
                    <a:srgbClr val="FF0000"/>
                  </a:solidFill>
                  <a:latin typeface="華康布丁體(P)" panose="040B0C00000000000000" pitchFamily="82" charset="-120"/>
                  <a:ea typeface="華康布丁體(P)" panose="040B0C00000000000000" pitchFamily="82" charset="-120"/>
                </a:rPr>
                <a:t>成長需求</a:t>
              </a:r>
            </a:p>
          </p:txBody>
        </p:sp>
        <p:sp>
          <p:nvSpPr>
            <p:cNvPr id="5" name="左大括弧 4"/>
            <p:cNvSpPr/>
            <p:nvPr/>
          </p:nvSpPr>
          <p:spPr>
            <a:xfrm>
              <a:off x="4410075" y="4048125"/>
              <a:ext cx="361950" cy="3048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775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416" y="1700403"/>
            <a:ext cx="4773168" cy="43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4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 startAt="3"/>
            </a:pPr>
            <a:r>
              <a:rPr lang="zh-TW" altLang="en-US" dirty="0" smtClean="0"/>
              <a:t>教育涵義</a:t>
            </a:r>
            <a:endParaRPr lang="en-US" altLang="zh-TW" dirty="0" smtClean="0"/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rgbClr val="FF0000"/>
                </a:solidFill>
              </a:rPr>
              <a:t>基本需求是成長需求的基礎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教育歷程的因果關係</a:t>
            </a:r>
            <a:endParaRPr lang="en-US" altLang="zh-TW" dirty="0" smtClean="0"/>
          </a:p>
          <a:p>
            <a:pPr marL="1257300" lvl="3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因：個體獲得基本的需求。</a:t>
            </a:r>
            <a:endParaRPr lang="en-US" altLang="zh-TW" dirty="0" smtClean="0"/>
          </a:p>
          <a:p>
            <a:pPr marL="1257300" lvl="3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果：</a:t>
            </a:r>
            <a:r>
              <a:rPr lang="zh-TW" altLang="en-US" dirty="0"/>
              <a:t>個體自行負責與自由選擇中</a:t>
            </a:r>
            <a:r>
              <a:rPr lang="zh-TW" altLang="en-US" dirty="0" smtClean="0"/>
              <a:t>成長，追求自我實現。</a:t>
            </a:r>
            <a:endParaRPr lang="en-US" altLang="zh-TW" dirty="0" smtClean="0"/>
          </a:p>
          <a:p>
            <a:pPr marL="1257300" lvl="2" indent="-342900">
              <a:buFont typeface="+mj-lt"/>
              <a:buAutoNum type="circleNumWdWhitePlain"/>
            </a:pPr>
            <a:r>
              <a:rPr lang="zh-TW" altLang="en-US" dirty="0" smtClean="0">
                <a:solidFill>
                  <a:srgbClr val="FF0000"/>
                </a:solidFill>
              </a:rPr>
              <a:t>個體基本需求滿足</a:t>
            </a:r>
            <a:r>
              <a:rPr lang="zh-TW" altLang="en-US" dirty="0" smtClean="0"/>
              <a:t>會出現生長需求、求知</a:t>
            </a:r>
            <a:r>
              <a:rPr lang="zh-TW" altLang="en-US" dirty="0"/>
              <a:t>向</a:t>
            </a:r>
            <a:r>
              <a:rPr lang="zh-TW" altLang="en-US" dirty="0" smtClean="0"/>
              <a:t>善以求自我實現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619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學習動機的</a:t>
            </a:r>
            <a:r>
              <a:rPr lang="zh-TW" altLang="en-US" dirty="0" smtClean="0">
                <a:solidFill>
                  <a:srgbClr val="FF0000"/>
                </a:solidFill>
              </a:rPr>
              <a:t>認知論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4" y="1587439"/>
            <a:ext cx="6798736" cy="4632385"/>
          </a:xfrm>
        </p:spPr>
        <p:txBody>
          <a:bodyPr/>
          <a:lstStyle/>
          <a:p>
            <a:pPr marL="457200" indent="-457200">
              <a:buFont typeface="+mj-ea"/>
              <a:buAutoNum type="ea1ChtPeriod"/>
            </a:pPr>
            <a:r>
              <a:rPr lang="zh-TW" altLang="en-US" dirty="0" smtClean="0"/>
              <a:t>特徵：學習是環境與個人行為的中介作用。</a:t>
            </a:r>
            <a:endParaRPr lang="en-US" altLang="zh-TW" dirty="0" smtClean="0"/>
          </a:p>
          <a:p>
            <a:pPr marL="457200" indent="-457200">
              <a:buFont typeface="+mj-ea"/>
              <a:buAutoNum type="ea1ChtPeriod"/>
            </a:pPr>
            <a:r>
              <a:rPr lang="zh-TW" altLang="en-US" dirty="0" smtClean="0">
                <a:solidFill>
                  <a:srgbClr val="FF0000"/>
                </a:solidFill>
              </a:rPr>
              <a:t>韋納</a:t>
            </a:r>
            <a:r>
              <a:rPr lang="en-US" altLang="zh-TW" dirty="0" smtClean="0">
                <a:solidFill>
                  <a:srgbClr val="FF0000"/>
                </a:solidFill>
              </a:rPr>
              <a:t>(Weiner)</a:t>
            </a:r>
            <a:r>
              <a:rPr lang="zh-TW" altLang="en-US" dirty="0" smtClean="0">
                <a:solidFill>
                  <a:srgbClr val="FF0000"/>
                </a:solidFill>
              </a:rPr>
              <a:t>的歸因論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形成：</a:t>
            </a:r>
            <a:endParaRPr lang="en-US" altLang="zh-TW" dirty="0" smtClean="0"/>
          </a:p>
          <a:p>
            <a:pPr marL="1371600" lvl="2" indent="-457200">
              <a:spcBef>
                <a:spcPts val="200"/>
              </a:spcBef>
              <a:spcAft>
                <a:spcPts val="200"/>
              </a:spcAft>
              <a:buFont typeface="+mj-lt"/>
              <a:buAutoNum type="alphaLcPeriod"/>
            </a:pPr>
            <a:r>
              <a:rPr lang="zh-TW" altLang="en-US" dirty="0" smtClean="0"/>
              <a:t>社會知覺</a:t>
            </a:r>
            <a:endParaRPr lang="en-US" altLang="zh-TW" dirty="0" smtClean="0"/>
          </a:p>
          <a:p>
            <a:pPr marL="1371600" lvl="2" indent="-457200">
              <a:spcBef>
                <a:spcPts val="200"/>
              </a:spcBef>
              <a:spcAft>
                <a:spcPts val="200"/>
              </a:spcAft>
              <a:buFont typeface="+mj-lt"/>
              <a:buAutoNum type="alphaLcPeriod"/>
            </a:pPr>
            <a:r>
              <a:rPr lang="zh-TW" altLang="en-US" dirty="0" smtClean="0"/>
              <a:t>情境歸因</a:t>
            </a:r>
            <a:r>
              <a:rPr lang="en-US" altLang="zh-TW" sz="1600" dirty="0" smtClean="0">
                <a:latin typeface="+mj-ea"/>
                <a:ea typeface="+mj-ea"/>
              </a:rPr>
              <a:t>(P235)</a:t>
            </a:r>
          </a:p>
          <a:p>
            <a:pPr marL="1371600" lvl="2" indent="-457200">
              <a:spcBef>
                <a:spcPts val="200"/>
              </a:spcBef>
              <a:spcAft>
                <a:spcPts val="200"/>
              </a:spcAft>
              <a:buFont typeface="+mj-lt"/>
              <a:buAutoNum type="alphaLcPeriod"/>
            </a:pPr>
            <a:r>
              <a:rPr lang="zh-TW" altLang="en-US" dirty="0" smtClean="0"/>
              <a:t>性格歸因</a:t>
            </a:r>
            <a:endParaRPr lang="en-US" altLang="zh-TW" dirty="0" smtClean="0"/>
          </a:p>
          <a:p>
            <a:pPr marL="1371600" lvl="2" indent="-457200">
              <a:spcBef>
                <a:spcPts val="200"/>
              </a:spcBef>
              <a:spcAft>
                <a:spcPts val="200"/>
              </a:spcAft>
              <a:buFont typeface="+mj-lt"/>
              <a:buAutoNum type="alphaLcPeriod"/>
            </a:pPr>
            <a:r>
              <a:rPr lang="zh-TW" altLang="en-US" dirty="0" smtClean="0"/>
              <a:t>自我歸因論</a:t>
            </a:r>
            <a:r>
              <a:rPr lang="en-US" altLang="zh-TW" dirty="0" smtClean="0"/>
              <a:t>(</a:t>
            </a:r>
            <a:r>
              <a:rPr lang="zh-TW" altLang="en-US" dirty="0" smtClean="0"/>
              <a:t>勝敗歸因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marL="1371600" lvl="2" indent="-457200">
              <a:spcBef>
                <a:spcPts val="200"/>
              </a:spcBef>
              <a:spcAft>
                <a:spcPts val="200"/>
              </a:spcAft>
              <a:buFont typeface="+mj-lt"/>
              <a:buAutoNum type="alphaLcPeriod"/>
            </a:pPr>
            <a:r>
              <a:rPr lang="zh-TW" altLang="en-US" dirty="0" smtClean="0"/>
              <a:t>外控與內控</a:t>
            </a:r>
            <a:endParaRPr lang="en-US" altLang="zh-TW" dirty="0" smtClean="0"/>
          </a:p>
          <a:p>
            <a:pPr marL="914400" lvl="1" indent="-4572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zh-TW" altLang="en-US" dirty="0" smtClean="0"/>
              <a:t>三</a:t>
            </a:r>
            <a:r>
              <a:rPr lang="zh-TW" altLang="en-US" dirty="0"/>
              <a:t>向</a:t>
            </a:r>
            <a:r>
              <a:rPr lang="zh-TW" altLang="en-US" dirty="0" smtClean="0"/>
              <a:t>度歸因論</a:t>
            </a:r>
            <a:endParaRPr lang="en-US" altLang="zh-TW" dirty="0" smtClean="0"/>
          </a:p>
          <a:p>
            <a:pPr marL="1371600" lvl="2" indent="-457200">
              <a:spcBef>
                <a:spcPts val="200"/>
              </a:spcBef>
              <a:spcAft>
                <a:spcPts val="200"/>
              </a:spcAft>
              <a:buFont typeface="+mj-lt"/>
              <a:buAutoNum type="alphaLcPeriod"/>
            </a:pPr>
            <a:r>
              <a:rPr lang="zh-TW" altLang="en-US" dirty="0" smtClean="0">
                <a:solidFill>
                  <a:srgbClr val="FF0000"/>
                </a:solidFill>
              </a:rPr>
              <a:t>因素來源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1371600" lvl="2" indent="-457200">
              <a:spcBef>
                <a:spcPts val="200"/>
              </a:spcBef>
              <a:spcAft>
                <a:spcPts val="200"/>
              </a:spcAft>
              <a:buFont typeface="+mj-lt"/>
              <a:buAutoNum type="alphaLcPeriod"/>
            </a:pPr>
            <a:r>
              <a:rPr lang="zh-TW" altLang="en-US" dirty="0" smtClean="0"/>
              <a:t>穩定性</a:t>
            </a:r>
            <a:endParaRPr lang="en-US" altLang="zh-TW" dirty="0" smtClean="0"/>
          </a:p>
          <a:p>
            <a:pPr marL="1371600" lvl="2" indent="-457200">
              <a:spcBef>
                <a:spcPts val="200"/>
              </a:spcBef>
              <a:spcAft>
                <a:spcPts val="200"/>
              </a:spcAft>
              <a:buFont typeface="+mj-lt"/>
              <a:buAutoNum type="alphaLcPeriod"/>
            </a:pPr>
            <a:r>
              <a:rPr lang="zh-TW" altLang="en-US" dirty="0" smtClean="0">
                <a:solidFill>
                  <a:srgbClr val="FF0000"/>
                </a:solidFill>
              </a:rPr>
              <a:t>可控制性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59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學習</a:t>
            </a:r>
            <a:r>
              <a:rPr lang="zh-TW" altLang="en-US" dirty="0" smtClean="0"/>
              <a:t>動機</a:t>
            </a:r>
            <a:r>
              <a:rPr lang="en-US" altLang="zh-TW" dirty="0" smtClean="0"/>
              <a:t>-</a:t>
            </a:r>
            <a:r>
              <a:rPr lang="zh-TW" altLang="en-US" dirty="0" smtClean="0">
                <a:solidFill>
                  <a:srgbClr val="FF0000"/>
                </a:solidFill>
              </a:rPr>
              <a:t>認知論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 startAt="3"/>
            </a:pPr>
            <a:r>
              <a:rPr lang="zh-TW" altLang="en-US" dirty="0" smtClean="0"/>
              <a:t>教育含義</a:t>
            </a:r>
            <a:endParaRPr lang="en-US" altLang="zh-TW" dirty="0" smtClean="0"/>
          </a:p>
          <a:p>
            <a:pPr marL="1371600" lvl="2" indent="-457200">
              <a:spcBef>
                <a:spcPts val="300"/>
              </a:spcBef>
              <a:spcAft>
                <a:spcPts val="300"/>
              </a:spcAft>
              <a:buFont typeface="+mj-lt"/>
              <a:buAutoNum type="alphaLcPeriod"/>
            </a:pPr>
            <a:r>
              <a:rPr lang="zh-TW" altLang="en-US" dirty="0" smtClean="0"/>
              <a:t>根據學生歸因可預測其學習動機。</a:t>
            </a:r>
            <a:endParaRPr lang="en-US" altLang="zh-TW" dirty="0" smtClean="0"/>
          </a:p>
          <a:p>
            <a:pPr marL="1371600" lvl="2" indent="-457200">
              <a:spcBef>
                <a:spcPts val="300"/>
              </a:spcBef>
              <a:spcAft>
                <a:spcPts val="300"/>
              </a:spcAft>
              <a:buFont typeface="+mj-lt"/>
              <a:buAutoNum type="alphaLcPeriod"/>
            </a:pPr>
            <a:r>
              <a:rPr lang="zh-TW" altLang="en-US" dirty="0" smtClean="0"/>
              <a:t>學生自我歸因未必正確卻很重要。</a:t>
            </a:r>
            <a:endParaRPr lang="en-US" altLang="zh-TW" dirty="0" smtClean="0"/>
          </a:p>
          <a:p>
            <a:pPr marL="1371600" lvl="2" indent="-457200">
              <a:spcBef>
                <a:spcPts val="300"/>
              </a:spcBef>
              <a:spcAft>
                <a:spcPts val="300"/>
              </a:spcAft>
              <a:buFont typeface="+mj-lt"/>
              <a:buAutoNum type="alphaLcPeriod"/>
            </a:pPr>
            <a:r>
              <a:rPr lang="zh-TW" altLang="en-US" dirty="0" smtClean="0"/>
              <a:t>長期消極歸因有礙人格成長。</a:t>
            </a:r>
            <a:endParaRPr lang="en-US" altLang="zh-TW" dirty="0" smtClean="0"/>
          </a:p>
          <a:p>
            <a:pPr marL="1371600" lvl="2" indent="-457200">
              <a:spcBef>
                <a:spcPts val="300"/>
              </a:spcBef>
              <a:spcAft>
                <a:spcPts val="300"/>
              </a:spcAft>
              <a:buFont typeface="+mj-lt"/>
              <a:buAutoNum type="alphaLcPeriod"/>
            </a:pPr>
            <a:r>
              <a:rPr lang="zh-TW" altLang="en-US" dirty="0" smtClean="0"/>
              <a:t>教師回饋是影響學生歸因的重要因素。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436146"/>
              </p:ext>
            </p:extLst>
          </p:nvPr>
        </p:nvGraphicFramePr>
        <p:xfrm>
          <a:off x="1389315" y="3444875"/>
          <a:ext cx="658628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8000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歸因別</a:t>
                      </a:r>
                      <a:endParaRPr lang="zh-TW" altLang="en-US" sz="14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成敗歸因向度</a:t>
                      </a:r>
                      <a:endParaRPr lang="zh-TW" altLang="en-US" sz="14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因素來源</a:t>
                      </a:r>
                      <a:endParaRPr lang="zh-TW" altLang="en-US" sz="14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穩定性</a:t>
                      </a:r>
                      <a:endParaRPr lang="zh-TW" altLang="en-US" sz="14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可控制性</a:t>
                      </a:r>
                      <a:endParaRPr lang="zh-TW" altLang="en-US" sz="14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內在</a:t>
                      </a:r>
                      <a:endParaRPr lang="zh-TW" altLang="en-US" sz="14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外在</a:t>
                      </a:r>
                      <a:endParaRPr lang="zh-TW" altLang="en-US" sz="14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穩定</a:t>
                      </a:r>
                      <a:endParaRPr lang="zh-TW" altLang="en-US" sz="14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不穩定</a:t>
                      </a:r>
                      <a:endParaRPr lang="zh-TW" altLang="en-US" sz="14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可控制</a:t>
                      </a:r>
                      <a:endParaRPr lang="zh-TW" altLang="en-US" sz="14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不可控制</a:t>
                      </a:r>
                      <a:endParaRPr lang="zh-TW" altLang="en-US" sz="14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dist"/>
                      <a:r>
                        <a:rPr lang="zh-TW" altLang="en-US" sz="14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能力</a:t>
                      </a:r>
                      <a:endParaRPr lang="zh-TW" altLang="en-US" sz="14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14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1400" dirty="0" smtClean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1400" dirty="0" smtClean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dist"/>
                      <a:r>
                        <a:rPr lang="zh-TW" altLang="en-US" sz="14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努力</a:t>
                      </a:r>
                      <a:endParaRPr lang="zh-TW" altLang="en-US" sz="14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1400" dirty="0" smtClean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1400" dirty="0" smtClean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1400" dirty="0" smtClean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dist"/>
                      <a:r>
                        <a:rPr lang="zh-TW" altLang="en-US" sz="14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工作難度</a:t>
                      </a:r>
                      <a:endParaRPr lang="zh-TW" altLang="en-US" sz="14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  <a:sym typeface="Wingdings 2" panose="05020102010507070707" pitchFamily="18" charset="2"/>
                        </a:rPr>
                        <a:t>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1400" dirty="0" smtClean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1400" dirty="0" smtClean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dist"/>
                      <a:r>
                        <a:rPr lang="zh-TW" altLang="en-US" sz="14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運氣</a:t>
                      </a:r>
                      <a:endParaRPr lang="zh-TW" altLang="en-US" sz="14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1400" dirty="0" smtClean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1400" dirty="0" smtClean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1400" dirty="0" smtClean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dist"/>
                      <a:r>
                        <a:rPr lang="zh-TW" altLang="en-US" sz="14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身心狀況</a:t>
                      </a:r>
                      <a:endParaRPr lang="zh-TW" altLang="en-US" sz="14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1400" dirty="0" smtClean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1400" dirty="0" smtClean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1400" dirty="0" smtClean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dist"/>
                      <a:r>
                        <a:rPr lang="zh-TW" altLang="en-US" sz="14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其他</a:t>
                      </a:r>
                      <a:endParaRPr lang="zh-TW" altLang="en-US" sz="14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1400" dirty="0" smtClean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1400" dirty="0" smtClean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  <a:sym typeface="Wingdings 2" panose="05020102010507070707" pitchFamily="18" charset="2"/>
                        </a:rPr>
                        <a:t>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997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2139</TotalTime>
  <Words>745</Words>
  <Application>Microsoft Office PowerPoint</Application>
  <PresentationFormat>如螢幕大小 (4:3)</PresentationFormat>
  <Paragraphs>157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7" baseType="lpstr">
      <vt:lpstr>金梅毛顏楷國際碼</vt:lpstr>
      <vt:lpstr>華康布丁體(P)</vt:lpstr>
      <vt:lpstr>華康魏碑體</vt:lpstr>
      <vt:lpstr>微軟正黑體</vt:lpstr>
      <vt:lpstr>新細明體</vt:lpstr>
      <vt:lpstr>標楷體</vt:lpstr>
      <vt:lpstr>Arial</vt:lpstr>
      <vt:lpstr>Calibri</vt:lpstr>
      <vt:lpstr>Garamond</vt:lpstr>
      <vt:lpstr>Microsoft Himalaya</vt:lpstr>
      <vt:lpstr>Times New Roman</vt:lpstr>
      <vt:lpstr>Wingdings</vt:lpstr>
      <vt:lpstr>Wingdings 2</vt:lpstr>
      <vt:lpstr>有機</vt:lpstr>
      <vt:lpstr>第八章</vt:lpstr>
      <vt:lpstr>學習與學習動機</vt:lpstr>
      <vt:lpstr>PowerPoint 簡報</vt:lpstr>
      <vt:lpstr>行為論的學習動機</vt:lpstr>
      <vt:lpstr>人本主義的學習動機理論</vt:lpstr>
      <vt:lpstr>PowerPoint 簡報</vt:lpstr>
      <vt:lpstr>PowerPoint 簡報</vt:lpstr>
      <vt:lpstr>學習動機的認知論1</vt:lpstr>
      <vt:lpstr>學習動機-認知論2</vt:lpstr>
      <vt:lpstr> 三、卡芬頓(Covington)的自我價值論 </vt:lpstr>
      <vt:lpstr> 各動機理論的比較 </vt:lpstr>
      <vt:lpstr>在學習中培養學習動機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行為主義新理學的學習理論</dc:title>
  <dc:creator>admin</dc:creator>
  <cp:lastModifiedBy>admin</cp:lastModifiedBy>
  <cp:revision>125</cp:revision>
  <cp:lastPrinted>2019-12-11T03:45:05Z</cp:lastPrinted>
  <dcterms:created xsi:type="dcterms:W3CDTF">2017-08-24T03:16:24Z</dcterms:created>
  <dcterms:modified xsi:type="dcterms:W3CDTF">2019-12-18T03:00:43Z</dcterms:modified>
</cp:coreProperties>
</file>