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E9E9E9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D88508-4329-4C0F-A2DB-4E787AF5BEA5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8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0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6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0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0066" y="147534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56729"/>
            <a:ext cx="6798734" cy="7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3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2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88508-4329-4C0F-A2DB-4E787AF5BEA5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1122363"/>
            <a:ext cx="8280000" cy="2387600"/>
          </a:xfrm>
        </p:spPr>
        <p:txBody>
          <a:bodyPr>
            <a:normAutofit/>
          </a:bodyPr>
          <a:lstStyle/>
          <a:p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第九章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00" y="3749815"/>
            <a:ext cx="8280000" cy="165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智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力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因素個別差異與學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校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教育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4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智力測驗的過去、現在及未來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智力測驗的早期發展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endParaRPr lang="en-US" altLang="zh-TW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TW" dirty="0" smtClean="0"/>
          </a:p>
          <a:p>
            <a:pPr lvl="1"/>
            <a:r>
              <a:rPr lang="zh-TW" altLang="en-US" dirty="0" smtClean="0"/>
              <a:t>比率智商公式</a:t>
            </a:r>
            <a:endParaRPr lang="en-US" altLang="zh-TW" dirty="0" smtClean="0"/>
          </a:p>
        </p:txBody>
      </p:sp>
      <p:grpSp>
        <p:nvGrpSpPr>
          <p:cNvPr id="13" name="群組 12"/>
          <p:cNvGrpSpPr/>
          <p:nvPr/>
        </p:nvGrpSpPr>
        <p:grpSpPr>
          <a:xfrm>
            <a:off x="1526679" y="2525167"/>
            <a:ext cx="6090642" cy="702766"/>
            <a:chOff x="1526678" y="3077616"/>
            <a:chExt cx="6090642" cy="702766"/>
          </a:xfrm>
        </p:grpSpPr>
        <p:sp>
          <p:nvSpPr>
            <p:cNvPr id="14" name="手繪多邊形 13"/>
            <p:cNvSpPr/>
            <p:nvPr/>
          </p:nvSpPr>
          <p:spPr>
            <a:xfrm>
              <a:off x="1526678" y="3077616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3" tIns="92973" rIns="92973" bIns="92973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華康娃娃體(P)" panose="040B0500000000000000" pitchFamily="82" charset="-120"/>
                  <a:ea typeface="華康娃娃體(P)" panose="040B0500000000000000" pitchFamily="82" charset="-120"/>
                </a:rPr>
                <a:t>生理計量</a:t>
              </a:r>
              <a:endParaRPr lang="zh-TW" altLang="en-US" sz="1900" kern="12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華康娃娃體(P)" panose="040B0500000000000000" pitchFamily="82" charset="-120"/>
                <a:ea typeface="華康娃娃體(P)" panose="040B0500000000000000" pitchFamily="82" charset="-120"/>
              </a:endParaRPr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2815083" y="3283761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100" kern="120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華康娃娃體(P)" panose="040B0500000000000000" pitchFamily="82" charset="-120"/>
                <a:ea typeface="華康娃娃體(P)" panose="040B0500000000000000" pitchFamily="82" charset="-120"/>
              </a:endParaRP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3166467" y="3077616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109389"/>
                <a:satOff val="4187"/>
                <a:lumOff val="-785"/>
                <a:alphaOff val="0"/>
              </a:schemeClr>
            </a:fillRef>
            <a:effectRef idx="0">
              <a:schemeClr val="accent3">
                <a:hueOff val="-4109389"/>
                <a:satOff val="4187"/>
                <a:lumOff val="-78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3" tIns="92973" rIns="92973" bIns="92973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華康娃娃體(P)" panose="040B0500000000000000" pitchFamily="82" charset="-120"/>
                  <a:ea typeface="華康娃娃體(P)" panose="040B0500000000000000" pitchFamily="82" charset="-120"/>
                </a:rPr>
                <a:t>心理計量</a:t>
              </a:r>
              <a:endParaRPr lang="zh-TW" altLang="en-US" sz="1900" kern="12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華康娃娃體(P)" panose="040B0500000000000000" pitchFamily="82" charset="-120"/>
                <a:ea typeface="華康娃娃體(P)" panose="040B0500000000000000" pitchFamily="82" charset="-120"/>
              </a:endParaRP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4454872" y="3283761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6164083"/>
                <a:satOff val="6281"/>
                <a:lumOff val="-1177"/>
                <a:alphaOff val="0"/>
              </a:schemeClr>
            </a:fillRef>
            <a:effectRef idx="0">
              <a:schemeClr val="accent3">
                <a:hueOff val="-6164083"/>
                <a:satOff val="6281"/>
                <a:lumOff val="-11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100" kern="120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華康娃娃體(P)" panose="040B0500000000000000" pitchFamily="82" charset="-120"/>
                <a:ea typeface="華康娃娃體(P)" panose="040B0500000000000000" pitchFamily="82" charset="-120"/>
              </a:endParaRP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4806255" y="3077616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8218778"/>
                <a:satOff val="8375"/>
                <a:lumOff val="-1569"/>
                <a:alphaOff val="0"/>
              </a:schemeClr>
            </a:fillRef>
            <a:effectRef idx="0">
              <a:schemeClr val="accent3">
                <a:hueOff val="-8218778"/>
                <a:satOff val="8375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3" tIns="92973" rIns="92973" bIns="92973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華康娃娃體(P)" panose="040B0500000000000000" pitchFamily="82" charset="-120"/>
                  <a:ea typeface="華康娃娃體(P)" panose="040B0500000000000000" pitchFamily="82" charset="-120"/>
                </a:rPr>
                <a:t>比率智商</a:t>
              </a:r>
              <a:endParaRPr lang="zh-TW" altLang="en-US" sz="1900" kern="12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華康娃娃體(P)" panose="040B0500000000000000" pitchFamily="82" charset="-120"/>
                <a:ea typeface="華康娃娃體(P)" panose="040B0500000000000000" pitchFamily="82" charset="-120"/>
              </a:endParaRP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6094660" y="3283761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2328166"/>
                <a:satOff val="12562"/>
                <a:lumOff val="-2354"/>
                <a:alphaOff val="0"/>
              </a:schemeClr>
            </a:fillRef>
            <a:effectRef idx="0">
              <a:schemeClr val="accent3">
                <a:hueOff val="-12328166"/>
                <a:satOff val="12562"/>
                <a:lumOff val="-23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100" kern="120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華康娃娃體(P)" panose="040B0500000000000000" pitchFamily="82" charset="-120"/>
                <a:ea typeface="華康娃娃體(P)" panose="040B0500000000000000" pitchFamily="82" charset="-120"/>
              </a:endParaRPr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6446043" y="3077616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2328166"/>
                <a:satOff val="12562"/>
                <a:lumOff val="-2354"/>
                <a:alphaOff val="0"/>
              </a:schemeClr>
            </a:fillRef>
            <a:effectRef idx="0">
              <a:schemeClr val="accent3">
                <a:hueOff val="-12328166"/>
                <a:satOff val="12562"/>
                <a:lumOff val="-23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3" tIns="92973" rIns="92973" bIns="92973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900" kern="1200" dirty="0" smtClean="0"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華康娃娃體(P)" panose="040B0500000000000000" pitchFamily="82" charset="-120"/>
                  <a:ea typeface="華康娃娃體(P)" panose="040B0500000000000000" pitchFamily="82" charset="-120"/>
                </a:rPr>
                <a:t>離差智商</a:t>
              </a:r>
              <a:endParaRPr lang="zh-TW" altLang="en-US" sz="1900" kern="12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華康娃娃體(P)" panose="040B0500000000000000" pitchFamily="82" charset="-120"/>
                <a:ea typeface="華康娃娃體(P)" panose="040B0500000000000000" pitchFamily="82" charset="-120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655117" y="3227933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以感覺器官的敏銳度來判定</a:t>
            </a:r>
            <a:endParaRPr lang="zh-TW" altLang="en-US" sz="1400" dirty="0">
              <a:latin typeface="華康娃娃體(P)" panose="040B0500000000000000" pitchFamily="82" charset="-120"/>
              <a:ea typeface="華康娃娃體(P)" panose="040B0500000000000000" pitchFamily="82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290737" y="344337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比西量表</a:t>
            </a:r>
            <a:endParaRPr lang="zh-TW" altLang="en-US" sz="1400" dirty="0">
              <a:latin typeface="華康娃娃體(P)" panose="040B0500000000000000" pitchFamily="82" charset="-120"/>
              <a:ea typeface="華康娃娃體(P)" panose="040B0500000000000000" pitchFamily="82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26357" y="344337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斯比量表</a:t>
            </a:r>
            <a:endParaRPr lang="zh-TW" altLang="en-US" sz="1400" dirty="0">
              <a:latin typeface="華康娃娃體(P)" panose="040B0500000000000000" pitchFamily="82" charset="-120"/>
              <a:ea typeface="華康娃娃體(P)" panose="040B0500000000000000" pitchFamily="82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61977" y="344337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魏氏量表</a:t>
            </a:r>
            <a:endParaRPr lang="zh-TW" altLang="en-US" sz="1400" dirty="0">
              <a:latin typeface="華康娃娃體(P)" panose="040B0500000000000000" pitchFamily="82" charset="-120"/>
              <a:ea typeface="華康娃娃體(P)" panose="040B0500000000000000" pitchFamily="8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807333" y="4554848"/>
                <a:ext cx="2015502" cy="13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𝑰𝑸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den>
                    </m:f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altLang="zh-TW" b="1" dirty="0" smtClean="0">
                  <a:solidFill>
                    <a:srgbClr val="FF0000"/>
                  </a:solidFill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  <a:p>
                <a:r>
                  <a:rPr lang="en-US" altLang="zh-TW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IQ=</a:t>
                </a:r>
                <a:r>
                  <a:rPr lang="zh-TW" altLang="en-US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智商</a:t>
                </a:r>
                <a:endParaRPr lang="en-US" altLang="zh-TW" dirty="0" smtClean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  <a:p>
                <a:r>
                  <a:rPr lang="en-US" altLang="zh-TW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MA=</a:t>
                </a:r>
                <a:r>
                  <a:rPr lang="zh-TW" altLang="en-US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心智年齡</a:t>
                </a:r>
                <a:endParaRPr lang="en-US" altLang="zh-TW" dirty="0" smtClean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  <a:p>
                <a:r>
                  <a:rPr lang="en-US" altLang="zh-TW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CA=</a:t>
                </a:r>
                <a:r>
                  <a:rPr lang="zh-TW" altLang="en-US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實際年齡</a:t>
                </a:r>
                <a:endParaRPr lang="zh-TW" altLang="en-US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333" y="4554848"/>
                <a:ext cx="2015502" cy="1324017"/>
              </a:xfrm>
              <a:prstGeom prst="rect">
                <a:avLst/>
              </a:prstGeom>
              <a:blipFill rotWithShape="1">
                <a:blip r:embed="rId2"/>
                <a:stretch>
                  <a:fillRect l="-2417" b="-69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2" t="18888" r="14584" b="24075"/>
          <a:stretch/>
        </p:blipFill>
        <p:spPr>
          <a:xfrm>
            <a:off x="4133853" y="3874804"/>
            <a:ext cx="4320000" cy="1908981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5725066" y="5840761"/>
            <a:ext cx="113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魏氏量表</a:t>
            </a:r>
            <a:endParaRPr lang="zh-TW" altLang="en-US" dirty="0">
              <a:latin typeface="華康娃娃體(P)" panose="040B0500000000000000" pitchFamily="82" charset="-120"/>
              <a:ea typeface="華康娃娃體(P)" panose="040B05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818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dirty="0" smtClean="0">
                <a:solidFill>
                  <a:srgbClr val="FF0000"/>
                </a:solidFill>
              </a:rPr>
              <a:t>智力測驗的晚近發展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魏氏成人</a:t>
            </a:r>
            <a:r>
              <a:rPr lang="zh-TW" altLang="en-US" dirty="0"/>
              <a:t>智</a:t>
            </a:r>
            <a:r>
              <a:rPr lang="zh-TW" altLang="en-US" dirty="0" smtClean="0"/>
              <a:t>力量表修訂版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魏氏兒童</a:t>
            </a:r>
            <a:r>
              <a:rPr lang="zh-TW" altLang="en-US" dirty="0"/>
              <a:t>智</a:t>
            </a:r>
            <a:r>
              <a:rPr lang="zh-TW" altLang="en-US" dirty="0" smtClean="0"/>
              <a:t>力量表修訂版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魏氏學前智力量表</a:t>
            </a:r>
            <a:endParaRPr lang="en-US" altLang="zh-TW" dirty="0" smtClean="0"/>
          </a:p>
          <a:p>
            <a:pPr marL="914400" lvl="1" indent="-457200">
              <a:buFont typeface="+mj-lt"/>
              <a:buAutoNum type="circleNumWdWhitePlain" startAt="2"/>
            </a:pPr>
            <a:r>
              <a:rPr lang="zh-TW" altLang="en-US" dirty="0" smtClean="0">
                <a:solidFill>
                  <a:srgbClr val="FF0000"/>
                </a:solidFill>
              </a:rPr>
              <a:t>智力測驗的發展趨勢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除了語文外，擴大發展非語言量表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將社會適應能力也</a:t>
            </a:r>
            <a:r>
              <a:rPr lang="zh-TW" altLang="en-US" dirty="0"/>
              <a:t>視</a:t>
            </a:r>
            <a:r>
              <a:rPr lang="zh-TW" altLang="en-US" dirty="0" smtClean="0"/>
              <a:t>為是智力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身心不可分，身體運作技能也需視為智力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建立不同常模，以便不同種族及社會背景可以在公平標準下比較智力高低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07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智力個別差異與因材施教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智力測驗的正用與誤用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智力測驗的正用</a:t>
            </a:r>
            <a:endParaRPr lang="en-US" altLang="zh-TW" dirty="0" smtClean="0"/>
          </a:p>
          <a:p>
            <a:pPr marL="914400" lvl="1" indent="-457200">
              <a:buFont typeface="+mj-lt"/>
              <a:buAutoNum type="circleNumWdWhitePlain"/>
            </a:pPr>
            <a:r>
              <a:rPr lang="zh-TW" altLang="en-US" dirty="0" smtClean="0"/>
              <a:t>智力測驗的誤用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過份相信測驗的結果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zh-TW" altLang="en-US" dirty="0" smtClean="0"/>
              <a:t>常模參照的缺點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教師期望與自驗預言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教師期望與學生行為的改變</a:t>
            </a:r>
            <a:r>
              <a:rPr lang="en-US" altLang="zh-TW" dirty="0"/>
              <a:t>(P.286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比馬龍效應</a:t>
            </a:r>
            <a:r>
              <a:rPr lang="en-US" altLang="zh-TW" dirty="0" smtClean="0"/>
              <a:t>(</a:t>
            </a:r>
            <a:r>
              <a:rPr lang="id-ID" altLang="zh-TW" dirty="0"/>
              <a:t>Pygmalion Effect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7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TW" altLang="en-US" dirty="0" smtClean="0"/>
              <a:t>能力編班與因材施教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能力編班的不同方式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班級間能力分班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同</a:t>
            </a:r>
            <a:r>
              <a:rPr lang="zh-TW" altLang="en-US" dirty="0"/>
              <a:t>質</a:t>
            </a:r>
            <a:r>
              <a:rPr lang="zh-TW" altLang="en-US" dirty="0" smtClean="0"/>
              <a:t>編班 </a:t>
            </a:r>
            <a:r>
              <a:rPr lang="en-US" altLang="zh-TW" dirty="0" smtClean="0"/>
              <a:t>V.S.</a:t>
            </a:r>
            <a:r>
              <a:rPr lang="zh-TW" altLang="en-US" dirty="0" smtClean="0"/>
              <a:t> 異質編班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標籤效應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zh-TW" altLang="en-US" dirty="0" smtClean="0"/>
              <a:t>班級內的能力編班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zh-TW" altLang="en-US" dirty="0"/>
              <a:t>再</a:t>
            </a:r>
            <a:r>
              <a:rPr lang="zh-TW" altLang="en-US" dirty="0" smtClean="0"/>
              <a:t>分組─傑普林計畫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分組教學的心理原則</a:t>
            </a:r>
            <a:endParaRPr lang="en-US" altLang="zh-TW" dirty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/>
              <a:t>小班教學，分組不宜太細並保持彈性</a:t>
            </a:r>
            <a:endParaRPr lang="en-US" altLang="zh-TW" dirty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/>
              <a:t>按照學生實際表現而非智商為標準</a:t>
            </a:r>
            <a:endParaRPr lang="en-US" altLang="zh-TW" dirty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/>
              <a:t>以學生能力需求設計</a:t>
            </a:r>
            <a:r>
              <a:rPr lang="zh-TW" altLang="en-US" dirty="0" smtClean="0"/>
              <a:t>教材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987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智力的性質與相關概念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智力的性質：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定義：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智力為一種</a:t>
            </a:r>
            <a:r>
              <a:rPr lang="zh-TW" altLang="en-US" dirty="0" smtClean="0">
                <a:solidFill>
                  <a:srgbClr val="FF0000"/>
                </a:solidFill>
              </a:rPr>
              <a:t>綜合性心理能力</a:t>
            </a:r>
            <a:r>
              <a:rPr lang="zh-TW" altLang="en-US" dirty="0" smtClean="0"/>
              <a:t>，是個體所具遺傳條件為基礎，對生活環境適應時，運用經驗與知識，</a:t>
            </a:r>
            <a:r>
              <a:rPr lang="zh-TW" altLang="en-US" dirty="0" smtClean="0">
                <a:solidFill>
                  <a:srgbClr val="FF0000"/>
                </a:solidFill>
              </a:rPr>
              <a:t>從事抽象思維來解決問題。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包含概念：</a:t>
            </a:r>
            <a:endParaRPr lang="en-US" altLang="zh-TW" dirty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抽象思維的能力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FF0000"/>
                </a:solidFill>
              </a:rPr>
              <a:t>先天遺傳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r>
              <a:rPr lang="zh-TW" altLang="en-US" dirty="0">
                <a:solidFill>
                  <a:srgbClr val="FF0000"/>
                </a:solidFill>
              </a:rPr>
              <a:t>天</a:t>
            </a:r>
            <a:r>
              <a:rPr lang="zh-TW" altLang="en-US" dirty="0" smtClean="0">
                <a:solidFill>
                  <a:srgbClr val="FF0000"/>
                </a:solidFill>
              </a:rPr>
              <a:t>環境</a:t>
            </a:r>
            <a:r>
              <a:rPr lang="zh-TW" altLang="en-US" dirty="0" smtClean="0"/>
              <a:t>兩者交互作用所發展的能力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學習的能力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FF0000"/>
                </a:solidFill>
              </a:rPr>
              <a:t>解決問題</a:t>
            </a:r>
            <a:r>
              <a:rPr lang="zh-TW" altLang="en-US" dirty="0" smtClean="0"/>
              <a:t>的能力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個人智力的高低</a:t>
            </a:r>
            <a:r>
              <a:rPr lang="zh-TW" altLang="en-US" dirty="0" smtClean="0">
                <a:solidFill>
                  <a:srgbClr val="FF0000"/>
                </a:solidFill>
              </a:rPr>
              <a:t>可由</a:t>
            </a:r>
            <a:r>
              <a:rPr lang="zh-TW" altLang="en-US" dirty="0">
                <a:solidFill>
                  <a:srgbClr val="FF0000"/>
                </a:solidFill>
              </a:rPr>
              <a:t>其</a:t>
            </a:r>
            <a:r>
              <a:rPr lang="zh-TW" altLang="en-US" dirty="0" smtClean="0">
                <a:solidFill>
                  <a:srgbClr val="FF0000"/>
                </a:solidFill>
              </a:rPr>
              <a:t>外</a:t>
            </a:r>
            <a:r>
              <a:rPr lang="zh-TW" altLang="en-US" dirty="0">
                <a:solidFill>
                  <a:srgbClr val="FF0000"/>
                </a:solidFill>
              </a:rPr>
              <a:t>顯</a:t>
            </a:r>
            <a:r>
              <a:rPr lang="zh-TW" altLang="en-US" dirty="0" smtClean="0">
                <a:solidFill>
                  <a:srgbClr val="FF0000"/>
                </a:solidFill>
              </a:rPr>
              <a:t>行為</a:t>
            </a:r>
            <a:r>
              <a:rPr lang="zh-TW" altLang="en-US" dirty="0" smtClean="0"/>
              <a:t>表現之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4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39"/>
            <a:ext cx="6798736" cy="4584761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zh-TW" altLang="en-US" sz="2200" dirty="0" smtClean="0"/>
              <a:t>智力包含四個方面的綜合能力：</a:t>
            </a:r>
            <a:endParaRPr lang="en-US" altLang="zh-TW" sz="2200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1900" dirty="0" smtClean="0"/>
              <a:t>智力決定於先天遺傳與後天環境兩種因素</a:t>
            </a:r>
            <a:endParaRPr lang="en-US" altLang="zh-TW" sz="1900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1900" dirty="0" smtClean="0"/>
              <a:t>適應環境時，活用經驗的能力</a:t>
            </a:r>
            <a:endParaRPr lang="en-US" altLang="zh-TW" sz="1900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1900" dirty="0" smtClean="0"/>
              <a:t>學習知識與支配知識的能力</a:t>
            </a:r>
            <a:endParaRPr lang="en-US" altLang="zh-TW" sz="1900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1900" dirty="0" smtClean="0"/>
              <a:t>抽象思維解決問題時，表現於行為上的能力</a:t>
            </a:r>
            <a:endParaRPr lang="en-US" altLang="zh-TW" sz="19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600" dirty="0" smtClean="0"/>
              <a:t>智力的相關概念</a:t>
            </a:r>
            <a:endParaRPr lang="en-US" altLang="zh-TW" sz="2600" dirty="0" smtClean="0"/>
          </a:p>
          <a:p>
            <a:pPr lvl="1"/>
            <a:r>
              <a:rPr lang="zh-TW" altLang="en-US" sz="2200" dirty="0" smtClean="0"/>
              <a:t>智力是一種心理能力包含以下兩種：</a:t>
            </a:r>
            <a:endParaRPr lang="en-US" altLang="zh-TW" sz="2200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1900" dirty="0" smtClean="0">
                <a:solidFill>
                  <a:srgbClr val="FF0000"/>
                </a:solidFill>
              </a:rPr>
              <a:t>實</a:t>
            </a:r>
            <a:r>
              <a:rPr lang="zh-TW" altLang="en-US" sz="1900" dirty="0">
                <a:solidFill>
                  <a:srgbClr val="FF0000"/>
                </a:solidFill>
              </a:rPr>
              <a:t>際</a:t>
            </a:r>
            <a:r>
              <a:rPr lang="zh-TW" altLang="en-US" sz="1900" dirty="0" smtClean="0">
                <a:solidFill>
                  <a:srgbClr val="FF0000"/>
                </a:solidFill>
              </a:rPr>
              <a:t>能力 </a:t>
            </a:r>
            <a:r>
              <a:rPr lang="en-US" altLang="zh-TW" sz="1900" dirty="0" smtClean="0"/>
              <a:t>=</a:t>
            </a:r>
            <a:r>
              <a:rPr lang="zh-TW" altLang="en-US" sz="1900" dirty="0"/>
              <a:t> </a:t>
            </a:r>
            <a:r>
              <a:rPr lang="zh-TW" altLang="en-US" sz="1900" dirty="0" smtClean="0">
                <a:solidFill>
                  <a:srgbClr val="FF0000"/>
                </a:solidFill>
              </a:rPr>
              <a:t>成就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1900" dirty="0" smtClean="0">
                <a:solidFill>
                  <a:srgbClr val="FF0000"/>
                </a:solidFill>
              </a:rPr>
              <a:t>潛在能力 </a:t>
            </a:r>
            <a:r>
              <a:rPr lang="en-US" altLang="zh-TW" sz="1900" dirty="0" smtClean="0"/>
              <a:t>=</a:t>
            </a:r>
            <a:r>
              <a:rPr lang="zh-TW" altLang="en-US" sz="1900" dirty="0" smtClean="0"/>
              <a:t> </a:t>
            </a:r>
            <a:r>
              <a:rPr lang="zh-TW" altLang="en-US" sz="1900" dirty="0" smtClean="0">
                <a:solidFill>
                  <a:srgbClr val="FF0000"/>
                </a:solidFill>
              </a:rPr>
              <a:t>性向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200" dirty="0" smtClean="0"/>
              <a:t>性向又可分為以下兩種：</a:t>
            </a:r>
            <a:endParaRPr lang="en-US" altLang="zh-TW" sz="2200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1900" dirty="0" smtClean="0"/>
              <a:t>普通性向 </a:t>
            </a:r>
            <a:r>
              <a:rPr lang="en-US" altLang="zh-TW" sz="1900" dirty="0" smtClean="0"/>
              <a:t>=</a:t>
            </a:r>
            <a:r>
              <a:rPr lang="zh-TW" altLang="en-US" sz="1900" dirty="0" smtClean="0"/>
              <a:t> 普通能力 </a:t>
            </a:r>
            <a:r>
              <a:rPr lang="en-US" altLang="zh-TW" sz="1900" dirty="0" smtClean="0"/>
              <a:t>=</a:t>
            </a:r>
            <a:r>
              <a:rPr lang="zh-TW" altLang="en-US" sz="1900" dirty="0" smtClean="0"/>
              <a:t> 智力</a:t>
            </a:r>
            <a:endParaRPr lang="en-US" altLang="zh-TW" sz="1900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1900" dirty="0" smtClean="0"/>
              <a:t>特殊性向 </a:t>
            </a:r>
            <a:r>
              <a:rPr lang="en-US" altLang="zh-TW" sz="1900" dirty="0" smtClean="0"/>
              <a:t>=</a:t>
            </a:r>
            <a:r>
              <a:rPr lang="zh-TW" altLang="en-US" sz="1900" dirty="0" smtClean="0"/>
              <a:t> 特殊能力</a:t>
            </a:r>
            <a:endParaRPr lang="en-US" altLang="zh-TW" sz="1900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6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智力理論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1741" y="1431026"/>
            <a:ext cx="7832554" cy="46228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心理測量取向的智力理論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智力二因論：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提出者：</a:t>
            </a:r>
            <a:r>
              <a:rPr lang="zh-TW" altLang="en-US" dirty="0" smtClean="0">
                <a:solidFill>
                  <a:srgbClr val="FF0000"/>
                </a:solidFill>
              </a:rPr>
              <a:t>皮爾曼</a:t>
            </a:r>
            <a:r>
              <a:rPr lang="en-US" altLang="zh-TW" dirty="0" smtClean="0">
                <a:solidFill>
                  <a:srgbClr val="FF0000"/>
                </a:solidFill>
              </a:rPr>
              <a:t>(Spearman), </a:t>
            </a:r>
            <a:r>
              <a:rPr lang="en-US" altLang="zh-TW" dirty="0" smtClean="0"/>
              <a:t>1940</a:t>
            </a:r>
            <a:r>
              <a:rPr lang="zh-TW" altLang="en-US" dirty="0" smtClean="0"/>
              <a:t>年提出。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人類智力分為兩種因素：</a:t>
            </a:r>
            <a:endParaRPr lang="en-US" altLang="zh-TW" dirty="0" smtClean="0"/>
          </a:p>
          <a:p>
            <a:pPr marL="1371600" lvl="3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dirty="0" smtClean="0"/>
              <a:t>一般因素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r>
              <a:rPr lang="zh-TW" altLang="en-US" dirty="0" smtClean="0">
                <a:solidFill>
                  <a:srgbClr val="FF0000"/>
                </a:solidFill>
              </a:rPr>
              <a:t>因素 </a:t>
            </a:r>
            <a:r>
              <a:rPr lang="en-US" altLang="zh-TW" dirty="0" smtClean="0"/>
              <a:t>=</a:t>
            </a:r>
            <a:r>
              <a:rPr lang="zh-TW" altLang="en-US" dirty="0" smtClean="0"/>
              <a:t> 表現於一般活動上</a:t>
            </a:r>
            <a:endParaRPr lang="en-US" altLang="zh-TW" dirty="0" smtClean="0"/>
          </a:p>
          <a:p>
            <a:pPr marL="1371600" lvl="3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dirty="0" smtClean="0"/>
              <a:t>特殊因素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zh-TW" altLang="en-US" dirty="0" smtClean="0">
                <a:solidFill>
                  <a:srgbClr val="FF0000"/>
                </a:solidFill>
              </a:rPr>
              <a:t>因素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表現於特殊活動上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一般因素是人類智力的基礎，若一般因素方面智力太低的人則不會有太高的特殊智力。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智力群因論：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提出者：</a:t>
            </a:r>
            <a:r>
              <a:rPr lang="zh-TW" altLang="en-US" dirty="0"/>
              <a:t>瑟斯</a:t>
            </a:r>
            <a:r>
              <a:rPr lang="zh-TW" altLang="en-US" dirty="0" smtClean="0"/>
              <a:t>頓</a:t>
            </a:r>
            <a:r>
              <a:rPr lang="en-US" altLang="zh-TW" dirty="0" smtClean="0"/>
              <a:t> (</a:t>
            </a:r>
            <a:r>
              <a:rPr lang="en-US" altLang="zh-TW" dirty="0" err="1"/>
              <a:t>Thurstone</a:t>
            </a:r>
            <a:r>
              <a:rPr lang="en-US" altLang="zh-TW" dirty="0" smtClean="0"/>
              <a:t>), 1938</a:t>
            </a:r>
            <a:r>
              <a:rPr lang="zh-TW" altLang="en-US" dirty="0" smtClean="0"/>
              <a:t>年提出並編制了</a:t>
            </a:r>
            <a:r>
              <a:rPr lang="en-US" altLang="zh-TW" dirty="0" smtClean="0">
                <a:solidFill>
                  <a:srgbClr val="FF0000"/>
                </a:solidFill>
              </a:rPr>
              <a:t>PMAT</a:t>
            </a:r>
          </a:p>
          <a:p>
            <a:pPr lvl="2"/>
            <a:r>
              <a:rPr lang="zh-TW" altLang="en-US" dirty="0" smtClean="0"/>
              <a:t>人類智力分為七種因素：</a:t>
            </a:r>
            <a:endParaRPr lang="en-US" altLang="zh-TW" dirty="0" smtClean="0"/>
          </a:p>
          <a:p>
            <a:pPr marL="1371600" lvl="3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語文理解</a:t>
            </a:r>
            <a:r>
              <a:rPr lang="en-US" altLang="zh-TW" dirty="0" smtClean="0"/>
              <a:t>(V)</a:t>
            </a:r>
            <a:r>
              <a:rPr lang="zh-TW" altLang="en-US" dirty="0" smtClean="0"/>
              <a:t> </a:t>
            </a:r>
            <a:r>
              <a:rPr lang="en-US" altLang="zh-TW" dirty="0" smtClean="0"/>
              <a:t>2.</a:t>
            </a:r>
            <a:r>
              <a:rPr lang="zh-TW" altLang="en-US" dirty="0" smtClean="0"/>
              <a:t>語詞流暢</a:t>
            </a:r>
            <a:r>
              <a:rPr lang="en-US" altLang="zh-TW" dirty="0" smtClean="0"/>
              <a:t>(W)</a:t>
            </a:r>
            <a:r>
              <a:rPr lang="zh-TW" altLang="en-US" dirty="0" smtClean="0"/>
              <a:t> </a:t>
            </a:r>
            <a:r>
              <a:rPr lang="en-US" altLang="zh-TW" dirty="0" smtClean="0"/>
              <a:t>3.</a:t>
            </a:r>
            <a:r>
              <a:rPr lang="zh-TW" altLang="en-US" dirty="0" smtClean="0"/>
              <a:t>數字運算</a:t>
            </a:r>
            <a:r>
              <a:rPr lang="en-US" altLang="zh-TW" dirty="0" smtClean="0"/>
              <a:t>(N)</a:t>
            </a:r>
            <a:r>
              <a:rPr lang="zh-TW" altLang="en-US" dirty="0" smtClean="0"/>
              <a:t> </a:t>
            </a:r>
            <a:r>
              <a:rPr lang="en-US" altLang="zh-TW" dirty="0" smtClean="0"/>
              <a:t>4.</a:t>
            </a:r>
            <a:r>
              <a:rPr lang="zh-TW" altLang="en-US" dirty="0" smtClean="0"/>
              <a:t>空間關係</a:t>
            </a:r>
            <a:r>
              <a:rPr lang="en-US" altLang="zh-TW" dirty="0" smtClean="0"/>
              <a:t>(S)</a:t>
            </a:r>
          </a:p>
          <a:p>
            <a:pPr marL="1371600" lvl="3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聯想記憶</a:t>
            </a:r>
            <a:r>
              <a:rPr lang="en-US" altLang="zh-TW" dirty="0" smtClean="0"/>
              <a:t>(M)</a:t>
            </a:r>
            <a:r>
              <a:rPr lang="zh-TW" altLang="en-US" dirty="0" smtClean="0"/>
              <a:t> </a:t>
            </a:r>
            <a:r>
              <a:rPr lang="en-US" altLang="zh-TW" dirty="0" smtClean="0"/>
              <a:t>6.</a:t>
            </a:r>
            <a:r>
              <a:rPr lang="zh-TW" altLang="en-US" dirty="0" smtClean="0"/>
              <a:t>知覺速度</a:t>
            </a:r>
            <a:r>
              <a:rPr lang="en-US" altLang="zh-TW" dirty="0" smtClean="0"/>
              <a:t>(P)</a:t>
            </a:r>
            <a:r>
              <a:rPr lang="zh-TW" altLang="en-US" dirty="0" smtClean="0"/>
              <a:t> </a:t>
            </a:r>
            <a:r>
              <a:rPr lang="en-US" altLang="zh-TW" dirty="0" smtClean="0"/>
              <a:t>7.</a:t>
            </a:r>
            <a:r>
              <a:rPr lang="zh-TW" altLang="en-US" dirty="0" smtClean="0"/>
              <a:t>一般推理</a:t>
            </a:r>
            <a:r>
              <a:rPr lang="en-US" altLang="zh-TW" dirty="0" smtClean="0"/>
              <a:t>(R)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59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976831"/>
            <a:ext cx="6798736" cy="536581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TW" altLang="en-US" sz="2800" dirty="0" smtClean="0"/>
              <a:t>訊息處理取向的智力理論：</a:t>
            </a:r>
            <a:endParaRPr lang="en-US" altLang="zh-TW" sz="2800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智力三元論：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提出者：</a:t>
            </a:r>
            <a:r>
              <a:rPr lang="zh-TW" altLang="en-US" sz="2000" dirty="0" smtClean="0">
                <a:solidFill>
                  <a:srgbClr val="FF0000"/>
                </a:solidFill>
              </a:rPr>
              <a:t>斯騰伯格</a:t>
            </a:r>
            <a:r>
              <a:rPr lang="en-US" altLang="zh-TW" sz="2000" dirty="0" smtClean="0">
                <a:solidFill>
                  <a:srgbClr val="FF0000"/>
                </a:solidFill>
              </a:rPr>
              <a:t>(Sternberg), </a:t>
            </a:r>
            <a:r>
              <a:rPr lang="en-US" altLang="zh-TW" sz="2000" dirty="0" smtClean="0"/>
              <a:t>1988</a:t>
            </a:r>
            <a:r>
              <a:rPr lang="zh-TW" altLang="en-US" sz="2000" dirty="0" smtClean="0"/>
              <a:t>年提出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人類智力</a:t>
            </a:r>
            <a:r>
              <a:rPr lang="zh-TW" altLang="en-US" sz="2000" dirty="0"/>
              <a:t>由</a:t>
            </a:r>
            <a:r>
              <a:rPr lang="zh-TW" altLang="en-US" sz="2000" dirty="0" smtClean="0"/>
              <a:t>三種智力組合而成：</a:t>
            </a:r>
            <a:endParaRPr lang="en-US" altLang="zh-TW" sz="2000" dirty="0" smtClean="0"/>
          </a:p>
          <a:p>
            <a:pPr marL="1600200" lvl="3" indent="-342900">
              <a:buFont typeface="+mj-lt"/>
              <a:buAutoNum type="alphaLcPeriod"/>
            </a:pPr>
            <a:r>
              <a:rPr lang="zh-TW" altLang="en-US" sz="1800" dirty="0" smtClean="0">
                <a:solidFill>
                  <a:srgbClr val="FF0000"/>
                </a:solidFill>
              </a:rPr>
              <a:t>組合智力</a:t>
            </a:r>
            <a:r>
              <a:rPr lang="zh-TW" altLang="en-US" sz="1800" dirty="0" smtClean="0"/>
              <a:t>→分析能力</a:t>
            </a:r>
            <a:endParaRPr lang="en-US" altLang="zh-TW" sz="1800" dirty="0" smtClean="0"/>
          </a:p>
          <a:p>
            <a:pPr marL="1714500" lvl="4" indent="0">
              <a:buNone/>
            </a:pPr>
            <a:r>
              <a:rPr lang="zh-TW" altLang="en-US" sz="1600" dirty="0" smtClean="0"/>
              <a:t>在認知過程中對於訊息的有效處理，包括：後設認知能力、吸收新知能力、智能表現。</a:t>
            </a:r>
            <a:endParaRPr lang="en-US" altLang="zh-TW" sz="1600" dirty="0" smtClean="0"/>
          </a:p>
          <a:p>
            <a:pPr marL="1600200" lvl="3" indent="-342900">
              <a:buFont typeface="+mj-lt"/>
              <a:buAutoNum type="alphaLcPeriod"/>
            </a:pPr>
            <a:r>
              <a:rPr lang="zh-TW" altLang="en-US" sz="1800" dirty="0" smtClean="0">
                <a:solidFill>
                  <a:srgbClr val="FF0000"/>
                </a:solidFill>
              </a:rPr>
              <a:t>經驗智力</a:t>
            </a:r>
            <a:r>
              <a:rPr lang="zh-TW" altLang="en-US" sz="1800" dirty="0" smtClean="0"/>
              <a:t>→創造能力</a:t>
            </a:r>
            <a:endParaRPr lang="en-US" altLang="zh-TW" sz="1800" dirty="0" smtClean="0"/>
          </a:p>
          <a:p>
            <a:pPr marL="1714500" lvl="4" indent="0">
              <a:buNone/>
            </a:pPr>
            <a:r>
              <a:rPr lang="zh-TW" altLang="en-US" sz="1600" dirty="0"/>
              <a:t>個</a:t>
            </a:r>
            <a:r>
              <a:rPr lang="zh-TW" altLang="en-US" sz="1600" dirty="0" smtClean="0"/>
              <a:t>人修改自己的經驗從而達到目</a:t>
            </a:r>
            <a:r>
              <a:rPr lang="zh-TW" altLang="en-US" sz="1600" dirty="0"/>
              <a:t>的</a:t>
            </a:r>
            <a:r>
              <a:rPr lang="zh-TW" altLang="en-US" sz="1600" dirty="0" smtClean="0"/>
              <a:t>的能力，包括：運用舊經驗迅速解決問題的能力、改造舊經驗創造新經驗的能力。</a:t>
            </a:r>
            <a:endParaRPr lang="en-US" altLang="zh-TW" sz="1600" dirty="0" smtClean="0"/>
          </a:p>
          <a:p>
            <a:pPr marL="1600200" lvl="3" indent="-342900">
              <a:buFont typeface="+mj-lt"/>
              <a:buAutoNum type="alphaLcPeriod"/>
            </a:pPr>
            <a:r>
              <a:rPr lang="zh-TW" altLang="en-US" sz="1800" dirty="0" smtClean="0">
                <a:solidFill>
                  <a:srgbClr val="FF0000"/>
                </a:solidFill>
              </a:rPr>
              <a:t>適</a:t>
            </a:r>
            <a:r>
              <a:rPr lang="zh-TW" altLang="en-US" sz="1800" dirty="0">
                <a:solidFill>
                  <a:srgbClr val="FF0000"/>
                </a:solidFill>
              </a:rPr>
              <a:t>應</a:t>
            </a:r>
            <a:r>
              <a:rPr lang="zh-TW" altLang="en-US" sz="1800" dirty="0" smtClean="0">
                <a:solidFill>
                  <a:srgbClr val="FF0000"/>
                </a:solidFill>
              </a:rPr>
              <a:t>智力</a:t>
            </a:r>
            <a:r>
              <a:rPr lang="zh-TW" altLang="en-US" sz="1800" dirty="0" smtClean="0"/>
              <a:t>→實踐能力</a:t>
            </a:r>
            <a:endParaRPr lang="en-US" altLang="zh-TW" sz="1800" dirty="0" smtClean="0"/>
          </a:p>
          <a:p>
            <a:pPr marL="1714500" lvl="4" indent="0">
              <a:buNone/>
            </a:pPr>
            <a:r>
              <a:rPr lang="zh-TW" altLang="en-US" sz="1600" dirty="0"/>
              <a:t>指</a:t>
            </a:r>
            <a:r>
              <a:rPr lang="zh-TW" altLang="en-US" sz="1600" dirty="0" smtClean="0"/>
              <a:t>適應環境變化達到生活目</a:t>
            </a:r>
            <a:r>
              <a:rPr lang="zh-TW" altLang="en-US" sz="1600" dirty="0"/>
              <a:t>的</a:t>
            </a:r>
            <a:r>
              <a:rPr lang="zh-TW" altLang="en-US" sz="1600" dirty="0" smtClean="0"/>
              <a:t>的實用性智力，包括：適應環境的能力、改變環境的能力、選擇能力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0842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智力</a:t>
            </a:r>
            <a:r>
              <a:rPr lang="zh-TW" altLang="en-US" dirty="0" smtClean="0"/>
              <a:t>多元論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39"/>
            <a:ext cx="6798736" cy="4470461"/>
          </a:xfrm>
        </p:spPr>
        <p:txBody>
          <a:bodyPr>
            <a:normAutofit/>
          </a:bodyPr>
          <a:lstStyle/>
          <a:p>
            <a:pPr lvl="2"/>
            <a:r>
              <a:rPr lang="zh-TW" altLang="en-US" sz="2000" dirty="0" smtClean="0"/>
              <a:t>提出者：</a:t>
            </a:r>
            <a:r>
              <a:rPr lang="zh-TW" altLang="en-US" sz="2000" dirty="0" smtClean="0">
                <a:solidFill>
                  <a:srgbClr val="FF0000"/>
                </a:solidFill>
              </a:rPr>
              <a:t>加德納</a:t>
            </a:r>
            <a:r>
              <a:rPr lang="en-US" altLang="zh-TW" sz="2000" dirty="0" smtClean="0">
                <a:solidFill>
                  <a:srgbClr val="FF0000"/>
                </a:solidFill>
              </a:rPr>
              <a:t>(Gardner), </a:t>
            </a:r>
            <a:r>
              <a:rPr lang="en-US" altLang="zh-TW" sz="2000" dirty="0" smtClean="0"/>
              <a:t>1993</a:t>
            </a:r>
            <a:r>
              <a:rPr lang="zh-TW" altLang="en-US" sz="2000" dirty="0" smtClean="0"/>
              <a:t>年提出</a:t>
            </a:r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r>
              <a:rPr lang="zh-TW" altLang="en-US" sz="2000" dirty="0" smtClean="0"/>
              <a:t>人類智力領域內發展的智力：</a:t>
            </a:r>
            <a:endParaRPr lang="en-US" altLang="zh-TW" sz="2000" dirty="0" smtClean="0"/>
          </a:p>
          <a:p>
            <a:pPr marL="1600200" lvl="3" indent="-342900">
              <a:buFont typeface="+mj-lt"/>
              <a:buAutoNum type="arabicParenR"/>
            </a:pPr>
            <a:r>
              <a:rPr lang="zh-TW" altLang="en-US" sz="1800" dirty="0" smtClean="0"/>
              <a:t>語文智力：說話、閱讀、書寫的能力。</a:t>
            </a:r>
            <a:endParaRPr lang="en-US" altLang="zh-TW" sz="1800" dirty="0" smtClean="0"/>
          </a:p>
          <a:p>
            <a:pPr marL="1600200" lvl="3" indent="-342900">
              <a:buFont typeface="+mj-lt"/>
              <a:buAutoNum type="arabicParenR"/>
            </a:pPr>
            <a:r>
              <a:rPr lang="zh-TW" altLang="en-US" sz="1800" dirty="0" smtClean="0"/>
              <a:t>數理智力：數字運算、邏輯思考、推理能力。</a:t>
            </a:r>
            <a:endParaRPr lang="en-US" altLang="zh-TW" sz="1800" dirty="0" smtClean="0"/>
          </a:p>
          <a:p>
            <a:pPr marL="1600200" lvl="3" indent="-342900">
              <a:buFont typeface="+mj-lt"/>
              <a:buAutoNum type="arabicParenR"/>
            </a:pPr>
            <a:r>
              <a:rPr lang="zh-TW" altLang="en-US" sz="1800" dirty="0" smtClean="0"/>
              <a:t>空間智力：辨別方向、距離遠近的能力。</a:t>
            </a:r>
            <a:endParaRPr lang="en-US" altLang="zh-TW" sz="1800" dirty="0" smtClean="0"/>
          </a:p>
          <a:p>
            <a:pPr marL="1600200" lvl="3" indent="-342900">
              <a:buFont typeface="+mj-lt"/>
              <a:buAutoNum type="arabicParenR"/>
            </a:pPr>
            <a:r>
              <a:rPr lang="zh-TW" altLang="en-US" sz="1800" dirty="0" smtClean="0"/>
              <a:t>音樂智力：音律欣賞及表達的能力。</a:t>
            </a:r>
            <a:endParaRPr lang="en-US" altLang="zh-TW" sz="1800" dirty="0" smtClean="0"/>
          </a:p>
          <a:p>
            <a:pPr marL="1600200" lvl="3" indent="-342900">
              <a:buFont typeface="+mj-lt"/>
              <a:buAutoNum type="arabicParenR" startAt="5"/>
            </a:pPr>
            <a:r>
              <a:rPr lang="zh-TW" altLang="en-US" sz="1800" dirty="0"/>
              <a:t>體能</a:t>
            </a:r>
            <a:r>
              <a:rPr lang="en-US" altLang="zh-TW" sz="1800" dirty="0"/>
              <a:t>(</a:t>
            </a:r>
            <a:r>
              <a:rPr lang="zh-TW" altLang="en-US" sz="1800" dirty="0"/>
              <a:t>運動</a:t>
            </a:r>
            <a:r>
              <a:rPr lang="en-US" altLang="zh-TW" sz="1800" dirty="0"/>
              <a:t>)</a:t>
            </a:r>
            <a:r>
              <a:rPr lang="zh-TW" altLang="en-US" sz="1800" dirty="0"/>
              <a:t>智力：支配肢體完成精密作業的能力。</a:t>
            </a:r>
            <a:endParaRPr lang="en-US" altLang="zh-TW" sz="1800" dirty="0"/>
          </a:p>
          <a:p>
            <a:pPr marL="1600200" lvl="3" indent="-342900">
              <a:buFont typeface="+mj-lt"/>
              <a:buAutoNum type="arabicParenR" startAt="5"/>
            </a:pPr>
            <a:r>
              <a:rPr lang="zh-TW" altLang="en-US" sz="1800" dirty="0"/>
              <a:t>社交</a:t>
            </a:r>
            <a:r>
              <a:rPr lang="en-US" altLang="zh-TW" sz="1800" dirty="0"/>
              <a:t>(</a:t>
            </a:r>
            <a:r>
              <a:rPr lang="zh-TW" altLang="en-US" sz="1800" dirty="0"/>
              <a:t>人際</a:t>
            </a:r>
            <a:r>
              <a:rPr lang="en-US" altLang="zh-TW" sz="1800" dirty="0"/>
              <a:t>)</a:t>
            </a:r>
            <a:r>
              <a:rPr lang="zh-TW" altLang="en-US" sz="1800" dirty="0"/>
              <a:t>智力：瞭解別人並與別人建立合作及親密關係的能力。</a:t>
            </a:r>
            <a:endParaRPr lang="en-US" altLang="zh-TW" sz="1800" dirty="0"/>
          </a:p>
          <a:p>
            <a:pPr marL="1600200" lvl="3" indent="-342900">
              <a:buFont typeface="+mj-lt"/>
              <a:buAutoNum type="arabicParenR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866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智力</a:t>
            </a:r>
            <a:r>
              <a:rPr lang="zh-TW" altLang="en-US" dirty="0" smtClean="0"/>
              <a:t>多元論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lvl="3" indent="-342900">
              <a:buFont typeface="+mj-lt"/>
              <a:buAutoNum type="arabicParenR" startAt="7"/>
            </a:pPr>
            <a:r>
              <a:rPr lang="zh-TW" altLang="en-US" sz="1800" dirty="0" smtClean="0"/>
              <a:t>自知</a:t>
            </a:r>
            <a:r>
              <a:rPr lang="en-US" altLang="zh-TW" sz="1800" dirty="0"/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內省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r>
              <a:rPr lang="zh-TW" altLang="en-US" sz="1800" dirty="0">
                <a:solidFill>
                  <a:srgbClr val="FF0000"/>
                </a:solidFill>
              </a:rPr>
              <a:t>智力</a:t>
            </a:r>
            <a:r>
              <a:rPr lang="zh-TW" altLang="en-US" sz="1800" dirty="0"/>
              <a:t>：了解自己而選定適合自己目標並追求實現。</a:t>
            </a:r>
            <a:endParaRPr lang="en-US" altLang="zh-TW" sz="1800" dirty="0"/>
          </a:p>
          <a:p>
            <a:pPr marL="1600200" lvl="3" indent="-342900">
              <a:buFont typeface="+mj-lt"/>
              <a:buAutoNum type="arabicParenR" startAt="7"/>
            </a:pPr>
            <a:r>
              <a:rPr lang="zh-TW" altLang="en-US" sz="1800" dirty="0"/>
              <a:t>自然</a:t>
            </a:r>
            <a:r>
              <a:rPr lang="en-US" altLang="zh-TW" sz="1800" dirty="0"/>
              <a:t>(</a:t>
            </a:r>
            <a:r>
              <a:rPr lang="zh-TW" altLang="en-US" sz="1800" dirty="0"/>
              <a:t>觀察</a:t>
            </a:r>
            <a:r>
              <a:rPr lang="en-US" altLang="zh-TW" sz="1800" dirty="0"/>
              <a:t>)</a:t>
            </a:r>
            <a:r>
              <a:rPr lang="zh-TW" altLang="en-US" sz="1800" dirty="0"/>
              <a:t>智力：對大自然現象理解並適應自然環境的能力。</a:t>
            </a:r>
            <a:endParaRPr lang="en-US" altLang="zh-TW" sz="1800" dirty="0"/>
          </a:p>
          <a:p>
            <a:pPr marL="1600200" lvl="3" indent="-342900">
              <a:buFont typeface="+mj-lt"/>
              <a:buAutoNum type="arabicParenR" startAt="7"/>
            </a:pPr>
            <a:r>
              <a:rPr lang="zh-TW" altLang="en-US" sz="1800" dirty="0">
                <a:solidFill>
                  <a:srgbClr val="FF0000"/>
                </a:solidFill>
              </a:rPr>
              <a:t>生命智力</a:t>
            </a:r>
            <a:r>
              <a:rPr lang="zh-TW" altLang="en-US" sz="1800" dirty="0"/>
              <a:t>：瞭解生命、探索生命的能力。</a:t>
            </a:r>
            <a:endParaRPr lang="en-US" altLang="zh-TW" sz="1800" dirty="0"/>
          </a:p>
          <a:p>
            <a:pPr marL="1257300" lvl="3" indent="0"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口訣：內 人 煎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間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r>
              <a:rPr lang="zh-TW" altLang="en-US" sz="1800" dirty="0">
                <a:solidFill>
                  <a:srgbClr val="FF0000"/>
                </a:solidFill>
              </a:rPr>
              <a:t> 生 魚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語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r>
              <a:rPr lang="zh-TW" altLang="en-US" sz="1800" dirty="0">
                <a:solidFill>
                  <a:srgbClr val="FF0000"/>
                </a:solidFill>
              </a:rPr>
              <a:t>，樹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數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r>
              <a:rPr lang="zh-TW" altLang="en-US" sz="1800" dirty="0">
                <a:solidFill>
                  <a:srgbClr val="FF0000"/>
                </a:solidFill>
              </a:rPr>
              <a:t> 蔭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音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r>
              <a:rPr lang="zh-TW" altLang="en-US" sz="1800" dirty="0">
                <a:solidFill>
                  <a:srgbClr val="FF0000"/>
                </a:solidFill>
              </a:rPr>
              <a:t> 洞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動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zh-TW" altLang="en-US" sz="1800" dirty="0" smtClean="0">
                <a:solidFill>
                  <a:srgbClr val="FF0000"/>
                </a:solidFill>
              </a:rPr>
              <a:t>察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800" dirty="0" smtClean="0"/>
              <a:t>智力的先天與後天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先天遺傳決定智力架構</a:t>
            </a:r>
            <a:endParaRPr lang="en-US" altLang="zh-TW" sz="2400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後天環境影響智力發</a:t>
            </a:r>
            <a:r>
              <a:rPr lang="zh-TW" altLang="en-US" sz="2400" dirty="0"/>
              <a:t>展</a:t>
            </a:r>
          </a:p>
        </p:txBody>
      </p:sp>
    </p:spTree>
    <p:extLst>
      <p:ext uri="{BB962C8B-B14F-4D97-AF65-F5344CB8AC3E}">
        <p14:creationId xmlns:p14="http://schemas.microsoft.com/office/powerpoint/2010/main" val="16908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</a:t>
            </a:r>
            <a:r>
              <a:rPr lang="zh-TW" altLang="en-US" dirty="0"/>
              <a:t>力</a:t>
            </a:r>
            <a:r>
              <a:rPr lang="zh-TW" altLang="en-US" dirty="0" smtClean="0"/>
              <a:t>測驗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能力測驗與智力測驗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75905" y="2460405"/>
            <a:ext cx="6792190" cy="3308827"/>
            <a:chOff x="1179873" y="2092880"/>
            <a:chExt cx="6792190" cy="3308827"/>
          </a:xfrm>
        </p:grpSpPr>
        <p:grpSp>
          <p:nvGrpSpPr>
            <p:cNvPr id="5" name="群組 4"/>
            <p:cNvGrpSpPr/>
            <p:nvPr/>
          </p:nvGrpSpPr>
          <p:grpSpPr>
            <a:xfrm>
              <a:off x="1179873" y="2092880"/>
              <a:ext cx="6792190" cy="3308827"/>
              <a:chOff x="1179873" y="2092880"/>
              <a:chExt cx="6792190" cy="3308827"/>
            </a:xfrm>
          </p:grpSpPr>
          <p:sp>
            <p:nvSpPr>
              <p:cNvPr id="7" name="手繪多邊形 6"/>
              <p:cNvSpPr/>
              <p:nvPr/>
            </p:nvSpPr>
            <p:spPr>
              <a:xfrm>
                <a:off x="1179873" y="3418057"/>
                <a:ext cx="1316946" cy="658473"/>
              </a:xfrm>
              <a:custGeom>
                <a:avLst/>
                <a:gdLst>
                  <a:gd name="connsiteX0" fmla="*/ 0 w 1316946"/>
                  <a:gd name="connsiteY0" fmla="*/ 65847 h 658473"/>
                  <a:gd name="connsiteX1" fmla="*/ 65847 w 1316946"/>
                  <a:gd name="connsiteY1" fmla="*/ 0 h 658473"/>
                  <a:gd name="connsiteX2" fmla="*/ 1251099 w 1316946"/>
                  <a:gd name="connsiteY2" fmla="*/ 0 h 658473"/>
                  <a:gd name="connsiteX3" fmla="*/ 1316946 w 1316946"/>
                  <a:gd name="connsiteY3" fmla="*/ 65847 h 658473"/>
                  <a:gd name="connsiteX4" fmla="*/ 1316946 w 1316946"/>
                  <a:gd name="connsiteY4" fmla="*/ 592626 h 658473"/>
                  <a:gd name="connsiteX5" fmla="*/ 1251099 w 1316946"/>
                  <a:gd name="connsiteY5" fmla="*/ 658473 h 658473"/>
                  <a:gd name="connsiteX6" fmla="*/ 65847 w 1316946"/>
                  <a:gd name="connsiteY6" fmla="*/ 658473 h 658473"/>
                  <a:gd name="connsiteX7" fmla="*/ 0 w 1316946"/>
                  <a:gd name="connsiteY7" fmla="*/ 592626 h 658473"/>
                  <a:gd name="connsiteX8" fmla="*/ 0 w 1316946"/>
                  <a:gd name="connsiteY8" fmla="*/ 65847 h 65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6946" h="658473">
                    <a:moveTo>
                      <a:pt x="0" y="65847"/>
                    </a:moveTo>
                    <a:cubicBezTo>
                      <a:pt x="0" y="29481"/>
                      <a:pt x="29481" y="0"/>
                      <a:pt x="65847" y="0"/>
                    </a:cubicBezTo>
                    <a:lnTo>
                      <a:pt x="1251099" y="0"/>
                    </a:lnTo>
                    <a:cubicBezTo>
                      <a:pt x="1287465" y="0"/>
                      <a:pt x="1316946" y="29481"/>
                      <a:pt x="1316946" y="65847"/>
                    </a:cubicBezTo>
                    <a:lnTo>
                      <a:pt x="1316946" y="592626"/>
                    </a:lnTo>
                    <a:cubicBezTo>
                      <a:pt x="1316946" y="628992"/>
                      <a:pt x="1287465" y="658473"/>
                      <a:pt x="1251099" y="658473"/>
                    </a:cubicBezTo>
                    <a:lnTo>
                      <a:pt x="65847" y="658473"/>
                    </a:lnTo>
                    <a:cubicBezTo>
                      <a:pt x="29481" y="658473"/>
                      <a:pt x="0" y="628992"/>
                      <a:pt x="0" y="592626"/>
                    </a:cubicBezTo>
                    <a:lnTo>
                      <a:pt x="0" y="6584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526" tIns="34526" rIns="34526" bIns="3452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kern="1200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能力測驗</a:t>
                </a:r>
                <a:endParaRPr lang="zh-TW" altLang="en-US" sz="2400" kern="1200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8" name="手繪多邊形 7"/>
              <p:cNvSpPr/>
              <p:nvPr/>
            </p:nvSpPr>
            <p:spPr>
              <a:xfrm rot="17945813">
                <a:off x="2218577" y="3260296"/>
                <a:ext cx="1083264" cy="27438"/>
              </a:xfrm>
              <a:custGeom>
                <a:avLst/>
                <a:gdLst>
                  <a:gd name="connsiteX0" fmla="*/ 0 w 1083264"/>
                  <a:gd name="connsiteY0" fmla="*/ 13719 h 27438"/>
                  <a:gd name="connsiteX1" fmla="*/ 1083264 w 1083264"/>
                  <a:gd name="connsiteY1" fmla="*/ 13719 h 2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264" h="27438">
                    <a:moveTo>
                      <a:pt x="0" y="13719"/>
                    </a:moveTo>
                    <a:lnTo>
                      <a:pt x="1083264" y="13719"/>
                    </a:lnTo>
                  </a:path>
                </a:pathLst>
              </a:custGeom>
              <a:noFill/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27249" tIns="-13363" rIns="527251" bIns="-13363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400" kern="120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9" name="手繪多邊形 8"/>
              <p:cNvSpPr/>
              <p:nvPr/>
            </p:nvSpPr>
            <p:spPr>
              <a:xfrm>
                <a:off x="3023598" y="2471502"/>
                <a:ext cx="1316946" cy="658473"/>
              </a:xfrm>
              <a:custGeom>
                <a:avLst/>
                <a:gdLst>
                  <a:gd name="connsiteX0" fmla="*/ 0 w 1316946"/>
                  <a:gd name="connsiteY0" fmla="*/ 65847 h 658473"/>
                  <a:gd name="connsiteX1" fmla="*/ 65847 w 1316946"/>
                  <a:gd name="connsiteY1" fmla="*/ 0 h 658473"/>
                  <a:gd name="connsiteX2" fmla="*/ 1251099 w 1316946"/>
                  <a:gd name="connsiteY2" fmla="*/ 0 h 658473"/>
                  <a:gd name="connsiteX3" fmla="*/ 1316946 w 1316946"/>
                  <a:gd name="connsiteY3" fmla="*/ 65847 h 658473"/>
                  <a:gd name="connsiteX4" fmla="*/ 1316946 w 1316946"/>
                  <a:gd name="connsiteY4" fmla="*/ 592626 h 658473"/>
                  <a:gd name="connsiteX5" fmla="*/ 1251099 w 1316946"/>
                  <a:gd name="connsiteY5" fmla="*/ 658473 h 658473"/>
                  <a:gd name="connsiteX6" fmla="*/ 65847 w 1316946"/>
                  <a:gd name="connsiteY6" fmla="*/ 658473 h 658473"/>
                  <a:gd name="connsiteX7" fmla="*/ 0 w 1316946"/>
                  <a:gd name="connsiteY7" fmla="*/ 592626 h 658473"/>
                  <a:gd name="connsiteX8" fmla="*/ 0 w 1316946"/>
                  <a:gd name="connsiteY8" fmla="*/ 65847 h 65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6946" h="658473">
                    <a:moveTo>
                      <a:pt x="0" y="65847"/>
                    </a:moveTo>
                    <a:cubicBezTo>
                      <a:pt x="0" y="29481"/>
                      <a:pt x="29481" y="0"/>
                      <a:pt x="65847" y="0"/>
                    </a:cubicBezTo>
                    <a:lnTo>
                      <a:pt x="1251099" y="0"/>
                    </a:lnTo>
                    <a:cubicBezTo>
                      <a:pt x="1287465" y="0"/>
                      <a:pt x="1316946" y="29481"/>
                      <a:pt x="1316946" y="65847"/>
                    </a:cubicBezTo>
                    <a:lnTo>
                      <a:pt x="1316946" y="592626"/>
                    </a:lnTo>
                    <a:cubicBezTo>
                      <a:pt x="1316946" y="628992"/>
                      <a:pt x="1287465" y="658473"/>
                      <a:pt x="1251099" y="658473"/>
                    </a:cubicBezTo>
                    <a:lnTo>
                      <a:pt x="65847" y="658473"/>
                    </a:lnTo>
                    <a:cubicBezTo>
                      <a:pt x="29481" y="658473"/>
                      <a:pt x="0" y="628992"/>
                      <a:pt x="0" y="592626"/>
                    </a:cubicBezTo>
                    <a:lnTo>
                      <a:pt x="0" y="6584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526" tIns="34526" rIns="34526" bIns="3452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kern="1200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成就測驗</a:t>
                </a:r>
                <a:endParaRPr lang="zh-TW" altLang="en-US" sz="2400" kern="1200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0" name="手繪多邊形 9"/>
              <p:cNvSpPr/>
              <p:nvPr/>
            </p:nvSpPr>
            <p:spPr>
              <a:xfrm rot="19457599">
                <a:off x="4279569" y="2597708"/>
                <a:ext cx="648729" cy="27438"/>
              </a:xfrm>
              <a:custGeom>
                <a:avLst/>
                <a:gdLst>
                  <a:gd name="connsiteX0" fmla="*/ 0 w 648729"/>
                  <a:gd name="connsiteY0" fmla="*/ 13719 h 27438"/>
                  <a:gd name="connsiteX1" fmla="*/ 648729 w 648729"/>
                  <a:gd name="connsiteY1" fmla="*/ 13719 h 2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8729" h="27438">
                    <a:moveTo>
                      <a:pt x="0" y="13719"/>
                    </a:moveTo>
                    <a:lnTo>
                      <a:pt x="648729" y="13719"/>
                    </a:lnTo>
                  </a:path>
                </a:pathLst>
              </a:custGeom>
              <a:noFill/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0846" tIns="-2499" rIns="320846" bIns="-250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400" kern="120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1" name="手繪多邊形 10"/>
              <p:cNvSpPr/>
              <p:nvPr/>
            </p:nvSpPr>
            <p:spPr>
              <a:xfrm>
                <a:off x="4867323" y="2092880"/>
                <a:ext cx="1272209" cy="658473"/>
              </a:xfrm>
              <a:custGeom>
                <a:avLst/>
                <a:gdLst>
                  <a:gd name="connsiteX0" fmla="*/ 0 w 1272209"/>
                  <a:gd name="connsiteY0" fmla="*/ 65847 h 658473"/>
                  <a:gd name="connsiteX1" fmla="*/ 65847 w 1272209"/>
                  <a:gd name="connsiteY1" fmla="*/ 0 h 658473"/>
                  <a:gd name="connsiteX2" fmla="*/ 1206362 w 1272209"/>
                  <a:gd name="connsiteY2" fmla="*/ 0 h 658473"/>
                  <a:gd name="connsiteX3" fmla="*/ 1272209 w 1272209"/>
                  <a:gd name="connsiteY3" fmla="*/ 65847 h 658473"/>
                  <a:gd name="connsiteX4" fmla="*/ 1272209 w 1272209"/>
                  <a:gd name="connsiteY4" fmla="*/ 592626 h 658473"/>
                  <a:gd name="connsiteX5" fmla="*/ 1206362 w 1272209"/>
                  <a:gd name="connsiteY5" fmla="*/ 658473 h 658473"/>
                  <a:gd name="connsiteX6" fmla="*/ 65847 w 1272209"/>
                  <a:gd name="connsiteY6" fmla="*/ 658473 h 658473"/>
                  <a:gd name="connsiteX7" fmla="*/ 0 w 1272209"/>
                  <a:gd name="connsiteY7" fmla="*/ 592626 h 658473"/>
                  <a:gd name="connsiteX8" fmla="*/ 0 w 1272209"/>
                  <a:gd name="connsiteY8" fmla="*/ 65847 h 65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2209" h="658473">
                    <a:moveTo>
                      <a:pt x="0" y="65847"/>
                    </a:moveTo>
                    <a:cubicBezTo>
                      <a:pt x="0" y="29481"/>
                      <a:pt x="29481" y="0"/>
                      <a:pt x="65847" y="0"/>
                    </a:cubicBezTo>
                    <a:lnTo>
                      <a:pt x="1206362" y="0"/>
                    </a:lnTo>
                    <a:cubicBezTo>
                      <a:pt x="1242728" y="0"/>
                      <a:pt x="1272209" y="29481"/>
                      <a:pt x="1272209" y="65847"/>
                    </a:cubicBezTo>
                    <a:lnTo>
                      <a:pt x="1272209" y="592626"/>
                    </a:lnTo>
                    <a:cubicBezTo>
                      <a:pt x="1272209" y="628992"/>
                      <a:pt x="1242728" y="658473"/>
                      <a:pt x="1206362" y="658473"/>
                    </a:cubicBezTo>
                    <a:lnTo>
                      <a:pt x="65847" y="658473"/>
                    </a:lnTo>
                    <a:cubicBezTo>
                      <a:pt x="29481" y="658473"/>
                      <a:pt x="0" y="628992"/>
                      <a:pt x="0" y="592626"/>
                    </a:cubicBezTo>
                    <a:lnTo>
                      <a:pt x="0" y="6584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526" tIns="34526" rIns="34526" bIns="3452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kern="1200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一般成就測驗</a:t>
                </a:r>
                <a:endParaRPr lang="zh-TW" altLang="en-US" sz="2400" kern="1200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2" name="手繪多邊形 11"/>
              <p:cNvSpPr/>
              <p:nvPr/>
            </p:nvSpPr>
            <p:spPr>
              <a:xfrm rot="2142401">
                <a:off x="4279569" y="2976330"/>
                <a:ext cx="648729" cy="27438"/>
              </a:xfrm>
              <a:custGeom>
                <a:avLst/>
                <a:gdLst>
                  <a:gd name="connsiteX0" fmla="*/ 0 w 648729"/>
                  <a:gd name="connsiteY0" fmla="*/ 13719 h 27438"/>
                  <a:gd name="connsiteX1" fmla="*/ 648729 w 648729"/>
                  <a:gd name="connsiteY1" fmla="*/ 13719 h 2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8729" h="27438">
                    <a:moveTo>
                      <a:pt x="0" y="13719"/>
                    </a:moveTo>
                    <a:lnTo>
                      <a:pt x="648729" y="13719"/>
                    </a:lnTo>
                  </a:path>
                </a:pathLst>
              </a:custGeom>
              <a:noFill/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0846" tIns="-2500" rIns="320846" bIns="-249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400" kern="120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3" name="手繪多邊形 12"/>
              <p:cNvSpPr/>
              <p:nvPr/>
            </p:nvSpPr>
            <p:spPr>
              <a:xfrm>
                <a:off x="4867323" y="2850124"/>
                <a:ext cx="1272209" cy="658473"/>
              </a:xfrm>
              <a:custGeom>
                <a:avLst/>
                <a:gdLst>
                  <a:gd name="connsiteX0" fmla="*/ 0 w 1272209"/>
                  <a:gd name="connsiteY0" fmla="*/ 65847 h 658473"/>
                  <a:gd name="connsiteX1" fmla="*/ 65847 w 1272209"/>
                  <a:gd name="connsiteY1" fmla="*/ 0 h 658473"/>
                  <a:gd name="connsiteX2" fmla="*/ 1206362 w 1272209"/>
                  <a:gd name="connsiteY2" fmla="*/ 0 h 658473"/>
                  <a:gd name="connsiteX3" fmla="*/ 1272209 w 1272209"/>
                  <a:gd name="connsiteY3" fmla="*/ 65847 h 658473"/>
                  <a:gd name="connsiteX4" fmla="*/ 1272209 w 1272209"/>
                  <a:gd name="connsiteY4" fmla="*/ 592626 h 658473"/>
                  <a:gd name="connsiteX5" fmla="*/ 1206362 w 1272209"/>
                  <a:gd name="connsiteY5" fmla="*/ 658473 h 658473"/>
                  <a:gd name="connsiteX6" fmla="*/ 65847 w 1272209"/>
                  <a:gd name="connsiteY6" fmla="*/ 658473 h 658473"/>
                  <a:gd name="connsiteX7" fmla="*/ 0 w 1272209"/>
                  <a:gd name="connsiteY7" fmla="*/ 592626 h 658473"/>
                  <a:gd name="connsiteX8" fmla="*/ 0 w 1272209"/>
                  <a:gd name="connsiteY8" fmla="*/ 65847 h 65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2209" h="658473">
                    <a:moveTo>
                      <a:pt x="0" y="65847"/>
                    </a:moveTo>
                    <a:cubicBezTo>
                      <a:pt x="0" y="29481"/>
                      <a:pt x="29481" y="0"/>
                      <a:pt x="65847" y="0"/>
                    </a:cubicBezTo>
                    <a:lnTo>
                      <a:pt x="1206362" y="0"/>
                    </a:lnTo>
                    <a:cubicBezTo>
                      <a:pt x="1242728" y="0"/>
                      <a:pt x="1272209" y="29481"/>
                      <a:pt x="1272209" y="65847"/>
                    </a:cubicBezTo>
                    <a:lnTo>
                      <a:pt x="1272209" y="592626"/>
                    </a:lnTo>
                    <a:cubicBezTo>
                      <a:pt x="1272209" y="628992"/>
                      <a:pt x="1242728" y="658473"/>
                      <a:pt x="1206362" y="658473"/>
                    </a:cubicBezTo>
                    <a:lnTo>
                      <a:pt x="65847" y="658473"/>
                    </a:lnTo>
                    <a:cubicBezTo>
                      <a:pt x="29481" y="658473"/>
                      <a:pt x="0" y="628992"/>
                      <a:pt x="0" y="592626"/>
                    </a:cubicBezTo>
                    <a:lnTo>
                      <a:pt x="0" y="6584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526" tIns="34526" rIns="34526" bIns="3452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kern="1200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分科成就測驗</a:t>
                </a:r>
                <a:endParaRPr lang="zh-TW" altLang="en-US" sz="2400" kern="1200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rot="3654187">
                <a:off x="2218577" y="4206852"/>
                <a:ext cx="1083264" cy="27438"/>
              </a:xfrm>
              <a:custGeom>
                <a:avLst/>
                <a:gdLst>
                  <a:gd name="connsiteX0" fmla="*/ 0 w 1083264"/>
                  <a:gd name="connsiteY0" fmla="*/ 13719 h 27438"/>
                  <a:gd name="connsiteX1" fmla="*/ 1083264 w 1083264"/>
                  <a:gd name="connsiteY1" fmla="*/ 13719 h 2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264" h="27438">
                    <a:moveTo>
                      <a:pt x="0" y="13719"/>
                    </a:moveTo>
                    <a:lnTo>
                      <a:pt x="1083264" y="13719"/>
                    </a:lnTo>
                  </a:path>
                </a:pathLst>
              </a:custGeom>
              <a:noFill/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27249" tIns="-13363" rIns="527251" bIns="-13363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400" kern="120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5" name="手繪多邊形 14"/>
              <p:cNvSpPr/>
              <p:nvPr/>
            </p:nvSpPr>
            <p:spPr>
              <a:xfrm>
                <a:off x="3023598" y="4364612"/>
                <a:ext cx="1316946" cy="658473"/>
              </a:xfrm>
              <a:custGeom>
                <a:avLst/>
                <a:gdLst>
                  <a:gd name="connsiteX0" fmla="*/ 0 w 1316946"/>
                  <a:gd name="connsiteY0" fmla="*/ 65847 h 658473"/>
                  <a:gd name="connsiteX1" fmla="*/ 65847 w 1316946"/>
                  <a:gd name="connsiteY1" fmla="*/ 0 h 658473"/>
                  <a:gd name="connsiteX2" fmla="*/ 1251099 w 1316946"/>
                  <a:gd name="connsiteY2" fmla="*/ 0 h 658473"/>
                  <a:gd name="connsiteX3" fmla="*/ 1316946 w 1316946"/>
                  <a:gd name="connsiteY3" fmla="*/ 65847 h 658473"/>
                  <a:gd name="connsiteX4" fmla="*/ 1316946 w 1316946"/>
                  <a:gd name="connsiteY4" fmla="*/ 592626 h 658473"/>
                  <a:gd name="connsiteX5" fmla="*/ 1251099 w 1316946"/>
                  <a:gd name="connsiteY5" fmla="*/ 658473 h 658473"/>
                  <a:gd name="connsiteX6" fmla="*/ 65847 w 1316946"/>
                  <a:gd name="connsiteY6" fmla="*/ 658473 h 658473"/>
                  <a:gd name="connsiteX7" fmla="*/ 0 w 1316946"/>
                  <a:gd name="connsiteY7" fmla="*/ 592626 h 658473"/>
                  <a:gd name="connsiteX8" fmla="*/ 0 w 1316946"/>
                  <a:gd name="connsiteY8" fmla="*/ 65847 h 65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6946" h="658473">
                    <a:moveTo>
                      <a:pt x="0" y="65847"/>
                    </a:moveTo>
                    <a:cubicBezTo>
                      <a:pt x="0" y="29481"/>
                      <a:pt x="29481" y="0"/>
                      <a:pt x="65847" y="0"/>
                    </a:cubicBezTo>
                    <a:lnTo>
                      <a:pt x="1251099" y="0"/>
                    </a:lnTo>
                    <a:cubicBezTo>
                      <a:pt x="1287465" y="0"/>
                      <a:pt x="1316946" y="29481"/>
                      <a:pt x="1316946" y="65847"/>
                    </a:cubicBezTo>
                    <a:lnTo>
                      <a:pt x="1316946" y="592626"/>
                    </a:lnTo>
                    <a:cubicBezTo>
                      <a:pt x="1316946" y="628992"/>
                      <a:pt x="1287465" y="658473"/>
                      <a:pt x="1251099" y="658473"/>
                    </a:cubicBezTo>
                    <a:lnTo>
                      <a:pt x="65847" y="658473"/>
                    </a:lnTo>
                    <a:cubicBezTo>
                      <a:pt x="29481" y="658473"/>
                      <a:pt x="0" y="628992"/>
                      <a:pt x="0" y="592626"/>
                    </a:cubicBezTo>
                    <a:lnTo>
                      <a:pt x="0" y="6584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526" tIns="34526" rIns="34526" bIns="3452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kern="1200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性向測驗</a:t>
                </a:r>
                <a:endParaRPr lang="zh-TW" altLang="en-US" sz="2400" kern="1200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6" name="手繪多邊形 15"/>
              <p:cNvSpPr/>
              <p:nvPr/>
            </p:nvSpPr>
            <p:spPr>
              <a:xfrm rot="19457599">
                <a:off x="4279569" y="4490818"/>
                <a:ext cx="648729" cy="27438"/>
              </a:xfrm>
              <a:custGeom>
                <a:avLst/>
                <a:gdLst>
                  <a:gd name="connsiteX0" fmla="*/ 0 w 648729"/>
                  <a:gd name="connsiteY0" fmla="*/ 13719 h 27438"/>
                  <a:gd name="connsiteX1" fmla="*/ 648729 w 648729"/>
                  <a:gd name="connsiteY1" fmla="*/ 13719 h 2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8729" h="27438">
                    <a:moveTo>
                      <a:pt x="0" y="13719"/>
                    </a:moveTo>
                    <a:lnTo>
                      <a:pt x="648729" y="13719"/>
                    </a:lnTo>
                  </a:path>
                </a:pathLst>
              </a:custGeom>
              <a:noFill/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0846" tIns="-2499" rIns="320846" bIns="-250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400" kern="120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7" name="手繪多邊形 16"/>
              <p:cNvSpPr/>
              <p:nvPr/>
            </p:nvSpPr>
            <p:spPr>
              <a:xfrm>
                <a:off x="4867323" y="3985990"/>
                <a:ext cx="1261015" cy="658473"/>
              </a:xfrm>
              <a:custGeom>
                <a:avLst/>
                <a:gdLst>
                  <a:gd name="connsiteX0" fmla="*/ 0 w 1261015"/>
                  <a:gd name="connsiteY0" fmla="*/ 65847 h 658473"/>
                  <a:gd name="connsiteX1" fmla="*/ 65847 w 1261015"/>
                  <a:gd name="connsiteY1" fmla="*/ 0 h 658473"/>
                  <a:gd name="connsiteX2" fmla="*/ 1195168 w 1261015"/>
                  <a:gd name="connsiteY2" fmla="*/ 0 h 658473"/>
                  <a:gd name="connsiteX3" fmla="*/ 1261015 w 1261015"/>
                  <a:gd name="connsiteY3" fmla="*/ 65847 h 658473"/>
                  <a:gd name="connsiteX4" fmla="*/ 1261015 w 1261015"/>
                  <a:gd name="connsiteY4" fmla="*/ 592626 h 658473"/>
                  <a:gd name="connsiteX5" fmla="*/ 1195168 w 1261015"/>
                  <a:gd name="connsiteY5" fmla="*/ 658473 h 658473"/>
                  <a:gd name="connsiteX6" fmla="*/ 65847 w 1261015"/>
                  <a:gd name="connsiteY6" fmla="*/ 658473 h 658473"/>
                  <a:gd name="connsiteX7" fmla="*/ 0 w 1261015"/>
                  <a:gd name="connsiteY7" fmla="*/ 592626 h 658473"/>
                  <a:gd name="connsiteX8" fmla="*/ 0 w 1261015"/>
                  <a:gd name="connsiteY8" fmla="*/ 65847 h 65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1015" h="658473">
                    <a:moveTo>
                      <a:pt x="0" y="65847"/>
                    </a:moveTo>
                    <a:cubicBezTo>
                      <a:pt x="0" y="29481"/>
                      <a:pt x="29481" y="0"/>
                      <a:pt x="65847" y="0"/>
                    </a:cubicBezTo>
                    <a:lnTo>
                      <a:pt x="1195168" y="0"/>
                    </a:lnTo>
                    <a:cubicBezTo>
                      <a:pt x="1231534" y="0"/>
                      <a:pt x="1261015" y="29481"/>
                      <a:pt x="1261015" y="65847"/>
                    </a:cubicBezTo>
                    <a:lnTo>
                      <a:pt x="1261015" y="592626"/>
                    </a:lnTo>
                    <a:cubicBezTo>
                      <a:pt x="1261015" y="628992"/>
                      <a:pt x="1231534" y="658473"/>
                      <a:pt x="1195168" y="658473"/>
                    </a:cubicBezTo>
                    <a:lnTo>
                      <a:pt x="65847" y="658473"/>
                    </a:lnTo>
                    <a:cubicBezTo>
                      <a:pt x="29481" y="658473"/>
                      <a:pt x="0" y="628992"/>
                      <a:pt x="0" y="592626"/>
                    </a:cubicBezTo>
                    <a:lnTo>
                      <a:pt x="0" y="6584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526" tIns="34526" rIns="34526" bIns="3452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kern="1200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一般性向測驗</a:t>
                </a:r>
                <a:endParaRPr lang="zh-TW" altLang="en-US" sz="2400" kern="1200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8" name="手繪多邊形 17"/>
              <p:cNvSpPr/>
              <p:nvPr/>
            </p:nvSpPr>
            <p:spPr>
              <a:xfrm rot="19457599">
                <a:off x="6067363" y="4112196"/>
                <a:ext cx="648729" cy="27438"/>
              </a:xfrm>
              <a:custGeom>
                <a:avLst/>
                <a:gdLst>
                  <a:gd name="connsiteX0" fmla="*/ 0 w 648729"/>
                  <a:gd name="connsiteY0" fmla="*/ 13719 h 27438"/>
                  <a:gd name="connsiteX1" fmla="*/ 648729 w 648729"/>
                  <a:gd name="connsiteY1" fmla="*/ 13719 h 2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8729" h="27438">
                    <a:moveTo>
                      <a:pt x="0" y="13719"/>
                    </a:moveTo>
                    <a:lnTo>
                      <a:pt x="648729" y="13719"/>
                    </a:lnTo>
                  </a:path>
                </a:pathLst>
              </a:custGeom>
              <a:noFill/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0846" tIns="-2499" rIns="320846" bIns="-250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400" kern="120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19" name="手繪多邊形 18"/>
              <p:cNvSpPr/>
              <p:nvPr/>
            </p:nvSpPr>
            <p:spPr>
              <a:xfrm>
                <a:off x="6655117" y="3607368"/>
                <a:ext cx="1316946" cy="658473"/>
              </a:xfrm>
              <a:custGeom>
                <a:avLst/>
                <a:gdLst>
                  <a:gd name="connsiteX0" fmla="*/ 0 w 1316946"/>
                  <a:gd name="connsiteY0" fmla="*/ 65847 h 658473"/>
                  <a:gd name="connsiteX1" fmla="*/ 65847 w 1316946"/>
                  <a:gd name="connsiteY1" fmla="*/ 0 h 658473"/>
                  <a:gd name="connsiteX2" fmla="*/ 1251099 w 1316946"/>
                  <a:gd name="connsiteY2" fmla="*/ 0 h 658473"/>
                  <a:gd name="connsiteX3" fmla="*/ 1316946 w 1316946"/>
                  <a:gd name="connsiteY3" fmla="*/ 65847 h 658473"/>
                  <a:gd name="connsiteX4" fmla="*/ 1316946 w 1316946"/>
                  <a:gd name="connsiteY4" fmla="*/ 592626 h 658473"/>
                  <a:gd name="connsiteX5" fmla="*/ 1251099 w 1316946"/>
                  <a:gd name="connsiteY5" fmla="*/ 658473 h 658473"/>
                  <a:gd name="connsiteX6" fmla="*/ 65847 w 1316946"/>
                  <a:gd name="connsiteY6" fmla="*/ 658473 h 658473"/>
                  <a:gd name="connsiteX7" fmla="*/ 0 w 1316946"/>
                  <a:gd name="connsiteY7" fmla="*/ 592626 h 658473"/>
                  <a:gd name="connsiteX8" fmla="*/ 0 w 1316946"/>
                  <a:gd name="connsiteY8" fmla="*/ 65847 h 65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6946" h="658473">
                    <a:moveTo>
                      <a:pt x="0" y="65847"/>
                    </a:moveTo>
                    <a:cubicBezTo>
                      <a:pt x="0" y="29481"/>
                      <a:pt x="29481" y="0"/>
                      <a:pt x="65847" y="0"/>
                    </a:cubicBezTo>
                    <a:lnTo>
                      <a:pt x="1251099" y="0"/>
                    </a:lnTo>
                    <a:cubicBezTo>
                      <a:pt x="1287465" y="0"/>
                      <a:pt x="1316946" y="29481"/>
                      <a:pt x="1316946" y="65847"/>
                    </a:cubicBezTo>
                    <a:lnTo>
                      <a:pt x="1316946" y="592626"/>
                    </a:lnTo>
                    <a:cubicBezTo>
                      <a:pt x="1316946" y="628992"/>
                      <a:pt x="1287465" y="658473"/>
                      <a:pt x="1251099" y="658473"/>
                    </a:cubicBezTo>
                    <a:lnTo>
                      <a:pt x="65847" y="658473"/>
                    </a:lnTo>
                    <a:cubicBezTo>
                      <a:pt x="29481" y="658473"/>
                      <a:pt x="0" y="628992"/>
                      <a:pt x="0" y="592626"/>
                    </a:cubicBezTo>
                    <a:lnTo>
                      <a:pt x="0" y="6584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526" tIns="34526" rIns="34526" bIns="3452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kern="1200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個別</a:t>
                </a:r>
                <a:endParaRPr lang="zh-TW" altLang="en-US" sz="2400" kern="1200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20" name="手繪多邊形 19"/>
              <p:cNvSpPr/>
              <p:nvPr/>
            </p:nvSpPr>
            <p:spPr>
              <a:xfrm rot="2142401">
                <a:off x="6067363" y="4490818"/>
                <a:ext cx="648729" cy="27438"/>
              </a:xfrm>
              <a:custGeom>
                <a:avLst/>
                <a:gdLst>
                  <a:gd name="connsiteX0" fmla="*/ 0 w 648729"/>
                  <a:gd name="connsiteY0" fmla="*/ 13719 h 27438"/>
                  <a:gd name="connsiteX1" fmla="*/ 648729 w 648729"/>
                  <a:gd name="connsiteY1" fmla="*/ 13719 h 2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8729" h="27438">
                    <a:moveTo>
                      <a:pt x="0" y="13719"/>
                    </a:moveTo>
                    <a:lnTo>
                      <a:pt x="648729" y="13719"/>
                    </a:lnTo>
                  </a:path>
                </a:pathLst>
              </a:custGeom>
              <a:noFill/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0846" tIns="-2500" rIns="320846" bIns="-249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400" kern="120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21" name="手繪多邊形 20"/>
              <p:cNvSpPr/>
              <p:nvPr/>
            </p:nvSpPr>
            <p:spPr>
              <a:xfrm>
                <a:off x="6655117" y="4364612"/>
                <a:ext cx="1316946" cy="658473"/>
              </a:xfrm>
              <a:custGeom>
                <a:avLst/>
                <a:gdLst>
                  <a:gd name="connsiteX0" fmla="*/ 0 w 1316946"/>
                  <a:gd name="connsiteY0" fmla="*/ 65847 h 658473"/>
                  <a:gd name="connsiteX1" fmla="*/ 65847 w 1316946"/>
                  <a:gd name="connsiteY1" fmla="*/ 0 h 658473"/>
                  <a:gd name="connsiteX2" fmla="*/ 1251099 w 1316946"/>
                  <a:gd name="connsiteY2" fmla="*/ 0 h 658473"/>
                  <a:gd name="connsiteX3" fmla="*/ 1316946 w 1316946"/>
                  <a:gd name="connsiteY3" fmla="*/ 65847 h 658473"/>
                  <a:gd name="connsiteX4" fmla="*/ 1316946 w 1316946"/>
                  <a:gd name="connsiteY4" fmla="*/ 592626 h 658473"/>
                  <a:gd name="connsiteX5" fmla="*/ 1251099 w 1316946"/>
                  <a:gd name="connsiteY5" fmla="*/ 658473 h 658473"/>
                  <a:gd name="connsiteX6" fmla="*/ 65847 w 1316946"/>
                  <a:gd name="connsiteY6" fmla="*/ 658473 h 658473"/>
                  <a:gd name="connsiteX7" fmla="*/ 0 w 1316946"/>
                  <a:gd name="connsiteY7" fmla="*/ 592626 h 658473"/>
                  <a:gd name="connsiteX8" fmla="*/ 0 w 1316946"/>
                  <a:gd name="connsiteY8" fmla="*/ 65847 h 65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6946" h="658473">
                    <a:moveTo>
                      <a:pt x="0" y="65847"/>
                    </a:moveTo>
                    <a:cubicBezTo>
                      <a:pt x="0" y="29481"/>
                      <a:pt x="29481" y="0"/>
                      <a:pt x="65847" y="0"/>
                    </a:cubicBezTo>
                    <a:lnTo>
                      <a:pt x="1251099" y="0"/>
                    </a:lnTo>
                    <a:cubicBezTo>
                      <a:pt x="1287465" y="0"/>
                      <a:pt x="1316946" y="29481"/>
                      <a:pt x="1316946" y="65847"/>
                    </a:cubicBezTo>
                    <a:lnTo>
                      <a:pt x="1316946" y="592626"/>
                    </a:lnTo>
                    <a:cubicBezTo>
                      <a:pt x="1316946" y="628992"/>
                      <a:pt x="1287465" y="658473"/>
                      <a:pt x="1251099" y="658473"/>
                    </a:cubicBezTo>
                    <a:lnTo>
                      <a:pt x="65847" y="658473"/>
                    </a:lnTo>
                    <a:cubicBezTo>
                      <a:pt x="29481" y="658473"/>
                      <a:pt x="0" y="628992"/>
                      <a:pt x="0" y="592626"/>
                    </a:cubicBezTo>
                    <a:lnTo>
                      <a:pt x="0" y="6584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526" tIns="34526" rIns="34526" bIns="3452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kern="1200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團體</a:t>
                </a:r>
                <a:endParaRPr lang="zh-TW" altLang="en-US" sz="2400" kern="1200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22" name="手繪多邊形 21"/>
              <p:cNvSpPr/>
              <p:nvPr/>
            </p:nvSpPr>
            <p:spPr>
              <a:xfrm rot="2142401">
                <a:off x="4279569" y="4869440"/>
                <a:ext cx="648729" cy="27438"/>
              </a:xfrm>
              <a:custGeom>
                <a:avLst/>
                <a:gdLst>
                  <a:gd name="connsiteX0" fmla="*/ 0 w 648729"/>
                  <a:gd name="connsiteY0" fmla="*/ 13719 h 27438"/>
                  <a:gd name="connsiteX1" fmla="*/ 648729 w 648729"/>
                  <a:gd name="connsiteY1" fmla="*/ 13719 h 2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8729" h="27438">
                    <a:moveTo>
                      <a:pt x="0" y="13719"/>
                    </a:moveTo>
                    <a:lnTo>
                      <a:pt x="648729" y="13719"/>
                    </a:lnTo>
                  </a:path>
                </a:pathLst>
              </a:custGeom>
              <a:noFill/>
              <a:scene3d>
                <a:camera prst="orthographicFront"/>
                <a:lightRig rig="threePt" dir="t">
                  <a:rot lat="0" lon="0" rev="7500000"/>
                </a:lightRig>
              </a:scene3d>
              <a:sp3d z="-40000" prstMaterial="matte"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0846" tIns="-2500" rIns="320846" bIns="-249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2400" kern="120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  <p:sp>
            <p:nvSpPr>
              <p:cNvPr id="23" name="手繪多邊形 22"/>
              <p:cNvSpPr/>
              <p:nvPr/>
            </p:nvSpPr>
            <p:spPr>
              <a:xfrm>
                <a:off x="4867323" y="4743234"/>
                <a:ext cx="1272209" cy="658473"/>
              </a:xfrm>
              <a:custGeom>
                <a:avLst/>
                <a:gdLst>
                  <a:gd name="connsiteX0" fmla="*/ 0 w 1272209"/>
                  <a:gd name="connsiteY0" fmla="*/ 65847 h 658473"/>
                  <a:gd name="connsiteX1" fmla="*/ 65847 w 1272209"/>
                  <a:gd name="connsiteY1" fmla="*/ 0 h 658473"/>
                  <a:gd name="connsiteX2" fmla="*/ 1206362 w 1272209"/>
                  <a:gd name="connsiteY2" fmla="*/ 0 h 658473"/>
                  <a:gd name="connsiteX3" fmla="*/ 1272209 w 1272209"/>
                  <a:gd name="connsiteY3" fmla="*/ 65847 h 658473"/>
                  <a:gd name="connsiteX4" fmla="*/ 1272209 w 1272209"/>
                  <a:gd name="connsiteY4" fmla="*/ 592626 h 658473"/>
                  <a:gd name="connsiteX5" fmla="*/ 1206362 w 1272209"/>
                  <a:gd name="connsiteY5" fmla="*/ 658473 h 658473"/>
                  <a:gd name="connsiteX6" fmla="*/ 65847 w 1272209"/>
                  <a:gd name="connsiteY6" fmla="*/ 658473 h 658473"/>
                  <a:gd name="connsiteX7" fmla="*/ 0 w 1272209"/>
                  <a:gd name="connsiteY7" fmla="*/ 592626 h 658473"/>
                  <a:gd name="connsiteX8" fmla="*/ 0 w 1272209"/>
                  <a:gd name="connsiteY8" fmla="*/ 65847 h 65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2209" h="658473">
                    <a:moveTo>
                      <a:pt x="0" y="65847"/>
                    </a:moveTo>
                    <a:cubicBezTo>
                      <a:pt x="0" y="29481"/>
                      <a:pt x="29481" y="0"/>
                      <a:pt x="65847" y="0"/>
                    </a:cubicBezTo>
                    <a:lnTo>
                      <a:pt x="1206362" y="0"/>
                    </a:lnTo>
                    <a:cubicBezTo>
                      <a:pt x="1242728" y="0"/>
                      <a:pt x="1272209" y="29481"/>
                      <a:pt x="1272209" y="65847"/>
                    </a:cubicBezTo>
                    <a:lnTo>
                      <a:pt x="1272209" y="592626"/>
                    </a:lnTo>
                    <a:cubicBezTo>
                      <a:pt x="1272209" y="628992"/>
                      <a:pt x="1242728" y="658473"/>
                      <a:pt x="1206362" y="658473"/>
                    </a:cubicBezTo>
                    <a:lnTo>
                      <a:pt x="65847" y="658473"/>
                    </a:lnTo>
                    <a:cubicBezTo>
                      <a:pt x="29481" y="658473"/>
                      <a:pt x="0" y="628992"/>
                      <a:pt x="0" y="592626"/>
                    </a:cubicBezTo>
                    <a:lnTo>
                      <a:pt x="0" y="6584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4526" tIns="34526" rIns="34526" bIns="3452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kern="1200" dirty="0" smtClean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特殊性向測驗</a:t>
                </a:r>
                <a:endParaRPr lang="zh-TW" altLang="en-US" sz="2400" kern="1200" dirty="0">
                  <a:latin typeface="華康娃娃體(P)" panose="040B0500000000000000" pitchFamily="82" charset="-120"/>
                  <a:ea typeface="華康娃娃體(P)" panose="040B0500000000000000" pitchFamily="82" charset="-120"/>
                </a:endParaRPr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4896852" y="3670916"/>
              <a:ext cx="1347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華康娃娃體(P)" panose="040B0500000000000000" pitchFamily="82" charset="-120"/>
                  <a:ea typeface="華康娃娃體(P)" panose="040B0500000000000000" pitchFamily="82" charset="-120"/>
                </a:rPr>
                <a:t>(</a:t>
              </a:r>
              <a:r>
                <a:rPr lang="zh-TW" altLang="en-US" dirty="0">
                  <a:latin typeface="華康娃娃體(P)" panose="040B0500000000000000" pitchFamily="82" charset="-120"/>
                  <a:ea typeface="華康娃娃體(P)" panose="040B0500000000000000" pitchFamily="82" charset="-120"/>
                </a:rPr>
                <a:t>智力測驗</a:t>
              </a:r>
              <a:r>
                <a:rPr lang="en-US" altLang="zh-TW" dirty="0" smtClean="0">
                  <a:latin typeface="華康娃娃體(P)" panose="040B0500000000000000" pitchFamily="82" charset="-120"/>
                  <a:ea typeface="華康娃娃體(P)" panose="040B0500000000000000" pitchFamily="82" charset="-120"/>
                </a:rPr>
                <a:t>)</a:t>
              </a:r>
              <a:endParaRPr lang="zh-TW" altLang="en-US" dirty="0">
                <a:latin typeface="華康娃娃體(P)" panose="040B0500000000000000" pitchFamily="82" charset="-120"/>
                <a:ea typeface="華康娃娃體(P)" panose="040B0500000000000000" pitchFamily="82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46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TW" altLang="en-US" dirty="0"/>
              <a:t>智力測驗的基本</a:t>
            </a:r>
            <a:r>
              <a:rPr lang="zh-TW" altLang="en-US" dirty="0" smtClean="0"/>
              <a:t>要件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FF0000"/>
                </a:solidFill>
              </a:rPr>
              <a:t>標準化與</a:t>
            </a:r>
            <a:r>
              <a:rPr lang="zh-TW" altLang="en-US" dirty="0">
                <a:solidFill>
                  <a:srgbClr val="FF0000"/>
                </a:solidFill>
              </a:rPr>
              <a:t>常</a:t>
            </a:r>
            <a:r>
              <a:rPr lang="zh-TW" altLang="en-US" dirty="0" smtClean="0">
                <a:solidFill>
                  <a:srgbClr val="FF0000"/>
                </a:solidFill>
              </a:rPr>
              <a:t>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257300" lvl="3" indent="0">
              <a:buNone/>
            </a:pPr>
            <a:r>
              <a:rPr lang="zh-TW" altLang="en-US" dirty="0" smtClean="0"/>
              <a:t>智力測驗標準化的三點程序</a:t>
            </a:r>
            <a:endParaRPr lang="en-US" altLang="zh-TW" dirty="0" smtClean="0"/>
          </a:p>
          <a:p>
            <a:pPr marL="1600200" lvl="3" indent="-342900">
              <a:buFont typeface="+mj-lt"/>
              <a:buAutoNum type="alphaLcPeriod"/>
            </a:pPr>
            <a:r>
              <a:rPr lang="zh-TW" altLang="en-US" dirty="0" smtClean="0"/>
              <a:t>確定測驗形式與試題</a:t>
            </a:r>
            <a:endParaRPr lang="en-US" altLang="zh-TW" dirty="0" smtClean="0"/>
          </a:p>
          <a:p>
            <a:pPr marL="1600200" lvl="3" indent="-342900">
              <a:buFont typeface="+mj-lt"/>
              <a:buAutoNum type="alphaLcPeriod"/>
            </a:pPr>
            <a:r>
              <a:rPr lang="zh-TW" altLang="en-US" dirty="0" smtClean="0"/>
              <a:t>抽取代表性樣本試測</a:t>
            </a:r>
            <a:endParaRPr lang="en-US" altLang="zh-TW" dirty="0" smtClean="0"/>
          </a:p>
          <a:p>
            <a:pPr marL="1600200" lvl="3" indent="-342900">
              <a:buFont typeface="+mj-lt"/>
              <a:buAutoNum type="alphaLcPeriod"/>
            </a:pPr>
            <a:r>
              <a:rPr lang="zh-TW" altLang="en-US" dirty="0"/>
              <a:t>依</a:t>
            </a:r>
            <a:r>
              <a:rPr lang="zh-TW" altLang="en-US" dirty="0" smtClean="0"/>
              <a:t>試測結果建立常模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FF0000"/>
                </a:solidFill>
              </a:rPr>
              <a:t>信度與效度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實施程序與</a:t>
            </a:r>
            <a:r>
              <a:rPr lang="zh-TW" altLang="en-US" dirty="0"/>
              <a:t>計</a:t>
            </a:r>
            <a:r>
              <a:rPr lang="zh-TW" altLang="en-US" dirty="0" smtClean="0"/>
              <a:t>分方</a:t>
            </a:r>
            <a:r>
              <a:rPr lang="zh-TW" altLang="en-US" dirty="0"/>
              <a:t>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31111" r="64375" b="23056"/>
          <a:stretch/>
        </p:blipFill>
        <p:spPr>
          <a:xfrm>
            <a:off x="5293675" y="2142796"/>
            <a:ext cx="1456364" cy="18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5" t="30695" r="36250" b="23334"/>
          <a:stretch/>
        </p:blipFill>
        <p:spPr>
          <a:xfrm>
            <a:off x="6902439" y="2142796"/>
            <a:ext cx="1441088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2" t="30834" r="7917" b="23333"/>
          <a:stretch/>
        </p:blipFill>
        <p:spPr>
          <a:xfrm>
            <a:off x="6030039" y="4025118"/>
            <a:ext cx="14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2587</TotalTime>
  <Words>967</Words>
  <Application>Microsoft Office PowerPoint</Application>
  <PresentationFormat>如螢幕大小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華康布丁體(P)</vt:lpstr>
      <vt:lpstr>華康娃娃體(P)</vt:lpstr>
      <vt:lpstr>微軟正黑體</vt:lpstr>
      <vt:lpstr>新細明體</vt:lpstr>
      <vt:lpstr>標楷體</vt:lpstr>
      <vt:lpstr>Arial</vt:lpstr>
      <vt:lpstr>Cambria Math</vt:lpstr>
      <vt:lpstr>Garamond</vt:lpstr>
      <vt:lpstr>Times New Roman</vt:lpstr>
      <vt:lpstr>Wingdings</vt:lpstr>
      <vt:lpstr>有機</vt:lpstr>
      <vt:lpstr>第九章</vt:lpstr>
      <vt:lpstr>智力的性質與相關概念</vt:lpstr>
      <vt:lpstr>PowerPoint 簡報</vt:lpstr>
      <vt:lpstr>智力理論</vt:lpstr>
      <vt:lpstr>PowerPoint 簡報</vt:lpstr>
      <vt:lpstr>智力多元論1</vt:lpstr>
      <vt:lpstr>智力多元論2</vt:lpstr>
      <vt:lpstr>智力測驗</vt:lpstr>
      <vt:lpstr>PowerPoint 簡報</vt:lpstr>
      <vt:lpstr>PowerPoint 簡報</vt:lpstr>
      <vt:lpstr>PowerPoint 簡報</vt:lpstr>
      <vt:lpstr>智力個別差異與因材施教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行為主義新理學的學習理論</dc:title>
  <dc:creator>admin</dc:creator>
  <cp:lastModifiedBy>admin</cp:lastModifiedBy>
  <cp:revision>151</cp:revision>
  <dcterms:created xsi:type="dcterms:W3CDTF">2017-08-24T03:16:24Z</dcterms:created>
  <dcterms:modified xsi:type="dcterms:W3CDTF">2019-12-25T03:48:19Z</dcterms:modified>
</cp:coreProperties>
</file>