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9E9E9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3E6DD6A9-0C4D-42D9-B42E-2DCB2F113001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B9E867EB-57DE-4192-A4C1-00D1403C1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6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第十章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非智力因素個別差異與學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校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教育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自我觀念與</a:t>
            </a:r>
            <a:r>
              <a:rPr lang="zh-TW" altLang="en-US" dirty="0" smtClean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自我評價、自我接納及自尊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有密切關係</a:t>
            </a:r>
            <a:endParaRPr lang="en-US" altLang="zh-TW" dirty="0" smtClean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marL="457200" lvl="1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學生</a:t>
            </a:r>
            <a:r>
              <a:rPr lang="zh-TW" altLang="en-US" dirty="0"/>
              <a:t>自我觀念的個別差異與學校教育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學生自我觀念的層次結構圖</a:t>
            </a:r>
            <a:r>
              <a:rPr lang="en-US" altLang="zh-TW" dirty="0"/>
              <a:t>(P.317)</a:t>
            </a:r>
          </a:p>
          <a:p>
            <a:pPr marL="914400" lvl="2" indent="0">
              <a:buNone/>
            </a:pPr>
            <a:r>
              <a:rPr lang="zh-TW" altLang="en-US" dirty="0"/>
              <a:t>探討學生自我觀念個別差異與學校教育的問題：</a:t>
            </a:r>
            <a:endParaRPr lang="en-US" altLang="zh-TW" dirty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個體成長自我觀念的發展歷程</a:t>
            </a:r>
            <a:endParaRPr lang="en-US" altLang="zh-TW" dirty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學生自我觀念與學校成就的關係</a:t>
            </a:r>
            <a:endParaRPr lang="en-US" altLang="zh-TW" dirty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如何培養學生正確的自我觀念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與學業成就互為因果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97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Coopersmith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的自尊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是經由自我評價後自我接納的</a:t>
            </a:r>
            <a:r>
              <a:rPr lang="zh-TW" altLang="en-US" dirty="0" smtClean="0">
                <a:solidFill>
                  <a:srgbClr val="FF0000"/>
                </a:solidFill>
              </a:rPr>
              <a:t>自我價值感</a:t>
            </a:r>
            <a:r>
              <a:rPr lang="zh-TW" altLang="en-US" dirty="0" smtClean="0">
                <a:solidFill>
                  <a:schemeClr val="tx1"/>
                </a:solidFill>
              </a:rPr>
              <a:t>，有以下三個條件</a:t>
            </a:r>
            <a:r>
              <a:rPr lang="en-US" altLang="zh-TW" dirty="0" smtClean="0">
                <a:solidFill>
                  <a:schemeClr val="tx1"/>
                </a:solidFill>
                <a:latin typeface="華康魏碑體"/>
                <a:ea typeface="華康魏碑體"/>
              </a:rPr>
              <a:t>﹕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華康魏碑體"/>
                <a:ea typeface="華康魏碑體"/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  <a:latin typeface="華康魏碑體"/>
                <a:ea typeface="華康魏碑體"/>
              </a:rPr>
              <a:t>重要感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Microsoft YaHei Light" panose="020B0502040204020203" pitchFamily="34" charset="-122"/>
              </a:rPr>
              <a:t>(sense of significance)﹕</a:t>
            </a:r>
            <a:r>
              <a:rPr lang="zh-TW" altLang="en-US" dirty="0" smtClean="0">
                <a:solidFill>
                  <a:schemeClr val="tx1"/>
                </a:solidFill>
                <a:latin typeface="華康魏碑體"/>
                <a:ea typeface="華康魏碑體"/>
              </a:rPr>
              <a:t>存在是重要而有意義的</a:t>
            </a:r>
            <a:endParaRPr lang="en-US" altLang="zh-TW" dirty="0" smtClean="0">
              <a:solidFill>
                <a:schemeClr val="tx1"/>
              </a:solidFill>
              <a:latin typeface="華康魏碑體"/>
              <a:ea typeface="華康魏碑體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華康魏碑體"/>
                <a:ea typeface="華康魏碑體"/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  <a:latin typeface="華康魏碑體"/>
                <a:ea typeface="華康魏碑體"/>
              </a:rPr>
              <a:t>成就感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  <a:ea typeface="華康魏碑體"/>
              </a:rPr>
              <a:t>(sense of competence)</a:t>
            </a:r>
            <a:r>
              <a:rPr lang="zh-TW" altLang="en-US" dirty="0" smtClean="0">
                <a:solidFill>
                  <a:schemeClr val="tx1"/>
                </a:solidFill>
                <a:latin typeface="華康魏碑體"/>
                <a:ea typeface="華康魏碑體"/>
              </a:rPr>
              <a:t>：能達到自己預期的目標</a:t>
            </a:r>
            <a:endParaRPr lang="en-US" altLang="zh-TW" dirty="0" smtClean="0">
              <a:solidFill>
                <a:schemeClr val="tx1"/>
              </a:solidFill>
              <a:latin typeface="華康魏碑體"/>
              <a:ea typeface="華康魏碑體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華康魏碑體"/>
                <a:ea typeface="華康魏碑體"/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  <a:latin typeface="華康魏碑體"/>
                <a:ea typeface="華康魏碑體"/>
              </a:rPr>
              <a:t>有力感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  <a:ea typeface="華康魏碑體"/>
              </a:rPr>
              <a:t>(sense of power)﹕</a:t>
            </a:r>
            <a:r>
              <a:rPr lang="zh-TW" altLang="en-US" dirty="0" smtClean="0">
                <a:solidFill>
                  <a:schemeClr val="tx1"/>
                </a:solidFill>
                <a:latin typeface="華康魏碑體"/>
                <a:ea typeface="華康魏碑體"/>
              </a:rPr>
              <a:t>勇於面對困難接受挑戰的心理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認知類型與學習類型的個別差異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認知類型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Witkin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的個別差異與學校教育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認知類型在</a:t>
            </a:r>
            <a:r>
              <a:rPr lang="zh-TW" altLang="en-US" dirty="0"/>
              <a:t>心</a:t>
            </a:r>
            <a:r>
              <a:rPr lang="zh-TW" altLang="en-US" dirty="0" smtClean="0"/>
              <a:t>理學上的研究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場獨立</a:t>
            </a:r>
            <a:r>
              <a:rPr lang="en-US" altLang="zh-TW" dirty="0" smtClean="0"/>
              <a:t>(field independence style)</a:t>
            </a:r>
            <a:r>
              <a:rPr lang="en-US" altLang="zh-TW" dirty="0" smtClean="0">
                <a:latin typeface="華康魏碑體"/>
                <a:ea typeface="華康魏碑體"/>
              </a:rPr>
              <a:t>﹕</a:t>
            </a:r>
            <a:r>
              <a:rPr lang="zh-TW" altLang="en-US" dirty="0" smtClean="0">
                <a:latin typeface="華康魏碑體"/>
                <a:ea typeface="華康魏碑體"/>
              </a:rPr>
              <a:t>不受場地變動的影響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場依賴</a:t>
            </a:r>
            <a:r>
              <a:rPr lang="en-US" altLang="zh-TW" dirty="0" smtClean="0"/>
              <a:t>(field dependence style)</a:t>
            </a:r>
            <a:r>
              <a:rPr lang="en-US" altLang="zh-TW" dirty="0" smtClean="0">
                <a:latin typeface="華康魏碑體"/>
                <a:ea typeface="華康魏碑體"/>
              </a:rPr>
              <a:t>﹕</a:t>
            </a:r>
            <a:r>
              <a:rPr lang="zh-TW" altLang="en-US" dirty="0" smtClean="0">
                <a:latin typeface="華康魏碑體"/>
                <a:ea typeface="華康魏碑體"/>
              </a:rPr>
              <a:t>受場地變動的影響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認知類型個別差異的教育含義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概念速度</a:t>
            </a:r>
            <a:r>
              <a:rPr lang="en-US" altLang="zh-TW" b="1" dirty="0" smtClean="0">
                <a:solidFill>
                  <a:srgbClr val="FF0000"/>
                </a:solidFill>
                <a:latin typeface="華康魏碑體"/>
                <a:ea typeface="華康魏碑體"/>
              </a:rPr>
              <a:t>﹕</a:t>
            </a:r>
            <a:r>
              <a:rPr lang="zh-TW" altLang="en-US" dirty="0" smtClean="0">
                <a:latin typeface="華康魏碑體"/>
                <a:ea typeface="華康魏碑體"/>
              </a:rPr>
              <a:t>對事物認知時，形成概念並做出反應的速度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衝動型</a:t>
            </a:r>
            <a:r>
              <a:rPr lang="en-US" altLang="zh-TW" dirty="0" smtClean="0">
                <a:solidFill>
                  <a:srgbClr val="FF0000"/>
                </a:solidFill>
              </a:rPr>
              <a:t>(impulsive style)</a:t>
            </a:r>
            <a:r>
              <a:rPr lang="zh-TW" altLang="en-US" dirty="0" smtClean="0">
                <a:solidFill>
                  <a:srgbClr val="FF0000"/>
                </a:solidFill>
                <a:latin typeface="華康魏碑體"/>
                <a:ea typeface="華康魏碑體"/>
              </a:rPr>
              <a:t>：</a:t>
            </a:r>
            <a:r>
              <a:rPr lang="zh-TW" altLang="en-US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對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問題反應較快但錯誤較多</a:t>
            </a:r>
            <a:endParaRPr lang="en-US" altLang="zh-TW" dirty="0" smtClean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慎思型</a:t>
            </a:r>
            <a:r>
              <a:rPr lang="en-US" altLang="zh-TW" dirty="0" smtClean="0">
                <a:solidFill>
                  <a:srgbClr val="FF0000"/>
                </a:solidFill>
              </a:rPr>
              <a:t>(reflective style)</a:t>
            </a:r>
            <a:r>
              <a:rPr lang="zh-TW" altLang="en-US" dirty="0">
                <a:solidFill>
                  <a:srgbClr val="FF0000"/>
                </a:solidFill>
                <a:latin typeface="華康魏碑體"/>
                <a:ea typeface="華康魏碑體"/>
              </a:rPr>
              <a:t>：</a:t>
            </a:r>
            <a:r>
              <a:rPr lang="zh-TW" altLang="en-US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對問題反應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較慢但</a:t>
            </a:r>
            <a:r>
              <a:rPr lang="zh-TW" altLang="en-US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錯誤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較少</a:t>
            </a:r>
            <a:endParaRPr lang="zh-TW" altLang="en-US" dirty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75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36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6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r>
              <a:rPr lang="zh-TW" altLang="en-US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二</a:t>
            </a:r>
            <a:r>
              <a:rPr lang="en-US" altLang="zh-TW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.</a:t>
            </a:r>
            <a:r>
              <a:rPr lang="zh-TW" altLang="en-US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學習</a:t>
            </a:r>
            <a:r>
              <a:rPr lang="zh-TW" altLang="en-US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類型的個別差異與學校教育</a:t>
            </a:r>
            <a:r>
              <a:rPr lang="en-US" altLang="zh-TW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endParaRPr lang="zh-TW" altLang="en-US" sz="3200" dirty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從認知類型到學習類型的研究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時間上的不同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取向上的不同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內涵上的不同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學習類型個別差異的教育含義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環境方面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記憶方面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生</a:t>
            </a:r>
            <a:r>
              <a:rPr lang="zh-TW" altLang="en-US" dirty="0"/>
              <a:t>理</a:t>
            </a:r>
            <a:r>
              <a:rPr lang="zh-TW" altLang="en-US" dirty="0" smtClean="0"/>
              <a:t>方面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社會方</a:t>
            </a:r>
            <a:r>
              <a:rPr lang="zh-TW" altLang="en-US" dirty="0"/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7245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本章學習之重點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認識非智力因素在學校教育上的重要性。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性向與成就的性別差異非智力因素在教育上的含義。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從</a:t>
            </a:r>
            <a:r>
              <a:rPr lang="zh-TW" altLang="en-US" dirty="0" smtClean="0">
                <a:solidFill>
                  <a:srgbClr val="FF0000"/>
                </a:solidFill>
              </a:rPr>
              <a:t>「適性而教」</a:t>
            </a:r>
            <a:r>
              <a:rPr lang="zh-TW" altLang="en-US" dirty="0" smtClean="0"/>
              <a:t>的觀點認識性格差異的教育含義。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了</a:t>
            </a:r>
            <a:r>
              <a:rPr lang="zh-TW" altLang="en-US" dirty="0" smtClean="0"/>
              <a:t>解學生成就動機與學習動機及其學業成就的關係。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了</a:t>
            </a:r>
            <a:r>
              <a:rPr lang="zh-TW" altLang="en-US" dirty="0" smtClean="0"/>
              <a:t>解如何根據學生日常行為表現推測其成就動機。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認識學生自我觀念與學業成就間的關係。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認識學生認知類型與學習類型的個別差異與</a:t>
            </a:r>
            <a:r>
              <a:rPr lang="zh-TW" altLang="en-US" dirty="0"/>
              <a:t>學校</a:t>
            </a:r>
            <a:r>
              <a:rPr lang="zh-TW" altLang="en-US" dirty="0" smtClean="0"/>
              <a:t>教育的關係。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1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性別差異與學校教育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性向與成就的性別差異現象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小學階段</a:t>
            </a:r>
            <a:r>
              <a:rPr lang="zh-TW" altLang="en-US" dirty="0"/>
              <a:t>男</a:t>
            </a:r>
            <a:r>
              <a:rPr lang="zh-TW" altLang="en-US" dirty="0" smtClean="0"/>
              <a:t>女生間無顯著差異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一般智力上無差異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學業成就上有差異</a:t>
            </a:r>
            <a:endParaRPr lang="en-US" altLang="zh-TW" dirty="0" smtClean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 smtClean="0">
                <a:solidFill>
                  <a:srgbClr val="FF0000"/>
                </a:solidFill>
              </a:rPr>
              <a:t>學以上</a:t>
            </a:r>
            <a:r>
              <a:rPr lang="zh-TW" altLang="en-US" dirty="0" smtClean="0"/>
              <a:t>男女生間差異顯著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麥卡畢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Maccoby</a:t>
            </a:r>
            <a:r>
              <a:rPr lang="en-US" altLang="zh-TW" dirty="0" smtClean="0"/>
              <a:t>, et al.)</a:t>
            </a:r>
            <a:r>
              <a:rPr lang="zh-TW" altLang="en-US" dirty="0" smtClean="0"/>
              <a:t>多年的研究，發現小學階段之後，女生語文優勢逐漸消失；男生數學能力優勢卻持續增加。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一般認為形成高中畢業生學術性向性別差異者，不是智力因素導致，而是非智力因素。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5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ea1ChtPeriod" startAt="2"/>
            </a:pPr>
            <a:r>
              <a:rPr lang="zh-TW" altLang="en-US" dirty="0" smtClean="0"/>
              <a:t>性向與成就性別差異的非智力因素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傳統文化</a:t>
            </a:r>
            <a:r>
              <a:rPr lang="zh-TW" altLang="en-US" dirty="0" smtClean="0"/>
              <a:t>與教育的客觀環境因素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較容易改變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zh-TW" altLang="en-US" dirty="0" smtClean="0"/>
              <a:t>從非智力因素觀點來看，個體的學術性向或學業成就代表其智能潛力的發揮，能否充分發揮與他成長過程與教育環境所施予的社會化有關。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家庭教育環境下的男女</a:t>
            </a:r>
            <a:r>
              <a:rPr lang="zh-TW" altLang="en-US" dirty="0" smtClean="0">
                <a:solidFill>
                  <a:srgbClr val="FF0000"/>
                </a:solidFill>
              </a:rPr>
              <a:t>兒童社會化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命名：男女有別。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教養：穿著、玩具、語言方式、讀物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行為要求：男剛女柔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身教與言教：男學父；女學母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88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學校環境教育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無論是學前幼兒教育或是六年的小學教育，教育環境中的女性氛圍並不像以男性為主的成人社會氛圍，仍然接近像女性為主的家庭環境。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rgbClr val="FF0000"/>
                </a:solidFill>
              </a:rPr>
              <a:t>重男輕女的傳統</a:t>
            </a:r>
            <a:r>
              <a:rPr lang="zh-TW" altLang="en-US" dirty="0"/>
              <a:t>是</a:t>
            </a:r>
            <a:r>
              <a:rPr lang="zh-TW" altLang="en-US" dirty="0" smtClean="0"/>
              <a:t>形成女性在學術性向或成就上遜於男生的關鍵非智力因素。</a:t>
            </a:r>
            <a:endParaRPr lang="en-US" altLang="zh-TW" dirty="0" smtClean="0"/>
          </a:p>
          <a:p>
            <a:pPr marL="9144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7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r>
              <a:rPr lang="en-US" altLang="zh-TW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2.</a:t>
            </a:r>
            <a:r>
              <a:rPr lang="zh-TW" altLang="en-US" sz="32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性別</a:t>
            </a:r>
            <a:r>
              <a:rPr lang="zh-TW" altLang="en-US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角色刻板化的主觀心理因素</a:t>
            </a:r>
            <a:r>
              <a:rPr lang="en-US" altLang="zh-TW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200" dirty="0"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endParaRPr lang="zh-TW" altLang="en-US" sz="3200" dirty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性別角色社會化及相關概念</a:t>
            </a:r>
            <a:endParaRPr lang="en-US" altLang="zh-TW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dirty="0" smtClean="0"/>
              <a:t>性別角色社會化指個人在社會發展過程中，其性別行為和心理特徵由社會化的歷程形成。</a:t>
            </a:r>
            <a:endParaRPr lang="en-US" altLang="zh-TW" dirty="0" smtClean="0"/>
          </a:p>
          <a:p>
            <a:pPr marL="1600200" lvl="3" indent="-342900">
              <a:buFont typeface="+mj-lt"/>
              <a:buAutoNum type="alphaLcPeriod"/>
            </a:pPr>
            <a:r>
              <a:rPr lang="zh-TW" altLang="en-US" dirty="0" smtClean="0"/>
              <a:t>相關概念：</a:t>
            </a:r>
            <a:endParaRPr lang="en-US" altLang="zh-TW" dirty="0" smtClean="0"/>
          </a:p>
          <a:p>
            <a:pPr lvl="3" indent="-285750"/>
            <a:r>
              <a:rPr lang="zh-TW" altLang="en-US" dirty="0" smtClean="0"/>
              <a:t> 性別認同</a:t>
            </a:r>
            <a:r>
              <a:rPr lang="en-US" altLang="zh-TW" dirty="0" smtClean="0">
                <a:solidFill>
                  <a:srgbClr val="FF0000"/>
                </a:solidFill>
                <a:latin typeface="華康超圓體" panose="020F0C09000000000000" pitchFamily="49" charset="-120"/>
                <a:ea typeface="華康超圓體" panose="020F0C09000000000000" pitchFamily="49" charset="-120"/>
              </a:rPr>
              <a:t>﹕</a:t>
            </a:r>
            <a:r>
              <a:rPr lang="zh-TW" altLang="en-US" dirty="0" smtClean="0">
                <a:solidFill>
                  <a:srgbClr val="FF0000"/>
                </a:solidFill>
                <a:latin typeface="華康超圓體" panose="020F0C09000000000000" pitchFamily="49" charset="-120"/>
                <a:ea typeface="華康超圓體" panose="020F0C09000000000000" pitchFamily="49" charset="-120"/>
              </a:rPr>
              <a:t>三歲，表現性別特有的行為舉止</a:t>
            </a:r>
            <a:endParaRPr lang="en-US" altLang="zh-TW" dirty="0" smtClean="0">
              <a:solidFill>
                <a:srgbClr val="FF0000"/>
              </a:solidFill>
              <a:latin typeface="華康超圓體" panose="020F0C09000000000000" pitchFamily="49" charset="-120"/>
              <a:ea typeface="華康超圓體" panose="020F0C09000000000000" pitchFamily="49" charset="-120"/>
            </a:endParaRPr>
          </a:p>
          <a:p>
            <a:pPr lvl="3" indent="-285750"/>
            <a:r>
              <a:rPr lang="zh-TW" altLang="en-US" dirty="0"/>
              <a:t> </a:t>
            </a:r>
            <a:r>
              <a:rPr lang="zh-TW" altLang="en-US" dirty="0" smtClean="0"/>
              <a:t>性別角色</a:t>
            </a:r>
            <a:r>
              <a:rPr lang="zh-TW" altLang="en-US" dirty="0" smtClean="0">
                <a:latin typeface="華康魏碑體"/>
                <a:ea typeface="華康魏碑體"/>
              </a:rPr>
              <a:t>：</a:t>
            </a:r>
            <a:r>
              <a:rPr lang="zh-TW" altLang="en-US" dirty="0" smtClean="0">
                <a:solidFill>
                  <a:srgbClr val="FF0000"/>
                </a:solidFill>
                <a:latin typeface="華康超圓體" panose="020F0C09000000000000" pitchFamily="49" charset="-120"/>
                <a:ea typeface="華康超圓體" panose="020F0C09000000000000" pitchFamily="49" charset="-120"/>
              </a:rPr>
              <a:t>性別刻板印象</a:t>
            </a:r>
            <a:r>
              <a:rPr lang="zh-TW" altLang="en-US" dirty="0" smtClean="0">
                <a:latin typeface="華康超圓體" panose="020F0C09000000000000" pitchFamily="49" charset="-120"/>
                <a:ea typeface="華康超圓體" panose="020F0C09000000000000" pitchFamily="49" charset="-120"/>
              </a:rPr>
              <a:t>與</a:t>
            </a:r>
            <a:r>
              <a:rPr lang="zh-TW" altLang="en-US" dirty="0" smtClean="0">
                <a:solidFill>
                  <a:srgbClr val="FF0000"/>
                </a:solidFill>
                <a:latin typeface="華康超圓體" panose="020F0C09000000000000" pitchFamily="49" charset="-120"/>
                <a:ea typeface="華康超圓體" panose="020F0C09000000000000" pitchFamily="49" charset="-120"/>
              </a:rPr>
              <a:t>性別角色期待</a:t>
            </a:r>
            <a:endParaRPr lang="en-US" altLang="zh-TW" dirty="0" smtClean="0">
              <a:solidFill>
                <a:srgbClr val="FF0000"/>
              </a:solidFill>
              <a:latin typeface="華康超圓體" panose="020F0C09000000000000" pitchFamily="49" charset="-120"/>
              <a:ea typeface="華康超圓體" panose="020F0C09000000000000" pitchFamily="49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性別角色社會化的理論解釋</a:t>
            </a:r>
            <a:endParaRPr lang="en-US" altLang="zh-TW" dirty="0" smtClean="0"/>
          </a:p>
          <a:p>
            <a:pPr marL="1600200" lvl="3" indent="-342900"/>
            <a:r>
              <a:rPr lang="zh-TW" altLang="en-US" dirty="0" smtClean="0"/>
              <a:t>社會學習理論</a:t>
            </a:r>
            <a:r>
              <a:rPr lang="zh-TW" altLang="en-US" sz="2000" dirty="0" smtClean="0">
                <a:latin typeface="華康魏碑體" panose="03000709000000000000" pitchFamily="65" charset="-120"/>
                <a:ea typeface="華康魏碑體" panose="03000709000000000000" pitchFamily="65" charset="-120"/>
              </a:rPr>
              <a:t>：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觀察學習、模仿、楷模、替代學習</a:t>
            </a:r>
            <a:endParaRPr lang="en-US" altLang="zh-TW" dirty="0" smtClean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marL="1600200" lvl="3" indent="-342900"/>
            <a:r>
              <a:rPr lang="zh-TW" altLang="en-US" dirty="0" smtClean="0"/>
              <a:t>認知發展論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：</a:t>
            </a:r>
            <a:r>
              <a:rPr lang="zh-TW" altLang="en-US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柯爾柏格</a:t>
            </a:r>
            <a:endParaRPr lang="en-US" altLang="zh-TW" dirty="0" smtClean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marL="1257300" lvl="3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性格差異與學校教育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學生性格是指學生在校對人對事對己以至對學校環境的適應，表現於行為上的獨特個性。</a:t>
            </a:r>
            <a:endParaRPr lang="en-US" altLang="zh-TW" dirty="0" smtClean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成就動機的個別差異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成就動機的性質與相關概念</a:t>
            </a:r>
            <a:endParaRPr lang="en-US" altLang="zh-TW" dirty="0" smtClean="0"/>
          </a:p>
          <a:p>
            <a:pPr marL="914400" lvl="2" indent="0">
              <a:spcBef>
                <a:spcPts val="200"/>
              </a:spcBef>
              <a:spcAft>
                <a:spcPts val="300"/>
              </a:spcAft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動機</a:t>
            </a:r>
            <a:r>
              <a:rPr lang="en-US" altLang="zh-TW" dirty="0" smtClean="0">
                <a:solidFill>
                  <a:srgbClr val="FF0000"/>
                </a:solidFill>
                <a:latin typeface="華康魏碑體"/>
                <a:ea typeface="華康魏碑體"/>
              </a:rPr>
              <a:t>﹕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引起個體活動，維持已引起的活動，病倒使該活動朝向某一目標的內在歷程</a:t>
            </a:r>
            <a:endParaRPr lang="en-US" altLang="zh-TW" dirty="0" smtClean="0"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marL="914400" lvl="2" indent="0">
              <a:spcBef>
                <a:spcPts val="200"/>
              </a:spcBef>
              <a:spcAft>
                <a:spcPts val="300"/>
              </a:spcAft>
              <a:buNone/>
            </a:pPr>
            <a:r>
              <a:rPr lang="zh-TW" altLang="en-US" dirty="0" smtClean="0"/>
              <a:t>學習動機</a:t>
            </a:r>
            <a:endParaRPr lang="en-US" altLang="zh-TW" dirty="0" smtClean="0"/>
          </a:p>
          <a:p>
            <a:pPr marL="914400" lvl="2" indent="0">
              <a:spcBef>
                <a:spcPts val="200"/>
              </a:spcBef>
              <a:spcAft>
                <a:spcPts val="300"/>
              </a:spcAft>
              <a:buNone/>
            </a:pPr>
            <a:r>
              <a:rPr lang="zh-TW" altLang="en-US" dirty="0" smtClean="0"/>
              <a:t>成就動機</a:t>
            </a:r>
            <a:r>
              <a:rPr lang="en-US" altLang="zh-TW" dirty="0" smtClean="0">
                <a:latin typeface="華康魏碑體"/>
                <a:ea typeface="華康魏碑體"/>
              </a:rPr>
              <a:t>﹕</a:t>
            </a:r>
            <a:r>
              <a:rPr lang="zh-TW" altLang="en-US" dirty="0" smtClean="0">
                <a:solidFill>
                  <a:srgbClr val="00B0F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求成需求與必敗需求</a:t>
            </a:r>
            <a:endParaRPr lang="en-US" altLang="zh-TW" dirty="0" smtClean="0">
              <a:solidFill>
                <a:srgbClr val="00B0F0"/>
              </a:solidFill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  <a:p>
            <a:pPr marL="1371600" lvl="2" indent="-457200">
              <a:spcBef>
                <a:spcPts val="2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成就動機</a:t>
            </a:r>
            <a:r>
              <a:rPr lang="zh-TW" altLang="en-US" dirty="0" smtClean="0"/>
              <a:t>被視為性格特徵之一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FF0000"/>
                </a:solidFill>
              </a:rPr>
              <a:t>學習行為表現</a:t>
            </a:r>
            <a:r>
              <a:rPr lang="zh-TW" altLang="en-US" dirty="0"/>
              <a:t>是</a:t>
            </a:r>
            <a:r>
              <a:rPr lang="zh-TW" altLang="en-US" dirty="0" smtClean="0"/>
              <a:t>成就動機的指標</a:t>
            </a:r>
            <a:endParaRPr lang="en-US" altLang="zh-TW" dirty="0" smtClean="0"/>
          </a:p>
          <a:p>
            <a:pPr marL="1371600" lvl="2" indent="-457200">
              <a:spcBef>
                <a:spcPts val="2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4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36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600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r>
              <a:rPr lang="en-US" altLang="zh-TW" sz="3600" dirty="0" smtClean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2.</a:t>
            </a:r>
            <a:r>
              <a:rPr lang="zh-TW" altLang="en-US" sz="3600" dirty="0" smtClean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高</a:t>
            </a:r>
            <a:r>
              <a:rPr lang="zh-TW" altLang="en-US" sz="3600" dirty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成就動機學生的行為特徵</a:t>
            </a:r>
            <a:r>
              <a:rPr lang="en-US" altLang="zh-TW" sz="3600" dirty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/>
            </a:r>
            <a:br>
              <a:rPr lang="en-US" altLang="zh-TW" sz="3600" dirty="0">
                <a:solidFill>
                  <a:srgbClr val="0070C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</a:br>
            <a:endParaRPr lang="zh-TW" altLang="en-US" sz="3600" dirty="0">
              <a:solidFill>
                <a:srgbClr val="0070C0"/>
              </a:solidFill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主動參與學習活動</a:t>
            </a:r>
            <a:endParaRPr lang="en-US" altLang="zh-TW" sz="2400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持續從事學習活動</a:t>
            </a:r>
            <a:endParaRPr lang="en-US" altLang="zh-TW" sz="2400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獨立完成指定課業</a:t>
            </a:r>
            <a:endParaRPr lang="en-US" altLang="zh-TW" sz="2400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能容忍失敗的挫折</a:t>
            </a:r>
            <a:endParaRPr lang="en-US" altLang="zh-TW" sz="2400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將成敗歸因於努力</a:t>
            </a:r>
            <a:endParaRPr lang="en-US" altLang="zh-TW" sz="2400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/>
              <a:t>有較</a:t>
            </a:r>
            <a:r>
              <a:rPr lang="zh-TW" altLang="en-US" sz="2400" dirty="0"/>
              <a:t>佳</a:t>
            </a:r>
            <a:r>
              <a:rPr lang="zh-TW" altLang="en-US" sz="2400" dirty="0" smtClean="0"/>
              <a:t>的學業成</a:t>
            </a:r>
            <a:r>
              <a:rPr lang="zh-TW" altLang="en-US" sz="2400" dirty="0"/>
              <a:t>就</a:t>
            </a:r>
          </a:p>
        </p:txBody>
      </p:sp>
    </p:spTree>
    <p:extLst>
      <p:ext uri="{BB962C8B-B14F-4D97-AF65-F5344CB8AC3E}">
        <p14:creationId xmlns:p14="http://schemas.microsoft.com/office/powerpoint/2010/main" val="38092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0070C0"/>
                </a:solidFill>
              </a:rPr>
              <a:t>二</a:t>
            </a:r>
            <a:r>
              <a:rPr lang="zh-TW" altLang="en-US" dirty="0" smtClean="0">
                <a:solidFill>
                  <a:srgbClr val="0070C0"/>
                </a:solidFill>
                <a:latin typeface="新細明體"/>
                <a:ea typeface="新細明體"/>
              </a:rPr>
              <a:t>、</a:t>
            </a:r>
            <a:r>
              <a:rPr lang="zh-TW" altLang="en-US" dirty="0" smtClean="0">
                <a:solidFill>
                  <a:srgbClr val="0070C0"/>
                </a:solidFill>
              </a:rPr>
              <a:t>自我</a:t>
            </a:r>
            <a:r>
              <a:rPr lang="zh-TW" altLang="en-US" dirty="0">
                <a:solidFill>
                  <a:srgbClr val="0070C0"/>
                </a:solidFill>
              </a:rPr>
              <a:t>觀念的個別差異</a:t>
            </a:r>
            <a:r>
              <a:rPr lang="en-US" altLang="zh-TW" dirty="0">
                <a:solidFill>
                  <a:srgbClr val="0070C0"/>
                </a:solidFill>
              </a:rPr>
              <a:t/>
            </a:r>
            <a:br>
              <a:rPr lang="en-US" altLang="zh-TW" dirty="0">
                <a:solidFill>
                  <a:srgbClr val="0070C0"/>
                </a:solidFill>
              </a:rPr>
            </a:b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自我觀念的教育心理學研究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自我觀念：</a:t>
            </a:r>
            <a:r>
              <a:rPr lang="zh-TW" altLang="en-US" dirty="0" smtClean="0">
                <a:solidFill>
                  <a:srgbClr val="FF0000"/>
                </a:solidFill>
              </a:rPr>
              <a:t>個體自我對客觀自我的看法。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TW" altLang="en-US" dirty="0" smtClean="0"/>
              <a:t>羅杰斯的定義的自我觀念最為完備解釋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/>
              <a:t>係</a:t>
            </a:r>
            <a:r>
              <a:rPr lang="zh-TW" altLang="en-US" dirty="0" smtClean="0"/>
              <a:t>指學生</a:t>
            </a:r>
            <a:r>
              <a:rPr lang="zh-TW" altLang="en-US" dirty="0"/>
              <a:t>在身心成長及學校生活經驗中</a:t>
            </a:r>
            <a:r>
              <a:rPr lang="zh-TW" altLang="en-US" dirty="0" smtClean="0"/>
              <a:t>，對自己身心特徵</a:t>
            </a:r>
            <a:r>
              <a:rPr lang="zh-TW" altLang="en-US" dirty="0" smtClean="0">
                <a:latin typeface="華康布丁體" panose="040B0C09000000000000" pitchFamily="81" charset="-120"/>
                <a:ea typeface="華康布丁體" panose="040B0C09000000000000" pitchFamily="81" charset="-120"/>
              </a:rPr>
              <a:t>、學業成就及社會人際關係等各方面所持的</a:t>
            </a:r>
            <a:r>
              <a:rPr lang="zh-TW" altLang="en-US" dirty="0" smtClean="0">
                <a:solidFill>
                  <a:srgbClr val="FF000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綜合性知覺與自我評價。</a:t>
            </a:r>
            <a:r>
              <a:rPr lang="en-US" altLang="zh-TW" dirty="0" smtClean="0">
                <a:solidFill>
                  <a:srgbClr val="FF000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自陳量表評量</a:t>
            </a:r>
            <a:r>
              <a:rPr lang="en-US" altLang="zh-TW" dirty="0" smtClean="0">
                <a:solidFill>
                  <a:srgbClr val="FF0000"/>
                </a:solidFill>
                <a:latin typeface="華康布丁體" panose="040B0C09000000000000" pitchFamily="81" charset="-120"/>
                <a:ea typeface="華康布丁體" panose="040B0C09000000000000" pitchFamily="81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86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2774</TotalTime>
  <Words>907</Words>
  <Application>Microsoft Office PowerPoint</Application>
  <PresentationFormat>如螢幕大小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Microsoft YaHei Light</vt:lpstr>
      <vt:lpstr>華康布丁體</vt:lpstr>
      <vt:lpstr>華康布丁體(P)</vt:lpstr>
      <vt:lpstr>華康超圓體</vt:lpstr>
      <vt:lpstr>華康魏碑體</vt:lpstr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Wingdings</vt:lpstr>
      <vt:lpstr>有機</vt:lpstr>
      <vt:lpstr>第十章</vt:lpstr>
      <vt:lpstr>前言</vt:lpstr>
      <vt:lpstr>性別差異與學校教育</vt:lpstr>
      <vt:lpstr>PowerPoint 簡報</vt:lpstr>
      <vt:lpstr>PowerPoint 簡報</vt:lpstr>
      <vt:lpstr> 2.性別角色刻板化的主觀心理因素 </vt:lpstr>
      <vt:lpstr>性格差異與學校教育</vt:lpstr>
      <vt:lpstr> 2.高成就動機學生的行為特徵 </vt:lpstr>
      <vt:lpstr> 二、自我觀念的個別差異 </vt:lpstr>
      <vt:lpstr> </vt:lpstr>
      <vt:lpstr>Coopersmith 的自尊</vt:lpstr>
      <vt:lpstr>認知類型與學習類型的個別差異</vt:lpstr>
      <vt:lpstr> 二.學習類型的個別差異與學校教育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165</cp:revision>
  <cp:lastPrinted>2019-12-25T05:33:48Z</cp:lastPrinted>
  <dcterms:created xsi:type="dcterms:W3CDTF">2017-08-24T03:16:24Z</dcterms:created>
  <dcterms:modified xsi:type="dcterms:W3CDTF">2019-12-25T05:34:53Z</dcterms:modified>
</cp:coreProperties>
</file>