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handoutMasterIdLst>
    <p:handoutMasterId r:id="rId15"/>
  </p:handoutMasterIdLst>
  <p:sldIdLst>
    <p:sldId id="256" r:id="rId2"/>
    <p:sldId id="257" r:id="rId3"/>
    <p:sldId id="270" r:id="rId4"/>
    <p:sldId id="272" r:id="rId5"/>
    <p:sldId id="273" r:id="rId6"/>
    <p:sldId id="274" r:id="rId7"/>
    <p:sldId id="275" r:id="rId8"/>
    <p:sldId id="276" r:id="rId9"/>
    <p:sldId id="277" r:id="rId10"/>
    <p:sldId id="278" r:id="rId11"/>
    <p:sldId id="271" r:id="rId12"/>
    <p:sldId id="279" r:id="rId13"/>
    <p:sldId id="280" r:id="rId14"/>
  </p:sldIdLst>
  <p:sldSz cx="9144000" cy="6858000" type="screen4x3"/>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2" autoAdjust="0"/>
    <p:restoredTop sz="94660"/>
  </p:normalViewPr>
  <p:slideViewPr>
    <p:cSldViewPr snapToGrid="0">
      <p:cViewPr varScale="1">
        <p:scale>
          <a:sx n="115" d="100"/>
          <a:sy n="115" d="100"/>
        </p:scale>
        <p:origin x="13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0C31897D-FD61-457B-A733-A1A1251982B8}" type="datetimeFigureOut">
              <a:rPr lang="zh-TW" altLang="en-US" smtClean="0"/>
              <a:t>2020/12/30</a:t>
            </a:fld>
            <a:endParaRPr lang="zh-TW" altLang="en-US"/>
          </a:p>
        </p:txBody>
      </p:sp>
      <p:sp>
        <p:nvSpPr>
          <p:cNvPr id="4" name="頁尾版面配置區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FF25F2C3-0462-4713-AE82-DCC1122AFF19}" type="slidenum">
              <a:rPr lang="zh-TW" altLang="en-US" smtClean="0"/>
              <a:t>‹#›</a:t>
            </a:fld>
            <a:endParaRPr lang="zh-TW" altLang="en-US"/>
          </a:p>
        </p:txBody>
      </p:sp>
    </p:spTree>
    <p:extLst>
      <p:ext uri="{BB962C8B-B14F-4D97-AF65-F5344CB8AC3E}">
        <p14:creationId xmlns:p14="http://schemas.microsoft.com/office/powerpoint/2010/main" val="5209840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87D88508-4329-4C0F-A2DB-4E787AF5BEA5}" type="datetimeFigureOut">
              <a:rPr lang="zh-TW" altLang="en-US" smtClean="0"/>
              <a:t>2020/12/30</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F8382DC4-902D-478C-BAF4-B8C56042DFA1}"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83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7D88508-4329-4C0F-A2DB-4E787AF5BEA5}" type="datetimeFigureOut">
              <a:rPr lang="zh-TW" altLang="en-US" smtClean="0"/>
              <a:t>2020/12/30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382DC4-902D-478C-BAF4-B8C56042DFA1}" type="slidenum">
              <a:rPr lang="zh-TW" altLang="en-US" smtClean="0"/>
              <a:t>‹#›</a:t>
            </a:fld>
            <a:endParaRPr lang="zh-TW" altLang="en-US"/>
          </a:p>
        </p:txBody>
      </p:sp>
    </p:spTree>
    <p:extLst>
      <p:ext uri="{BB962C8B-B14F-4D97-AF65-F5344CB8AC3E}">
        <p14:creationId xmlns:p14="http://schemas.microsoft.com/office/powerpoint/2010/main" val="173147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87D88508-4329-4C0F-A2DB-4E787AF5BEA5}" type="datetimeFigureOut">
              <a:rPr lang="zh-TW" altLang="en-US" smtClean="0"/>
              <a:t>2020/12/30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07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87D88508-4329-4C0F-A2DB-4E787AF5BEA5}" type="datetimeFigureOut">
              <a:rPr lang="zh-TW" altLang="en-US" smtClean="0"/>
              <a:t>2020/12/30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728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87D88508-4329-4C0F-A2DB-4E787AF5BEA5}" type="datetimeFigureOut">
              <a:rPr lang="zh-TW" altLang="en-US" smtClean="0"/>
              <a:t>2020/12/30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t>‹#›</a:t>
            </a:fld>
            <a:endParaRPr lang="zh-TW" altLang="en-US"/>
          </a:p>
        </p:txBody>
      </p:sp>
    </p:spTree>
    <p:extLst>
      <p:ext uri="{BB962C8B-B14F-4D97-AF65-F5344CB8AC3E}">
        <p14:creationId xmlns:p14="http://schemas.microsoft.com/office/powerpoint/2010/main" val="621989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87D88508-4329-4C0F-A2DB-4E787AF5BEA5}" type="datetimeFigureOut">
              <a:rPr lang="zh-TW" altLang="en-US" smtClean="0"/>
              <a:t>2020/12/30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50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87D88508-4329-4C0F-A2DB-4E787AF5BEA5}" type="datetimeFigureOut">
              <a:rPr lang="zh-TW" altLang="en-US" smtClean="0"/>
              <a:t>2020/12/30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224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7D88508-4329-4C0F-A2DB-4E787AF5BEA5}" type="datetimeFigureOut">
              <a:rPr lang="zh-TW" altLang="en-US" smtClean="0"/>
              <a:pPr/>
              <a:t>2020/12/30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pPr/>
              <a:t>‹#›</a:t>
            </a:fld>
            <a:endParaRPr lang="zh-TW" altLang="en-US"/>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082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7D88508-4329-4C0F-A2DB-4E787AF5BEA5}" type="datetimeFigureOut">
              <a:rPr lang="zh-TW" altLang="en-US" smtClean="0"/>
              <a:pPr/>
              <a:t>2020/12/30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pPr/>
              <a:t>‹#›</a:t>
            </a:fld>
            <a:endParaRPr lang="zh-TW" altLang="en-US"/>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090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6" y="1846671"/>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858045"/>
          </a:xfrm>
        </p:spPr>
        <p:txBody>
          <a:bodyPr>
            <a:normAutofit/>
          </a:bodyPr>
          <a:lstStyle>
            <a:lvl1pPr>
              <a:defRPr sz="4000"/>
            </a:lvl1pPr>
          </a:lstStyle>
          <a:p>
            <a:r>
              <a:rPr lang="zh-TW" altLang="en-US" dirty="0" smtClean="0"/>
              <a:t>按一下以編輯母片標題樣式</a:t>
            </a:r>
            <a:endParaRPr lang="en-US" dirty="0"/>
          </a:p>
        </p:txBody>
      </p:sp>
      <p:sp>
        <p:nvSpPr>
          <p:cNvPr id="3" name="Content Placeholder 2"/>
          <p:cNvSpPr>
            <a:spLocks noGrp="1"/>
          </p:cNvSpPr>
          <p:nvPr>
            <p:ph idx="1"/>
          </p:nvPr>
        </p:nvSpPr>
        <p:spPr>
          <a:xfrm>
            <a:off x="1176865" y="1919961"/>
            <a:ext cx="6798736" cy="401517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7D88508-4329-4C0F-A2DB-4E787AF5BEA5}" type="datetimeFigureOut">
              <a:rPr lang="zh-TW" altLang="en-US" smtClean="0"/>
              <a:pPr/>
              <a:t>2020/12/30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pPr/>
              <a:t>‹#›</a:t>
            </a:fld>
            <a:endParaRPr lang="zh-TW" altLang="en-US"/>
          </a:p>
        </p:txBody>
      </p:sp>
    </p:spTree>
    <p:extLst>
      <p:ext uri="{BB962C8B-B14F-4D97-AF65-F5344CB8AC3E}">
        <p14:creationId xmlns:p14="http://schemas.microsoft.com/office/powerpoint/2010/main" val="185158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87D88508-4329-4C0F-A2DB-4E787AF5BEA5}" type="datetimeFigureOut">
              <a:rPr lang="zh-TW" altLang="en-US" smtClean="0"/>
              <a:pPr/>
              <a:t>2020/12/30</a:t>
            </a:fld>
            <a:endParaRPr lang="zh-TW" altLang="en-US" dirty="0"/>
          </a:p>
        </p:txBody>
      </p:sp>
      <p:sp>
        <p:nvSpPr>
          <p:cNvPr id="5" name="Footer Placeholder 4"/>
          <p:cNvSpPr>
            <a:spLocks noGrp="1"/>
          </p:cNvSpPr>
          <p:nvPr>
            <p:ph type="ftr" sz="quarter" idx="11"/>
          </p:nvPr>
        </p:nvSpPr>
        <p:spPr/>
        <p:txBody>
          <a:bodyPr/>
          <a:lstStyle/>
          <a:p>
            <a:endParaRPr lang="zh-TW" altLang="en-US" dirty="0"/>
          </a:p>
        </p:txBody>
      </p:sp>
      <p:sp>
        <p:nvSpPr>
          <p:cNvPr id="6" name="Slide Number Placeholder 5"/>
          <p:cNvSpPr>
            <a:spLocks noGrp="1"/>
          </p:cNvSpPr>
          <p:nvPr>
            <p:ph type="sldNum" sz="quarter" idx="12"/>
          </p:nvPr>
        </p:nvSpPr>
        <p:spPr/>
        <p:txBody>
          <a:bodyPr/>
          <a:lstStyle/>
          <a:p>
            <a:fld id="{F8382DC4-902D-478C-BAF4-B8C56042DFA1}" type="slidenum">
              <a:rPr lang="zh-TW" altLang="en-US" smtClean="0"/>
              <a:pPr/>
              <a:t>‹#›</a:t>
            </a:fld>
            <a:endParaRPr lang="zh-TW" altLang="en-US" dirty="0"/>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42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7D88508-4329-4C0F-A2DB-4E787AF5BEA5}" type="datetimeFigureOut">
              <a:rPr lang="zh-TW" altLang="en-US" smtClean="0"/>
              <a:pPr/>
              <a:t>2020/12/30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382DC4-902D-478C-BAF4-B8C56042DFA1}" type="slidenum">
              <a:rPr lang="zh-TW" altLang="en-US" smtClean="0"/>
              <a:pPr/>
              <a:t>‹#›</a:t>
            </a:fld>
            <a:endParaRPr lang="zh-TW" altLang="en-US"/>
          </a:p>
        </p:txBody>
      </p:sp>
    </p:spTree>
    <p:extLst>
      <p:ext uri="{BB962C8B-B14F-4D97-AF65-F5344CB8AC3E}">
        <p14:creationId xmlns:p14="http://schemas.microsoft.com/office/powerpoint/2010/main" val="106345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7D88508-4329-4C0F-A2DB-4E787AF5BEA5}" type="datetimeFigureOut">
              <a:rPr lang="zh-TW" altLang="en-US" smtClean="0"/>
              <a:pPr/>
              <a:t>2020/12/30</a:t>
            </a:fld>
            <a:endParaRPr lang="zh-TW" altLang="en-US" dirty="0"/>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8382DC4-902D-478C-BAF4-B8C56042DFA1}" type="slidenum">
              <a:rPr lang="zh-TW" altLang="en-US" smtClean="0"/>
              <a:pPr/>
              <a:t>‹#›</a:t>
            </a:fld>
            <a:endParaRPr lang="zh-TW" altLang="en-US"/>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1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7D88508-4329-4C0F-A2DB-4E787AF5BEA5}" type="datetimeFigureOut">
              <a:rPr lang="zh-TW" altLang="en-US" smtClean="0"/>
              <a:pPr/>
              <a:t>2020/12/30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8382DC4-902D-478C-BAF4-B8C56042DFA1}" type="slidenum">
              <a:rPr lang="zh-TW" altLang="en-US" smtClean="0"/>
              <a:pPr/>
              <a:t>‹#›</a:t>
            </a:fld>
            <a:endParaRPr lang="zh-TW" altLang="en-US"/>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31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88508-4329-4C0F-A2DB-4E787AF5BEA5}" type="datetimeFigureOut">
              <a:rPr lang="zh-TW" altLang="en-US" smtClean="0"/>
              <a:pPr/>
              <a:t>2020/12/30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8382DC4-902D-478C-BAF4-B8C56042DFA1}" type="slidenum">
              <a:rPr lang="zh-TW" altLang="en-US" smtClean="0"/>
              <a:pPr/>
              <a:t>‹#›</a:t>
            </a:fld>
            <a:endParaRPr lang="zh-TW" altLang="en-US"/>
          </a:p>
        </p:txBody>
      </p:sp>
    </p:spTree>
    <p:extLst>
      <p:ext uri="{BB962C8B-B14F-4D97-AF65-F5344CB8AC3E}">
        <p14:creationId xmlns:p14="http://schemas.microsoft.com/office/powerpoint/2010/main" val="93684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7D88508-4329-4C0F-A2DB-4E787AF5BEA5}" type="datetimeFigureOut">
              <a:rPr lang="zh-TW" altLang="en-US" smtClean="0"/>
              <a:pPr/>
              <a:t>2020/12/30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382DC4-902D-478C-BAF4-B8C56042DFA1}" type="slidenum">
              <a:rPr lang="zh-TW" altLang="en-US" smtClean="0"/>
              <a:pPr/>
              <a:t>‹#›</a:t>
            </a:fld>
            <a:endParaRPr lang="zh-TW" altLang="en-US"/>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35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7D88508-4329-4C0F-A2DB-4E787AF5BEA5}" type="datetimeFigureOut">
              <a:rPr lang="zh-TW" altLang="en-US" smtClean="0"/>
              <a:pPr/>
              <a:t>2020/12/30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382DC4-902D-478C-BAF4-B8C56042DFA1}" type="slidenum">
              <a:rPr lang="zh-TW" altLang="en-US" smtClean="0"/>
              <a:pPr/>
              <a:t>‹#›</a:t>
            </a:fld>
            <a:endParaRPr lang="zh-TW" altLang="en-US"/>
          </a:p>
        </p:txBody>
      </p:sp>
    </p:spTree>
    <p:extLst>
      <p:ext uri="{BB962C8B-B14F-4D97-AF65-F5344CB8AC3E}">
        <p14:creationId xmlns:p14="http://schemas.microsoft.com/office/powerpoint/2010/main" val="122035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88508-4329-4C0F-A2DB-4E787AF5BEA5}" type="datetimeFigureOut">
              <a:rPr lang="zh-TW" altLang="en-US" smtClean="0"/>
              <a:t>2020/12/30</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382DC4-902D-478C-BAF4-B8C56042DFA1}" type="slidenum">
              <a:rPr lang="zh-TW" altLang="en-US" smtClean="0"/>
              <a:t>‹#›</a:t>
            </a:fld>
            <a:endParaRPr lang="zh-TW" altLang="en-US"/>
          </a:p>
        </p:txBody>
      </p:sp>
    </p:spTree>
    <p:extLst>
      <p:ext uri="{BB962C8B-B14F-4D97-AF65-F5344CB8AC3E}">
        <p14:creationId xmlns:p14="http://schemas.microsoft.com/office/powerpoint/2010/main" val="19289612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32000" y="1122363"/>
            <a:ext cx="8280000" cy="2387600"/>
          </a:xfrm>
        </p:spPr>
        <p:txBody>
          <a:bodyPr>
            <a:normAutofit/>
          </a:bodyPr>
          <a:lstStyle/>
          <a:p>
            <a:r>
              <a:rPr lang="zh-TW" altLang="en-US" sz="4600" dirty="0" smtClean="0">
                <a:latin typeface="華康新綜藝體" panose="040B0709000000000000" pitchFamily="81" charset="-120"/>
                <a:ea typeface="華康新綜藝體" panose="040B0709000000000000" pitchFamily="81" charset="-120"/>
              </a:rPr>
              <a:t>第十一章 兩種不同的教學取向</a:t>
            </a:r>
            <a:endParaRPr lang="zh-TW" altLang="en-US" sz="3600" dirty="0">
              <a:latin typeface="華康新綜藝體" panose="040B0709000000000000" pitchFamily="81" charset="-120"/>
              <a:ea typeface="華康新綜藝體" panose="040B0709000000000000" pitchFamily="81" charset="-120"/>
            </a:endParaRPr>
          </a:p>
        </p:txBody>
      </p:sp>
      <p:sp>
        <p:nvSpPr>
          <p:cNvPr id="3" name="副標題 2"/>
          <p:cNvSpPr>
            <a:spLocks noGrp="1"/>
          </p:cNvSpPr>
          <p:nvPr>
            <p:ph type="subTitle" idx="1"/>
          </p:nvPr>
        </p:nvSpPr>
        <p:spPr>
          <a:xfrm>
            <a:off x="432000" y="3602038"/>
            <a:ext cx="8280000" cy="1655762"/>
          </a:xfrm>
        </p:spPr>
        <p:txBody>
          <a:bodyPr>
            <a:normAutofit/>
          </a:bodyPr>
          <a:lstStyle/>
          <a:p>
            <a:endParaRPr lang="zh-TW" altLang="en-US" sz="3600" dirty="0"/>
          </a:p>
        </p:txBody>
      </p:sp>
    </p:spTree>
    <p:extLst>
      <p:ext uri="{BB962C8B-B14F-4D97-AF65-F5344CB8AC3E}">
        <p14:creationId xmlns:p14="http://schemas.microsoft.com/office/powerpoint/2010/main" val="4234394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華康布丁體(P)" panose="040B0C00000000000000" pitchFamily="82" charset="-120"/>
                <a:ea typeface="華康布丁體(P)" panose="040B0C00000000000000" pitchFamily="82" charset="-120"/>
              </a:rPr>
              <a:t>發現學習與合作學習</a:t>
            </a:r>
            <a:endParaRPr lang="zh-TW" altLang="en-US" dirty="0">
              <a:latin typeface="華康布丁體(P)" panose="040B0C00000000000000" pitchFamily="82" charset="-120"/>
              <a:ea typeface="華康布丁體(P)" panose="040B0C00000000000000" pitchFamily="82" charset="-120"/>
            </a:endParaRPr>
          </a:p>
        </p:txBody>
      </p:sp>
      <p:sp>
        <p:nvSpPr>
          <p:cNvPr id="3" name="內容版面配置區 2"/>
          <p:cNvSpPr>
            <a:spLocks noGrp="1"/>
          </p:cNvSpPr>
          <p:nvPr>
            <p:ph idx="1"/>
          </p:nvPr>
        </p:nvSpPr>
        <p:spPr/>
        <p:txBody>
          <a:bodyPr/>
          <a:lstStyle/>
          <a:p>
            <a:r>
              <a:rPr lang="zh-TW" altLang="en-US" dirty="0" smtClean="0">
                <a:latin typeface="華康布丁體(P)" panose="040B0C00000000000000" pitchFamily="82" charset="-120"/>
                <a:ea typeface="華康布丁體(P)" panose="040B0C00000000000000" pitchFamily="82" charset="-120"/>
              </a:rPr>
              <a:t>合作學習：</a:t>
            </a:r>
            <a:r>
              <a:rPr lang="zh-TW" altLang="en-US" dirty="0" smtClean="0">
                <a:latin typeface="+mj-ea"/>
                <a:ea typeface="+mj-ea"/>
              </a:rPr>
              <a:t>成立學習小組互助合作解決教師指定的問題</a:t>
            </a:r>
            <a:endParaRPr lang="en-US" altLang="zh-TW" dirty="0" smtClean="0">
              <a:latin typeface="+mj-ea"/>
              <a:ea typeface="+mj-ea"/>
            </a:endParaRPr>
          </a:p>
          <a:p>
            <a:r>
              <a:rPr lang="zh-TW" altLang="en-US" dirty="0" smtClean="0">
                <a:latin typeface="+mj-ea"/>
                <a:ea typeface="+mj-ea"/>
              </a:rPr>
              <a:t>*採</a:t>
            </a:r>
            <a:r>
              <a:rPr lang="zh-TW" altLang="en-US" dirty="0" smtClean="0">
                <a:solidFill>
                  <a:srgbClr val="FF0000"/>
                </a:solidFill>
                <a:latin typeface="華康布丁體(P)" panose="040B0C00000000000000" pitchFamily="82" charset="-120"/>
                <a:ea typeface="華康布丁體(P)" panose="040B0C00000000000000" pitchFamily="82" charset="-120"/>
              </a:rPr>
              <a:t>異質分組</a:t>
            </a:r>
            <a:r>
              <a:rPr lang="zh-TW" altLang="en-US" dirty="0" smtClean="0">
                <a:latin typeface="+mj-ea"/>
                <a:ea typeface="+mj-ea"/>
              </a:rPr>
              <a:t>，包括不同能力</a:t>
            </a:r>
            <a:r>
              <a:rPr lang="zh-TW" altLang="en-US" dirty="0" smtClean="0">
                <a:latin typeface="PMingLiU" panose="02020500000000000000" pitchFamily="18" charset="-120"/>
                <a:ea typeface="PMingLiU" panose="02020500000000000000" pitchFamily="18" charset="-120"/>
              </a:rPr>
              <a:t>、性別與社經背景</a:t>
            </a:r>
            <a:endParaRPr lang="en-US" altLang="zh-TW" dirty="0" smtClean="0">
              <a:latin typeface="PMingLiU" panose="02020500000000000000" pitchFamily="18" charset="-120"/>
              <a:ea typeface="PMingLiU" panose="02020500000000000000" pitchFamily="18" charset="-120"/>
            </a:endParaRPr>
          </a:p>
          <a:p>
            <a:r>
              <a:rPr lang="zh-TW" altLang="en-US" dirty="0" smtClean="0">
                <a:latin typeface="PMingLiU" panose="02020500000000000000" pitchFamily="18" charset="-120"/>
                <a:ea typeface="PMingLiU" panose="02020500000000000000" pitchFamily="18" charset="-120"/>
              </a:rPr>
              <a:t>*學生團體成就分組合作學習</a:t>
            </a:r>
            <a:r>
              <a:rPr lang="en-US" altLang="zh-TW" dirty="0" smtClean="0">
                <a:latin typeface="PMingLiU" panose="02020500000000000000" pitchFamily="18" charset="-120"/>
                <a:ea typeface="PMingLiU" panose="02020500000000000000" pitchFamily="18" charset="-120"/>
              </a:rPr>
              <a:t>(student teams-achievement divisions, STAD)</a:t>
            </a:r>
            <a:endParaRPr lang="zh-TW" altLang="en-US" dirty="0">
              <a:latin typeface="+mj-ea"/>
              <a:ea typeface="+mj-ea"/>
            </a:endParaRPr>
          </a:p>
        </p:txBody>
      </p:sp>
    </p:spTree>
    <p:extLst>
      <p:ext uri="{BB962C8B-B14F-4D97-AF65-F5344CB8AC3E}">
        <p14:creationId xmlns:p14="http://schemas.microsoft.com/office/powerpoint/2010/main" val="215869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兩種教學</a:t>
            </a:r>
            <a:r>
              <a:rPr lang="zh-TW" altLang="en-US" dirty="0"/>
              <a:t>取</a:t>
            </a:r>
            <a:r>
              <a:rPr lang="zh-TW" altLang="en-US" dirty="0" smtClean="0"/>
              <a:t>向的比</a:t>
            </a:r>
            <a:r>
              <a:rPr lang="zh-TW" altLang="en-US" dirty="0"/>
              <a:t>較</a:t>
            </a:r>
          </a:p>
        </p:txBody>
      </p:sp>
      <p:sp>
        <p:nvSpPr>
          <p:cNvPr id="3" name="內容版面配置區 2"/>
          <p:cNvSpPr>
            <a:spLocks noGrp="1"/>
          </p:cNvSpPr>
          <p:nvPr>
            <p:ph idx="1"/>
          </p:nvPr>
        </p:nvSpPr>
        <p:spPr/>
        <p:txBody>
          <a:bodyPr/>
          <a:lstStyle/>
          <a:p>
            <a:r>
              <a:rPr lang="en-US" altLang="zh-TW" dirty="0" smtClean="0">
                <a:latin typeface="華康布丁體(P)" panose="040B0C00000000000000" pitchFamily="82" charset="-120"/>
                <a:ea typeface="華康布丁體(P)" panose="040B0C00000000000000" pitchFamily="82" charset="-120"/>
              </a:rPr>
              <a:t>1.</a:t>
            </a:r>
            <a:r>
              <a:rPr lang="zh-TW" altLang="en-US" dirty="0" smtClean="0">
                <a:latin typeface="華康布丁體(P)" panose="040B0C00000000000000" pitchFamily="82" charset="-120"/>
                <a:ea typeface="華康布丁體(P)" panose="040B0C00000000000000" pitchFamily="82" charset="-120"/>
              </a:rPr>
              <a:t>教師中心教學優點為何？</a:t>
            </a:r>
            <a:endParaRPr lang="en-US" altLang="zh-TW" dirty="0" smtClean="0">
              <a:latin typeface="華康布丁體(P)" panose="040B0C00000000000000" pitchFamily="82" charset="-120"/>
              <a:ea typeface="華康布丁體(P)" panose="040B0C00000000000000" pitchFamily="82" charset="-120"/>
            </a:endParaRPr>
          </a:p>
          <a:p>
            <a:r>
              <a:rPr lang="en-US" altLang="zh-TW" dirty="0" smtClean="0">
                <a:latin typeface="華康布丁體(P)" panose="040B0C00000000000000" pitchFamily="82" charset="-120"/>
                <a:ea typeface="華康布丁體(P)" panose="040B0C00000000000000" pitchFamily="82" charset="-120"/>
              </a:rPr>
              <a:t>2.</a:t>
            </a:r>
            <a:r>
              <a:rPr lang="zh-TW" altLang="en-US" dirty="0">
                <a:latin typeface="華康布丁體(P)" panose="040B0C00000000000000" pitchFamily="82" charset="-120"/>
                <a:ea typeface="華康布丁體(P)" panose="040B0C00000000000000" pitchFamily="82" charset="-120"/>
              </a:rPr>
              <a:t>教師中心</a:t>
            </a:r>
            <a:r>
              <a:rPr lang="zh-TW" altLang="en-US" dirty="0" smtClean="0">
                <a:latin typeface="華康布丁體(P)" panose="040B0C00000000000000" pitchFamily="82" charset="-120"/>
                <a:ea typeface="華康布丁體(P)" panose="040B0C00000000000000" pitchFamily="82" charset="-120"/>
              </a:rPr>
              <a:t>教學</a:t>
            </a:r>
            <a:r>
              <a:rPr lang="zh-TW" altLang="en-US" dirty="0">
                <a:latin typeface="華康布丁體(P)" panose="040B0C00000000000000" pitchFamily="82" charset="-120"/>
                <a:ea typeface="華康布丁體(P)" panose="040B0C00000000000000" pitchFamily="82" charset="-120"/>
              </a:rPr>
              <a:t>限制</a:t>
            </a:r>
            <a:r>
              <a:rPr lang="zh-TW" altLang="en-US" dirty="0" smtClean="0">
                <a:latin typeface="華康布丁體(P)" panose="040B0C00000000000000" pitchFamily="82" charset="-120"/>
                <a:ea typeface="華康布丁體(P)" panose="040B0C00000000000000" pitchFamily="82" charset="-120"/>
              </a:rPr>
              <a:t>為何？</a:t>
            </a:r>
            <a:endParaRPr lang="en-US" altLang="zh-TW" dirty="0" smtClean="0">
              <a:latin typeface="華康布丁體(P)" panose="040B0C00000000000000" pitchFamily="82" charset="-120"/>
              <a:ea typeface="華康布丁體(P)" panose="040B0C00000000000000" pitchFamily="82" charset="-120"/>
            </a:endParaRPr>
          </a:p>
          <a:p>
            <a:r>
              <a:rPr lang="en-US" altLang="zh-TW" dirty="0" smtClean="0">
                <a:solidFill>
                  <a:srgbClr val="FF0000"/>
                </a:solidFill>
                <a:latin typeface="華康布丁體(P)" panose="040B0C00000000000000" pitchFamily="82" charset="-120"/>
                <a:ea typeface="華康布丁體(P)" panose="040B0C00000000000000" pitchFamily="82" charset="-120"/>
              </a:rPr>
              <a:t>3.</a:t>
            </a:r>
            <a:r>
              <a:rPr lang="zh-TW" altLang="en-US" dirty="0" smtClean="0">
                <a:solidFill>
                  <a:srgbClr val="FF0000"/>
                </a:solidFill>
                <a:latin typeface="華康布丁體(P)" panose="040B0C00000000000000" pitchFamily="82" charset="-120"/>
                <a:ea typeface="華康布丁體(P)" panose="040B0C00000000000000" pitchFamily="82" charset="-120"/>
              </a:rPr>
              <a:t>學</a:t>
            </a:r>
            <a:r>
              <a:rPr lang="zh-TW" altLang="en-US" dirty="0">
                <a:solidFill>
                  <a:srgbClr val="FF0000"/>
                </a:solidFill>
                <a:latin typeface="華康布丁體(P)" panose="040B0C00000000000000" pitchFamily="82" charset="-120"/>
                <a:ea typeface="華康布丁體(P)" panose="040B0C00000000000000" pitchFamily="82" charset="-120"/>
              </a:rPr>
              <a:t>生</a:t>
            </a:r>
            <a:r>
              <a:rPr lang="zh-TW" altLang="en-US" dirty="0" smtClean="0">
                <a:solidFill>
                  <a:srgbClr val="FF0000"/>
                </a:solidFill>
                <a:latin typeface="華康布丁體(P)" panose="040B0C00000000000000" pitchFamily="82" charset="-120"/>
                <a:ea typeface="華康布丁體(P)" panose="040B0C00000000000000" pitchFamily="82" charset="-120"/>
              </a:rPr>
              <a:t>中心</a:t>
            </a:r>
            <a:r>
              <a:rPr lang="zh-TW" altLang="en-US" dirty="0">
                <a:solidFill>
                  <a:srgbClr val="FF0000"/>
                </a:solidFill>
                <a:latin typeface="華康布丁體(P)" panose="040B0C00000000000000" pitchFamily="82" charset="-120"/>
                <a:ea typeface="華康布丁體(P)" panose="040B0C00000000000000" pitchFamily="82" charset="-120"/>
              </a:rPr>
              <a:t>教學優點為何？</a:t>
            </a:r>
            <a:endParaRPr lang="en-US" altLang="zh-TW" dirty="0">
              <a:solidFill>
                <a:srgbClr val="FF0000"/>
              </a:solidFill>
              <a:latin typeface="華康布丁體(P)" panose="040B0C00000000000000" pitchFamily="82" charset="-120"/>
              <a:ea typeface="華康布丁體(P)" panose="040B0C00000000000000" pitchFamily="82" charset="-120"/>
            </a:endParaRPr>
          </a:p>
          <a:p>
            <a:r>
              <a:rPr lang="en-US" altLang="zh-TW" dirty="0" smtClean="0">
                <a:solidFill>
                  <a:srgbClr val="FF0000"/>
                </a:solidFill>
                <a:latin typeface="華康布丁體(P)" panose="040B0C00000000000000" pitchFamily="82" charset="-120"/>
                <a:ea typeface="華康布丁體(P)" panose="040B0C00000000000000" pitchFamily="82" charset="-120"/>
              </a:rPr>
              <a:t>4.</a:t>
            </a:r>
            <a:r>
              <a:rPr lang="zh-TW" altLang="en-US" dirty="0" smtClean="0">
                <a:solidFill>
                  <a:srgbClr val="FF0000"/>
                </a:solidFill>
                <a:latin typeface="華康布丁體(P)" panose="040B0C00000000000000" pitchFamily="82" charset="-120"/>
                <a:ea typeface="華康布丁體(P)" panose="040B0C00000000000000" pitchFamily="82" charset="-120"/>
              </a:rPr>
              <a:t>學</a:t>
            </a:r>
            <a:r>
              <a:rPr lang="zh-TW" altLang="en-US" dirty="0">
                <a:solidFill>
                  <a:srgbClr val="FF0000"/>
                </a:solidFill>
                <a:latin typeface="華康布丁體(P)" panose="040B0C00000000000000" pitchFamily="82" charset="-120"/>
                <a:ea typeface="華康布丁體(P)" panose="040B0C00000000000000" pitchFamily="82" charset="-120"/>
              </a:rPr>
              <a:t>生</a:t>
            </a:r>
            <a:r>
              <a:rPr lang="zh-TW" altLang="en-US" dirty="0" smtClean="0">
                <a:solidFill>
                  <a:srgbClr val="FF0000"/>
                </a:solidFill>
                <a:latin typeface="華康布丁體(P)" panose="040B0C00000000000000" pitchFamily="82" charset="-120"/>
                <a:ea typeface="華康布丁體(P)" panose="040B0C00000000000000" pitchFamily="82" charset="-120"/>
              </a:rPr>
              <a:t>中心</a:t>
            </a:r>
            <a:r>
              <a:rPr lang="zh-TW" altLang="en-US" dirty="0">
                <a:solidFill>
                  <a:srgbClr val="FF0000"/>
                </a:solidFill>
                <a:latin typeface="華康布丁體(P)" panose="040B0C00000000000000" pitchFamily="82" charset="-120"/>
                <a:ea typeface="華康布丁體(P)" panose="040B0C00000000000000" pitchFamily="82" charset="-120"/>
              </a:rPr>
              <a:t>教學限制為何？</a:t>
            </a:r>
            <a:endParaRPr lang="en-US" altLang="zh-TW" dirty="0">
              <a:solidFill>
                <a:srgbClr val="FF0000"/>
              </a:solidFill>
              <a:latin typeface="華康布丁體(P)" panose="040B0C00000000000000" pitchFamily="82" charset="-120"/>
              <a:ea typeface="華康布丁體(P)" panose="040B0C00000000000000" pitchFamily="82" charset="-120"/>
            </a:endParaRPr>
          </a:p>
          <a:p>
            <a:endParaRPr lang="en-US" altLang="zh-TW" dirty="0">
              <a:latin typeface="PMingLiU" panose="02020500000000000000" pitchFamily="18" charset="-120"/>
              <a:ea typeface="PMingLiU" panose="02020500000000000000" pitchFamily="18" charset="-120"/>
            </a:endParaRPr>
          </a:p>
          <a:p>
            <a:endParaRPr lang="zh-TW" altLang="en-US" dirty="0"/>
          </a:p>
        </p:txBody>
      </p:sp>
    </p:spTree>
    <p:extLst>
      <p:ext uri="{BB962C8B-B14F-4D97-AF65-F5344CB8AC3E}">
        <p14:creationId xmlns:p14="http://schemas.microsoft.com/office/powerpoint/2010/main" val="394881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華康布丁體(P)" panose="040B0C00000000000000" pitchFamily="82" charset="-120"/>
                <a:ea typeface="華康布丁體(P)" panose="040B0C00000000000000" pitchFamily="82" charset="-120"/>
              </a:rPr>
              <a:t>問題導向學習法</a:t>
            </a:r>
            <a:r>
              <a:rPr lang="en-US" altLang="zh-TW" b="1" dirty="0" smtClean="0">
                <a:latin typeface="華康布丁體(P)" panose="040B0C00000000000000" pitchFamily="82" charset="-120"/>
                <a:ea typeface="華康布丁體(P)" panose="040B0C00000000000000" pitchFamily="82" charset="-120"/>
              </a:rPr>
              <a:t>(PBL)</a:t>
            </a:r>
            <a:endParaRPr lang="zh-TW" altLang="en-US" b="1" dirty="0">
              <a:latin typeface="華康布丁體(P)" panose="040B0C00000000000000" pitchFamily="82" charset="-120"/>
              <a:ea typeface="華康布丁體(P)" panose="040B0C00000000000000" pitchFamily="82" charset="-120"/>
            </a:endParaRPr>
          </a:p>
        </p:txBody>
      </p:sp>
      <p:sp>
        <p:nvSpPr>
          <p:cNvPr id="3" name="內容版面配置區 2"/>
          <p:cNvSpPr>
            <a:spLocks noGrp="1"/>
          </p:cNvSpPr>
          <p:nvPr>
            <p:ph idx="1"/>
          </p:nvPr>
        </p:nvSpPr>
        <p:spPr/>
        <p:txBody>
          <a:bodyPr/>
          <a:lstStyle/>
          <a:p>
            <a:r>
              <a:rPr lang="en-US" altLang="zh-TW" dirty="0" smtClean="0"/>
              <a:t>1.</a:t>
            </a:r>
            <a:r>
              <a:rPr lang="zh-TW" altLang="en-US" dirty="0" smtClean="0"/>
              <a:t>立基於</a:t>
            </a:r>
            <a:r>
              <a:rPr lang="zh-TW" altLang="en-US" b="1" dirty="0" smtClean="0">
                <a:solidFill>
                  <a:srgbClr val="FF0000"/>
                </a:solidFill>
                <a:latin typeface="華康布丁體(P)" panose="040B0C00000000000000" pitchFamily="82" charset="-120"/>
                <a:ea typeface="華康布丁體(P)" panose="040B0C00000000000000" pitchFamily="82" charset="-120"/>
              </a:rPr>
              <a:t>建構主義</a:t>
            </a:r>
            <a:r>
              <a:rPr lang="zh-TW" altLang="en-US" dirty="0" smtClean="0"/>
              <a:t>，學習是透過個人或群體學習，建構知識及其賦予的意義。</a:t>
            </a:r>
            <a:endParaRPr lang="en-US" altLang="zh-TW" dirty="0" smtClean="0"/>
          </a:p>
          <a:p>
            <a:r>
              <a:rPr lang="en-US" altLang="zh-TW" dirty="0" smtClean="0"/>
              <a:t>2.</a:t>
            </a:r>
            <a:r>
              <a:rPr lang="zh-TW" altLang="en-US" dirty="0" smtClean="0"/>
              <a:t>學習者是主動參與學習</a:t>
            </a:r>
            <a:endParaRPr lang="en-US" altLang="zh-TW" dirty="0" smtClean="0"/>
          </a:p>
          <a:p>
            <a:endParaRPr lang="en-US" altLang="zh-TW" dirty="0" smtClean="0"/>
          </a:p>
        </p:txBody>
      </p:sp>
    </p:spTree>
    <p:extLst>
      <p:ext uri="{BB962C8B-B14F-4D97-AF65-F5344CB8AC3E}">
        <p14:creationId xmlns:p14="http://schemas.microsoft.com/office/powerpoint/2010/main" val="108575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華康布丁體(P)" panose="040B0C00000000000000" pitchFamily="82" charset="-120"/>
                <a:ea typeface="華康布丁體(P)" panose="040B0C00000000000000" pitchFamily="82" charset="-120"/>
              </a:rPr>
              <a:t>PBL</a:t>
            </a:r>
            <a:r>
              <a:rPr lang="zh-TW" altLang="en-US" dirty="0" smtClean="0">
                <a:latin typeface="華康布丁體(P)" panose="040B0C00000000000000" pitchFamily="82" charset="-120"/>
                <a:ea typeface="華康布丁體(P)" panose="040B0C00000000000000" pitchFamily="82" charset="-120"/>
              </a:rPr>
              <a:t>的關鍵要領</a:t>
            </a:r>
            <a:endParaRPr lang="zh-TW" altLang="en-US" dirty="0">
              <a:latin typeface="華康布丁體(P)" panose="040B0C00000000000000" pitchFamily="82" charset="-120"/>
              <a:ea typeface="華康布丁體(P)" panose="040B0C00000000000000" pitchFamily="82" charset="-120"/>
            </a:endParaRPr>
          </a:p>
        </p:txBody>
      </p:sp>
      <p:sp>
        <p:nvSpPr>
          <p:cNvPr id="3" name="內容版面配置區 2"/>
          <p:cNvSpPr>
            <a:spLocks noGrp="1"/>
          </p:cNvSpPr>
          <p:nvPr>
            <p:ph idx="1"/>
          </p:nvPr>
        </p:nvSpPr>
        <p:spPr/>
        <p:txBody>
          <a:bodyPr/>
          <a:lstStyle/>
          <a:p>
            <a:r>
              <a:rPr lang="en-US" altLang="zh-TW" dirty="0" smtClean="0">
                <a:latin typeface="金梅毛顏楷國際碼" panose="02010509060101010101" pitchFamily="49" charset="-120"/>
                <a:ea typeface="金梅毛顏楷國際碼" panose="02010509060101010101" pitchFamily="49" charset="-120"/>
              </a:rPr>
              <a:t>1.</a:t>
            </a:r>
            <a:r>
              <a:rPr lang="zh-TW" altLang="en-US" dirty="0" smtClean="0">
                <a:latin typeface="金梅毛顏楷國際碼" panose="02010509060101010101" pitchFamily="49" charset="-120"/>
                <a:ea typeface="金梅毛顏楷國際碼" panose="02010509060101010101" pitchFamily="49" charset="-120"/>
              </a:rPr>
              <a:t>學生應規畫自己的學習並為自己負責</a:t>
            </a:r>
            <a:endParaRPr lang="en-US" altLang="zh-TW" dirty="0" smtClean="0">
              <a:latin typeface="金梅毛顏楷國際碼" panose="02010509060101010101" pitchFamily="49" charset="-120"/>
              <a:ea typeface="金梅毛顏楷國際碼" panose="02010509060101010101" pitchFamily="49" charset="-120"/>
            </a:endParaRPr>
          </a:p>
          <a:p>
            <a:r>
              <a:rPr lang="en-US" altLang="zh-TW" dirty="0" smtClean="0">
                <a:latin typeface="金梅毛顏楷國際碼" panose="02010509060101010101" pitchFamily="49" charset="-120"/>
                <a:ea typeface="金梅毛顏楷國際碼" panose="02010509060101010101" pitchFamily="49" charset="-120"/>
              </a:rPr>
              <a:t>2.</a:t>
            </a:r>
            <a:r>
              <a:rPr lang="zh-TW" altLang="en-US" dirty="0" smtClean="0">
                <a:latin typeface="金梅毛顏楷國際碼" panose="02010509060101010101" pitchFamily="49" charset="-120"/>
                <a:ea typeface="金梅毛顏楷國際碼" panose="02010509060101010101" pitchFamily="49" charset="-120"/>
              </a:rPr>
              <a:t>發現問題是學習新知識的起點</a:t>
            </a:r>
            <a:endParaRPr lang="en-US" altLang="zh-TW" dirty="0" smtClean="0">
              <a:latin typeface="金梅毛顏楷國際碼" panose="02010509060101010101" pitchFamily="49" charset="-120"/>
              <a:ea typeface="金梅毛顏楷國際碼" panose="02010509060101010101" pitchFamily="49" charset="-120"/>
            </a:endParaRPr>
          </a:p>
          <a:p>
            <a:r>
              <a:rPr lang="en-US" altLang="zh-TW" dirty="0" smtClean="0">
                <a:latin typeface="金梅毛顏楷國際碼" panose="02010509060101010101" pitchFamily="49" charset="-120"/>
                <a:ea typeface="金梅毛顏楷國際碼" panose="02010509060101010101" pitchFamily="49" charset="-120"/>
              </a:rPr>
              <a:t>3.</a:t>
            </a:r>
            <a:r>
              <a:rPr lang="zh-TW" altLang="en-US" dirty="0" smtClean="0">
                <a:latin typeface="金梅毛顏楷國際碼" panose="02010509060101010101" pitchFamily="49" charset="-120"/>
                <a:ea typeface="金梅毛顏楷國際碼" panose="02010509060101010101" pitchFamily="49" charset="-120"/>
              </a:rPr>
              <a:t>教師的角色是在引起學生思考</a:t>
            </a:r>
            <a:endParaRPr lang="en-US" altLang="zh-TW" dirty="0" smtClean="0">
              <a:latin typeface="金梅毛顏楷國際碼" panose="02010509060101010101" pitchFamily="49" charset="-120"/>
              <a:ea typeface="金梅毛顏楷國際碼" panose="02010509060101010101" pitchFamily="49" charset="-120"/>
            </a:endParaRPr>
          </a:p>
          <a:p>
            <a:r>
              <a:rPr lang="en-US" altLang="zh-TW" dirty="0" smtClean="0">
                <a:latin typeface="金梅毛顏楷國際碼" panose="02010509060101010101" pitchFamily="49" charset="-120"/>
                <a:ea typeface="金梅毛顏楷國際碼" panose="02010509060101010101" pitchFamily="49" charset="-120"/>
              </a:rPr>
              <a:t>4.</a:t>
            </a:r>
            <a:r>
              <a:rPr lang="zh-TW" altLang="en-US" dirty="0" smtClean="0">
                <a:latin typeface="金梅毛顏楷國際碼" panose="02010509060101010101" pitchFamily="49" charset="-120"/>
                <a:ea typeface="金梅毛顏楷國際碼" panose="02010509060101010101" pitchFamily="49" charset="-120"/>
              </a:rPr>
              <a:t>學生積極參與合作學習</a:t>
            </a:r>
            <a:endParaRPr lang="en-US" altLang="zh-TW" dirty="0" smtClean="0">
              <a:latin typeface="金梅毛顏楷國際碼" panose="02010509060101010101" pitchFamily="49" charset="-120"/>
              <a:ea typeface="金梅毛顏楷國際碼" panose="02010509060101010101" pitchFamily="49" charset="-120"/>
            </a:endParaRPr>
          </a:p>
          <a:p>
            <a:r>
              <a:rPr lang="en-US" altLang="zh-TW" dirty="0" smtClean="0">
                <a:latin typeface="金梅毛顏楷國際碼" panose="02010509060101010101" pitchFamily="49" charset="-120"/>
                <a:ea typeface="金梅毛顏楷國際碼" panose="02010509060101010101" pitchFamily="49" charset="-120"/>
              </a:rPr>
              <a:t>5.</a:t>
            </a:r>
            <a:r>
              <a:rPr lang="zh-TW" altLang="en-US" dirty="0" smtClean="0">
                <a:latin typeface="金梅毛顏楷國際碼" panose="02010509060101010101" pitchFamily="49" charset="-120"/>
                <a:ea typeface="金梅毛顏楷國際碼" panose="02010509060101010101" pitchFamily="49" charset="-120"/>
              </a:rPr>
              <a:t>學生需要</a:t>
            </a:r>
            <a:r>
              <a:rPr lang="zh-TW" altLang="en-US" b="1" dirty="0" smtClean="0">
                <a:solidFill>
                  <a:srgbClr val="FF0000"/>
                </a:solidFill>
                <a:latin typeface="金梅毛顏楷國際碼" panose="02010509060101010101" pitchFamily="49" charset="-120"/>
                <a:ea typeface="金梅毛顏楷國際碼" panose="02010509060101010101" pitchFamily="49" charset="-120"/>
              </a:rPr>
              <a:t>不停地反思</a:t>
            </a:r>
            <a:endParaRPr lang="en-US" altLang="zh-TW" b="1" dirty="0" smtClean="0">
              <a:solidFill>
                <a:srgbClr val="FF0000"/>
              </a:solidFill>
              <a:latin typeface="金梅毛顏楷國際碼" panose="02010509060101010101" pitchFamily="49" charset="-120"/>
              <a:ea typeface="金梅毛顏楷國際碼" panose="02010509060101010101" pitchFamily="49" charset="-120"/>
            </a:endParaRPr>
          </a:p>
          <a:p>
            <a:r>
              <a:rPr lang="en-US" altLang="zh-TW" dirty="0" smtClean="0">
                <a:latin typeface="金梅毛顏楷國際碼" panose="02010509060101010101" pitchFamily="49" charset="-120"/>
                <a:ea typeface="金梅毛顏楷國際碼" panose="02010509060101010101" pitchFamily="49" charset="-120"/>
              </a:rPr>
              <a:t>6.</a:t>
            </a:r>
            <a:r>
              <a:rPr lang="zh-TW" altLang="en-US" dirty="0" smtClean="0">
                <a:latin typeface="金梅毛顏楷國際碼" panose="02010509060101010101" pitchFamily="49" charset="-120"/>
                <a:ea typeface="金梅毛顏楷國際碼" panose="02010509060101010101" pitchFamily="49" charset="-120"/>
              </a:rPr>
              <a:t>學生得以學習問題解決的過程</a:t>
            </a:r>
            <a:endParaRPr lang="zh-TW" altLang="en-US" dirty="0">
              <a:latin typeface="金梅毛顏楷國際碼" panose="02010509060101010101" pitchFamily="49" charset="-120"/>
              <a:ea typeface="金梅毛顏楷國際碼" panose="02010509060101010101" pitchFamily="49" charset="-120"/>
            </a:endParaRPr>
          </a:p>
        </p:txBody>
      </p:sp>
    </p:spTree>
    <p:extLst>
      <p:ext uri="{BB962C8B-B14F-4D97-AF65-F5344CB8AC3E}">
        <p14:creationId xmlns:p14="http://schemas.microsoft.com/office/powerpoint/2010/main" val="137766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3200" dirty="0">
                <a:solidFill>
                  <a:srgbClr val="FF0000"/>
                </a:solidFill>
                <a:latin typeface="華康布丁體(P)" panose="040B0C00000000000000" pitchFamily="82" charset="-120"/>
                <a:ea typeface="華康布丁體(P)" panose="040B0C00000000000000" pitchFamily="82" charset="-120"/>
              </a:rPr>
              <a:t>奧</a:t>
            </a:r>
            <a:r>
              <a:rPr lang="zh-TW" altLang="en-US" sz="3200" dirty="0" smtClean="0">
                <a:solidFill>
                  <a:srgbClr val="FF0000"/>
                </a:solidFill>
                <a:latin typeface="華康布丁體(P)" panose="040B0C00000000000000" pitchFamily="82" charset="-120"/>
                <a:ea typeface="華康布丁體(P)" panose="040B0C00000000000000" pitchFamily="82" charset="-120"/>
              </a:rPr>
              <a:t>蘇貝爾</a:t>
            </a:r>
            <a:r>
              <a:rPr lang="en-US" altLang="zh-TW" sz="3200" dirty="0" smtClean="0">
                <a:solidFill>
                  <a:srgbClr val="FF0000"/>
                </a:solidFill>
                <a:latin typeface="華康布丁體(P)" panose="040B0C00000000000000" pitchFamily="82" charset="-120"/>
                <a:ea typeface="華康布丁體(P)" panose="040B0C00000000000000" pitchFamily="82" charset="-120"/>
              </a:rPr>
              <a:t>(D. </a:t>
            </a:r>
            <a:r>
              <a:rPr lang="en-US" altLang="zh-TW" sz="3200" dirty="0" err="1" smtClean="0">
                <a:solidFill>
                  <a:srgbClr val="FF0000"/>
                </a:solidFill>
                <a:latin typeface="華康布丁體(P)" panose="040B0C00000000000000" pitchFamily="82" charset="-120"/>
                <a:ea typeface="華康布丁體(P)" panose="040B0C00000000000000" pitchFamily="82" charset="-120"/>
              </a:rPr>
              <a:t>Ausubel</a:t>
            </a:r>
            <a:r>
              <a:rPr lang="en-US" altLang="zh-TW" sz="3200" dirty="0" smtClean="0">
                <a:solidFill>
                  <a:srgbClr val="FF0000"/>
                </a:solidFill>
                <a:latin typeface="華康布丁體(P)" panose="040B0C00000000000000" pitchFamily="82" charset="-120"/>
                <a:ea typeface="華康布丁體(P)" panose="040B0C00000000000000" pitchFamily="82" charset="-120"/>
              </a:rPr>
              <a:t>)</a:t>
            </a:r>
            <a:r>
              <a:rPr lang="zh-TW" altLang="en-US" sz="3200" dirty="0" smtClean="0">
                <a:latin typeface="華康布丁體(P)" panose="040B0C00000000000000" pitchFamily="82" charset="-120"/>
                <a:ea typeface="華康布丁體(P)" panose="040B0C00000000000000" pitchFamily="82" charset="-120"/>
              </a:rPr>
              <a:t>的直接</a:t>
            </a:r>
            <a:r>
              <a:rPr lang="zh-TW" altLang="en-US" sz="3200" dirty="0">
                <a:latin typeface="華康布丁體(P)" panose="040B0C00000000000000" pitchFamily="82" charset="-120"/>
                <a:ea typeface="華康布丁體(P)" panose="040B0C00000000000000" pitchFamily="82" charset="-120"/>
              </a:rPr>
              <a:t>教</a:t>
            </a:r>
            <a:r>
              <a:rPr lang="zh-TW" altLang="en-US" sz="3200" dirty="0" smtClean="0">
                <a:latin typeface="華康布丁體(P)" panose="040B0C00000000000000" pitchFamily="82" charset="-120"/>
                <a:ea typeface="華康布丁體(P)" panose="040B0C00000000000000" pitchFamily="82" charset="-120"/>
              </a:rPr>
              <a:t>學</a:t>
            </a:r>
            <a:endParaRPr lang="zh-TW" altLang="en-US" sz="3200" dirty="0">
              <a:latin typeface="華康布丁體(P)" panose="040B0C00000000000000" pitchFamily="82" charset="-120"/>
              <a:ea typeface="華康布丁體(P)" panose="040B0C00000000000000" pitchFamily="82" charset="-120"/>
            </a:endParaRPr>
          </a:p>
        </p:txBody>
      </p:sp>
      <p:sp>
        <p:nvSpPr>
          <p:cNvPr id="3" name="內容版面配置區 2"/>
          <p:cNvSpPr>
            <a:spLocks noGrp="1"/>
          </p:cNvSpPr>
          <p:nvPr>
            <p:ph idx="1"/>
          </p:nvPr>
        </p:nvSpPr>
        <p:spPr/>
        <p:txBody>
          <a:bodyPr>
            <a:normAutofit/>
          </a:bodyPr>
          <a:lstStyle/>
          <a:p>
            <a:pPr marL="0" indent="0">
              <a:buNone/>
            </a:pPr>
            <a:r>
              <a:rPr lang="en-US" altLang="zh-TW" dirty="0" smtClean="0">
                <a:latin typeface="華康布丁體(P)" panose="040B0C00000000000000" pitchFamily="82" charset="-120"/>
                <a:ea typeface="華康布丁體(P)" panose="040B0C00000000000000" pitchFamily="82" charset="-120"/>
              </a:rPr>
              <a:t>1.</a:t>
            </a:r>
            <a:r>
              <a:rPr lang="zh-TW" altLang="en-US" dirty="0" smtClean="0">
                <a:solidFill>
                  <a:srgbClr val="FF0000"/>
                </a:solidFill>
                <a:latin typeface="華康布丁體(P)" panose="040B0C00000000000000" pitchFamily="82" charset="-120"/>
                <a:ea typeface="華康布丁體(P)" panose="040B0C00000000000000" pitchFamily="82" charset="-120"/>
              </a:rPr>
              <a:t>講解式教學</a:t>
            </a:r>
            <a:r>
              <a:rPr lang="en-US" altLang="zh-TW" dirty="0" smtClean="0">
                <a:solidFill>
                  <a:srgbClr val="FF0000"/>
                </a:solidFill>
                <a:latin typeface="華康布丁體(P)" panose="040B0C00000000000000" pitchFamily="82" charset="-120"/>
                <a:ea typeface="華康布丁體(P)" panose="040B0C00000000000000" pitchFamily="82" charset="-120"/>
              </a:rPr>
              <a:t>(</a:t>
            </a:r>
            <a:r>
              <a:rPr lang="zh-TW" altLang="en-US" dirty="0" smtClean="0">
                <a:solidFill>
                  <a:srgbClr val="FF0000"/>
                </a:solidFill>
                <a:latin typeface="華康布丁體(P)" panose="040B0C00000000000000" pitchFamily="82" charset="-120"/>
                <a:ea typeface="華康布丁體(P)" panose="040B0C00000000000000" pitchFamily="82" charset="-120"/>
              </a:rPr>
              <a:t>又稱為直接教學</a:t>
            </a:r>
            <a:r>
              <a:rPr lang="en-US" altLang="zh-TW" dirty="0" smtClean="0">
                <a:solidFill>
                  <a:srgbClr val="FF0000"/>
                </a:solidFill>
                <a:latin typeface="華康布丁體(P)" panose="040B0C00000000000000" pitchFamily="82" charset="-120"/>
                <a:ea typeface="華康布丁體(P)" panose="040B0C00000000000000" pitchFamily="82" charset="-120"/>
              </a:rPr>
              <a:t>)</a:t>
            </a:r>
            <a:r>
              <a:rPr lang="zh-TW" altLang="en-US" dirty="0" smtClean="0">
                <a:latin typeface="華康布丁體(P)" panose="040B0C00000000000000" pitchFamily="82" charset="-120"/>
                <a:ea typeface="華康布丁體(P)" panose="040B0C00000000000000" pitchFamily="82" charset="-120"/>
              </a:rPr>
              <a:t>：</a:t>
            </a:r>
            <a:endParaRPr lang="en-US" altLang="zh-TW" dirty="0" smtClean="0">
              <a:latin typeface="華康布丁體(P)" panose="040B0C00000000000000" pitchFamily="82" charset="-120"/>
              <a:ea typeface="華康布丁體(P)" panose="040B0C00000000000000" pitchFamily="82" charset="-120"/>
            </a:endParaRPr>
          </a:p>
          <a:p>
            <a:pPr marL="0" indent="0">
              <a:buNone/>
            </a:pPr>
            <a:r>
              <a:rPr lang="zh-TW" altLang="en-US" dirty="0">
                <a:latin typeface="金梅毛顏楷國際碼" panose="02010509060101010101" pitchFamily="49" charset="-120"/>
                <a:ea typeface="金梅毛顏楷國際碼" panose="02010509060101010101" pitchFamily="49" charset="-120"/>
              </a:rPr>
              <a:t> </a:t>
            </a:r>
            <a:r>
              <a:rPr lang="zh-TW" altLang="en-US" dirty="0" smtClean="0">
                <a:latin typeface="金梅毛顏楷國際碼" panose="02010509060101010101" pitchFamily="49" charset="-120"/>
                <a:ea typeface="金梅毛顏楷國際碼" panose="02010509060101010101" pitchFamily="49" charset="-120"/>
              </a:rPr>
              <a:t>  指教師進行知識教學時，根據擬訂的教學目標，將計畫要學生學習的基礎知識與技能直接教導學生，不強調學生自行探索組織知識。</a:t>
            </a:r>
            <a:endParaRPr lang="en-US" altLang="zh-TW" dirty="0" smtClean="0">
              <a:latin typeface="金梅毛顏楷國際碼" panose="02010509060101010101" pitchFamily="49" charset="-120"/>
              <a:ea typeface="金梅毛顏楷國際碼" panose="02010509060101010101" pitchFamily="49" charset="-120"/>
            </a:endParaRPr>
          </a:p>
          <a:p>
            <a:pPr marL="0" indent="0">
              <a:buNone/>
            </a:pPr>
            <a:endParaRPr lang="en-US" altLang="zh-TW" dirty="0">
              <a:latin typeface="華康布丁體(P)" panose="040B0C00000000000000" pitchFamily="82" charset="-120"/>
              <a:ea typeface="華康布丁體(P)" panose="040B0C00000000000000" pitchFamily="82" charset="-120"/>
            </a:endParaRPr>
          </a:p>
          <a:p>
            <a:pPr marL="0" indent="0">
              <a:buNone/>
            </a:pPr>
            <a:r>
              <a:rPr lang="en-US" altLang="zh-TW" dirty="0" smtClean="0">
                <a:latin typeface="華康布丁體(P)" panose="040B0C00000000000000" pitchFamily="82" charset="-120"/>
                <a:ea typeface="華康布丁體(P)" panose="040B0C00000000000000" pitchFamily="82" charset="-120"/>
              </a:rPr>
              <a:t>2.</a:t>
            </a:r>
            <a:r>
              <a:rPr lang="zh-TW" altLang="en-US" dirty="0" smtClean="0">
                <a:latin typeface="華康布丁體(P)" panose="040B0C00000000000000" pitchFamily="82" charset="-120"/>
                <a:ea typeface="華康布丁體(P)" panose="040B0C00000000000000" pitchFamily="82" charset="-120"/>
              </a:rPr>
              <a:t>意義學習</a:t>
            </a:r>
            <a:endParaRPr lang="zh-TW" altLang="en-US" dirty="0">
              <a:latin typeface="華康布丁體(P)" panose="040B0C00000000000000" pitchFamily="82" charset="-120"/>
              <a:ea typeface="華康布丁體(P)" panose="040B0C00000000000000" pitchFamily="82" charset="-120"/>
            </a:endParaRPr>
          </a:p>
        </p:txBody>
      </p:sp>
    </p:spTree>
    <p:extLst>
      <p:ext uri="{BB962C8B-B14F-4D97-AF65-F5344CB8AC3E}">
        <p14:creationId xmlns:p14="http://schemas.microsoft.com/office/powerpoint/2010/main" val="20199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latin typeface="金梅毛顏楷國際碼" panose="02010509060101010101" pitchFamily="49" charset="-120"/>
                <a:ea typeface="金梅毛顏楷國際碼" panose="02010509060101010101" pitchFamily="49" charset="-120"/>
              </a:rPr>
              <a:t>直接教學的三項原則 </a:t>
            </a:r>
            <a:r>
              <a:rPr lang="en-US" altLang="zh-TW" dirty="0" smtClean="0">
                <a:latin typeface="金梅毛顏楷國際碼" panose="02010509060101010101" pitchFamily="49" charset="-120"/>
                <a:ea typeface="金梅毛顏楷國際碼" panose="02010509060101010101" pitchFamily="49" charset="-120"/>
              </a:rPr>
              <a:t>I</a:t>
            </a:r>
            <a:endParaRPr lang="zh-TW" altLang="en-US" dirty="0">
              <a:latin typeface="金梅毛顏楷國際碼" panose="02010509060101010101" pitchFamily="49" charset="-120"/>
              <a:ea typeface="金梅毛顏楷國際碼" panose="02010509060101010101" pitchFamily="49" charset="-120"/>
            </a:endParaRPr>
          </a:p>
        </p:txBody>
      </p:sp>
      <p:sp>
        <p:nvSpPr>
          <p:cNvPr id="3" name="內容版面配置區 2"/>
          <p:cNvSpPr>
            <a:spLocks noGrp="1"/>
          </p:cNvSpPr>
          <p:nvPr>
            <p:ph idx="1"/>
          </p:nvPr>
        </p:nvSpPr>
        <p:spPr/>
        <p:txBody>
          <a:bodyPr/>
          <a:lstStyle/>
          <a:p>
            <a:r>
              <a:rPr lang="en-US" altLang="zh-TW" dirty="0" smtClean="0">
                <a:solidFill>
                  <a:srgbClr val="FF0000"/>
                </a:solidFill>
                <a:latin typeface="華康布丁體(P)" panose="040B0C00000000000000" pitchFamily="82" charset="-120"/>
                <a:ea typeface="華康布丁體(P)" panose="040B0C00000000000000" pitchFamily="82" charset="-120"/>
              </a:rPr>
              <a:t>1.</a:t>
            </a:r>
            <a:r>
              <a:rPr lang="zh-TW" altLang="en-US" dirty="0" smtClean="0">
                <a:solidFill>
                  <a:srgbClr val="FF0000"/>
                </a:solidFill>
                <a:latin typeface="華康布丁體(P)" panose="040B0C00000000000000" pitchFamily="82" charset="-120"/>
                <a:ea typeface="華康布丁體(P)" panose="040B0C00000000000000" pitchFamily="82" charset="-120"/>
              </a:rPr>
              <a:t>意義學習的產生</a:t>
            </a:r>
            <a:endParaRPr lang="en-US" altLang="zh-TW" dirty="0" smtClean="0">
              <a:solidFill>
                <a:srgbClr val="FF0000"/>
              </a:solidFill>
              <a:latin typeface="華康布丁體(P)" panose="040B0C00000000000000" pitchFamily="82" charset="-120"/>
              <a:ea typeface="華康布丁體(P)" panose="040B0C00000000000000" pitchFamily="82" charset="-120"/>
            </a:endParaRPr>
          </a:p>
          <a:p>
            <a:r>
              <a:rPr lang="zh-TW" altLang="en-US" dirty="0" smtClean="0">
                <a:latin typeface="+mj-ea"/>
                <a:ea typeface="+mj-ea"/>
              </a:rPr>
              <a:t>講解的目的是使學生對學教材產生意義學習。</a:t>
            </a:r>
            <a:endParaRPr lang="en-US" altLang="zh-TW" dirty="0" smtClean="0">
              <a:latin typeface="+mj-ea"/>
              <a:ea typeface="+mj-ea"/>
            </a:endParaRPr>
          </a:p>
          <a:p>
            <a:r>
              <a:rPr lang="zh-TW" altLang="en-US" dirty="0" smtClean="0">
                <a:latin typeface="+mj-ea"/>
                <a:ea typeface="+mj-ea"/>
              </a:rPr>
              <a:t>意義學習：</a:t>
            </a:r>
            <a:r>
              <a:rPr lang="zh-TW" altLang="en-US" dirty="0" smtClean="0">
                <a:latin typeface="金梅毛顏楷國際碼" panose="02010509060101010101" pitchFamily="49" charset="-120"/>
                <a:ea typeface="金梅毛顏楷國際碼" panose="02010509060101010101" pitchFamily="49" charset="-120"/>
              </a:rPr>
              <a:t>學生能了解教材的意義，且能與自己既有的知識聯結，形成自己的新知識。</a:t>
            </a:r>
            <a:endParaRPr lang="en-US" altLang="zh-TW" dirty="0" smtClean="0">
              <a:latin typeface="金梅毛顏楷國際碼" panose="02010509060101010101" pitchFamily="49" charset="-120"/>
              <a:ea typeface="金梅毛顏楷國際碼" panose="02010509060101010101" pitchFamily="49" charset="-120"/>
            </a:endParaRPr>
          </a:p>
          <a:p>
            <a:r>
              <a:rPr lang="en-US" altLang="zh-TW" dirty="0" smtClean="0">
                <a:solidFill>
                  <a:srgbClr val="FF0000"/>
                </a:solidFill>
                <a:latin typeface="華康布丁體(P)" panose="040B0C00000000000000" pitchFamily="82" charset="-120"/>
                <a:ea typeface="華康布丁體(P)" panose="040B0C00000000000000" pitchFamily="82" charset="-120"/>
              </a:rPr>
              <a:t>2.</a:t>
            </a:r>
            <a:r>
              <a:rPr lang="zh-TW" altLang="en-US" dirty="0" smtClean="0">
                <a:solidFill>
                  <a:srgbClr val="FF0000"/>
                </a:solidFill>
                <a:latin typeface="華康布丁體(P)" panose="040B0C00000000000000" pitchFamily="82" charset="-120"/>
                <a:ea typeface="華康布丁體(P)" panose="040B0C00000000000000" pitchFamily="82" charset="-120"/>
              </a:rPr>
              <a:t>先備知識的配合：</a:t>
            </a:r>
            <a:r>
              <a:rPr lang="zh-TW" altLang="en-US" dirty="0" smtClean="0">
                <a:latin typeface="金梅毛顏楷國際碼" panose="02010509060101010101" pitchFamily="49" charset="-120"/>
                <a:ea typeface="金梅毛顏楷國際碼" panose="02010509060101010101" pitchFamily="49" charset="-120"/>
              </a:rPr>
              <a:t>是意義學習的必要條件</a:t>
            </a:r>
            <a:endParaRPr lang="en-US" altLang="zh-TW" dirty="0" smtClean="0">
              <a:latin typeface="金梅毛顏楷國際碼" panose="02010509060101010101" pitchFamily="49" charset="-120"/>
              <a:ea typeface="金梅毛顏楷國際碼" panose="02010509060101010101" pitchFamily="49" charset="-120"/>
            </a:endParaRPr>
          </a:p>
          <a:p>
            <a:r>
              <a:rPr lang="zh-TW" altLang="en-US" dirty="0">
                <a:latin typeface="金梅毛顏楷國際碼" panose="02010509060101010101" pitchFamily="49" charset="-120"/>
                <a:ea typeface="金梅毛顏楷國際碼" panose="02010509060101010101" pitchFamily="49" charset="-120"/>
              </a:rPr>
              <a:t>先備</a:t>
            </a:r>
            <a:r>
              <a:rPr lang="zh-TW" altLang="en-US" dirty="0" smtClean="0">
                <a:latin typeface="金梅毛顏楷國際碼" panose="02010509060101010101" pitchFamily="49" charset="-120"/>
                <a:ea typeface="金梅毛顏楷國際碼" panose="02010509060101010101" pitchFamily="49" charset="-120"/>
              </a:rPr>
              <a:t>知識</a:t>
            </a:r>
            <a:r>
              <a:rPr lang="zh-TW" altLang="en-US" dirty="0" smtClean="0">
                <a:latin typeface="華康布丁體(P)" panose="040B0C00000000000000" pitchFamily="82" charset="-120"/>
                <a:ea typeface="華康布丁體(P)" panose="040B0C00000000000000" pitchFamily="82" charset="-120"/>
              </a:rPr>
              <a:t>：</a:t>
            </a:r>
            <a:r>
              <a:rPr lang="zh-TW" altLang="en-US" dirty="0" smtClean="0">
                <a:latin typeface="金梅毛顏楷國際碼" panose="02010509060101010101" pitchFamily="49" charset="-120"/>
                <a:ea typeface="金梅毛顏楷國際碼" panose="02010509060101010101" pitchFamily="49" charset="-120"/>
              </a:rPr>
              <a:t>學習新知識前所具備的相關知識</a:t>
            </a:r>
            <a:endParaRPr lang="en-US" altLang="zh-TW" dirty="0" smtClean="0">
              <a:latin typeface="金梅毛顏楷國際碼" panose="02010509060101010101" pitchFamily="49" charset="-120"/>
              <a:ea typeface="金梅毛顏楷國際碼" panose="02010509060101010101" pitchFamily="49" charset="-120"/>
            </a:endParaRPr>
          </a:p>
          <a:p>
            <a:r>
              <a:rPr lang="zh-TW" altLang="en-US" dirty="0" smtClean="0">
                <a:latin typeface="金梅毛顏楷國際碼" panose="02010509060101010101" pitchFamily="49" charset="-120"/>
                <a:ea typeface="金梅毛顏楷國際碼" panose="02010509060101010101" pitchFamily="49" charset="-120"/>
              </a:rPr>
              <a:t>學習減法必須有加法知識，學習除法必須有減法與乘法的知識。</a:t>
            </a:r>
            <a:endParaRPr lang="zh-TW" altLang="en-US" dirty="0">
              <a:latin typeface="金梅毛顏楷國際碼" panose="02010509060101010101" pitchFamily="49" charset="-120"/>
              <a:ea typeface="金梅毛顏楷國際碼" panose="02010509060101010101" pitchFamily="49" charset="-120"/>
            </a:endParaRPr>
          </a:p>
        </p:txBody>
      </p:sp>
    </p:spTree>
    <p:extLst>
      <p:ext uri="{BB962C8B-B14F-4D97-AF65-F5344CB8AC3E}">
        <p14:creationId xmlns:p14="http://schemas.microsoft.com/office/powerpoint/2010/main" val="339465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金梅毛顏楷國際碼" panose="02010509060101010101" pitchFamily="49" charset="-120"/>
                <a:ea typeface="金梅毛顏楷國際碼" panose="02010509060101010101" pitchFamily="49" charset="-120"/>
              </a:rPr>
              <a:t>直接教學的三項原則 </a:t>
            </a:r>
            <a:r>
              <a:rPr lang="en-US" altLang="zh-TW" dirty="0" smtClean="0">
                <a:latin typeface="金梅毛顏楷國際碼" panose="02010509060101010101" pitchFamily="49" charset="-120"/>
                <a:ea typeface="金梅毛顏楷國際碼" panose="02010509060101010101" pitchFamily="49" charset="-120"/>
              </a:rPr>
              <a:t>II</a:t>
            </a:r>
            <a:endParaRPr lang="zh-TW" altLang="en-US" dirty="0"/>
          </a:p>
        </p:txBody>
      </p:sp>
      <p:sp>
        <p:nvSpPr>
          <p:cNvPr id="3" name="內容版面配置區 2"/>
          <p:cNvSpPr>
            <a:spLocks noGrp="1"/>
          </p:cNvSpPr>
          <p:nvPr>
            <p:ph idx="1"/>
          </p:nvPr>
        </p:nvSpPr>
        <p:spPr/>
        <p:txBody>
          <a:bodyPr/>
          <a:lstStyle/>
          <a:p>
            <a:r>
              <a:rPr lang="en-US" altLang="zh-TW" dirty="0" smtClean="0">
                <a:solidFill>
                  <a:srgbClr val="FF0000"/>
                </a:solidFill>
                <a:latin typeface="華康布丁體(P)" panose="040B0C00000000000000" pitchFamily="82" charset="-120"/>
                <a:ea typeface="華康布丁體(P)" panose="040B0C00000000000000" pitchFamily="82" charset="-120"/>
              </a:rPr>
              <a:t>3.</a:t>
            </a:r>
            <a:r>
              <a:rPr lang="zh-TW" altLang="en-US" dirty="0" smtClean="0">
                <a:solidFill>
                  <a:srgbClr val="FF0000"/>
                </a:solidFill>
                <a:latin typeface="華康布丁體(P)" panose="040B0C00000000000000" pitchFamily="82" charset="-120"/>
                <a:ea typeface="華康布丁體(P)" panose="040B0C00000000000000" pitchFamily="82" charset="-120"/>
              </a:rPr>
              <a:t>前導組合的運用：</a:t>
            </a:r>
            <a:r>
              <a:rPr lang="zh-TW" altLang="en-US" dirty="0" smtClean="0">
                <a:latin typeface="金梅毛顏楷國際碼" panose="02010509060101010101" pitchFamily="49" charset="-120"/>
                <a:ea typeface="金梅毛顏楷國際碼" panose="02010509060101010101" pitchFamily="49" charset="-120"/>
              </a:rPr>
              <a:t>教師為讓學生產生有意義學習，先用幾句引導的話喚起學生先備知識，進而與新學知識組合而形成新知識。</a:t>
            </a:r>
            <a:endParaRPr lang="zh-TW" altLang="en-US" dirty="0">
              <a:latin typeface="金梅毛顏楷國際碼" panose="02010509060101010101" pitchFamily="49" charset="-120"/>
              <a:ea typeface="金梅毛顏楷國際碼" panose="02010509060101010101" pitchFamily="49" charset="-120"/>
            </a:endParaRPr>
          </a:p>
        </p:txBody>
      </p:sp>
    </p:spTree>
    <p:extLst>
      <p:ext uri="{BB962C8B-B14F-4D97-AF65-F5344CB8AC3E}">
        <p14:creationId xmlns:p14="http://schemas.microsoft.com/office/powerpoint/2010/main" val="44100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華康布丁體(P)" panose="040B0C00000000000000" pitchFamily="82" charset="-120"/>
                <a:ea typeface="華康布丁體(P)" panose="040B0C00000000000000" pitchFamily="82" charset="-120"/>
              </a:rPr>
              <a:t>直接教學的進行步驟</a:t>
            </a:r>
            <a:endParaRPr lang="zh-TW" altLang="en-US" dirty="0">
              <a:latin typeface="華康布丁體(P)" panose="040B0C00000000000000" pitchFamily="82" charset="-120"/>
              <a:ea typeface="華康布丁體(P)" panose="040B0C00000000000000" pitchFamily="82" charset="-120"/>
            </a:endParaRPr>
          </a:p>
        </p:txBody>
      </p:sp>
      <p:sp>
        <p:nvSpPr>
          <p:cNvPr id="3" name="內容版面配置區 2"/>
          <p:cNvSpPr>
            <a:spLocks noGrp="1"/>
          </p:cNvSpPr>
          <p:nvPr>
            <p:ph idx="1"/>
          </p:nvPr>
        </p:nvSpPr>
        <p:spPr/>
        <p:txBody>
          <a:bodyPr>
            <a:noAutofit/>
          </a:bodyPr>
          <a:lstStyle/>
          <a:p>
            <a:r>
              <a:rPr lang="en-US" altLang="zh-TW" sz="2800" dirty="0" smtClean="0">
                <a:latin typeface="金梅毛顏楷國際碼" panose="02010509060101010101" pitchFamily="49" charset="-120"/>
                <a:ea typeface="金梅毛顏楷國際碼" panose="02010509060101010101" pitchFamily="49" charset="-120"/>
              </a:rPr>
              <a:t>1.</a:t>
            </a:r>
            <a:r>
              <a:rPr lang="zh-TW" altLang="en-US" sz="2800" dirty="0" smtClean="0">
                <a:latin typeface="金梅毛顏楷國際碼" panose="02010509060101010101" pitchFamily="49" charset="-120"/>
                <a:ea typeface="金梅毛顏楷國際碼" panose="02010509060101010101" pitchFamily="49" charset="-120"/>
              </a:rPr>
              <a:t>陳述教學目標</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2.</a:t>
            </a:r>
            <a:r>
              <a:rPr lang="zh-TW" altLang="en-US" sz="2800" dirty="0" smtClean="0">
                <a:latin typeface="金梅毛顏楷國際碼" panose="02010509060101010101" pitchFamily="49" charset="-120"/>
                <a:ea typeface="金梅毛顏楷國際碼" panose="02010509060101010101" pitchFamily="49" charset="-120"/>
              </a:rPr>
              <a:t>檢視先備知識</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3.</a:t>
            </a:r>
            <a:r>
              <a:rPr lang="zh-TW" altLang="en-US" sz="2800" dirty="0" smtClean="0">
                <a:latin typeface="金梅毛顏楷國際碼" panose="02010509060101010101" pitchFamily="49" charset="-120"/>
                <a:ea typeface="金梅毛顏楷國際碼" panose="02010509060101010101" pitchFamily="49" charset="-120"/>
              </a:rPr>
              <a:t>講解教材內容</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4.</a:t>
            </a:r>
            <a:r>
              <a:rPr lang="zh-TW" altLang="en-US" sz="2800" dirty="0" smtClean="0">
                <a:latin typeface="金梅毛顏楷國際碼" panose="02010509060101010101" pitchFamily="49" charset="-120"/>
                <a:ea typeface="金梅毛顏楷國際碼" panose="02010509060101010101" pitchFamily="49" charset="-120"/>
              </a:rPr>
              <a:t>觀察學生反應</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5.</a:t>
            </a:r>
            <a:r>
              <a:rPr lang="zh-TW" altLang="en-US" sz="2800" dirty="0" smtClean="0">
                <a:latin typeface="金梅毛顏楷國際碼" panose="02010509060101010101" pitchFamily="49" charset="-120"/>
                <a:ea typeface="金梅毛顏楷國際碼" panose="02010509060101010101" pitchFamily="49" charset="-120"/>
              </a:rPr>
              <a:t>給予個別練習</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6.</a:t>
            </a:r>
            <a:r>
              <a:rPr lang="zh-TW" altLang="en-US" sz="2800" dirty="0" smtClean="0">
                <a:latin typeface="金梅毛顏楷國際碼" panose="02010509060101010101" pitchFamily="49" charset="-120"/>
                <a:ea typeface="金梅毛顏楷國際碼" panose="02010509060101010101" pitchFamily="49" charset="-120"/>
              </a:rPr>
              <a:t>檢討教學過程</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7.</a:t>
            </a:r>
            <a:r>
              <a:rPr lang="zh-TW" altLang="en-US" sz="2800" dirty="0" smtClean="0">
                <a:latin typeface="金梅毛顏楷國際碼" panose="02010509060101010101" pitchFamily="49" charset="-120"/>
                <a:ea typeface="金梅毛顏楷國際碼" panose="02010509060101010101" pitchFamily="49" charset="-120"/>
              </a:rPr>
              <a:t>指定家庭作業</a:t>
            </a:r>
            <a:endParaRPr lang="zh-TW" altLang="en-US" sz="2800" dirty="0">
              <a:latin typeface="金梅毛顏楷國際碼" panose="02010509060101010101" pitchFamily="49" charset="-120"/>
              <a:ea typeface="金梅毛顏楷國際碼" panose="02010509060101010101" pitchFamily="49" charset="-120"/>
            </a:endParaRPr>
          </a:p>
        </p:txBody>
      </p:sp>
    </p:spTree>
    <p:extLst>
      <p:ext uri="{BB962C8B-B14F-4D97-AF65-F5344CB8AC3E}">
        <p14:creationId xmlns:p14="http://schemas.microsoft.com/office/powerpoint/2010/main" val="642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以學生為中心的教學取向</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b="1" dirty="0" smtClean="0">
                <a:latin typeface="華康布丁體(P)" panose="040B0C00000000000000" pitchFamily="82" charset="-120"/>
                <a:ea typeface="華康布丁體(P)" panose="040B0C00000000000000" pitchFamily="82" charset="-120"/>
              </a:rPr>
              <a:t>(</a:t>
            </a:r>
            <a:r>
              <a:rPr lang="zh-TW" altLang="en-US" b="1" dirty="0" smtClean="0">
                <a:latin typeface="華康布丁體(P)" panose="040B0C00000000000000" pitchFamily="82" charset="-120"/>
                <a:ea typeface="華康布丁體(P)" panose="040B0C00000000000000" pitchFamily="82" charset="-120"/>
              </a:rPr>
              <a:t>一</a:t>
            </a:r>
            <a:r>
              <a:rPr lang="en-US" altLang="zh-TW" b="1" dirty="0" smtClean="0">
                <a:latin typeface="華康布丁體(P)" panose="040B0C00000000000000" pitchFamily="82" charset="-120"/>
                <a:ea typeface="華康布丁體(P)" panose="040B0C00000000000000" pitchFamily="82" charset="-120"/>
              </a:rPr>
              <a:t>)</a:t>
            </a:r>
            <a:r>
              <a:rPr lang="en-US" altLang="zh-TW" b="1" dirty="0" smtClean="0">
                <a:solidFill>
                  <a:srgbClr val="FF0000"/>
                </a:solidFill>
                <a:latin typeface="華康布丁體(P)" panose="040B0C00000000000000" pitchFamily="82" charset="-120"/>
                <a:ea typeface="華康布丁體(P)" panose="040B0C00000000000000" pitchFamily="82" charset="-120"/>
              </a:rPr>
              <a:t>Piaget</a:t>
            </a:r>
            <a:r>
              <a:rPr lang="zh-TW" altLang="en-US" b="1" dirty="0" smtClean="0">
                <a:latin typeface="華康布丁體(P)" panose="040B0C00000000000000" pitchFamily="82" charset="-120"/>
                <a:ea typeface="華康布丁體(P)" panose="040B0C00000000000000" pitchFamily="82" charset="-120"/>
              </a:rPr>
              <a:t>的認知發展理論</a:t>
            </a:r>
            <a:endParaRPr lang="en-US" altLang="zh-TW" b="1" dirty="0">
              <a:latin typeface="華康布丁體(P)" panose="040B0C00000000000000" pitchFamily="82" charset="-120"/>
              <a:ea typeface="華康布丁體(P)" panose="040B0C00000000000000" pitchFamily="82" charset="-120"/>
            </a:endParaRPr>
          </a:p>
          <a:p>
            <a:r>
              <a:rPr lang="en-US" altLang="zh-TW" dirty="0" smtClean="0"/>
              <a:t>1.</a:t>
            </a:r>
            <a:r>
              <a:rPr lang="zh-TW" altLang="en-US" dirty="0" smtClean="0"/>
              <a:t>認知結構</a:t>
            </a:r>
            <a:r>
              <a:rPr lang="zh-TW" altLang="en-US" dirty="0" smtClean="0">
                <a:latin typeface="華康布丁體(P)" panose="040B0C00000000000000" pitchFamily="82" charset="-120"/>
                <a:ea typeface="華康布丁體(P)" panose="040B0C00000000000000" pitchFamily="82" charset="-120"/>
              </a:rPr>
              <a:t>：</a:t>
            </a:r>
            <a:r>
              <a:rPr lang="zh-TW" altLang="en-US" dirty="0" smtClean="0">
                <a:latin typeface="金梅毛顏楷國際碼" panose="02010509060101010101" pitchFamily="49" charset="-120"/>
                <a:ea typeface="金梅毛顏楷國際碼" panose="02010509060101010101" pitchFamily="49" charset="-120"/>
              </a:rPr>
              <a:t>組織</a:t>
            </a:r>
            <a:r>
              <a:rPr lang="en-US" altLang="zh-TW" dirty="0" smtClean="0">
                <a:latin typeface="金梅毛顏楷國際碼" panose="02010509060101010101" pitchFamily="49" charset="-120"/>
                <a:ea typeface="金梅毛顏楷國際碼" panose="02010509060101010101" pitchFamily="49" charset="-120"/>
              </a:rPr>
              <a:t>(</a:t>
            </a:r>
            <a:r>
              <a:rPr lang="zh-TW" altLang="en-US" dirty="0" smtClean="0">
                <a:latin typeface="金梅毛顏楷國際碼" panose="02010509060101010101" pitchFamily="49" charset="-120"/>
                <a:ea typeface="金梅毛顏楷國際碼" panose="02010509060101010101" pitchFamily="49" charset="-120"/>
              </a:rPr>
              <a:t>同化與調適</a:t>
            </a:r>
            <a:r>
              <a:rPr lang="en-US" altLang="zh-TW" dirty="0" smtClean="0">
                <a:latin typeface="金梅毛顏楷國際碼" panose="02010509060101010101" pitchFamily="49" charset="-120"/>
                <a:ea typeface="金梅毛顏楷國際碼" panose="02010509060101010101" pitchFamily="49" charset="-120"/>
              </a:rPr>
              <a:t>)</a:t>
            </a:r>
          </a:p>
          <a:p>
            <a:r>
              <a:rPr lang="en-US" altLang="zh-TW" dirty="0" smtClean="0"/>
              <a:t>2.</a:t>
            </a:r>
            <a:r>
              <a:rPr lang="zh-TW" altLang="en-US" dirty="0" smtClean="0"/>
              <a:t>兒童是自動自發的學習</a:t>
            </a:r>
            <a:endParaRPr lang="en-US" altLang="zh-TW" dirty="0" smtClean="0"/>
          </a:p>
          <a:p>
            <a:r>
              <a:rPr lang="en-US" altLang="zh-TW" b="1" dirty="0" smtClean="0">
                <a:latin typeface="華康布丁體(P)" panose="040B0C00000000000000" pitchFamily="82" charset="-120"/>
                <a:ea typeface="華康布丁體(P)" panose="040B0C00000000000000" pitchFamily="82" charset="-120"/>
              </a:rPr>
              <a:t>(</a:t>
            </a:r>
            <a:r>
              <a:rPr lang="zh-TW" altLang="en-US" b="1" dirty="0" smtClean="0">
                <a:latin typeface="華康布丁體(P)" panose="040B0C00000000000000" pitchFamily="82" charset="-120"/>
                <a:ea typeface="華康布丁體(P)" panose="040B0C00000000000000" pitchFamily="82" charset="-120"/>
              </a:rPr>
              <a:t>二</a:t>
            </a:r>
            <a:r>
              <a:rPr lang="en-US" altLang="zh-TW" b="1" dirty="0" smtClean="0">
                <a:latin typeface="華康布丁體(P)" panose="040B0C00000000000000" pitchFamily="82" charset="-120"/>
                <a:ea typeface="華康布丁體(P)" panose="040B0C00000000000000" pitchFamily="82" charset="-120"/>
              </a:rPr>
              <a:t>)</a:t>
            </a:r>
            <a:r>
              <a:rPr lang="en-US" altLang="zh-TW" b="1" dirty="0" smtClean="0">
                <a:solidFill>
                  <a:srgbClr val="FF0000"/>
                </a:solidFill>
                <a:latin typeface="華康布丁體(P)" panose="040B0C00000000000000" pitchFamily="82" charset="-120"/>
                <a:ea typeface="華康布丁體(P)" panose="040B0C00000000000000" pitchFamily="82" charset="-120"/>
              </a:rPr>
              <a:t>Vygotsky</a:t>
            </a:r>
            <a:r>
              <a:rPr lang="zh-TW" altLang="en-US" b="1" dirty="0">
                <a:latin typeface="華康布丁體(P)" panose="040B0C00000000000000" pitchFamily="82" charset="-120"/>
                <a:ea typeface="華康布丁體(P)" panose="040B0C00000000000000" pitchFamily="82" charset="-120"/>
              </a:rPr>
              <a:t>的認知發展</a:t>
            </a:r>
            <a:r>
              <a:rPr lang="zh-TW" altLang="en-US" b="1" dirty="0" smtClean="0">
                <a:latin typeface="華康布丁體(P)" panose="040B0C00000000000000" pitchFamily="82" charset="-120"/>
                <a:ea typeface="華康布丁體(P)" panose="040B0C00000000000000" pitchFamily="82" charset="-120"/>
              </a:rPr>
              <a:t>理論</a:t>
            </a:r>
            <a:endParaRPr lang="en-US" altLang="zh-TW" b="1" dirty="0" smtClean="0">
              <a:latin typeface="華康布丁體(P)" panose="040B0C00000000000000" pitchFamily="82" charset="-120"/>
              <a:ea typeface="華康布丁體(P)" panose="040B0C00000000000000" pitchFamily="82" charset="-120"/>
            </a:endParaRPr>
          </a:p>
          <a:p>
            <a:r>
              <a:rPr lang="en-US" altLang="zh-TW" dirty="0" smtClean="0"/>
              <a:t>1.</a:t>
            </a:r>
            <a:r>
              <a:rPr lang="zh-TW" altLang="en-US" dirty="0" smtClean="0"/>
              <a:t>最近發展區</a:t>
            </a:r>
            <a:endParaRPr lang="en-US" altLang="zh-TW" dirty="0" smtClean="0"/>
          </a:p>
          <a:p>
            <a:r>
              <a:rPr lang="en-US" altLang="zh-TW" dirty="0" smtClean="0"/>
              <a:t>2.</a:t>
            </a:r>
            <a:r>
              <a:rPr lang="zh-TW" altLang="en-US" dirty="0" smtClean="0"/>
              <a:t>鷹架作用</a:t>
            </a:r>
            <a:endParaRPr lang="en-US" altLang="zh-TW" dirty="0"/>
          </a:p>
          <a:p>
            <a:r>
              <a:rPr lang="en-US" altLang="zh-TW" b="1" dirty="0" smtClean="0">
                <a:latin typeface="華康布丁體(P)" panose="040B0C00000000000000" pitchFamily="82" charset="-120"/>
                <a:ea typeface="華康布丁體(P)" panose="040B0C00000000000000" pitchFamily="82" charset="-120"/>
              </a:rPr>
              <a:t>(</a:t>
            </a:r>
            <a:r>
              <a:rPr lang="zh-TW" altLang="en-US" b="1" dirty="0" smtClean="0">
                <a:latin typeface="華康布丁體(P)" panose="040B0C00000000000000" pitchFamily="82" charset="-120"/>
                <a:ea typeface="華康布丁體(P)" panose="040B0C00000000000000" pitchFamily="82" charset="-120"/>
              </a:rPr>
              <a:t>三</a:t>
            </a:r>
            <a:r>
              <a:rPr lang="en-US" altLang="zh-TW" b="1" dirty="0" smtClean="0">
                <a:latin typeface="華康布丁體(P)" panose="040B0C00000000000000" pitchFamily="82" charset="-120"/>
                <a:ea typeface="華康布丁體(P)" panose="040B0C00000000000000" pitchFamily="82" charset="-120"/>
              </a:rPr>
              <a:t>)</a:t>
            </a:r>
            <a:r>
              <a:rPr lang="zh-TW" altLang="en-US" b="1" dirty="0" smtClean="0">
                <a:solidFill>
                  <a:srgbClr val="FF0000"/>
                </a:solidFill>
                <a:latin typeface="華康布丁體(P)" panose="040B0C00000000000000" pitchFamily="82" charset="-120"/>
                <a:ea typeface="華康布丁體(P)" panose="040B0C00000000000000" pitchFamily="82" charset="-120"/>
              </a:rPr>
              <a:t>人本主義</a:t>
            </a:r>
            <a:r>
              <a:rPr lang="zh-TW" altLang="en-US" b="1" dirty="0" smtClean="0">
                <a:latin typeface="華康布丁體(P)" panose="040B0C00000000000000" pitchFamily="82" charset="-120"/>
                <a:ea typeface="華康布丁體(P)" panose="040B0C00000000000000" pitchFamily="82" charset="-120"/>
              </a:rPr>
              <a:t>的學習理論</a:t>
            </a:r>
            <a:endParaRPr lang="en-US" altLang="zh-TW" b="1" dirty="0" smtClean="0">
              <a:latin typeface="華康布丁體(P)" panose="040B0C00000000000000" pitchFamily="82" charset="-120"/>
              <a:ea typeface="華康布丁體(P)" panose="040B0C00000000000000" pitchFamily="82" charset="-120"/>
            </a:endParaRPr>
          </a:p>
          <a:p>
            <a:r>
              <a:rPr lang="en-US" altLang="zh-TW" dirty="0" smtClean="0"/>
              <a:t>1.</a:t>
            </a:r>
            <a:r>
              <a:rPr lang="zh-TW" altLang="en-US" dirty="0" smtClean="0"/>
              <a:t>主張自由學習</a:t>
            </a:r>
            <a:endParaRPr lang="en-US" altLang="zh-TW" dirty="0" smtClean="0"/>
          </a:p>
          <a:p>
            <a:r>
              <a:rPr lang="en-US" altLang="zh-TW" dirty="0" smtClean="0"/>
              <a:t>2.</a:t>
            </a:r>
            <a:r>
              <a:rPr lang="zh-TW" altLang="en-US" dirty="0" smtClean="0"/>
              <a:t>求取知識是人的成長需求之一</a:t>
            </a:r>
            <a:endParaRPr lang="en-US" altLang="zh-TW" dirty="0" smtClean="0"/>
          </a:p>
          <a:p>
            <a:endParaRPr lang="zh-TW" altLang="en-US" dirty="0"/>
          </a:p>
        </p:txBody>
      </p:sp>
    </p:spTree>
    <p:extLst>
      <p:ext uri="{BB962C8B-B14F-4D97-AF65-F5344CB8AC3E}">
        <p14:creationId xmlns:p14="http://schemas.microsoft.com/office/powerpoint/2010/main" val="40649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FF0000"/>
                </a:solidFill>
                <a:latin typeface="華康布丁體(P)" panose="040B0C00000000000000" pitchFamily="82" charset="-120"/>
                <a:ea typeface="華康布丁體(P)" panose="040B0C00000000000000" pitchFamily="82" charset="-120"/>
              </a:rPr>
              <a:t>布魯納</a:t>
            </a:r>
            <a:r>
              <a:rPr lang="zh-TW" altLang="en-US" dirty="0" smtClean="0">
                <a:latin typeface="華康布丁體(P)" panose="040B0C00000000000000" pitchFamily="82" charset="-120"/>
                <a:ea typeface="華康布丁體(P)" panose="040B0C00000000000000" pitchFamily="82" charset="-120"/>
              </a:rPr>
              <a:t>的</a:t>
            </a:r>
            <a:r>
              <a:rPr lang="zh-TW" altLang="en-US" dirty="0" smtClean="0">
                <a:solidFill>
                  <a:srgbClr val="FF0000"/>
                </a:solidFill>
                <a:latin typeface="華康布丁體(P)" panose="040B0C00000000000000" pitchFamily="82" charset="-120"/>
                <a:ea typeface="華康布丁體(P)" panose="040B0C00000000000000" pitchFamily="82" charset="-120"/>
              </a:rPr>
              <a:t>發現學習理論</a:t>
            </a:r>
            <a:endParaRPr lang="zh-TW" altLang="en-US" dirty="0">
              <a:solidFill>
                <a:srgbClr val="FF0000"/>
              </a:solidFill>
              <a:latin typeface="華康布丁體(P)" panose="040B0C00000000000000" pitchFamily="82" charset="-120"/>
              <a:ea typeface="華康布丁體(P)" panose="040B0C00000000000000" pitchFamily="82" charset="-120"/>
            </a:endParaRPr>
          </a:p>
        </p:txBody>
      </p:sp>
      <p:sp>
        <p:nvSpPr>
          <p:cNvPr id="3" name="內容版面配置區 2"/>
          <p:cNvSpPr>
            <a:spLocks noGrp="1"/>
          </p:cNvSpPr>
          <p:nvPr>
            <p:ph idx="1"/>
          </p:nvPr>
        </p:nvSpPr>
        <p:spPr/>
        <p:txBody>
          <a:bodyPr/>
          <a:lstStyle/>
          <a:p>
            <a:r>
              <a:rPr lang="zh-TW" altLang="en-US" dirty="0" smtClean="0"/>
              <a:t>*</a:t>
            </a:r>
            <a:r>
              <a:rPr lang="zh-TW" altLang="en-US" dirty="0" smtClean="0">
                <a:latin typeface="金梅毛顏楷國際碼" panose="02010509060101010101" pitchFamily="49" charset="-120"/>
                <a:ea typeface="金梅毛顏楷國際碼" panose="02010509060101010101" pitchFamily="49" charset="-120"/>
              </a:rPr>
              <a:t>強調</a:t>
            </a:r>
            <a:r>
              <a:rPr lang="zh-TW" altLang="en-US" dirty="0" smtClean="0">
                <a:solidFill>
                  <a:srgbClr val="FF0000"/>
                </a:solidFill>
                <a:latin typeface="金梅毛顏楷國際碼" panose="02010509060101010101" pitchFamily="49" charset="-120"/>
                <a:ea typeface="金梅毛顏楷國際碼" panose="02010509060101010101" pitchFamily="49" charset="-120"/>
              </a:rPr>
              <a:t>啟發</a:t>
            </a:r>
            <a:r>
              <a:rPr lang="zh-TW" altLang="en-US" dirty="0" smtClean="0">
                <a:latin typeface="金梅毛顏楷國際碼" panose="02010509060101010101" pitchFamily="49" charset="-120"/>
                <a:ea typeface="金梅毛顏楷國際碼" panose="02010509060101010101" pitchFamily="49" charset="-120"/>
              </a:rPr>
              <a:t>學生</a:t>
            </a:r>
            <a:r>
              <a:rPr lang="zh-TW" altLang="en-US" dirty="0" smtClean="0">
                <a:solidFill>
                  <a:srgbClr val="FF0000"/>
                </a:solidFill>
                <a:latin typeface="金梅毛顏楷國際碼" panose="02010509060101010101" pitchFamily="49" charset="-120"/>
                <a:ea typeface="金梅毛顏楷國際碼" panose="02010509060101010101" pitchFamily="49" charset="-120"/>
              </a:rPr>
              <a:t>主動追求知識</a:t>
            </a:r>
            <a:r>
              <a:rPr lang="zh-TW" altLang="en-US" dirty="0" smtClean="0">
                <a:latin typeface="金梅毛顏楷國際碼" panose="02010509060101010101" pitchFamily="49" charset="-120"/>
                <a:ea typeface="金梅毛顏楷國際碼" panose="02010509060101010101" pitchFamily="49" charset="-120"/>
              </a:rPr>
              <a:t>、組織與建構知識</a:t>
            </a:r>
            <a:endParaRPr lang="en-US" altLang="zh-TW" dirty="0" smtClean="0">
              <a:latin typeface="金梅毛顏楷國際碼" panose="02010509060101010101" pitchFamily="49" charset="-120"/>
              <a:ea typeface="金梅毛顏楷國際碼" panose="02010509060101010101" pitchFamily="49" charset="-120"/>
            </a:endParaRPr>
          </a:p>
          <a:p>
            <a:r>
              <a:rPr lang="zh-TW" altLang="en-US" dirty="0" smtClean="0">
                <a:latin typeface="金梅毛顏楷國際碼" panose="02010509060101010101" pitchFamily="49" charset="-120"/>
                <a:ea typeface="金梅毛顏楷國際碼" panose="02010509060101010101" pitchFamily="49" charset="-120"/>
              </a:rPr>
              <a:t>人自動求知</a:t>
            </a:r>
            <a:r>
              <a:rPr lang="zh-TW" altLang="en-US" dirty="0">
                <a:latin typeface="金梅毛顏楷國際碼" panose="02010509060101010101" pitchFamily="49" charset="-120"/>
                <a:ea typeface="金梅毛顏楷國際碼" panose="02010509060101010101" pitchFamily="49" charset="-120"/>
              </a:rPr>
              <a:t>是</a:t>
            </a:r>
            <a:r>
              <a:rPr lang="zh-TW" altLang="en-US" dirty="0" smtClean="0">
                <a:latin typeface="金梅毛顏楷國際碼" panose="02010509060101010101" pitchFamily="49" charset="-120"/>
                <a:ea typeface="金梅毛顏楷國際碼" panose="02010509060101010101" pitchFamily="49" charset="-120"/>
              </a:rPr>
              <a:t>經由</a:t>
            </a:r>
            <a:r>
              <a:rPr lang="zh-TW" altLang="en-US" u="sng" dirty="0" smtClean="0">
                <a:solidFill>
                  <a:srgbClr val="FF0000"/>
                </a:solidFill>
                <a:latin typeface="金梅毛顏楷國際碼" panose="02010509060101010101" pitchFamily="49" charset="-120"/>
                <a:ea typeface="金梅毛顏楷國際碼" panose="02010509060101010101" pitchFamily="49" charset="-120"/>
              </a:rPr>
              <a:t>發現學習</a:t>
            </a:r>
            <a:r>
              <a:rPr lang="zh-TW" altLang="en-US" dirty="0" smtClean="0">
                <a:latin typeface="金梅毛顏楷國際碼" panose="02010509060101010101" pitchFamily="49" charset="-120"/>
                <a:ea typeface="金梅毛顏楷國際碼" panose="02010509060101010101" pitchFamily="49" charset="-120"/>
              </a:rPr>
              <a:t>的</a:t>
            </a:r>
            <a:r>
              <a:rPr lang="zh-TW" altLang="en-US" dirty="0">
                <a:latin typeface="金梅毛顏楷國際碼" panose="02010509060101010101" pitchFamily="49" charset="-120"/>
                <a:ea typeface="金梅毛顏楷國際碼" panose="02010509060101010101" pitchFamily="49" charset="-120"/>
              </a:rPr>
              <a:t>歷程</a:t>
            </a:r>
          </a:p>
        </p:txBody>
      </p:sp>
    </p:spTree>
    <p:extLst>
      <p:ext uri="{BB962C8B-B14F-4D97-AF65-F5344CB8AC3E}">
        <p14:creationId xmlns:p14="http://schemas.microsoft.com/office/powerpoint/2010/main" val="168159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FF0000"/>
                </a:solidFill>
                <a:latin typeface="華康布丁體(P)" panose="040B0C00000000000000" pitchFamily="82" charset="-120"/>
                <a:ea typeface="華康布丁體(P)" panose="040B0C00000000000000" pitchFamily="82" charset="-120"/>
              </a:rPr>
              <a:t>認知表徵的發展</a:t>
            </a:r>
            <a:endParaRPr lang="zh-TW" altLang="en-US" dirty="0">
              <a:solidFill>
                <a:srgbClr val="FF0000"/>
              </a:solidFill>
              <a:latin typeface="華康布丁體(P)" panose="040B0C00000000000000" pitchFamily="82" charset="-120"/>
              <a:ea typeface="華康布丁體(P)" panose="040B0C00000000000000" pitchFamily="82" charset="-120"/>
            </a:endParaRPr>
          </a:p>
        </p:txBody>
      </p:sp>
      <p:sp>
        <p:nvSpPr>
          <p:cNvPr id="3" name="內容版面配置區 2"/>
          <p:cNvSpPr>
            <a:spLocks noGrp="1"/>
          </p:cNvSpPr>
          <p:nvPr>
            <p:ph idx="1"/>
          </p:nvPr>
        </p:nvSpPr>
        <p:spPr/>
        <p:txBody>
          <a:bodyPr/>
          <a:lstStyle/>
          <a:p>
            <a:r>
              <a:rPr lang="zh-TW" altLang="en-US" dirty="0" smtClean="0"/>
              <a:t>*經知覺而將外在物體或事件轉換為內在心理事件的歷程稱為認知表徵</a:t>
            </a:r>
            <a:r>
              <a:rPr lang="en-US" altLang="zh-TW" dirty="0" smtClean="0"/>
              <a:t>(cognitive representation)</a:t>
            </a:r>
          </a:p>
          <a:p>
            <a:r>
              <a:rPr lang="en-US" altLang="zh-TW" dirty="0" smtClean="0">
                <a:solidFill>
                  <a:srgbClr val="FF0000"/>
                </a:solidFill>
                <a:latin typeface="金梅毛顏楷國際碼" panose="02010509060101010101" pitchFamily="49" charset="-120"/>
                <a:ea typeface="金梅毛顏楷國際碼" panose="02010509060101010101" pitchFamily="49" charset="-120"/>
              </a:rPr>
              <a:t>1.</a:t>
            </a:r>
            <a:r>
              <a:rPr lang="zh-TW" altLang="en-US" u="sng" dirty="0" smtClean="0">
                <a:solidFill>
                  <a:srgbClr val="FF0000"/>
                </a:solidFill>
                <a:latin typeface="金梅毛顏楷國際碼" panose="02010509060101010101" pitchFamily="49" charset="-120"/>
                <a:ea typeface="金梅毛顏楷國際碼" panose="02010509060101010101" pitchFamily="49" charset="-120"/>
              </a:rPr>
              <a:t>動作表徵</a:t>
            </a:r>
            <a:r>
              <a:rPr lang="en-US" altLang="zh-TW" dirty="0" smtClean="0">
                <a:solidFill>
                  <a:srgbClr val="FF0000"/>
                </a:solidFill>
                <a:latin typeface="金梅毛顏楷國際碼" panose="02010509060101010101" pitchFamily="49" charset="-120"/>
                <a:ea typeface="金梅毛顏楷國際碼" panose="02010509060101010101" pitchFamily="49" charset="-120"/>
              </a:rPr>
              <a:t>(enactive representation)</a:t>
            </a:r>
            <a:r>
              <a:rPr lang="zh-TW" altLang="en-US" dirty="0" smtClean="0">
                <a:latin typeface="華康布丁體(P)" panose="040B0C00000000000000" pitchFamily="82" charset="-120"/>
                <a:ea typeface="華康布丁體(P)" panose="040B0C00000000000000" pitchFamily="82" charset="-120"/>
              </a:rPr>
              <a:t>：靠動作來獲得知識</a:t>
            </a:r>
            <a:endParaRPr lang="en-US" altLang="zh-TW" dirty="0" smtClean="0"/>
          </a:p>
          <a:p>
            <a:r>
              <a:rPr lang="en-US" altLang="zh-TW" dirty="0" smtClean="0">
                <a:solidFill>
                  <a:srgbClr val="FF0000"/>
                </a:solidFill>
                <a:latin typeface="金梅毛顏楷國際碼" panose="02010509060101010101" pitchFamily="49" charset="-120"/>
                <a:ea typeface="金梅毛顏楷國際碼" panose="02010509060101010101" pitchFamily="49" charset="-120"/>
              </a:rPr>
              <a:t>2.</a:t>
            </a:r>
            <a:r>
              <a:rPr lang="zh-TW" altLang="en-US" u="sng" dirty="0" smtClean="0">
                <a:solidFill>
                  <a:srgbClr val="FF0000"/>
                </a:solidFill>
                <a:latin typeface="金梅毛顏楷國際碼" panose="02010509060101010101" pitchFamily="49" charset="-120"/>
                <a:ea typeface="金梅毛顏楷國際碼" panose="02010509060101010101" pitchFamily="49" charset="-120"/>
              </a:rPr>
              <a:t>形象表徵</a:t>
            </a:r>
            <a:r>
              <a:rPr lang="en-US" altLang="zh-TW" dirty="0" smtClean="0">
                <a:solidFill>
                  <a:srgbClr val="FF0000"/>
                </a:solidFill>
                <a:latin typeface="金梅毛顏楷國際碼" panose="02010509060101010101" pitchFamily="49" charset="-120"/>
                <a:ea typeface="金梅毛顏楷國際碼" panose="02010509060101010101" pitchFamily="49" charset="-120"/>
              </a:rPr>
              <a:t>(iconic representation</a:t>
            </a:r>
            <a:r>
              <a:rPr lang="zh-TW" altLang="en-US" dirty="0" smtClean="0">
                <a:solidFill>
                  <a:srgbClr val="FF0000"/>
                </a:solidFill>
                <a:latin typeface="金梅毛顏楷國際碼" panose="02010509060101010101" pitchFamily="49" charset="-120"/>
                <a:ea typeface="金梅毛顏楷國際碼" panose="02010509060101010101" pitchFamily="49" charset="-120"/>
              </a:rPr>
              <a:t>或圖像表徵</a:t>
            </a:r>
            <a:r>
              <a:rPr lang="en-US" altLang="zh-TW" dirty="0" smtClean="0">
                <a:solidFill>
                  <a:srgbClr val="FF0000"/>
                </a:solidFill>
                <a:latin typeface="金梅毛顏楷國際碼" panose="02010509060101010101" pitchFamily="49" charset="-120"/>
                <a:ea typeface="金梅毛顏楷國際碼" panose="02010509060101010101" pitchFamily="49" charset="-120"/>
              </a:rPr>
              <a:t>)</a:t>
            </a:r>
            <a:r>
              <a:rPr lang="zh-TW" altLang="en-US" dirty="0" smtClean="0">
                <a:latin typeface="華康布丁體(P)" panose="040B0C00000000000000" pitchFamily="82" charset="-120"/>
                <a:ea typeface="華康布丁體(P)" panose="040B0C00000000000000" pitchFamily="82" charset="-120"/>
              </a:rPr>
              <a:t>：依靠照片圖形即可獲得知識</a:t>
            </a:r>
            <a:endParaRPr lang="en-US" altLang="zh-TW" dirty="0" smtClean="0"/>
          </a:p>
          <a:p>
            <a:r>
              <a:rPr lang="en-US" altLang="zh-TW" dirty="0" smtClean="0">
                <a:solidFill>
                  <a:srgbClr val="FF0000"/>
                </a:solidFill>
                <a:latin typeface="金梅毛顏楷國際碼" panose="02010509060101010101" pitchFamily="49" charset="-120"/>
                <a:ea typeface="金梅毛顏楷國際碼" panose="02010509060101010101" pitchFamily="49" charset="-120"/>
              </a:rPr>
              <a:t>3.</a:t>
            </a:r>
            <a:r>
              <a:rPr lang="zh-TW" altLang="en-US" u="sng" dirty="0" smtClean="0">
                <a:solidFill>
                  <a:srgbClr val="FF0000"/>
                </a:solidFill>
                <a:latin typeface="金梅毛顏楷國際碼" panose="02010509060101010101" pitchFamily="49" charset="-120"/>
                <a:ea typeface="金梅毛顏楷國際碼" panose="02010509060101010101" pitchFamily="49" charset="-120"/>
              </a:rPr>
              <a:t>符號</a:t>
            </a:r>
            <a:r>
              <a:rPr lang="zh-TW" altLang="en-US" u="sng" dirty="0" smtClean="0">
                <a:solidFill>
                  <a:srgbClr val="FF0000"/>
                </a:solidFill>
                <a:latin typeface="金梅毛顏楷國際碼" panose="02010509060101010101" pitchFamily="49" charset="-120"/>
                <a:ea typeface="金梅毛顏楷國際碼" panose="02010509060101010101" pitchFamily="49" charset="-120"/>
              </a:rPr>
              <a:t>表徵</a:t>
            </a:r>
            <a:r>
              <a:rPr lang="en-US" altLang="zh-TW" dirty="0" smtClean="0">
                <a:solidFill>
                  <a:srgbClr val="FF0000"/>
                </a:solidFill>
                <a:latin typeface="金梅毛顏楷國際碼" panose="02010509060101010101" pitchFamily="49" charset="-120"/>
                <a:ea typeface="金梅毛顏楷國際碼" panose="02010509060101010101" pitchFamily="49" charset="-120"/>
              </a:rPr>
              <a:t>(symbolic representation</a:t>
            </a:r>
            <a:r>
              <a:rPr lang="zh-TW" altLang="en-US" dirty="0" smtClean="0">
                <a:solidFill>
                  <a:srgbClr val="FF0000"/>
                </a:solidFill>
                <a:latin typeface="金梅毛顏楷國際碼" panose="02010509060101010101" pitchFamily="49" charset="-120"/>
                <a:ea typeface="金梅毛顏楷國際碼" panose="02010509060101010101" pitchFamily="49" charset="-120"/>
              </a:rPr>
              <a:t>或象徵表徵</a:t>
            </a:r>
            <a:r>
              <a:rPr lang="en-US" altLang="zh-TW" dirty="0" smtClean="0">
                <a:solidFill>
                  <a:srgbClr val="FF0000"/>
                </a:solidFill>
                <a:latin typeface="金梅毛顏楷國際碼" panose="02010509060101010101" pitchFamily="49" charset="-120"/>
                <a:ea typeface="金梅毛顏楷國際碼" panose="02010509060101010101" pitchFamily="49" charset="-120"/>
              </a:rPr>
              <a:t>)</a:t>
            </a:r>
            <a:r>
              <a:rPr lang="zh-TW" altLang="en-US" dirty="0" smtClean="0">
                <a:solidFill>
                  <a:srgbClr val="FF0000"/>
                </a:solidFill>
                <a:latin typeface="金梅毛顏楷國際碼" panose="02010509060101010101" pitchFamily="49" charset="-120"/>
                <a:ea typeface="金梅毛顏楷國際碼" panose="02010509060101010101" pitchFamily="49" charset="-120"/>
              </a:rPr>
              <a:t> </a:t>
            </a:r>
            <a:r>
              <a:rPr lang="zh-TW" altLang="en-US" dirty="0" smtClean="0">
                <a:latin typeface="華康布丁體(P)" panose="040B0C00000000000000" pitchFamily="82" charset="-120"/>
                <a:ea typeface="華康布丁體(P)" panose="040B0C00000000000000" pitchFamily="82" charset="-120"/>
              </a:rPr>
              <a:t>：運用符號</a:t>
            </a:r>
            <a:r>
              <a:rPr lang="zh-TW" altLang="en-US" dirty="0" smtClean="0">
                <a:latin typeface="PMingLiU" panose="02020500000000000000" pitchFamily="18" charset="-120"/>
                <a:ea typeface="PMingLiU" panose="02020500000000000000" pitchFamily="18" charset="-120"/>
              </a:rPr>
              <a:t>、</a:t>
            </a:r>
            <a:r>
              <a:rPr lang="zh-TW" altLang="en-US" dirty="0" smtClean="0">
                <a:latin typeface="華康布丁體(P)" panose="040B0C00000000000000" pitchFamily="82" charset="-120"/>
                <a:ea typeface="華康布丁體(P)" panose="040B0C00000000000000" pitchFamily="82" charset="-120"/>
              </a:rPr>
              <a:t>語言文字為依據的求知方式</a:t>
            </a:r>
            <a:endParaRPr lang="en-US" altLang="zh-TW" dirty="0">
              <a:latin typeface="華康布丁體(P)" panose="040B0C00000000000000" pitchFamily="82" charset="-120"/>
              <a:ea typeface="華康布丁體(P)" panose="040B0C00000000000000" pitchFamily="82" charset="-120"/>
            </a:endParaRPr>
          </a:p>
        </p:txBody>
      </p:sp>
    </p:spTree>
    <p:extLst>
      <p:ext uri="{BB962C8B-B14F-4D97-AF65-F5344CB8AC3E}">
        <p14:creationId xmlns:p14="http://schemas.microsoft.com/office/powerpoint/2010/main" val="27721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華康布丁體(P)" panose="040B0C00000000000000" pitchFamily="82" charset="-120"/>
                <a:ea typeface="華康布丁體(P)" panose="040B0C00000000000000" pitchFamily="82" charset="-120"/>
              </a:rPr>
              <a:t>發現學習的教學原則</a:t>
            </a:r>
            <a:endParaRPr lang="zh-TW" altLang="en-US" dirty="0">
              <a:latin typeface="華康布丁體(P)" panose="040B0C00000000000000" pitchFamily="82" charset="-120"/>
              <a:ea typeface="華康布丁體(P)" panose="040B0C00000000000000" pitchFamily="82" charset="-120"/>
            </a:endParaRPr>
          </a:p>
        </p:txBody>
      </p:sp>
      <p:sp>
        <p:nvSpPr>
          <p:cNvPr id="3" name="內容版面配置區 2"/>
          <p:cNvSpPr>
            <a:spLocks noGrp="1"/>
          </p:cNvSpPr>
          <p:nvPr>
            <p:ph idx="1"/>
          </p:nvPr>
        </p:nvSpPr>
        <p:spPr/>
        <p:txBody>
          <a:bodyPr>
            <a:normAutofit/>
          </a:bodyPr>
          <a:lstStyle/>
          <a:p>
            <a:r>
              <a:rPr lang="en-US" altLang="zh-TW" sz="2800" dirty="0" smtClean="0">
                <a:latin typeface="金梅毛顏楷國際碼" panose="02010509060101010101" pitchFamily="49" charset="-120"/>
                <a:ea typeface="金梅毛顏楷國際碼" panose="02010509060101010101" pitchFamily="49" charset="-120"/>
              </a:rPr>
              <a:t>1.</a:t>
            </a:r>
            <a:r>
              <a:rPr lang="zh-TW" altLang="en-US" sz="2800" dirty="0" smtClean="0">
                <a:latin typeface="金梅毛顏楷國際碼" panose="02010509060101010101" pitchFamily="49" charset="-120"/>
                <a:ea typeface="金梅毛顏楷國際碼" panose="02010509060101010101" pitchFamily="49" charset="-120"/>
              </a:rPr>
              <a:t>直觀原則</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2.</a:t>
            </a:r>
            <a:r>
              <a:rPr lang="zh-TW" altLang="en-US" sz="2800" dirty="0" smtClean="0">
                <a:latin typeface="金梅毛顏楷國際碼" panose="02010509060101010101" pitchFamily="49" charset="-120"/>
                <a:ea typeface="金梅毛顏楷國際碼" panose="02010509060101010101" pitchFamily="49" charset="-120"/>
              </a:rPr>
              <a:t>引導原則</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3.</a:t>
            </a:r>
            <a:r>
              <a:rPr lang="zh-TW" altLang="en-US" sz="2800" dirty="0" smtClean="0">
                <a:latin typeface="金梅毛顏楷國際碼" panose="02010509060101010101" pitchFamily="49" charset="-120"/>
                <a:ea typeface="金梅毛顏楷國際碼" panose="02010509060101010101" pitchFamily="49" charset="-120"/>
              </a:rPr>
              <a:t>結構原則</a:t>
            </a:r>
            <a:endParaRPr lang="en-US" altLang="zh-TW" sz="2800" dirty="0" smtClean="0">
              <a:latin typeface="金梅毛顏楷國際碼" panose="02010509060101010101" pitchFamily="49" charset="-120"/>
              <a:ea typeface="金梅毛顏楷國際碼" panose="02010509060101010101" pitchFamily="49" charset="-120"/>
            </a:endParaRPr>
          </a:p>
          <a:p>
            <a:r>
              <a:rPr lang="en-US" altLang="zh-TW" sz="2800" dirty="0" smtClean="0">
                <a:latin typeface="金梅毛顏楷國際碼" panose="02010509060101010101" pitchFamily="49" charset="-120"/>
                <a:ea typeface="金梅毛顏楷國際碼" panose="02010509060101010101" pitchFamily="49" charset="-120"/>
              </a:rPr>
              <a:t>4.</a:t>
            </a:r>
            <a:r>
              <a:rPr lang="zh-TW" altLang="en-US" sz="2800" dirty="0" smtClean="0">
                <a:latin typeface="金梅毛顏楷國際碼" panose="02010509060101010101" pitchFamily="49" charset="-120"/>
                <a:ea typeface="金梅毛顏楷國際碼" panose="02010509060101010101" pitchFamily="49" charset="-120"/>
              </a:rPr>
              <a:t>回饋原則</a:t>
            </a:r>
            <a:endParaRPr lang="zh-TW" altLang="en-US" sz="2800" dirty="0">
              <a:latin typeface="金梅毛顏楷國際碼" panose="02010509060101010101" pitchFamily="49" charset="-120"/>
              <a:ea typeface="金梅毛顏楷國際碼" panose="02010509060101010101" pitchFamily="49" charset="-120"/>
            </a:endParaRPr>
          </a:p>
        </p:txBody>
      </p:sp>
    </p:spTree>
    <p:extLst>
      <p:ext uri="{BB962C8B-B14F-4D97-AF65-F5344CB8AC3E}">
        <p14:creationId xmlns:p14="http://schemas.microsoft.com/office/powerpoint/2010/main" val="8895269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1231</TotalTime>
  <Words>645</Words>
  <Application>Microsoft Office PowerPoint</Application>
  <PresentationFormat>如螢幕大小 (4:3)</PresentationFormat>
  <Paragraphs>65</Paragraphs>
  <Slides>13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13</vt:i4>
      </vt:variant>
    </vt:vector>
  </HeadingPairs>
  <TitlesOfParts>
    <vt:vector size="23" baseType="lpstr">
      <vt:lpstr>金梅毛顏楷國際碼</vt:lpstr>
      <vt:lpstr>華康布丁體(P)</vt:lpstr>
      <vt:lpstr>華康新綜藝體</vt:lpstr>
      <vt:lpstr>微軟正黑體</vt:lpstr>
      <vt:lpstr>PMingLiU</vt:lpstr>
      <vt:lpstr>PMingLiU</vt:lpstr>
      <vt:lpstr>Arial</vt:lpstr>
      <vt:lpstr>Calibri</vt:lpstr>
      <vt:lpstr>Garamond</vt:lpstr>
      <vt:lpstr>有機</vt:lpstr>
      <vt:lpstr>第十一章 兩種不同的教學取向</vt:lpstr>
      <vt:lpstr>奧蘇貝爾(D. Ausubel)的直接教學</vt:lpstr>
      <vt:lpstr>直接教學的三項原則 I</vt:lpstr>
      <vt:lpstr>直接教學的三項原則 II</vt:lpstr>
      <vt:lpstr>直接教學的進行步驟</vt:lpstr>
      <vt:lpstr>以學生為中心的教學取向</vt:lpstr>
      <vt:lpstr>布魯納的發現學習理論</vt:lpstr>
      <vt:lpstr>認知表徵的發展</vt:lpstr>
      <vt:lpstr>發現學習的教學原則</vt:lpstr>
      <vt:lpstr>發現學習與合作學習</vt:lpstr>
      <vt:lpstr>兩種教學取向的比較</vt:lpstr>
      <vt:lpstr>問題導向學習法(PBL)</vt:lpstr>
      <vt:lpstr>PBL的關鍵要領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行為主義新理學的學習理論</dc:title>
  <dc:creator>admin</dc:creator>
  <cp:lastModifiedBy>admin</cp:lastModifiedBy>
  <cp:revision>55</cp:revision>
  <cp:lastPrinted>2020-12-30T03:32:27Z</cp:lastPrinted>
  <dcterms:created xsi:type="dcterms:W3CDTF">2017-08-24T03:16:24Z</dcterms:created>
  <dcterms:modified xsi:type="dcterms:W3CDTF">2020-12-30T05:16:10Z</dcterms:modified>
</cp:coreProperties>
</file>