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5" r:id="rId1"/>
  </p:sldMasterIdLst>
  <p:notesMasterIdLst>
    <p:notesMasterId r:id="rId9"/>
  </p:notesMasterIdLst>
  <p:handoutMasterIdLst>
    <p:handoutMasterId r:id="rId10"/>
  </p:handoutMasterIdLst>
  <p:sldIdLst>
    <p:sldId id="466" r:id="rId2"/>
    <p:sldId id="1155" r:id="rId3"/>
    <p:sldId id="1162" r:id="rId4"/>
    <p:sldId id="1163" r:id="rId5"/>
    <p:sldId id="1164" r:id="rId6"/>
    <p:sldId id="1165" r:id="rId7"/>
    <p:sldId id="1166" r:id="rId8"/>
  </p:sldIdLst>
  <p:sldSz cx="9906000" cy="6858000" type="A4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3300"/>
    <a:srgbClr val="FF0000"/>
    <a:srgbClr val="FF9933"/>
    <a:srgbClr val="FF99CC"/>
    <a:srgbClr val="800000"/>
    <a:srgbClr val="006600"/>
    <a:srgbClr val="0000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0" autoAdjust="0"/>
    <p:restoredTop sz="93325" autoAdjust="0"/>
  </p:normalViewPr>
  <p:slideViewPr>
    <p:cSldViewPr>
      <p:cViewPr>
        <p:scale>
          <a:sx n="95" d="100"/>
          <a:sy n="95" d="100"/>
        </p:scale>
        <p:origin x="-468" y="1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4356" y="-54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24" tIns="47915" rIns="95824" bIns="47915" numCol="1" anchor="t" anchorCtr="0" compatLnSpc="1">
            <a:prstTxWarp prst="textNoShape">
              <a:avLst/>
            </a:prstTxWarp>
          </a:bodyPr>
          <a:lstStyle>
            <a:lvl1pPr defTabSz="954560">
              <a:defRPr kumimoji="1" sz="1200" b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24" tIns="47915" rIns="95824" bIns="47915" numCol="1" anchor="b" anchorCtr="0" compatLnSpc="1">
            <a:prstTxWarp prst="textNoShape">
              <a:avLst/>
            </a:prstTxWarp>
          </a:bodyPr>
          <a:lstStyle>
            <a:lvl1pPr algn="r" defTabSz="955483" eaLnBrk="1" hangingPunct="1">
              <a:defRPr kumimoji="1" sz="1200" b="0">
                <a:ea typeface="新細明體" pitchFamily="18" charset="-120"/>
              </a:defRPr>
            </a:lvl1pPr>
          </a:lstStyle>
          <a:p>
            <a:pPr>
              <a:defRPr/>
            </a:pPr>
            <a:fld id="{F5A774B3-754A-49FD-9322-25D9CF0FA90B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574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24" tIns="47915" rIns="95824" bIns="47915" numCol="1" anchor="t" anchorCtr="0" compatLnSpc="1">
            <a:prstTxWarp prst="textNoShape">
              <a:avLst/>
            </a:prstTxWarp>
          </a:bodyPr>
          <a:lstStyle>
            <a:lvl1pPr defTabSz="954560">
              <a:defRPr kumimoji="1" sz="1200" b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24" tIns="47915" rIns="95824" bIns="47915" numCol="1" anchor="t" anchorCtr="0" compatLnSpc="1">
            <a:prstTxWarp prst="textNoShape">
              <a:avLst/>
            </a:prstTxWarp>
          </a:bodyPr>
          <a:lstStyle>
            <a:lvl1pPr algn="r" defTabSz="954560">
              <a:defRPr kumimoji="1" sz="1200" b="0">
                <a:ea typeface="新細明體" charset="-120"/>
              </a:defRPr>
            </a:lvl1pPr>
          </a:lstStyle>
          <a:p>
            <a:pPr>
              <a:defRPr/>
            </a:pPr>
            <a:fld id="{33EEDA19-C444-4B6B-AAD2-8EDD197CDC65}" type="datetime1">
              <a:rPr lang="zh-TW" altLang="en-US"/>
              <a:pPr>
                <a:defRPr/>
              </a:pPr>
              <a:t>2021/9/12</a:t>
            </a:fld>
            <a:r>
              <a:rPr lang="en-US" altLang="zh-TW" dirty="0"/>
              <a:t>2009/12/24</a:t>
            </a:r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711200" y="746125"/>
            <a:ext cx="538480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11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24" tIns="47915" rIns="95824" bIns="47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24" tIns="47915" rIns="95824" bIns="47915" numCol="1" anchor="b" anchorCtr="0" compatLnSpc="1">
            <a:prstTxWarp prst="textNoShape">
              <a:avLst/>
            </a:prstTxWarp>
          </a:bodyPr>
          <a:lstStyle>
            <a:lvl1pPr defTabSz="954560">
              <a:defRPr kumimoji="1" sz="1200" b="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2009/12/24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24" tIns="47915" rIns="95824" bIns="47915" numCol="1" anchor="b" anchorCtr="0" compatLnSpc="1">
            <a:prstTxWarp prst="textNoShape">
              <a:avLst/>
            </a:prstTxWarp>
          </a:bodyPr>
          <a:lstStyle>
            <a:lvl1pPr algn="r" defTabSz="955483" eaLnBrk="1" hangingPunct="1">
              <a:defRPr kumimoji="1" sz="1200" b="0">
                <a:ea typeface="新細明體" pitchFamily="18" charset="-120"/>
              </a:defRPr>
            </a:lvl1pPr>
          </a:lstStyle>
          <a:p>
            <a:pPr>
              <a:defRPr/>
            </a:pPr>
            <a:fld id="{CB569C41-B087-4F1C-91A9-3905C1DF5873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0128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9325"/>
            <a:r>
              <a:rPr lang="en-US" altLang="zh-TW" smtClean="0"/>
              <a:t>2009/12/24</a:t>
            </a:r>
          </a:p>
        </p:txBody>
      </p:sp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36B36C76-015F-4210-A00E-F2F4DB990873}" type="slidenum">
              <a:rPr lang="zh-TW" altLang="en-US" smtClean="0">
                <a:ea typeface="新細明體" charset="-120"/>
              </a:rPr>
              <a:pPr defTabSz="949325"/>
              <a:t>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9325"/>
            <a:r>
              <a:rPr lang="en-US" altLang="zh-TW" smtClean="0"/>
              <a:t>2009/12/24</a:t>
            </a:r>
          </a:p>
        </p:txBody>
      </p:sp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36B36C76-015F-4210-A00E-F2F4DB990873}" type="slidenum">
              <a:rPr lang="zh-TW" altLang="en-US" smtClean="0">
                <a:ea typeface="新細明體" charset="-120"/>
              </a:rPr>
              <a:pPr defTabSz="949325"/>
              <a:t>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9325"/>
            <a:r>
              <a:rPr lang="en-US" altLang="zh-TW" smtClean="0"/>
              <a:t>2009/12/24</a:t>
            </a:r>
          </a:p>
        </p:txBody>
      </p:sp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36B36C76-015F-4210-A00E-F2F4DB990873}" type="slidenum">
              <a:rPr lang="zh-TW" altLang="en-US" smtClean="0">
                <a:ea typeface="新細明體" charset="-120"/>
              </a:rPr>
              <a:pPr defTabSz="949325"/>
              <a:t>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9325"/>
            <a:r>
              <a:rPr lang="en-US" altLang="zh-TW" smtClean="0"/>
              <a:t>2009/12/24</a:t>
            </a:r>
          </a:p>
        </p:txBody>
      </p:sp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36B36C76-015F-4210-A00E-F2F4DB990873}" type="slidenum">
              <a:rPr lang="zh-TW" altLang="en-US" smtClean="0">
                <a:ea typeface="新細明體" charset="-120"/>
              </a:rPr>
              <a:pPr defTabSz="949325"/>
              <a:t>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9325"/>
            <a:r>
              <a:rPr lang="en-US" altLang="zh-TW" smtClean="0"/>
              <a:t>2009/12/24</a:t>
            </a:r>
          </a:p>
        </p:txBody>
      </p:sp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36B36C76-015F-4210-A00E-F2F4DB990873}" type="slidenum">
              <a:rPr lang="zh-TW" altLang="en-US" smtClean="0">
                <a:ea typeface="新細明體" charset="-120"/>
              </a:rPr>
              <a:pPr defTabSz="949325"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9325"/>
            <a:r>
              <a:rPr lang="en-US" altLang="zh-TW" smtClean="0"/>
              <a:t>2009/12/24</a:t>
            </a:r>
          </a:p>
        </p:txBody>
      </p:sp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36B36C76-015F-4210-A00E-F2F4DB990873}" type="slidenum">
              <a:rPr lang="zh-TW" altLang="en-US" smtClean="0">
                <a:ea typeface="新細明體" charset="-120"/>
              </a:rPr>
              <a:pPr defTabSz="949325"/>
              <a:t>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9325"/>
            <a:r>
              <a:rPr lang="en-US" altLang="zh-TW" smtClean="0"/>
              <a:t>2009/12/24</a:t>
            </a:r>
          </a:p>
        </p:txBody>
      </p:sp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36B36C76-015F-4210-A00E-F2F4DB990873}" type="slidenum">
              <a:rPr lang="zh-TW" altLang="en-US" smtClean="0">
                <a:ea typeface="新細明體" charset="-120"/>
              </a:rPr>
              <a:pPr defTabSz="949325"/>
              <a:t>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2520" y="620688"/>
            <a:ext cx="8404225" cy="5148262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EB817-BF6A-4238-9AEF-2DDD91579777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B80BD-9E37-432E-81E0-D0190D4EF6E5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8FF8-8D8F-4AEB-86BE-2E5220E705C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3BE7-9DD1-4AE7-85FB-D6927EE7BA29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20713"/>
            <a:ext cx="9128125" cy="5762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4488" y="1341438"/>
            <a:ext cx="4125912" cy="5148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22800" y="1341438"/>
            <a:ext cx="4125913" cy="5148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1881188" y="64008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7594600" y="6381750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22814-75DA-41B6-A2B7-83FD24464C9A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4"/>
          <p:cNvSpPr txBox="1">
            <a:spLocks noChangeArrowheads="1"/>
          </p:cNvSpPr>
          <p:nvPr/>
        </p:nvSpPr>
        <p:spPr bwMode="auto">
          <a:xfrm>
            <a:off x="8410575" y="6597650"/>
            <a:ext cx="1495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0" smtClean="0">
                <a:solidFill>
                  <a:schemeClr val="bg1"/>
                </a:solidFill>
                <a:latin typeface="Arial" charset="0"/>
              </a:rPr>
              <a:t>www.npust.edu.tw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20713"/>
            <a:ext cx="91281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69100" y="6400800"/>
            <a:ext cx="31369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8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6125" y="638175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 i="1">
                <a:ea typeface="新細明體" pitchFamily="18" charset="-120"/>
              </a:defRPr>
            </a:lvl1pPr>
          </a:lstStyle>
          <a:p>
            <a:pPr>
              <a:defRPr/>
            </a:pPr>
            <a:fld id="{E28307DE-B3B1-4FD2-B7B6-633D5F56DA67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0" name="ShockwaveFlash2"/>
          <p:cNvPicPr preferRelativeResize="0">
            <a:picLocks noChangeArrowheads="1" noChangeShapeType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970963" y="6597650"/>
            <a:ext cx="9350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charset="0"/>
          <a:ea typeface="標楷體" pitchFamily="65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細明體" pitchFamily="49" charset="-120"/>
        <a:buChar char="●"/>
        <a:defRPr kumimoji="1"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細明體" pitchFamily="49" charset="-120"/>
        <a:buChar char="▓"/>
        <a:defRPr kumimoji="1" sz="2400">
          <a:solidFill>
            <a:srgbClr val="CC0066"/>
          </a:solidFill>
          <a:latin typeface="+mn-lt"/>
          <a:ea typeface="+mn-ea"/>
        </a:defRPr>
      </a:lvl2pPr>
      <a:lvl3pPr marL="1333500" indent="-374650" algn="l" rtl="0" eaLnBrk="0" fontAlgn="base" hangingPunct="0">
        <a:spcBef>
          <a:spcPct val="0"/>
        </a:spcBef>
        <a:spcAft>
          <a:spcPct val="0"/>
        </a:spcAft>
        <a:buFont typeface="細明體" pitchFamily="49" charset="-120"/>
        <a:buChar char="▲"/>
        <a:defRPr kumimoji="1" sz="2400">
          <a:solidFill>
            <a:srgbClr val="9900CC"/>
          </a:solidFill>
          <a:latin typeface="+mn-lt"/>
          <a:ea typeface="+mn-ea"/>
        </a:defRPr>
      </a:lvl3pPr>
      <a:lvl4pPr marL="1903413" indent="-379413" algn="l" rtl="0" eaLnBrk="0" fontAlgn="base" hangingPunct="0">
        <a:spcBef>
          <a:spcPct val="0"/>
        </a:spcBef>
        <a:spcAft>
          <a:spcPct val="0"/>
        </a:spcAft>
        <a:buFont typeface="細明體" pitchFamily="49" charset="-120"/>
        <a:buChar char="◆"/>
        <a:defRPr kumimoji="1" sz="2400">
          <a:solidFill>
            <a:srgbClr val="006600"/>
          </a:solidFill>
          <a:latin typeface="+mn-lt"/>
          <a:ea typeface="+mn-ea"/>
        </a:defRPr>
      </a:lvl4pPr>
      <a:lvl5pPr marL="2479675" indent="-285750" algn="l" rtl="0" eaLnBrk="0" fontAlgn="base" hangingPunct="0">
        <a:spcBef>
          <a:spcPct val="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5pPr>
      <a:lvl6pPr marL="2936875" indent="-285750" algn="l" rtl="0" eaLnBrk="0" fontAlgn="base" hangingPunct="0">
        <a:spcBef>
          <a:spcPct val="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6pPr>
      <a:lvl7pPr marL="3394075" indent="-285750" algn="l" rtl="0" eaLnBrk="0" fontAlgn="base" hangingPunct="0">
        <a:spcBef>
          <a:spcPct val="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7pPr>
      <a:lvl8pPr marL="3851275" indent="-285750" algn="l" rtl="0" eaLnBrk="0" fontAlgn="base" hangingPunct="0">
        <a:spcBef>
          <a:spcPct val="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8pPr>
      <a:lvl9pPr marL="4308475" indent="-285750" algn="l" rtl="0" eaLnBrk="0" fontAlgn="base" hangingPunct="0">
        <a:spcBef>
          <a:spcPct val="0"/>
        </a:spcBef>
        <a:spcAft>
          <a:spcPct val="0"/>
        </a:spcAft>
        <a:buFont typeface="細明體" pitchFamily="49" charset="-120"/>
        <a:buChar char="★"/>
        <a:defRPr kumimoji="1" sz="2400">
          <a:solidFill>
            <a:srgbClr val="0099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712641" y="2492896"/>
            <a:ext cx="6552728" cy="355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4000" dirty="0" smtClean="0">
                <a:latin typeface="+mn-ea"/>
                <a:ea typeface="+mn-ea"/>
              </a:rPr>
              <a:t>課程</a:t>
            </a:r>
            <a:r>
              <a:rPr lang="zh-TW" altLang="zh-TW" sz="4000" dirty="0" smtClean="0">
                <a:latin typeface="+mn-ea"/>
                <a:ea typeface="+mn-ea"/>
              </a:rPr>
              <a:t>名稱：</a:t>
            </a:r>
            <a:r>
              <a:rPr lang="zh-TW" altLang="en-US" sz="4000" dirty="0" smtClean="0">
                <a:latin typeface="+mn-ea"/>
                <a:ea typeface="+mn-ea"/>
              </a:rPr>
              <a:t>職業安全概論</a:t>
            </a:r>
            <a:endParaRPr lang="en-US" altLang="zh-TW" sz="4000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zh-TW" altLang="en-US" sz="4000" dirty="0" smtClean="0">
                <a:latin typeface="+mn-ea"/>
                <a:ea typeface="+mn-ea"/>
              </a:rPr>
              <a:t>課程類別</a:t>
            </a:r>
            <a:r>
              <a:rPr lang="zh-TW" altLang="zh-TW" sz="4000" dirty="0" smtClean="0">
                <a:latin typeface="+mn-ea"/>
              </a:rPr>
              <a:t>：</a:t>
            </a:r>
            <a:r>
              <a:rPr lang="zh-TW" altLang="zh-TW" sz="4000" dirty="0">
                <a:latin typeface="+mn-ea"/>
                <a:ea typeface="+mn-ea"/>
              </a:rPr>
              <a:t>數理與應用科學</a:t>
            </a:r>
            <a:endParaRPr lang="en-US" altLang="zh-TW" sz="4000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zh-TW" altLang="en-US" sz="4000" dirty="0" smtClean="0">
                <a:latin typeface="+mn-ea"/>
                <a:ea typeface="+mn-ea"/>
              </a:rPr>
              <a:t>授課</a:t>
            </a:r>
            <a:r>
              <a:rPr lang="zh-TW" altLang="zh-TW" sz="4000" dirty="0" smtClean="0">
                <a:latin typeface="+mn-ea"/>
                <a:ea typeface="+mn-ea"/>
              </a:rPr>
              <a:t>老師</a:t>
            </a:r>
            <a:r>
              <a:rPr lang="zh-TW" altLang="zh-TW" sz="4000" dirty="0" smtClean="0">
                <a:latin typeface="+mn-ea"/>
                <a:ea typeface="+mn-ea"/>
              </a:rPr>
              <a:t>：</a:t>
            </a:r>
            <a:r>
              <a:rPr lang="zh-TW" altLang="en-US" sz="4000" dirty="0" smtClean="0">
                <a:latin typeface="+mn-ea"/>
                <a:ea typeface="+mn-ea"/>
              </a:rPr>
              <a:t>蔡文田</a:t>
            </a:r>
            <a:endParaRPr lang="en-US" altLang="zh-TW" sz="4000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endParaRPr lang="en-US" altLang="zh-TW" sz="40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altLang="zh-TW" baseline="30000" dirty="0">
                <a:ea typeface="+mn-ea"/>
                <a:cs typeface="Times New Roman" panose="02020603050405020304" pitchFamily="18" charset="0"/>
              </a:rPr>
              <a:t> </a:t>
            </a:r>
            <a:r>
              <a:rPr lang="zh-TW" altLang="en-US" sz="4000" baseline="30000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rPr>
              <a:t>110</a:t>
            </a:r>
            <a:r>
              <a:rPr lang="zh-TW" altLang="en-US" sz="4000" dirty="0" smtClean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rPr>
              <a:t>年 </a:t>
            </a:r>
            <a:r>
              <a:rPr lang="en-US" altLang="zh-TW" sz="4000" dirty="0" smtClean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en-US" sz="4000" dirty="0" smtClean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rPr>
              <a:t>月</a:t>
            </a:r>
            <a:endParaRPr lang="zh-TW" altLang="en-US" sz="4000" dirty="0">
              <a:solidFill>
                <a:srgbClr val="0000FF"/>
              </a:solidFill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219" name="投影片編號版面配置區 13"/>
          <p:cNvSpPr>
            <a:spLocks noGrp="1"/>
          </p:cNvSpPr>
          <p:nvPr>
            <p:ph type="sldNum" sz="quarter" idx="11"/>
          </p:nvPr>
        </p:nvSpPr>
        <p:spPr>
          <a:xfrm>
            <a:off x="7400925" y="6381750"/>
            <a:ext cx="2311400" cy="476250"/>
          </a:xfrm>
          <a:noFill/>
        </p:spPr>
        <p:txBody>
          <a:bodyPr/>
          <a:lstStyle/>
          <a:p>
            <a:fld id="{21527F12-531F-4C22-BA6E-D559601516E6}" type="slidenum">
              <a:rPr lang="zh-TW" altLang="en-US" sz="2000" b="1" smtClean="0">
                <a:solidFill>
                  <a:srgbClr val="0000FF"/>
                </a:solidFill>
                <a:ea typeface="新細明體" charset="-120"/>
                <a:cs typeface="Times New Roman" panose="02020603050405020304" pitchFamily="18" charset="0"/>
              </a:rPr>
              <a:pPr/>
              <a:t>1</a:t>
            </a:fld>
            <a:endParaRPr lang="en-US" altLang="zh-TW" sz="2000" b="1" dirty="0" smtClean="0">
              <a:solidFill>
                <a:srgbClr val="0000FF"/>
              </a:solidFill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80800" y="1072327"/>
            <a:ext cx="8784976" cy="64633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prstShdw prst="shdw18" dist="17961" dir="13500000">
              <a:srgbClr val="FF0000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latin typeface="+mn-ea"/>
                <a:ea typeface="+mn-ea"/>
              </a:rPr>
              <a:t>本課程與</a:t>
            </a:r>
            <a:r>
              <a:rPr lang="zh-TW" altLang="en-US" sz="3600" dirty="0" smtClean="0">
                <a:latin typeface="+mn-ea"/>
                <a:ea typeface="+mn-ea"/>
              </a:rPr>
              <a:t>技術</a:t>
            </a:r>
            <a:r>
              <a:rPr lang="zh-TW" altLang="en-US" sz="3600" dirty="0">
                <a:latin typeface="+mn-ea"/>
                <a:ea typeface="+mn-ea"/>
              </a:rPr>
              <a:t>士技能</a:t>
            </a:r>
            <a:r>
              <a:rPr lang="zh-TW" altLang="en-US" sz="3600" dirty="0" smtClean="0">
                <a:latin typeface="+mn-ea"/>
                <a:ea typeface="+mn-ea"/>
              </a:rPr>
              <a:t>檢定相關性說明</a:t>
            </a:r>
            <a:r>
              <a:rPr lang="zh-TW" altLang="en-US" sz="3600" dirty="0" smtClean="0">
                <a:latin typeface="+mn-ea"/>
                <a:ea typeface="+mn-ea"/>
              </a:rPr>
              <a:t>簡報</a:t>
            </a:r>
            <a:endParaRPr lang="en-US" altLang="zh-TW" sz="3600" dirty="0" smtClean="0">
              <a:latin typeface="+mn-ea"/>
              <a:ea typeface="+mn-ea"/>
            </a:endParaRPr>
          </a:p>
        </p:txBody>
      </p:sp>
      <p:sp>
        <p:nvSpPr>
          <p:cNvPr id="2" name="AutoShape 2" descr="成功大學職業生涯教練計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成功大學職業生涯教練計畫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成功大學職業生涯教練計畫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13"/>
          <p:cNvSpPr>
            <a:spLocks noGrp="1"/>
          </p:cNvSpPr>
          <p:nvPr>
            <p:ph type="sldNum" sz="quarter" idx="11"/>
          </p:nvPr>
        </p:nvSpPr>
        <p:spPr>
          <a:xfrm>
            <a:off x="7400925" y="6381750"/>
            <a:ext cx="2311400" cy="476250"/>
          </a:xfrm>
          <a:noFill/>
        </p:spPr>
        <p:txBody>
          <a:bodyPr/>
          <a:lstStyle/>
          <a:p>
            <a:fld id="{21527F12-531F-4C22-BA6E-D559601516E6}" type="slidenum">
              <a:rPr lang="zh-TW" altLang="en-US" sz="2000" b="1" smtClean="0">
                <a:solidFill>
                  <a:srgbClr val="0000FF"/>
                </a:solidFill>
                <a:ea typeface="新細明體" charset="-120"/>
                <a:cs typeface="Times New Roman" panose="02020603050405020304" pitchFamily="18" charset="0"/>
              </a:rPr>
              <a:pPr/>
              <a:t>2</a:t>
            </a:fld>
            <a:endParaRPr lang="en-US" altLang="zh-TW" sz="2000" b="1" dirty="0" smtClean="0">
              <a:solidFill>
                <a:srgbClr val="0000FF"/>
              </a:solidFill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AutoShape 2" descr="成功大學職業生涯教練計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成功大學職業生涯教練計畫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成功大學職業生涯教練計畫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60712" y="722201"/>
            <a:ext cx="5616624" cy="8463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3200" dirty="0" smtClean="0">
                <a:latin typeface="+mn-ea"/>
                <a:ea typeface="+mn-ea"/>
              </a:rPr>
              <a:t>乙級職</a:t>
            </a:r>
            <a:r>
              <a:rPr lang="zh-TW" altLang="en-US" sz="3200" dirty="0">
                <a:latin typeface="+mn-ea"/>
                <a:ea typeface="+mn-ea"/>
              </a:rPr>
              <a:t>安</a:t>
            </a:r>
            <a:r>
              <a:rPr lang="zh-TW" altLang="en-US" sz="3200" dirty="0" smtClean="0">
                <a:latin typeface="+mn-ea"/>
                <a:ea typeface="+mn-ea"/>
              </a:rPr>
              <a:t>衛類</a:t>
            </a:r>
            <a:r>
              <a:rPr lang="zh-TW" altLang="en-US" sz="3200" dirty="0">
                <a:latin typeface="+mn-ea"/>
                <a:ea typeface="+mn-ea"/>
              </a:rPr>
              <a:t>技術士</a:t>
            </a:r>
            <a:r>
              <a:rPr lang="zh-TW" altLang="en-US" sz="3200" dirty="0" smtClean="0">
                <a:latin typeface="+mn-ea"/>
                <a:ea typeface="+mn-ea"/>
              </a:rPr>
              <a:t>報</a:t>
            </a:r>
            <a:r>
              <a:rPr lang="zh-TW" altLang="en-US" sz="3200" dirty="0">
                <a:latin typeface="+mn-ea"/>
                <a:ea typeface="+mn-ea"/>
              </a:rPr>
              <a:t>檢</a:t>
            </a:r>
            <a:r>
              <a:rPr lang="zh-TW" altLang="en-US" sz="3200" dirty="0" smtClean="0">
                <a:latin typeface="+mn-ea"/>
                <a:ea typeface="+mn-ea"/>
              </a:rPr>
              <a:t>資格</a:t>
            </a:r>
            <a:endParaRPr lang="en-US" altLang="zh-TW" sz="3200" dirty="0" smtClean="0">
              <a:latin typeface="+mn-ea"/>
              <a:ea typeface="+mn-ea"/>
            </a:endParaRPr>
          </a:p>
          <a:p>
            <a:r>
              <a:rPr lang="en-US" altLang="zh-TW" sz="2400" dirty="0" smtClean="0">
                <a:latin typeface="+mn-ea"/>
                <a:ea typeface="+mn-ea"/>
              </a:rPr>
              <a:t>(</a:t>
            </a:r>
            <a:r>
              <a:rPr lang="zh-TW" altLang="en-US" sz="2400" dirty="0" smtClean="0">
                <a:latin typeface="+mn-ea"/>
                <a:ea typeface="+mn-ea"/>
              </a:rPr>
              <a:t>甲</a:t>
            </a:r>
            <a:r>
              <a:rPr lang="zh-TW" altLang="en-US" sz="2400" dirty="0">
                <a:latin typeface="+mn-ea"/>
                <a:ea typeface="+mn-ea"/>
              </a:rPr>
              <a:t>級職安衛類技術士報檢</a:t>
            </a:r>
            <a:r>
              <a:rPr lang="zh-TW" altLang="en-US" sz="2400" dirty="0" smtClean="0">
                <a:latin typeface="+mn-ea"/>
                <a:ea typeface="+mn-ea"/>
              </a:rPr>
              <a:t>資格參閱簡章</a:t>
            </a:r>
            <a:r>
              <a:rPr lang="en-US" altLang="zh-TW" sz="2400" dirty="0" smtClean="0">
                <a:latin typeface="+mn-ea"/>
                <a:ea typeface="+mn-ea"/>
              </a:rPr>
              <a:t>)</a:t>
            </a:r>
            <a:endParaRPr lang="zh-TW" altLang="en-US" sz="24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0" y="1988840"/>
            <a:ext cx="9211881" cy="259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424608" y="2492896"/>
            <a:ext cx="8134333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2775" y="4653136"/>
            <a:ext cx="8660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在校生</a:t>
            </a:r>
            <a:r>
              <a:rPr lang="en-US" altLang="zh-TW" dirty="0" smtClean="0">
                <a:ea typeface="+mn-ea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同學每一學期繳一筆學雜費，可依個人條件在最高可修</a:t>
            </a:r>
            <a:r>
              <a:rPr lang="en-US" altLang="zh-TW" dirty="0" smtClean="0">
                <a:ea typeface="+mn-ea"/>
                <a:cs typeface="Times New Roman" panose="02020603050405020304" pitchFamily="18" charset="0"/>
              </a:rPr>
              <a:t>28</a:t>
            </a: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個學分</a:t>
            </a:r>
            <a:r>
              <a:rPr lang="zh-TW" altLang="en-US" dirty="0">
                <a:ea typeface="+mn-ea"/>
                <a:cs typeface="Times New Roman" panose="02020603050405020304" pitchFamily="18" charset="0"/>
              </a:rPr>
              <a:t>規劃</a:t>
            </a:r>
            <a:r>
              <a:rPr lang="en-US" altLang="zh-TW" dirty="0" smtClean="0">
                <a:ea typeface="+mn-ea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，故</a:t>
            </a:r>
            <a:r>
              <a:rPr lang="en-US" altLang="zh-TW" dirty="0" smtClean="0">
                <a:ea typeface="+mn-ea"/>
                <a:cs typeface="Times New Roman" panose="02020603050405020304" pitchFamily="18" charset="0"/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資格</a:t>
            </a:r>
            <a:r>
              <a:rPr lang="en-US" altLang="zh-TW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ea typeface="+mn-ea"/>
                <a:cs typeface="Times New Roman" panose="02020603050405020304" pitchFamily="18" charset="0"/>
              </a:rPr>
              <a:t>”</a:t>
            </a:r>
            <a:r>
              <a:rPr lang="zh-TW" altLang="en-US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易於</a:t>
            </a:r>
            <a:r>
              <a:rPr lang="zh-TW" altLang="en-US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未畢業前</a:t>
            </a: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取得應考資格。</a:t>
            </a:r>
            <a:endParaRPr lang="en-US" altLang="zh-TW" dirty="0" smtClean="0"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若大學或碩士畢業後僅能以</a:t>
            </a:r>
            <a:r>
              <a:rPr lang="en-US" altLang="zh-TW" dirty="0">
                <a:ea typeface="+mn-ea"/>
                <a:cs typeface="Times New Roman" panose="02020603050405020304" pitchFamily="18" charset="0"/>
              </a:rPr>
              <a:t>”</a:t>
            </a: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資格</a:t>
            </a:r>
            <a:r>
              <a:rPr lang="en-US" altLang="zh-TW" dirty="0" smtClean="0">
                <a:ea typeface="+mn-ea"/>
                <a:cs typeface="Times New Roman" panose="02020603050405020304" pitchFamily="18" charset="0"/>
              </a:rPr>
              <a:t>3”</a:t>
            </a: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方式取得資格，但要</a:t>
            </a:r>
            <a:r>
              <a:rPr lang="zh-TW" altLang="en-US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花</a:t>
            </a:r>
            <a:r>
              <a:rPr lang="en-US" altLang="zh-TW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9000</a:t>
            </a:r>
            <a:r>
              <a:rPr lang="zh-TW" altLang="en-US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元</a:t>
            </a: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左右到指定合格機構上課</a:t>
            </a:r>
            <a:r>
              <a:rPr lang="en-US" altLang="zh-TW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ea typeface="+mn-ea"/>
                <a:cs typeface="Times New Roman" panose="02020603050405020304" pitchFamily="18" charset="0"/>
              </a:rPr>
              <a:t>取得證明；若碩士就讀期間修大學部課也要繳學分費。</a:t>
            </a:r>
            <a:endParaRPr lang="zh-TW" altLang="en-US" dirty="0"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13"/>
          <p:cNvSpPr>
            <a:spLocks noGrp="1"/>
          </p:cNvSpPr>
          <p:nvPr>
            <p:ph type="sldNum" sz="quarter" idx="11"/>
          </p:nvPr>
        </p:nvSpPr>
        <p:spPr>
          <a:xfrm>
            <a:off x="7400925" y="6381750"/>
            <a:ext cx="2311400" cy="476250"/>
          </a:xfrm>
          <a:noFill/>
        </p:spPr>
        <p:txBody>
          <a:bodyPr/>
          <a:lstStyle/>
          <a:p>
            <a:fld id="{21527F12-531F-4C22-BA6E-D559601516E6}" type="slidenum">
              <a:rPr lang="zh-TW" altLang="en-US" sz="2000" b="1" smtClean="0">
                <a:solidFill>
                  <a:srgbClr val="0000FF"/>
                </a:solidFill>
                <a:ea typeface="新細明體" charset="-120"/>
                <a:cs typeface="Times New Roman" panose="02020603050405020304" pitchFamily="18" charset="0"/>
              </a:rPr>
              <a:pPr/>
              <a:t>3</a:t>
            </a:fld>
            <a:endParaRPr lang="en-US" altLang="zh-TW" sz="2000" b="1" dirty="0" smtClean="0">
              <a:solidFill>
                <a:srgbClr val="0000FF"/>
              </a:solidFill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AutoShape 2" descr="成功大學職業生涯教練計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成功大學職業生涯教練計畫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成功大學職業生涯教練計畫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60712" y="722201"/>
            <a:ext cx="5616624" cy="8463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3200" dirty="0" smtClean="0">
                <a:latin typeface="+mn-ea"/>
                <a:ea typeface="+mn-ea"/>
              </a:rPr>
              <a:t>乙級職</a:t>
            </a:r>
            <a:r>
              <a:rPr lang="zh-TW" altLang="en-US" sz="3200" dirty="0">
                <a:latin typeface="+mn-ea"/>
                <a:ea typeface="+mn-ea"/>
              </a:rPr>
              <a:t>安</a:t>
            </a:r>
            <a:r>
              <a:rPr lang="zh-TW" altLang="en-US" sz="3200" dirty="0" smtClean="0">
                <a:latin typeface="+mn-ea"/>
                <a:ea typeface="+mn-ea"/>
              </a:rPr>
              <a:t>衛類</a:t>
            </a:r>
            <a:r>
              <a:rPr lang="zh-TW" altLang="en-US" sz="3200" dirty="0">
                <a:latin typeface="+mn-ea"/>
                <a:ea typeface="+mn-ea"/>
              </a:rPr>
              <a:t>技術士</a:t>
            </a:r>
            <a:r>
              <a:rPr lang="zh-TW" altLang="en-US" sz="3200" dirty="0" smtClean="0">
                <a:latin typeface="+mn-ea"/>
                <a:ea typeface="+mn-ea"/>
              </a:rPr>
              <a:t>報</a:t>
            </a:r>
            <a:r>
              <a:rPr lang="zh-TW" altLang="en-US" sz="3200" dirty="0">
                <a:latin typeface="+mn-ea"/>
                <a:ea typeface="+mn-ea"/>
              </a:rPr>
              <a:t>檢</a:t>
            </a:r>
            <a:r>
              <a:rPr lang="zh-TW" altLang="en-US" sz="3200" dirty="0" smtClean="0">
                <a:latin typeface="+mn-ea"/>
                <a:ea typeface="+mn-ea"/>
              </a:rPr>
              <a:t>資格</a:t>
            </a:r>
            <a:endParaRPr lang="en-US" altLang="zh-TW" sz="3200" dirty="0" smtClean="0">
              <a:latin typeface="+mn-ea"/>
              <a:ea typeface="+mn-ea"/>
            </a:endParaRPr>
          </a:p>
          <a:p>
            <a:r>
              <a:rPr lang="en-US" altLang="zh-TW" sz="2400" dirty="0" smtClean="0">
                <a:latin typeface="+mn-ea"/>
                <a:ea typeface="+mn-ea"/>
              </a:rPr>
              <a:t>(</a:t>
            </a:r>
            <a:r>
              <a:rPr lang="zh-TW" altLang="en-US" sz="2400" dirty="0" smtClean="0">
                <a:latin typeface="+mn-ea"/>
                <a:ea typeface="+mn-ea"/>
              </a:rPr>
              <a:t>甲</a:t>
            </a:r>
            <a:r>
              <a:rPr lang="zh-TW" altLang="en-US" sz="2400" dirty="0">
                <a:latin typeface="+mn-ea"/>
                <a:ea typeface="+mn-ea"/>
              </a:rPr>
              <a:t>級職安衛類技術士報檢</a:t>
            </a:r>
            <a:r>
              <a:rPr lang="zh-TW" altLang="en-US" sz="2400" dirty="0" smtClean="0">
                <a:latin typeface="+mn-ea"/>
                <a:ea typeface="+mn-ea"/>
              </a:rPr>
              <a:t>資格參閱簡章</a:t>
            </a:r>
            <a:r>
              <a:rPr lang="en-US" altLang="zh-TW" sz="2400" dirty="0" smtClean="0">
                <a:latin typeface="+mn-ea"/>
                <a:ea typeface="+mn-ea"/>
              </a:rPr>
              <a:t>)</a:t>
            </a:r>
            <a:endParaRPr lang="zh-TW" altLang="en-US" sz="240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1634381"/>
            <a:ext cx="7488832" cy="462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3728864" y="5733256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9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13"/>
          <p:cNvSpPr>
            <a:spLocks noGrp="1"/>
          </p:cNvSpPr>
          <p:nvPr>
            <p:ph type="sldNum" sz="quarter" idx="11"/>
          </p:nvPr>
        </p:nvSpPr>
        <p:spPr>
          <a:xfrm>
            <a:off x="7400925" y="6381750"/>
            <a:ext cx="2311400" cy="476250"/>
          </a:xfrm>
          <a:noFill/>
        </p:spPr>
        <p:txBody>
          <a:bodyPr/>
          <a:lstStyle/>
          <a:p>
            <a:fld id="{21527F12-531F-4C22-BA6E-D559601516E6}" type="slidenum">
              <a:rPr lang="zh-TW" altLang="en-US" sz="2000" b="1" smtClean="0">
                <a:solidFill>
                  <a:srgbClr val="0000FF"/>
                </a:solidFill>
                <a:ea typeface="新細明體" charset="-120"/>
                <a:cs typeface="Times New Roman" panose="02020603050405020304" pitchFamily="18" charset="0"/>
              </a:rPr>
              <a:pPr/>
              <a:t>4</a:t>
            </a:fld>
            <a:endParaRPr lang="en-US" altLang="zh-TW" sz="2000" b="1" dirty="0" smtClean="0">
              <a:solidFill>
                <a:srgbClr val="0000FF"/>
              </a:solidFill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AutoShape 2" descr="成功大學職業生涯教練計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成功大學職業生涯教練計畫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成功大學職業生涯教練計畫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60712" y="722201"/>
            <a:ext cx="5616624" cy="8463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3200" dirty="0" smtClean="0">
                <a:latin typeface="+mn-ea"/>
                <a:ea typeface="+mn-ea"/>
              </a:rPr>
              <a:t>乙級職</a:t>
            </a:r>
            <a:r>
              <a:rPr lang="zh-TW" altLang="en-US" sz="3200" dirty="0">
                <a:latin typeface="+mn-ea"/>
                <a:ea typeface="+mn-ea"/>
              </a:rPr>
              <a:t>安</a:t>
            </a:r>
            <a:r>
              <a:rPr lang="zh-TW" altLang="en-US" sz="3200" dirty="0" smtClean="0">
                <a:latin typeface="+mn-ea"/>
                <a:ea typeface="+mn-ea"/>
              </a:rPr>
              <a:t>衛類</a:t>
            </a:r>
            <a:r>
              <a:rPr lang="zh-TW" altLang="en-US" sz="3200" dirty="0">
                <a:latin typeface="+mn-ea"/>
                <a:ea typeface="+mn-ea"/>
              </a:rPr>
              <a:t>技術士</a:t>
            </a:r>
            <a:r>
              <a:rPr lang="zh-TW" altLang="en-US" sz="3200" dirty="0" smtClean="0">
                <a:latin typeface="+mn-ea"/>
                <a:ea typeface="+mn-ea"/>
              </a:rPr>
              <a:t>報</a:t>
            </a:r>
            <a:r>
              <a:rPr lang="zh-TW" altLang="en-US" sz="3200" dirty="0">
                <a:latin typeface="+mn-ea"/>
                <a:ea typeface="+mn-ea"/>
              </a:rPr>
              <a:t>檢</a:t>
            </a:r>
            <a:r>
              <a:rPr lang="zh-TW" altLang="en-US" sz="3200" dirty="0" smtClean="0">
                <a:latin typeface="+mn-ea"/>
                <a:ea typeface="+mn-ea"/>
              </a:rPr>
              <a:t>資格</a:t>
            </a:r>
            <a:endParaRPr lang="en-US" altLang="zh-TW" sz="3200" dirty="0" smtClean="0">
              <a:latin typeface="+mn-ea"/>
              <a:ea typeface="+mn-ea"/>
            </a:endParaRPr>
          </a:p>
          <a:p>
            <a:r>
              <a:rPr lang="en-US" altLang="zh-TW" sz="2400" dirty="0" smtClean="0">
                <a:latin typeface="+mn-ea"/>
                <a:ea typeface="+mn-ea"/>
              </a:rPr>
              <a:t>(</a:t>
            </a:r>
            <a:r>
              <a:rPr lang="zh-TW" altLang="en-US" sz="2400" dirty="0" smtClean="0">
                <a:latin typeface="+mn-ea"/>
                <a:ea typeface="+mn-ea"/>
              </a:rPr>
              <a:t>甲</a:t>
            </a:r>
            <a:r>
              <a:rPr lang="zh-TW" altLang="en-US" sz="2400" dirty="0">
                <a:latin typeface="+mn-ea"/>
                <a:ea typeface="+mn-ea"/>
              </a:rPr>
              <a:t>級職安衛類技術士報檢</a:t>
            </a:r>
            <a:r>
              <a:rPr lang="zh-TW" altLang="en-US" sz="2400" dirty="0" smtClean="0">
                <a:latin typeface="+mn-ea"/>
                <a:ea typeface="+mn-ea"/>
              </a:rPr>
              <a:t>資格參閱簡章</a:t>
            </a:r>
            <a:r>
              <a:rPr lang="en-US" altLang="zh-TW" sz="2400" dirty="0" smtClean="0">
                <a:latin typeface="+mn-ea"/>
                <a:ea typeface="+mn-ea"/>
              </a:rPr>
              <a:t>)</a:t>
            </a:r>
            <a:endParaRPr lang="zh-TW" altLang="en-US" sz="24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1" y="1772816"/>
            <a:ext cx="916693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12775" y="5445224"/>
            <a:ext cx="89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+mn-ea"/>
                <a:ea typeface="+mn-ea"/>
              </a:rPr>
              <a:t>工業安全相關課程較適合工學院機械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  <a:latin typeface="+mn-ea"/>
                <a:ea typeface="+mn-ea"/>
              </a:rPr>
              <a:t>電機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  <a:latin typeface="+mn-ea"/>
                <a:ea typeface="+mn-ea"/>
              </a:rPr>
              <a:t>化工學系或管院工管系學生認列</a:t>
            </a:r>
            <a:endParaRPr lang="zh-TW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32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13"/>
          <p:cNvSpPr>
            <a:spLocks noGrp="1"/>
          </p:cNvSpPr>
          <p:nvPr>
            <p:ph type="sldNum" sz="quarter" idx="11"/>
          </p:nvPr>
        </p:nvSpPr>
        <p:spPr>
          <a:xfrm>
            <a:off x="7400925" y="6381750"/>
            <a:ext cx="2311400" cy="476250"/>
          </a:xfrm>
          <a:noFill/>
        </p:spPr>
        <p:txBody>
          <a:bodyPr/>
          <a:lstStyle/>
          <a:p>
            <a:fld id="{21527F12-531F-4C22-BA6E-D559601516E6}" type="slidenum">
              <a:rPr lang="zh-TW" altLang="en-US" sz="2000" b="1" smtClean="0">
                <a:solidFill>
                  <a:srgbClr val="0000FF"/>
                </a:solidFill>
                <a:ea typeface="新細明體" charset="-120"/>
                <a:cs typeface="Times New Roman" panose="02020603050405020304" pitchFamily="18" charset="0"/>
              </a:rPr>
              <a:pPr/>
              <a:t>5</a:t>
            </a:fld>
            <a:endParaRPr lang="en-US" altLang="zh-TW" sz="2000" b="1" dirty="0" smtClean="0">
              <a:solidFill>
                <a:srgbClr val="0000FF"/>
              </a:solidFill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AutoShape 2" descr="成功大學職業生涯教練計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成功大學職業生涯教練計畫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成功大學職業生涯教練計畫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60712" y="722201"/>
            <a:ext cx="5616624" cy="8463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3200" dirty="0" smtClean="0">
                <a:latin typeface="+mn-ea"/>
                <a:ea typeface="+mn-ea"/>
              </a:rPr>
              <a:t>乙級職</a:t>
            </a:r>
            <a:r>
              <a:rPr lang="zh-TW" altLang="en-US" sz="3200" dirty="0">
                <a:latin typeface="+mn-ea"/>
                <a:ea typeface="+mn-ea"/>
              </a:rPr>
              <a:t>安</a:t>
            </a:r>
            <a:r>
              <a:rPr lang="zh-TW" altLang="en-US" sz="3200" dirty="0" smtClean="0">
                <a:latin typeface="+mn-ea"/>
                <a:ea typeface="+mn-ea"/>
              </a:rPr>
              <a:t>衛類</a:t>
            </a:r>
            <a:r>
              <a:rPr lang="zh-TW" altLang="en-US" sz="3200" dirty="0">
                <a:latin typeface="+mn-ea"/>
                <a:ea typeface="+mn-ea"/>
              </a:rPr>
              <a:t>技術士</a:t>
            </a:r>
            <a:r>
              <a:rPr lang="zh-TW" altLang="en-US" sz="3200" dirty="0" smtClean="0">
                <a:latin typeface="+mn-ea"/>
                <a:ea typeface="+mn-ea"/>
              </a:rPr>
              <a:t>報</a:t>
            </a:r>
            <a:r>
              <a:rPr lang="zh-TW" altLang="en-US" sz="3200" dirty="0">
                <a:latin typeface="+mn-ea"/>
                <a:ea typeface="+mn-ea"/>
              </a:rPr>
              <a:t>檢</a:t>
            </a:r>
            <a:r>
              <a:rPr lang="zh-TW" altLang="en-US" sz="3200" dirty="0" smtClean="0">
                <a:latin typeface="+mn-ea"/>
                <a:ea typeface="+mn-ea"/>
              </a:rPr>
              <a:t>資格</a:t>
            </a:r>
            <a:endParaRPr lang="en-US" altLang="zh-TW" sz="3200" dirty="0" smtClean="0">
              <a:latin typeface="+mn-ea"/>
              <a:ea typeface="+mn-ea"/>
            </a:endParaRPr>
          </a:p>
          <a:p>
            <a:r>
              <a:rPr lang="en-US" altLang="zh-TW" sz="2400" dirty="0" smtClean="0">
                <a:latin typeface="+mn-ea"/>
                <a:ea typeface="+mn-ea"/>
              </a:rPr>
              <a:t>(</a:t>
            </a:r>
            <a:r>
              <a:rPr lang="zh-TW" altLang="en-US" sz="2400" dirty="0" smtClean="0">
                <a:latin typeface="+mn-ea"/>
                <a:ea typeface="+mn-ea"/>
              </a:rPr>
              <a:t>甲</a:t>
            </a:r>
            <a:r>
              <a:rPr lang="zh-TW" altLang="en-US" sz="2400" dirty="0">
                <a:latin typeface="+mn-ea"/>
                <a:ea typeface="+mn-ea"/>
              </a:rPr>
              <a:t>級職安衛類技術士報檢</a:t>
            </a:r>
            <a:r>
              <a:rPr lang="zh-TW" altLang="en-US" sz="2400" dirty="0" smtClean="0">
                <a:latin typeface="+mn-ea"/>
                <a:ea typeface="+mn-ea"/>
              </a:rPr>
              <a:t>資格參閱簡章</a:t>
            </a:r>
            <a:r>
              <a:rPr lang="en-US" altLang="zh-TW" sz="2400" dirty="0" smtClean="0">
                <a:latin typeface="+mn-ea"/>
                <a:ea typeface="+mn-ea"/>
              </a:rPr>
              <a:t>)</a:t>
            </a:r>
            <a:endParaRPr lang="zh-TW" altLang="en-US" sz="2400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72816"/>
            <a:ext cx="8580313" cy="4394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4448944" y="3212976"/>
            <a:ext cx="1440160" cy="3826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673080" y="1591289"/>
            <a:ext cx="2628000" cy="16560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977336" y="106493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110-2</a:t>
            </a:r>
            <a:r>
              <a:rPr lang="zh-TW" altLang="en-US" dirty="0" smtClean="0">
                <a:latin typeface="+mn-ea"/>
                <a:ea typeface="+mn-ea"/>
              </a:rPr>
              <a:t>開課</a:t>
            </a:r>
            <a:endParaRPr lang="en-US" altLang="zh-TW" dirty="0" smtClean="0">
              <a:latin typeface="+mn-ea"/>
              <a:ea typeface="+mn-ea"/>
            </a:endParaRPr>
          </a:p>
          <a:p>
            <a:r>
              <a:rPr lang="en-US" altLang="zh-TW" sz="1600" dirty="0" smtClean="0">
                <a:latin typeface="+mn-ea"/>
                <a:ea typeface="+mn-ea"/>
              </a:rPr>
              <a:t>(</a:t>
            </a:r>
            <a:r>
              <a:rPr lang="zh-TW" altLang="zh-TW" sz="1600" dirty="0">
                <a:latin typeface="+mn-ea"/>
                <a:ea typeface="+mn-ea"/>
              </a:rPr>
              <a:t>數理與應用科學</a:t>
            </a:r>
            <a:r>
              <a:rPr lang="en-US" altLang="zh-TW" sz="1600" dirty="0" smtClean="0">
                <a:latin typeface="+mn-ea"/>
                <a:ea typeface="+mn-ea"/>
              </a:rPr>
              <a:t>)</a:t>
            </a:r>
            <a:endParaRPr lang="zh-TW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13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13"/>
          <p:cNvSpPr>
            <a:spLocks noGrp="1"/>
          </p:cNvSpPr>
          <p:nvPr>
            <p:ph type="sldNum" sz="quarter" idx="11"/>
          </p:nvPr>
        </p:nvSpPr>
        <p:spPr>
          <a:xfrm>
            <a:off x="7400925" y="6381750"/>
            <a:ext cx="2311400" cy="476250"/>
          </a:xfrm>
          <a:noFill/>
        </p:spPr>
        <p:txBody>
          <a:bodyPr/>
          <a:lstStyle/>
          <a:p>
            <a:fld id="{21527F12-531F-4C22-BA6E-D559601516E6}" type="slidenum">
              <a:rPr lang="zh-TW" altLang="en-US" sz="2000" b="1" smtClean="0">
                <a:solidFill>
                  <a:srgbClr val="0000FF"/>
                </a:solidFill>
                <a:ea typeface="新細明體" charset="-120"/>
                <a:cs typeface="Times New Roman" panose="02020603050405020304" pitchFamily="18" charset="0"/>
              </a:rPr>
              <a:pPr/>
              <a:t>6</a:t>
            </a:fld>
            <a:endParaRPr lang="en-US" altLang="zh-TW" sz="2000" b="1" dirty="0" smtClean="0">
              <a:solidFill>
                <a:srgbClr val="0000FF"/>
              </a:solidFill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AutoShape 2" descr="成功大學職業生涯教練計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成功大學職業生涯教練計畫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成功大學職業生涯教練計畫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5575" y="768602"/>
            <a:ext cx="2376263" cy="86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800" dirty="0" smtClean="0">
                <a:latin typeface="+mn-ea"/>
                <a:ea typeface="+mn-ea"/>
              </a:rPr>
              <a:t>乙級職</a:t>
            </a:r>
            <a:r>
              <a:rPr lang="zh-TW" altLang="en-US" sz="2800" dirty="0">
                <a:latin typeface="+mn-ea"/>
                <a:ea typeface="+mn-ea"/>
              </a:rPr>
              <a:t>安</a:t>
            </a:r>
            <a:r>
              <a:rPr lang="zh-TW" altLang="en-US" sz="2800" dirty="0" smtClean="0">
                <a:latin typeface="+mn-ea"/>
                <a:ea typeface="+mn-ea"/>
              </a:rPr>
              <a:t>衛技術</a:t>
            </a:r>
            <a:r>
              <a:rPr lang="zh-TW" altLang="en-US" sz="2800" dirty="0">
                <a:latin typeface="+mn-ea"/>
                <a:ea typeface="+mn-ea"/>
              </a:rPr>
              <a:t>士</a:t>
            </a:r>
            <a:r>
              <a:rPr lang="zh-TW" altLang="en-US" sz="2800" dirty="0" smtClean="0">
                <a:latin typeface="+mn-ea"/>
                <a:ea typeface="+mn-ea"/>
              </a:rPr>
              <a:t>報</a:t>
            </a:r>
            <a:r>
              <a:rPr lang="zh-TW" altLang="en-US" sz="2800" dirty="0">
                <a:latin typeface="+mn-ea"/>
                <a:ea typeface="+mn-ea"/>
              </a:rPr>
              <a:t>檢</a:t>
            </a:r>
            <a:r>
              <a:rPr lang="zh-TW" altLang="en-US" sz="2800" dirty="0" smtClean="0">
                <a:latin typeface="+mn-ea"/>
                <a:ea typeface="+mn-ea"/>
              </a:rPr>
              <a:t>資格</a:t>
            </a:r>
            <a:endParaRPr lang="en-US" altLang="zh-TW" sz="2800" dirty="0" smtClean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28" y="548680"/>
            <a:ext cx="681226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278880" y="2188895"/>
            <a:ext cx="2468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+mn-ea"/>
                <a:ea typeface="+mn-ea"/>
              </a:rPr>
              <a:t>工業衛生相關課程較適合工學院環工學系或管院工管系學生認列</a:t>
            </a:r>
            <a:endParaRPr lang="zh-TW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0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13"/>
          <p:cNvSpPr>
            <a:spLocks noGrp="1"/>
          </p:cNvSpPr>
          <p:nvPr>
            <p:ph type="sldNum" sz="quarter" idx="11"/>
          </p:nvPr>
        </p:nvSpPr>
        <p:spPr>
          <a:xfrm>
            <a:off x="7400925" y="6381750"/>
            <a:ext cx="2311400" cy="476250"/>
          </a:xfrm>
          <a:noFill/>
        </p:spPr>
        <p:txBody>
          <a:bodyPr/>
          <a:lstStyle/>
          <a:p>
            <a:fld id="{21527F12-531F-4C22-BA6E-D559601516E6}" type="slidenum">
              <a:rPr lang="zh-TW" altLang="en-US" sz="2000" b="1" smtClean="0">
                <a:solidFill>
                  <a:srgbClr val="0000FF"/>
                </a:solidFill>
                <a:ea typeface="新細明體" charset="-120"/>
                <a:cs typeface="Times New Roman" panose="02020603050405020304" pitchFamily="18" charset="0"/>
              </a:rPr>
              <a:pPr/>
              <a:t>7</a:t>
            </a:fld>
            <a:endParaRPr lang="en-US" altLang="zh-TW" sz="2000" b="1" dirty="0" smtClean="0">
              <a:solidFill>
                <a:srgbClr val="0000FF"/>
              </a:solidFill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AutoShape 2" descr="成功大學職業生涯教練計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成功大學職業生涯教練計畫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成功大學職業生涯教練計畫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4768" y="768602"/>
            <a:ext cx="4608512" cy="4770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800" dirty="0" smtClean="0">
                <a:latin typeface="+mn-ea"/>
                <a:ea typeface="+mn-ea"/>
              </a:rPr>
              <a:t>乙級職</a:t>
            </a:r>
            <a:r>
              <a:rPr lang="zh-TW" altLang="en-US" sz="2800" dirty="0">
                <a:latin typeface="+mn-ea"/>
                <a:ea typeface="+mn-ea"/>
              </a:rPr>
              <a:t>安</a:t>
            </a:r>
            <a:r>
              <a:rPr lang="zh-TW" altLang="en-US" sz="2800" dirty="0" smtClean="0">
                <a:latin typeface="+mn-ea"/>
                <a:ea typeface="+mn-ea"/>
              </a:rPr>
              <a:t>衛技術</a:t>
            </a:r>
            <a:r>
              <a:rPr lang="zh-TW" altLang="en-US" sz="2800" dirty="0">
                <a:latin typeface="+mn-ea"/>
                <a:ea typeface="+mn-ea"/>
              </a:rPr>
              <a:t>士</a:t>
            </a:r>
            <a:r>
              <a:rPr lang="zh-TW" altLang="en-US" sz="2800" dirty="0" smtClean="0">
                <a:latin typeface="+mn-ea"/>
                <a:ea typeface="+mn-ea"/>
              </a:rPr>
              <a:t>報</a:t>
            </a:r>
            <a:r>
              <a:rPr lang="zh-TW" altLang="en-US" sz="2800" dirty="0">
                <a:latin typeface="+mn-ea"/>
                <a:ea typeface="+mn-ea"/>
              </a:rPr>
              <a:t>檢</a:t>
            </a:r>
            <a:r>
              <a:rPr lang="zh-TW" altLang="en-US" sz="2800" dirty="0" smtClean="0">
                <a:latin typeface="+mn-ea"/>
                <a:ea typeface="+mn-ea"/>
              </a:rPr>
              <a:t>資格</a:t>
            </a:r>
            <a:endParaRPr lang="en-US" altLang="zh-TW" sz="2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82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空白簡報">
  <a:themeElements>
    <a:clrScheme name="1_空白簡報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99"/>
      </a:hlink>
      <a:folHlink>
        <a:srgbClr val="990000"/>
      </a:folHlink>
    </a:clrScheme>
    <a:fontScheme name="1_空白簡報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空白簡報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空白簡報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空白簡報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空白簡報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空白簡報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空白簡報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空白簡報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空白簡報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66FF"/>
        </a:hlink>
        <a:folHlink>
          <a:srgbClr val="CC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空白簡報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4379001</TotalTime>
  <Words>299</Words>
  <Application>Microsoft Office PowerPoint</Application>
  <PresentationFormat>A4 紙張 (210x297 公釐)</PresentationFormat>
  <Paragraphs>43</Paragraphs>
  <Slides>7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1_空白簡報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屏科大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莊秀琪</dc:creator>
  <cp:lastModifiedBy>Admin</cp:lastModifiedBy>
  <cp:revision>3422</cp:revision>
  <cp:lastPrinted>2016-11-16T11:54:53Z</cp:lastPrinted>
  <dcterms:created xsi:type="dcterms:W3CDTF">2000-03-21T10:28:01Z</dcterms:created>
  <dcterms:modified xsi:type="dcterms:W3CDTF">2021-09-12T02:13:41Z</dcterms:modified>
</cp:coreProperties>
</file>