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37" r:id="rId2"/>
    <p:sldId id="360" r:id="rId3"/>
    <p:sldId id="353" r:id="rId4"/>
    <p:sldId id="358" r:id="rId5"/>
    <p:sldId id="359" r:id="rId6"/>
    <p:sldId id="355" r:id="rId7"/>
    <p:sldId id="356" r:id="rId8"/>
    <p:sldId id="357" r:id="rId9"/>
    <p:sldId id="351" r:id="rId10"/>
    <p:sldId id="338" r:id="rId11"/>
    <p:sldId id="361" r:id="rId12"/>
    <p:sldId id="362" r:id="rId13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5B664"/>
    <a:srgbClr val="E9933F"/>
    <a:srgbClr val="44A047"/>
    <a:srgbClr val="197AC2"/>
    <a:srgbClr val="EB8424"/>
    <a:srgbClr val="257AB9"/>
    <a:srgbClr val="29A536"/>
    <a:srgbClr val="70AD47"/>
    <a:srgbClr val="B27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6429" autoAdjust="0"/>
  </p:normalViewPr>
  <p:slideViewPr>
    <p:cSldViewPr snapToGrid="0">
      <p:cViewPr varScale="1">
        <p:scale>
          <a:sx n="108" d="100"/>
          <a:sy n="108" d="100"/>
        </p:scale>
        <p:origin x="168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8BA23-A66E-4495-B609-81EF21031727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E8707-B3C4-444B-9DF0-15A79B2690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1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F9203-3579-475B-9A3D-6F6822D19820}" type="datetimeFigureOut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C86EB-F6E0-4BD4-AE7A-C02EA5BA1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74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60400" y="139700"/>
            <a:ext cx="5618163" cy="42132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zh-TW" b="1" dirty="0"/>
              <a:t>本</a:t>
            </a:r>
            <a:r>
              <a:rPr lang="zh-TW" altLang="en-US" b="1" dirty="0"/>
              <a:t>公司</a:t>
            </a:r>
            <a:r>
              <a:rPr lang="zh-TW" altLang="en-US" dirty="0">
                <a:solidFill>
                  <a:srgbClr val="000099"/>
                </a:solidFill>
              </a:rPr>
              <a:t>提供 貴單位最佳的整合服務，</a:t>
            </a:r>
            <a:r>
              <a:rPr lang="zh-TW" altLang="en-US" b="1" dirty="0"/>
              <a:t>有信心</a:t>
            </a:r>
            <a:r>
              <a:rPr lang="zh-TW" altLang="zh-TW" b="1" dirty="0"/>
              <a:t>是 </a:t>
            </a:r>
            <a:r>
              <a:rPr lang="zh-TW" altLang="en-US" b="1" dirty="0"/>
              <a:t>貴單位</a:t>
            </a:r>
            <a:r>
              <a:rPr lang="zh-TW" altLang="zh-TW" b="1" dirty="0"/>
              <a:t>最值得信賴的好伙伴，我們衷心希望能與 </a:t>
            </a:r>
            <a:r>
              <a:rPr lang="zh-TW" altLang="en-US" b="1" dirty="0"/>
              <a:t>貴單位</a:t>
            </a:r>
            <a:r>
              <a:rPr lang="zh-TW" altLang="zh-TW" b="1" dirty="0"/>
              <a:t>攜手合作、共創雙贏，謝謝</a:t>
            </a:r>
            <a:r>
              <a:rPr lang="zh-TW" altLang="en-US" b="1" dirty="0"/>
              <a:t>大家</a:t>
            </a:r>
            <a:r>
              <a:rPr lang="zh-TW" altLang="zh-TW" b="1" dirty="0"/>
              <a:t>。</a:t>
            </a:r>
            <a:endParaRPr lang="zh-TW" altLang="en-US" b="1" dirty="0"/>
          </a:p>
        </p:txBody>
      </p:sp>
      <p:sp>
        <p:nvSpPr>
          <p:cNvPr id="186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5696" fontAlgn="base">
              <a:spcBef>
                <a:spcPct val="0"/>
              </a:spcBef>
              <a:spcAft>
                <a:spcPct val="0"/>
              </a:spcAft>
              <a:defRPr/>
            </a:pPr>
            <a:fld id="{66CA807D-F3FC-4A63-92CF-E0F22E605FE4}" type="slidenum">
              <a:rPr kumimoji="1" lang="en-US" altLang="zh-TW" smtClean="0">
                <a:latin typeface="Arial" pitchFamily="34" charset="0"/>
              </a:rPr>
              <a:pPr defTabSz="915696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0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618-B75D-4478-B634-C373416FA67D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6E5A4-6F02-4954-B984-4BDD5131641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34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89C6-54D3-4759-B4BF-32BC8DABF809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82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6DF5-3D32-47A9-92F3-37757B56FED8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48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" y="0"/>
            <a:ext cx="9127509" cy="6858000"/>
          </a:xfrm>
          <a:prstGeom prst="rect">
            <a:avLst/>
          </a:prstGeom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E76B-F204-4E35-B54C-CBF9A3563F3E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6E5A4-6F02-4954-B984-4BDD5131641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85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B6FA-244D-4140-AC68-12D1B651A420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6E5A4-6F02-4954-B984-4BDD5131641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9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27D4-C10F-49D6-AB4E-BC2BB4772A95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6E5A4-6F02-4954-B984-4BDD5131641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6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CA67-F70D-4795-85CF-BC78CE8F4E3F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6E5A4-6F02-4954-B984-4BDD5131641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5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E330-8227-4D89-AA0F-A22D69230536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6E5A4-6F02-4954-B984-4BDD5131641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78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C7A7-F06F-4AFA-A5CC-600A8E91CAAA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F6E5A4-6F02-4954-B984-4BDD5131641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9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C2446-C3FE-49B4-81EB-51FC57225A88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73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D573-B7C2-4938-AFC2-8EEA68BA3415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91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6067-33D8-4D26-8F16-710D122A7186}" type="datetime1">
              <a:rPr lang="zh-TW" altLang="en-US" smtClean="0"/>
              <a:t>2019/2/15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E5A4-6F02-4954-B984-4BDD5131641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em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microsoft.com/office/2007/relationships/hdphoto" Target="../media/hdphoto2.wdp"/><Relationship Id="rId5" Type="http://schemas.openxmlformats.org/officeDocument/2006/relationships/image" Target="../media/image19.png"/><Relationship Id="rId15" Type="http://schemas.openxmlformats.org/officeDocument/2006/relationships/image" Target="../media/image28.emf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接點 38"/>
          <p:cNvCxnSpPr/>
          <p:nvPr/>
        </p:nvCxnSpPr>
        <p:spPr>
          <a:xfrm flipH="1">
            <a:off x="4597852" y="2367794"/>
            <a:ext cx="1238106" cy="957053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round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4703075" y="3410824"/>
            <a:ext cx="2618423" cy="873825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round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 flipV="1">
            <a:off x="4370788" y="3347764"/>
            <a:ext cx="1268403" cy="1547076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round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ãæºæ§æ ¡å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3" t="41185" r="21474" b="-1"/>
          <a:stretch/>
        </p:blipFill>
        <p:spPr bwMode="auto">
          <a:xfrm>
            <a:off x="1" y="0"/>
            <a:ext cx="3224070" cy="25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3"/>
          <p:cNvCxnSpPr/>
          <p:nvPr/>
        </p:nvCxnSpPr>
        <p:spPr>
          <a:xfrm>
            <a:off x="2895641" y="2326131"/>
            <a:ext cx="1427163" cy="946156"/>
          </a:xfrm>
          <a:prstGeom prst="line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round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124" y="4126926"/>
            <a:ext cx="590973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1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專案特色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完整的行動物聯網教育課程，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產業研究無縫接軌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連接中華電信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 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快速驗證創意應用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中華電信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全台最大物聯網路涵蓋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，處處都是實驗室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網路雲平台，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連線資訊一手掌握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通過中華電信入網測試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，連線品質穩定可靠 </a:t>
            </a:r>
          </a:p>
        </p:txBody>
      </p:sp>
      <p:pic>
        <p:nvPicPr>
          <p:cNvPr id="1028" name="Picture 4" descr="ãbig data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92" b="82769" l="18846" r="82000">
                        <a14:foregroundMark x1="50462" y1="38385" x2="50692" y2="48077"/>
                        <a14:foregroundMark x1="50462" y1="60692" x2="50077" y2="63385"/>
                        <a14:foregroundMark x1="45538" y1="72846" x2="48615" y2="76154"/>
                        <a14:foregroundMark x1="52538" y1="77000" x2="59308" y2="76769"/>
                        <a14:foregroundMark x1="61615" y1="75538" x2="64692" y2="74077"/>
                        <a14:foregroundMark x1="71077" y1="72077" x2="71077" y2="72077"/>
                        <a14:foregroundMark x1="40154" y1="66231" x2="39923" y2="70000"/>
                        <a14:foregroundMark x1="38923" y1="71615" x2="42000" y2="70769"/>
                        <a14:foregroundMark x1="42846" y1="71615" x2="45077" y2="73462"/>
                        <a14:foregroundMark x1="49231" y1="57154" x2="50231" y2="67308"/>
                        <a14:foregroundMark x1="64462" y1="35308" x2="63462" y2="52231"/>
                        <a14:foregroundMark x1="71308" y1="35308" x2="71308" y2="47077"/>
                        <a14:foregroundMark x1="75462" y1="58615" x2="73154" y2="68769"/>
                        <a14:foregroundMark x1="66385" y1="57000" x2="71538" y2="56769"/>
                        <a14:foregroundMark x1="69231" y1="58000" x2="68846" y2="67462"/>
                        <a14:foregroundMark x1="62000" y1="57000" x2="64077" y2="66846"/>
                        <a14:foregroundMark x1="61154" y1="58231" x2="58923" y2="68538"/>
                        <a14:foregroundMark x1="63462" y1="66692" x2="64077" y2="68923"/>
                        <a14:foregroundMark x1="51462" y1="57385" x2="54000" y2="57615"/>
                        <a14:foregroundMark x1="49615" y1="68769" x2="54000" y2="69154"/>
                        <a14:foregroundMark x1="75615" y1="57154" x2="77308" y2="59692"/>
                        <a14:foregroundMark x1="38923" y1="64846" x2="39769" y2="65462"/>
                        <a14:foregroundMark x1="77308" y1="60077" x2="78923" y2="6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75" t="16829" r="18177" b="17414"/>
          <a:stretch/>
        </p:blipFill>
        <p:spPr bwMode="auto">
          <a:xfrm>
            <a:off x="7372528" y="995900"/>
            <a:ext cx="743971" cy="7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AI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49" y="354958"/>
            <a:ext cx="837119" cy="83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Block Chain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16"/>
          <a:stretch/>
        </p:blipFill>
        <p:spPr bwMode="auto">
          <a:xfrm>
            <a:off x="7497525" y="1833074"/>
            <a:ext cx="946071" cy="72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è³å®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385" y="118702"/>
            <a:ext cx="742025" cy="7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ç¸éåç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3" t="5023" r="14295" b="20124"/>
          <a:stretch/>
        </p:blipFill>
        <p:spPr bwMode="auto">
          <a:xfrm>
            <a:off x="7436556" y="3929911"/>
            <a:ext cx="867217" cy="94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4279853" y="1143792"/>
            <a:ext cx="1663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02681" y="763245"/>
            <a:ext cx="1663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資安憑證</a:t>
            </a:r>
            <a:endParaRPr lang="zh-TW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5279" y="1140909"/>
            <a:ext cx="17614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</a:t>
            </a:r>
            <a:endParaRPr lang="en-US" altLang="zh-TW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zh-TW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07868" y="2409789"/>
            <a:ext cx="176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區塊鍊</a:t>
            </a:r>
            <a:endParaRPr lang="zh-TW" altLang="en-US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72528" y="3531394"/>
            <a:ext cx="1761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開發套件</a:t>
            </a:r>
            <a:endParaRPr lang="zh-TW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42" name="Picture 18" descr="ãé»æ¿ icon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6828">
            <a:off x="5405205" y="4927512"/>
            <a:ext cx="1421502" cy="14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6220391" y="5939725"/>
            <a:ext cx="1761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教育課程</a:t>
            </a:r>
            <a:endParaRPr lang="zh-TW" alt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3374273" y="2240277"/>
            <a:ext cx="2193711" cy="2193711"/>
          </a:xfrm>
          <a:prstGeom prst="ellipse">
            <a:avLst/>
          </a:prstGeom>
          <a:solidFill>
            <a:schemeClr val="bg1"/>
          </a:solidFill>
          <a:ln w="76200">
            <a:solidFill>
              <a:srgbClr val="C4D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62"/>
          </a:p>
        </p:txBody>
      </p:sp>
      <p:sp>
        <p:nvSpPr>
          <p:cNvPr id="4" name="矩形 3"/>
          <p:cNvSpPr/>
          <p:nvPr/>
        </p:nvSpPr>
        <p:spPr>
          <a:xfrm>
            <a:off x="2822464" y="2691033"/>
            <a:ext cx="3293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行動物聯網 </a:t>
            </a:r>
          </a:p>
          <a:p>
            <a:pPr algn="ctr"/>
            <a:r>
              <a:rPr lang="zh-TW" altLang="en-US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教育開發專案 </a:t>
            </a:r>
            <a:endParaRPr lang="zh-TW" altLang="en-US" sz="3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74" y="1208833"/>
            <a:ext cx="2212431" cy="1277790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1" t="27355"/>
          <a:stretch/>
        </p:blipFill>
        <p:spPr>
          <a:xfrm>
            <a:off x="6139696" y="1821054"/>
            <a:ext cx="1145916" cy="3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9442"/>
              </p:ext>
            </p:extLst>
          </p:nvPr>
        </p:nvGraphicFramePr>
        <p:xfrm>
          <a:off x="192156" y="890105"/>
          <a:ext cx="8763000" cy="350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74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套件內容物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型號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廠牌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元件提供商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系統整合商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8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NB-</a:t>
                      </a:r>
                      <a:r>
                        <a:rPr lang="en-US" altLang="zh-TW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IoT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it-IT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Modem</a:t>
                      </a:r>
                    </a:p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ENK </a:t>
                      </a: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FullBand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支援各物聯頻段並附有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SDK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，可快速將資料導入中華電信</a:t>
                      </a: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IoT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114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控制主板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開發版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瑞昱 </a:t>
                      </a:r>
                      <a:r>
                        <a:rPr lang="it-IT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Realtek Ameba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開發板</a:t>
                      </a:r>
                      <a:endParaRPr lang="it-IT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含天線、</a:t>
                      </a: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MicroUSB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連接線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零件包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麵包版、杜邦線、公母排線、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RGB 3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色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、電阻、超音波感測器、溫溼度感測器、光照度感測器、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LCD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模組、土壤濕度計、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CO2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感測器、繼電器模組、收納盒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14" descr="ç¸éåç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63" b="78759" l="20273" r="785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63" t="5023" r="14295" b="20124"/>
          <a:stretch/>
        </p:blipFill>
        <p:spPr bwMode="auto">
          <a:xfrm>
            <a:off x="6313078" y="2821387"/>
            <a:ext cx="860851" cy="9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CHT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76" y="2184001"/>
            <a:ext cx="1238448" cy="119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18259" y="4891976"/>
            <a:ext cx="8734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電信服務：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專案期間物聯網門號通信服務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(LTE/Cat-M1/NB-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_DMP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設備管理服務功能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_CMP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連線管理服務功能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4.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加值服務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應用、領域應用、大數據工具、區塊鍊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74" y="-1044"/>
            <a:ext cx="7003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物聯網實驗套件規劃 </a:t>
            </a:r>
            <a:endParaRPr lang="zh-TW" altLang="en-US" sz="4400" dirty="0"/>
          </a:p>
        </p:txBody>
      </p:sp>
      <p:sp>
        <p:nvSpPr>
          <p:cNvPr id="11" name="矩形 10"/>
          <p:cNvSpPr/>
          <p:nvPr/>
        </p:nvSpPr>
        <p:spPr>
          <a:xfrm>
            <a:off x="148683" y="556836"/>
            <a:ext cx="873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開發套件：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260" y1="18349" x2="47619" y2="17431"/>
                        <a14:foregroundMark x1="22078" y1="80275" x2="24675" y2="73394"/>
                        <a14:foregroundMark x1="25541" y1="80734" x2="25974" y2="80734"/>
                        <a14:foregroundMark x1="32035" y1="75688" x2="32468" y2="74312"/>
                        <a14:foregroundMark x1="45022" y1="73853" x2="45022" y2="76606"/>
                        <a14:foregroundMark x1="52814" y1="73853" x2="53247" y2="75688"/>
                        <a14:foregroundMark x1="71429" y1="74771" x2="71429" y2="75688"/>
                        <a14:foregroundMark x1="81385" y1="75229" x2="81385" y2="77982"/>
                        <a14:foregroundMark x1="12554" y1="76147" x2="12554" y2="76147"/>
                        <a14:foregroundMark x1="64935" y1="74771" x2="64935" y2="74771"/>
                        <a14:foregroundMark x1="55411" y1="14679" x2="55411" y2="14679"/>
                        <a14:foregroundMark x1="50216" y1="14220" x2="50216" y2="142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44" t="7616" r="7286" b="13361"/>
          <a:stretch/>
        </p:blipFill>
        <p:spPr>
          <a:xfrm>
            <a:off x="6211909" y="1265372"/>
            <a:ext cx="1041743" cy="9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0" y="0"/>
            <a:ext cx="7708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專案報價 </a:t>
            </a:r>
            <a:endParaRPr lang="zh-TW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62857"/>
              </p:ext>
            </p:extLst>
          </p:nvPr>
        </p:nvGraphicFramePr>
        <p:xfrm>
          <a:off x="224203" y="1022881"/>
          <a:ext cx="8807688" cy="2709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8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5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5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74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958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6786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項目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 dirty="0">
                          <a:effectLst/>
                        </a:rPr>
                        <a:t>數量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單價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報價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含稅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備註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5124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阿米巴開發版</a:t>
                      </a:r>
                      <a:r>
                        <a:rPr lang="en-US" altLang="zh-TW" sz="1200" u="none" strike="noStrike">
                          <a:effectLst/>
                        </a:rPr>
                        <a:t>+</a:t>
                      </a:r>
                      <a:r>
                        <a:rPr lang="zh-TW" altLang="en-US" sz="1200" u="none" strike="noStrike">
                          <a:effectLst/>
                        </a:rPr>
                        <a:t>零件包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套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5600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56,000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兩年保固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NB-</a:t>
                      </a:r>
                      <a:r>
                        <a:rPr lang="en-US" sz="1200" u="none" strike="noStrike" dirty="0" err="1">
                          <a:effectLst/>
                        </a:rPr>
                        <a:t>IoT</a:t>
                      </a:r>
                      <a:r>
                        <a:rPr lang="en-US" sz="1200" u="none" strike="noStrike" dirty="0">
                          <a:effectLst/>
                        </a:rPr>
                        <a:t> modem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套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28,000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CO</a:t>
                      </a:r>
                      <a:r>
                        <a:rPr lang="en-US" sz="1200" u="none" strike="noStrike" baseline="-25000">
                          <a:effectLst/>
                        </a:rPr>
                        <a:t>2</a:t>
                      </a:r>
                      <a:r>
                        <a:rPr lang="en-US" sz="1200" u="none" strike="noStrike">
                          <a:effectLst/>
                        </a:rPr>
                        <a:t>+</a:t>
                      </a:r>
                      <a:r>
                        <a:rPr lang="zh-TW" altLang="en-US" sz="1200" u="none" strike="noStrike">
                          <a:effectLst/>
                        </a:rPr>
                        <a:t>溫溼度計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含</a:t>
                      </a:r>
                      <a:r>
                        <a:rPr lang="en-US" sz="1200" u="none" strike="noStrike">
                          <a:effectLst/>
                        </a:rPr>
                        <a:t>NB GW)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12,000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12,000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光照度計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含</a:t>
                      </a:r>
                      <a:r>
                        <a:rPr lang="en-US" sz="1200" u="none" strike="noStrike">
                          <a:effectLst/>
                        </a:rPr>
                        <a:t>NB GW)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20,000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151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土壤溼度計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含</a:t>
                      </a:r>
                      <a:r>
                        <a:rPr lang="en-US" altLang="zh-TW" sz="1200" u="none" strike="noStrike">
                          <a:effectLst/>
                        </a:rPr>
                        <a:t>NB GW)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25,200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25,200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6813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開發版連線教學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天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15000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45,000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含講義、差旅及後續諮詢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5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NB-IoT</a:t>
                      </a:r>
                      <a:r>
                        <a:rPr lang="zh-TW" altLang="en-US" sz="1200" u="none" strike="noStrike">
                          <a:effectLst/>
                        </a:rPr>
                        <a:t>門號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7,800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預收</a:t>
                      </a:r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r>
                        <a:rPr lang="zh-TW" altLang="en-US" sz="1200" u="none" strike="noStrike">
                          <a:effectLst/>
                        </a:rPr>
                        <a:t>年，之後以電信帳單出帳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5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IoT</a:t>
                      </a:r>
                      <a:r>
                        <a:rPr lang="zh-TW" altLang="en-US" sz="1200" u="none" strike="noStrike">
                          <a:effectLst/>
                        </a:rPr>
                        <a:t>大平台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en-US" sz="1200" u="none" strike="noStrike">
                          <a:effectLst/>
                        </a:rPr>
                        <a:t>CMP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240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3,120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預收</a:t>
                      </a: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r>
                        <a:rPr lang="zh-TW" altLang="en-US" sz="1200" u="none" strike="noStrike" dirty="0">
                          <a:effectLst/>
                        </a:rPr>
                        <a:t>年，之後以電信帳單出帳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5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200" u="none" strike="noStrike">
                          <a:effectLst/>
                        </a:rPr>
                        <a:t>IoT</a:t>
                      </a:r>
                      <a:r>
                        <a:rPr lang="zh-TW" altLang="en-US" sz="1200" u="none" strike="noStrike">
                          <a:effectLst/>
                        </a:rPr>
                        <a:t>大平台教學帳號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組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1490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17,880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專案教學用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專案優惠免收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5124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合計</a:t>
                      </a:r>
                    </a:p>
                  </a:txBody>
                  <a:tcPr marL="8273" marR="8273" marT="8273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197,120</a:t>
                      </a: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98210"/>
              </p:ext>
            </p:extLst>
          </p:nvPr>
        </p:nvGraphicFramePr>
        <p:xfrm>
          <a:off x="232994" y="4213704"/>
          <a:ext cx="8798896" cy="2366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66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8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9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58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64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920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15092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項目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 dirty="0">
                          <a:effectLst/>
                        </a:rPr>
                        <a:t>數量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單價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報價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含稅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en-US" altLang="zh-TW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備註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365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多功能感測器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en-US" sz="1200" u="none" strike="noStrike" dirty="0">
                          <a:effectLst/>
                        </a:rPr>
                        <a:t>NB-</a:t>
                      </a:r>
                      <a:r>
                        <a:rPr lang="en-US" sz="1200" u="none" strike="noStrike" dirty="0" err="1">
                          <a:effectLst/>
                        </a:rPr>
                        <a:t>IoT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支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47000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188,000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土壤三合一</a:t>
                      </a:r>
                      <a:r>
                        <a:rPr lang="en-US" altLang="zh-TW" sz="1200" u="none" strike="noStrike">
                          <a:effectLst/>
                        </a:rPr>
                        <a:t>+</a:t>
                      </a:r>
                      <a:r>
                        <a:rPr lang="zh-TW" altLang="en-US" sz="1200" u="none" strike="noStrike">
                          <a:effectLst/>
                        </a:rPr>
                        <a:t>溫溼度</a:t>
                      </a:r>
                      <a:r>
                        <a:rPr lang="en-US" altLang="zh-TW" sz="1200" u="none" strike="noStrike">
                          <a:effectLst/>
                        </a:rPr>
                        <a:t>+</a:t>
                      </a:r>
                      <a:r>
                        <a:rPr lang="en-US" sz="1200" u="none" strike="noStrike">
                          <a:effectLst/>
                        </a:rPr>
                        <a:t>CO2+</a:t>
                      </a:r>
                      <a:r>
                        <a:rPr lang="zh-TW" altLang="en-US" sz="1200" u="none" strike="noStrike">
                          <a:effectLst/>
                        </a:rPr>
                        <a:t>光照度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1637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>
                          <a:effectLst/>
                        </a:rPr>
                        <a:t>縮時攝影機</a:t>
                      </a:r>
                      <a:r>
                        <a:rPr lang="en-US" altLang="zh-TW" sz="1200" u="none" strike="noStrike">
                          <a:effectLst/>
                        </a:rPr>
                        <a:t>(4</a:t>
                      </a:r>
                      <a:r>
                        <a:rPr lang="en-US" sz="1200" u="none" strike="noStrike">
                          <a:effectLst/>
                        </a:rPr>
                        <a:t>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 dirty="0">
                          <a:effectLst/>
                        </a:rPr>
                        <a:t>支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33000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66,000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以</a:t>
                      </a:r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r>
                        <a:rPr lang="en-US" sz="1200" u="none" strike="noStrike" dirty="0">
                          <a:effectLst/>
                        </a:rPr>
                        <a:t>G</a:t>
                      </a:r>
                      <a:r>
                        <a:rPr lang="zh-TW" altLang="en-US" sz="1200" u="none" strike="noStrike" dirty="0">
                          <a:effectLst/>
                        </a:rPr>
                        <a:t>門號傳輸</a:t>
                      </a:r>
                      <a:r>
                        <a:rPr lang="en-US" altLang="zh-TW" sz="1200" u="none" strike="noStrike" dirty="0">
                          <a:effectLst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</a:rPr>
                        <a:t>含太陽能板與充電鋰電池</a:t>
                      </a:r>
                      <a:r>
                        <a:rPr lang="en-US" altLang="zh-TW" sz="1200" u="none" strike="noStrike" dirty="0">
                          <a:effectLst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001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現勘佈建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 dirty="0">
                          <a:effectLst/>
                        </a:rPr>
                        <a:t>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38,000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>
                          <a:effectLst/>
                        </a:rPr>
                        <a:t>76,000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6456"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平台租用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 dirty="0">
                          <a:effectLst/>
                        </a:rPr>
                        <a:t>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17,000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34,000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伺服器</a:t>
                      </a: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r>
                        <a:rPr lang="zh-TW" altLang="en-US" sz="1200" u="none" strike="noStrike" dirty="0">
                          <a:effectLst/>
                        </a:rPr>
                        <a:t>年租用</a:t>
                      </a:r>
                      <a:r>
                        <a:rPr lang="en-US" altLang="zh-TW" sz="1200" u="none" strike="noStrike" dirty="0">
                          <a:effectLst/>
                        </a:rPr>
                        <a:t>/</a:t>
                      </a:r>
                      <a:r>
                        <a:rPr lang="zh-TW" altLang="en-US" sz="1200" u="none" strike="noStrike" dirty="0">
                          <a:effectLst/>
                        </a:rPr>
                        <a:t>農業資訊儀表板</a:t>
                      </a:r>
                      <a:r>
                        <a:rPr lang="en-US" altLang="zh-TW" sz="1200" u="none" strike="noStrike" dirty="0">
                          <a:effectLst/>
                        </a:rPr>
                        <a:t>/</a:t>
                      </a:r>
                      <a:r>
                        <a:rPr lang="zh-TW" altLang="en-US" sz="1200" u="none" strike="noStrike" dirty="0">
                          <a:effectLst/>
                        </a:rPr>
                        <a:t>作物逆境警示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00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NB-</a:t>
                      </a:r>
                      <a:r>
                        <a:rPr lang="en-US" sz="1200" u="none" strike="noStrike" dirty="0" err="1">
                          <a:effectLst/>
                        </a:rPr>
                        <a:t>IoT</a:t>
                      </a:r>
                      <a:r>
                        <a:rPr lang="zh-TW" altLang="en-US" sz="1200" u="none" strike="noStrike" dirty="0">
                          <a:effectLst/>
                        </a:rPr>
                        <a:t>門號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3,288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13,152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33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>
                          <a:effectLst/>
                        </a:rPr>
                        <a:t>IoT</a:t>
                      </a:r>
                      <a:r>
                        <a:rPr lang="zh-TW" altLang="en-US" sz="1200" u="none" strike="noStrike">
                          <a:effectLst/>
                        </a:rPr>
                        <a:t>大平台</a:t>
                      </a:r>
                      <a:r>
                        <a:rPr lang="en-US" altLang="zh-TW" sz="1200" u="none" strike="noStrike">
                          <a:effectLst/>
                        </a:rPr>
                        <a:t>-</a:t>
                      </a:r>
                      <a:r>
                        <a:rPr lang="en-US" sz="1200" u="none" strike="noStrike">
                          <a:effectLst/>
                        </a:rPr>
                        <a:t>DMP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>
                          <a:effectLst/>
                        </a:rPr>
                        <a:t>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950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950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預收</a:t>
                      </a: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r>
                        <a:rPr lang="zh-TW" altLang="en-US" sz="1200" u="none" strike="noStrike" dirty="0">
                          <a:effectLst/>
                        </a:rPr>
                        <a:t>年，之後以電信帳單出帳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33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err="1">
                          <a:effectLst/>
                        </a:rPr>
                        <a:t>IoT</a:t>
                      </a:r>
                      <a:r>
                        <a:rPr lang="zh-TW" altLang="en-US" sz="1200" u="none" strike="noStrike" dirty="0">
                          <a:effectLst/>
                        </a:rPr>
                        <a:t>大平台</a:t>
                      </a:r>
                      <a:r>
                        <a:rPr lang="en-US" altLang="zh-TW" sz="1200" u="none" strike="noStrike" dirty="0">
                          <a:effectLst/>
                        </a:rPr>
                        <a:t>-</a:t>
                      </a:r>
                      <a:r>
                        <a:rPr lang="en-US" sz="1200" u="none" strike="noStrike" dirty="0">
                          <a:effectLst/>
                        </a:rPr>
                        <a:t>CMP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 dirty="0">
                          <a:effectLst/>
                        </a:rPr>
                        <a:t>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240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960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33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4G</a:t>
                      </a:r>
                      <a:r>
                        <a:rPr lang="zh-TW" altLang="en-US" sz="1200" u="none" strike="noStrike" dirty="0">
                          <a:effectLst/>
                        </a:rPr>
                        <a:t>門號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u="none" strike="noStrike" dirty="0">
                          <a:effectLst/>
                        </a:rPr>
                        <a:t>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11976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u="none" strike="noStrike" dirty="0">
                          <a:effectLst/>
                        </a:rPr>
                        <a:t>23,952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200" u="none" strike="noStrike" dirty="0">
                          <a:effectLst/>
                        </a:rPr>
                        <a:t>吃到飽預收</a:t>
                      </a:r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r>
                        <a:rPr lang="zh-TW" altLang="en-US" sz="1200" u="none" strike="noStrike" dirty="0">
                          <a:effectLst/>
                        </a:rPr>
                        <a:t>年，之後以電信帳單出帳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3365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合計</a:t>
                      </a:r>
                    </a:p>
                  </a:txBody>
                  <a:tcPr marL="8273" marR="8273" marT="8273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 hMerge="1">
                  <a:txBody>
                    <a:bodyPr/>
                    <a:lstStyle/>
                    <a:p>
                      <a:pPr algn="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403,014</a:t>
                      </a:r>
                    </a:p>
                  </a:txBody>
                  <a:tcPr marL="8273" marR="8273" marT="827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273" marR="8273" marT="8273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148683" y="653548"/>
            <a:ext cx="873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物聯網實驗套件：</a:t>
            </a:r>
          </a:p>
        </p:txBody>
      </p:sp>
      <p:sp>
        <p:nvSpPr>
          <p:cNvPr id="60" name="矩形 59"/>
          <p:cNvSpPr/>
          <p:nvPr/>
        </p:nvSpPr>
        <p:spPr>
          <a:xfrm>
            <a:off x="148682" y="3874464"/>
            <a:ext cx="8734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物聯網場域建置</a:t>
            </a:r>
            <a:r>
              <a:rPr lang="en-US" altLang="zh-TW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溫室</a:t>
            </a:r>
            <a:r>
              <a:rPr lang="en-US" altLang="zh-TW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811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573212" y="1594393"/>
            <a:ext cx="5832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4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產學合作  共創雙贏</a:t>
            </a:r>
          </a:p>
        </p:txBody>
      </p:sp>
      <p:sp>
        <p:nvSpPr>
          <p:cNvPr id="95236" name="Text Box 7"/>
          <p:cNvSpPr txBox="1">
            <a:spLocks noChangeArrowheads="1"/>
          </p:cNvSpPr>
          <p:nvPr/>
        </p:nvSpPr>
        <p:spPr bwMode="auto">
          <a:xfrm>
            <a:off x="2173752" y="4662628"/>
            <a:ext cx="4631396" cy="157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zh-TW" altLang="en-US" sz="2769" b="1" dirty="0">
                <a:solidFill>
                  <a:srgbClr val="000099"/>
                </a:solidFill>
                <a:latin typeface="微軟正黑體" pitchFamily="34" charset="-120"/>
                <a:ea typeface="微軟正黑體" pitchFamily="34" charset="-120"/>
              </a:rPr>
              <a:t> 提供 貴單位最佳的整合服務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None/>
            </a:pPr>
            <a:r>
              <a:rPr lang="en-US" altLang="zh-TW" sz="2769" b="1" dirty="0">
                <a:solidFill>
                  <a:srgbClr val="CC0000"/>
                </a:solidFill>
                <a:latin typeface="微軟正黑體" pitchFamily="34" charset="-120"/>
                <a:ea typeface="微軟正黑體" pitchFamily="34" charset="-120"/>
              </a:rPr>
              <a:t>“</a:t>
            </a:r>
            <a:r>
              <a:rPr lang="zh-TW" altLang="en-US" sz="2769" b="1" dirty="0">
                <a:solidFill>
                  <a:srgbClr val="CC0000"/>
                </a:solidFill>
                <a:latin typeface="微軟正黑體" pitchFamily="34" charset="-120"/>
                <a:ea typeface="微軟正黑體" pitchFamily="34" charset="-120"/>
              </a:rPr>
              <a:t>您最值得信賴的好伙伴”</a:t>
            </a:r>
            <a:endParaRPr lang="en-US" altLang="zh-TW" sz="2769" b="1" dirty="0">
              <a:solidFill>
                <a:srgbClr val="CC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Arial" pitchFamily="34" charset="0"/>
              <a:buNone/>
            </a:pPr>
            <a:endParaRPr lang="zh-TW" altLang="en-US" sz="2954" b="1" dirty="0">
              <a:solidFill>
                <a:srgbClr val="CC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1294" y="5646379"/>
            <a:ext cx="9144000" cy="773723"/>
          </a:xfrm>
          <a:prstGeom prst="rect">
            <a:avLst/>
          </a:prstGeom>
          <a:gradFill rotWithShape="1">
            <a:gsLst>
              <a:gs pos="0">
                <a:srgbClr val="003F77">
                  <a:alpha val="0"/>
                </a:srgbClr>
              </a:gs>
              <a:gs pos="50000">
                <a:srgbClr val="005FAD"/>
              </a:gs>
              <a:gs pos="100000">
                <a:srgbClr val="0072CE"/>
              </a:gs>
            </a:gsLst>
            <a:lin ang="16200000" scaled="1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r>
              <a:rPr lang="zh-TW" altLang="en-US" sz="3323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敬 請 批 評 指 教</a:t>
            </a:r>
          </a:p>
        </p:txBody>
      </p:sp>
      <p:pic>
        <p:nvPicPr>
          <p:cNvPr id="95242" name="Picture 2" descr="C:\Users\Michael Shen\AppData\Local\Microsoft\Windows\Temporary Internet Files\Content.IE5\6R83WG83\MC90044037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72" y="2425390"/>
            <a:ext cx="5444359" cy="231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" descr="ãæ°åå¸äº¤éå±ãçåçæå°çµæ"/>
          <p:cNvSpPr>
            <a:spLocks noChangeAspect="1" noChangeArrowheads="1"/>
          </p:cNvSpPr>
          <p:nvPr/>
        </p:nvSpPr>
        <p:spPr bwMode="auto">
          <a:xfrm>
            <a:off x="143608" y="130419"/>
            <a:ext cx="281354" cy="2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zh-TW" altLang="en-US" sz="1662"/>
          </a:p>
        </p:txBody>
      </p:sp>
      <p:sp>
        <p:nvSpPr>
          <p:cNvPr id="4" name="AutoShape 4" descr="ãæ°åå¸äº¤éå±ãçåçæå°çµæ"/>
          <p:cNvSpPr>
            <a:spLocks noChangeAspect="1" noChangeArrowheads="1"/>
          </p:cNvSpPr>
          <p:nvPr/>
        </p:nvSpPr>
        <p:spPr bwMode="auto">
          <a:xfrm>
            <a:off x="284285" y="271096"/>
            <a:ext cx="281354" cy="2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zh-TW" altLang="en-US" sz="1662"/>
          </a:p>
        </p:txBody>
      </p:sp>
      <p:sp>
        <p:nvSpPr>
          <p:cNvPr id="5" name="AutoShape 6" descr="ãæ°åå¸äº¤éå±ãçåçæå°çµæ"/>
          <p:cNvSpPr>
            <a:spLocks noChangeAspect="1" noChangeArrowheads="1"/>
          </p:cNvSpPr>
          <p:nvPr/>
        </p:nvSpPr>
        <p:spPr bwMode="auto">
          <a:xfrm>
            <a:off x="424961" y="411773"/>
            <a:ext cx="281354" cy="2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zh-TW" altLang="en-US" sz="1662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E2D3281A-C5C5-D046-8B82-D32F91C09BEA}"/>
              </a:ext>
            </a:extLst>
          </p:cNvPr>
          <p:cNvSpPr txBox="1"/>
          <p:nvPr/>
        </p:nvSpPr>
        <p:spPr>
          <a:xfrm>
            <a:off x="6196463" y="3491985"/>
            <a:ext cx="184731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1846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27696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54924" y="2364827"/>
            <a:ext cx="54969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4000" dirty="0">
                <a:latin typeface="+mj-ea"/>
                <a:ea typeface="+mj-ea"/>
              </a:rPr>
              <a:t>智慧農場規劃架構</a:t>
            </a:r>
            <a:endParaRPr lang="en-US" altLang="zh-TW" sz="40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4000" dirty="0">
                <a:latin typeface="+mj-ea"/>
                <a:ea typeface="+mj-ea"/>
              </a:rPr>
              <a:t>智慧農場物聯網需求</a:t>
            </a:r>
            <a:endParaRPr lang="en-US" altLang="zh-TW" sz="40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4000" dirty="0">
                <a:latin typeface="+mj-ea"/>
                <a:ea typeface="+mj-ea"/>
              </a:rPr>
              <a:t>智慧農場物聯網規劃</a:t>
            </a:r>
            <a:endParaRPr lang="en-US" altLang="zh-TW" sz="40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36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sz="3600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3461346" y="1315372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大綱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95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7" y="874963"/>
            <a:ext cx="8234993" cy="55652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40365" y="167077"/>
            <a:ext cx="70036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智慧農場規劃架構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315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02070" y="166068"/>
            <a:ext cx="75359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智慧農場規劃架構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設施農業區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35573" y="1564053"/>
          <a:ext cx="668948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62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7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846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數量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溫室各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846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土壤三合一感測器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溫度、濕度、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EC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光照度感測器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環境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CO2+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溫溼度感測器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55"/>
          <a:stretch/>
        </p:blipFill>
        <p:spPr>
          <a:xfrm>
            <a:off x="386859" y="3273297"/>
            <a:ext cx="7922113" cy="21867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01561" y="3587262"/>
            <a:ext cx="879231" cy="1125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51519" y="-58595"/>
            <a:ext cx="78128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智慧農場規劃架構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生產場域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3"/>
          <a:stretch/>
        </p:blipFill>
        <p:spPr>
          <a:xfrm>
            <a:off x="589083" y="2745759"/>
            <a:ext cx="7922113" cy="37077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68815" y="3010005"/>
            <a:ext cx="1459524" cy="1860934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71715" y="2207674"/>
            <a:ext cx="22136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尚未規劃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9083" y="1114781"/>
            <a:ext cx="8484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需求：依土壤濕度及電導度條件來啟動水泵並驅動噴灑系統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需考量未來可結合水肥池一起灌溉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809393" y="4959333"/>
            <a:ext cx="2118946" cy="1494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63830" y="5414056"/>
            <a:ext cx="1832625" cy="584775"/>
          </a:xfrm>
          <a:prstGeom prst="rect">
            <a:avLst/>
          </a:prstGeom>
          <a:solidFill>
            <a:srgbClr val="BFBFBF">
              <a:alpha val="4117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不確定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9010" r="1035"/>
          <a:stretch/>
        </p:blipFill>
        <p:spPr>
          <a:xfrm>
            <a:off x="0" y="1203794"/>
            <a:ext cx="9049405" cy="53925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799" y="903890"/>
            <a:ext cx="8163911" cy="269814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42936" y="12657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智慧農場物聯網需求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設施與生產區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3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5" t="30771" r="-695" b="686"/>
          <a:stretch/>
        </p:blipFill>
        <p:spPr>
          <a:xfrm>
            <a:off x="0" y="1248930"/>
            <a:ext cx="9144000" cy="50782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39992" y="113024"/>
            <a:ext cx="678968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智慧農場物聯網需求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智慧農園管理中心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532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E5A4-6F02-4954-B984-4BDD5131641A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74527" y="607935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溫室感測器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52" y="813842"/>
            <a:ext cx="2213040" cy="128027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527" y="4445379"/>
            <a:ext cx="1143000" cy="1633973"/>
          </a:xfrm>
          <a:prstGeom prst="rect">
            <a:avLst/>
          </a:prstGeom>
        </p:spPr>
      </p:pic>
      <p:pic>
        <p:nvPicPr>
          <p:cNvPr id="1026" name="Picture 2" descr="ãæ¤ç©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52" y="5351238"/>
            <a:ext cx="652951" cy="6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sensor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42" y="4768905"/>
            <a:ext cx="574675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arduino iconãçåçæå°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81" y="4609763"/>
            <a:ext cx="629337" cy="4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ãsensor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06" y="4456168"/>
            <a:ext cx="574675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143281" y="509296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開發板套件</a:t>
            </a:r>
          </a:p>
        </p:txBody>
      </p:sp>
      <p:pic>
        <p:nvPicPr>
          <p:cNvPr id="1032" name="Picture 8" descr="ãCO2 iconã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995886"/>
            <a:ext cx="421999" cy="42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ãåç§ icon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094" y="2045626"/>
            <a:ext cx="344794" cy="3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ãsensor icon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65" y="2417885"/>
            <a:ext cx="380571" cy="38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ãæº«æº¼åº¦ iconãçåçæå°çµæ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76" t="13340" r="41703" b="13071"/>
          <a:stretch/>
        </p:blipFill>
        <p:spPr bwMode="auto">
          <a:xfrm>
            <a:off x="7051526" y="2390420"/>
            <a:ext cx="240671" cy="43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肘形接點 18"/>
          <p:cNvCxnSpPr>
            <a:stCxn id="33" idx="2"/>
            <a:endCxn id="23" idx="0"/>
          </p:cNvCxnSpPr>
          <p:nvPr/>
        </p:nvCxnSpPr>
        <p:spPr>
          <a:xfrm rot="10800000" flipV="1">
            <a:off x="3446027" y="3273070"/>
            <a:ext cx="650188" cy="114287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422749" y="278305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教學用感測器</a:t>
            </a:r>
          </a:p>
        </p:txBody>
      </p:sp>
      <p:sp>
        <p:nvSpPr>
          <p:cNvPr id="23" name="橢圓 22"/>
          <p:cNvSpPr/>
          <p:nvPr/>
        </p:nvSpPr>
        <p:spPr>
          <a:xfrm>
            <a:off x="3349311" y="4415946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12"/>
          <a:srcRect l="18666"/>
          <a:stretch/>
        </p:blipFill>
        <p:spPr>
          <a:xfrm>
            <a:off x="4154367" y="2635753"/>
            <a:ext cx="679172" cy="726047"/>
          </a:xfrm>
          <a:prstGeom prst="rect">
            <a:avLst/>
          </a:prstGeom>
        </p:spPr>
      </p:pic>
      <p:sp>
        <p:nvSpPr>
          <p:cNvPr id="35" name="橢圓 34"/>
          <p:cNvSpPr/>
          <p:nvPr/>
        </p:nvSpPr>
        <p:spPr>
          <a:xfrm>
            <a:off x="4713279" y="3187842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4717042" y="2900955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肘形接點 38"/>
          <p:cNvCxnSpPr>
            <a:stCxn id="40" idx="2"/>
            <a:endCxn id="36" idx="6"/>
          </p:cNvCxnSpPr>
          <p:nvPr/>
        </p:nvCxnSpPr>
        <p:spPr>
          <a:xfrm rot="10800000" flipV="1">
            <a:off x="4910474" y="2521456"/>
            <a:ext cx="1661777" cy="46742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6572250" y="2433534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542581" y="4464109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肘形接點 44"/>
          <p:cNvCxnSpPr>
            <a:stCxn id="41" idx="0"/>
            <a:endCxn id="35" idx="6"/>
          </p:cNvCxnSpPr>
          <p:nvPr/>
        </p:nvCxnSpPr>
        <p:spPr>
          <a:xfrm rot="16200000" flipV="1">
            <a:off x="5178832" y="3003643"/>
            <a:ext cx="1188344" cy="173258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3944730" y="330371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中華基地台</a:t>
            </a: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142" y="4470216"/>
            <a:ext cx="2486361" cy="1077471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2620" y="3468831"/>
            <a:ext cx="592209" cy="472149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95299" y="2367302"/>
            <a:ext cx="486849" cy="590127"/>
          </a:xfrm>
          <a:prstGeom prst="rect">
            <a:avLst/>
          </a:prstGeom>
        </p:spPr>
      </p:pic>
      <p:cxnSp>
        <p:nvCxnSpPr>
          <p:cNvPr id="53" name="肘形接點 52"/>
          <p:cNvCxnSpPr>
            <a:stCxn id="55" idx="2"/>
            <a:endCxn id="54" idx="0"/>
          </p:cNvCxnSpPr>
          <p:nvPr/>
        </p:nvCxnSpPr>
        <p:spPr>
          <a:xfrm rot="10800000" flipV="1">
            <a:off x="1328402" y="3750752"/>
            <a:ext cx="440594" cy="75357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1231686" y="4504332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768996" y="3662830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肘形接點 56"/>
          <p:cNvCxnSpPr>
            <a:stCxn id="59" idx="2"/>
            <a:endCxn id="58" idx="0"/>
          </p:cNvCxnSpPr>
          <p:nvPr/>
        </p:nvCxnSpPr>
        <p:spPr>
          <a:xfrm rot="10800000" flipV="1">
            <a:off x="2038724" y="1914895"/>
            <a:ext cx="1770503" cy="55304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1942007" y="2467939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809226" y="1826972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>
            <a:endCxn id="24" idx="0"/>
          </p:cNvCxnSpPr>
          <p:nvPr/>
        </p:nvCxnSpPr>
        <p:spPr>
          <a:xfrm>
            <a:off x="4493953" y="2068217"/>
            <a:ext cx="0" cy="567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2042738" y="2937458"/>
            <a:ext cx="0" cy="567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1069794" y="2467939"/>
            <a:ext cx="82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4G</a:t>
            </a: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分享器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1634010" y="3843598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Gateway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39339" y="3802480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LoRa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367849" y="3722234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NB-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5846134" y="3612252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NB-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5654403" y="2506069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NB-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4485502" y="2213485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Internet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2309825" y="1635434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Internet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992037" y="3081917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2309918" y="1920955"/>
            <a:ext cx="82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4096215" y="3185148"/>
            <a:ext cx="193431" cy="1758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-44815" y="261641"/>
            <a:ext cx="77080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智慧農場物聯網規劃架構圖 </a:t>
            </a:r>
            <a:endParaRPr lang="zh-TW" altLang="en-US" sz="44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393115" y="2045626"/>
            <a:ext cx="17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CO2+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溫濕度計*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光照度計*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土壤濕度計*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門號*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7197993" y="4506107"/>
            <a:ext cx="1946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阿米巴開發套件*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大平台帳密*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門號*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平台應用實務教學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044308" y="4691027"/>
            <a:ext cx="175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多功能感測器*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縮時攝影機*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門號*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門號*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</a:p>
        </p:txBody>
      </p:sp>
      <p:sp>
        <p:nvSpPr>
          <p:cNvPr id="92" name="文字方塊 91"/>
          <p:cNvSpPr txBox="1"/>
          <p:nvPr/>
        </p:nvSpPr>
        <p:spPr>
          <a:xfrm>
            <a:off x="124487" y="5547687"/>
            <a:ext cx="193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土壤三合一感測器*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縮時攝影機*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門號*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門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噴灌系統尚未規劃</a:t>
            </a:r>
          </a:p>
        </p:txBody>
      </p:sp>
    </p:spTree>
    <p:extLst>
      <p:ext uri="{BB962C8B-B14F-4D97-AF65-F5344CB8AC3E}">
        <p14:creationId xmlns:p14="http://schemas.microsoft.com/office/powerpoint/2010/main" val="167811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81321"/>
              </p:ext>
            </p:extLst>
          </p:nvPr>
        </p:nvGraphicFramePr>
        <p:xfrm>
          <a:off x="192156" y="890105"/>
          <a:ext cx="8763000" cy="293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52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89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設備提供商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系統整合商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35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</a:t>
                      </a:r>
                      <a:r>
                        <a:rPr lang="en-US" altLang="zh-TW" sz="14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溫濕度計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 NB-</a:t>
                      </a: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IoT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</a:t>
                      </a:r>
                      <a:r>
                        <a:rPr lang="en-US" altLang="zh-TW" sz="1400" baseline="-25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Monitoring Range 0~3000ppm</a:t>
                      </a:r>
                    </a:p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Operating Temperature 0~50°C</a:t>
                      </a:r>
                    </a:p>
                    <a:p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Operating Humidity 0~85%RH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35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光照度計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 NB-</a:t>
                      </a: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IoT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量測範圍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0-200000 </a:t>
                      </a:r>
                      <a:r>
                        <a:rPr lang="it-IT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Lux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35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土壤濕度計</a:t>
                      </a:r>
                      <a:endParaRPr lang="en-US" altLang="zh-TW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 NB-</a:t>
                      </a:r>
                      <a:r>
                        <a:rPr lang="en-US" altLang="zh-TW" sz="1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IoT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溫度測試範圍 </a:t>
                      </a:r>
                      <a:r>
                        <a:rPr lang="en-US" altLang="zh-TW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0.0-99.0°C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056" name="Picture 8" descr="ãCHTãçåçæå°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527" y="2091850"/>
            <a:ext cx="1058165" cy="102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44636" y="4440521"/>
            <a:ext cx="87345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u="sng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電信服務：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專案期間物聯網門號通信服務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(LTE/Cat-M1/NB-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2.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_DMP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設備管理服務功能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3.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_CMP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連線管理服務功能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4.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加值服務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應用、領域應用、大數據工具、區塊鍊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69574" y="-1044"/>
            <a:ext cx="89095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物聯網場域設備規劃 </a:t>
            </a:r>
            <a:endParaRPr lang="zh-TW" altLang="en-US" sz="4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6" b="89899" l="4691" r="93817">
                        <a14:foregroundMark x1="7676" y1="35859" x2="11407" y2="29293"/>
                        <a14:foregroundMark x1="10448" y1="42424" x2="14499" y2="35101"/>
                        <a14:foregroundMark x1="30277" y1="51515" x2="30277" y2="54545"/>
                        <a14:foregroundMark x1="38273" y1="57828" x2="38486" y2="59596"/>
                        <a14:foregroundMark x1="43923" y1="57576" x2="43923" y2="59343"/>
                        <a14:foregroundMark x1="50640" y1="56818" x2="50640" y2="56818"/>
                        <a14:foregroundMark x1="57036" y1="47980" x2="57036" y2="47980"/>
                        <a14:foregroundMark x1="57143" y1="57071" x2="57143" y2="57071"/>
                        <a14:foregroundMark x1="59595" y1="54798" x2="59595" y2="54798"/>
                        <a14:foregroundMark x1="65991" y1="58333" x2="65991" y2="58333"/>
                        <a14:foregroundMark x1="74947" y1="50000" x2="74947" y2="50000"/>
                        <a14:foregroundMark x1="80064" y1="54545" x2="80064" y2="54545"/>
                        <a14:foregroundMark x1="87207" y1="54545" x2="87207" y2="54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6546" y="2091850"/>
            <a:ext cx="1829532" cy="772382"/>
          </a:xfrm>
          <a:prstGeom prst="rect">
            <a:avLst/>
          </a:prstGeom>
          <a:effectLst/>
        </p:spPr>
      </p:pic>
      <p:sp>
        <p:nvSpPr>
          <p:cNvPr id="9" name="文字方塊 8"/>
          <p:cNvSpPr txBox="1"/>
          <p:nvPr/>
        </p:nvSpPr>
        <p:spPr>
          <a:xfrm>
            <a:off x="147920" y="3807070"/>
            <a:ext cx="883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*上述設備通電即可直接上傳數據至中華電信</a:t>
            </a:r>
            <a:r>
              <a:rPr lang="en-US" altLang="zh-TW" sz="28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大平台</a:t>
            </a:r>
          </a:p>
        </p:txBody>
      </p:sp>
    </p:spTree>
    <p:extLst>
      <p:ext uri="{BB962C8B-B14F-4D97-AF65-F5344CB8AC3E}">
        <p14:creationId xmlns:p14="http://schemas.microsoft.com/office/powerpoint/2010/main" val="30022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6589</TotalTime>
  <Words>892</Words>
  <Application>Microsoft Office PowerPoint</Application>
  <PresentationFormat>如螢幕大小 (4:3)</PresentationFormat>
  <Paragraphs>249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Lynn Lyu</dc:creator>
  <cp:lastModifiedBy>Windows 使用者</cp:lastModifiedBy>
  <cp:revision>379</cp:revision>
  <cp:lastPrinted>2019-02-15T08:04:21Z</cp:lastPrinted>
  <dcterms:created xsi:type="dcterms:W3CDTF">2017-08-24T07:25:51Z</dcterms:created>
  <dcterms:modified xsi:type="dcterms:W3CDTF">2019-02-15T08:08:50Z</dcterms:modified>
</cp:coreProperties>
</file>