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8"/>
  </p:notesMasterIdLst>
  <p:sldIdLst>
    <p:sldId id="256" r:id="rId2"/>
    <p:sldId id="302" r:id="rId3"/>
    <p:sldId id="288" r:id="rId4"/>
    <p:sldId id="269" r:id="rId5"/>
    <p:sldId id="303" r:id="rId6"/>
    <p:sldId id="305" r:id="rId7"/>
    <p:sldId id="304" r:id="rId8"/>
    <p:sldId id="308" r:id="rId9"/>
    <p:sldId id="309" r:id="rId10"/>
    <p:sldId id="310" r:id="rId11"/>
    <p:sldId id="311" r:id="rId12"/>
    <p:sldId id="312" r:id="rId13"/>
    <p:sldId id="313" r:id="rId14"/>
    <p:sldId id="314" r:id="rId15"/>
    <p:sldId id="315" r:id="rId16"/>
    <p:sldId id="316" r:id="rId17"/>
    <p:sldId id="317" r:id="rId18"/>
    <p:sldId id="318" r:id="rId19"/>
    <p:sldId id="323" r:id="rId20"/>
    <p:sldId id="306" r:id="rId21"/>
    <p:sldId id="325" r:id="rId22"/>
    <p:sldId id="319" r:id="rId23"/>
    <p:sldId id="326" r:id="rId24"/>
    <p:sldId id="320" r:id="rId25"/>
    <p:sldId id="321" r:id="rId26"/>
    <p:sldId id="327" r:id="rId27"/>
    <p:sldId id="322" r:id="rId28"/>
    <p:sldId id="328" r:id="rId29"/>
    <p:sldId id="329" r:id="rId30"/>
    <p:sldId id="330" r:id="rId31"/>
    <p:sldId id="331" r:id="rId32"/>
    <p:sldId id="332" r:id="rId33"/>
    <p:sldId id="333" r:id="rId34"/>
    <p:sldId id="334" r:id="rId35"/>
    <p:sldId id="342" r:id="rId36"/>
    <p:sldId id="335" r:id="rId37"/>
    <p:sldId id="324" r:id="rId38"/>
    <p:sldId id="336" r:id="rId39"/>
    <p:sldId id="337" r:id="rId40"/>
    <p:sldId id="339" r:id="rId41"/>
    <p:sldId id="338" r:id="rId42"/>
    <p:sldId id="340" r:id="rId43"/>
    <p:sldId id="344" r:id="rId44"/>
    <p:sldId id="343" r:id="rId45"/>
    <p:sldId id="341" r:id="rId46"/>
    <p:sldId id="271" r:id="rId47"/>
  </p:sldIdLst>
  <p:sldSz cx="9144000" cy="6858000" type="screen4x3"/>
  <p:notesSz cx="6858000" cy="9144000"/>
  <p:embeddedFontLst>
    <p:embeddedFont>
      <p:font typeface="Source Sans Pro" panose="020B0604020202020204" charset="0"/>
      <p:regular r:id="rId49"/>
      <p:bold r:id="rId50"/>
      <p:italic r:id="rId51"/>
      <p:boldItalic r:id="rId52"/>
    </p:embeddedFont>
    <p:embeddedFont>
      <p:font typeface="Roboto Slab" panose="020B0604020202020204" charset="0"/>
      <p:regular r:id="rId53"/>
      <p:bold r:id="rId54"/>
    </p:embeddedFont>
    <p:embeddedFont>
      <p:font typeface="標楷體" panose="03000509000000000000" pitchFamily="65" charset="-120"/>
      <p:regular r:id="rId55"/>
    </p:embeddedFont>
    <p:embeddedFont>
      <p:font typeface="微軟正黑體" panose="020B0604030504040204" pitchFamily="34" charset="-120"/>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6B4D5DE-47EB-4EF1-A8B2-09D7558EE5F8}">
  <a:tblStyle styleId="{56B4D5DE-47EB-4EF1-A8B2-09D7558EE5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80047" autoAdjust="0"/>
  </p:normalViewPr>
  <p:slideViewPr>
    <p:cSldViewPr snapToGrid="0">
      <p:cViewPr varScale="1">
        <p:scale>
          <a:sx n="91" d="100"/>
          <a:sy n="91" d="100"/>
        </p:scale>
        <p:origin x="-221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0A783-8DEB-41A0-84A5-399F671ED114}" type="doc">
      <dgm:prSet loTypeId="urn:microsoft.com/office/officeart/2005/8/layout/chart3" loCatId="cycle" qsTypeId="urn:microsoft.com/office/officeart/2005/8/quickstyle/simple1" qsCatId="simple" csTypeId="urn:microsoft.com/office/officeart/2005/8/colors/colorful4" csCatId="colorful" phldr="1"/>
      <dgm:spPr/>
    </dgm:pt>
    <dgm:pt modelId="{56A21B81-02FE-4663-9F86-BFF3C10CAB41}">
      <dgm:prSet phldrT="[文字]" custT="1"/>
      <dgm:spPr/>
      <dgm:t>
        <a:bodyPr/>
        <a:lstStyle/>
        <a:p>
          <a:r>
            <a:rPr lang="zh-TW" altLang="en-US" sz="2400" b="1" i="0" dirty="0" smtClean="0"/>
            <a:t>雲 </a:t>
          </a:r>
          <a:r>
            <a:rPr lang="en-US" sz="2400" b="1" i="0" dirty="0" smtClean="0"/>
            <a:t>VR/AR</a:t>
          </a:r>
          <a:endParaRPr lang="zh-TW" altLang="en-US" sz="2400" i="0" dirty="0"/>
        </a:p>
      </dgm:t>
    </dgm:pt>
    <dgm:pt modelId="{5CFD1063-48A2-4610-9AB3-D2071EDD8235}" type="parTrans" cxnId="{88EA810D-A6F8-4612-A94B-A30FC9CBB369}">
      <dgm:prSet/>
      <dgm:spPr/>
      <dgm:t>
        <a:bodyPr/>
        <a:lstStyle/>
        <a:p>
          <a:endParaRPr lang="zh-TW" altLang="en-US"/>
        </a:p>
      </dgm:t>
    </dgm:pt>
    <dgm:pt modelId="{0BFD7065-81F1-4D0D-A44F-6FEAB297D39C}" type="sibTrans" cxnId="{88EA810D-A6F8-4612-A94B-A30FC9CBB369}">
      <dgm:prSet/>
      <dgm:spPr/>
      <dgm:t>
        <a:bodyPr/>
        <a:lstStyle/>
        <a:p>
          <a:endParaRPr lang="zh-TW" altLang="en-US"/>
        </a:p>
      </dgm:t>
    </dgm:pt>
    <dgm:pt modelId="{440026DE-83BA-4EE8-B344-544483AC9DEA}">
      <dgm:prSet phldrT="[文字]" custT="1"/>
      <dgm:spPr/>
      <dgm:t>
        <a:bodyPr/>
        <a:lstStyle/>
        <a:p>
          <a:r>
            <a:rPr lang="zh-TW" altLang="en-US" sz="2400" b="1" i="0" dirty="0" smtClean="0"/>
            <a:t>無線醫療</a:t>
          </a:r>
          <a:endParaRPr lang="zh-TW" altLang="en-US" sz="2400" i="0" dirty="0"/>
        </a:p>
      </dgm:t>
    </dgm:pt>
    <dgm:pt modelId="{2564E59E-E559-439F-8EAF-1491660368C7}" type="parTrans" cxnId="{64776397-6A16-4DA2-BC58-7E9E5B5D079A}">
      <dgm:prSet/>
      <dgm:spPr/>
      <dgm:t>
        <a:bodyPr/>
        <a:lstStyle/>
        <a:p>
          <a:endParaRPr lang="zh-TW" altLang="en-US"/>
        </a:p>
      </dgm:t>
    </dgm:pt>
    <dgm:pt modelId="{D247B63D-9C5D-497F-802B-A1E83DB10862}" type="sibTrans" cxnId="{64776397-6A16-4DA2-BC58-7E9E5B5D079A}">
      <dgm:prSet/>
      <dgm:spPr/>
      <dgm:t>
        <a:bodyPr/>
        <a:lstStyle/>
        <a:p>
          <a:endParaRPr lang="zh-TW" altLang="en-US"/>
        </a:p>
      </dgm:t>
    </dgm:pt>
    <dgm:pt modelId="{288428D1-6A87-4265-A4D8-98AC355CE097}">
      <dgm:prSet phldrT="[文字]" custT="1"/>
      <dgm:spPr/>
      <dgm:t>
        <a:bodyPr/>
        <a:lstStyle/>
        <a:p>
          <a:r>
            <a:rPr lang="zh-TW" altLang="en-US" sz="2400" b="1" i="0" dirty="0" smtClean="0"/>
            <a:t>智慧製造</a:t>
          </a:r>
          <a:endParaRPr lang="zh-TW" altLang="en-US" sz="2400" i="0" dirty="0"/>
        </a:p>
      </dgm:t>
    </dgm:pt>
    <dgm:pt modelId="{7E6DC76E-95D9-4958-A2BC-BAAD3EA16ED4}" type="parTrans" cxnId="{6813D3E2-EB69-49E4-B2D7-166621DBE1E9}">
      <dgm:prSet/>
      <dgm:spPr/>
      <dgm:t>
        <a:bodyPr/>
        <a:lstStyle/>
        <a:p>
          <a:endParaRPr lang="zh-TW" altLang="en-US"/>
        </a:p>
      </dgm:t>
    </dgm:pt>
    <dgm:pt modelId="{3F9C3F60-24B6-436C-89CF-1F53CFCD73CE}" type="sibTrans" cxnId="{6813D3E2-EB69-49E4-B2D7-166621DBE1E9}">
      <dgm:prSet/>
      <dgm:spPr/>
      <dgm:t>
        <a:bodyPr/>
        <a:lstStyle/>
        <a:p>
          <a:endParaRPr lang="zh-TW" altLang="en-US"/>
        </a:p>
      </dgm:t>
    </dgm:pt>
    <dgm:pt modelId="{59DE7FE8-7012-44C6-8EA6-06801FCC39F9}">
      <dgm:prSet phldrT="[文字]" custT="1"/>
      <dgm:spPr/>
      <dgm:t>
        <a:bodyPr/>
        <a:lstStyle/>
        <a:p>
          <a:r>
            <a:rPr lang="zh-TW" altLang="en-US" sz="2400" b="1" i="0" dirty="0" smtClean="0"/>
            <a:t>車聯網</a:t>
          </a:r>
          <a:endParaRPr lang="zh-TW" altLang="en-US" sz="2400" i="0" dirty="0"/>
        </a:p>
      </dgm:t>
    </dgm:pt>
    <dgm:pt modelId="{95971BE2-2FB6-49E0-8E5B-9D2B76B3800A}" type="parTrans" cxnId="{276778BF-44C1-4B10-A642-A5594B1315C9}">
      <dgm:prSet/>
      <dgm:spPr/>
      <dgm:t>
        <a:bodyPr/>
        <a:lstStyle/>
        <a:p>
          <a:endParaRPr lang="zh-TW" altLang="en-US"/>
        </a:p>
      </dgm:t>
    </dgm:pt>
    <dgm:pt modelId="{AF0AB6B0-5BB5-4C77-8ABC-E7035FDE14D2}" type="sibTrans" cxnId="{276778BF-44C1-4B10-A642-A5594B1315C9}">
      <dgm:prSet/>
      <dgm:spPr/>
      <dgm:t>
        <a:bodyPr/>
        <a:lstStyle/>
        <a:p>
          <a:endParaRPr lang="zh-TW" altLang="en-US"/>
        </a:p>
      </dgm:t>
    </dgm:pt>
    <dgm:pt modelId="{6AA74001-F2CE-45E8-82C5-9507D55A2A30}">
      <dgm:prSet phldrT="[文字]" custT="1"/>
      <dgm:spPr/>
      <dgm:t>
        <a:bodyPr/>
        <a:lstStyle/>
        <a:p>
          <a:r>
            <a:rPr lang="zh-TW" altLang="en-US" sz="2400" b="1" i="0" dirty="0" smtClean="0"/>
            <a:t>無線家庭娛樂</a:t>
          </a:r>
          <a:endParaRPr lang="zh-TW" altLang="en-US" sz="2400" b="1" i="0" dirty="0"/>
        </a:p>
      </dgm:t>
    </dgm:pt>
    <dgm:pt modelId="{01D22F46-3234-43C0-A3D4-D3F83A18C376}" type="parTrans" cxnId="{218C02A0-7857-42C3-A685-A516918DC04C}">
      <dgm:prSet/>
      <dgm:spPr/>
      <dgm:t>
        <a:bodyPr/>
        <a:lstStyle/>
        <a:p>
          <a:endParaRPr lang="zh-TW" altLang="en-US"/>
        </a:p>
      </dgm:t>
    </dgm:pt>
    <dgm:pt modelId="{FB782ED3-9476-4EF0-A23A-8C6BD2D7936F}" type="sibTrans" cxnId="{218C02A0-7857-42C3-A685-A516918DC04C}">
      <dgm:prSet/>
      <dgm:spPr/>
      <dgm:t>
        <a:bodyPr/>
        <a:lstStyle/>
        <a:p>
          <a:endParaRPr lang="zh-TW" altLang="en-US"/>
        </a:p>
      </dgm:t>
    </dgm:pt>
    <dgm:pt modelId="{BBFCECAD-6A27-4262-92E6-FECD67C7CBB3}">
      <dgm:prSet phldrT="[文字]" custT="1"/>
      <dgm:spPr/>
      <dgm:t>
        <a:bodyPr/>
        <a:lstStyle/>
        <a:p>
          <a:r>
            <a:rPr lang="zh-TW" altLang="en-US" sz="2400" b="1" i="0" dirty="0" smtClean="0"/>
            <a:t>物聯網無人機</a:t>
          </a:r>
          <a:endParaRPr lang="zh-TW" altLang="en-US" sz="2400" b="1" i="0" dirty="0"/>
        </a:p>
      </dgm:t>
    </dgm:pt>
    <dgm:pt modelId="{B6A7F987-D4DB-461F-8A95-FC82D1BC5E89}" type="parTrans" cxnId="{81C21E7A-80CC-45D4-9C4B-F218BFBFB8D3}">
      <dgm:prSet/>
      <dgm:spPr/>
      <dgm:t>
        <a:bodyPr/>
        <a:lstStyle/>
        <a:p>
          <a:endParaRPr lang="zh-TW" altLang="en-US"/>
        </a:p>
      </dgm:t>
    </dgm:pt>
    <dgm:pt modelId="{933DE728-F1B8-41C9-BA56-E96BB13CDE86}" type="sibTrans" cxnId="{81C21E7A-80CC-45D4-9C4B-F218BFBFB8D3}">
      <dgm:prSet/>
      <dgm:spPr/>
      <dgm:t>
        <a:bodyPr/>
        <a:lstStyle/>
        <a:p>
          <a:endParaRPr lang="zh-TW" altLang="en-US"/>
        </a:p>
      </dgm:t>
    </dgm:pt>
    <dgm:pt modelId="{B640F3B9-1382-43DE-989B-4B91DA0D6FA3}">
      <dgm:prSet phldrT="[文字]" custT="1"/>
      <dgm:spPr/>
      <dgm:t>
        <a:bodyPr/>
        <a:lstStyle/>
        <a:p>
          <a:r>
            <a:rPr lang="zh-TW" altLang="en-US" sz="2400" b="1" i="0" smtClean="0"/>
            <a:t>智慧城市</a:t>
          </a:r>
          <a:endParaRPr lang="zh-TW" altLang="en-US" sz="2400" i="0" dirty="0"/>
        </a:p>
      </dgm:t>
    </dgm:pt>
    <dgm:pt modelId="{E179AEE9-0338-4B94-8FAE-29CF88663F1C}" type="parTrans" cxnId="{667A3026-55A3-4AD4-8A32-3BB1A0E3CBC8}">
      <dgm:prSet/>
      <dgm:spPr/>
      <dgm:t>
        <a:bodyPr/>
        <a:lstStyle/>
        <a:p>
          <a:endParaRPr lang="zh-TW" altLang="en-US"/>
        </a:p>
      </dgm:t>
    </dgm:pt>
    <dgm:pt modelId="{58537F30-FFA3-429C-8273-11E378F52C5C}" type="sibTrans" cxnId="{667A3026-55A3-4AD4-8A32-3BB1A0E3CBC8}">
      <dgm:prSet/>
      <dgm:spPr/>
      <dgm:t>
        <a:bodyPr/>
        <a:lstStyle/>
        <a:p>
          <a:endParaRPr lang="zh-TW" altLang="en-US"/>
        </a:p>
      </dgm:t>
    </dgm:pt>
    <dgm:pt modelId="{E3AEC7CC-F178-4EEC-8700-3C172F9701FB}" type="pres">
      <dgm:prSet presAssocID="{B730A783-8DEB-41A0-84A5-399F671ED114}" presName="compositeShape" presStyleCnt="0">
        <dgm:presLayoutVars>
          <dgm:chMax val="7"/>
          <dgm:dir/>
          <dgm:resizeHandles val="exact"/>
        </dgm:presLayoutVars>
      </dgm:prSet>
      <dgm:spPr/>
    </dgm:pt>
    <dgm:pt modelId="{B923996F-AD7F-4742-A4A2-3B2505DD5BAB}" type="pres">
      <dgm:prSet presAssocID="{B730A783-8DEB-41A0-84A5-399F671ED114}" presName="wedge1" presStyleLbl="node1" presStyleIdx="0" presStyleCnt="7"/>
      <dgm:spPr/>
      <dgm:t>
        <a:bodyPr/>
        <a:lstStyle/>
        <a:p>
          <a:endParaRPr lang="zh-TW" altLang="en-US"/>
        </a:p>
      </dgm:t>
    </dgm:pt>
    <dgm:pt modelId="{0C0DAA0C-9FA0-4816-9215-719A6DA5439B}" type="pres">
      <dgm:prSet presAssocID="{B730A783-8DEB-41A0-84A5-399F671ED114}" presName="wedge1Tx" presStyleLbl="node1" presStyleIdx="0" presStyleCnt="7">
        <dgm:presLayoutVars>
          <dgm:chMax val="0"/>
          <dgm:chPref val="0"/>
          <dgm:bulletEnabled val="1"/>
        </dgm:presLayoutVars>
      </dgm:prSet>
      <dgm:spPr/>
      <dgm:t>
        <a:bodyPr/>
        <a:lstStyle/>
        <a:p>
          <a:endParaRPr lang="zh-TW" altLang="en-US"/>
        </a:p>
      </dgm:t>
    </dgm:pt>
    <dgm:pt modelId="{522A9FC4-2D6B-480E-AA7A-D3C5B2A69B20}" type="pres">
      <dgm:prSet presAssocID="{B730A783-8DEB-41A0-84A5-399F671ED114}" presName="wedge2" presStyleLbl="node1" presStyleIdx="1" presStyleCnt="7"/>
      <dgm:spPr/>
      <dgm:t>
        <a:bodyPr/>
        <a:lstStyle/>
        <a:p>
          <a:endParaRPr lang="zh-TW" altLang="en-US"/>
        </a:p>
      </dgm:t>
    </dgm:pt>
    <dgm:pt modelId="{6BB2B9D0-0775-4AA3-9879-4C0C89B47E57}" type="pres">
      <dgm:prSet presAssocID="{B730A783-8DEB-41A0-84A5-399F671ED114}" presName="wedge2Tx" presStyleLbl="node1" presStyleIdx="1" presStyleCnt="7">
        <dgm:presLayoutVars>
          <dgm:chMax val="0"/>
          <dgm:chPref val="0"/>
          <dgm:bulletEnabled val="1"/>
        </dgm:presLayoutVars>
      </dgm:prSet>
      <dgm:spPr/>
      <dgm:t>
        <a:bodyPr/>
        <a:lstStyle/>
        <a:p>
          <a:endParaRPr lang="zh-TW" altLang="en-US"/>
        </a:p>
      </dgm:t>
    </dgm:pt>
    <dgm:pt modelId="{75181396-B6EB-4CC2-B3DD-2FC84F4F5296}" type="pres">
      <dgm:prSet presAssocID="{B730A783-8DEB-41A0-84A5-399F671ED114}" presName="wedge3" presStyleLbl="node1" presStyleIdx="2" presStyleCnt="7"/>
      <dgm:spPr/>
      <dgm:t>
        <a:bodyPr/>
        <a:lstStyle/>
        <a:p>
          <a:endParaRPr lang="zh-TW" altLang="en-US"/>
        </a:p>
      </dgm:t>
    </dgm:pt>
    <dgm:pt modelId="{7EEE6BCE-2E01-41C4-93EB-AE2E20E80931}" type="pres">
      <dgm:prSet presAssocID="{B730A783-8DEB-41A0-84A5-399F671ED114}" presName="wedge3Tx" presStyleLbl="node1" presStyleIdx="2" presStyleCnt="7">
        <dgm:presLayoutVars>
          <dgm:chMax val="0"/>
          <dgm:chPref val="0"/>
          <dgm:bulletEnabled val="1"/>
        </dgm:presLayoutVars>
      </dgm:prSet>
      <dgm:spPr/>
      <dgm:t>
        <a:bodyPr/>
        <a:lstStyle/>
        <a:p>
          <a:endParaRPr lang="zh-TW" altLang="en-US"/>
        </a:p>
      </dgm:t>
    </dgm:pt>
    <dgm:pt modelId="{D4866DA5-A9A9-4EC9-BE6E-DC160664ED3C}" type="pres">
      <dgm:prSet presAssocID="{B730A783-8DEB-41A0-84A5-399F671ED114}" presName="wedge4" presStyleLbl="node1" presStyleIdx="3" presStyleCnt="7"/>
      <dgm:spPr/>
      <dgm:t>
        <a:bodyPr/>
        <a:lstStyle/>
        <a:p>
          <a:endParaRPr lang="zh-TW" altLang="en-US"/>
        </a:p>
      </dgm:t>
    </dgm:pt>
    <dgm:pt modelId="{59892231-B26B-4C53-8A97-3D5109189879}" type="pres">
      <dgm:prSet presAssocID="{B730A783-8DEB-41A0-84A5-399F671ED114}" presName="wedge4Tx" presStyleLbl="node1" presStyleIdx="3" presStyleCnt="7">
        <dgm:presLayoutVars>
          <dgm:chMax val="0"/>
          <dgm:chPref val="0"/>
          <dgm:bulletEnabled val="1"/>
        </dgm:presLayoutVars>
      </dgm:prSet>
      <dgm:spPr/>
      <dgm:t>
        <a:bodyPr/>
        <a:lstStyle/>
        <a:p>
          <a:endParaRPr lang="zh-TW" altLang="en-US"/>
        </a:p>
      </dgm:t>
    </dgm:pt>
    <dgm:pt modelId="{0D989A17-EFFA-4476-B4E7-26641D33E93D}" type="pres">
      <dgm:prSet presAssocID="{B730A783-8DEB-41A0-84A5-399F671ED114}" presName="wedge5" presStyleLbl="node1" presStyleIdx="4" presStyleCnt="7"/>
      <dgm:spPr/>
      <dgm:t>
        <a:bodyPr/>
        <a:lstStyle/>
        <a:p>
          <a:endParaRPr lang="zh-TW" altLang="en-US"/>
        </a:p>
      </dgm:t>
    </dgm:pt>
    <dgm:pt modelId="{0BFCF24B-C4CE-4BBD-AAFD-58ED5F38D41B}" type="pres">
      <dgm:prSet presAssocID="{B730A783-8DEB-41A0-84A5-399F671ED114}" presName="wedge5Tx" presStyleLbl="node1" presStyleIdx="4" presStyleCnt="7">
        <dgm:presLayoutVars>
          <dgm:chMax val="0"/>
          <dgm:chPref val="0"/>
          <dgm:bulletEnabled val="1"/>
        </dgm:presLayoutVars>
      </dgm:prSet>
      <dgm:spPr/>
      <dgm:t>
        <a:bodyPr/>
        <a:lstStyle/>
        <a:p>
          <a:endParaRPr lang="zh-TW" altLang="en-US"/>
        </a:p>
      </dgm:t>
    </dgm:pt>
    <dgm:pt modelId="{4910BFF8-95C3-47E6-B16F-723C0BF3000D}" type="pres">
      <dgm:prSet presAssocID="{B730A783-8DEB-41A0-84A5-399F671ED114}" presName="wedge6" presStyleLbl="node1" presStyleIdx="5" presStyleCnt="7"/>
      <dgm:spPr/>
      <dgm:t>
        <a:bodyPr/>
        <a:lstStyle/>
        <a:p>
          <a:endParaRPr lang="zh-TW" altLang="en-US"/>
        </a:p>
      </dgm:t>
    </dgm:pt>
    <dgm:pt modelId="{77F96AA5-9C14-48B4-B618-3A533856B4F5}" type="pres">
      <dgm:prSet presAssocID="{B730A783-8DEB-41A0-84A5-399F671ED114}" presName="wedge6Tx" presStyleLbl="node1" presStyleIdx="5" presStyleCnt="7">
        <dgm:presLayoutVars>
          <dgm:chMax val="0"/>
          <dgm:chPref val="0"/>
          <dgm:bulletEnabled val="1"/>
        </dgm:presLayoutVars>
      </dgm:prSet>
      <dgm:spPr/>
      <dgm:t>
        <a:bodyPr/>
        <a:lstStyle/>
        <a:p>
          <a:endParaRPr lang="zh-TW" altLang="en-US"/>
        </a:p>
      </dgm:t>
    </dgm:pt>
    <dgm:pt modelId="{80D6AB9E-4FAB-41B2-BC71-C27034BED31B}" type="pres">
      <dgm:prSet presAssocID="{B730A783-8DEB-41A0-84A5-399F671ED114}" presName="wedge7" presStyleLbl="node1" presStyleIdx="6" presStyleCnt="7"/>
      <dgm:spPr/>
      <dgm:t>
        <a:bodyPr/>
        <a:lstStyle/>
        <a:p>
          <a:endParaRPr lang="zh-TW" altLang="en-US"/>
        </a:p>
      </dgm:t>
    </dgm:pt>
    <dgm:pt modelId="{B098A7CE-6DA4-48F5-A2F0-A781353F794E}" type="pres">
      <dgm:prSet presAssocID="{B730A783-8DEB-41A0-84A5-399F671ED114}" presName="wedge7Tx" presStyleLbl="node1" presStyleIdx="6" presStyleCnt="7">
        <dgm:presLayoutVars>
          <dgm:chMax val="0"/>
          <dgm:chPref val="0"/>
          <dgm:bulletEnabled val="1"/>
        </dgm:presLayoutVars>
      </dgm:prSet>
      <dgm:spPr/>
      <dgm:t>
        <a:bodyPr/>
        <a:lstStyle/>
        <a:p>
          <a:endParaRPr lang="zh-TW" altLang="en-US"/>
        </a:p>
      </dgm:t>
    </dgm:pt>
  </dgm:ptLst>
  <dgm:cxnLst>
    <dgm:cxn modelId="{667A3026-55A3-4AD4-8A32-3BB1A0E3CBC8}" srcId="{B730A783-8DEB-41A0-84A5-399F671ED114}" destId="{B640F3B9-1382-43DE-989B-4B91DA0D6FA3}" srcOrd="4" destOrd="0" parTransId="{E179AEE9-0338-4B94-8FAE-29CF88663F1C}" sibTransId="{58537F30-FFA3-429C-8273-11E378F52C5C}"/>
    <dgm:cxn modelId="{0895233C-1ABC-49A3-84E5-4A85F6B9DFD6}" type="presOf" srcId="{288428D1-6A87-4265-A4D8-98AC355CE097}" destId="{75181396-B6EB-4CC2-B3DD-2FC84F4F5296}" srcOrd="0" destOrd="0" presId="urn:microsoft.com/office/officeart/2005/8/layout/chart3"/>
    <dgm:cxn modelId="{0D3F4985-892D-4A7D-AF6E-CB6AE9EF0649}" type="presOf" srcId="{440026DE-83BA-4EE8-B344-544483AC9DEA}" destId="{6BB2B9D0-0775-4AA3-9879-4C0C89B47E57}" srcOrd="1" destOrd="0" presId="urn:microsoft.com/office/officeart/2005/8/layout/chart3"/>
    <dgm:cxn modelId="{276778BF-44C1-4B10-A642-A5594B1315C9}" srcId="{B730A783-8DEB-41A0-84A5-399F671ED114}" destId="{59DE7FE8-7012-44C6-8EA6-06801FCC39F9}" srcOrd="3" destOrd="0" parTransId="{95971BE2-2FB6-49E0-8E5B-9D2B76B3800A}" sibTransId="{AF0AB6B0-5BB5-4C77-8ABC-E7035FDE14D2}"/>
    <dgm:cxn modelId="{CB041BD4-E98C-46EB-8A4B-F1D49EAF133C}" type="presOf" srcId="{6AA74001-F2CE-45E8-82C5-9507D55A2A30}" destId="{4910BFF8-95C3-47E6-B16F-723C0BF3000D}" srcOrd="0" destOrd="0" presId="urn:microsoft.com/office/officeart/2005/8/layout/chart3"/>
    <dgm:cxn modelId="{396DCBB5-868A-4C23-8362-BCCAA280162E}" type="presOf" srcId="{B640F3B9-1382-43DE-989B-4B91DA0D6FA3}" destId="{0BFCF24B-C4CE-4BBD-AAFD-58ED5F38D41B}" srcOrd="1" destOrd="0" presId="urn:microsoft.com/office/officeart/2005/8/layout/chart3"/>
    <dgm:cxn modelId="{AD3F90E7-876C-4F85-9870-092C453CB256}" type="presOf" srcId="{6AA74001-F2CE-45E8-82C5-9507D55A2A30}" destId="{77F96AA5-9C14-48B4-B618-3A533856B4F5}" srcOrd="1" destOrd="0" presId="urn:microsoft.com/office/officeart/2005/8/layout/chart3"/>
    <dgm:cxn modelId="{64776397-6A16-4DA2-BC58-7E9E5B5D079A}" srcId="{B730A783-8DEB-41A0-84A5-399F671ED114}" destId="{440026DE-83BA-4EE8-B344-544483AC9DEA}" srcOrd="1" destOrd="0" parTransId="{2564E59E-E559-439F-8EAF-1491660368C7}" sibTransId="{D247B63D-9C5D-497F-802B-A1E83DB10862}"/>
    <dgm:cxn modelId="{81C21E7A-80CC-45D4-9C4B-F218BFBFB8D3}" srcId="{B730A783-8DEB-41A0-84A5-399F671ED114}" destId="{BBFCECAD-6A27-4262-92E6-FECD67C7CBB3}" srcOrd="6" destOrd="0" parTransId="{B6A7F987-D4DB-461F-8A95-FC82D1BC5E89}" sibTransId="{933DE728-F1B8-41C9-BA56-E96BB13CDE86}"/>
    <dgm:cxn modelId="{218C02A0-7857-42C3-A685-A516918DC04C}" srcId="{B730A783-8DEB-41A0-84A5-399F671ED114}" destId="{6AA74001-F2CE-45E8-82C5-9507D55A2A30}" srcOrd="5" destOrd="0" parTransId="{01D22F46-3234-43C0-A3D4-D3F83A18C376}" sibTransId="{FB782ED3-9476-4EF0-A23A-8C6BD2D7936F}"/>
    <dgm:cxn modelId="{778B3F72-2053-4C71-9531-C3ECE90476ED}" type="presOf" srcId="{56A21B81-02FE-4663-9F86-BFF3C10CAB41}" destId="{0C0DAA0C-9FA0-4816-9215-719A6DA5439B}" srcOrd="1" destOrd="0" presId="urn:microsoft.com/office/officeart/2005/8/layout/chart3"/>
    <dgm:cxn modelId="{A6E98425-56D5-41DA-B799-F0256E75B9F5}" type="presOf" srcId="{59DE7FE8-7012-44C6-8EA6-06801FCC39F9}" destId="{D4866DA5-A9A9-4EC9-BE6E-DC160664ED3C}" srcOrd="0" destOrd="0" presId="urn:microsoft.com/office/officeart/2005/8/layout/chart3"/>
    <dgm:cxn modelId="{BF1FE34D-C776-4A03-9B7A-5B87DA7F411B}" type="presOf" srcId="{B730A783-8DEB-41A0-84A5-399F671ED114}" destId="{E3AEC7CC-F178-4EEC-8700-3C172F9701FB}" srcOrd="0" destOrd="0" presId="urn:microsoft.com/office/officeart/2005/8/layout/chart3"/>
    <dgm:cxn modelId="{F4C3052F-AE08-40B9-9FBF-DD1EFD5543B0}" type="presOf" srcId="{BBFCECAD-6A27-4262-92E6-FECD67C7CBB3}" destId="{B098A7CE-6DA4-48F5-A2F0-A781353F794E}" srcOrd="1" destOrd="0" presId="urn:microsoft.com/office/officeart/2005/8/layout/chart3"/>
    <dgm:cxn modelId="{413A680C-7901-4FE2-B2C6-C68A27181643}" type="presOf" srcId="{BBFCECAD-6A27-4262-92E6-FECD67C7CBB3}" destId="{80D6AB9E-4FAB-41B2-BC71-C27034BED31B}" srcOrd="0" destOrd="0" presId="urn:microsoft.com/office/officeart/2005/8/layout/chart3"/>
    <dgm:cxn modelId="{AC59528E-0244-471B-AB32-7058660827EA}" type="presOf" srcId="{440026DE-83BA-4EE8-B344-544483AC9DEA}" destId="{522A9FC4-2D6B-480E-AA7A-D3C5B2A69B20}" srcOrd="0" destOrd="0" presId="urn:microsoft.com/office/officeart/2005/8/layout/chart3"/>
    <dgm:cxn modelId="{88EA810D-A6F8-4612-A94B-A30FC9CBB369}" srcId="{B730A783-8DEB-41A0-84A5-399F671ED114}" destId="{56A21B81-02FE-4663-9F86-BFF3C10CAB41}" srcOrd="0" destOrd="0" parTransId="{5CFD1063-48A2-4610-9AB3-D2071EDD8235}" sibTransId="{0BFD7065-81F1-4D0D-A44F-6FEAB297D39C}"/>
    <dgm:cxn modelId="{4B2DEC42-0C0B-49AC-BFF0-6941E16B2474}" type="presOf" srcId="{288428D1-6A87-4265-A4D8-98AC355CE097}" destId="{7EEE6BCE-2E01-41C4-93EB-AE2E20E80931}" srcOrd="1" destOrd="0" presId="urn:microsoft.com/office/officeart/2005/8/layout/chart3"/>
    <dgm:cxn modelId="{0C0F59FA-4814-4BF3-B9EC-FAA1F373AE6A}" type="presOf" srcId="{B640F3B9-1382-43DE-989B-4B91DA0D6FA3}" destId="{0D989A17-EFFA-4476-B4E7-26641D33E93D}" srcOrd="0" destOrd="0" presId="urn:microsoft.com/office/officeart/2005/8/layout/chart3"/>
    <dgm:cxn modelId="{6813D3E2-EB69-49E4-B2D7-166621DBE1E9}" srcId="{B730A783-8DEB-41A0-84A5-399F671ED114}" destId="{288428D1-6A87-4265-A4D8-98AC355CE097}" srcOrd="2" destOrd="0" parTransId="{7E6DC76E-95D9-4958-A2BC-BAAD3EA16ED4}" sibTransId="{3F9C3F60-24B6-436C-89CF-1F53CFCD73CE}"/>
    <dgm:cxn modelId="{8242822A-75FA-4DA0-85FF-0E8530DA474A}" type="presOf" srcId="{59DE7FE8-7012-44C6-8EA6-06801FCC39F9}" destId="{59892231-B26B-4C53-8A97-3D5109189879}" srcOrd="1" destOrd="0" presId="urn:microsoft.com/office/officeart/2005/8/layout/chart3"/>
    <dgm:cxn modelId="{76A4765C-E62C-4591-BC89-6E59D1959ACF}" type="presOf" srcId="{56A21B81-02FE-4663-9F86-BFF3C10CAB41}" destId="{B923996F-AD7F-4742-A4A2-3B2505DD5BAB}" srcOrd="0" destOrd="0" presId="urn:microsoft.com/office/officeart/2005/8/layout/chart3"/>
    <dgm:cxn modelId="{ACDE5441-928E-473F-87DC-B10D41BCF156}" type="presParOf" srcId="{E3AEC7CC-F178-4EEC-8700-3C172F9701FB}" destId="{B923996F-AD7F-4742-A4A2-3B2505DD5BAB}" srcOrd="0" destOrd="0" presId="urn:microsoft.com/office/officeart/2005/8/layout/chart3"/>
    <dgm:cxn modelId="{20A8117A-26DE-4AB4-BB8D-90218573B029}" type="presParOf" srcId="{E3AEC7CC-F178-4EEC-8700-3C172F9701FB}" destId="{0C0DAA0C-9FA0-4816-9215-719A6DA5439B}" srcOrd="1" destOrd="0" presId="urn:microsoft.com/office/officeart/2005/8/layout/chart3"/>
    <dgm:cxn modelId="{EA876334-8122-4342-9874-19A3BC3715F6}" type="presParOf" srcId="{E3AEC7CC-F178-4EEC-8700-3C172F9701FB}" destId="{522A9FC4-2D6B-480E-AA7A-D3C5B2A69B20}" srcOrd="2" destOrd="0" presId="urn:microsoft.com/office/officeart/2005/8/layout/chart3"/>
    <dgm:cxn modelId="{AD409EBA-0D7F-45B5-8CC6-620150454DC7}" type="presParOf" srcId="{E3AEC7CC-F178-4EEC-8700-3C172F9701FB}" destId="{6BB2B9D0-0775-4AA3-9879-4C0C89B47E57}" srcOrd="3" destOrd="0" presId="urn:microsoft.com/office/officeart/2005/8/layout/chart3"/>
    <dgm:cxn modelId="{5A445E7C-B5EE-4E39-90A5-62FAA4B4D151}" type="presParOf" srcId="{E3AEC7CC-F178-4EEC-8700-3C172F9701FB}" destId="{75181396-B6EB-4CC2-B3DD-2FC84F4F5296}" srcOrd="4" destOrd="0" presId="urn:microsoft.com/office/officeart/2005/8/layout/chart3"/>
    <dgm:cxn modelId="{DF5A7C8E-EDC0-48E4-93B1-5F631437E737}" type="presParOf" srcId="{E3AEC7CC-F178-4EEC-8700-3C172F9701FB}" destId="{7EEE6BCE-2E01-41C4-93EB-AE2E20E80931}" srcOrd="5" destOrd="0" presId="urn:microsoft.com/office/officeart/2005/8/layout/chart3"/>
    <dgm:cxn modelId="{0BE96D3A-E857-4708-BF1E-92B4037DB882}" type="presParOf" srcId="{E3AEC7CC-F178-4EEC-8700-3C172F9701FB}" destId="{D4866DA5-A9A9-4EC9-BE6E-DC160664ED3C}" srcOrd="6" destOrd="0" presId="urn:microsoft.com/office/officeart/2005/8/layout/chart3"/>
    <dgm:cxn modelId="{53B487A2-9118-43D5-90BC-AEC950B147D0}" type="presParOf" srcId="{E3AEC7CC-F178-4EEC-8700-3C172F9701FB}" destId="{59892231-B26B-4C53-8A97-3D5109189879}" srcOrd="7" destOrd="0" presId="urn:microsoft.com/office/officeart/2005/8/layout/chart3"/>
    <dgm:cxn modelId="{0813587E-039F-4681-AC28-702CDDD9649B}" type="presParOf" srcId="{E3AEC7CC-F178-4EEC-8700-3C172F9701FB}" destId="{0D989A17-EFFA-4476-B4E7-26641D33E93D}" srcOrd="8" destOrd="0" presId="urn:microsoft.com/office/officeart/2005/8/layout/chart3"/>
    <dgm:cxn modelId="{353898E0-47CC-46DC-982A-5E8A8695DA81}" type="presParOf" srcId="{E3AEC7CC-F178-4EEC-8700-3C172F9701FB}" destId="{0BFCF24B-C4CE-4BBD-AAFD-58ED5F38D41B}" srcOrd="9" destOrd="0" presId="urn:microsoft.com/office/officeart/2005/8/layout/chart3"/>
    <dgm:cxn modelId="{E45B4C98-D8BA-4F87-8A4A-17679C615AF9}" type="presParOf" srcId="{E3AEC7CC-F178-4EEC-8700-3C172F9701FB}" destId="{4910BFF8-95C3-47E6-B16F-723C0BF3000D}" srcOrd="10" destOrd="0" presId="urn:microsoft.com/office/officeart/2005/8/layout/chart3"/>
    <dgm:cxn modelId="{CA0AB18E-5237-48C4-B9A5-DFD2D88D4F0D}" type="presParOf" srcId="{E3AEC7CC-F178-4EEC-8700-3C172F9701FB}" destId="{77F96AA5-9C14-48B4-B618-3A533856B4F5}" srcOrd="11" destOrd="0" presId="urn:microsoft.com/office/officeart/2005/8/layout/chart3"/>
    <dgm:cxn modelId="{9F21BB38-E273-481F-A447-B524FB2F78CE}" type="presParOf" srcId="{E3AEC7CC-F178-4EEC-8700-3C172F9701FB}" destId="{80D6AB9E-4FAB-41B2-BC71-C27034BED31B}" srcOrd="12" destOrd="0" presId="urn:microsoft.com/office/officeart/2005/8/layout/chart3"/>
    <dgm:cxn modelId="{81CA5913-0FF1-40C5-AB35-DCBFA58748DF}" type="presParOf" srcId="{E3AEC7CC-F178-4EEC-8700-3C172F9701FB}" destId="{B098A7CE-6DA4-48F5-A2F0-A781353F794E}"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3996F-AD7F-4742-A4A2-3B2505DD5BAB}">
      <dsp:nvSpPr>
        <dsp:cNvPr id="0" name=""/>
        <dsp:cNvSpPr/>
      </dsp:nvSpPr>
      <dsp:spPr>
        <a:xfrm>
          <a:off x="2337631" y="314007"/>
          <a:ext cx="4587240" cy="4587240"/>
        </a:xfrm>
        <a:prstGeom prst="pie">
          <a:avLst>
            <a:gd name="adj1" fmla="val 16200000"/>
            <a:gd name="adj2" fmla="val 1928571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i="0" kern="1200" dirty="0" smtClean="0"/>
            <a:t>雲 </a:t>
          </a:r>
          <a:r>
            <a:rPr lang="en-US" sz="2400" b="1" i="0" kern="1200" dirty="0" smtClean="0"/>
            <a:t>VR/AR</a:t>
          </a:r>
          <a:endParaRPr lang="zh-TW" altLang="en-US" sz="2400" i="0" kern="1200" dirty="0"/>
        </a:p>
      </dsp:txBody>
      <dsp:txXfrm>
        <a:off x="4676578" y="750887"/>
        <a:ext cx="1256030" cy="791845"/>
      </dsp:txXfrm>
    </dsp:sp>
    <dsp:sp modelId="{522A9FC4-2D6B-480E-AA7A-D3C5B2A69B20}">
      <dsp:nvSpPr>
        <dsp:cNvPr id="0" name=""/>
        <dsp:cNvSpPr/>
      </dsp:nvSpPr>
      <dsp:spPr>
        <a:xfrm>
          <a:off x="2219128" y="559752"/>
          <a:ext cx="4587240" cy="4587240"/>
        </a:xfrm>
        <a:prstGeom prst="pie">
          <a:avLst>
            <a:gd name="adj1" fmla="val 19285716"/>
            <a:gd name="adj2" fmla="val 771428"/>
          </a:avLst>
        </a:prstGeom>
        <a:solidFill>
          <a:schemeClr val="accent4">
            <a:hueOff val="584698"/>
            <a:satOff val="1421"/>
            <a:lumOff val="23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i="0" kern="1200" dirty="0" smtClean="0"/>
            <a:t>無線醫療</a:t>
          </a:r>
          <a:endParaRPr lang="zh-TW" altLang="en-US" sz="2400" i="0" kern="1200" dirty="0"/>
        </a:p>
      </dsp:txBody>
      <dsp:txXfrm>
        <a:off x="5359203" y="2198052"/>
        <a:ext cx="1332484" cy="846455"/>
      </dsp:txXfrm>
    </dsp:sp>
    <dsp:sp modelId="{75181396-B6EB-4CC2-B3DD-2FC84F4F5296}">
      <dsp:nvSpPr>
        <dsp:cNvPr id="0" name=""/>
        <dsp:cNvSpPr/>
      </dsp:nvSpPr>
      <dsp:spPr>
        <a:xfrm>
          <a:off x="2219128" y="559752"/>
          <a:ext cx="4587240" cy="4587240"/>
        </a:xfrm>
        <a:prstGeom prst="pie">
          <a:avLst>
            <a:gd name="adj1" fmla="val 771428"/>
            <a:gd name="adj2" fmla="val 3857143"/>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i="0" kern="1200" dirty="0" smtClean="0"/>
            <a:t>智慧製造</a:t>
          </a:r>
          <a:endParaRPr lang="zh-TW" altLang="en-US" sz="2400" i="0" kern="1200" dirty="0"/>
        </a:p>
      </dsp:txBody>
      <dsp:txXfrm>
        <a:off x="5168068" y="3290252"/>
        <a:ext cx="1201420" cy="873760"/>
      </dsp:txXfrm>
    </dsp:sp>
    <dsp:sp modelId="{D4866DA5-A9A9-4EC9-BE6E-DC160664ED3C}">
      <dsp:nvSpPr>
        <dsp:cNvPr id="0" name=""/>
        <dsp:cNvSpPr/>
      </dsp:nvSpPr>
      <dsp:spPr>
        <a:xfrm>
          <a:off x="2219128" y="559752"/>
          <a:ext cx="4587240" cy="4587240"/>
        </a:xfrm>
        <a:prstGeom prst="pie">
          <a:avLst>
            <a:gd name="adj1" fmla="val 3857226"/>
            <a:gd name="adj2" fmla="val 6942858"/>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i="0" kern="1200" dirty="0" smtClean="0"/>
            <a:t>車聯網</a:t>
          </a:r>
          <a:endParaRPr lang="zh-TW" altLang="en-US" sz="2400" i="0" kern="1200" dirty="0"/>
        </a:p>
      </dsp:txBody>
      <dsp:txXfrm>
        <a:off x="3898385" y="4164012"/>
        <a:ext cx="1228725" cy="873760"/>
      </dsp:txXfrm>
    </dsp:sp>
    <dsp:sp modelId="{0D989A17-EFFA-4476-B4E7-26641D33E93D}">
      <dsp:nvSpPr>
        <dsp:cNvPr id="0" name=""/>
        <dsp:cNvSpPr/>
      </dsp:nvSpPr>
      <dsp:spPr>
        <a:xfrm>
          <a:off x="2219128" y="559752"/>
          <a:ext cx="4587240" cy="4587240"/>
        </a:xfrm>
        <a:prstGeom prst="pie">
          <a:avLst>
            <a:gd name="adj1" fmla="val 6942858"/>
            <a:gd name="adj2" fmla="val 10028574"/>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i="0" kern="1200" smtClean="0"/>
            <a:t>智慧城市</a:t>
          </a:r>
          <a:endParaRPr lang="zh-TW" altLang="en-US" sz="2400" i="0" kern="1200" dirty="0"/>
        </a:p>
      </dsp:txBody>
      <dsp:txXfrm>
        <a:off x="2656008" y="3290252"/>
        <a:ext cx="1201420" cy="873760"/>
      </dsp:txXfrm>
    </dsp:sp>
    <dsp:sp modelId="{4910BFF8-95C3-47E6-B16F-723C0BF3000D}">
      <dsp:nvSpPr>
        <dsp:cNvPr id="0" name=""/>
        <dsp:cNvSpPr/>
      </dsp:nvSpPr>
      <dsp:spPr>
        <a:xfrm>
          <a:off x="2219128" y="559752"/>
          <a:ext cx="4587240" cy="4587240"/>
        </a:xfrm>
        <a:prstGeom prst="pie">
          <a:avLst>
            <a:gd name="adj1" fmla="val 10028574"/>
            <a:gd name="adj2" fmla="val 13114284"/>
          </a:avLst>
        </a:prstGeom>
        <a:solidFill>
          <a:schemeClr val="accent4">
            <a:hueOff val="2923488"/>
            <a:satOff val="7104"/>
            <a:lumOff val="116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i="0" kern="1200" dirty="0" smtClean="0"/>
            <a:t>無線家庭娛樂</a:t>
          </a:r>
          <a:endParaRPr lang="zh-TW" altLang="en-US" sz="2400" b="1" i="0" kern="1200" dirty="0"/>
        </a:p>
      </dsp:txBody>
      <dsp:txXfrm>
        <a:off x="2333809" y="2198052"/>
        <a:ext cx="1332484" cy="846455"/>
      </dsp:txXfrm>
    </dsp:sp>
    <dsp:sp modelId="{80D6AB9E-4FAB-41B2-BC71-C27034BED31B}">
      <dsp:nvSpPr>
        <dsp:cNvPr id="0" name=""/>
        <dsp:cNvSpPr/>
      </dsp:nvSpPr>
      <dsp:spPr>
        <a:xfrm>
          <a:off x="2219128" y="559752"/>
          <a:ext cx="4587240" cy="4587240"/>
        </a:xfrm>
        <a:prstGeom prst="pie">
          <a:avLst>
            <a:gd name="adj1" fmla="val 13114284"/>
            <a:gd name="adj2" fmla="val 1620000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TW" altLang="en-US" sz="2400" b="1" i="0" kern="1200" dirty="0" smtClean="0"/>
            <a:t>物聯網無人機</a:t>
          </a:r>
          <a:endParaRPr lang="zh-TW" altLang="en-US" sz="2400" b="1" i="0" kern="1200" dirty="0"/>
        </a:p>
      </dsp:txBody>
      <dsp:txXfrm>
        <a:off x="3213030" y="996632"/>
        <a:ext cx="1256030" cy="791845"/>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601303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iki.mbalib.com/zh-tw/%E6%89%8B%E6%8C%81%E8%AE%BE%E5%A4%87"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082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sz="1200" kern="1200" dirty="0" smtClean="0">
                <a:solidFill>
                  <a:srgbClr val="FF0000"/>
                </a:solidFill>
                <a:effectLst/>
                <a:latin typeface="+mn-lt"/>
                <a:ea typeface="+mn-ea"/>
                <a:cs typeface="+mn-cs"/>
              </a:rPr>
              <a:t> FSK(Frequency shift keying,</a:t>
            </a:r>
            <a:r>
              <a:rPr lang="zh-TW" altLang="zh-TW" sz="1200" kern="1200" dirty="0" smtClean="0">
                <a:solidFill>
                  <a:srgbClr val="FF0000"/>
                </a:solidFill>
                <a:effectLst/>
                <a:latin typeface="+mn-lt"/>
                <a:ea typeface="+mn-ea"/>
                <a:cs typeface="+mn-cs"/>
              </a:rPr>
              <a:t>頻率偏移鍵制</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pPr lvl="0"/>
            <a:r>
              <a:rPr lang="zh-TW" altLang="zh-TW" sz="1200" kern="1200" dirty="0" smtClean="0">
                <a:solidFill>
                  <a:srgbClr val="FF0000"/>
                </a:solidFill>
                <a:effectLst/>
                <a:latin typeface="+mn-lt"/>
                <a:ea typeface="+mn-ea"/>
                <a:cs typeface="+mn-cs"/>
              </a:rPr>
              <a:t>以頻率較低的訊號狀態代表</a:t>
            </a:r>
            <a:r>
              <a:rPr lang="en-US" altLang="zh-TW" sz="1200" kern="1200" dirty="0" smtClean="0">
                <a:solidFill>
                  <a:srgbClr val="FF0000"/>
                </a:solidFill>
                <a:effectLst/>
                <a:latin typeface="+mn-lt"/>
                <a:ea typeface="+mn-ea"/>
                <a:cs typeface="+mn-cs"/>
              </a:rPr>
              <a:t>0</a:t>
            </a:r>
            <a:endParaRPr lang="zh-TW" altLang="zh-TW" sz="1200" kern="1200" dirty="0" smtClean="0">
              <a:solidFill>
                <a:srgbClr val="FF0000"/>
              </a:solidFill>
              <a:effectLst/>
              <a:latin typeface="+mn-lt"/>
              <a:ea typeface="+mn-ea"/>
              <a:cs typeface="+mn-cs"/>
            </a:endParaRPr>
          </a:p>
          <a:p>
            <a:pPr lvl="0"/>
            <a:r>
              <a:rPr lang="zh-TW" altLang="zh-TW" sz="1200" kern="1200" dirty="0" smtClean="0">
                <a:solidFill>
                  <a:srgbClr val="FF0000"/>
                </a:solidFill>
                <a:effectLst/>
                <a:latin typeface="+mn-lt"/>
                <a:ea typeface="+mn-ea"/>
                <a:cs typeface="+mn-cs"/>
              </a:rPr>
              <a:t>以頻率較高的訊號狀態代表</a:t>
            </a:r>
            <a:r>
              <a:rPr lang="en-US" altLang="zh-TW" sz="1200" kern="1200" dirty="0" smtClean="0">
                <a:solidFill>
                  <a:srgbClr val="FF0000"/>
                </a:solidFill>
                <a:effectLst/>
                <a:latin typeface="+mn-lt"/>
                <a:ea typeface="+mn-ea"/>
                <a:cs typeface="+mn-cs"/>
              </a:rPr>
              <a:t>1</a:t>
            </a:r>
            <a:endParaRPr lang="zh-TW" altLang="en-US" dirty="0" smtClean="0">
              <a:solidFill>
                <a:srgbClr val="FF0000"/>
              </a:solidFill>
            </a:endParaRPr>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12</a:t>
            </a:fld>
            <a:endParaRPr lang="zh-TW" altLang="en-US"/>
          </a:p>
        </p:txBody>
      </p:sp>
    </p:spTree>
    <p:extLst>
      <p:ext uri="{BB962C8B-B14F-4D97-AF65-F5344CB8AC3E}">
        <p14:creationId xmlns:p14="http://schemas.microsoft.com/office/powerpoint/2010/main" val="429389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sz="1200" kern="1200" dirty="0" smtClean="0">
                <a:solidFill>
                  <a:srgbClr val="FF0000"/>
                </a:solidFill>
                <a:effectLst/>
                <a:latin typeface="+mn-lt"/>
                <a:ea typeface="+mn-ea"/>
                <a:cs typeface="+mn-cs"/>
              </a:rPr>
              <a:t>PSK(Phase shift keying,</a:t>
            </a:r>
            <a:r>
              <a:rPr lang="zh-TW" altLang="zh-TW" sz="1200" kern="1200" dirty="0" smtClean="0">
                <a:solidFill>
                  <a:srgbClr val="FF0000"/>
                </a:solidFill>
                <a:effectLst/>
                <a:latin typeface="+mn-lt"/>
                <a:ea typeface="+mn-ea"/>
                <a:cs typeface="+mn-cs"/>
              </a:rPr>
              <a:t>相位偏移鍵制</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pPr lvl="0"/>
            <a:r>
              <a:rPr lang="zh-TW" altLang="zh-TW" sz="1200" kern="1200" dirty="0" smtClean="0">
                <a:solidFill>
                  <a:srgbClr val="FF0000"/>
                </a:solidFill>
                <a:effectLst/>
                <a:latin typeface="+mn-lt"/>
                <a:ea typeface="+mn-ea"/>
                <a:cs typeface="+mn-cs"/>
              </a:rPr>
              <a:t>以訊號相位狀態的改變代表</a:t>
            </a:r>
            <a:r>
              <a:rPr lang="en-US" altLang="zh-TW" sz="1200" kern="1200" dirty="0" smtClean="0">
                <a:solidFill>
                  <a:srgbClr val="FF0000"/>
                </a:solidFill>
                <a:effectLst/>
                <a:latin typeface="+mn-lt"/>
                <a:ea typeface="+mn-ea"/>
                <a:cs typeface="+mn-cs"/>
              </a:rPr>
              <a:t>1</a:t>
            </a:r>
            <a:endParaRPr lang="zh-TW" altLang="zh-TW" sz="1200" kern="1200" dirty="0" smtClean="0">
              <a:solidFill>
                <a:srgbClr val="FF0000"/>
              </a:solidFill>
              <a:effectLst/>
              <a:latin typeface="+mn-lt"/>
              <a:ea typeface="+mn-ea"/>
              <a:cs typeface="+mn-cs"/>
            </a:endParaRPr>
          </a:p>
          <a:p>
            <a:pPr lvl="0"/>
            <a:r>
              <a:rPr lang="zh-TW" altLang="zh-TW" sz="1200" kern="1200" dirty="0" smtClean="0">
                <a:solidFill>
                  <a:srgbClr val="FF0000"/>
                </a:solidFill>
                <a:effectLst/>
                <a:latin typeface="+mn-lt"/>
                <a:ea typeface="+mn-ea"/>
                <a:cs typeface="+mn-cs"/>
              </a:rPr>
              <a:t>以訊號相位狀態的不變代表</a:t>
            </a:r>
            <a:r>
              <a:rPr lang="en-US" altLang="zh-TW" sz="1200" kern="1200" dirty="0" smtClean="0">
                <a:solidFill>
                  <a:srgbClr val="FF0000"/>
                </a:solidFill>
                <a:effectLst/>
                <a:latin typeface="+mn-lt"/>
                <a:ea typeface="+mn-ea"/>
                <a:cs typeface="+mn-cs"/>
              </a:rPr>
              <a:t>0</a:t>
            </a:r>
            <a:endParaRPr lang="zh-TW" altLang="zh-TW" sz="1200" kern="1200" dirty="0" smtClean="0">
              <a:solidFill>
                <a:srgbClr val="FF0000"/>
              </a:solidFill>
              <a:effectLst/>
              <a:latin typeface="+mn-lt"/>
              <a:ea typeface="+mn-ea"/>
              <a:cs typeface="+mn-cs"/>
            </a:endParaRPr>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13</a:t>
            </a:fld>
            <a:endParaRPr lang="zh-TW" altLang="en-US"/>
          </a:p>
        </p:txBody>
      </p:sp>
    </p:spTree>
    <p:extLst>
      <p:ext uri="{BB962C8B-B14F-4D97-AF65-F5344CB8AC3E}">
        <p14:creationId xmlns:p14="http://schemas.microsoft.com/office/powerpoint/2010/main" val="280010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rgbClr val="FF0000"/>
                </a:solidFill>
                <a:effectLst/>
                <a:latin typeface="+mn-lt"/>
                <a:ea typeface="+mn-ea"/>
                <a:cs typeface="+mn-cs"/>
              </a:rPr>
              <a:t>ASK,PSK,FSK</a:t>
            </a:r>
            <a:r>
              <a:rPr lang="zh-TW" altLang="zh-TW" sz="1200" kern="1200" dirty="0" smtClean="0">
                <a:solidFill>
                  <a:srgbClr val="FF0000"/>
                </a:solidFill>
                <a:effectLst/>
                <a:latin typeface="+mn-lt"/>
                <a:ea typeface="+mn-ea"/>
                <a:cs typeface="+mn-cs"/>
              </a:rPr>
              <a:t>可混合使用</a:t>
            </a:r>
            <a:r>
              <a:rPr lang="zh-TW" altLang="en-US"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例如</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假設</a:t>
            </a:r>
            <a:r>
              <a:rPr lang="en-US" altLang="zh-TW" sz="1200" kern="1200" dirty="0" smtClean="0">
                <a:solidFill>
                  <a:srgbClr val="FF0000"/>
                </a:solidFill>
                <a:effectLst/>
                <a:latin typeface="+mn-lt"/>
                <a:ea typeface="+mn-ea"/>
                <a:cs typeface="+mn-cs"/>
              </a:rPr>
              <a:t>ASK</a:t>
            </a:r>
            <a:r>
              <a:rPr lang="zh-TW" altLang="zh-TW" sz="1200" kern="1200" dirty="0" smtClean="0">
                <a:solidFill>
                  <a:srgbClr val="FF0000"/>
                </a:solidFill>
                <a:effectLst/>
                <a:latin typeface="+mn-lt"/>
                <a:ea typeface="+mn-ea"/>
                <a:cs typeface="+mn-cs"/>
              </a:rPr>
              <a:t>有</a:t>
            </a:r>
            <a:r>
              <a:rPr lang="en-US" altLang="zh-TW" sz="1200" kern="1200" dirty="0" smtClean="0">
                <a:solidFill>
                  <a:srgbClr val="FF0000"/>
                </a:solidFill>
                <a:effectLst/>
                <a:latin typeface="+mn-lt"/>
                <a:ea typeface="+mn-ea"/>
                <a:cs typeface="+mn-cs"/>
              </a:rPr>
              <a:t>2</a:t>
            </a:r>
            <a:r>
              <a:rPr lang="zh-TW" altLang="zh-TW" sz="1200" kern="1200" dirty="0" smtClean="0">
                <a:solidFill>
                  <a:srgbClr val="FF0000"/>
                </a:solidFill>
                <a:effectLst/>
                <a:latin typeface="+mn-lt"/>
                <a:ea typeface="+mn-ea"/>
                <a:cs typeface="+mn-cs"/>
              </a:rPr>
              <a:t>種變化</a:t>
            </a:r>
            <a:r>
              <a:rPr lang="en-US" altLang="zh-TW" sz="1200" kern="1200" dirty="0" smtClean="0">
                <a:solidFill>
                  <a:srgbClr val="FF0000"/>
                </a:solidFill>
                <a:effectLst/>
                <a:latin typeface="+mn-lt"/>
                <a:ea typeface="+mn-ea"/>
                <a:cs typeface="+mn-cs"/>
              </a:rPr>
              <a:t>;PSK</a:t>
            </a:r>
            <a:r>
              <a:rPr lang="zh-TW" altLang="zh-TW" sz="1200" kern="1200" dirty="0" smtClean="0">
                <a:solidFill>
                  <a:srgbClr val="FF0000"/>
                </a:solidFill>
                <a:effectLst/>
                <a:latin typeface="+mn-lt"/>
                <a:ea typeface="+mn-ea"/>
                <a:cs typeface="+mn-cs"/>
              </a:rPr>
              <a:t>有</a:t>
            </a:r>
            <a:r>
              <a:rPr lang="en-US" altLang="zh-TW" sz="1200" kern="1200" dirty="0" smtClean="0">
                <a:solidFill>
                  <a:srgbClr val="FF0000"/>
                </a:solidFill>
                <a:effectLst/>
                <a:latin typeface="+mn-lt"/>
                <a:ea typeface="+mn-ea"/>
                <a:cs typeface="+mn-cs"/>
              </a:rPr>
              <a:t>2</a:t>
            </a:r>
            <a:r>
              <a:rPr lang="zh-TW" altLang="zh-TW" sz="1200" kern="1200" dirty="0" smtClean="0">
                <a:solidFill>
                  <a:srgbClr val="FF0000"/>
                </a:solidFill>
                <a:effectLst/>
                <a:latin typeface="+mn-lt"/>
                <a:ea typeface="+mn-ea"/>
                <a:cs typeface="+mn-cs"/>
              </a:rPr>
              <a:t>種變化</a:t>
            </a:r>
            <a:r>
              <a:rPr lang="en-US" altLang="zh-TW" sz="1200" kern="1200" dirty="0" smtClean="0">
                <a:solidFill>
                  <a:srgbClr val="FF0000"/>
                </a:solidFill>
                <a:effectLst/>
                <a:latin typeface="+mn-lt"/>
                <a:ea typeface="+mn-ea"/>
                <a:cs typeface="+mn-cs"/>
              </a:rPr>
              <a:t>;FSK</a:t>
            </a:r>
            <a:r>
              <a:rPr lang="zh-TW" altLang="zh-TW" sz="1200" kern="1200" dirty="0" smtClean="0">
                <a:solidFill>
                  <a:srgbClr val="FF0000"/>
                </a:solidFill>
                <a:effectLst/>
                <a:latin typeface="+mn-lt"/>
                <a:ea typeface="+mn-ea"/>
                <a:cs typeface="+mn-cs"/>
              </a:rPr>
              <a:t>有</a:t>
            </a:r>
            <a:r>
              <a:rPr lang="en-US" altLang="zh-TW" sz="1200" kern="1200" dirty="0" smtClean="0">
                <a:solidFill>
                  <a:srgbClr val="FF0000"/>
                </a:solidFill>
                <a:effectLst/>
                <a:latin typeface="+mn-lt"/>
                <a:ea typeface="+mn-ea"/>
                <a:cs typeface="+mn-cs"/>
              </a:rPr>
              <a:t>4</a:t>
            </a:r>
            <a:r>
              <a:rPr lang="zh-TW" altLang="zh-TW" sz="1200" kern="1200" dirty="0" smtClean="0">
                <a:solidFill>
                  <a:srgbClr val="FF0000"/>
                </a:solidFill>
                <a:effectLst/>
                <a:latin typeface="+mn-lt"/>
                <a:ea typeface="+mn-ea"/>
                <a:cs typeface="+mn-cs"/>
              </a:rPr>
              <a:t>種變化</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則我們有</a:t>
            </a:r>
            <a:r>
              <a:rPr lang="en-US" altLang="zh-TW" sz="1200" kern="1200" dirty="0" smtClean="0">
                <a:solidFill>
                  <a:srgbClr val="FF0000"/>
                </a:solidFill>
                <a:effectLst/>
                <a:latin typeface="+mn-lt"/>
                <a:ea typeface="+mn-ea"/>
                <a:cs typeface="+mn-cs"/>
              </a:rPr>
              <a:t>2X2X4=2</a:t>
            </a:r>
            <a:r>
              <a:rPr lang="en-US" altLang="zh-TW" sz="1200" kern="1200" baseline="30000" dirty="0" smtClean="0">
                <a:solidFill>
                  <a:srgbClr val="FF0000"/>
                </a:solidFill>
                <a:effectLst/>
                <a:latin typeface="+mn-lt"/>
                <a:ea typeface="+mn-ea"/>
                <a:cs typeface="+mn-cs"/>
              </a:rPr>
              <a:t>4</a:t>
            </a:r>
            <a:r>
              <a:rPr lang="zh-TW" altLang="zh-TW" sz="1200" kern="1200" dirty="0" smtClean="0">
                <a:solidFill>
                  <a:srgbClr val="FF0000"/>
                </a:solidFill>
                <a:effectLst/>
                <a:latin typeface="+mn-lt"/>
                <a:ea typeface="+mn-ea"/>
                <a:cs typeface="+mn-cs"/>
              </a:rPr>
              <a:t>個準位</a:t>
            </a:r>
            <a:r>
              <a:rPr lang="en-US" altLang="zh-TW" sz="1200" kern="1200" dirty="0" smtClean="0">
                <a:solidFill>
                  <a:srgbClr val="FF0000"/>
                </a:solidFill>
                <a:effectLst/>
                <a:latin typeface="+mn-lt"/>
                <a:ea typeface="+mn-ea"/>
                <a:cs typeface="+mn-cs"/>
              </a:rPr>
              <a:t>(level)</a:t>
            </a:r>
            <a:r>
              <a:rPr lang="zh-TW" altLang="zh-TW" sz="1200" kern="1200" dirty="0" smtClean="0">
                <a:solidFill>
                  <a:srgbClr val="FF0000"/>
                </a:solidFill>
                <a:effectLst/>
                <a:latin typeface="+mn-lt"/>
                <a:ea typeface="+mn-ea"/>
                <a:cs typeface="+mn-cs"/>
              </a:rPr>
              <a:t>變化</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每個準位可代表</a:t>
            </a:r>
            <a:r>
              <a:rPr lang="en-US" altLang="zh-TW" sz="1200" kern="1200" dirty="0" smtClean="0">
                <a:solidFill>
                  <a:srgbClr val="FF0000"/>
                </a:solidFill>
                <a:effectLst/>
                <a:latin typeface="+mn-lt"/>
                <a:ea typeface="+mn-ea"/>
                <a:cs typeface="+mn-cs"/>
              </a:rPr>
              <a:t>4</a:t>
            </a:r>
            <a:r>
              <a:rPr lang="zh-TW" altLang="zh-TW" sz="1200" kern="1200" dirty="0" smtClean="0">
                <a:solidFill>
                  <a:srgbClr val="FF0000"/>
                </a:solidFill>
                <a:effectLst/>
                <a:latin typeface="+mn-lt"/>
                <a:ea typeface="+mn-ea"/>
                <a:cs typeface="+mn-cs"/>
              </a:rPr>
              <a:t>位元</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稱為符元</a:t>
            </a:r>
            <a:r>
              <a:rPr lang="en-US" altLang="zh-TW" sz="1200" kern="1200" dirty="0" smtClean="0">
                <a:solidFill>
                  <a:srgbClr val="FF0000"/>
                </a:solidFill>
                <a:effectLst/>
                <a:latin typeface="+mn-lt"/>
                <a:ea typeface="+mn-ea"/>
                <a:cs typeface="+mn-cs"/>
              </a:rPr>
              <a:t>(Symbol)</a:t>
            </a:r>
            <a:r>
              <a:rPr lang="zh-TW" altLang="en-US"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星座圖</a:t>
            </a:r>
            <a:r>
              <a:rPr lang="en-US" altLang="zh-TW" sz="1200" kern="1200" dirty="0" smtClean="0">
                <a:solidFill>
                  <a:srgbClr val="FF0000"/>
                </a:solidFill>
                <a:effectLst/>
                <a:latin typeface="+mn-lt"/>
                <a:ea typeface="+mn-ea"/>
                <a:cs typeface="+mn-cs"/>
              </a:rPr>
              <a:t>:8PSK,16QAM</a:t>
            </a:r>
          </a:p>
          <a:p>
            <a:endParaRPr lang="en-US" altLang="zh-TW" sz="1200" kern="1200" dirty="0" smtClean="0">
              <a:solidFill>
                <a:srgbClr val="FF0000"/>
              </a:solidFill>
              <a:effectLst/>
              <a:latin typeface="+mn-lt"/>
              <a:ea typeface="+mn-ea"/>
              <a:cs typeface="+mn-cs"/>
            </a:endParaRPr>
          </a:p>
          <a:p>
            <a:r>
              <a:rPr lang="en-US" altLang="zh-TW" sz="1200" kern="1200" dirty="0" smtClean="0">
                <a:solidFill>
                  <a:srgbClr val="FF0000"/>
                </a:solidFill>
                <a:effectLst/>
                <a:latin typeface="+mn-lt"/>
                <a:ea typeface="+mn-ea"/>
                <a:cs typeface="+mn-cs"/>
              </a:rPr>
              <a:t>8PSK</a:t>
            </a:r>
            <a:r>
              <a:rPr lang="zh-TW" altLang="zh-TW" sz="1200" kern="1200" dirty="0" smtClean="0">
                <a:solidFill>
                  <a:srgbClr val="FF0000"/>
                </a:solidFill>
                <a:effectLst/>
                <a:latin typeface="+mn-lt"/>
                <a:ea typeface="+mn-ea"/>
                <a:cs typeface="+mn-cs"/>
              </a:rPr>
              <a:t>星座圖</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把角度分成</a:t>
            </a:r>
            <a:r>
              <a:rPr lang="en-US" altLang="zh-TW" sz="1200" kern="1200" dirty="0" smtClean="0">
                <a:solidFill>
                  <a:srgbClr val="FF0000"/>
                </a:solidFill>
                <a:effectLst/>
                <a:latin typeface="+mn-lt"/>
                <a:ea typeface="+mn-ea"/>
                <a:cs typeface="+mn-cs"/>
              </a:rPr>
              <a:t>8</a:t>
            </a:r>
            <a:r>
              <a:rPr lang="zh-TW" altLang="zh-TW" sz="1200" kern="1200" dirty="0" smtClean="0">
                <a:solidFill>
                  <a:srgbClr val="FF0000"/>
                </a:solidFill>
                <a:effectLst/>
                <a:latin typeface="+mn-lt"/>
                <a:ea typeface="+mn-ea"/>
                <a:cs typeface="+mn-cs"/>
              </a:rPr>
              <a:t>等分</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每個信號代表</a:t>
            </a:r>
            <a:r>
              <a:rPr lang="en-US" altLang="zh-TW" sz="1200" kern="1200" dirty="0" smtClean="0">
                <a:solidFill>
                  <a:srgbClr val="FF0000"/>
                </a:solidFill>
                <a:effectLst/>
                <a:latin typeface="+mn-lt"/>
                <a:ea typeface="+mn-ea"/>
                <a:cs typeface="+mn-cs"/>
              </a:rPr>
              <a:t>2</a:t>
            </a:r>
            <a:r>
              <a:rPr lang="en-US" altLang="zh-TW" sz="1200" kern="1200" baseline="30000" dirty="0" smtClean="0">
                <a:solidFill>
                  <a:srgbClr val="FF0000"/>
                </a:solidFill>
                <a:effectLst/>
                <a:latin typeface="+mn-lt"/>
                <a:ea typeface="+mn-ea"/>
                <a:cs typeface="+mn-cs"/>
              </a:rPr>
              <a:t>3</a:t>
            </a:r>
            <a:r>
              <a:rPr lang="zh-TW" altLang="zh-TW" sz="1200" kern="1200" dirty="0" smtClean="0">
                <a:solidFill>
                  <a:srgbClr val="FF0000"/>
                </a:solidFill>
                <a:effectLst/>
                <a:latin typeface="+mn-lt"/>
                <a:ea typeface="+mn-ea"/>
                <a:cs typeface="+mn-cs"/>
              </a:rPr>
              <a:t>個位元的資料</a:t>
            </a:r>
            <a:r>
              <a:rPr lang="zh-TW" altLang="en-US"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en-US" altLang="zh-TW" sz="1200" kern="1200" dirty="0" smtClean="0">
                <a:solidFill>
                  <a:srgbClr val="FF0000"/>
                </a:solidFill>
                <a:effectLst/>
                <a:latin typeface="+mn-lt"/>
                <a:ea typeface="+mn-ea"/>
                <a:cs typeface="+mn-cs"/>
              </a:rPr>
              <a:t>16QAM</a:t>
            </a:r>
            <a:r>
              <a:rPr lang="zh-TW" altLang="zh-TW" sz="1200" kern="1200" dirty="0" smtClean="0">
                <a:solidFill>
                  <a:srgbClr val="FF0000"/>
                </a:solidFill>
                <a:effectLst/>
                <a:latin typeface="+mn-lt"/>
                <a:ea typeface="+mn-ea"/>
                <a:cs typeface="+mn-cs"/>
              </a:rPr>
              <a:t>星座圖</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每個點代表一個準位</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每個準位代表一個</a:t>
            </a:r>
            <a:r>
              <a:rPr lang="en-US" altLang="zh-TW" sz="1200" kern="1200" dirty="0" smtClean="0">
                <a:solidFill>
                  <a:srgbClr val="FF0000"/>
                </a:solidFill>
                <a:effectLst/>
                <a:latin typeface="+mn-lt"/>
                <a:ea typeface="+mn-ea"/>
                <a:cs typeface="+mn-cs"/>
              </a:rPr>
              <a:t>4</a:t>
            </a:r>
            <a:r>
              <a:rPr lang="zh-TW" altLang="zh-TW" sz="1200" kern="1200" dirty="0" smtClean="0">
                <a:solidFill>
                  <a:srgbClr val="FF0000"/>
                </a:solidFill>
                <a:effectLst/>
                <a:latin typeface="+mn-lt"/>
                <a:ea typeface="+mn-ea"/>
                <a:cs typeface="+mn-cs"/>
              </a:rPr>
              <a:t>位元的資料</a:t>
            </a:r>
            <a:r>
              <a:rPr lang="zh-TW" altLang="en-US"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※點並不是越多越好</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太多會造成訊號辨識出錯</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需根據信號品質來增減數量</a:t>
            </a:r>
            <a:r>
              <a:rPr lang="zh-TW" altLang="en-US"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14</a:t>
            </a:fld>
            <a:endParaRPr lang="zh-TW" altLang="en-US"/>
          </a:p>
        </p:txBody>
      </p:sp>
    </p:spTree>
    <p:extLst>
      <p:ext uri="{BB962C8B-B14F-4D97-AF65-F5344CB8AC3E}">
        <p14:creationId xmlns:p14="http://schemas.microsoft.com/office/powerpoint/2010/main" val="200726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zh-TW" sz="1200" kern="1200" dirty="0" smtClean="0">
                <a:solidFill>
                  <a:srgbClr val="FF0000"/>
                </a:solidFill>
                <a:effectLst/>
                <a:latin typeface="+mn-lt"/>
                <a:ea typeface="+mn-ea"/>
                <a:cs typeface="+mn-cs"/>
              </a:rPr>
              <a:t>多工技術</a:t>
            </a:r>
            <a:r>
              <a:rPr lang="en-US" altLang="zh-TW" sz="1200" kern="1200" dirty="0" smtClean="0">
                <a:solidFill>
                  <a:srgbClr val="FF0000"/>
                </a:solidFill>
                <a:effectLst/>
                <a:latin typeface="+mn-lt"/>
                <a:ea typeface="+mn-ea"/>
                <a:cs typeface="+mn-cs"/>
              </a:rPr>
              <a:t>(Multiplexing):</a:t>
            </a:r>
            <a:r>
              <a:rPr lang="zh-TW" altLang="zh-TW" sz="1200" kern="1200" dirty="0" smtClean="0">
                <a:solidFill>
                  <a:srgbClr val="FF0000"/>
                </a:solidFill>
                <a:effectLst/>
                <a:latin typeface="+mn-lt"/>
                <a:ea typeface="+mn-ea"/>
                <a:cs typeface="+mn-cs"/>
              </a:rPr>
              <a:t>匯集傳送多個用戶訊號</a:t>
            </a:r>
            <a:r>
              <a:rPr lang="en-US" altLang="zh-TW" sz="1200" kern="1200" dirty="0" smtClean="0">
                <a:solidFill>
                  <a:srgbClr val="FF0000"/>
                </a:solidFill>
                <a:effectLst/>
                <a:latin typeface="+mn-lt"/>
                <a:ea typeface="+mn-ea"/>
                <a:cs typeface="+mn-cs"/>
              </a:rPr>
              <a:t>:FDMA</a:t>
            </a:r>
            <a:r>
              <a:rPr lang="zh-TW" altLang="en-US" sz="1200" kern="1200" dirty="0" smtClean="0">
                <a:solidFill>
                  <a:srgbClr val="FF0000"/>
                </a:solidFill>
                <a:effectLst/>
                <a:latin typeface="+mn-lt"/>
                <a:ea typeface="+mn-ea"/>
                <a:cs typeface="+mn-cs"/>
              </a:rPr>
              <a:t>、</a:t>
            </a:r>
            <a:r>
              <a:rPr lang="en-US" altLang="zh-TW" sz="1200" kern="1200" dirty="0" smtClean="0">
                <a:solidFill>
                  <a:srgbClr val="FF0000"/>
                </a:solidFill>
                <a:effectLst/>
                <a:latin typeface="+mn-lt"/>
                <a:ea typeface="+mn-ea"/>
                <a:cs typeface="+mn-cs"/>
              </a:rPr>
              <a:t>TDMA</a:t>
            </a:r>
            <a:r>
              <a:rPr lang="zh-TW" altLang="en-US" sz="1200" kern="1200" dirty="0" smtClean="0">
                <a:solidFill>
                  <a:srgbClr val="FF0000"/>
                </a:solidFill>
                <a:effectLst/>
                <a:latin typeface="+mn-lt"/>
                <a:ea typeface="+mn-ea"/>
                <a:cs typeface="+mn-cs"/>
              </a:rPr>
              <a:t>、</a:t>
            </a:r>
            <a:r>
              <a:rPr lang="en-US" altLang="zh-TW" sz="1200" kern="1200" dirty="0" smtClean="0">
                <a:solidFill>
                  <a:srgbClr val="FF0000"/>
                </a:solidFill>
                <a:effectLst/>
                <a:latin typeface="+mn-lt"/>
                <a:ea typeface="+mn-ea"/>
                <a:cs typeface="+mn-cs"/>
              </a:rPr>
              <a:t>CDMA</a:t>
            </a:r>
            <a:endParaRPr lang="zh-TW" altLang="en-US" dirty="0"/>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15</a:t>
            </a:fld>
            <a:endParaRPr lang="zh-TW" altLang="en-US"/>
          </a:p>
        </p:txBody>
      </p:sp>
    </p:spTree>
    <p:extLst>
      <p:ext uri="{BB962C8B-B14F-4D97-AF65-F5344CB8AC3E}">
        <p14:creationId xmlns:p14="http://schemas.microsoft.com/office/powerpoint/2010/main" val="2631533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en-US" altLang="zh-TW" b="0" dirty="0" smtClean="0"/>
              <a:t>FDMA</a:t>
            </a:r>
            <a:r>
              <a:rPr lang="zh-TW" altLang="en-US" sz="1100" b="0" i="0" u="none" strike="noStrike" cap="none" dirty="0" smtClean="0">
                <a:solidFill>
                  <a:srgbClr val="000000"/>
                </a:solidFill>
                <a:effectLst/>
                <a:latin typeface="Arial"/>
                <a:ea typeface="Arial"/>
                <a:cs typeface="Arial"/>
                <a:sym typeface="Arial"/>
              </a:rPr>
              <a:t>是利用不同的頻率分割成不同通道的多址技術。</a:t>
            </a:r>
            <a:r>
              <a:rPr lang="en-US" altLang="zh-TW" sz="1100" b="0" i="0" u="none" strike="noStrike" cap="none" dirty="0" smtClean="0">
                <a:solidFill>
                  <a:srgbClr val="000000"/>
                </a:solidFill>
                <a:effectLst/>
                <a:latin typeface="Arial"/>
                <a:ea typeface="Arial"/>
                <a:cs typeface="Arial"/>
                <a:sym typeface="Arial"/>
              </a:rPr>
              <a:t>FDMA</a:t>
            </a:r>
            <a:r>
              <a:rPr lang="zh-TW" altLang="en-US" sz="1100" b="0" i="0" u="none" strike="noStrike" cap="none" dirty="0" smtClean="0">
                <a:solidFill>
                  <a:srgbClr val="000000"/>
                </a:solidFill>
                <a:effectLst/>
                <a:latin typeface="Arial"/>
                <a:ea typeface="Arial"/>
                <a:cs typeface="Arial"/>
                <a:sym typeface="Arial"/>
              </a:rPr>
              <a:t>技術為用戶單獨分配了一或多個頻段，或通道，用於類比傳輸過程，如固網電信、無線電、衛星通訊等。</a:t>
            </a:r>
            <a:endParaRPr lang="zh-TW" altLang="en-US" dirty="0"/>
          </a:p>
        </p:txBody>
      </p:sp>
    </p:spTree>
    <p:extLst>
      <p:ext uri="{BB962C8B-B14F-4D97-AF65-F5344CB8AC3E}">
        <p14:creationId xmlns:p14="http://schemas.microsoft.com/office/powerpoint/2010/main" val="1235563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zh-TW" altLang="en-US" sz="1100" b="0" i="0" u="none" strike="noStrike" cap="none" dirty="0" smtClean="0">
                <a:solidFill>
                  <a:srgbClr val="000000"/>
                </a:solidFill>
                <a:effectLst/>
                <a:latin typeface="Arial"/>
                <a:ea typeface="Arial"/>
                <a:cs typeface="Arial"/>
                <a:sym typeface="Arial"/>
              </a:rPr>
              <a:t> </a:t>
            </a:r>
            <a:r>
              <a:rPr lang="en-US" altLang="zh-TW" b="0" dirty="0" smtClean="0"/>
              <a:t>TDMA</a:t>
            </a:r>
            <a:r>
              <a:rPr lang="zh-TW" altLang="en-US" sz="1100" b="0" i="0" u="none" strike="noStrike" cap="none" dirty="0" smtClean="0">
                <a:solidFill>
                  <a:srgbClr val="000000"/>
                </a:solidFill>
                <a:effectLst/>
                <a:latin typeface="Arial"/>
                <a:ea typeface="Arial"/>
                <a:cs typeface="Arial"/>
                <a:sym typeface="Arial"/>
              </a:rPr>
              <a:t>是一種為實現共享傳輸介質（一般是無線電領域）或者網路的通訊技術。它允許多個用戶在不同的時間片（時槽）來使用相同的頻率。用戶迅速的傳輸，一個接一個，每個用戶使用他們自己的時間片。這允許多用戶共享同樣的傳輸媒體（例如：無線電頻率）。</a:t>
            </a:r>
            <a:endParaRPr lang="zh-TW" altLang="en-US" dirty="0"/>
          </a:p>
        </p:txBody>
      </p:sp>
    </p:spTree>
    <p:extLst>
      <p:ext uri="{BB962C8B-B14F-4D97-AF65-F5344CB8AC3E}">
        <p14:creationId xmlns:p14="http://schemas.microsoft.com/office/powerpoint/2010/main" val="1511087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en-US" altLang="zh-TW" b="0" dirty="0" smtClean="0"/>
              <a:t>CDMA</a:t>
            </a:r>
            <a:r>
              <a:rPr lang="zh-TW" altLang="en-US" sz="1100" b="0" i="0" u="none" strike="noStrike" cap="none" dirty="0" smtClean="0">
                <a:solidFill>
                  <a:srgbClr val="000000"/>
                </a:solidFill>
                <a:effectLst/>
                <a:latin typeface="Arial"/>
                <a:ea typeface="Arial"/>
                <a:cs typeface="Arial"/>
                <a:sym typeface="Arial"/>
              </a:rPr>
              <a:t>是一種多址接入的無線通訊技術。</a:t>
            </a:r>
            <a:r>
              <a:rPr lang="en-US" altLang="zh-TW" sz="1100" b="0" i="0" u="none" strike="noStrike" cap="none" dirty="0" smtClean="0">
                <a:solidFill>
                  <a:srgbClr val="000000"/>
                </a:solidFill>
                <a:effectLst/>
                <a:latin typeface="Arial"/>
                <a:ea typeface="Arial"/>
                <a:cs typeface="Arial"/>
                <a:sym typeface="Arial"/>
              </a:rPr>
              <a:t>CDMA</a:t>
            </a:r>
            <a:r>
              <a:rPr lang="zh-TW" altLang="en-US" sz="1100" b="0" i="0" u="none" strike="noStrike" cap="none" dirty="0" smtClean="0">
                <a:solidFill>
                  <a:srgbClr val="000000"/>
                </a:solidFill>
                <a:effectLst/>
                <a:latin typeface="Arial"/>
                <a:ea typeface="Arial"/>
                <a:cs typeface="Arial"/>
                <a:sym typeface="Arial"/>
              </a:rPr>
              <a:t>最早用於軍用通訊，但時至今日，已廣泛應用到全球不同的民用通訊中。在</a:t>
            </a:r>
            <a:r>
              <a:rPr lang="en-US" altLang="zh-TW" sz="1100" b="0" i="0" u="none" strike="noStrike" cap="none" dirty="0" smtClean="0">
                <a:solidFill>
                  <a:srgbClr val="000000"/>
                </a:solidFill>
                <a:effectLst/>
                <a:latin typeface="Arial"/>
                <a:ea typeface="Arial"/>
                <a:cs typeface="Arial"/>
                <a:sym typeface="Arial"/>
              </a:rPr>
              <a:t>CDMA</a:t>
            </a:r>
            <a:r>
              <a:rPr lang="zh-TW" altLang="en-US" sz="1100" b="0" i="0" u="none" strike="noStrike" cap="none" dirty="0" smtClean="0">
                <a:solidFill>
                  <a:srgbClr val="000000"/>
                </a:solidFill>
                <a:effectLst/>
                <a:latin typeface="Arial"/>
                <a:ea typeface="Arial"/>
                <a:cs typeface="Arial"/>
                <a:sym typeface="Arial"/>
              </a:rPr>
              <a:t>行動通訊中，將話音訊號轉換為數位訊號，給每組數據話音封包增加一個地址，進行擾碼處理，然後將它發射到空中。</a:t>
            </a:r>
            <a:r>
              <a:rPr lang="en-US" altLang="zh-TW" sz="1100" b="0" i="0" u="none" strike="noStrike" cap="none" dirty="0" smtClean="0">
                <a:solidFill>
                  <a:srgbClr val="000000"/>
                </a:solidFill>
                <a:effectLst/>
                <a:latin typeface="Arial"/>
                <a:ea typeface="Arial"/>
                <a:cs typeface="Arial"/>
                <a:sym typeface="Arial"/>
              </a:rPr>
              <a:t>CDMA</a:t>
            </a:r>
            <a:r>
              <a:rPr lang="zh-TW" altLang="en-US" sz="1100" b="0" i="0" u="none" strike="noStrike" cap="none" dirty="0" smtClean="0">
                <a:solidFill>
                  <a:srgbClr val="000000"/>
                </a:solidFill>
                <a:effectLst/>
                <a:latin typeface="Arial"/>
                <a:ea typeface="Arial"/>
                <a:cs typeface="Arial"/>
                <a:sym typeface="Arial"/>
              </a:rPr>
              <a:t>最大的優點就是相同的帶寬下可以容納更多的呼叫，而且它還可以隨話音傳送數據資訊。</a:t>
            </a:r>
            <a:endParaRPr lang="zh-TW" altLang="en-US" b="0" dirty="0"/>
          </a:p>
        </p:txBody>
      </p:sp>
    </p:spTree>
    <p:extLst>
      <p:ext uri="{BB962C8B-B14F-4D97-AF65-F5344CB8AC3E}">
        <p14:creationId xmlns:p14="http://schemas.microsoft.com/office/powerpoint/2010/main" val="370555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en-US" sz="1100" b="0" i="0" u="none" strike="noStrike" cap="none" dirty="0" smtClean="0">
                <a:solidFill>
                  <a:srgbClr val="000000"/>
                </a:solidFill>
                <a:effectLst/>
                <a:latin typeface="Arial"/>
                <a:ea typeface="Arial"/>
                <a:cs typeface="Arial"/>
                <a:sym typeface="Arial"/>
              </a:rPr>
              <a:t>第二代移動通訊系統主要有</a:t>
            </a:r>
            <a:r>
              <a:rPr lang="en-US" altLang="zh-TW" sz="1100" b="0" i="0" u="none" strike="noStrike" cap="none" dirty="0" smtClean="0">
                <a:solidFill>
                  <a:srgbClr val="000000"/>
                </a:solidFill>
                <a:effectLst/>
                <a:latin typeface="Arial"/>
                <a:ea typeface="Arial"/>
                <a:cs typeface="Arial"/>
                <a:sym typeface="Arial"/>
              </a:rPr>
              <a:t>CDMA</a:t>
            </a:r>
            <a:r>
              <a:rPr lang="zh-TW" altLang="en-US" sz="1100" b="0" i="0" u="none" strike="noStrike" cap="none" dirty="0" smtClean="0">
                <a:solidFill>
                  <a:srgbClr val="000000"/>
                </a:solidFill>
                <a:effectLst/>
                <a:latin typeface="Arial"/>
                <a:ea typeface="Arial"/>
                <a:cs typeface="Arial"/>
                <a:sym typeface="Arial"/>
              </a:rPr>
              <a:t>和</a:t>
            </a:r>
            <a:r>
              <a:rPr lang="en-US" altLang="zh-TW" sz="1100" b="0" i="0" u="none" strike="noStrike" cap="none" dirty="0" smtClean="0">
                <a:solidFill>
                  <a:srgbClr val="000000"/>
                </a:solidFill>
                <a:effectLst/>
                <a:latin typeface="Arial"/>
                <a:ea typeface="Arial"/>
                <a:cs typeface="Arial"/>
                <a:sym typeface="Arial"/>
              </a:rPr>
              <a:t>GSM</a:t>
            </a:r>
            <a:r>
              <a:rPr lang="zh-TW" altLang="en-US" sz="1100" b="0" i="0" u="none" strike="noStrike" cap="none" dirty="0" smtClean="0">
                <a:solidFill>
                  <a:srgbClr val="000000"/>
                </a:solidFill>
                <a:effectLst/>
                <a:latin typeface="Arial"/>
                <a:ea typeface="Arial"/>
                <a:cs typeface="Arial"/>
                <a:sym typeface="Arial"/>
              </a:rPr>
              <a:t>兩種，其中，</a:t>
            </a:r>
            <a:r>
              <a:rPr lang="en-US" altLang="zh-TW" sz="1100" b="0" i="0" u="none" strike="noStrike" cap="none" dirty="0" smtClean="0">
                <a:solidFill>
                  <a:srgbClr val="000000"/>
                </a:solidFill>
                <a:effectLst/>
                <a:latin typeface="Arial"/>
                <a:ea typeface="Arial"/>
                <a:cs typeface="Arial"/>
                <a:sym typeface="Arial"/>
              </a:rPr>
              <a:t>GSM</a:t>
            </a:r>
            <a:r>
              <a:rPr lang="zh-TW" altLang="en-US" sz="1100" b="0" i="0" u="none" strike="noStrike" cap="none" dirty="0" smtClean="0">
                <a:solidFill>
                  <a:srgbClr val="000000"/>
                </a:solidFill>
                <a:effectLst/>
                <a:latin typeface="Arial"/>
                <a:ea typeface="Arial"/>
                <a:cs typeface="Arial"/>
                <a:sym typeface="Arial"/>
              </a:rPr>
              <a:t>以</a:t>
            </a:r>
            <a:r>
              <a:rPr lang="en-US" altLang="zh-TW" sz="1100" b="0" i="0" u="none" strike="noStrike" cap="none" dirty="0" smtClean="0">
                <a:solidFill>
                  <a:srgbClr val="000000"/>
                </a:solidFill>
                <a:effectLst/>
                <a:latin typeface="Arial"/>
                <a:ea typeface="Arial"/>
                <a:cs typeface="Arial"/>
                <a:sym typeface="Arial"/>
              </a:rPr>
              <a:t>TDMA</a:t>
            </a:r>
            <a:r>
              <a:rPr lang="zh-TW" altLang="en-US" sz="1100" b="0" i="0" u="none" strike="noStrike" cap="none" dirty="0" smtClean="0">
                <a:solidFill>
                  <a:srgbClr val="000000"/>
                </a:solidFill>
                <a:effectLst/>
                <a:latin typeface="Arial"/>
                <a:ea typeface="Arial"/>
                <a:cs typeface="Arial"/>
                <a:sym typeface="Arial"/>
              </a:rPr>
              <a:t>所發展形成，於</a:t>
            </a:r>
            <a:r>
              <a:rPr lang="en-US" altLang="zh-TW" sz="1100" b="0" i="0" u="none" strike="noStrike" cap="none" dirty="0" smtClean="0">
                <a:solidFill>
                  <a:srgbClr val="000000"/>
                </a:solidFill>
                <a:effectLst/>
                <a:latin typeface="Arial"/>
                <a:ea typeface="Arial"/>
                <a:cs typeface="Arial"/>
                <a:sym typeface="Arial"/>
              </a:rPr>
              <a:t>1990</a:t>
            </a:r>
            <a:r>
              <a:rPr lang="zh-TW" altLang="en-US" sz="1100" b="0" i="0" u="none" strike="noStrike" cap="none" dirty="0" smtClean="0">
                <a:solidFill>
                  <a:srgbClr val="000000"/>
                </a:solidFill>
                <a:effectLst/>
                <a:latin typeface="Arial"/>
                <a:ea typeface="Arial"/>
                <a:cs typeface="Arial"/>
                <a:sym typeface="Arial"/>
              </a:rPr>
              <a:t>年開始投入商業運營，擁有抗干擾性強、成本低、已與加密等優點。但是，在</a:t>
            </a:r>
            <a:r>
              <a:rPr lang="en-US" altLang="zh-TW" sz="1100" b="0" i="0" u="none" strike="noStrike" cap="none" dirty="0" smtClean="0">
                <a:solidFill>
                  <a:srgbClr val="000000"/>
                </a:solidFill>
                <a:effectLst/>
                <a:latin typeface="Arial"/>
                <a:ea typeface="Arial"/>
                <a:cs typeface="Arial"/>
                <a:sym typeface="Arial"/>
              </a:rPr>
              <a:t>GSM</a:t>
            </a:r>
            <a:r>
              <a:rPr lang="zh-TW" altLang="en-US" sz="1100" b="0" i="0" u="none" strike="noStrike" cap="none" dirty="0" smtClean="0">
                <a:solidFill>
                  <a:srgbClr val="000000"/>
                </a:solidFill>
                <a:effectLst/>
                <a:latin typeface="Arial"/>
                <a:ea typeface="Arial"/>
                <a:cs typeface="Arial"/>
                <a:sym typeface="Arial"/>
              </a:rPr>
              <a:t>技術推出後不就，一種更先進的技術：</a:t>
            </a:r>
            <a:r>
              <a:rPr lang="en-US" altLang="zh-TW" sz="1100" b="0" i="0" u="none" strike="noStrike" cap="none" dirty="0" smtClean="0">
                <a:solidFill>
                  <a:srgbClr val="000000"/>
                </a:solidFill>
                <a:effectLst/>
                <a:latin typeface="Arial"/>
                <a:ea typeface="Arial"/>
                <a:cs typeface="Arial"/>
                <a:sym typeface="Arial"/>
              </a:rPr>
              <a:t>CDMA</a:t>
            </a:r>
            <a:r>
              <a:rPr lang="zh-TW" altLang="en-US" sz="1100" b="0" i="0" u="none" strike="noStrike" cap="none" dirty="0" smtClean="0">
                <a:solidFill>
                  <a:srgbClr val="000000"/>
                </a:solidFill>
                <a:effectLst/>
                <a:latin typeface="Arial"/>
                <a:ea typeface="Arial"/>
                <a:cs typeface="Arial"/>
                <a:sym typeface="Arial"/>
              </a:rPr>
              <a:t>也隨即推出。第三代移動通信技術使在第二代的基礎上發展演進而來，是高速數據傳輸的蜂窩移動通訊技術。</a:t>
            </a:r>
          </a:p>
        </p:txBody>
      </p:sp>
    </p:spTree>
    <p:extLst>
      <p:ext uri="{BB962C8B-B14F-4D97-AF65-F5344CB8AC3E}">
        <p14:creationId xmlns:p14="http://schemas.microsoft.com/office/powerpoint/2010/main" val="399718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zh-TW" sz="1100" b="0" i="0" u="none" strike="noStrike" kern="1200" cap="none" dirty="0" smtClean="0">
                <a:solidFill>
                  <a:srgbClr val="FF0000"/>
                </a:solidFill>
                <a:effectLst/>
                <a:latin typeface="Arial"/>
                <a:ea typeface="Arial"/>
                <a:cs typeface="Arial"/>
                <a:sym typeface="Arial"/>
              </a:rPr>
              <a:t>第三代行動通訊技術</a:t>
            </a:r>
            <a:r>
              <a:rPr lang="en-US" altLang="zh-TW" sz="1100" b="0" i="0" u="none" strike="noStrike" kern="1200" cap="none" dirty="0" smtClean="0">
                <a:solidFill>
                  <a:srgbClr val="FF0000"/>
                </a:solidFill>
                <a:effectLst/>
                <a:latin typeface="Arial"/>
                <a:ea typeface="Arial"/>
                <a:cs typeface="Arial"/>
                <a:sym typeface="Arial"/>
              </a:rPr>
              <a:t>(The Third Generation Mobile System,3G)</a:t>
            </a:r>
            <a:r>
              <a:rPr lang="zh-TW" altLang="zh-TW" sz="1100" b="0" i="0" u="none" strike="noStrike" kern="1200" cap="none" dirty="0" smtClean="0">
                <a:solidFill>
                  <a:srgbClr val="FF0000"/>
                </a:solidFill>
                <a:effectLst/>
                <a:latin typeface="Arial"/>
                <a:ea typeface="Arial"/>
                <a:cs typeface="Arial"/>
                <a:sym typeface="Arial"/>
              </a:rPr>
              <a:t>是由國際電信聯盟</a:t>
            </a:r>
            <a:r>
              <a:rPr lang="en-US" altLang="zh-TW" sz="1100" b="0" i="0" u="none" strike="noStrike" kern="1200" cap="none" dirty="0" smtClean="0">
                <a:solidFill>
                  <a:srgbClr val="FF0000"/>
                </a:solidFill>
                <a:effectLst/>
                <a:latin typeface="Arial"/>
                <a:ea typeface="Arial"/>
                <a:cs typeface="Arial"/>
                <a:sym typeface="Arial"/>
              </a:rPr>
              <a:t>(ITU)</a:t>
            </a:r>
            <a:r>
              <a:rPr lang="zh-TW" altLang="zh-TW" sz="1100" b="0" i="0" u="none" strike="noStrike" kern="1200" cap="none" dirty="0" smtClean="0">
                <a:solidFill>
                  <a:srgbClr val="FF0000"/>
                </a:solidFill>
                <a:effectLst/>
                <a:latin typeface="Arial"/>
                <a:ea typeface="Arial"/>
                <a:cs typeface="Arial"/>
                <a:sym typeface="Arial"/>
              </a:rPr>
              <a:t>所制定的</a:t>
            </a:r>
            <a:r>
              <a:rPr lang="en-US" altLang="zh-TW" sz="1100" b="0" i="0" u="none" strike="noStrike" kern="1200" cap="none" dirty="0" smtClean="0">
                <a:solidFill>
                  <a:srgbClr val="FF0000"/>
                </a:solidFill>
                <a:effectLst/>
                <a:latin typeface="Arial"/>
                <a:ea typeface="Arial"/>
                <a:cs typeface="Arial"/>
                <a:sym typeface="Arial"/>
              </a:rPr>
              <a:t>IMT-2000</a:t>
            </a:r>
            <a:r>
              <a:rPr lang="zh-TW" altLang="zh-TW" sz="1100" b="0" i="0" u="none" strike="noStrike" kern="1200" cap="none" dirty="0" smtClean="0">
                <a:solidFill>
                  <a:srgbClr val="FF0000"/>
                </a:solidFill>
                <a:effectLst/>
                <a:latin typeface="Arial"/>
                <a:ea typeface="Arial"/>
                <a:cs typeface="Arial"/>
                <a:sym typeface="Arial"/>
              </a:rPr>
              <a:t>標準。標準</a:t>
            </a:r>
            <a:r>
              <a:rPr lang="en-US" altLang="zh-TW" sz="1100" b="0" i="0" u="none" strike="noStrike" kern="1200" cap="none" dirty="0" smtClean="0">
                <a:solidFill>
                  <a:srgbClr val="FF0000"/>
                </a:solidFill>
                <a:effectLst/>
                <a:latin typeface="Arial"/>
                <a:ea typeface="Arial"/>
                <a:cs typeface="Arial"/>
                <a:sym typeface="Arial"/>
              </a:rPr>
              <a:t>(Protocol)</a:t>
            </a:r>
            <a:r>
              <a:rPr lang="zh-TW" altLang="zh-TW" sz="1100" b="0" i="0" u="none" strike="noStrike" kern="1200" cap="none" dirty="0" smtClean="0">
                <a:solidFill>
                  <a:srgbClr val="FF0000"/>
                </a:solidFill>
                <a:effectLst/>
                <a:latin typeface="Arial"/>
                <a:ea typeface="Arial"/>
                <a:cs typeface="Arial"/>
                <a:sym typeface="Arial"/>
              </a:rPr>
              <a:t>在網路中是極為重要的有了標準大家才能以其開發產品，否則開發出來的產品不相容會很麻煩。</a:t>
            </a:r>
          </a:p>
        </p:txBody>
      </p:sp>
    </p:spTree>
    <p:extLst>
      <p:ext uri="{BB962C8B-B14F-4D97-AF65-F5344CB8AC3E}">
        <p14:creationId xmlns:p14="http://schemas.microsoft.com/office/powerpoint/2010/main" val="399718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altLang="zh-TW" sz="1100" b="0" i="0" u="none" strike="noStrike" cap="none" dirty="0" smtClean="0">
                <a:solidFill>
                  <a:srgbClr val="000000"/>
                </a:solidFill>
                <a:effectLst/>
                <a:latin typeface="Arial"/>
                <a:ea typeface="Arial"/>
                <a:cs typeface="Arial"/>
                <a:sym typeface="Arial"/>
              </a:rPr>
              <a:t>3G</a:t>
            </a:r>
            <a:r>
              <a:rPr lang="zh-TW" altLang="en-US" sz="1100" b="0" i="0" u="none" strike="noStrike" cap="none" dirty="0" smtClean="0">
                <a:solidFill>
                  <a:srgbClr val="000000"/>
                </a:solidFill>
                <a:effectLst/>
                <a:latin typeface="Arial"/>
                <a:ea typeface="Arial"/>
                <a:cs typeface="Arial"/>
                <a:sym typeface="Arial"/>
              </a:rPr>
              <a:t>能將無線通訊與網際網路等多媒體通訊結合的新一代行動通訊系統。能夠處理圖像、音樂、視訊形式，提供網頁瀏覽、電話會議、電子商務資訊服務。無線網路必須能夠支援不同的資料傳輸速度，也就是說在室內、室外和行車的環境中能夠分別支援至少</a:t>
            </a:r>
            <a:r>
              <a:rPr lang="en-US" altLang="zh-TW" sz="1100" b="0" i="0" u="none" strike="noStrike" cap="none" dirty="0" smtClean="0">
                <a:solidFill>
                  <a:srgbClr val="000000"/>
                </a:solidFill>
                <a:effectLst/>
                <a:latin typeface="Arial"/>
                <a:ea typeface="Arial"/>
                <a:cs typeface="Arial"/>
                <a:sym typeface="Arial"/>
              </a:rPr>
              <a:t>2Mbps</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384kbps</a:t>
            </a:r>
            <a:r>
              <a:rPr lang="zh-TW" altLang="en-US" sz="1100" b="0" i="0" u="none" strike="noStrike" cap="none" dirty="0" smtClean="0">
                <a:solidFill>
                  <a:srgbClr val="000000"/>
                </a:solidFill>
                <a:effectLst/>
                <a:latin typeface="Arial"/>
                <a:ea typeface="Arial"/>
                <a:cs typeface="Arial"/>
                <a:sym typeface="Arial"/>
              </a:rPr>
              <a:t>以及</a:t>
            </a:r>
            <a:r>
              <a:rPr lang="en-US" altLang="zh-TW" sz="1100" b="0" i="0" u="none" strike="noStrike" cap="none" dirty="0" smtClean="0">
                <a:solidFill>
                  <a:srgbClr val="000000"/>
                </a:solidFill>
                <a:effectLst/>
                <a:latin typeface="Arial"/>
                <a:ea typeface="Arial"/>
                <a:cs typeface="Arial"/>
                <a:sym typeface="Arial"/>
              </a:rPr>
              <a:t>144kbps</a:t>
            </a:r>
            <a:r>
              <a:rPr lang="zh-TW" altLang="en-US" sz="1100" b="0" i="0" u="none" strike="noStrike" cap="none" dirty="0" smtClean="0">
                <a:solidFill>
                  <a:srgbClr val="000000"/>
                </a:solidFill>
                <a:effectLst/>
                <a:latin typeface="Arial"/>
                <a:ea typeface="Arial"/>
                <a:cs typeface="Arial"/>
                <a:sym typeface="Arial"/>
              </a:rPr>
              <a:t>的傳輸速度。由於採用了更高的頻帶和更先進的無線（空中介面）接入技術，</a:t>
            </a:r>
            <a:r>
              <a:rPr lang="en-US" altLang="zh-TW" sz="1100" b="0" i="0" u="none" strike="noStrike" cap="none" dirty="0" smtClean="0">
                <a:solidFill>
                  <a:srgbClr val="000000"/>
                </a:solidFill>
                <a:effectLst/>
                <a:latin typeface="Arial"/>
                <a:ea typeface="Arial"/>
                <a:cs typeface="Arial"/>
                <a:sym typeface="Arial"/>
              </a:rPr>
              <a:t>3G</a:t>
            </a:r>
            <a:r>
              <a:rPr lang="zh-TW" altLang="en-US" sz="1100" b="0" i="0" u="none" strike="noStrike" cap="none" dirty="0" smtClean="0">
                <a:solidFill>
                  <a:srgbClr val="000000"/>
                </a:solidFill>
                <a:effectLst/>
                <a:latin typeface="Arial"/>
                <a:ea typeface="Arial"/>
                <a:cs typeface="Arial"/>
                <a:sym typeface="Arial"/>
              </a:rPr>
              <a:t>標準的流動通訊網路通訊質素較</a:t>
            </a:r>
            <a:r>
              <a:rPr lang="en-US" altLang="zh-TW" sz="1100" b="0" i="0" u="none" strike="noStrike" cap="none" dirty="0" smtClean="0">
                <a:solidFill>
                  <a:srgbClr val="000000"/>
                </a:solidFill>
                <a:effectLst/>
                <a:latin typeface="Arial"/>
                <a:ea typeface="Arial"/>
                <a:cs typeface="Arial"/>
                <a:sym typeface="Arial"/>
              </a:rPr>
              <a:t>2G</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2.5G</a:t>
            </a:r>
            <a:r>
              <a:rPr lang="zh-TW" altLang="en-US" sz="1100" b="0" i="0" u="none" strike="noStrike" cap="none" dirty="0" smtClean="0">
                <a:solidFill>
                  <a:srgbClr val="000000"/>
                </a:solidFill>
                <a:effectLst/>
                <a:latin typeface="Arial"/>
                <a:ea typeface="Arial"/>
                <a:cs typeface="Arial"/>
                <a:sym typeface="Arial"/>
              </a:rPr>
              <a:t>網路有了很大提高，比如軟切換技術使得旅途中高速運動的移動用戶在駛出一個無線小區並進入另一個無線小區時不再出現掉話現象。而更高的頻帶範圍和 用戶分級規則使得單位區域內的網路容量大大提高，同時通話允許量大大增加。</a:t>
            </a:r>
            <a:endParaRPr lang="zh-TW" altLang="zh-TW" sz="1100" b="0" i="0" u="none" strike="noStrike" kern="1200" cap="none" dirty="0" smtClean="0">
              <a:solidFill>
                <a:srgbClr val="FF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altLang="zh-TW" b="0" dirty="0" smtClean="0"/>
              <a:t>2G</a:t>
            </a:r>
            <a:r>
              <a:rPr lang="en-US" altLang="zh-TW" b="0" baseline="0" dirty="0" smtClean="0"/>
              <a:t>-</a:t>
            </a:r>
            <a:r>
              <a:rPr lang="en-US" altLang="zh-TW" sz="1100" b="0" i="0" u="none" strike="noStrike" kern="1200" cap="none" dirty="0" smtClean="0">
                <a:solidFill>
                  <a:schemeClr val="tx1"/>
                </a:solidFill>
                <a:effectLst/>
                <a:latin typeface="Arial"/>
                <a:ea typeface="Arial"/>
                <a:cs typeface="Arial"/>
                <a:sym typeface="Arial"/>
              </a:rPr>
              <a:t>GSM </a:t>
            </a:r>
            <a:r>
              <a:rPr lang="zh-TW" altLang="zh-TW" sz="1100" b="0" i="0" u="none" strike="noStrike" kern="1200" cap="none" dirty="0" smtClean="0">
                <a:solidFill>
                  <a:schemeClr val="tx1"/>
                </a:solidFill>
                <a:effectLst/>
                <a:latin typeface="Arial"/>
                <a:ea typeface="Arial"/>
                <a:cs typeface="Arial"/>
                <a:sym typeface="Arial"/>
              </a:rPr>
              <a:t>系統只支援線路交換的語音通道，主要透過語音通道打電話與傳送簡訊，</a:t>
            </a:r>
            <a:r>
              <a:rPr lang="en-US" altLang="zh-TW" sz="1100" b="0" i="0" u="none" strike="noStrike" kern="1200" cap="none" dirty="0" smtClean="0">
                <a:solidFill>
                  <a:schemeClr val="tx1"/>
                </a:solidFill>
                <a:effectLst/>
                <a:latin typeface="Arial"/>
                <a:ea typeface="Arial"/>
                <a:cs typeface="Arial"/>
                <a:sym typeface="Arial"/>
              </a:rPr>
              <a:t>GPRS</a:t>
            </a:r>
            <a:r>
              <a:rPr lang="zh-TW" altLang="zh-TW" sz="1100" b="0" i="0" u="none" strike="noStrike" kern="1200" cap="none" dirty="0" smtClean="0">
                <a:solidFill>
                  <a:schemeClr val="tx1"/>
                </a:solidFill>
                <a:effectLst/>
                <a:latin typeface="Arial"/>
                <a:ea typeface="Arial"/>
                <a:cs typeface="Arial"/>
                <a:sym typeface="Arial"/>
              </a:rPr>
              <a:t>系統支援封包交換因此可以上網，但是由於利用語音通道傳送資料封包，因此上網的速度很慢。</a:t>
            </a:r>
            <a:endParaRPr lang="en-US" altLang="zh-TW" sz="1100" b="0" i="0" u="none" strike="noStrike" kern="1200" cap="none" dirty="0" smtClean="0">
              <a:solidFill>
                <a:schemeClr val="tx1"/>
              </a:solidFill>
              <a:effectLst/>
              <a:latin typeface="Arial"/>
              <a:ea typeface="Arial"/>
              <a:cs typeface="Arial"/>
              <a:sym typeface="Arial"/>
            </a:endParaRPr>
          </a:p>
          <a:p>
            <a:pPr marL="139700" indent="0">
              <a:buNone/>
            </a:pPr>
            <a:endParaRPr lang="en-US" altLang="zh-TW" sz="1100" b="0" i="0" u="none" strike="noStrike" kern="1200" cap="none" dirty="0" smtClean="0">
              <a:solidFill>
                <a:schemeClr val="tx1"/>
              </a:solidFill>
              <a:effectLst/>
              <a:latin typeface="Arial"/>
              <a:ea typeface="Arial"/>
              <a:cs typeface="Arial"/>
              <a:sym typeface="Arial"/>
            </a:endParaRPr>
          </a:p>
          <a:p>
            <a:pPr marL="139700" indent="0">
              <a:buNone/>
            </a:pPr>
            <a:r>
              <a:rPr lang="en-US" altLang="zh-TW" b="0" dirty="0" smtClean="0">
                <a:solidFill>
                  <a:schemeClr val="tx1"/>
                </a:solidFill>
                <a:latin typeface="微軟正黑體" panose="020B0604030504040204" pitchFamily="34" charset="-120"/>
                <a:ea typeface="微軟正黑體" panose="020B0604030504040204" pitchFamily="34" charset="-120"/>
              </a:rPr>
              <a:t>3G-</a:t>
            </a:r>
            <a:r>
              <a:rPr lang="en-US" altLang="zh-TW" sz="1100" b="0" i="0" u="none" strike="noStrike" kern="1200" cap="none" dirty="0" smtClean="0">
                <a:solidFill>
                  <a:schemeClr val="tx1"/>
                </a:solidFill>
                <a:effectLst/>
                <a:latin typeface="Arial"/>
                <a:ea typeface="Arial"/>
                <a:cs typeface="Arial"/>
                <a:sym typeface="Arial"/>
              </a:rPr>
              <a:t>UMTS </a:t>
            </a:r>
            <a:r>
              <a:rPr lang="zh-TW" altLang="zh-TW" sz="1100" b="0" i="0" u="none" strike="noStrike" kern="1200" cap="none" dirty="0" smtClean="0">
                <a:solidFill>
                  <a:schemeClr val="tx1"/>
                </a:solidFill>
                <a:effectLst/>
                <a:latin typeface="Arial"/>
                <a:ea typeface="Arial"/>
                <a:cs typeface="Arial"/>
                <a:sym typeface="Arial"/>
              </a:rPr>
              <a:t>系統支援封包交換，可以用更快的速度上網，由於</a:t>
            </a:r>
            <a:r>
              <a:rPr lang="en-US" altLang="zh-TW" sz="1100" b="0" i="0" u="none" strike="noStrike" kern="1200" cap="none" dirty="0" smtClean="0">
                <a:solidFill>
                  <a:schemeClr val="tx1"/>
                </a:solidFill>
                <a:effectLst/>
                <a:latin typeface="Arial"/>
                <a:ea typeface="Arial"/>
                <a:cs typeface="Arial"/>
                <a:sym typeface="Arial"/>
              </a:rPr>
              <a:t> 3G </a:t>
            </a:r>
            <a:r>
              <a:rPr lang="zh-TW" altLang="zh-TW" sz="1100" b="0" i="0" u="none" strike="noStrike" kern="1200" cap="none" dirty="0" smtClean="0">
                <a:solidFill>
                  <a:schemeClr val="tx1"/>
                </a:solidFill>
                <a:effectLst/>
                <a:latin typeface="Arial"/>
                <a:ea typeface="Arial"/>
                <a:cs typeface="Arial"/>
                <a:sym typeface="Arial"/>
              </a:rPr>
              <a:t>的手機同時支援</a:t>
            </a:r>
            <a:r>
              <a:rPr lang="en-US" altLang="zh-TW" sz="1100" b="0" i="0" u="none" strike="noStrike" kern="1200" cap="none" dirty="0" smtClean="0">
                <a:solidFill>
                  <a:schemeClr val="tx1"/>
                </a:solidFill>
                <a:effectLst/>
                <a:latin typeface="Arial"/>
                <a:ea typeface="Arial"/>
                <a:cs typeface="Arial"/>
                <a:sym typeface="Arial"/>
              </a:rPr>
              <a:t> 2G </a:t>
            </a:r>
            <a:r>
              <a:rPr lang="zh-TW" altLang="zh-TW" sz="1100" b="0" i="0" u="none" strike="noStrike" kern="1200" cap="none" dirty="0" smtClean="0">
                <a:solidFill>
                  <a:schemeClr val="tx1"/>
                </a:solidFill>
                <a:effectLst/>
                <a:latin typeface="Arial"/>
                <a:ea typeface="Arial"/>
                <a:cs typeface="Arial"/>
                <a:sym typeface="Arial"/>
              </a:rPr>
              <a:t>，因此當使用</a:t>
            </a:r>
            <a:r>
              <a:rPr lang="en-US" altLang="zh-TW" sz="1100" b="0" i="0" u="none" strike="noStrike" kern="1200" cap="none" dirty="0" smtClean="0">
                <a:solidFill>
                  <a:schemeClr val="tx1"/>
                </a:solidFill>
                <a:effectLst/>
                <a:latin typeface="Arial"/>
                <a:ea typeface="Arial"/>
                <a:cs typeface="Arial"/>
                <a:sym typeface="Arial"/>
              </a:rPr>
              <a:t> 3G </a:t>
            </a:r>
            <a:r>
              <a:rPr lang="zh-TW" altLang="zh-TW" sz="1100" b="0" i="0" u="none" strike="noStrike" kern="1200" cap="none" dirty="0" smtClean="0">
                <a:solidFill>
                  <a:schemeClr val="tx1"/>
                </a:solidFill>
                <a:effectLst/>
                <a:latin typeface="Arial"/>
                <a:ea typeface="Arial"/>
                <a:cs typeface="Arial"/>
                <a:sym typeface="Arial"/>
              </a:rPr>
              <a:t>的手機講電話或傳簡訊時，仍然可以使用</a:t>
            </a:r>
            <a:r>
              <a:rPr lang="en-US" altLang="zh-TW" sz="1100" b="0" i="0" u="none" strike="noStrike" kern="1200" cap="none" dirty="0" smtClean="0">
                <a:solidFill>
                  <a:schemeClr val="tx1"/>
                </a:solidFill>
                <a:effectLst/>
                <a:latin typeface="Arial"/>
                <a:ea typeface="Arial"/>
                <a:cs typeface="Arial"/>
                <a:sym typeface="Arial"/>
              </a:rPr>
              <a:t> GSM </a:t>
            </a:r>
            <a:r>
              <a:rPr lang="zh-TW" altLang="zh-TW" sz="1100" b="0" i="0" u="none" strike="noStrike" kern="1200" cap="none" dirty="0" smtClean="0">
                <a:solidFill>
                  <a:schemeClr val="tx1"/>
                </a:solidFill>
                <a:effectLst/>
                <a:latin typeface="Arial"/>
                <a:ea typeface="Arial"/>
                <a:cs typeface="Arial"/>
                <a:sym typeface="Arial"/>
              </a:rPr>
              <a:t>系統的語音通道來完成。</a:t>
            </a:r>
            <a:endParaRPr lang="en-US" altLang="zh-TW" sz="1100" b="0" i="0" u="none" strike="noStrike" kern="1200" cap="none" dirty="0" smtClean="0">
              <a:solidFill>
                <a:schemeClr val="tx1"/>
              </a:solidFill>
              <a:effectLst/>
              <a:latin typeface="Arial"/>
              <a:ea typeface="Arial"/>
              <a:cs typeface="Arial"/>
              <a:sym typeface="Arial"/>
            </a:endParaRPr>
          </a:p>
          <a:p>
            <a:pPr marL="139700" indent="0">
              <a:buNone/>
            </a:pPr>
            <a:endParaRPr lang="en-US" altLang="zh-TW" sz="1100" b="0" i="0" u="none" strike="noStrike" kern="1200" cap="none" dirty="0" smtClean="0">
              <a:solidFill>
                <a:schemeClr val="tx1"/>
              </a:solidFill>
              <a:effectLst/>
              <a:latin typeface="Arial"/>
              <a:ea typeface="微軟正黑體" panose="020B0604030504040204" pitchFamily="34" charset="-120"/>
              <a:cs typeface="Arial"/>
              <a:sym typeface="Arial"/>
            </a:endParaRPr>
          </a:p>
          <a:p>
            <a:pPr marL="139700" indent="0">
              <a:buNone/>
            </a:pPr>
            <a:r>
              <a:rPr lang="en-US" altLang="zh-TW" b="0" dirty="0" smtClean="0">
                <a:solidFill>
                  <a:schemeClr val="tx1"/>
                </a:solidFill>
                <a:latin typeface="微軟正黑體" panose="020B0604030504040204" pitchFamily="34" charset="-120"/>
                <a:ea typeface="微軟正黑體" panose="020B0604030504040204" pitchFamily="34" charset="-120"/>
              </a:rPr>
              <a:t>4G-</a:t>
            </a:r>
            <a:r>
              <a:rPr lang="zh-TW" altLang="en-US" b="0" dirty="0" smtClean="0">
                <a:solidFill>
                  <a:schemeClr val="tx1"/>
                </a:solidFill>
                <a:latin typeface="微軟正黑體" panose="020B0604030504040204" pitchFamily="34" charset="-120"/>
                <a:ea typeface="微軟正黑體" panose="020B0604030504040204" pitchFamily="34" charset="-120"/>
              </a:rPr>
              <a:t>提供了更加快速的資料傳輸速率，可以支持雲端服務與巨量資料服務，且可將語音資料更有效率的由封包形式傳輸</a:t>
            </a:r>
            <a:r>
              <a:rPr lang="zh-TW" altLang="zh-TW" sz="1100" b="0" i="0" u="none" strike="noStrike" kern="1200" cap="none" dirty="0" smtClean="0">
                <a:solidFill>
                  <a:schemeClr val="tx1"/>
                </a:solidFill>
                <a:effectLst/>
                <a:latin typeface="Arial"/>
                <a:ea typeface="Arial"/>
                <a:cs typeface="Arial"/>
                <a:sym typeface="Arial"/>
              </a:rPr>
              <a:t>「</a:t>
            </a:r>
            <a:r>
              <a:rPr lang="en-US" altLang="zh-TW" sz="1100" b="0" i="0" u="none" strike="noStrike" kern="1200" cap="none" dirty="0" err="1" smtClean="0">
                <a:solidFill>
                  <a:schemeClr val="tx1"/>
                </a:solidFill>
                <a:effectLst/>
                <a:latin typeface="Arial"/>
                <a:ea typeface="Arial"/>
                <a:cs typeface="Arial"/>
                <a:sym typeface="Arial"/>
              </a:rPr>
              <a:t>VoLTE</a:t>
            </a:r>
            <a:r>
              <a:rPr lang="zh-TW" altLang="zh-TW" sz="1100" b="0" i="0" u="none" strike="noStrike" kern="1200" cap="none" dirty="0" smtClean="0">
                <a:solidFill>
                  <a:schemeClr val="tx1"/>
                </a:solidFill>
                <a:effectLst/>
                <a:latin typeface="Arial"/>
                <a:ea typeface="Arial"/>
                <a:cs typeface="Arial"/>
                <a:sym typeface="Arial"/>
              </a:rPr>
              <a:t>（</a:t>
            </a:r>
            <a:r>
              <a:rPr lang="en-US" altLang="zh-TW" sz="1100" b="0" i="0" u="none" strike="noStrike" kern="1200" cap="none" dirty="0" smtClean="0">
                <a:solidFill>
                  <a:schemeClr val="tx1"/>
                </a:solidFill>
                <a:effectLst/>
                <a:latin typeface="Arial"/>
                <a:ea typeface="Arial"/>
                <a:cs typeface="Arial"/>
                <a:sym typeface="Arial"/>
              </a:rPr>
              <a:t>Voice over LTE</a:t>
            </a:r>
            <a:r>
              <a:rPr lang="zh-TW" altLang="zh-TW" sz="1100" b="0" i="0" u="none" strike="noStrike" kern="1200" cap="none" dirty="0" smtClean="0">
                <a:solidFill>
                  <a:schemeClr val="tx1"/>
                </a:solidFill>
                <a:effectLst/>
                <a:latin typeface="Arial"/>
                <a:ea typeface="Arial"/>
                <a:cs typeface="Arial"/>
                <a:sym typeface="Arial"/>
              </a:rPr>
              <a:t>）」</a:t>
            </a:r>
            <a:r>
              <a:rPr lang="zh-TW" altLang="en-US" b="0" dirty="0" smtClean="0">
                <a:solidFill>
                  <a:schemeClr val="tx1"/>
                </a:solidFill>
                <a:latin typeface="微軟正黑體" panose="020B0604030504040204" pitchFamily="34" charset="-120"/>
                <a:ea typeface="微軟正黑體" panose="020B0604030504040204" pitchFamily="34" charset="-120"/>
              </a:rPr>
              <a:t>，</a:t>
            </a:r>
            <a:r>
              <a:rPr lang="zh-TW" altLang="zh-TW" sz="1100" b="0" i="0" u="none" strike="noStrike" kern="1200" cap="none" dirty="0" smtClean="0">
                <a:solidFill>
                  <a:schemeClr val="tx1"/>
                </a:solidFill>
                <a:effectLst/>
                <a:latin typeface="Arial"/>
                <a:ea typeface="Arial"/>
                <a:cs typeface="Arial"/>
                <a:sym typeface="Arial"/>
              </a:rPr>
              <a:t>目前台灣大部份電信公司的</a:t>
            </a:r>
            <a:r>
              <a:rPr lang="en-US" altLang="zh-TW" sz="1100" b="0" i="0" u="none" strike="noStrike" kern="1200" cap="none" dirty="0" smtClean="0">
                <a:solidFill>
                  <a:schemeClr val="tx1"/>
                </a:solidFill>
                <a:effectLst/>
                <a:latin typeface="Arial"/>
                <a:ea typeface="Arial"/>
                <a:cs typeface="Arial"/>
                <a:sym typeface="Arial"/>
              </a:rPr>
              <a:t> 4G LTE</a:t>
            </a:r>
            <a:r>
              <a:rPr lang="zh-TW" altLang="zh-TW" sz="1100" b="0" i="0" u="none" strike="noStrike" kern="1200" cap="none" dirty="0" smtClean="0">
                <a:solidFill>
                  <a:schemeClr val="tx1"/>
                </a:solidFill>
                <a:effectLst/>
                <a:latin typeface="Arial"/>
                <a:ea typeface="Arial"/>
                <a:cs typeface="Arial"/>
                <a:sym typeface="Arial"/>
              </a:rPr>
              <a:t>系統仍然沒有使用「</a:t>
            </a:r>
            <a:r>
              <a:rPr lang="en-US" altLang="zh-TW" sz="1100" b="0" i="0" u="none" strike="noStrike" kern="1200" cap="none" dirty="0" err="1" smtClean="0">
                <a:solidFill>
                  <a:schemeClr val="tx1"/>
                </a:solidFill>
                <a:effectLst/>
                <a:latin typeface="Arial"/>
                <a:ea typeface="Arial"/>
                <a:cs typeface="Arial"/>
                <a:sym typeface="Arial"/>
              </a:rPr>
              <a:t>VoLTE</a:t>
            </a:r>
            <a:r>
              <a:rPr lang="zh-TW" altLang="zh-TW" sz="1100" b="0" i="0" u="none" strike="noStrike" kern="1200" cap="none" dirty="0" smtClean="0">
                <a:solidFill>
                  <a:schemeClr val="tx1"/>
                </a:solidFill>
                <a:effectLst/>
                <a:latin typeface="Arial"/>
                <a:ea typeface="Arial"/>
                <a:cs typeface="Arial"/>
                <a:sym typeface="Arial"/>
              </a:rPr>
              <a:t>」</a:t>
            </a:r>
            <a:r>
              <a:rPr lang="zh-TW" altLang="en-US" b="0" dirty="0" smtClean="0">
                <a:solidFill>
                  <a:schemeClr val="tx1"/>
                </a:solidFill>
                <a:latin typeface="微軟正黑體" panose="020B0604030504040204" pitchFamily="34" charset="-120"/>
                <a:ea typeface="微軟正黑體" panose="020B0604030504040204" pitchFamily="34" charset="-120"/>
              </a:rPr>
              <a:t>。</a:t>
            </a:r>
            <a:endParaRPr lang="en-US" altLang="zh-TW" b="0" dirty="0" smtClean="0">
              <a:solidFill>
                <a:schemeClr val="tx1"/>
              </a:solidFill>
              <a:latin typeface="微軟正黑體" panose="020B0604030504040204" pitchFamily="34" charset="-120"/>
              <a:ea typeface="微軟正黑體" panose="020B0604030504040204" pitchFamily="34" charset="-120"/>
            </a:endParaRPr>
          </a:p>
          <a:p>
            <a:pPr marL="139700" indent="0">
              <a:buNone/>
            </a:pPr>
            <a:endParaRPr lang="en-US" altLang="zh-TW" b="0" dirty="0" smtClean="0">
              <a:solidFill>
                <a:schemeClr val="tx1"/>
              </a:solidFill>
              <a:latin typeface="微軟正黑體" panose="020B0604030504040204" pitchFamily="34" charset="-120"/>
              <a:ea typeface="微軟正黑體" panose="020B0604030504040204" pitchFamily="34" charset="-120"/>
            </a:endParaRPr>
          </a:p>
          <a:p>
            <a:pPr marL="139700" indent="0">
              <a:buNone/>
            </a:pPr>
            <a:r>
              <a:rPr lang="en-US" altLang="zh-TW" sz="1100" b="0" i="0" u="none" strike="noStrike" kern="1200" cap="none" dirty="0" smtClean="0">
                <a:solidFill>
                  <a:schemeClr val="tx1"/>
                </a:solidFill>
                <a:effectLst/>
                <a:latin typeface="Arial"/>
                <a:ea typeface="Arial"/>
                <a:cs typeface="Arial"/>
                <a:sym typeface="Arial"/>
              </a:rPr>
              <a:t>5G-</a:t>
            </a:r>
            <a:r>
              <a:rPr lang="zh-TW" altLang="en-US" sz="1100" b="0" i="0" u="none" strike="noStrike" kern="1200" cap="none" dirty="0" smtClean="0">
                <a:solidFill>
                  <a:schemeClr val="tx1"/>
                </a:solidFill>
                <a:effectLst/>
                <a:latin typeface="Arial"/>
                <a:ea typeface="Arial"/>
                <a:cs typeface="Arial"/>
                <a:sym typeface="Arial"/>
              </a:rPr>
              <a:t>將採用</a:t>
            </a:r>
            <a:r>
              <a:rPr lang="en-US" altLang="zh-TW" sz="1100" b="0" i="0" u="none" strike="noStrike" kern="1200" cap="none" dirty="0" smtClean="0">
                <a:solidFill>
                  <a:schemeClr val="tx1"/>
                </a:solidFill>
                <a:effectLst/>
                <a:latin typeface="Arial"/>
                <a:ea typeface="Arial"/>
                <a:cs typeface="Arial"/>
                <a:sym typeface="Arial"/>
              </a:rPr>
              <a:t>512-QAM</a:t>
            </a:r>
            <a:r>
              <a:rPr lang="zh-TW" altLang="en-US" sz="1100" b="0" i="0" u="none" strike="noStrike" kern="1200" cap="none" dirty="0" smtClean="0">
                <a:solidFill>
                  <a:schemeClr val="tx1"/>
                </a:solidFill>
                <a:effectLst/>
                <a:latin typeface="Arial"/>
                <a:ea typeface="Arial"/>
                <a:cs typeface="Arial"/>
                <a:sym typeface="Arial"/>
              </a:rPr>
              <a:t>或</a:t>
            </a:r>
            <a:r>
              <a:rPr lang="en-US" altLang="zh-TW" sz="1100" b="0" i="0" u="none" strike="noStrike" kern="1200" cap="none" dirty="0" smtClean="0">
                <a:solidFill>
                  <a:schemeClr val="tx1"/>
                </a:solidFill>
                <a:effectLst/>
                <a:latin typeface="Arial"/>
                <a:ea typeface="Arial"/>
                <a:cs typeface="Arial"/>
                <a:sym typeface="Arial"/>
              </a:rPr>
              <a:t>1024-QAM</a:t>
            </a:r>
            <a:r>
              <a:rPr lang="zh-TW" altLang="en-US" sz="1100" b="0" i="0" u="none" strike="noStrike" kern="1200" cap="none" dirty="0" smtClean="0">
                <a:solidFill>
                  <a:schemeClr val="tx1"/>
                </a:solidFill>
                <a:effectLst/>
                <a:latin typeface="Arial"/>
                <a:ea typeface="Arial"/>
                <a:cs typeface="Arial"/>
                <a:sym typeface="Arial"/>
              </a:rPr>
              <a:t>更高的資料壓縮密度調變</a:t>
            </a:r>
            <a:r>
              <a:rPr lang="en-US" altLang="zh-TW" sz="1100" b="0" i="0" u="none" strike="noStrike" kern="1200" cap="none" dirty="0" smtClean="0">
                <a:solidFill>
                  <a:schemeClr val="tx1"/>
                </a:solidFill>
                <a:effectLst/>
                <a:latin typeface="Arial"/>
                <a:ea typeface="Arial"/>
                <a:cs typeface="Arial"/>
                <a:sym typeface="Arial"/>
              </a:rPr>
              <a:t>/</a:t>
            </a:r>
            <a:r>
              <a:rPr lang="zh-TW" altLang="en-US" sz="1100" b="0" i="0" u="none" strike="noStrike" kern="1200" cap="none" dirty="0" smtClean="0">
                <a:solidFill>
                  <a:schemeClr val="tx1"/>
                </a:solidFill>
                <a:effectLst/>
                <a:latin typeface="Arial"/>
                <a:ea typeface="Arial"/>
                <a:cs typeface="Arial"/>
                <a:sym typeface="Arial"/>
              </a:rPr>
              <a:t>解調變器，目前</a:t>
            </a:r>
            <a:r>
              <a:rPr lang="en-US" altLang="zh-TW" sz="1100" b="0" i="0" u="none" strike="noStrike" kern="1200" cap="none" dirty="0" smtClean="0">
                <a:solidFill>
                  <a:schemeClr val="tx1"/>
                </a:solidFill>
                <a:effectLst/>
                <a:latin typeface="Arial"/>
                <a:ea typeface="Arial"/>
                <a:cs typeface="Arial"/>
                <a:sym typeface="Arial"/>
              </a:rPr>
              <a:t>4G</a:t>
            </a:r>
            <a:r>
              <a:rPr lang="zh-TW" altLang="en-US" sz="1100" b="0" i="0" u="none" strike="noStrike" kern="1200" cap="none" dirty="0" smtClean="0">
                <a:solidFill>
                  <a:schemeClr val="tx1"/>
                </a:solidFill>
                <a:effectLst/>
                <a:latin typeface="Arial"/>
                <a:ea typeface="Arial"/>
                <a:cs typeface="Arial"/>
                <a:sym typeface="Arial"/>
              </a:rPr>
              <a:t>使用</a:t>
            </a:r>
            <a:r>
              <a:rPr lang="en-US" altLang="zh-TW" sz="1100" b="0" i="0" u="none" strike="noStrike" kern="1200" cap="none" dirty="0" smtClean="0">
                <a:solidFill>
                  <a:schemeClr val="tx1"/>
                </a:solidFill>
                <a:effectLst/>
                <a:latin typeface="Arial"/>
                <a:ea typeface="Arial"/>
                <a:cs typeface="Arial"/>
                <a:sym typeface="Arial"/>
              </a:rPr>
              <a:t>256-QAM</a:t>
            </a:r>
            <a:r>
              <a:rPr lang="zh-TW" altLang="en-US" sz="1100" b="0" i="0" u="none" strike="noStrike" kern="1200" cap="none" dirty="0" smtClean="0">
                <a:solidFill>
                  <a:schemeClr val="tx1"/>
                </a:solidFill>
                <a:effectLst/>
                <a:latin typeface="Arial"/>
                <a:ea typeface="Arial"/>
                <a:cs typeface="Arial"/>
                <a:sym typeface="Arial"/>
              </a:rPr>
              <a:t>或</a:t>
            </a:r>
            <a:r>
              <a:rPr lang="en-US" altLang="zh-TW" sz="1100" b="0" i="0" u="none" strike="noStrike" kern="1200" cap="none" dirty="0" smtClean="0">
                <a:solidFill>
                  <a:schemeClr val="tx1"/>
                </a:solidFill>
                <a:effectLst/>
                <a:latin typeface="Arial"/>
                <a:ea typeface="Arial"/>
                <a:cs typeface="Arial"/>
                <a:sym typeface="Arial"/>
              </a:rPr>
              <a:t>64-QAM</a:t>
            </a:r>
            <a:r>
              <a:rPr lang="zh-TW" altLang="en-US" sz="1100" b="0" i="0" u="none" strike="noStrike" kern="1200" cap="none" dirty="0" smtClean="0">
                <a:solidFill>
                  <a:schemeClr val="tx1"/>
                </a:solidFill>
                <a:effectLst/>
                <a:latin typeface="Arial"/>
                <a:ea typeface="Arial"/>
                <a:cs typeface="Arial"/>
                <a:sym typeface="Arial"/>
              </a:rPr>
              <a:t>的調變以壓縮傳輸資料，因此頻譜效率每</a:t>
            </a:r>
            <a:r>
              <a:rPr lang="en-US" altLang="zh-TW" sz="1100" b="0" i="0" u="none" strike="noStrike" kern="1200" cap="none" dirty="0" smtClean="0">
                <a:solidFill>
                  <a:schemeClr val="tx1"/>
                </a:solidFill>
                <a:effectLst/>
                <a:latin typeface="Arial"/>
                <a:ea typeface="Arial"/>
                <a:cs typeface="Arial"/>
                <a:sym typeface="Arial"/>
              </a:rPr>
              <a:t>Mbps/100MHz</a:t>
            </a:r>
            <a:r>
              <a:rPr lang="zh-TW" altLang="en-US" sz="1100" b="0" i="0" u="none" strike="noStrike" kern="1200" cap="none" dirty="0" smtClean="0">
                <a:solidFill>
                  <a:schemeClr val="tx1"/>
                </a:solidFill>
                <a:effectLst/>
                <a:latin typeface="Arial"/>
                <a:ea typeface="Arial"/>
                <a:cs typeface="Arial"/>
                <a:sym typeface="Arial"/>
              </a:rPr>
              <a:t>的利用效率更高提高更多傳輸速率。使用的頻譜是</a:t>
            </a:r>
            <a:r>
              <a:rPr lang="en-US" altLang="zh-TW" sz="1100" b="0" i="0" u="none" strike="noStrike" kern="1200" cap="none" dirty="0" smtClean="0">
                <a:solidFill>
                  <a:schemeClr val="tx1"/>
                </a:solidFill>
                <a:effectLst/>
                <a:latin typeface="Arial"/>
                <a:ea typeface="Arial"/>
                <a:cs typeface="Arial"/>
                <a:sym typeface="Arial"/>
              </a:rPr>
              <a:t>28GHz</a:t>
            </a:r>
            <a:r>
              <a:rPr lang="zh-TW" altLang="en-US" sz="1100" b="0" i="0" u="none" strike="noStrike" kern="1200" cap="none" dirty="0" smtClean="0">
                <a:solidFill>
                  <a:schemeClr val="tx1"/>
                </a:solidFill>
                <a:effectLst/>
                <a:latin typeface="Arial"/>
                <a:ea typeface="Arial"/>
                <a:cs typeface="Arial"/>
                <a:sym typeface="Arial"/>
              </a:rPr>
              <a:t>及</a:t>
            </a:r>
            <a:r>
              <a:rPr lang="en-US" altLang="zh-TW" sz="1100" b="0" i="0" u="none" strike="noStrike" kern="1200" cap="none" dirty="0" smtClean="0">
                <a:solidFill>
                  <a:schemeClr val="tx1"/>
                </a:solidFill>
                <a:effectLst/>
                <a:latin typeface="Arial"/>
                <a:ea typeface="Arial"/>
                <a:cs typeface="Arial"/>
                <a:sym typeface="Arial"/>
              </a:rPr>
              <a:t>60GHz</a:t>
            </a:r>
            <a:r>
              <a:rPr lang="zh-TW" altLang="en-US" sz="1100" b="0" i="0" u="none" strike="noStrike" kern="1200" cap="none" dirty="0" smtClean="0">
                <a:solidFill>
                  <a:schemeClr val="tx1"/>
                </a:solidFill>
                <a:effectLst/>
                <a:latin typeface="Arial"/>
                <a:ea typeface="Arial"/>
                <a:cs typeface="Arial"/>
                <a:sym typeface="Arial"/>
              </a:rPr>
              <a:t>，屬極高頻（</a:t>
            </a:r>
            <a:r>
              <a:rPr lang="en-US" altLang="zh-TW" sz="1100" b="0" i="0" u="none" strike="noStrike" kern="1200" cap="none" dirty="0" smtClean="0">
                <a:solidFill>
                  <a:schemeClr val="tx1"/>
                </a:solidFill>
                <a:effectLst/>
                <a:latin typeface="Arial"/>
                <a:ea typeface="Arial"/>
                <a:cs typeface="Arial"/>
                <a:sym typeface="Arial"/>
              </a:rPr>
              <a:t>EHF</a:t>
            </a:r>
            <a:r>
              <a:rPr lang="zh-TW" altLang="en-US" sz="1100" b="0" i="0" u="none" strike="noStrike" kern="1200" cap="none" dirty="0" smtClean="0">
                <a:solidFill>
                  <a:schemeClr val="tx1"/>
                </a:solidFill>
                <a:effectLst/>
                <a:latin typeface="Arial"/>
                <a:ea typeface="Arial"/>
                <a:cs typeface="Arial"/>
                <a:sym typeface="Arial"/>
              </a:rPr>
              <a:t>），比一般電信業現行使用的頻譜（如</a:t>
            </a:r>
            <a:r>
              <a:rPr lang="en-US" altLang="zh-TW" sz="1100" b="0" i="0" u="none" strike="noStrike" kern="1200" cap="none" dirty="0" smtClean="0">
                <a:solidFill>
                  <a:schemeClr val="tx1"/>
                </a:solidFill>
                <a:effectLst/>
                <a:latin typeface="Arial"/>
                <a:ea typeface="Arial"/>
                <a:cs typeface="Arial"/>
                <a:sym typeface="Arial"/>
              </a:rPr>
              <a:t>2.6GHz</a:t>
            </a:r>
            <a:r>
              <a:rPr lang="zh-TW" altLang="en-US" sz="1100" b="0" i="0" u="none" strike="noStrike" kern="1200" cap="none" dirty="0" smtClean="0">
                <a:solidFill>
                  <a:schemeClr val="tx1"/>
                </a:solidFill>
                <a:effectLst/>
                <a:latin typeface="Arial"/>
                <a:ea typeface="Arial"/>
                <a:cs typeface="Arial"/>
                <a:sym typeface="Arial"/>
              </a:rPr>
              <a:t>）高出許多。</a:t>
            </a:r>
            <a:endParaRPr lang="en-US" altLang="zh-TW" sz="1100" b="0" i="0" u="none" strike="noStrike" kern="1200" cap="none" dirty="0" smtClean="0">
              <a:solidFill>
                <a:schemeClr val="tx1"/>
              </a:solidFill>
              <a:effectLst/>
              <a:latin typeface="Arial"/>
              <a:ea typeface="Arial"/>
              <a:cs typeface="Arial"/>
              <a:sym typeface="Arial"/>
            </a:endParaRPr>
          </a:p>
          <a:p>
            <a:pPr marL="139700" indent="0">
              <a:buNone/>
            </a:pPr>
            <a:endParaRPr lang="en-US" altLang="zh-TW" sz="1100" b="0" i="0" u="none" strike="noStrike" kern="1200" cap="none" dirty="0" smtClean="0">
              <a:solidFill>
                <a:schemeClr val="tx1"/>
              </a:solidFill>
              <a:effectLst/>
              <a:latin typeface="Arial"/>
              <a:ea typeface="Arial"/>
              <a:cs typeface="Arial"/>
              <a:sym typeface="Arial"/>
            </a:endParaRPr>
          </a:p>
          <a:p>
            <a:pPr marL="139700" indent="0">
              <a:buNone/>
            </a:pPr>
            <a:r>
              <a:rPr lang="zh-TW" altLang="zh-TW" sz="1100" b="0" i="0" u="none" strike="noStrike" kern="1200" cap="none" dirty="0" smtClean="0">
                <a:solidFill>
                  <a:schemeClr val="tx1"/>
                </a:solidFill>
                <a:effectLst/>
                <a:latin typeface="Arial"/>
                <a:ea typeface="Arial"/>
                <a:cs typeface="Arial"/>
                <a:sym typeface="Arial"/>
              </a:rPr>
              <a:t>線路交換（</a:t>
            </a:r>
            <a:r>
              <a:rPr lang="en-US" altLang="zh-TW" sz="1100" b="0" i="0" u="none" strike="noStrike" kern="1200" cap="none" dirty="0" smtClean="0">
                <a:solidFill>
                  <a:schemeClr val="tx1"/>
                </a:solidFill>
                <a:effectLst/>
                <a:latin typeface="Arial"/>
                <a:ea typeface="Arial"/>
                <a:cs typeface="Arial"/>
                <a:sym typeface="Arial"/>
              </a:rPr>
              <a:t>Circuit switch</a:t>
            </a:r>
            <a:r>
              <a:rPr lang="zh-TW" altLang="zh-TW" sz="1100" b="0" i="0" u="none" strike="noStrike" kern="1200" cap="none" dirty="0" smtClean="0">
                <a:solidFill>
                  <a:schemeClr val="tx1"/>
                </a:solidFill>
                <a:effectLst/>
                <a:latin typeface="Arial"/>
                <a:ea typeface="Arial"/>
                <a:cs typeface="Arial"/>
                <a:sym typeface="Arial"/>
              </a:rPr>
              <a:t>）：是指傳送端與接收端之間先建立一條專用的連線再進行通訊，傳統的「語音通信（</a:t>
            </a:r>
            <a:r>
              <a:rPr lang="en-US" altLang="zh-TW" sz="1100" b="0" i="0" u="none" strike="noStrike" kern="1200" cap="none" dirty="0" smtClean="0">
                <a:solidFill>
                  <a:schemeClr val="tx1"/>
                </a:solidFill>
                <a:effectLst/>
                <a:latin typeface="Arial"/>
                <a:ea typeface="Arial"/>
                <a:cs typeface="Arial"/>
                <a:sym typeface="Arial"/>
              </a:rPr>
              <a:t>Telecom</a:t>
            </a:r>
            <a:r>
              <a:rPr lang="zh-TW" altLang="zh-TW" sz="1100" b="0" i="0" u="none" strike="noStrike" kern="1200" cap="none" dirty="0" smtClean="0">
                <a:solidFill>
                  <a:schemeClr val="tx1"/>
                </a:solidFill>
                <a:effectLst/>
                <a:latin typeface="Arial"/>
                <a:ea typeface="Arial"/>
                <a:cs typeface="Arial"/>
                <a:sym typeface="Arial"/>
              </a:rPr>
              <a:t>）」都是屬於線路交換，例如：國內電話與國際電話、行動電話等在通話之前都必須先撥號，等交換機將電話接通之後才能通話，就是使用線路交換的方式，通常費用是以「使用時間」計算，例如：撥打市內電話或行動電話，使用愈久費用愈高。</a:t>
            </a:r>
          </a:p>
          <a:p>
            <a:pPr marL="139700" indent="0">
              <a:buNone/>
            </a:pPr>
            <a:endParaRPr lang="en-US" altLang="zh-TW" sz="1100" b="0" i="0" u="none" strike="noStrike" kern="1200" cap="none" dirty="0" smtClean="0">
              <a:solidFill>
                <a:schemeClr val="tx1"/>
              </a:solidFill>
              <a:effectLst/>
              <a:latin typeface="Arial"/>
              <a:ea typeface="Arial"/>
              <a:cs typeface="Arial"/>
              <a:sym typeface="Arial"/>
            </a:endParaRPr>
          </a:p>
          <a:p>
            <a:pPr marL="139700" indent="0">
              <a:buNone/>
            </a:pPr>
            <a:r>
              <a:rPr lang="zh-TW" altLang="zh-TW" sz="1100" b="0" i="0" u="none" strike="noStrike" kern="1200" cap="none" dirty="0" smtClean="0">
                <a:solidFill>
                  <a:schemeClr val="tx1"/>
                </a:solidFill>
                <a:effectLst/>
                <a:latin typeface="Arial"/>
                <a:ea typeface="Arial"/>
                <a:cs typeface="Arial"/>
                <a:sym typeface="Arial"/>
              </a:rPr>
              <a:t>封包交換（</a:t>
            </a:r>
            <a:r>
              <a:rPr lang="en-US" altLang="zh-TW" sz="1100" b="0" i="0" u="none" strike="noStrike" kern="1200" cap="none" dirty="0" smtClean="0">
                <a:solidFill>
                  <a:schemeClr val="tx1"/>
                </a:solidFill>
                <a:effectLst/>
                <a:latin typeface="Arial"/>
                <a:ea typeface="Arial"/>
                <a:cs typeface="Arial"/>
                <a:sym typeface="Arial"/>
              </a:rPr>
              <a:t>Packet switch</a:t>
            </a:r>
            <a:r>
              <a:rPr lang="zh-TW" altLang="zh-TW" sz="1100" b="0" i="0" u="none" strike="noStrike" kern="1200" cap="none" dirty="0" smtClean="0">
                <a:solidFill>
                  <a:schemeClr val="tx1"/>
                </a:solidFill>
                <a:effectLst/>
                <a:latin typeface="Arial"/>
                <a:ea typeface="Arial"/>
                <a:cs typeface="Arial"/>
                <a:sym typeface="Arial"/>
              </a:rPr>
              <a:t>）：是指傳送端與接收端之間共用一條線路，必須先將要傳送的資料切割成許多較小的「封包（</a:t>
            </a:r>
            <a:r>
              <a:rPr lang="en-US" altLang="zh-TW" sz="1100" b="0" i="0" u="none" strike="noStrike" kern="1200" cap="none" dirty="0" smtClean="0">
                <a:solidFill>
                  <a:schemeClr val="tx1"/>
                </a:solidFill>
                <a:effectLst/>
                <a:latin typeface="Arial"/>
                <a:ea typeface="Arial"/>
                <a:cs typeface="Arial"/>
                <a:sym typeface="Arial"/>
              </a:rPr>
              <a:t>Packet</a:t>
            </a:r>
            <a:r>
              <a:rPr lang="zh-TW" altLang="zh-TW" sz="1100" b="0" i="0" u="none" strike="noStrike" kern="1200" cap="none" dirty="0" smtClean="0">
                <a:solidFill>
                  <a:schemeClr val="tx1"/>
                </a:solidFill>
                <a:effectLst/>
                <a:latin typeface="Arial"/>
                <a:ea typeface="Arial"/>
                <a:cs typeface="Arial"/>
                <a:sym typeface="Arial"/>
              </a:rPr>
              <a:t>）」再進行通訊，目前的「資料通信（</a:t>
            </a:r>
            <a:r>
              <a:rPr lang="en-US" altLang="zh-TW" sz="1100" b="0" i="0" u="none" strike="noStrike" kern="1200" cap="none" dirty="0" smtClean="0">
                <a:solidFill>
                  <a:schemeClr val="tx1"/>
                </a:solidFill>
                <a:effectLst/>
                <a:latin typeface="Arial"/>
                <a:ea typeface="Arial"/>
                <a:cs typeface="Arial"/>
                <a:sym typeface="Arial"/>
              </a:rPr>
              <a:t>Datacom</a:t>
            </a:r>
            <a:r>
              <a:rPr lang="zh-TW" altLang="zh-TW" sz="1100" b="0" i="0" u="none" strike="noStrike" kern="1200" cap="none" dirty="0" smtClean="0">
                <a:solidFill>
                  <a:schemeClr val="tx1"/>
                </a:solidFill>
                <a:effectLst/>
                <a:latin typeface="Arial"/>
                <a:ea typeface="Arial"/>
                <a:cs typeface="Arial"/>
                <a:sym typeface="Arial"/>
              </a:rPr>
              <a:t>）」都是屬於封包交換，使用者要傳送的資料愈多，則封包數目愈多，傳送的時間愈長，電腦網路在通訊之前並不需要撥號，只要將網路線連接即可使用，就是使用封包交換的方式，通常費用是以「資料傳輸率」來計算，例如：中華電信的</a:t>
            </a:r>
            <a:r>
              <a:rPr lang="en-US" altLang="zh-TW" sz="1100" b="0" i="0" u="none" strike="noStrike" kern="1200" cap="none" dirty="0" smtClean="0">
                <a:solidFill>
                  <a:schemeClr val="tx1"/>
                </a:solidFill>
                <a:effectLst/>
                <a:latin typeface="Arial"/>
                <a:ea typeface="Arial"/>
                <a:cs typeface="Arial"/>
                <a:sym typeface="Arial"/>
              </a:rPr>
              <a:t> ADSL</a:t>
            </a:r>
            <a:r>
              <a:rPr lang="zh-TW" altLang="zh-TW" sz="1100" b="0" i="0" u="none" strike="noStrike" kern="1200" cap="none" dirty="0" smtClean="0">
                <a:solidFill>
                  <a:schemeClr val="tx1"/>
                </a:solidFill>
                <a:effectLst/>
                <a:latin typeface="Arial"/>
                <a:ea typeface="Arial"/>
                <a:cs typeface="Arial"/>
                <a:sym typeface="Arial"/>
              </a:rPr>
              <a:t>，不同資料傳輸率費用不同，但是使用時間沒有限制。</a:t>
            </a:r>
            <a:endParaRPr lang="zh-TW" altLang="en-US" sz="1100" b="0" i="0" u="none" strike="noStrike" kern="1200" cap="none" dirty="0" smtClean="0">
              <a:solidFill>
                <a:schemeClr val="tx1"/>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lgn="l">
              <a:buNone/>
            </a:pPr>
            <a:r>
              <a:rPr lang="en-US" altLang="zh-TW" b="0" i="0" dirty="0" smtClean="0">
                <a:solidFill>
                  <a:srgbClr val="333333"/>
                </a:solidFill>
                <a:effectLst/>
                <a:latin typeface="Arial"/>
              </a:rPr>
              <a:t>3G</a:t>
            </a:r>
            <a:r>
              <a:rPr lang="zh-TW" altLang="en-US" b="0" i="0" dirty="0" smtClean="0">
                <a:solidFill>
                  <a:srgbClr val="333333"/>
                </a:solidFill>
                <a:effectLst/>
                <a:latin typeface="Arial"/>
              </a:rPr>
              <a:t>最終將包含以下一些功能和特性：</a:t>
            </a:r>
          </a:p>
          <a:p>
            <a:pPr marL="139700" indent="0" algn="l">
              <a:buFont typeface="Arial"/>
              <a:buNone/>
            </a:pPr>
            <a:r>
              <a:rPr lang="zh-TW" altLang="en-US" b="0" i="0" dirty="0" smtClean="0">
                <a:solidFill>
                  <a:srgbClr val="333333"/>
                </a:solidFill>
                <a:effectLst/>
                <a:latin typeface="Arial"/>
              </a:rPr>
              <a:t>增強型多媒體</a:t>
            </a:r>
            <a:r>
              <a:rPr lang="en-US" altLang="zh-TW" b="0" i="0" dirty="0" smtClean="0">
                <a:solidFill>
                  <a:srgbClr val="333333"/>
                </a:solidFill>
                <a:effectLst/>
                <a:latin typeface="Arial"/>
              </a:rPr>
              <a:t>(</a:t>
            </a:r>
            <a:r>
              <a:rPr lang="zh-TW" altLang="en-US" b="0" i="0" dirty="0" smtClean="0">
                <a:solidFill>
                  <a:srgbClr val="333333"/>
                </a:solidFill>
                <a:effectLst/>
                <a:latin typeface="Arial"/>
              </a:rPr>
              <a:t>語音、數據、視頻和遠程式控制制</a:t>
            </a:r>
            <a:r>
              <a:rPr lang="en-US" altLang="zh-TW" b="0" i="0" dirty="0" smtClean="0">
                <a:solidFill>
                  <a:srgbClr val="333333"/>
                </a:solidFill>
                <a:effectLst/>
                <a:latin typeface="Arial"/>
              </a:rPr>
              <a:t>)</a:t>
            </a:r>
            <a:r>
              <a:rPr lang="zh-TW" altLang="en-US" b="0" i="0" dirty="0" smtClean="0">
                <a:solidFill>
                  <a:srgbClr val="333333"/>
                </a:solidFill>
                <a:effectLst/>
                <a:latin typeface="Arial"/>
              </a:rPr>
              <a:t>；</a:t>
            </a:r>
          </a:p>
          <a:p>
            <a:pPr marL="139700" indent="0" algn="l">
              <a:buFont typeface="Arial"/>
              <a:buNone/>
            </a:pPr>
            <a:r>
              <a:rPr lang="zh-TW" altLang="en-US" b="0" i="0" dirty="0" smtClean="0">
                <a:solidFill>
                  <a:srgbClr val="333333"/>
                </a:solidFill>
                <a:effectLst/>
                <a:latin typeface="Arial"/>
              </a:rPr>
              <a:t>可以在所有大眾化的模式下使用</a:t>
            </a:r>
            <a:r>
              <a:rPr lang="en-US" altLang="zh-TW" b="0" i="0" dirty="0" smtClean="0">
                <a:solidFill>
                  <a:srgbClr val="333333"/>
                </a:solidFill>
                <a:effectLst/>
                <a:latin typeface="Arial"/>
              </a:rPr>
              <a:t>(</a:t>
            </a:r>
            <a:r>
              <a:rPr lang="zh-TW" altLang="en-US" b="0" i="0" dirty="0" smtClean="0">
                <a:solidFill>
                  <a:srgbClr val="333333"/>
                </a:solidFill>
                <a:effectLst/>
                <a:latin typeface="Arial"/>
              </a:rPr>
              <a:t>包括蜂窩電話、</a:t>
            </a:r>
            <a:r>
              <a:rPr lang="zh-TW" altLang="en-US" b="0" i="0" u="none" strike="noStrike" dirty="0" smtClean="0">
                <a:solidFill>
                  <a:srgbClr val="2153B0"/>
                </a:solidFill>
                <a:effectLst/>
                <a:latin typeface="Arial"/>
              </a:rPr>
              <a:t>電子郵件</a:t>
            </a:r>
            <a:r>
              <a:rPr lang="zh-TW" altLang="en-US" b="0" i="0" dirty="0" smtClean="0">
                <a:solidFill>
                  <a:srgbClr val="333333"/>
                </a:solidFill>
                <a:effectLst/>
                <a:latin typeface="Arial"/>
              </a:rPr>
              <a:t>、尋呼、</a:t>
            </a:r>
            <a:r>
              <a:rPr lang="zh-TW" altLang="en-US" b="0" i="0" u="none" strike="noStrike" dirty="0" smtClean="0">
                <a:solidFill>
                  <a:srgbClr val="2153B0"/>
                </a:solidFill>
                <a:effectLst/>
                <a:latin typeface="Arial"/>
              </a:rPr>
              <a:t>傳真</a:t>
            </a:r>
            <a:r>
              <a:rPr lang="zh-TW" altLang="en-US" b="0" i="0" dirty="0" smtClean="0">
                <a:solidFill>
                  <a:srgbClr val="333333"/>
                </a:solidFill>
                <a:effectLst/>
                <a:latin typeface="Arial"/>
              </a:rPr>
              <a:t>、</a:t>
            </a:r>
            <a:r>
              <a:rPr lang="zh-TW" altLang="en-US" b="0" i="0" u="none" strike="noStrike" dirty="0" smtClean="0">
                <a:solidFill>
                  <a:srgbClr val="2153B0"/>
                </a:solidFill>
                <a:effectLst/>
                <a:latin typeface="Arial"/>
              </a:rPr>
              <a:t>視頻會議</a:t>
            </a:r>
            <a:r>
              <a:rPr lang="zh-TW" altLang="en-US" b="0" i="0" dirty="0" smtClean="0">
                <a:solidFill>
                  <a:srgbClr val="333333"/>
                </a:solidFill>
                <a:effectLst/>
                <a:latin typeface="Arial"/>
              </a:rPr>
              <a:t>和網頁瀏覽</a:t>
            </a:r>
            <a:r>
              <a:rPr lang="en-US" altLang="zh-TW" b="0" i="0" dirty="0" smtClean="0">
                <a:solidFill>
                  <a:srgbClr val="333333"/>
                </a:solidFill>
                <a:effectLst/>
                <a:latin typeface="Arial"/>
              </a:rPr>
              <a:t>)</a:t>
            </a:r>
            <a:r>
              <a:rPr lang="zh-TW" altLang="en-US" b="0" i="0" dirty="0" smtClean="0">
                <a:solidFill>
                  <a:srgbClr val="333333"/>
                </a:solidFill>
                <a:effectLst/>
                <a:latin typeface="Arial"/>
              </a:rPr>
              <a:t>；</a:t>
            </a:r>
          </a:p>
          <a:p>
            <a:pPr marL="139700" indent="0" algn="l">
              <a:buFont typeface="Arial"/>
              <a:buNone/>
            </a:pPr>
            <a:r>
              <a:rPr lang="zh-TW" altLang="en-US" b="0" i="0" dirty="0" smtClean="0">
                <a:solidFill>
                  <a:srgbClr val="333333"/>
                </a:solidFill>
                <a:effectLst/>
                <a:latin typeface="Arial"/>
              </a:rPr>
              <a:t>高帶寬和高速率</a:t>
            </a:r>
            <a:r>
              <a:rPr lang="en-US" altLang="zh-TW" b="0" i="0" dirty="0" smtClean="0">
                <a:solidFill>
                  <a:srgbClr val="333333"/>
                </a:solidFill>
                <a:effectLst/>
                <a:latin typeface="Arial"/>
              </a:rPr>
              <a:t>(</a:t>
            </a:r>
            <a:r>
              <a:rPr lang="zh-TW" altLang="en-US" b="0" i="0" dirty="0" smtClean="0">
                <a:solidFill>
                  <a:srgbClr val="333333"/>
                </a:solidFill>
                <a:effectLst/>
                <a:latin typeface="Arial"/>
              </a:rPr>
              <a:t>最高</a:t>
            </a:r>
            <a:r>
              <a:rPr lang="en-US" altLang="zh-TW" b="0" i="0" dirty="0" smtClean="0">
                <a:solidFill>
                  <a:srgbClr val="333333"/>
                </a:solidFill>
                <a:effectLst/>
                <a:latin typeface="Arial"/>
              </a:rPr>
              <a:t>2Mbps)</a:t>
            </a:r>
            <a:r>
              <a:rPr lang="zh-TW" altLang="en-US" b="0" i="0" dirty="0" smtClean="0">
                <a:solidFill>
                  <a:srgbClr val="333333"/>
                </a:solidFill>
                <a:effectLst/>
                <a:latin typeface="Arial"/>
              </a:rPr>
              <a:t>；</a:t>
            </a:r>
          </a:p>
          <a:p>
            <a:pPr marL="139700" indent="0" algn="l">
              <a:buFont typeface="Arial"/>
              <a:buNone/>
            </a:pPr>
            <a:r>
              <a:rPr lang="zh-TW" altLang="en-US" b="0" i="0" dirty="0" smtClean="0">
                <a:solidFill>
                  <a:srgbClr val="333333"/>
                </a:solidFill>
                <a:effectLst/>
                <a:latin typeface="Arial"/>
              </a:rPr>
              <a:t>靈活的路由方式</a:t>
            </a:r>
            <a:r>
              <a:rPr lang="en-US" altLang="zh-TW" b="0" i="0" dirty="0" smtClean="0">
                <a:solidFill>
                  <a:srgbClr val="333333"/>
                </a:solidFill>
                <a:effectLst/>
                <a:latin typeface="Arial"/>
              </a:rPr>
              <a:t>(</a:t>
            </a:r>
            <a:r>
              <a:rPr lang="zh-TW" altLang="en-US" b="0" i="0" dirty="0" smtClean="0">
                <a:solidFill>
                  <a:srgbClr val="333333"/>
                </a:solidFill>
                <a:effectLst/>
                <a:latin typeface="Arial"/>
              </a:rPr>
              <a:t>中繼器、衛星、</a:t>
            </a:r>
            <a:r>
              <a:rPr lang="zh-TW" altLang="en-US" b="0" i="0" u="none" strike="noStrike" dirty="0" smtClean="0">
                <a:solidFill>
                  <a:srgbClr val="2153B0"/>
                </a:solidFill>
                <a:effectLst/>
                <a:latin typeface="Arial"/>
              </a:rPr>
              <a:t>區域網</a:t>
            </a:r>
            <a:r>
              <a:rPr lang="en-US" altLang="zh-TW" b="0" i="0" dirty="0" smtClean="0">
                <a:solidFill>
                  <a:srgbClr val="333333"/>
                </a:solidFill>
                <a:effectLst/>
                <a:latin typeface="Arial"/>
              </a:rPr>
              <a:t>)</a:t>
            </a:r>
            <a:r>
              <a:rPr lang="zh-TW" altLang="en-US" b="0" i="0" dirty="0" smtClean="0">
                <a:solidFill>
                  <a:srgbClr val="333333"/>
                </a:solidFill>
                <a:effectLst/>
                <a:latin typeface="Arial"/>
              </a:rPr>
              <a:t>；</a:t>
            </a:r>
          </a:p>
          <a:p>
            <a:pPr marL="139700" indent="0" algn="l">
              <a:buFont typeface="Arial"/>
              <a:buNone/>
            </a:pPr>
            <a:r>
              <a:rPr lang="zh-TW" altLang="en-US" b="0" i="0" dirty="0" smtClean="0">
                <a:solidFill>
                  <a:srgbClr val="333333"/>
                </a:solidFill>
                <a:effectLst/>
                <a:latin typeface="Arial"/>
              </a:rPr>
              <a:t>運行在大概</a:t>
            </a:r>
            <a:r>
              <a:rPr lang="en-US" altLang="zh-TW" b="0" i="0" dirty="0" smtClean="0">
                <a:solidFill>
                  <a:srgbClr val="333333"/>
                </a:solidFill>
                <a:effectLst/>
                <a:latin typeface="Arial"/>
              </a:rPr>
              <a:t>2GHz</a:t>
            </a:r>
            <a:r>
              <a:rPr lang="zh-TW" altLang="en-US" b="0" i="0" dirty="0" smtClean="0">
                <a:solidFill>
                  <a:srgbClr val="333333"/>
                </a:solidFill>
                <a:effectLst/>
                <a:latin typeface="Arial"/>
              </a:rPr>
              <a:t>的速率下發送和接收信息；</a:t>
            </a:r>
          </a:p>
          <a:p>
            <a:pPr marL="139700" indent="0" algn="l">
              <a:buFont typeface="Arial"/>
              <a:buNone/>
            </a:pPr>
            <a:r>
              <a:rPr lang="zh-TW" altLang="en-US" b="0" i="0" dirty="0" smtClean="0">
                <a:solidFill>
                  <a:srgbClr val="333333"/>
                </a:solidFill>
                <a:effectLst/>
                <a:latin typeface="Arial"/>
              </a:rPr>
              <a:t>可在歐洲、日本和北美實現漫游功能。</a:t>
            </a:r>
          </a:p>
          <a:p>
            <a:pPr marL="139700" indent="0" algn="l">
              <a:buNone/>
            </a:pPr>
            <a:r>
              <a:rPr lang="zh-TW" altLang="en-US" b="0" i="0" dirty="0" smtClean="0">
                <a:solidFill>
                  <a:srgbClr val="333333"/>
                </a:solidFill>
                <a:effectLst/>
                <a:latin typeface="Arial"/>
              </a:rPr>
              <a:t>一般來說，</a:t>
            </a:r>
            <a:r>
              <a:rPr lang="en-US" altLang="zh-TW" b="0" i="0" dirty="0" smtClean="0">
                <a:solidFill>
                  <a:srgbClr val="333333"/>
                </a:solidFill>
                <a:effectLst/>
                <a:latin typeface="Arial"/>
              </a:rPr>
              <a:t>3G</a:t>
            </a:r>
            <a:r>
              <a:rPr lang="zh-TW" altLang="en-US" b="0" i="0" dirty="0" smtClean="0">
                <a:solidFill>
                  <a:srgbClr val="333333"/>
                </a:solidFill>
                <a:effectLst/>
                <a:latin typeface="Arial"/>
              </a:rPr>
              <a:t>主要應用在無線移動環境中，但它與固定無線和手持無線技術也有關係。將來，</a:t>
            </a:r>
            <a:r>
              <a:rPr lang="en-US" altLang="zh-TW" b="0" i="0" dirty="0" smtClean="0">
                <a:solidFill>
                  <a:srgbClr val="333333"/>
                </a:solidFill>
                <a:effectLst/>
                <a:latin typeface="Arial"/>
              </a:rPr>
              <a:t>3G</a:t>
            </a:r>
            <a:r>
              <a:rPr lang="zh-TW" altLang="en-US" b="0" i="0" dirty="0" smtClean="0">
                <a:solidFill>
                  <a:srgbClr val="333333"/>
                </a:solidFill>
                <a:effectLst/>
                <a:latin typeface="Arial"/>
              </a:rPr>
              <a:t>系統可以在地球上任何一個環境中得到應用，包括家庭、商務、政府機關、醫療機構、軍事、個人和商用地面交通工具、</a:t>
            </a:r>
            <a:r>
              <a:rPr lang="zh-TW" altLang="en-US" b="0" i="0" u="none" strike="noStrike" dirty="0" smtClean="0">
                <a:solidFill>
                  <a:srgbClr val="173ABD"/>
                </a:solidFill>
                <a:effectLst/>
                <a:latin typeface="Arial"/>
                <a:hlinkClick r:id="rId3" tooltip="手持设备"/>
              </a:rPr>
              <a:t>手持設備</a:t>
            </a:r>
            <a:r>
              <a:rPr lang="zh-TW" altLang="en-US" b="0" i="0" dirty="0" smtClean="0">
                <a:solidFill>
                  <a:srgbClr val="333333"/>
                </a:solidFill>
                <a:effectLst/>
                <a:latin typeface="Arial"/>
              </a:rPr>
              <a:t>、空間站和宇宙飛船等。</a:t>
            </a:r>
          </a:p>
          <a:p>
            <a:endParaRPr lang="zh-TW" altLang="en-US" dirty="0"/>
          </a:p>
        </p:txBody>
      </p:sp>
    </p:spTree>
    <p:extLst>
      <p:ext uri="{BB962C8B-B14F-4D97-AF65-F5344CB8AC3E}">
        <p14:creationId xmlns:p14="http://schemas.microsoft.com/office/powerpoint/2010/main" val="3091764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altLang="zh-TW" sz="1100" b="0" i="0" u="none" strike="noStrike" kern="1200" cap="none" dirty="0" smtClean="0">
                <a:solidFill>
                  <a:srgbClr val="FF0000"/>
                </a:solidFill>
                <a:effectLst/>
                <a:latin typeface="Arial"/>
                <a:ea typeface="Arial"/>
                <a:cs typeface="Arial"/>
                <a:sym typeface="Arial"/>
              </a:rPr>
              <a:t>IMT-2000</a:t>
            </a:r>
            <a:r>
              <a:rPr lang="zh-TW" altLang="zh-TW" sz="1100" b="0" i="0" u="none" strike="noStrike" kern="1200" cap="none" dirty="0" smtClean="0">
                <a:solidFill>
                  <a:srgbClr val="FF0000"/>
                </a:solidFill>
                <a:effectLst/>
                <a:latin typeface="Arial"/>
                <a:ea typeface="Arial"/>
                <a:cs typeface="Arial"/>
                <a:sym typeface="Arial"/>
              </a:rPr>
              <a:t>制定了在靜止或移動下的速率標準其採用了封包交換技術，也就是利用</a:t>
            </a:r>
            <a:r>
              <a:rPr lang="en-US" altLang="zh-TW" sz="1100" b="0" i="0" u="none" strike="noStrike" kern="1200" cap="none" dirty="0" smtClean="0">
                <a:solidFill>
                  <a:srgbClr val="FF0000"/>
                </a:solidFill>
                <a:effectLst/>
                <a:latin typeface="Arial"/>
                <a:ea typeface="Arial"/>
                <a:cs typeface="Arial"/>
                <a:sym typeface="Arial"/>
              </a:rPr>
              <a:t>IP(Internet Protocol)</a:t>
            </a:r>
            <a:r>
              <a:rPr lang="zh-TW" altLang="zh-TW" sz="1100" b="0" i="0" u="none" strike="noStrike" kern="1200" cap="none" dirty="0" smtClean="0">
                <a:solidFill>
                  <a:srgbClr val="FF0000"/>
                </a:solidFill>
                <a:effectLst/>
                <a:latin typeface="Arial"/>
                <a:ea typeface="Arial"/>
                <a:cs typeface="Arial"/>
                <a:sym typeface="Arial"/>
              </a:rPr>
              <a:t>技術進行資料傳送，每個使用者都會有一個</a:t>
            </a:r>
            <a:r>
              <a:rPr lang="en-US" altLang="zh-TW" sz="1100" b="0" i="0" u="none" strike="noStrike" kern="1200" cap="none" dirty="0" smtClean="0">
                <a:solidFill>
                  <a:srgbClr val="FF0000"/>
                </a:solidFill>
                <a:effectLst/>
                <a:latin typeface="Arial"/>
                <a:ea typeface="Arial"/>
                <a:cs typeface="Arial"/>
                <a:sym typeface="Arial"/>
              </a:rPr>
              <a:t>IP</a:t>
            </a:r>
            <a:r>
              <a:rPr lang="zh-TW" altLang="zh-TW" sz="1100" b="0" i="0" u="none" strike="noStrike" kern="1200" cap="none" dirty="0" smtClean="0">
                <a:solidFill>
                  <a:srgbClr val="FF0000"/>
                </a:solidFill>
                <a:effectLst/>
                <a:latin typeface="Arial"/>
                <a:ea typeface="Arial"/>
                <a:cs typeface="Arial"/>
                <a:sym typeface="Arial"/>
              </a:rPr>
              <a:t>位址。</a:t>
            </a:r>
          </a:p>
          <a:p>
            <a:pPr marL="139700" indent="0">
              <a:buNone/>
            </a:pPr>
            <a:r>
              <a:rPr lang="en-US" altLang="zh-TW" sz="1100" b="0" i="0" u="none" strike="noStrike" kern="1200" cap="none" dirty="0" smtClean="0">
                <a:solidFill>
                  <a:srgbClr val="FF0000"/>
                </a:solidFill>
                <a:effectLst/>
                <a:latin typeface="Arial"/>
                <a:ea typeface="Arial"/>
                <a:cs typeface="Arial"/>
                <a:sym typeface="Arial"/>
              </a:rPr>
              <a:t>3G</a:t>
            </a:r>
            <a:r>
              <a:rPr lang="zh-TW" altLang="zh-TW" sz="1100" b="0" i="0" u="none" strike="noStrike" kern="1200" cap="none" dirty="0" smtClean="0">
                <a:solidFill>
                  <a:srgbClr val="FF0000"/>
                </a:solidFill>
                <a:effectLst/>
                <a:latin typeface="Arial"/>
                <a:ea typeface="Arial"/>
                <a:cs typeface="Arial"/>
                <a:sym typeface="Arial"/>
              </a:rPr>
              <a:t>可以與</a:t>
            </a:r>
            <a:r>
              <a:rPr lang="en-US" altLang="zh-TW" sz="1100" b="0" i="0" u="none" strike="noStrike" kern="1200" cap="none" dirty="0" smtClean="0">
                <a:solidFill>
                  <a:srgbClr val="FF0000"/>
                </a:solidFill>
                <a:effectLst/>
                <a:latin typeface="Arial"/>
                <a:ea typeface="Arial"/>
                <a:cs typeface="Arial"/>
                <a:sym typeface="Arial"/>
              </a:rPr>
              <a:t>2G</a:t>
            </a:r>
            <a:r>
              <a:rPr lang="zh-TW" altLang="zh-TW" sz="1100" b="0" i="0" u="none" strike="noStrike" kern="1200" cap="none" dirty="0" smtClean="0">
                <a:solidFill>
                  <a:srgbClr val="FF0000"/>
                </a:solidFill>
                <a:effectLst/>
                <a:latin typeface="Arial"/>
                <a:ea typeface="Arial"/>
                <a:cs typeface="Arial"/>
                <a:sym typeface="Arial"/>
              </a:rPr>
              <a:t>向下相容 並能夠傳送文字 聲音 影像 以及其他多媒體。</a:t>
            </a:r>
          </a:p>
          <a:p>
            <a:pPr marL="139700" indent="0">
              <a:buNone/>
            </a:pPr>
            <a:r>
              <a:rPr lang="en-US" altLang="zh-TW" sz="1100" b="0" i="0" u="none" strike="noStrike" kern="1200" cap="none" dirty="0" smtClean="0">
                <a:solidFill>
                  <a:srgbClr val="FF0000"/>
                </a:solidFill>
                <a:effectLst/>
                <a:latin typeface="Arial"/>
                <a:ea typeface="Arial"/>
                <a:cs typeface="Arial"/>
                <a:sym typeface="Arial"/>
              </a:rPr>
              <a:t>ITU</a:t>
            </a:r>
            <a:r>
              <a:rPr lang="zh-TW" altLang="zh-TW" sz="1100" b="0" i="0" u="none" strike="noStrike" kern="1200" cap="none" dirty="0" smtClean="0">
                <a:solidFill>
                  <a:srgbClr val="FF0000"/>
                </a:solidFill>
                <a:effectLst/>
                <a:latin typeface="Arial"/>
                <a:ea typeface="Arial"/>
                <a:cs typeface="Arial"/>
                <a:sym typeface="Arial"/>
              </a:rPr>
              <a:t>從</a:t>
            </a:r>
            <a:r>
              <a:rPr lang="en-US" altLang="zh-TW" sz="1100" b="0" i="0" u="none" strike="noStrike" kern="1200" cap="none" dirty="0" smtClean="0">
                <a:solidFill>
                  <a:srgbClr val="FF0000"/>
                </a:solidFill>
                <a:effectLst/>
                <a:latin typeface="Arial"/>
                <a:ea typeface="Arial"/>
                <a:cs typeface="Arial"/>
                <a:sym typeface="Arial"/>
              </a:rPr>
              <a:t>1992</a:t>
            </a:r>
            <a:r>
              <a:rPr lang="zh-TW" altLang="zh-TW" sz="1100" b="0" i="0" u="none" strike="noStrike" kern="1200" cap="none" dirty="0" smtClean="0">
                <a:solidFill>
                  <a:srgbClr val="FF0000"/>
                </a:solidFill>
                <a:effectLst/>
                <a:latin typeface="Arial"/>
                <a:ea typeface="Arial"/>
                <a:cs typeface="Arial"/>
                <a:sym typeface="Arial"/>
              </a:rPr>
              <a:t>開始制定</a:t>
            </a:r>
            <a:r>
              <a:rPr lang="en-US" altLang="zh-TW" sz="1100" b="0" i="0" u="none" strike="noStrike" kern="1200" cap="none" dirty="0" smtClean="0">
                <a:solidFill>
                  <a:srgbClr val="FF0000"/>
                </a:solidFill>
                <a:effectLst/>
                <a:latin typeface="Arial"/>
                <a:ea typeface="Arial"/>
                <a:cs typeface="Arial"/>
                <a:sym typeface="Arial"/>
              </a:rPr>
              <a:t>IMT-2000</a:t>
            </a:r>
            <a:r>
              <a:rPr lang="zh-TW" altLang="zh-TW" sz="1100" b="0" i="0" u="none" strike="noStrike" kern="1200" cap="none" dirty="0" smtClean="0">
                <a:solidFill>
                  <a:srgbClr val="FF0000"/>
                </a:solidFill>
                <a:effectLst/>
                <a:latin typeface="Arial"/>
                <a:ea typeface="Arial"/>
                <a:cs typeface="Arial"/>
                <a:sym typeface="Arial"/>
              </a:rPr>
              <a:t>的規格 希望能在西元</a:t>
            </a:r>
            <a:r>
              <a:rPr lang="en-US" altLang="zh-TW" sz="1100" b="0" i="0" u="none" strike="noStrike" kern="1200" cap="none" dirty="0" smtClean="0">
                <a:solidFill>
                  <a:srgbClr val="FF0000"/>
                </a:solidFill>
                <a:effectLst/>
                <a:latin typeface="Arial"/>
                <a:ea typeface="Arial"/>
                <a:cs typeface="Arial"/>
                <a:sym typeface="Arial"/>
              </a:rPr>
              <a:t>2000</a:t>
            </a:r>
            <a:r>
              <a:rPr lang="zh-TW" altLang="zh-TW" sz="1100" b="0" i="0" u="none" strike="noStrike" kern="1200" cap="none" dirty="0" smtClean="0">
                <a:solidFill>
                  <a:srgbClr val="FF0000"/>
                </a:solidFill>
                <a:effectLst/>
                <a:latin typeface="Arial"/>
                <a:ea typeface="Arial"/>
                <a:cs typeface="Arial"/>
                <a:sym typeface="Arial"/>
              </a:rPr>
              <a:t>的時候提供手機全球漫遊，並能達到</a:t>
            </a:r>
            <a:r>
              <a:rPr lang="en-US" altLang="zh-TW" sz="1100" b="0" i="0" u="none" strike="noStrike" kern="1200" cap="none" dirty="0" smtClean="0">
                <a:solidFill>
                  <a:srgbClr val="FF0000"/>
                </a:solidFill>
                <a:effectLst/>
                <a:latin typeface="Arial"/>
                <a:ea typeface="Arial"/>
                <a:cs typeface="Arial"/>
                <a:sym typeface="Arial"/>
              </a:rPr>
              <a:t>2Mbps</a:t>
            </a:r>
            <a:r>
              <a:rPr lang="zh-TW" altLang="zh-TW" sz="1100" b="0" i="0" u="none" strike="noStrike" kern="1200" cap="none" dirty="0" smtClean="0">
                <a:solidFill>
                  <a:srgbClr val="FF0000"/>
                </a:solidFill>
                <a:effectLst/>
                <a:latin typeface="Arial"/>
                <a:ea typeface="Arial"/>
                <a:cs typeface="Arial"/>
                <a:sym typeface="Arial"/>
              </a:rPr>
              <a:t>的傳送速度，且採用</a:t>
            </a:r>
            <a:r>
              <a:rPr lang="en-US" altLang="zh-TW" sz="1100" b="0" i="0" u="none" strike="noStrike" kern="1200" cap="none" dirty="0" smtClean="0">
                <a:solidFill>
                  <a:srgbClr val="FF0000"/>
                </a:solidFill>
                <a:effectLst/>
                <a:latin typeface="Arial"/>
                <a:ea typeface="Arial"/>
                <a:cs typeface="Arial"/>
                <a:sym typeface="Arial"/>
              </a:rPr>
              <a:t>2GHz</a:t>
            </a:r>
            <a:r>
              <a:rPr lang="zh-TW" altLang="zh-TW" sz="1100" b="0" i="0" u="none" strike="noStrike" kern="1200" cap="none" dirty="0" smtClean="0">
                <a:solidFill>
                  <a:srgbClr val="FF0000"/>
                </a:solidFill>
                <a:effectLst/>
                <a:latin typeface="Arial"/>
                <a:ea typeface="Arial"/>
                <a:cs typeface="Arial"/>
                <a:sym typeface="Arial"/>
              </a:rPr>
              <a:t>的頻率 。但是到了</a:t>
            </a:r>
            <a:r>
              <a:rPr lang="en-US" altLang="zh-TW" sz="1100" b="0" i="0" u="none" strike="noStrike" kern="1200" cap="none" dirty="0" smtClean="0">
                <a:solidFill>
                  <a:srgbClr val="FF0000"/>
                </a:solidFill>
                <a:effectLst/>
                <a:latin typeface="Arial"/>
                <a:ea typeface="Arial"/>
                <a:cs typeface="Arial"/>
                <a:sym typeface="Arial"/>
              </a:rPr>
              <a:t>2000</a:t>
            </a:r>
            <a:r>
              <a:rPr lang="zh-TW" altLang="zh-TW" sz="1100" b="0" i="0" u="none" strike="noStrike" kern="1200" cap="none" dirty="0" smtClean="0">
                <a:solidFill>
                  <a:srgbClr val="FF0000"/>
                </a:solidFill>
                <a:effectLst/>
                <a:latin typeface="Arial"/>
                <a:ea typeface="Arial"/>
                <a:cs typeface="Arial"/>
                <a:sym typeface="Arial"/>
              </a:rPr>
              <a:t>年時 技術還是趕不上標準 所以並沒有任何業者可以提供上述的服務因此</a:t>
            </a:r>
            <a:r>
              <a:rPr lang="en-US" altLang="zh-TW" sz="1100" b="0" i="0" u="none" strike="noStrike" kern="1200" cap="none" dirty="0" smtClean="0">
                <a:solidFill>
                  <a:srgbClr val="FF0000"/>
                </a:solidFill>
                <a:effectLst/>
                <a:latin typeface="Arial"/>
                <a:ea typeface="Arial"/>
                <a:cs typeface="Arial"/>
                <a:sym typeface="Arial"/>
              </a:rPr>
              <a:t>ITU</a:t>
            </a:r>
            <a:r>
              <a:rPr lang="zh-TW" altLang="zh-TW" sz="1100" b="0" i="0" u="none" strike="noStrike" kern="1200" cap="none" dirty="0" smtClean="0">
                <a:solidFill>
                  <a:srgbClr val="FF0000"/>
                </a:solidFill>
                <a:effectLst/>
                <a:latin typeface="Arial"/>
                <a:ea typeface="Arial"/>
                <a:cs typeface="Arial"/>
                <a:sym typeface="Arial"/>
              </a:rPr>
              <a:t>向下調整修正為、室內</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靜止</a:t>
            </a:r>
            <a:r>
              <a:rPr lang="en-US" altLang="zh-TW" sz="1100" b="0" i="0" u="none" strike="noStrike" kern="1200" cap="none" dirty="0" smtClean="0">
                <a:solidFill>
                  <a:srgbClr val="FF0000"/>
                </a:solidFill>
                <a:effectLst/>
                <a:latin typeface="Arial"/>
                <a:ea typeface="Arial"/>
                <a:cs typeface="Arial"/>
                <a:sym typeface="Arial"/>
              </a:rPr>
              <a:t>):2Mbps</a:t>
            </a:r>
            <a:r>
              <a:rPr lang="zh-TW" altLang="zh-TW" sz="1100" b="0" i="0" u="none" strike="noStrike" kern="1200" cap="none" dirty="0" smtClean="0">
                <a:solidFill>
                  <a:srgbClr val="FF0000"/>
                </a:solidFill>
                <a:effectLst/>
                <a:latin typeface="Arial"/>
                <a:ea typeface="Arial"/>
                <a:cs typeface="Arial"/>
                <a:sym typeface="Arial"/>
              </a:rPr>
              <a:t>、室外</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步行</a:t>
            </a:r>
            <a:r>
              <a:rPr lang="en-US" altLang="zh-TW" sz="1100" b="0" i="0" u="none" strike="noStrike" kern="1200" cap="none" dirty="0" smtClean="0">
                <a:solidFill>
                  <a:srgbClr val="FF0000"/>
                </a:solidFill>
                <a:effectLst/>
                <a:latin typeface="Arial"/>
                <a:ea typeface="Arial"/>
                <a:cs typeface="Arial"/>
                <a:sym typeface="Arial"/>
              </a:rPr>
              <a:t>):384Kbps</a:t>
            </a:r>
            <a:r>
              <a:rPr lang="zh-TW" altLang="zh-TW" sz="1100" b="0" i="0" u="none" strike="noStrike" kern="1200" cap="none" dirty="0" smtClean="0">
                <a:solidFill>
                  <a:srgbClr val="FF0000"/>
                </a:solidFill>
                <a:effectLst/>
                <a:latin typeface="Arial"/>
                <a:ea typeface="Arial"/>
                <a:cs typeface="Arial"/>
                <a:sym typeface="Arial"/>
              </a:rPr>
              <a:t>、行車中</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高速移動</a:t>
            </a:r>
            <a:r>
              <a:rPr lang="en-US" altLang="zh-TW" sz="1100" b="0" i="0" u="none" strike="noStrike" kern="1200" cap="none" dirty="0" smtClean="0">
                <a:solidFill>
                  <a:srgbClr val="FF0000"/>
                </a:solidFill>
                <a:effectLst/>
                <a:latin typeface="Arial"/>
                <a:ea typeface="Arial"/>
                <a:cs typeface="Arial"/>
                <a:sym typeface="Arial"/>
              </a:rPr>
              <a:t>):144kbps</a:t>
            </a:r>
            <a:r>
              <a:rPr lang="zh-TW" altLang="zh-TW" sz="1100" b="0" i="0" u="none" strike="noStrike" kern="1200" cap="none" dirty="0" smtClean="0">
                <a:solidFill>
                  <a:srgbClr val="FF0000"/>
                </a:solidFill>
                <a:effectLst/>
                <a:latin typeface="Arial"/>
                <a:ea typeface="Arial"/>
                <a:cs typeface="Arial"/>
                <a:sym typeface="Arial"/>
              </a:rPr>
              <a:t>。</a:t>
            </a:r>
          </a:p>
        </p:txBody>
      </p:sp>
    </p:spTree>
    <p:extLst>
      <p:ext uri="{BB962C8B-B14F-4D97-AF65-F5344CB8AC3E}">
        <p14:creationId xmlns:p14="http://schemas.microsoft.com/office/powerpoint/2010/main" val="399718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100" b="0" i="0" u="none" strike="noStrike" cap="none" dirty="0" smtClean="0">
                <a:solidFill>
                  <a:srgbClr val="000000"/>
                </a:solidFill>
                <a:effectLst/>
                <a:latin typeface="Arial"/>
                <a:ea typeface="Arial"/>
                <a:cs typeface="Arial"/>
                <a:sym typeface="Arial"/>
              </a:rPr>
              <a:t>第三代移動通信技術有三個標準：</a:t>
            </a:r>
            <a:r>
              <a:rPr lang="en-US" altLang="zh-TW" sz="1100" b="0" i="0" u="none" strike="noStrike" cap="none" dirty="0" smtClean="0">
                <a:solidFill>
                  <a:srgbClr val="000000"/>
                </a:solidFill>
                <a:effectLst/>
                <a:latin typeface="Arial"/>
                <a:ea typeface="Arial"/>
                <a:cs typeface="Arial"/>
                <a:sym typeface="Arial"/>
              </a:rPr>
              <a:t>CDMA2000</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WCDMA</a:t>
            </a:r>
            <a:r>
              <a:rPr lang="zh-TW" altLang="en-US" sz="1100" b="0" i="0" u="none" strike="noStrike" cap="none" dirty="0" smtClean="0">
                <a:solidFill>
                  <a:srgbClr val="000000"/>
                </a:solidFill>
                <a:effectLst/>
                <a:latin typeface="Arial"/>
                <a:ea typeface="Arial"/>
                <a:cs typeface="Arial"/>
                <a:sym typeface="Arial"/>
              </a:rPr>
              <a:t>和</a:t>
            </a:r>
            <a:r>
              <a:rPr lang="en-US" altLang="zh-TW" sz="1100" b="0" i="0" u="none" strike="noStrike" cap="none" dirty="0" smtClean="0">
                <a:solidFill>
                  <a:srgbClr val="000000"/>
                </a:solidFill>
                <a:effectLst/>
                <a:latin typeface="Arial"/>
                <a:ea typeface="Arial"/>
                <a:cs typeface="Arial"/>
                <a:sym typeface="Arial"/>
              </a:rPr>
              <a:t>TD-SCDMA</a:t>
            </a:r>
            <a:r>
              <a:rPr lang="zh-TW" altLang="en-US" sz="1100" b="0" i="0" u="none" strike="noStrike" cap="none" dirty="0" smtClean="0">
                <a:solidFill>
                  <a:srgbClr val="000000"/>
                </a:solidFill>
                <a:effectLst/>
                <a:latin typeface="Arial"/>
                <a:ea typeface="Arial"/>
                <a:cs typeface="Arial"/>
                <a:sym typeface="Arial"/>
              </a:rPr>
              <a:t>。其中，美國主要為</a:t>
            </a:r>
            <a:r>
              <a:rPr lang="en-US" altLang="zh-TW" sz="1100" b="0" i="0" u="none" strike="noStrike" cap="none" dirty="0" smtClean="0">
                <a:solidFill>
                  <a:srgbClr val="000000"/>
                </a:solidFill>
                <a:effectLst/>
                <a:latin typeface="Arial"/>
                <a:ea typeface="Arial"/>
                <a:cs typeface="Arial"/>
                <a:sym typeface="Arial"/>
              </a:rPr>
              <a:t>CDMA2000</a:t>
            </a:r>
            <a:r>
              <a:rPr lang="zh-TW" altLang="en-US" sz="1100" b="0" i="0" u="none" strike="noStrike" cap="none" dirty="0" smtClean="0">
                <a:solidFill>
                  <a:srgbClr val="000000"/>
                </a:solidFill>
                <a:effectLst/>
                <a:latin typeface="Arial"/>
                <a:ea typeface="Arial"/>
                <a:cs typeface="Arial"/>
                <a:sym typeface="Arial"/>
              </a:rPr>
              <a:t>、歐洲為</a:t>
            </a:r>
            <a:r>
              <a:rPr lang="en-US" altLang="zh-TW" sz="1100" b="0" i="0" u="none" strike="noStrike" cap="none" dirty="0" smtClean="0">
                <a:solidFill>
                  <a:srgbClr val="000000"/>
                </a:solidFill>
                <a:effectLst/>
                <a:latin typeface="Arial"/>
                <a:ea typeface="Arial"/>
                <a:cs typeface="Arial"/>
                <a:sym typeface="Arial"/>
              </a:rPr>
              <a:t>WCDMA</a:t>
            </a:r>
            <a:r>
              <a:rPr lang="zh-TW" altLang="en-US" sz="1100" b="0" i="0" u="none" strike="noStrike" cap="none" dirty="0" smtClean="0">
                <a:solidFill>
                  <a:srgbClr val="000000"/>
                </a:solidFill>
                <a:effectLst/>
                <a:latin typeface="Arial"/>
                <a:ea typeface="Arial"/>
                <a:cs typeface="Arial"/>
                <a:sym typeface="Arial"/>
              </a:rPr>
              <a:t>和中國的</a:t>
            </a:r>
            <a:r>
              <a:rPr lang="en-US" altLang="zh-TW" sz="1100" b="0" i="0" u="none" strike="noStrike" cap="none" dirty="0" smtClean="0">
                <a:solidFill>
                  <a:srgbClr val="000000"/>
                </a:solidFill>
                <a:effectLst/>
                <a:latin typeface="Arial"/>
                <a:ea typeface="Arial"/>
                <a:cs typeface="Arial"/>
                <a:sym typeface="Arial"/>
              </a:rPr>
              <a:t>TD-SCDMA</a:t>
            </a:r>
            <a:r>
              <a:rPr lang="zh-TW" altLang="en-US" sz="1100" b="0" i="0" u="none" strike="noStrike" cap="none" dirty="0" smtClean="0">
                <a:solidFill>
                  <a:srgbClr val="000000"/>
                </a:solidFill>
                <a:effectLst/>
                <a:latin typeface="Arial"/>
                <a:ea typeface="Arial"/>
                <a:cs typeface="Arial"/>
                <a:sym typeface="Arial"/>
              </a:rPr>
              <a:t>，而這三種標準則都是從</a:t>
            </a:r>
            <a:r>
              <a:rPr lang="en-US" altLang="zh-TW" sz="1100" b="0" i="0" u="none" strike="noStrike" cap="none" dirty="0" smtClean="0">
                <a:solidFill>
                  <a:srgbClr val="000000"/>
                </a:solidFill>
                <a:effectLst/>
                <a:latin typeface="Arial"/>
                <a:ea typeface="Arial"/>
                <a:cs typeface="Arial"/>
                <a:sym typeface="Arial"/>
              </a:rPr>
              <a:t>CDMA</a:t>
            </a:r>
            <a:r>
              <a:rPr lang="zh-TW" altLang="en-US" sz="1100" b="0" i="0" u="none" strike="noStrike" cap="none" dirty="0" smtClean="0">
                <a:solidFill>
                  <a:srgbClr val="000000"/>
                </a:solidFill>
                <a:effectLst/>
                <a:latin typeface="Arial"/>
                <a:ea typeface="Arial"/>
                <a:cs typeface="Arial"/>
                <a:sym typeface="Arial"/>
              </a:rPr>
              <a:t>技術的基礎上開發並創建。其中，</a:t>
            </a:r>
            <a:r>
              <a:rPr lang="en-US" altLang="zh-TW" sz="1100" b="0" i="0" u="none" strike="noStrike" cap="none" dirty="0" smtClean="0">
                <a:solidFill>
                  <a:srgbClr val="000000"/>
                </a:solidFill>
                <a:effectLst/>
                <a:latin typeface="Arial"/>
                <a:ea typeface="Arial"/>
                <a:cs typeface="Arial"/>
                <a:sym typeface="Arial"/>
              </a:rPr>
              <a:t>CDMA2000</a:t>
            </a:r>
            <a:r>
              <a:rPr lang="zh-TW" altLang="en-US" sz="1100" b="0" i="0" u="none" strike="noStrike" cap="none" dirty="0" smtClean="0">
                <a:solidFill>
                  <a:srgbClr val="000000"/>
                </a:solidFill>
                <a:effectLst/>
                <a:latin typeface="Arial"/>
                <a:ea typeface="Arial"/>
                <a:cs typeface="Arial"/>
                <a:sym typeface="Arial"/>
              </a:rPr>
              <a:t>便是由高通主導，是從</a:t>
            </a:r>
            <a:r>
              <a:rPr lang="en-US" altLang="zh-TW" sz="1100" b="0" i="0" u="none" strike="noStrike" cap="none" dirty="0" smtClean="0">
                <a:solidFill>
                  <a:srgbClr val="000000"/>
                </a:solidFill>
                <a:effectLst/>
                <a:latin typeface="Arial"/>
                <a:ea typeface="Arial"/>
                <a:cs typeface="Arial"/>
                <a:sym typeface="Arial"/>
              </a:rPr>
              <a:t>CDMA One</a:t>
            </a:r>
            <a:r>
              <a:rPr lang="zh-TW" altLang="en-US" sz="1100" b="0" i="0" u="none" strike="noStrike" cap="none" dirty="0" smtClean="0">
                <a:solidFill>
                  <a:srgbClr val="000000"/>
                </a:solidFill>
                <a:effectLst/>
                <a:latin typeface="Arial"/>
                <a:ea typeface="Arial"/>
                <a:cs typeface="Arial"/>
                <a:sym typeface="Arial"/>
              </a:rPr>
              <a:t>數字標準衍生而來，可以從原有的</a:t>
            </a:r>
            <a:r>
              <a:rPr lang="en-US" altLang="zh-TW" sz="1100" b="0" i="0" u="none" strike="noStrike" cap="none" dirty="0" smtClean="0">
                <a:solidFill>
                  <a:srgbClr val="000000"/>
                </a:solidFill>
                <a:effectLst/>
                <a:latin typeface="Arial"/>
                <a:ea typeface="Arial"/>
                <a:cs typeface="Arial"/>
                <a:sym typeface="Arial"/>
              </a:rPr>
              <a:t>CDMA One</a:t>
            </a:r>
            <a:r>
              <a:rPr lang="zh-TW" altLang="en-US" sz="1100" b="0" i="0" u="none" strike="noStrike" cap="none" dirty="0" smtClean="0">
                <a:solidFill>
                  <a:srgbClr val="000000"/>
                </a:solidFill>
                <a:effectLst/>
                <a:latin typeface="Arial"/>
                <a:ea typeface="Arial"/>
                <a:cs typeface="Arial"/>
                <a:sym typeface="Arial"/>
              </a:rPr>
              <a:t>結構直接升級到</a:t>
            </a:r>
            <a:r>
              <a:rPr lang="en-US" altLang="zh-TW" sz="1100" b="0" i="0" u="none" strike="noStrike" cap="none" dirty="0" smtClean="0">
                <a:solidFill>
                  <a:srgbClr val="000000"/>
                </a:solidFill>
                <a:effectLst/>
                <a:latin typeface="Arial"/>
                <a:ea typeface="Arial"/>
                <a:cs typeface="Arial"/>
                <a:sym typeface="Arial"/>
              </a:rPr>
              <a:t>3G</a:t>
            </a:r>
            <a:r>
              <a:rPr lang="zh-TW" altLang="en-US" sz="1100" b="0" i="0" u="none" strike="noStrike" cap="none" dirty="0" smtClean="0">
                <a:solidFill>
                  <a:srgbClr val="000000"/>
                </a:solidFill>
                <a:effectLst/>
                <a:latin typeface="Arial"/>
                <a:ea typeface="Arial"/>
                <a:cs typeface="Arial"/>
                <a:sym typeface="Arial"/>
              </a:rPr>
              <a:t>，建設成本低廉。</a:t>
            </a:r>
          </a:p>
          <a:p>
            <a:pPr marL="0" lvl="0" indent="0">
              <a:spcBef>
                <a:spcPts val="0"/>
              </a:spcBef>
              <a:spcAft>
                <a:spcPts val="0"/>
              </a:spcAft>
              <a:buNone/>
            </a:pPr>
            <a:endParaRPr dirty="0"/>
          </a:p>
        </p:txBody>
      </p:sp>
    </p:spTree>
    <p:extLst>
      <p:ext uri="{BB962C8B-B14F-4D97-AF65-F5344CB8AC3E}">
        <p14:creationId xmlns:p14="http://schemas.microsoft.com/office/powerpoint/2010/main" val="399718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zh-TW" altLang="en-US" sz="1100" b="0" i="0" u="none" strike="noStrike" cap="none" dirty="0" smtClean="0">
                <a:solidFill>
                  <a:srgbClr val="000000"/>
                </a:solidFill>
                <a:effectLst/>
                <a:latin typeface="Arial"/>
                <a:ea typeface="Arial"/>
                <a:cs typeface="Arial"/>
                <a:sym typeface="Arial"/>
              </a:rPr>
              <a:t>第三代無線通信技術，正如它的名字所隱含的，是緊隨著第一代無線通信技術</a:t>
            </a:r>
            <a:r>
              <a:rPr lang="en-US" altLang="zh-TW" sz="1100" b="0" i="0" u="none" strike="noStrike" cap="none" dirty="0" smtClean="0">
                <a:solidFill>
                  <a:srgbClr val="000000"/>
                </a:solidFill>
                <a:effectLst/>
                <a:latin typeface="Arial"/>
                <a:ea typeface="Arial"/>
                <a:cs typeface="Arial"/>
                <a:sym typeface="Arial"/>
              </a:rPr>
              <a:t>(1G)</a:t>
            </a:r>
            <a:r>
              <a:rPr lang="zh-TW" altLang="en-US" sz="1100" b="0" i="0" u="none" strike="noStrike" cap="none" dirty="0" smtClean="0">
                <a:solidFill>
                  <a:srgbClr val="000000"/>
                </a:solidFill>
                <a:effectLst/>
                <a:latin typeface="Arial"/>
                <a:ea typeface="Arial"/>
                <a:cs typeface="Arial"/>
                <a:sym typeface="Arial"/>
              </a:rPr>
              <a:t>和第二代無線通信技術</a:t>
            </a:r>
            <a:r>
              <a:rPr lang="en-US" altLang="zh-TW" sz="1100" b="0" i="0" u="none" strike="noStrike" cap="none" dirty="0" smtClean="0">
                <a:solidFill>
                  <a:srgbClr val="000000"/>
                </a:solidFill>
                <a:effectLst/>
                <a:latin typeface="Arial"/>
                <a:ea typeface="Arial"/>
                <a:cs typeface="Arial"/>
                <a:sym typeface="Arial"/>
              </a:rPr>
              <a:t>(2G)</a:t>
            </a:r>
            <a:r>
              <a:rPr lang="zh-TW" altLang="en-US" sz="1100" b="0" i="0" u="none" strike="noStrike" cap="none" dirty="0" smtClean="0">
                <a:solidFill>
                  <a:srgbClr val="000000"/>
                </a:solidFill>
                <a:effectLst/>
                <a:latin typeface="Arial"/>
                <a:ea typeface="Arial"/>
                <a:cs typeface="Arial"/>
                <a:sym typeface="Arial"/>
              </a:rPr>
              <a:t>發展而來的。第一代無線通信技術始於</a:t>
            </a:r>
            <a:r>
              <a:rPr lang="en-US" altLang="zh-TW" sz="1100" b="0" i="0" u="none" strike="noStrike" cap="none" dirty="0" smtClean="0">
                <a:solidFill>
                  <a:srgbClr val="000000"/>
                </a:solidFill>
                <a:effectLst/>
                <a:latin typeface="Arial"/>
                <a:ea typeface="Arial"/>
                <a:cs typeface="Arial"/>
                <a:sym typeface="Arial"/>
              </a:rPr>
              <a:t>20</a:t>
            </a:r>
            <a:r>
              <a:rPr lang="zh-TW" altLang="en-US" sz="1100" b="0" i="0" u="none" strike="noStrike" cap="none" dirty="0" smtClean="0">
                <a:solidFill>
                  <a:srgbClr val="000000"/>
                </a:solidFill>
                <a:effectLst/>
                <a:latin typeface="Arial"/>
                <a:ea typeface="Arial"/>
                <a:cs typeface="Arial"/>
                <a:sym typeface="Arial"/>
              </a:rPr>
              <a:t>世紀</a:t>
            </a:r>
            <a:r>
              <a:rPr lang="en-US" altLang="zh-TW" sz="1100" b="0" i="0" u="none" strike="noStrike" cap="none" dirty="0" smtClean="0">
                <a:solidFill>
                  <a:srgbClr val="000000"/>
                </a:solidFill>
                <a:effectLst/>
                <a:latin typeface="Arial"/>
                <a:ea typeface="Arial"/>
                <a:cs typeface="Arial"/>
                <a:sym typeface="Arial"/>
              </a:rPr>
              <a:t>70</a:t>
            </a:r>
            <a:r>
              <a:rPr lang="zh-TW" altLang="en-US" sz="1100" b="0" i="0" u="none" strike="noStrike" cap="none" dirty="0" smtClean="0">
                <a:solidFill>
                  <a:srgbClr val="000000"/>
                </a:solidFill>
                <a:effectLst/>
                <a:latin typeface="Arial"/>
                <a:ea typeface="Arial"/>
                <a:cs typeface="Arial"/>
                <a:sym typeface="Arial"/>
              </a:rPr>
              <a:t>年代，並一直持續到</a:t>
            </a:r>
            <a:r>
              <a:rPr lang="en-US" altLang="zh-TW" sz="1100" b="0" i="0" u="none" strike="noStrike" cap="none" dirty="0" smtClean="0">
                <a:solidFill>
                  <a:srgbClr val="000000"/>
                </a:solidFill>
                <a:effectLst/>
                <a:latin typeface="Arial"/>
                <a:ea typeface="Arial"/>
                <a:cs typeface="Arial"/>
                <a:sym typeface="Arial"/>
              </a:rPr>
              <a:t>20</a:t>
            </a:r>
            <a:r>
              <a:rPr lang="zh-TW" altLang="en-US" sz="1100" b="0" i="0" u="none" strike="noStrike" cap="none" dirty="0" smtClean="0">
                <a:solidFill>
                  <a:srgbClr val="000000"/>
                </a:solidFill>
                <a:effectLst/>
                <a:latin typeface="Arial"/>
                <a:ea typeface="Arial"/>
                <a:cs typeface="Arial"/>
                <a:sym typeface="Arial"/>
              </a:rPr>
              <a:t>世紀</a:t>
            </a:r>
            <a:r>
              <a:rPr lang="en-US" altLang="zh-TW" sz="1100" b="0" i="0" u="none" strike="noStrike" cap="none" dirty="0" smtClean="0">
                <a:solidFill>
                  <a:srgbClr val="000000"/>
                </a:solidFill>
                <a:effectLst/>
                <a:latin typeface="Arial"/>
                <a:ea typeface="Arial"/>
                <a:cs typeface="Arial"/>
                <a:sym typeface="Arial"/>
              </a:rPr>
              <a:t>80</a:t>
            </a:r>
            <a:r>
              <a:rPr lang="zh-TW" altLang="en-US" sz="1100" b="0" i="0" u="none" strike="noStrike" cap="none" dirty="0" smtClean="0">
                <a:solidFill>
                  <a:srgbClr val="000000"/>
                </a:solidFill>
                <a:effectLst/>
                <a:latin typeface="Arial"/>
                <a:ea typeface="Arial"/>
                <a:cs typeface="Arial"/>
                <a:sym typeface="Arial"/>
              </a:rPr>
              <a:t>年代。第一代無線通信技術的特點是行動電話網路的首次出現，起初被稱為“蜂窩移動無線電話”。該網路使用模擬語音信令，其複雜度與業餘無線電操作員使用的中繼網路差不太多。第二代無線通信技術的特點是數字化語音編碼。像</a:t>
            </a:r>
            <a:r>
              <a:rPr lang="en-US" altLang="zh-TW" sz="1100" b="0" i="0" u="none" strike="noStrike" cap="none" dirty="0" smtClean="0">
                <a:solidFill>
                  <a:srgbClr val="000000"/>
                </a:solidFill>
                <a:effectLst/>
                <a:latin typeface="Arial"/>
                <a:ea typeface="Arial"/>
                <a:cs typeface="Arial"/>
                <a:sym typeface="Arial"/>
              </a:rPr>
              <a:t>CDMA</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TDMA</a:t>
            </a:r>
            <a:r>
              <a:rPr lang="zh-TW" altLang="en-US" sz="1100" b="0" i="0" u="none" strike="noStrike" cap="none" dirty="0" smtClean="0">
                <a:solidFill>
                  <a:srgbClr val="000000"/>
                </a:solidFill>
                <a:effectLst/>
                <a:latin typeface="Arial"/>
                <a:ea typeface="Arial"/>
                <a:cs typeface="Arial"/>
                <a:sym typeface="Arial"/>
              </a:rPr>
              <a:t>和</a:t>
            </a:r>
            <a:r>
              <a:rPr lang="en-US" altLang="zh-TW" sz="1100" b="0" i="0" u="none" strike="noStrike" cap="none" dirty="0" smtClean="0">
                <a:solidFill>
                  <a:srgbClr val="000000"/>
                </a:solidFill>
                <a:effectLst/>
                <a:latin typeface="Arial"/>
                <a:ea typeface="Arial"/>
                <a:cs typeface="Arial"/>
                <a:sym typeface="Arial"/>
              </a:rPr>
              <a:t>GSM</a:t>
            </a:r>
            <a:r>
              <a:rPr lang="zh-TW" altLang="en-US" sz="1100" b="0" i="0" u="none" strike="noStrike" cap="none" dirty="0" smtClean="0">
                <a:solidFill>
                  <a:srgbClr val="000000"/>
                </a:solidFill>
                <a:effectLst/>
                <a:latin typeface="Arial"/>
                <a:ea typeface="Arial"/>
                <a:cs typeface="Arial"/>
                <a:sym typeface="Arial"/>
              </a:rPr>
              <a:t>都是屬於第二代無線通信技術。自從</a:t>
            </a:r>
            <a:r>
              <a:rPr lang="en-US" altLang="zh-TW" sz="1100" b="0" i="0" u="none" strike="noStrike" cap="none" dirty="0" smtClean="0">
                <a:solidFill>
                  <a:srgbClr val="000000"/>
                </a:solidFill>
                <a:effectLst/>
                <a:latin typeface="Arial"/>
                <a:ea typeface="Arial"/>
                <a:cs typeface="Arial"/>
                <a:sym typeface="Arial"/>
              </a:rPr>
              <a:t>2G</a:t>
            </a:r>
            <a:r>
              <a:rPr lang="zh-TW" altLang="en-US" sz="1100" b="0" i="0" u="none" strike="noStrike" cap="none" dirty="0" smtClean="0">
                <a:solidFill>
                  <a:srgbClr val="000000"/>
                </a:solidFill>
                <a:effectLst/>
                <a:latin typeface="Arial"/>
                <a:ea typeface="Arial"/>
                <a:cs typeface="Arial"/>
                <a:sym typeface="Arial"/>
              </a:rPr>
              <a:t>誕生以來，其性能在不斷地提高，包括改進的帶寬、分組路由和多媒體技術的引入。當前使用的無線通信技術被稱為</a:t>
            </a:r>
            <a:r>
              <a:rPr lang="en-US" altLang="zh-TW" sz="1100" b="0" i="0" u="none" strike="noStrike" cap="none" dirty="0" smtClean="0">
                <a:solidFill>
                  <a:srgbClr val="000000"/>
                </a:solidFill>
                <a:effectLst/>
                <a:latin typeface="Arial"/>
                <a:ea typeface="Arial"/>
                <a:cs typeface="Arial"/>
                <a:sym typeface="Arial"/>
              </a:rPr>
              <a:t>2.5G</a:t>
            </a:r>
            <a:r>
              <a:rPr lang="zh-TW" altLang="en-US" sz="1100" b="0" i="0" u="none" strike="noStrike" cap="none" dirty="0" smtClean="0">
                <a:solidFill>
                  <a:srgbClr val="000000"/>
                </a:solidFill>
                <a:effectLst/>
                <a:latin typeface="Arial"/>
                <a:ea typeface="Arial"/>
                <a:cs typeface="Arial"/>
                <a:sym typeface="Arial"/>
              </a:rPr>
              <a:t>。</a:t>
            </a:r>
            <a:endParaRPr lang="zh-TW" altLang="en-US" dirty="0"/>
          </a:p>
        </p:txBody>
      </p:sp>
    </p:spTree>
    <p:extLst>
      <p:ext uri="{BB962C8B-B14F-4D97-AF65-F5344CB8AC3E}">
        <p14:creationId xmlns:p14="http://schemas.microsoft.com/office/powerpoint/2010/main" val="92006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sz="1100" b="1" kern="1200" dirty="0" smtClean="0">
                <a:solidFill>
                  <a:srgbClr val="FF0000"/>
                </a:solidFill>
                <a:effectLst/>
                <a:latin typeface="+mn-lt"/>
                <a:ea typeface="+mn-ea"/>
                <a:cs typeface="+mn-cs"/>
              </a:rPr>
              <a:t>3.5G</a:t>
            </a:r>
            <a:r>
              <a:rPr lang="en-US" altLang="zh-TW" sz="1100" kern="1200" dirty="0" smtClean="0">
                <a:solidFill>
                  <a:srgbClr val="FF0000"/>
                </a:solidFill>
                <a:effectLst/>
                <a:latin typeface="+mn-lt"/>
                <a:ea typeface="+mn-ea"/>
                <a:cs typeface="+mn-cs"/>
              </a:rPr>
              <a:t>(High-Speed Downlink Packet </a:t>
            </a:r>
            <a:r>
              <a:rPr lang="en-US" altLang="zh-TW" sz="1100" kern="1200" dirty="0" err="1" smtClean="0">
                <a:solidFill>
                  <a:srgbClr val="FF0000"/>
                </a:solidFill>
                <a:effectLst/>
                <a:latin typeface="+mn-lt"/>
                <a:ea typeface="+mn-ea"/>
                <a:cs typeface="+mn-cs"/>
              </a:rPr>
              <a:t>Access,HSDPA</a:t>
            </a:r>
            <a:r>
              <a:rPr lang="en-US" altLang="zh-TW" sz="1100" kern="1200" dirty="0" smtClean="0">
                <a:solidFill>
                  <a:srgbClr val="FF0000"/>
                </a:solidFill>
                <a:effectLst/>
                <a:latin typeface="+mn-lt"/>
                <a:ea typeface="+mn-ea"/>
                <a:cs typeface="+mn-cs"/>
              </a:rPr>
              <a:t>)</a:t>
            </a:r>
            <a:endParaRPr lang="zh-TW" altLang="zh-TW" sz="1100" kern="1200" dirty="0" smtClean="0">
              <a:solidFill>
                <a:srgbClr val="FF0000"/>
              </a:solidFill>
              <a:effectLst/>
              <a:latin typeface="+mn-lt"/>
              <a:ea typeface="+mn-ea"/>
              <a:cs typeface="+mn-cs"/>
            </a:endParaRPr>
          </a:p>
          <a:p>
            <a:pPr marL="139700" indent="0">
              <a:buNone/>
            </a:pPr>
            <a:r>
              <a:rPr lang="zh-TW" altLang="zh-TW" sz="1100" kern="1200" dirty="0" smtClean="0">
                <a:solidFill>
                  <a:srgbClr val="FF0000"/>
                </a:solidFill>
                <a:effectLst/>
                <a:latin typeface="+mn-lt"/>
                <a:ea typeface="+mn-ea"/>
                <a:cs typeface="+mn-cs"/>
              </a:rPr>
              <a:t>以</a:t>
            </a:r>
            <a:r>
              <a:rPr lang="en-US" altLang="zh-TW" sz="1100" kern="1200" dirty="0" smtClean="0">
                <a:solidFill>
                  <a:srgbClr val="FF0000"/>
                </a:solidFill>
                <a:effectLst/>
                <a:latin typeface="+mn-lt"/>
                <a:ea typeface="+mn-ea"/>
                <a:cs typeface="+mn-cs"/>
              </a:rPr>
              <a:t>3G</a:t>
            </a:r>
            <a:r>
              <a:rPr lang="zh-TW" altLang="zh-TW" sz="1100" kern="1200" dirty="0" smtClean="0">
                <a:solidFill>
                  <a:srgbClr val="FF0000"/>
                </a:solidFill>
                <a:effectLst/>
                <a:latin typeface="+mn-lt"/>
                <a:ea typeface="+mn-ea"/>
                <a:cs typeface="+mn-cs"/>
              </a:rPr>
              <a:t>為基礎提供更高速的傳輸速率，下載由</a:t>
            </a:r>
            <a:r>
              <a:rPr lang="en-US" altLang="zh-TW" sz="1100" kern="1200" dirty="0" smtClean="0">
                <a:solidFill>
                  <a:srgbClr val="FF0000"/>
                </a:solidFill>
                <a:effectLst/>
                <a:latin typeface="+mn-lt"/>
                <a:ea typeface="+mn-ea"/>
                <a:cs typeface="+mn-cs"/>
              </a:rPr>
              <a:t>2Mbit/s</a:t>
            </a:r>
            <a:r>
              <a:rPr lang="zh-TW" altLang="zh-TW" sz="1100" kern="1200" dirty="0" smtClean="0">
                <a:solidFill>
                  <a:srgbClr val="FF0000"/>
                </a:solidFill>
                <a:effectLst/>
                <a:latin typeface="+mn-lt"/>
                <a:ea typeface="+mn-ea"/>
                <a:cs typeface="+mn-cs"/>
              </a:rPr>
              <a:t>提升至</a:t>
            </a:r>
            <a:r>
              <a:rPr lang="en-US" altLang="zh-TW" sz="1100" kern="1200" dirty="0" smtClean="0">
                <a:solidFill>
                  <a:srgbClr val="FF0000"/>
                </a:solidFill>
                <a:effectLst/>
                <a:latin typeface="+mn-lt"/>
                <a:ea typeface="+mn-ea"/>
                <a:cs typeface="+mn-cs"/>
              </a:rPr>
              <a:t>14.4Mbit/s</a:t>
            </a:r>
            <a:r>
              <a:rPr lang="zh-TW" altLang="zh-TW" sz="1100" kern="1200" dirty="0" smtClean="0">
                <a:solidFill>
                  <a:srgbClr val="FF0000"/>
                </a:solidFill>
                <a:effectLst/>
                <a:latin typeface="+mn-lt"/>
                <a:ea typeface="+mn-ea"/>
                <a:cs typeface="+mn-cs"/>
              </a:rPr>
              <a:t>，上傳由</a:t>
            </a:r>
            <a:r>
              <a:rPr lang="en-US" altLang="zh-TW" sz="1100" kern="1200" dirty="0" smtClean="0">
                <a:solidFill>
                  <a:srgbClr val="FF0000"/>
                </a:solidFill>
                <a:effectLst/>
                <a:latin typeface="+mn-lt"/>
                <a:ea typeface="+mn-ea"/>
                <a:cs typeface="+mn-cs"/>
              </a:rPr>
              <a:t>384kbit/s</a:t>
            </a:r>
            <a:r>
              <a:rPr lang="zh-TW" altLang="zh-TW" sz="1100" kern="1200" dirty="0" smtClean="0">
                <a:solidFill>
                  <a:srgbClr val="FF0000"/>
                </a:solidFill>
                <a:effectLst/>
                <a:latin typeface="+mn-lt"/>
                <a:ea typeface="+mn-ea"/>
                <a:cs typeface="+mn-cs"/>
              </a:rPr>
              <a:t>提升至</a:t>
            </a:r>
            <a:r>
              <a:rPr lang="en-US" altLang="zh-TW" sz="1100" kern="1200" dirty="0" smtClean="0">
                <a:solidFill>
                  <a:srgbClr val="FF0000"/>
                </a:solidFill>
                <a:effectLst/>
                <a:latin typeface="+mn-lt"/>
                <a:ea typeface="+mn-ea"/>
                <a:cs typeface="+mn-cs"/>
              </a:rPr>
              <a:t>1.46Mbit/s</a:t>
            </a:r>
            <a:r>
              <a:rPr lang="zh-TW" altLang="zh-TW" sz="1100" kern="1200" dirty="0" smtClean="0">
                <a:solidFill>
                  <a:srgbClr val="FF0000"/>
                </a:solidFill>
                <a:effectLst/>
                <a:latin typeface="+mn-lt"/>
                <a:ea typeface="+mn-ea"/>
                <a:cs typeface="+mn-cs"/>
              </a:rPr>
              <a:t>。</a:t>
            </a:r>
          </a:p>
          <a:p>
            <a:r>
              <a:rPr lang="en-US" altLang="zh-TW" sz="1100" b="1" kern="1200" dirty="0" smtClean="0">
                <a:solidFill>
                  <a:srgbClr val="FF0000"/>
                </a:solidFill>
                <a:effectLst/>
                <a:latin typeface="+mn-lt"/>
                <a:ea typeface="+mn-ea"/>
                <a:cs typeface="+mn-cs"/>
              </a:rPr>
              <a:t>3.75G</a:t>
            </a:r>
            <a:r>
              <a:rPr lang="en-US" altLang="zh-TW" sz="1100" kern="1200" dirty="0" smtClean="0">
                <a:solidFill>
                  <a:srgbClr val="FF0000"/>
                </a:solidFill>
                <a:effectLst/>
                <a:latin typeface="+mn-lt"/>
                <a:ea typeface="+mn-ea"/>
                <a:cs typeface="+mn-cs"/>
              </a:rPr>
              <a:t>(High-Speed Uplink Packet </a:t>
            </a:r>
            <a:r>
              <a:rPr lang="en-US" altLang="zh-TW" sz="1100" kern="1200" dirty="0" err="1" smtClean="0">
                <a:solidFill>
                  <a:srgbClr val="FF0000"/>
                </a:solidFill>
                <a:effectLst/>
                <a:latin typeface="+mn-lt"/>
                <a:ea typeface="+mn-ea"/>
                <a:cs typeface="+mn-cs"/>
              </a:rPr>
              <a:t>Access,HSUPA</a:t>
            </a:r>
            <a:r>
              <a:rPr lang="en-US" altLang="zh-TW" sz="1100" kern="1200" dirty="0" smtClean="0">
                <a:solidFill>
                  <a:srgbClr val="FF0000"/>
                </a:solidFill>
                <a:effectLst/>
                <a:latin typeface="+mn-lt"/>
                <a:ea typeface="+mn-ea"/>
                <a:cs typeface="+mn-cs"/>
              </a:rPr>
              <a:t>)</a:t>
            </a:r>
            <a:endParaRPr lang="zh-TW" altLang="zh-TW" sz="1100" kern="1200" dirty="0" smtClean="0">
              <a:solidFill>
                <a:srgbClr val="FF0000"/>
              </a:solidFill>
              <a:effectLst/>
              <a:latin typeface="+mn-lt"/>
              <a:ea typeface="+mn-ea"/>
              <a:cs typeface="+mn-cs"/>
            </a:endParaRPr>
          </a:p>
          <a:p>
            <a:pPr marL="139700" indent="0">
              <a:buNone/>
            </a:pPr>
            <a:r>
              <a:rPr lang="zh-TW" altLang="zh-TW" sz="1100" kern="1200" dirty="0" smtClean="0">
                <a:solidFill>
                  <a:srgbClr val="FF0000"/>
                </a:solidFill>
                <a:effectLst/>
                <a:latin typeface="+mn-lt"/>
                <a:ea typeface="+mn-ea"/>
                <a:cs typeface="+mn-cs"/>
              </a:rPr>
              <a:t>把上傳的速度從</a:t>
            </a:r>
            <a:r>
              <a:rPr lang="en-US" altLang="zh-TW" sz="1100" kern="1200" dirty="0" smtClean="0">
                <a:solidFill>
                  <a:srgbClr val="FF0000"/>
                </a:solidFill>
                <a:effectLst/>
                <a:latin typeface="+mn-lt"/>
                <a:ea typeface="+mn-ea"/>
                <a:cs typeface="+mn-cs"/>
              </a:rPr>
              <a:t>384kbit/s</a:t>
            </a:r>
            <a:r>
              <a:rPr lang="zh-TW" altLang="zh-TW" sz="1100" kern="1200" dirty="0" smtClean="0">
                <a:solidFill>
                  <a:srgbClr val="FF0000"/>
                </a:solidFill>
                <a:effectLst/>
                <a:latin typeface="+mn-lt"/>
                <a:ea typeface="+mn-ea"/>
                <a:cs typeface="+mn-cs"/>
              </a:rPr>
              <a:t>提升至</a:t>
            </a:r>
            <a:r>
              <a:rPr lang="en-US" altLang="zh-TW" sz="1100" kern="1200" dirty="0" smtClean="0">
                <a:solidFill>
                  <a:srgbClr val="FF0000"/>
                </a:solidFill>
                <a:effectLst/>
                <a:latin typeface="+mn-lt"/>
                <a:ea typeface="+mn-ea"/>
                <a:cs typeface="+mn-cs"/>
              </a:rPr>
              <a:t>5.76Mbit/s</a:t>
            </a:r>
            <a:r>
              <a:rPr lang="zh-TW" altLang="zh-TW" sz="1100" kern="1200" dirty="0" smtClean="0">
                <a:solidFill>
                  <a:srgbClr val="FF0000"/>
                </a:solidFill>
                <a:effectLst/>
                <a:latin typeface="+mn-lt"/>
                <a:ea typeface="+mn-ea"/>
                <a:cs typeface="+mn-cs"/>
              </a:rPr>
              <a:t>。</a:t>
            </a:r>
          </a:p>
          <a:p>
            <a:pPr marL="0" lvl="0" indent="0">
              <a:spcBef>
                <a:spcPts val="0"/>
              </a:spcBef>
              <a:spcAft>
                <a:spcPts val="0"/>
              </a:spcAft>
              <a:buNone/>
            </a:pPr>
            <a:endParaRPr dirty="0"/>
          </a:p>
        </p:txBody>
      </p:sp>
    </p:spTree>
    <p:extLst>
      <p:ext uri="{BB962C8B-B14F-4D97-AF65-F5344CB8AC3E}">
        <p14:creationId xmlns:p14="http://schemas.microsoft.com/office/powerpoint/2010/main" val="3997185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zh-TW" sz="1100" b="0" i="0" u="none" strike="noStrike" cap="none" dirty="0" smtClean="0">
                <a:solidFill>
                  <a:srgbClr val="000000"/>
                </a:solidFill>
                <a:effectLst/>
                <a:latin typeface="Arial"/>
                <a:ea typeface="Arial"/>
                <a:cs typeface="Arial"/>
                <a:sym typeface="Arial"/>
              </a:rPr>
              <a:t>「頻譜效率」（</a:t>
            </a:r>
            <a:r>
              <a:rPr lang="en-US" altLang="zh-TW" sz="1100" b="0" i="0" u="none" strike="noStrike" cap="none" dirty="0" smtClean="0">
                <a:solidFill>
                  <a:srgbClr val="000000"/>
                </a:solidFill>
                <a:effectLst/>
                <a:latin typeface="Arial"/>
                <a:ea typeface="Arial"/>
                <a:cs typeface="Arial"/>
                <a:sym typeface="Arial"/>
              </a:rPr>
              <a:t>Spectrum efficiency</a:t>
            </a:r>
            <a:r>
              <a:rPr lang="zh-TW" altLang="zh-TW" sz="1100" b="0" i="0" u="none" strike="noStrike" cap="none" dirty="0" smtClean="0">
                <a:solidFill>
                  <a:srgbClr val="000000"/>
                </a:solidFill>
                <a:effectLst/>
                <a:latin typeface="Arial"/>
                <a:ea typeface="Arial"/>
                <a:cs typeface="Arial"/>
                <a:sym typeface="Arial"/>
              </a:rPr>
              <a:t>）是單位頻寬（</a:t>
            </a:r>
            <a:r>
              <a:rPr lang="en-US" altLang="zh-TW" sz="1100" b="0" i="0" u="none" strike="noStrike" cap="none" dirty="0" smtClean="0">
                <a:solidFill>
                  <a:srgbClr val="000000"/>
                </a:solidFill>
                <a:effectLst/>
                <a:latin typeface="Arial"/>
                <a:ea typeface="Arial"/>
                <a:cs typeface="Arial"/>
                <a:sym typeface="Arial"/>
              </a:rPr>
              <a:t>Hz</a:t>
            </a:r>
            <a:r>
              <a:rPr lang="zh-TW" altLang="zh-TW" sz="1100" b="0" i="0" u="none" strike="noStrike" cap="none" dirty="0" smtClean="0">
                <a:solidFill>
                  <a:srgbClr val="000000"/>
                </a:solidFill>
                <a:effectLst/>
                <a:latin typeface="Arial"/>
                <a:ea typeface="Arial"/>
                <a:cs typeface="Arial"/>
                <a:sym typeface="Arial"/>
              </a:rPr>
              <a:t>）具有多少資料傳輸率（</a:t>
            </a:r>
            <a:r>
              <a:rPr lang="en-US" altLang="zh-TW" sz="1100" b="0" i="0" u="none" strike="noStrike" cap="none" dirty="0" smtClean="0">
                <a:solidFill>
                  <a:srgbClr val="000000"/>
                </a:solidFill>
                <a:effectLst/>
                <a:latin typeface="Arial"/>
                <a:ea typeface="Arial"/>
                <a:cs typeface="Arial"/>
                <a:sym typeface="Arial"/>
              </a:rPr>
              <a:t>bps</a:t>
            </a:r>
            <a:r>
              <a:rPr lang="zh-TW" altLang="zh-TW" sz="1100" b="0" i="0" u="none" strike="noStrike" cap="none" dirty="0" smtClean="0">
                <a:solidFill>
                  <a:srgbClr val="000000"/>
                </a:solidFill>
                <a:effectLst/>
                <a:latin typeface="Arial"/>
                <a:ea typeface="Arial"/>
                <a:cs typeface="Arial"/>
                <a:sym typeface="Arial"/>
              </a:rPr>
              <a:t>），可參考表</a:t>
            </a:r>
            <a:r>
              <a:rPr lang="en-US" altLang="zh-TW" sz="1100" b="0" i="0" u="none" strike="noStrike" cap="none" dirty="0" smtClean="0">
                <a:solidFill>
                  <a:srgbClr val="000000"/>
                </a:solidFill>
                <a:effectLst/>
                <a:latin typeface="Arial"/>
                <a:ea typeface="Arial"/>
                <a:cs typeface="Arial"/>
                <a:sym typeface="Arial"/>
              </a:rPr>
              <a:t> 1 </a:t>
            </a:r>
            <a:r>
              <a:rPr lang="zh-TW" altLang="zh-TW" sz="1100" b="0" i="0" u="none" strike="noStrike" cap="none" dirty="0" smtClean="0">
                <a:solidFill>
                  <a:srgbClr val="000000"/>
                </a:solidFill>
                <a:effectLst/>
                <a:latin typeface="Arial"/>
                <a:ea typeface="Arial"/>
                <a:cs typeface="Arial"/>
                <a:sym typeface="Arial"/>
              </a:rPr>
              <a:t>的說明，當單位頻寬的資料傳輸率高，代表頻譜效率高，例如：</a:t>
            </a:r>
            <a:r>
              <a:rPr lang="en-US" altLang="zh-TW" sz="1100" b="0" i="0" u="none" strike="noStrike" cap="none" dirty="0" smtClean="0">
                <a:solidFill>
                  <a:srgbClr val="000000"/>
                </a:solidFill>
                <a:effectLst/>
                <a:latin typeface="Arial"/>
                <a:ea typeface="Arial"/>
                <a:cs typeface="Arial"/>
                <a:sym typeface="Arial"/>
              </a:rPr>
              <a:t>LTE </a:t>
            </a:r>
            <a:r>
              <a:rPr lang="zh-TW" altLang="zh-TW" sz="1100" b="0" i="0" u="none" strike="noStrike" cap="none" dirty="0" smtClean="0">
                <a:solidFill>
                  <a:srgbClr val="000000"/>
                </a:solidFill>
                <a:effectLst/>
                <a:latin typeface="Arial"/>
                <a:ea typeface="Arial"/>
                <a:cs typeface="Arial"/>
                <a:sym typeface="Arial"/>
              </a:rPr>
              <a:t>可以提供上傳</a:t>
            </a:r>
            <a:r>
              <a:rPr lang="en-US" altLang="zh-TW" sz="1100" b="0" i="0" u="none" strike="noStrike" cap="none" dirty="0" smtClean="0">
                <a:solidFill>
                  <a:srgbClr val="000000"/>
                </a:solidFill>
                <a:effectLst/>
                <a:latin typeface="Arial"/>
                <a:ea typeface="Arial"/>
                <a:cs typeface="Arial"/>
                <a:sym typeface="Arial"/>
              </a:rPr>
              <a:t> 2.5bps/Hz</a:t>
            </a:r>
            <a:r>
              <a:rPr lang="zh-TW" altLang="zh-TW" sz="1100" b="0" i="0" u="none" strike="noStrike" cap="none" dirty="0" smtClean="0">
                <a:solidFill>
                  <a:srgbClr val="000000"/>
                </a:solidFill>
                <a:effectLst/>
                <a:latin typeface="Arial"/>
                <a:ea typeface="Arial"/>
                <a:cs typeface="Arial"/>
                <a:sym typeface="Arial"/>
              </a:rPr>
              <a:t>，下載</a:t>
            </a:r>
            <a:r>
              <a:rPr lang="en-US" altLang="zh-TW" sz="1100" b="0" i="0" u="none" strike="noStrike" cap="none" dirty="0" smtClean="0">
                <a:solidFill>
                  <a:srgbClr val="000000"/>
                </a:solidFill>
                <a:effectLst/>
                <a:latin typeface="Arial"/>
                <a:ea typeface="Arial"/>
                <a:cs typeface="Arial"/>
                <a:sym typeface="Arial"/>
              </a:rPr>
              <a:t> 5bps/Hz</a:t>
            </a:r>
            <a:r>
              <a:rPr lang="zh-TW" altLang="zh-TW"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LTE-A </a:t>
            </a:r>
            <a:r>
              <a:rPr lang="zh-TW" altLang="zh-TW" sz="1100" b="0" i="0" u="none" strike="noStrike" cap="none" dirty="0" smtClean="0">
                <a:solidFill>
                  <a:srgbClr val="000000"/>
                </a:solidFill>
                <a:effectLst/>
                <a:latin typeface="Arial"/>
                <a:ea typeface="Arial"/>
                <a:cs typeface="Arial"/>
                <a:sym typeface="Arial"/>
              </a:rPr>
              <a:t>可以提供上傳</a:t>
            </a:r>
            <a:r>
              <a:rPr lang="en-US" altLang="zh-TW" sz="1100" b="0" i="0" u="none" strike="noStrike" cap="none" dirty="0" smtClean="0">
                <a:solidFill>
                  <a:srgbClr val="000000"/>
                </a:solidFill>
                <a:effectLst/>
                <a:latin typeface="Arial"/>
                <a:ea typeface="Arial"/>
                <a:cs typeface="Arial"/>
                <a:sym typeface="Arial"/>
              </a:rPr>
              <a:t> 5bps/Hz</a:t>
            </a:r>
            <a:r>
              <a:rPr lang="zh-TW" altLang="zh-TW" sz="1100" b="0" i="0" u="none" strike="noStrike" cap="none" dirty="0" smtClean="0">
                <a:solidFill>
                  <a:srgbClr val="000000"/>
                </a:solidFill>
                <a:effectLst/>
                <a:latin typeface="Arial"/>
                <a:ea typeface="Arial"/>
                <a:cs typeface="Arial"/>
                <a:sym typeface="Arial"/>
              </a:rPr>
              <a:t>，下載</a:t>
            </a:r>
            <a:r>
              <a:rPr lang="en-US" altLang="zh-TW" sz="1100" b="0" i="0" u="none" strike="noStrike" cap="none" dirty="0" smtClean="0">
                <a:solidFill>
                  <a:srgbClr val="000000"/>
                </a:solidFill>
                <a:effectLst/>
                <a:latin typeface="Arial"/>
                <a:ea typeface="Arial"/>
                <a:cs typeface="Arial"/>
                <a:sym typeface="Arial"/>
              </a:rPr>
              <a:t> 10bps/Hz</a:t>
            </a:r>
            <a:r>
              <a:rPr lang="zh-TW" altLang="zh-TW" sz="1100" b="0" i="0" u="none" strike="noStrike" cap="none" dirty="0" smtClean="0">
                <a:solidFill>
                  <a:srgbClr val="000000"/>
                </a:solidFill>
                <a:effectLst/>
                <a:latin typeface="Arial"/>
                <a:ea typeface="Arial"/>
                <a:cs typeface="Arial"/>
                <a:sym typeface="Arial"/>
              </a:rPr>
              <a:t>，顯然</a:t>
            </a:r>
            <a:r>
              <a:rPr lang="en-US" altLang="zh-TW" sz="1100" b="0" i="0" u="none" strike="noStrike" cap="none" dirty="0" smtClean="0">
                <a:solidFill>
                  <a:srgbClr val="000000"/>
                </a:solidFill>
                <a:effectLst/>
                <a:latin typeface="Arial"/>
                <a:ea typeface="Arial"/>
                <a:cs typeface="Arial"/>
                <a:sym typeface="Arial"/>
              </a:rPr>
              <a:t> LTE-A </a:t>
            </a:r>
            <a:r>
              <a:rPr lang="zh-TW" altLang="zh-TW" sz="1100" b="0" i="0" u="none" strike="noStrike" cap="none" dirty="0" smtClean="0">
                <a:solidFill>
                  <a:srgbClr val="000000"/>
                </a:solidFill>
                <a:effectLst/>
                <a:latin typeface="Arial"/>
                <a:ea typeface="Arial"/>
                <a:cs typeface="Arial"/>
                <a:sym typeface="Arial"/>
              </a:rPr>
              <a:t>的頻譜效率比</a:t>
            </a:r>
            <a:r>
              <a:rPr lang="en-US" altLang="zh-TW" sz="1100" b="0" i="0" u="none" strike="noStrike" cap="none" dirty="0" smtClean="0">
                <a:solidFill>
                  <a:srgbClr val="000000"/>
                </a:solidFill>
                <a:effectLst/>
                <a:latin typeface="Arial"/>
                <a:ea typeface="Arial"/>
                <a:cs typeface="Arial"/>
                <a:sym typeface="Arial"/>
              </a:rPr>
              <a:t> LTE </a:t>
            </a:r>
            <a:r>
              <a:rPr lang="zh-TW" altLang="zh-TW" sz="1100" b="0" i="0" u="none" strike="noStrike" cap="none" dirty="0" smtClean="0">
                <a:solidFill>
                  <a:srgbClr val="000000"/>
                </a:solidFill>
                <a:effectLst/>
                <a:latin typeface="Arial"/>
                <a:ea typeface="Arial"/>
                <a:cs typeface="Arial"/>
                <a:sym typeface="Arial"/>
              </a:rPr>
              <a:t>高。因此</a:t>
            </a:r>
            <a:r>
              <a:rPr lang="en-US" altLang="zh-TW" sz="1100" b="0" i="0" u="none" strike="noStrike" cap="none" dirty="0" smtClean="0">
                <a:solidFill>
                  <a:srgbClr val="000000"/>
                </a:solidFill>
                <a:effectLst/>
                <a:latin typeface="Arial"/>
                <a:ea typeface="Arial"/>
                <a:cs typeface="Arial"/>
                <a:sym typeface="Arial"/>
              </a:rPr>
              <a:t> 4G </a:t>
            </a:r>
            <a:r>
              <a:rPr lang="zh-TW" altLang="zh-TW" sz="1100" b="0" i="0" u="none" strike="noStrike" cap="none" dirty="0" smtClean="0">
                <a:solidFill>
                  <a:srgbClr val="000000"/>
                </a:solidFill>
                <a:effectLst/>
                <a:latin typeface="Arial"/>
                <a:ea typeface="Arial"/>
                <a:cs typeface="Arial"/>
                <a:sym typeface="Arial"/>
              </a:rPr>
              <a:t>與</a:t>
            </a:r>
            <a:r>
              <a:rPr lang="en-US" altLang="zh-TW" sz="1100" b="0" i="0" u="none" strike="noStrike" cap="none" dirty="0" smtClean="0">
                <a:solidFill>
                  <a:srgbClr val="000000"/>
                </a:solidFill>
                <a:effectLst/>
                <a:latin typeface="Arial"/>
                <a:ea typeface="Arial"/>
                <a:cs typeface="Arial"/>
                <a:sym typeface="Arial"/>
              </a:rPr>
              <a:t> 5G </a:t>
            </a:r>
            <a:r>
              <a:rPr lang="zh-TW" altLang="zh-TW" sz="1100" b="0" i="0" u="none" strike="noStrike" cap="none" dirty="0" smtClean="0">
                <a:solidFill>
                  <a:srgbClr val="000000"/>
                </a:solidFill>
                <a:effectLst/>
                <a:latin typeface="Arial"/>
                <a:ea typeface="Arial"/>
                <a:cs typeface="Arial"/>
                <a:sym typeface="Arial"/>
              </a:rPr>
              <a:t>技術的發展只為了兩個目的：</a:t>
            </a:r>
          </a:p>
          <a:p>
            <a:pPr marL="139700" indent="0">
              <a:buNone/>
            </a:pPr>
            <a:r>
              <a:rPr lang="zh-TW" altLang="zh-TW" sz="1100" b="1" i="0" u="none" strike="noStrike" cap="none" dirty="0" smtClean="0">
                <a:solidFill>
                  <a:srgbClr val="000000"/>
                </a:solidFill>
                <a:effectLst/>
                <a:latin typeface="Arial"/>
                <a:ea typeface="Arial"/>
                <a:cs typeface="Arial"/>
                <a:sym typeface="Arial"/>
              </a:rPr>
              <a:t>增加頻譜效率</a:t>
            </a:r>
            <a:endParaRPr lang="zh-TW" altLang="zh-TW" sz="1100" b="0" i="0" u="none" strike="noStrike" cap="none" dirty="0" smtClean="0">
              <a:solidFill>
                <a:srgbClr val="000000"/>
              </a:solidFill>
              <a:effectLst/>
              <a:latin typeface="Arial"/>
              <a:ea typeface="Arial"/>
              <a:cs typeface="Arial"/>
              <a:sym typeface="Arial"/>
            </a:endParaRPr>
          </a:p>
          <a:p>
            <a:pPr marL="139700" indent="0">
              <a:buNone/>
            </a:pPr>
            <a:r>
              <a:rPr lang="zh-TW" altLang="zh-TW" sz="1100" b="0" i="0" u="none" strike="noStrike" cap="none" dirty="0" smtClean="0">
                <a:solidFill>
                  <a:srgbClr val="000000"/>
                </a:solidFill>
                <a:effectLst/>
                <a:latin typeface="Arial"/>
                <a:ea typeface="Arial"/>
                <a:cs typeface="Arial"/>
                <a:sym typeface="Arial"/>
              </a:rPr>
              <a:t>由於相同的頻率只能使用一次，因此必須利用更新的調變與多工技術來增加頻譜效率，讓相同頻寬的電磁波具有更高的資料傳輸率，也就是把更多的</a:t>
            </a:r>
            <a:r>
              <a:rPr lang="en-US" altLang="zh-TW" sz="1100" b="0" i="0" u="none" strike="noStrike" cap="none" dirty="0" smtClean="0">
                <a:solidFill>
                  <a:srgbClr val="000000"/>
                </a:solidFill>
                <a:effectLst/>
                <a:latin typeface="Arial"/>
                <a:ea typeface="Arial"/>
                <a:cs typeface="Arial"/>
                <a:sym typeface="Arial"/>
              </a:rPr>
              <a:t> 0 </a:t>
            </a:r>
            <a:r>
              <a:rPr lang="zh-TW" altLang="zh-TW" sz="1100" b="0" i="0" u="none" strike="noStrike" cap="none" dirty="0" smtClean="0">
                <a:solidFill>
                  <a:srgbClr val="000000"/>
                </a:solidFill>
                <a:effectLst/>
                <a:latin typeface="Arial"/>
                <a:ea typeface="Arial"/>
                <a:cs typeface="Arial"/>
                <a:sym typeface="Arial"/>
              </a:rPr>
              <a:t>和</a:t>
            </a:r>
            <a:r>
              <a:rPr lang="en-US" altLang="zh-TW" sz="1100" b="0" i="0" u="none" strike="noStrike" cap="none" dirty="0" smtClean="0">
                <a:solidFill>
                  <a:srgbClr val="000000"/>
                </a:solidFill>
                <a:effectLst/>
                <a:latin typeface="Arial"/>
                <a:ea typeface="Arial"/>
                <a:cs typeface="Arial"/>
                <a:sym typeface="Arial"/>
              </a:rPr>
              <a:t> 1 </a:t>
            </a:r>
            <a:r>
              <a:rPr lang="zh-TW" altLang="zh-TW" sz="1100" b="0" i="0" u="none" strike="noStrike" cap="none" dirty="0" smtClean="0">
                <a:solidFill>
                  <a:srgbClr val="000000"/>
                </a:solidFill>
                <a:effectLst/>
                <a:latin typeface="Arial"/>
                <a:ea typeface="Arial"/>
                <a:cs typeface="Arial"/>
                <a:sym typeface="Arial"/>
              </a:rPr>
              <a:t>塞進相同頻寬的電磁波裡來傳送。</a:t>
            </a:r>
          </a:p>
          <a:p>
            <a:pPr marL="139700" indent="0">
              <a:buNone/>
            </a:pPr>
            <a:r>
              <a:rPr lang="zh-TW" altLang="zh-TW" sz="1100" b="1" i="0" u="none" strike="noStrike" cap="none" dirty="0" smtClean="0">
                <a:solidFill>
                  <a:srgbClr val="000000"/>
                </a:solidFill>
                <a:effectLst/>
                <a:latin typeface="Arial"/>
                <a:ea typeface="Arial"/>
                <a:cs typeface="Arial"/>
                <a:sym typeface="Arial"/>
              </a:rPr>
              <a:t>增加頻寬</a:t>
            </a:r>
            <a:endParaRPr lang="zh-TW" altLang="zh-TW" sz="1100" b="0" i="0" u="none" strike="noStrike" cap="none" dirty="0" smtClean="0">
              <a:solidFill>
                <a:srgbClr val="000000"/>
              </a:solidFill>
              <a:effectLst/>
              <a:latin typeface="Arial"/>
              <a:ea typeface="Arial"/>
              <a:cs typeface="Arial"/>
              <a:sym typeface="Arial"/>
            </a:endParaRPr>
          </a:p>
          <a:p>
            <a:pPr marL="139700" indent="0">
              <a:buNone/>
            </a:pPr>
            <a:r>
              <a:rPr lang="zh-TW" altLang="zh-TW" sz="1100" b="0" i="0" u="none" strike="noStrike" cap="none" dirty="0" smtClean="0">
                <a:solidFill>
                  <a:srgbClr val="000000"/>
                </a:solidFill>
                <a:effectLst/>
                <a:latin typeface="Arial"/>
                <a:ea typeface="Arial"/>
                <a:cs typeface="Arial"/>
                <a:sym typeface="Arial"/>
              </a:rPr>
              <a:t>由於目前的電磁波頻譜裡</a:t>
            </a:r>
            <a:r>
              <a:rPr lang="en-US" altLang="zh-TW" sz="1100" b="0" i="0" u="none" strike="noStrike" cap="none" dirty="0" smtClean="0">
                <a:solidFill>
                  <a:srgbClr val="000000"/>
                </a:solidFill>
                <a:effectLst/>
                <a:latin typeface="Arial"/>
                <a:ea typeface="Arial"/>
                <a:cs typeface="Arial"/>
                <a:sym typeface="Arial"/>
              </a:rPr>
              <a:t> 10GHz </a:t>
            </a:r>
            <a:r>
              <a:rPr lang="zh-TW" altLang="zh-TW" sz="1100" b="0" i="0" u="none" strike="noStrike" cap="none" dirty="0" smtClean="0">
                <a:solidFill>
                  <a:srgbClr val="000000"/>
                </a:solidFill>
                <a:effectLst/>
                <a:latin typeface="Arial"/>
                <a:ea typeface="Arial"/>
                <a:cs typeface="Arial"/>
                <a:sym typeface="Arial"/>
              </a:rPr>
              <a:t>以下的電磁波大部分都已經被用掉了，頻譜效率再怎麼提高總有技術上的極限，因此科學家只能去挖更高頻還沒有被使用的電磁波來給</a:t>
            </a:r>
            <a:r>
              <a:rPr lang="en-US" altLang="zh-TW" sz="1100" b="0" i="0" u="none" strike="noStrike" cap="none" dirty="0" smtClean="0">
                <a:solidFill>
                  <a:srgbClr val="000000"/>
                </a:solidFill>
                <a:effectLst/>
                <a:latin typeface="Arial"/>
                <a:ea typeface="Arial"/>
                <a:cs typeface="Arial"/>
                <a:sym typeface="Arial"/>
              </a:rPr>
              <a:t> 5G </a:t>
            </a:r>
            <a:r>
              <a:rPr lang="zh-TW" altLang="zh-TW" sz="1100" b="0" i="0" u="none" strike="noStrike" cap="none" dirty="0" smtClean="0">
                <a:solidFill>
                  <a:srgbClr val="000000"/>
                </a:solidFill>
                <a:effectLst/>
                <a:latin typeface="Arial"/>
                <a:ea typeface="Arial"/>
                <a:cs typeface="Arial"/>
                <a:sym typeface="Arial"/>
              </a:rPr>
              <a:t>手機用，大家現在明白為什麼</a:t>
            </a:r>
            <a:r>
              <a:rPr lang="en-US" altLang="zh-TW" sz="1100" b="0" i="0" u="none" strike="noStrike" cap="none" dirty="0" smtClean="0">
                <a:solidFill>
                  <a:srgbClr val="000000"/>
                </a:solidFill>
                <a:effectLst/>
                <a:latin typeface="Arial"/>
                <a:ea typeface="Arial"/>
                <a:cs typeface="Arial"/>
                <a:sym typeface="Arial"/>
              </a:rPr>
              <a:t> Samsung </a:t>
            </a:r>
            <a:r>
              <a:rPr lang="zh-TW" altLang="zh-TW" sz="1100" b="0" i="0" u="none" strike="noStrike" cap="none" dirty="0" smtClean="0">
                <a:solidFill>
                  <a:srgbClr val="000000"/>
                </a:solidFill>
                <a:effectLst/>
                <a:latin typeface="Arial"/>
                <a:ea typeface="Arial"/>
                <a:cs typeface="Arial"/>
                <a:sym typeface="Arial"/>
              </a:rPr>
              <a:t>的</a:t>
            </a:r>
            <a:r>
              <a:rPr lang="en-US" altLang="zh-TW" sz="1100" b="0" i="0" u="none" strike="noStrike" cap="none" dirty="0" smtClean="0">
                <a:solidFill>
                  <a:srgbClr val="000000"/>
                </a:solidFill>
                <a:effectLst/>
                <a:latin typeface="Arial"/>
                <a:ea typeface="Arial"/>
                <a:cs typeface="Arial"/>
                <a:sym typeface="Arial"/>
              </a:rPr>
              <a:t> 5G </a:t>
            </a:r>
            <a:r>
              <a:rPr lang="zh-TW" altLang="zh-TW" sz="1100" b="0" i="0" u="none" strike="noStrike" cap="none" dirty="0" smtClean="0">
                <a:solidFill>
                  <a:srgbClr val="000000"/>
                </a:solidFill>
                <a:effectLst/>
                <a:latin typeface="Arial"/>
                <a:ea typeface="Arial"/>
                <a:cs typeface="Arial"/>
                <a:sym typeface="Arial"/>
              </a:rPr>
              <a:t>技術會想要使用頻率</a:t>
            </a:r>
            <a:r>
              <a:rPr lang="en-US" altLang="zh-TW" sz="1100" b="0" i="0" u="none" strike="noStrike" cap="none" dirty="0" smtClean="0">
                <a:solidFill>
                  <a:srgbClr val="000000"/>
                </a:solidFill>
                <a:effectLst/>
                <a:latin typeface="Arial"/>
                <a:ea typeface="Arial"/>
                <a:cs typeface="Arial"/>
                <a:sym typeface="Arial"/>
              </a:rPr>
              <a:t> 30GHz</a:t>
            </a:r>
            <a:r>
              <a:rPr lang="zh-TW" altLang="zh-TW" sz="1100" b="0" i="0" u="none" strike="noStrike" cap="none" dirty="0" smtClean="0">
                <a:solidFill>
                  <a:srgbClr val="000000"/>
                </a:solidFill>
                <a:effectLst/>
                <a:latin typeface="Arial"/>
                <a:ea typeface="Arial"/>
                <a:cs typeface="Arial"/>
                <a:sym typeface="Arial"/>
              </a:rPr>
              <a:t>（相當於波長</a:t>
            </a:r>
            <a:r>
              <a:rPr lang="en-US" altLang="zh-TW" sz="1100" b="0" i="0" u="none" strike="noStrike" cap="none" dirty="0" smtClean="0">
                <a:solidFill>
                  <a:srgbClr val="000000"/>
                </a:solidFill>
                <a:effectLst/>
                <a:latin typeface="Arial"/>
                <a:ea typeface="Arial"/>
                <a:cs typeface="Arial"/>
                <a:sym typeface="Arial"/>
              </a:rPr>
              <a:t> 10 </a:t>
            </a:r>
            <a:r>
              <a:rPr lang="zh-TW" altLang="zh-TW" sz="1100" b="0" i="0" u="none" strike="noStrike" cap="none" dirty="0" smtClean="0">
                <a:solidFill>
                  <a:srgbClr val="000000"/>
                </a:solidFill>
                <a:effectLst/>
                <a:latin typeface="Arial"/>
                <a:ea typeface="Arial"/>
                <a:cs typeface="Arial"/>
                <a:sym typeface="Arial"/>
              </a:rPr>
              <a:t>毫米）的「毫米波（</a:t>
            </a:r>
            <a:r>
              <a:rPr lang="en-US" altLang="zh-TW" sz="1100" b="0" i="0" u="none" strike="noStrike" cap="none" dirty="0" smtClean="0">
                <a:solidFill>
                  <a:srgbClr val="000000"/>
                </a:solidFill>
                <a:effectLst/>
                <a:latin typeface="Arial"/>
                <a:ea typeface="Arial"/>
                <a:cs typeface="Arial"/>
                <a:sym typeface="Arial"/>
              </a:rPr>
              <a:t>Millimeter Wave</a:t>
            </a:r>
            <a:r>
              <a:rPr lang="zh-TW" altLang="zh-TW" sz="1100" b="0" i="0" u="none" strike="noStrike" cap="none" dirty="0" smtClean="0">
                <a:solidFill>
                  <a:srgbClr val="000000"/>
                </a:solidFill>
                <a:effectLst/>
                <a:latin typeface="Arial"/>
                <a:ea typeface="Arial"/>
                <a:cs typeface="Arial"/>
                <a:sym typeface="Arial"/>
              </a:rPr>
              <a:t>）」了吧！相關的新聞請參考</a:t>
            </a:r>
            <a:r>
              <a:rPr lang="en-US" altLang="zh-TW" sz="1100" b="0" i="0" u="sng" strike="noStrike" cap="none" dirty="0" err="1" smtClean="0">
                <a:solidFill>
                  <a:srgbClr val="000000"/>
                </a:solidFill>
                <a:effectLst/>
                <a:latin typeface="Arial"/>
                <a:ea typeface="Arial"/>
                <a:cs typeface="Arial"/>
                <a:sym typeface="Arial"/>
              </a:rPr>
              <a:t>這裡</a:t>
            </a:r>
            <a:r>
              <a:rPr lang="zh-TW" altLang="zh-TW" sz="1100" b="0" i="0" u="none" strike="noStrike" cap="none" dirty="0" smtClean="0">
                <a:solidFill>
                  <a:srgbClr val="000000"/>
                </a:solidFill>
                <a:effectLst/>
                <a:latin typeface="Arial"/>
                <a:ea typeface="Arial"/>
                <a:cs typeface="Arial"/>
                <a:sym typeface="Arial"/>
              </a:rPr>
              <a:t>。</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sz="1100" b="0" i="0" u="none" strike="noStrike" kern="1200" cap="none" dirty="0" smtClean="0">
                <a:solidFill>
                  <a:srgbClr val="FF0000"/>
                </a:solidFill>
                <a:effectLst/>
                <a:latin typeface="Arial"/>
                <a:ea typeface="Arial"/>
                <a:cs typeface="Arial"/>
                <a:sym typeface="Arial"/>
              </a:rPr>
              <a:t>4G</a:t>
            </a:r>
            <a:r>
              <a:rPr lang="zh-TW" altLang="zh-TW" sz="1100" b="0" i="0" u="none" strike="noStrike" kern="1200" cap="none" dirty="0" smtClean="0">
                <a:solidFill>
                  <a:srgbClr val="FF0000"/>
                </a:solidFill>
                <a:effectLst/>
                <a:latin typeface="Arial"/>
                <a:ea typeface="Arial"/>
                <a:cs typeface="Arial"/>
                <a:sym typeface="Arial"/>
              </a:rPr>
              <a:t>第四代行動通訊技術</a:t>
            </a:r>
            <a:r>
              <a:rPr lang="en-US" altLang="zh-TW" sz="1100" b="0" i="0" u="none" strike="noStrike" kern="1200" cap="none" dirty="0" smtClean="0">
                <a:solidFill>
                  <a:srgbClr val="FF0000"/>
                </a:solidFill>
                <a:effectLst/>
                <a:latin typeface="Arial"/>
                <a:ea typeface="Arial"/>
                <a:cs typeface="Arial"/>
                <a:sym typeface="Arial"/>
              </a:rPr>
              <a:t>(The fourth generation of mobile phone mobile communication technology standards ,4G)</a:t>
            </a:r>
            <a:r>
              <a:rPr lang="zh-TW" altLang="zh-TW" sz="1100" b="0" i="0" u="none" strike="noStrike" kern="1200" cap="none" dirty="0" smtClean="0">
                <a:solidFill>
                  <a:srgbClr val="FF0000"/>
                </a:solidFill>
                <a:effectLst/>
                <a:latin typeface="Arial"/>
                <a:ea typeface="Arial"/>
                <a:cs typeface="Arial"/>
                <a:sym typeface="Arial"/>
              </a:rPr>
              <a:t>由</a:t>
            </a:r>
            <a:r>
              <a:rPr lang="en-US" altLang="zh-TW" sz="1100" b="0" i="0" u="none" strike="noStrike" kern="1200" cap="none" dirty="0" smtClean="0">
                <a:solidFill>
                  <a:srgbClr val="FF0000"/>
                </a:solidFill>
                <a:effectLst/>
                <a:latin typeface="Arial"/>
                <a:ea typeface="Arial"/>
                <a:cs typeface="Arial"/>
                <a:sym typeface="Arial"/>
              </a:rPr>
              <a:t>ITU</a:t>
            </a:r>
            <a:r>
              <a:rPr lang="zh-TW" altLang="zh-TW" sz="1100" b="0" i="0" u="none" strike="noStrike" kern="1200" cap="none" dirty="0" smtClean="0">
                <a:solidFill>
                  <a:srgbClr val="FF0000"/>
                </a:solidFill>
                <a:effectLst/>
                <a:latin typeface="Arial"/>
                <a:ea typeface="Arial"/>
                <a:cs typeface="Arial"/>
                <a:sym typeface="Arial"/>
              </a:rPr>
              <a:t>所制定的</a:t>
            </a:r>
            <a:r>
              <a:rPr lang="en-US" altLang="zh-TW" sz="1100" b="0" i="0" u="none" strike="noStrike" kern="1200" cap="none" dirty="0" smtClean="0">
                <a:solidFill>
                  <a:srgbClr val="FF0000"/>
                </a:solidFill>
                <a:effectLst/>
                <a:latin typeface="Arial"/>
                <a:ea typeface="Arial"/>
                <a:cs typeface="Arial"/>
                <a:sym typeface="Arial"/>
              </a:rPr>
              <a:t>IMT-Advanced</a:t>
            </a:r>
            <a:r>
              <a:rPr lang="zh-TW" altLang="zh-TW" sz="1100" b="0" i="0" u="none" strike="noStrike" kern="1200" cap="none" dirty="0" smtClean="0">
                <a:solidFill>
                  <a:srgbClr val="FF0000"/>
                </a:solidFill>
                <a:effectLst/>
                <a:latin typeface="Arial"/>
                <a:ea typeface="Arial"/>
                <a:cs typeface="Arial"/>
                <a:sym typeface="Arial"/>
              </a:rPr>
              <a:t>標準，期望能夠支援最高頻寬為</a:t>
            </a:r>
            <a:r>
              <a:rPr lang="en-US" altLang="zh-TW" sz="1100" b="0" i="0" u="none" strike="noStrike" kern="1200" cap="none" dirty="0" smtClean="0">
                <a:solidFill>
                  <a:srgbClr val="FF0000"/>
                </a:solidFill>
                <a:effectLst/>
                <a:latin typeface="Arial"/>
                <a:ea typeface="Arial"/>
                <a:cs typeface="Arial"/>
                <a:sym typeface="Arial"/>
              </a:rPr>
              <a:t>100MHz</a:t>
            </a:r>
            <a:r>
              <a:rPr lang="zh-TW" altLang="zh-TW" sz="1100" b="0" i="0" u="none" strike="noStrike" kern="1200" cap="none" dirty="0" smtClean="0">
                <a:solidFill>
                  <a:srgbClr val="FF0000"/>
                </a:solidFill>
                <a:effectLst/>
                <a:latin typeface="Arial"/>
                <a:ea typeface="Arial"/>
                <a:cs typeface="Arial"/>
                <a:sym typeface="Arial"/>
              </a:rPr>
              <a:t>，對靜止或移動能提供到每秒</a:t>
            </a:r>
            <a:r>
              <a:rPr lang="en-US" altLang="zh-TW" sz="1100" b="0" i="0" u="none" strike="noStrike" kern="1200" cap="none" dirty="0" smtClean="0">
                <a:solidFill>
                  <a:srgbClr val="FF0000"/>
                </a:solidFill>
                <a:effectLst/>
                <a:latin typeface="Arial"/>
                <a:ea typeface="Arial"/>
                <a:cs typeface="Arial"/>
                <a:sym typeface="Arial"/>
              </a:rPr>
              <a:t>1Gbit</a:t>
            </a:r>
            <a:r>
              <a:rPr lang="zh-TW" altLang="zh-TW" sz="1100" b="0" i="0" u="none" strike="noStrike" kern="1200" cap="none" dirty="0" smtClean="0">
                <a:solidFill>
                  <a:srgbClr val="FF0000"/>
                </a:solidFill>
                <a:effectLst/>
                <a:latin typeface="Arial"/>
                <a:ea typeface="Arial"/>
                <a:cs typeface="Arial"/>
                <a:sym typeface="Arial"/>
              </a:rPr>
              <a:t>的傳送速率，並且高速移動能到</a:t>
            </a:r>
            <a:r>
              <a:rPr lang="en-US" altLang="zh-TW" sz="1100" b="0" i="0" u="none" strike="noStrike" kern="1200" cap="none" dirty="0" smtClean="0">
                <a:solidFill>
                  <a:srgbClr val="FF0000"/>
                </a:solidFill>
                <a:effectLst/>
                <a:latin typeface="Arial"/>
                <a:ea typeface="Arial"/>
                <a:cs typeface="Arial"/>
                <a:sym typeface="Arial"/>
              </a:rPr>
              <a:t>100Mbit/s</a:t>
            </a:r>
            <a:r>
              <a:rPr lang="zh-TW" altLang="zh-TW" sz="1100" b="0" i="0" u="none" strike="noStrike" kern="1200" cap="none" dirty="0" smtClean="0">
                <a:solidFill>
                  <a:srgbClr val="FF0000"/>
                </a:solidFill>
                <a:effectLst/>
                <a:latin typeface="Arial"/>
                <a:ea typeface="Arial"/>
                <a:cs typeface="Arial"/>
                <a:sym typeface="Arial"/>
              </a:rPr>
              <a:t>的傳送速率。</a:t>
            </a:r>
          </a:p>
          <a:p>
            <a:pPr marL="139700" indent="0">
              <a:buNone/>
            </a:pPr>
            <a:endParaRPr lang="zh-TW" altLang="zh-TW" sz="1100" b="0" i="0" u="none" strike="noStrike" kern="1200" cap="none" dirty="0" smtClean="0">
              <a:solidFill>
                <a:srgbClr val="FF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zh-TW" sz="1100" b="0" i="0" u="none" strike="noStrike" kern="1200" cap="none" dirty="0" smtClean="0">
                <a:solidFill>
                  <a:srgbClr val="FF0000"/>
                </a:solidFill>
                <a:effectLst/>
                <a:latin typeface="Arial"/>
                <a:ea typeface="Arial"/>
                <a:cs typeface="Arial"/>
                <a:sym typeface="Arial"/>
              </a:rPr>
              <a:t>有兩大陣營針對</a:t>
            </a:r>
            <a:r>
              <a:rPr lang="en-US" altLang="zh-TW" sz="1100" b="0" i="0" u="none" strike="noStrike" kern="1200" cap="none" dirty="0" smtClean="0">
                <a:solidFill>
                  <a:srgbClr val="FF0000"/>
                </a:solidFill>
                <a:effectLst/>
                <a:latin typeface="Arial"/>
                <a:ea typeface="Arial"/>
                <a:cs typeface="Arial"/>
                <a:sym typeface="Arial"/>
              </a:rPr>
              <a:t>IMT-Advanced</a:t>
            </a:r>
            <a:r>
              <a:rPr lang="zh-TW" altLang="zh-TW" sz="1100" b="0" i="0" u="none" strike="noStrike" kern="1200" cap="none" dirty="0" smtClean="0">
                <a:solidFill>
                  <a:srgbClr val="FF0000"/>
                </a:solidFill>
                <a:effectLst/>
                <a:latin typeface="Arial"/>
                <a:ea typeface="Arial"/>
                <a:cs typeface="Arial"/>
                <a:sym typeface="Arial"/>
              </a:rPr>
              <a:t>提出提案</a:t>
            </a:r>
            <a:r>
              <a:rPr lang="en-US" altLang="zh-TW" sz="1100" b="0" i="0" u="none" strike="noStrike" kern="1200" cap="none" dirty="0" smtClean="0">
                <a:solidFill>
                  <a:srgbClr val="FF0000"/>
                </a:solidFill>
                <a:effectLst/>
                <a:latin typeface="Arial"/>
                <a:ea typeface="Arial"/>
                <a:cs typeface="Arial"/>
                <a:sym typeface="Arial"/>
              </a:rPr>
              <a:t>:</a:t>
            </a:r>
            <a:endParaRPr lang="zh-TW" altLang="zh-TW" sz="1100" b="0" i="0" u="none" strike="noStrike" kern="1200" cap="none" dirty="0" smtClean="0">
              <a:solidFill>
                <a:srgbClr val="FF0000"/>
              </a:solidFill>
              <a:effectLst/>
              <a:latin typeface="Arial"/>
              <a:ea typeface="Arial"/>
              <a:cs typeface="Arial"/>
              <a:sym typeface="Arial"/>
            </a:endParaRPr>
          </a:p>
          <a:p>
            <a:pPr marL="139700" indent="0">
              <a:buNone/>
            </a:pPr>
            <a:r>
              <a:rPr lang="en-US" altLang="zh-TW" sz="1100" b="0" i="0" u="none" strike="noStrike" kern="1200" cap="none" dirty="0" smtClean="0">
                <a:solidFill>
                  <a:srgbClr val="FF0000"/>
                </a:solidFill>
                <a:effectLst/>
                <a:latin typeface="Arial"/>
                <a:ea typeface="Arial"/>
                <a:cs typeface="Arial"/>
                <a:sym typeface="Arial"/>
              </a:rPr>
              <a:t>3GPP</a:t>
            </a:r>
            <a:r>
              <a:rPr lang="zh-TW" altLang="zh-TW" sz="1100" b="0" i="0" u="none" strike="noStrike" kern="1200" cap="none" dirty="0" smtClean="0">
                <a:solidFill>
                  <a:srgbClr val="FF0000"/>
                </a:solidFill>
                <a:effectLst/>
                <a:latin typeface="Arial"/>
                <a:ea typeface="Arial"/>
                <a:cs typeface="Arial"/>
                <a:sym typeface="Arial"/>
              </a:rPr>
              <a:t>提出了系統</a:t>
            </a:r>
            <a:r>
              <a:rPr lang="en-US" altLang="zh-TW" sz="1100" b="0" i="0" u="none" strike="noStrike" kern="1200" cap="none" dirty="0" smtClean="0">
                <a:solidFill>
                  <a:srgbClr val="FF0000"/>
                </a:solidFill>
                <a:effectLst/>
                <a:latin typeface="Arial"/>
                <a:ea typeface="Arial"/>
                <a:cs typeface="Arial"/>
                <a:sym typeface="Arial"/>
              </a:rPr>
              <a:t>LTE-Advanced</a:t>
            </a:r>
            <a:r>
              <a:rPr lang="zh-TW" altLang="zh-TW" sz="1100" b="0" i="0" u="none" strike="noStrike" kern="1200" cap="none" dirty="0" smtClean="0">
                <a:solidFill>
                  <a:srgbClr val="FF0000"/>
                </a:solidFill>
                <a:effectLst/>
                <a:latin typeface="Arial"/>
                <a:ea typeface="Arial"/>
                <a:cs typeface="Arial"/>
                <a:sym typeface="Arial"/>
              </a:rPr>
              <a:t>，</a:t>
            </a:r>
            <a:r>
              <a:rPr lang="en-US" altLang="zh-TW" sz="1100" b="0" i="0" u="none" strike="noStrike" kern="1200" cap="none" dirty="0" err="1" smtClean="0">
                <a:solidFill>
                  <a:srgbClr val="FF0000"/>
                </a:solidFill>
                <a:effectLst/>
                <a:latin typeface="Arial"/>
                <a:ea typeface="Arial"/>
                <a:cs typeface="Arial"/>
                <a:sym typeface="Arial"/>
              </a:rPr>
              <a:t>WirelessMAN</a:t>
            </a:r>
            <a:r>
              <a:rPr lang="en-US" altLang="zh-TW" sz="1100" b="0" i="0" u="none" strike="noStrike" kern="1200" cap="none" dirty="0" smtClean="0">
                <a:solidFill>
                  <a:srgbClr val="FF0000"/>
                </a:solidFill>
                <a:effectLst/>
                <a:latin typeface="Arial"/>
                <a:ea typeface="Arial"/>
                <a:cs typeface="Arial"/>
                <a:sym typeface="Arial"/>
              </a:rPr>
              <a:t>-Advanced</a:t>
            </a:r>
            <a:r>
              <a:rPr lang="zh-TW" altLang="zh-TW" sz="1100" b="0" i="0" u="none" strike="noStrike" kern="1200" cap="none" dirty="0" smtClean="0">
                <a:solidFill>
                  <a:srgbClr val="FF0000"/>
                </a:solidFill>
                <a:effectLst/>
                <a:latin typeface="Arial"/>
                <a:ea typeface="Arial"/>
                <a:cs typeface="Arial"/>
                <a:sym typeface="Arial"/>
              </a:rPr>
              <a:t>提出了</a:t>
            </a:r>
            <a:r>
              <a:rPr lang="en-US" altLang="zh-TW" sz="1100" b="0" i="0" u="none" strike="noStrike" kern="1200" cap="none" dirty="0" smtClean="0">
                <a:solidFill>
                  <a:srgbClr val="FF0000"/>
                </a:solidFill>
                <a:effectLst/>
                <a:latin typeface="Arial"/>
                <a:ea typeface="Arial"/>
                <a:cs typeface="Arial"/>
                <a:sym typeface="Arial"/>
              </a:rPr>
              <a:t>WiMAX</a:t>
            </a:r>
            <a:r>
              <a:rPr lang="zh-TW" altLang="zh-TW" sz="1100" b="0" i="0" u="none" strike="noStrike" kern="1200" cap="none" dirty="0" smtClean="0">
                <a:solidFill>
                  <a:srgbClr val="FF0000"/>
                </a:solidFill>
                <a:effectLst/>
                <a:latin typeface="Arial"/>
                <a:ea typeface="Arial"/>
                <a:cs typeface="Arial"/>
                <a:sym typeface="Arial"/>
              </a:rPr>
              <a:t>系統。</a:t>
            </a:r>
          </a:p>
          <a:p>
            <a:pPr marL="139700" indent="0">
              <a:buNone/>
            </a:pPr>
            <a:r>
              <a:rPr lang="en-US" altLang="zh-TW" sz="1100" b="0" i="0" u="none" strike="noStrike" kern="1200" cap="none" dirty="0" smtClean="0">
                <a:solidFill>
                  <a:srgbClr val="FF0000"/>
                </a:solidFill>
                <a:effectLst/>
                <a:latin typeface="Arial"/>
                <a:ea typeface="Arial"/>
                <a:cs typeface="Arial"/>
                <a:sym typeface="Arial"/>
              </a:rPr>
              <a:t>WiMAX</a:t>
            </a:r>
            <a:r>
              <a:rPr lang="zh-TW" altLang="zh-TW" sz="1100" b="0" i="0" u="none" strike="noStrike" kern="1200" cap="none" dirty="0" smtClean="0">
                <a:solidFill>
                  <a:srgbClr val="FF0000"/>
                </a:solidFill>
                <a:effectLst/>
                <a:latin typeface="Arial"/>
                <a:ea typeface="Arial"/>
                <a:cs typeface="Arial"/>
                <a:sym typeface="Arial"/>
              </a:rPr>
              <a:t>主要是從區域網路</a:t>
            </a:r>
            <a:r>
              <a:rPr lang="en-US" altLang="zh-TW" sz="1100" b="0" i="0" u="none" strike="noStrike" kern="1200" cap="none" dirty="0" smtClean="0">
                <a:solidFill>
                  <a:srgbClr val="FF0000"/>
                </a:solidFill>
                <a:effectLst/>
                <a:latin typeface="Arial"/>
                <a:ea typeface="Arial"/>
                <a:cs typeface="Arial"/>
                <a:sym typeface="Arial"/>
              </a:rPr>
              <a:t>IEEE802.16e</a:t>
            </a:r>
            <a:r>
              <a:rPr lang="zh-TW" altLang="zh-TW" sz="1100" b="0" i="0" u="none" strike="noStrike" kern="1200" cap="none" dirty="0" smtClean="0">
                <a:solidFill>
                  <a:srgbClr val="FF0000"/>
                </a:solidFill>
                <a:effectLst/>
                <a:latin typeface="Arial"/>
                <a:ea typeface="Arial"/>
                <a:cs typeface="Arial"/>
                <a:sym typeface="Arial"/>
              </a:rPr>
              <a:t>、</a:t>
            </a:r>
            <a:r>
              <a:rPr lang="en-US" altLang="zh-TW" sz="1100" b="0" i="0" u="none" strike="noStrike" kern="1200" cap="none" dirty="0" smtClean="0">
                <a:solidFill>
                  <a:srgbClr val="FF0000"/>
                </a:solidFill>
                <a:effectLst/>
                <a:latin typeface="Arial"/>
                <a:ea typeface="Arial"/>
                <a:cs typeface="Arial"/>
                <a:sym typeface="Arial"/>
              </a:rPr>
              <a:t>802.16e</a:t>
            </a:r>
            <a:r>
              <a:rPr lang="zh-TW" altLang="zh-TW" sz="1100" b="0" i="0" u="none" strike="noStrike" kern="1200" cap="none" dirty="0" smtClean="0">
                <a:solidFill>
                  <a:srgbClr val="FF0000"/>
                </a:solidFill>
                <a:effectLst/>
                <a:latin typeface="Arial"/>
                <a:ea typeface="Arial"/>
                <a:cs typeface="Arial"/>
                <a:sym typeface="Arial"/>
              </a:rPr>
              <a:t>所衍伸出來的</a:t>
            </a:r>
            <a:r>
              <a:rPr lang="en-US" altLang="zh-TW" sz="1100" b="0" i="0" u="none" strike="noStrike" kern="1200" cap="none" dirty="0" smtClean="0">
                <a:solidFill>
                  <a:srgbClr val="FF0000"/>
                </a:solidFill>
                <a:effectLst/>
                <a:latin typeface="Arial"/>
                <a:ea typeface="Arial"/>
                <a:cs typeface="Arial"/>
                <a:sym typeface="Arial"/>
              </a:rPr>
              <a:t>IEEE802.16m</a:t>
            </a:r>
            <a:r>
              <a:rPr lang="zh-TW" altLang="zh-TW" sz="1100" b="0" i="0" u="none" strike="noStrike" kern="1200" cap="none" dirty="0" smtClean="0">
                <a:solidFill>
                  <a:srgbClr val="FF0000"/>
                </a:solidFill>
                <a:effectLst/>
                <a:latin typeface="Arial"/>
                <a:ea typeface="Arial"/>
                <a:cs typeface="Arial"/>
                <a:sym typeface="Arial"/>
              </a:rPr>
              <a:t>技術。</a:t>
            </a:r>
          </a:p>
          <a:p>
            <a:pPr marL="139700" indent="0">
              <a:buNone/>
            </a:pPr>
            <a:r>
              <a:rPr lang="en-US" altLang="zh-TW" sz="1100" b="0" i="0" u="none" strike="noStrike" kern="1200" cap="none" dirty="0" smtClean="0">
                <a:solidFill>
                  <a:srgbClr val="FF0000"/>
                </a:solidFill>
                <a:effectLst/>
                <a:latin typeface="Arial"/>
                <a:ea typeface="Arial"/>
                <a:cs typeface="Arial"/>
                <a:sym typeface="Arial"/>
              </a:rPr>
              <a:t> </a:t>
            </a:r>
            <a:endParaRPr lang="zh-TW" altLang="zh-TW" sz="1100" b="0" i="0" u="none" strike="noStrike" kern="1200" cap="none" dirty="0" smtClean="0">
              <a:solidFill>
                <a:srgbClr val="FF0000"/>
              </a:solidFill>
              <a:effectLst/>
              <a:latin typeface="Arial"/>
              <a:ea typeface="Arial"/>
              <a:cs typeface="Arial"/>
              <a:sym typeface="Arial"/>
            </a:endParaRPr>
          </a:p>
          <a:p>
            <a:pPr marL="139700" indent="0">
              <a:buNone/>
            </a:pPr>
            <a:r>
              <a:rPr lang="zh-TW" altLang="zh-TW" sz="1100" b="0" i="0" u="none" strike="noStrike" kern="1200" cap="none" dirty="0" smtClean="0">
                <a:solidFill>
                  <a:srgbClr val="FF0000"/>
                </a:solidFill>
                <a:effectLst/>
                <a:latin typeface="Arial"/>
                <a:ea typeface="Arial"/>
                <a:cs typeface="Arial"/>
                <a:sym typeface="Arial"/>
              </a:rPr>
              <a:t>台灣目前是以</a:t>
            </a:r>
            <a:r>
              <a:rPr lang="en-US" altLang="zh-TW" sz="1100" b="0" i="0" u="none" strike="noStrike" kern="1200" cap="none" dirty="0" smtClean="0">
                <a:solidFill>
                  <a:srgbClr val="FF0000"/>
                </a:solidFill>
                <a:effectLst/>
                <a:latin typeface="Arial"/>
                <a:ea typeface="Arial"/>
                <a:cs typeface="Arial"/>
                <a:sym typeface="Arial"/>
              </a:rPr>
              <a:t>LTE-Advanced</a:t>
            </a:r>
            <a:r>
              <a:rPr lang="zh-TW" altLang="zh-TW" sz="1100" b="0" i="0" u="none" strike="noStrike" kern="1200" cap="none" dirty="0" smtClean="0">
                <a:solidFill>
                  <a:srgbClr val="FF0000"/>
                </a:solidFill>
                <a:effectLst/>
                <a:latin typeface="Arial"/>
                <a:ea typeface="Arial"/>
                <a:cs typeface="Arial"/>
                <a:sym typeface="Arial"/>
              </a:rPr>
              <a:t>為主，其實當年在陳水扁政府時期有試辦了</a:t>
            </a:r>
            <a:r>
              <a:rPr lang="en-US" altLang="zh-TW" sz="1100" b="0" i="0" u="none" strike="noStrike" kern="1200" cap="none" dirty="0" smtClean="0">
                <a:solidFill>
                  <a:srgbClr val="FF0000"/>
                </a:solidFill>
                <a:effectLst/>
                <a:latin typeface="Arial"/>
                <a:ea typeface="Arial"/>
                <a:cs typeface="Arial"/>
                <a:sym typeface="Arial"/>
              </a:rPr>
              <a:t>WiMAX</a:t>
            </a:r>
            <a:r>
              <a:rPr lang="zh-TW" altLang="zh-TW" sz="1100" b="0" i="0" u="none" strike="noStrike" kern="1200" cap="none" dirty="0" smtClean="0">
                <a:solidFill>
                  <a:srgbClr val="FF0000"/>
                </a:solidFill>
                <a:effectLst/>
                <a:latin typeface="Arial"/>
                <a:ea typeface="Arial"/>
                <a:cs typeface="Arial"/>
                <a:sym typeface="Arial"/>
              </a:rPr>
              <a:t>技術，由大同電信主導，但在當時</a:t>
            </a:r>
            <a:r>
              <a:rPr lang="en-US" altLang="zh-TW" sz="1100" b="0" i="0" u="none" strike="noStrike" kern="1200" cap="none" dirty="0" smtClean="0">
                <a:solidFill>
                  <a:srgbClr val="FF0000"/>
                </a:solidFill>
                <a:effectLst/>
                <a:latin typeface="Arial"/>
                <a:ea typeface="Arial"/>
                <a:cs typeface="Arial"/>
                <a:sym typeface="Arial"/>
              </a:rPr>
              <a:t>WiMAX</a:t>
            </a:r>
            <a:r>
              <a:rPr lang="zh-TW" altLang="zh-TW" sz="1100" b="0" i="0" u="none" strike="noStrike" kern="1200" cap="none" dirty="0" smtClean="0">
                <a:solidFill>
                  <a:srgbClr val="FF0000"/>
                </a:solidFill>
                <a:effectLst/>
                <a:latin typeface="Arial"/>
                <a:ea typeface="Arial"/>
                <a:cs typeface="Arial"/>
                <a:sym typeface="Arial"/>
              </a:rPr>
              <a:t>並不支援當時主流的通訊裝置，必須要額外的網卡才能相容，所以在推行困難的狀況下</a:t>
            </a:r>
            <a:r>
              <a:rPr lang="en-US" altLang="zh-TW" sz="1100" b="0" i="0" u="none" strike="noStrike" kern="1200" cap="none" dirty="0" smtClean="0">
                <a:solidFill>
                  <a:srgbClr val="FF0000"/>
                </a:solidFill>
                <a:effectLst/>
                <a:latin typeface="Arial"/>
                <a:ea typeface="Arial"/>
                <a:cs typeface="Arial"/>
                <a:sym typeface="Arial"/>
              </a:rPr>
              <a:t>WiMAX</a:t>
            </a:r>
            <a:r>
              <a:rPr lang="zh-TW" altLang="zh-TW" sz="1100" b="0" i="0" u="none" strike="noStrike" kern="1200" cap="none" dirty="0" smtClean="0">
                <a:solidFill>
                  <a:srgbClr val="FF0000"/>
                </a:solidFill>
                <a:effectLst/>
                <a:latin typeface="Arial"/>
                <a:ea typeface="Arial"/>
                <a:cs typeface="Arial"/>
                <a:sym typeface="Arial"/>
              </a:rPr>
              <a:t>失敗了。</a:t>
            </a:r>
          </a:p>
          <a:p>
            <a:pPr marL="139700" indent="0">
              <a:buNone/>
            </a:pPr>
            <a:r>
              <a:rPr lang="zh-TW" altLang="zh-TW" sz="1100" b="0" i="0" u="none" strike="noStrike" kern="1200" cap="none" dirty="0" smtClean="0">
                <a:solidFill>
                  <a:srgbClr val="FF0000"/>
                </a:solidFill>
                <a:effectLst/>
                <a:latin typeface="Arial"/>
                <a:ea typeface="Arial"/>
                <a:cs typeface="Arial"/>
                <a:sym typeface="Arial"/>
              </a:rPr>
              <a:t>而</a:t>
            </a:r>
            <a:r>
              <a:rPr lang="en-US" altLang="zh-TW" sz="1100" b="0" i="0" u="none" strike="noStrike" kern="1200" cap="none" dirty="0" smtClean="0">
                <a:solidFill>
                  <a:srgbClr val="FF0000"/>
                </a:solidFill>
                <a:effectLst/>
                <a:latin typeface="Arial"/>
                <a:ea typeface="Arial"/>
                <a:cs typeface="Arial"/>
                <a:sym typeface="Arial"/>
              </a:rPr>
              <a:t>LTE</a:t>
            </a:r>
            <a:r>
              <a:rPr lang="zh-TW" altLang="zh-TW" sz="1100" b="0" i="0" u="none" strike="noStrike" kern="1200" cap="none" dirty="0" smtClean="0">
                <a:solidFill>
                  <a:srgbClr val="FF0000"/>
                </a:solidFill>
                <a:effectLst/>
                <a:latin typeface="Arial"/>
                <a:ea typeface="Arial"/>
                <a:cs typeface="Arial"/>
                <a:sym typeface="Arial"/>
              </a:rPr>
              <a:t>出現之後因為能向下相容</a:t>
            </a:r>
            <a:r>
              <a:rPr lang="en-US" altLang="zh-TW" sz="1100" b="0" i="0" u="none" strike="noStrike" kern="1200" cap="none" dirty="0" smtClean="0">
                <a:solidFill>
                  <a:srgbClr val="FF0000"/>
                </a:solidFill>
                <a:effectLst/>
                <a:latin typeface="Arial"/>
                <a:ea typeface="Arial"/>
                <a:cs typeface="Arial"/>
                <a:sym typeface="Arial"/>
              </a:rPr>
              <a:t>3G</a:t>
            </a:r>
            <a:r>
              <a:rPr lang="zh-TW" altLang="zh-TW" sz="1100" b="0" i="0" u="none" strike="noStrike" kern="1200" cap="none" dirty="0" smtClean="0">
                <a:solidFill>
                  <a:srgbClr val="FF0000"/>
                </a:solidFill>
                <a:effectLst/>
                <a:latin typeface="Arial"/>
                <a:ea typeface="Arial"/>
                <a:cs typeface="Arial"/>
                <a:sym typeface="Arial"/>
              </a:rPr>
              <a:t>所以逐漸成為台灣市場的主流。</a:t>
            </a:r>
          </a:p>
          <a:p>
            <a:pPr marL="139700" indent="0">
              <a:buNone/>
            </a:pPr>
            <a:endParaRPr lang="zh-TW" altLang="zh-TW" sz="1100" b="0" i="0" u="none" strike="noStrike" kern="1200" cap="none" dirty="0" smtClean="0">
              <a:solidFill>
                <a:srgbClr val="FF0000"/>
              </a:solidFill>
              <a:effectLst/>
              <a:latin typeface="Arial"/>
              <a:ea typeface="Arial"/>
              <a:cs typeface="Arial"/>
              <a:sym typeface="Arial"/>
            </a:endParaRPr>
          </a:p>
          <a:p>
            <a:pPr marL="139700" indent="0">
              <a:buNone/>
            </a:pPr>
            <a:r>
              <a:rPr lang="zh-TW" altLang="zh-TW" sz="1100" b="0" i="0" u="none" strike="noStrike" kern="1200" cap="none" dirty="0" smtClean="0">
                <a:solidFill>
                  <a:srgbClr val="FF0000"/>
                </a:solidFill>
                <a:effectLst/>
                <a:latin typeface="Arial"/>
                <a:ea typeface="Arial"/>
                <a:cs typeface="Arial"/>
                <a:sym typeface="Arial"/>
              </a:rPr>
              <a:t>而在區域網路</a:t>
            </a:r>
            <a:r>
              <a:rPr lang="en-US" altLang="zh-TW" sz="1100" b="0" i="0" u="none" strike="noStrike" kern="1200" cap="none" dirty="0" smtClean="0">
                <a:solidFill>
                  <a:srgbClr val="FF0000"/>
                </a:solidFill>
                <a:effectLst/>
                <a:latin typeface="Arial"/>
                <a:ea typeface="Arial"/>
                <a:cs typeface="Arial"/>
                <a:sym typeface="Arial"/>
              </a:rPr>
              <a:t>(Local Area </a:t>
            </a:r>
            <a:r>
              <a:rPr lang="en-US" altLang="zh-TW" sz="1100" b="0" i="0" u="none" strike="noStrike" kern="1200" cap="none" dirty="0" err="1" smtClean="0">
                <a:solidFill>
                  <a:srgbClr val="FF0000"/>
                </a:solidFill>
                <a:effectLst/>
                <a:latin typeface="Arial"/>
                <a:ea typeface="Arial"/>
                <a:cs typeface="Arial"/>
                <a:sym typeface="Arial"/>
              </a:rPr>
              <a:t>Network,LAN</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也發生過類似的狀況，早期區域網路主要分為乙太網路</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Ethernet)和Token-Ring，後者也因為無法向下相容而逐漸被乙太網路所取代。</a:t>
            </a:r>
          </a:p>
          <a:p>
            <a:pPr marL="139700" indent="0">
              <a:buNone/>
            </a:pPr>
            <a:r>
              <a:rPr lang="zh-TW" altLang="zh-TW" sz="1100" b="0" i="0" u="none" strike="noStrike" kern="1200" cap="none" dirty="0" smtClean="0">
                <a:solidFill>
                  <a:srgbClr val="FF0000"/>
                </a:solidFill>
                <a:effectLst/>
                <a:latin typeface="Arial"/>
                <a:ea typeface="Arial"/>
                <a:cs typeface="Arial"/>
                <a:sym typeface="Arial"/>
              </a:rPr>
              <a:t> </a:t>
            </a:r>
          </a:p>
          <a:p>
            <a:pPr marL="139700" indent="0">
              <a:buNone/>
            </a:pPr>
            <a:r>
              <a:rPr lang="zh-TW" altLang="zh-TW" sz="1100" b="0" i="0" u="none" strike="noStrike" kern="1200" cap="none" dirty="0" smtClean="0">
                <a:solidFill>
                  <a:srgbClr val="FF0000"/>
                </a:solidFill>
                <a:effectLst/>
                <a:latin typeface="Arial"/>
                <a:ea typeface="Arial"/>
                <a:cs typeface="Arial"/>
                <a:sym typeface="Arial"/>
              </a:rPr>
              <a:t>2010年，ITU又增加了5種4G標準:HSPA+、LTE、LTE-Advanced、WiMAX、WiMAX2。</a:t>
            </a:r>
          </a:p>
        </p:txBody>
      </p:sp>
    </p:spTree>
    <p:extLst>
      <p:ext uri="{BB962C8B-B14F-4D97-AF65-F5344CB8AC3E}">
        <p14:creationId xmlns:p14="http://schemas.microsoft.com/office/powerpoint/2010/main" val="399718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zh-TW" sz="1100" b="0" i="0" u="none" strike="noStrike" kern="1200" cap="none" dirty="0" smtClean="0">
                <a:solidFill>
                  <a:srgbClr val="FF0000"/>
                </a:solidFill>
                <a:effectLst/>
                <a:latin typeface="Arial"/>
                <a:ea typeface="Arial"/>
                <a:cs typeface="Arial"/>
                <a:sym typeface="Arial"/>
              </a:rPr>
              <a:t>長期演進技術</a:t>
            </a:r>
            <a:r>
              <a:rPr lang="en-US" altLang="zh-TW" sz="1100" b="0" i="0" u="none" strike="noStrike" kern="1200" cap="none" dirty="0" smtClean="0">
                <a:solidFill>
                  <a:srgbClr val="FF0000"/>
                </a:solidFill>
                <a:effectLst/>
                <a:latin typeface="Arial"/>
                <a:ea typeface="Arial"/>
                <a:cs typeface="Arial"/>
                <a:sym typeface="Arial"/>
              </a:rPr>
              <a:t>(Long Term Evolution, LTE)</a:t>
            </a:r>
            <a:r>
              <a:rPr lang="zh-TW" altLang="zh-TW" sz="1100" b="0" i="0" u="none" strike="noStrike" kern="1200" cap="none" dirty="0" smtClean="0">
                <a:solidFill>
                  <a:srgbClr val="FF0000"/>
                </a:solidFill>
                <a:effectLst/>
                <a:latin typeface="Arial"/>
                <a:ea typeface="Arial"/>
                <a:cs typeface="Arial"/>
                <a:sym typeface="Arial"/>
              </a:rPr>
              <a:t>發源於</a:t>
            </a:r>
            <a:r>
              <a:rPr lang="en-US" altLang="zh-TW" sz="1100" b="0" i="0" u="none" strike="noStrike" kern="1200" cap="none" dirty="0" smtClean="0">
                <a:solidFill>
                  <a:srgbClr val="FF0000"/>
                </a:solidFill>
                <a:effectLst/>
                <a:latin typeface="Arial"/>
                <a:ea typeface="Arial"/>
                <a:cs typeface="Arial"/>
                <a:sym typeface="Arial"/>
              </a:rPr>
              <a:t>3GPP</a:t>
            </a:r>
            <a:r>
              <a:rPr lang="zh-TW" altLang="zh-TW" sz="1100" b="0" i="0" u="none" strike="noStrike" kern="1200" cap="none" dirty="0" smtClean="0">
                <a:solidFill>
                  <a:srgbClr val="FF0000"/>
                </a:solidFill>
                <a:effectLst/>
                <a:latin typeface="Arial"/>
                <a:ea typeface="Arial"/>
                <a:cs typeface="Arial"/>
                <a:sym typeface="Arial"/>
              </a:rPr>
              <a:t>的</a:t>
            </a:r>
            <a:r>
              <a:rPr lang="en-US" altLang="zh-TW" sz="1100" b="0" i="0" u="none" strike="noStrike" kern="1200" cap="none" dirty="0" smtClean="0">
                <a:solidFill>
                  <a:srgbClr val="FF0000"/>
                </a:solidFill>
                <a:effectLst/>
                <a:latin typeface="Arial"/>
                <a:ea typeface="Arial"/>
                <a:cs typeface="Arial"/>
                <a:sym typeface="Arial"/>
              </a:rPr>
              <a:t>2004</a:t>
            </a:r>
            <a:r>
              <a:rPr lang="zh-TW" altLang="zh-TW" sz="1100" b="0" i="0" u="none" strike="noStrike" kern="1200" cap="none" dirty="0" smtClean="0">
                <a:solidFill>
                  <a:srgbClr val="FF0000"/>
                </a:solidFill>
                <a:effectLst/>
                <a:latin typeface="Arial"/>
                <a:ea typeface="Arial"/>
                <a:cs typeface="Arial"/>
                <a:sym typeface="Arial"/>
              </a:rPr>
              <a:t>計畫，</a:t>
            </a:r>
            <a:r>
              <a:rPr lang="en-US" altLang="zh-TW" sz="1100" b="0" i="0" u="none" strike="noStrike" kern="1200" cap="none" dirty="0" smtClean="0">
                <a:solidFill>
                  <a:srgbClr val="FF0000"/>
                </a:solidFill>
                <a:effectLst/>
                <a:latin typeface="Arial"/>
                <a:ea typeface="Arial"/>
                <a:cs typeface="Arial"/>
                <a:sym typeface="Arial"/>
              </a:rPr>
              <a:t>LTE</a:t>
            </a:r>
            <a:r>
              <a:rPr lang="zh-TW" altLang="zh-TW" sz="1100" b="0" i="0" u="none" strike="noStrike" kern="1200" cap="none" dirty="0" smtClean="0">
                <a:solidFill>
                  <a:srgbClr val="FF0000"/>
                </a:solidFill>
                <a:effectLst/>
                <a:latin typeface="Arial"/>
                <a:ea typeface="Arial"/>
                <a:cs typeface="Arial"/>
                <a:sym typeface="Arial"/>
              </a:rPr>
              <a:t>與之前的</a:t>
            </a:r>
            <a:r>
              <a:rPr lang="en-US" altLang="zh-TW" sz="1100" b="0" i="0" u="none" strike="noStrike" kern="1200" cap="none" dirty="0" smtClean="0">
                <a:solidFill>
                  <a:srgbClr val="FF0000"/>
                </a:solidFill>
                <a:effectLst/>
                <a:latin typeface="Arial"/>
                <a:ea typeface="Arial"/>
                <a:cs typeface="Arial"/>
                <a:sym typeface="Arial"/>
              </a:rPr>
              <a:t>1G.2G.3G</a:t>
            </a:r>
            <a:r>
              <a:rPr lang="zh-TW" altLang="zh-TW" sz="1100" b="0" i="0" u="none" strike="noStrike" kern="1200" cap="none" dirty="0" smtClean="0">
                <a:solidFill>
                  <a:srgbClr val="FF0000"/>
                </a:solidFill>
                <a:effectLst/>
                <a:latin typeface="Arial"/>
                <a:ea typeface="Arial"/>
                <a:cs typeface="Arial"/>
                <a:sym typeface="Arial"/>
              </a:rPr>
              <a:t>都是由</a:t>
            </a:r>
            <a:r>
              <a:rPr lang="en-US" altLang="zh-TW" sz="1100" b="0" i="0" u="none" strike="noStrike" kern="1200" cap="none" dirty="0" smtClean="0">
                <a:solidFill>
                  <a:srgbClr val="FF0000"/>
                </a:solidFill>
                <a:effectLst/>
                <a:latin typeface="Arial"/>
                <a:ea typeface="Arial"/>
                <a:cs typeface="Arial"/>
                <a:sym typeface="Arial"/>
              </a:rPr>
              <a:t>UMTS(Universal Mobile Telephone System)</a:t>
            </a:r>
            <a:r>
              <a:rPr lang="zh-TW" altLang="zh-TW" sz="1100" b="0" i="0" u="none" strike="noStrike" kern="1200" cap="none" dirty="0" smtClean="0">
                <a:solidFill>
                  <a:srgbClr val="FF0000"/>
                </a:solidFill>
                <a:effectLst/>
                <a:latin typeface="Arial"/>
                <a:ea typeface="Arial"/>
                <a:cs typeface="Arial"/>
                <a:sym typeface="Arial"/>
              </a:rPr>
              <a:t>通用行動通訊系統所改進而來，</a:t>
            </a:r>
            <a:r>
              <a:rPr lang="en-US" altLang="zh-TW" sz="1100" b="0" i="0" u="none" strike="noStrike" kern="1200" cap="none" dirty="0" smtClean="0">
                <a:solidFill>
                  <a:srgbClr val="FF0000"/>
                </a:solidFill>
                <a:effectLst/>
                <a:latin typeface="Arial"/>
                <a:ea typeface="Arial"/>
                <a:cs typeface="Arial"/>
                <a:sym typeface="Arial"/>
              </a:rPr>
              <a:t>UMTS</a:t>
            </a:r>
            <a:r>
              <a:rPr lang="zh-TW" altLang="zh-TW" sz="1100" b="0" i="0" u="none" strike="noStrike" kern="1200" cap="none" dirty="0" smtClean="0">
                <a:solidFill>
                  <a:srgbClr val="FF0000"/>
                </a:solidFill>
                <a:effectLst/>
                <a:latin typeface="Arial"/>
                <a:ea typeface="Arial"/>
                <a:cs typeface="Arial"/>
                <a:sym typeface="Arial"/>
              </a:rPr>
              <a:t>也是由</a:t>
            </a:r>
            <a:r>
              <a:rPr lang="en-US" altLang="zh-TW" sz="1100" b="0" i="0" u="none" strike="noStrike" kern="1200" cap="none" dirty="0" smtClean="0">
                <a:solidFill>
                  <a:srgbClr val="FF0000"/>
                </a:solidFill>
                <a:effectLst/>
                <a:latin typeface="Arial"/>
                <a:ea typeface="Arial"/>
                <a:cs typeface="Arial"/>
                <a:sym typeface="Arial"/>
              </a:rPr>
              <a:t>3GPP</a:t>
            </a:r>
            <a:r>
              <a:rPr lang="zh-TW" altLang="zh-TW" sz="1100" b="0" i="0" u="none" strike="noStrike" kern="1200" cap="none" dirty="0" smtClean="0">
                <a:solidFill>
                  <a:srgbClr val="FF0000"/>
                </a:solidFill>
                <a:effectLst/>
                <a:latin typeface="Arial"/>
                <a:ea typeface="Arial"/>
                <a:cs typeface="Arial"/>
                <a:sym typeface="Arial"/>
              </a:rPr>
              <a:t>所制定的</a:t>
            </a:r>
            <a:r>
              <a:rPr lang="en-US" altLang="zh-TW" sz="1100" b="0" i="0" u="none" strike="noStrike" kern="1200" cap="none" dirty="0" smtClean="0">
                <a:solidFill>
                  <a:srgbClr val="FF0000"/>
                </a:solidFill>
                <a:effectLst/>
                <a:latin typeface="Arial"/>
                <a:ea typeface="Arial"/>
                <a:cs typeface="Arial"/>
                <a:sym typeface="Arial"/>
              </a:rPr>
              <a:t>(3GPP</a:t>
            </a:r>
            <a:r>
              <a:rPr lang="zh-TW" altLang="zh-TW" sz="1100" b="0" i="0" u="none" strike="noStrike" kern="1200" cap="none" dirty="0" smtClean="0">
                <a:solidFill>
                  <a:srgbClr val="FF0000"/>
                </a:solidFill>
                <a:effectLst/>
                <a:latin typeface="Arial"/>
                <a:ea typeface="Arial"/>
                <a:cs typeface="Arial"/>
                <a:sym typeface="Arial"/>
              </a:rPr>
              <a:t>是一個由許多的電信商與組織所成立並以歐洲為主導的標準制定機構</a:t>
            </a:r>
            <a:r>
              <a:rPr lang="en-US" altLang="zh-TW" sz="1100" b="0" i="0" u="none" strike="noStrike" kern="1200" cap="none" dirty="0" smtClean="0">
                <a:solidFill>
                  <a:srgbClr val="FF0000"/>
                </a:solidFill>
                <a:effectLst/>
                <a:latin typeface="Arial"/>
                <a:ea typeface="Arial"/>
                <a:cs typeface="Arial"/>
                <a:sym typeface="Arial"/>
              </a:rPr>
              <a:t>) </a:t>
            </a:r>
            <a:r>
              <a:rPr lang="zh-TW" altLang="zh-TW" sz="1100" b="0" i="0" u="none" strike="noStrike" kern="1200" cap="none" dirty="0" smtClean="0">
                <a:solidFill>
                  <a:srgbClr val="FF0000"/>
                </a:solidFill>
                <a:effectLst/>
                <a:latin typeface="Arial"/>
                <a:ea typeface="Arial"/>
                <a:cs typeface="Arial"/>
                <a:sym typeface="Arial"/>
              </a:rPr>
              <a:t>。</a:t>
            </a:r>
          </a:p>
          <a:p>
            <a:pPr marL="139700" indent="0">
              <a:buNone/>
            </a:pPr>
            <a:r>
              <a:rPr lang="en-US" altLang="zh-TW" sz="1100" b="0" i="0" u="none" strike="noStrike" kern="1200" cap="none" dirty="0" smtClean="0">
                <a:solidFill>
                  <a:srgbClr val="FF0000"/>
                </a:solidFill>
                <a:effectLst/>
                <a:latin typeface="Arial"/>
                <a:ea typeface="Arial"/>
                <a:cs typeface="Arial"/>
                <a:sym typeface="Arial"/>
              </a:rPr>
              <a:t> </a:t>
            </a:r>
            <a:endParaRPr lang="zh-TW" altLang="zh-TW" sz="1100" b="0" i="0" u="none" strike="noStrike" kern="1200" cap="none" dirty="0" smtClean="0">
              <a:solidFill>
                <a:srgbClr val="FF0000"/>
              </a:solidFill>
              <a:effectLst/>
              <a:latin typeface="Arial"/>
              <a:ea typeface="Arial"/>
              <a:cs typeface="Arial"/>
              <a:sym typeface="Arial"/>
            </a:endParaRPr>
          </a:p>
          <a:p>
            <a:pPr marL="139700" indent="0">
              <a:buNone/>
            </a:pPr>
            <a:r>
              <a:rPr lang="en-US" altLang="zh-TW" sz="1100" b="0" i="0" u="none" strike="noStrike" kern="1200" cap="none" dirty="0" smtClean="0">
                <a:solidFill>
                  <a:srgbClr val="FF0000"/>
                </a:solidFill>
                <a:effectLst/>
                <a:latin typeface="Arial"/>
                <a:ea typeface="Arial"/>
                <a:cs typeface="Arial"/>
                <a:sym typeface="Arial"/>
              </a:rPr>
              <a:t>2004</a:t>
            </a:r>
            <a:r>
              <a:rPr lang="zh-TW" altLang="zh-TW" sz="1100" b="0" i="0" u="none" strike="noStrike" kern="1200" cap="none" dirty="0" smtClean="0">
                <a:solidFill>
                  <a:srgbClr val="FF0000"/>
                </a:solidFill>
                <a:effectLst/>
                <a:latin typeface="Arial"/>
                <a:ea typeface="Arial"/>
                <a:cs typeface="Arial"/>
                <a:sym typeface="Arial"/>
              </a:rPr>
              <a:t>年</a:t>
            </a:r>
            <a:r>
              <a:rPr lang="en-US" altLang="zh-TW" sz="1100" b="0" i="0" u="none" strike="noStrike" kern="1200" cap="none" dirty="0" smtClean="0">
                <a:solidFill>
                  <a:srgbClr val="FF0000"/>
                </a:solidFill>
                <a:effectLst/>
                <a:latin typeface="Arial"/>
                <a:ea typeface="Arial"/>
                <a:cs typeface="Arial"/>
                <a:sym typeface="Arial"/>
              </a:rPr>
              <a:t>3GPP</a:t>
            </a:r>
            <a:r>
              <a:rPr lang="zh-TW" altLang="zh-TW" sz="1100" b="0" i="0" u="none" strike="noStrike" kern="1200" cap="none" dirty="0" smtClean="0">
                <a:solidFill>
                  <a:srgbClr val="FF0000"/>
                </a:solidFill>
                <a:effectLst/>
                <a:latin typeface="Arial"/>
                <a:ea typeface="Arial"/>
                <a:cs typeface="Arial"/>
                <a:sym typeface="Arial"/>
              </a:rPr>
              <a:t>推動了</a:t>
            </a:r>
            <a:r>
              <a:rPr lang="en-US" altLang="zh-TW" sz="1100" b="0" i="0" u="none" strike="noStrike" kern="1200" cap="none" dirty="0" smtClean="0">
                <a:solidFill>
                  <a:srgbClr val="FF0000"/>
                </a:solidFill>
                <a:effectLst/>
                <a:latin typeface="Arial"/>
                <a:ea typeface="Arial"/>
                <a:cs typeface="Arial"/>
                <a:sym typeface="Arial"/>
              </a:rPr>
              <a:t>LTE</a:t>
            </a:r>
            <a:r>
              <a:rPr lang="zh-TW" altLang="zh-TW" sz="1100" b="0" i="0" u="none" strike="noStrike" kern="1200" cap="none" dirty="0" smtClean="0">
                <a:solidFill>
                  <a:srgbClr val="FF0000"/>
                </a:solidFill>
                <a:effectLst/>
                <a:latin typeface="Arial"/>
                <a:ea typeface="Arial"/>
                <a:cs typeface="Arial"/>
                <a:sym typeface="Arial"/>
              </a:rPr>
              <a:t>計畫，以長期發展為目的而且希望能把以前的架構再加以簡化且在</a:t>
            </a:r>
            <a:r>
              <a:rPr lang="en-US" altLang="zh-TW" sz="1100" b="0" i="0" u="none" strike="noStrike" kern="1200" cap="none" dirty="0" smtClean="0">
                <a:solidFill>
                  <a:srgbClr val="FF0000"/>
                </a:solidFill>
                <a:effectLst/>
                <a:latin typeface="Arial"/>
                <a:ea typeface="Arial"/>
                <a:cs typeface="Arial"/>
                <a:sym typeface="Arial"/>
              </a:rPr>
              <a:t>10</a:t>
            </a:r>
            <a:r>
              <a:rPr lang="zh-TW" altLang="zh-TW" sz="1100" b="0" i="0" u="none" strike="noStrike" kern="1200" cap="none" dirty="0" smtClean="0">
                <a:solidFill>
                  <a:srgbClr val="FF0000"/>
                </a:solidFill>
                <a:effectLst/>
                <a:latin typeface="Arial"/>
                <a:ea typeface="Arial"/>
                <a:cs typeface="Arial"/>
                <a:sym typeface="Arial"/>
              </a:rPr>
              <a:t>年內不會再有太大的更改。</a:t>
            </a:r>
          </a:p>
          <a:p>
            <a:pPr marL="139700" indent="0">
              <a:buNone/>
            </a:pPr>
            <a:endParaRPr lang="zh-TW" altLang="zh-TW" sz="1100" b="0" i="0" u="none" strike="noStrike" kern="1200" cap="none" dirty="0" smtClean="0">
              <a:solidFill>
                <a:srgbClr val="FF0000"/>
              </a:solidFill>
              <a:effectLst/>
              <a:latin typeface="Arial"/>
              <a:ea typeface="Arial"/>
              <a:cs typeface="Arial"/>
              <a:sym typeface="Arial"/>
            </a:endParaRPr>
          </a:p>
          <a:p>
            <a:pPr marL="139700" indent="0">
              <a:buNone/>
            </a:pPr>
            <a:r>
              <a:rPr lang="en-US" altLang="zh-TW" sz="1100" b="0" i="0" u="none" strike="noStrike" kern="1200" cap="none" dirty="0" smtClean="0">
                <a:solidFill>
                  <a:srgbClr val="FF0000"/>
                </a:solidFill>
                <a:effectLst/>
                <a:latin typeface="Arial"/>
                <a:ea typeface="Arial"/>
                <a:cs typeface="Arial"/>
                <a:sym typeface="Arial"/>
              </a:rPr>
              <a:t>LTE</a:t>
            </a:r>
            <a:r>
              <a:rPr lang="zh-TW" altLang="zh-TW" sz="1100" b="0" i="0" u="none" strike="noStrike" kern="1200" cap="none" dirty="0" smtClean="0">
                <a:solidFill>
                  <a:srgbClr val="FF0000"/>
                </a:solidFill>
                <a:effectLst/>
                <a:latin typeface="Arial"/>
                <a:ea typeface="Arial"/>
                <a:cs typeface="Arial"/>
                <a:sym typeface="Arial"/>
              </a:rPr>
              <a:t>中的</a:t>
            </a:r>
            <a:r>
              <a:rPr lang="en-US" altLang="zh-TW" sz="1100" b="0" i="0" u="none" strike="noStrike" kern="1200" cap="none" dirty="0" err="1" smtClean="0">
                <a:solidFill>
                  <a:srgbClr val="FF0000"/>
                </a:solidFill>
                <a:effectLst/>
                <a:latin typeface="Arial"/>
                <a:ea typeface="Arial"/>
                <a:cs typeface="Arial"/>
                <a:sym typeface="Arial"/>
              </a:rPr>
              <a:t>eNodeB</a:t>
            </a:r>
            <a:r>
              <a:rPr lang="en-US" altLang="zh-TW" sz="1100" b="0" i="0" u="none" strike="noStrike" kern="1200" cap="none" dirty="0" smtClean="0">
                <a:solidFill>
                  <a:srgbClr val="FF0000"/>
                </a:solidFill>
                <a:effectLst/>
                <a:latin typeface="Arial"/>
                <a:ea typeface="Arial"/>
                <a:cs typeface="Arial"/>
                <a:sym typeface="Arial"/>
              </a:rPr>
              <a:t> (</a:t>
            </a:r>
            <a:r>
              <a:rPr lang="en-US" altLang="zh-TW" sz="1100" b="0" i="0" u="none" strike="noStrike" kern="1200" cap="none" dirty="0" err="1" smtClean="0">
                <a:solidFill>
                  <a:srgbClr val="FF0000"/>
                </a:solidFill>
                <a:effectLst/>
                <a:latin typeface="Arial"/>
                <a:ea typeface="Arial"/>
                <a:cs typeface="Arial"/>
                <a:sym typeface="Arial"/>
              </a:rPr>
              <a:t>eNB</a:t>
            </a:r>
            <a:r>
              <a:rPr lang="en-US" altLang="zh-TW" sz="1100" b="0" i="0" u="none" strike="noStrike" kern="1200" cap="none" dirty="0" smtClean="0">
                <a:solidFill>
                  <a:srgbClr val="FF0000"/>
                </a:solidFill>
                <a:effectLst/>
                <a:latin typeface="Arial"/>
                <a:ea typeface="Arial"/>
                <a:cs typeface="Arial"/>
                <a:sym typeface="Arial"/>
              </a:rPr>
              <a:t> </a:t>
            </a:r>
            <a:r>
              <a:rPr lang="zh-TW" altLang="zh-TW" sz="1100" b="0" i="0" u="none" strike="noStrike" kern="1200" cap="none" dirty="0" smtClean="0">
                <a:solidFill>
                  <a:srgbClr val="FF0000"/>
                </a:solidFill>
                <a:effectLst/>
                <a:latin typeface="Arial"/>
                <a:ea typeface="Arial"/>
                <a:cs typeface="Arial"/>
                <a:sym typeface="Arial"/>
              </a:rPr>
              <a:t>基地台</a:t>
            </a:r>
            <a:r>
              <a:rPr lang="en-US" altLang="zh-TW" sz="1100" b="0" i="0" u="none" strike="noStrike" kern="1200" cap="none" dirty="0" smtClean="0">
                <a:solidFill>
                  <a:srgbClr val="FF0000"/>
                </a:solidFill>
                <a:effectLst/>
                <a:latin typeface="Arial"/>
                <a:ea typeface="Arial"/>
                <a:cs typeface="Arial"/>
                <a:sym typeface="Arial"/>
              </a:rPr>
              <a:t>) </a:t>
            </a:r>
            <a:r>
              <a:rPr lang="zh-TW" altLang="zh-TW" sz="1100" b="0" i="0" u="none" strike="noStrike" kern="1200" cap="none" dirty="0" smtClean="0">
                <a:solidFill>
                  <a:srgbClr val="FF0000"/>
                </a:solidFill>
                <a:effectLst/>
                <a:latin typeface="Arial"/>
                <a:ea typeface="Arial"/>
                <a:cs typeface="Arial"/>
                <a:sym typeface="Arial"/>
              </a:rPr>
              <a:t>，負責管理收發資源及封包的傳送時序，並移除了</a:t>
            </a:r>
            <a:r>
              <a:rPr lang="en-US" altLang="zh-TW" sz="1100" b="0" i="0" u="none" strike="noStrike" kern="1200" cap="none" dirty="0" smtClean="0">
                <a:solidFill>
                  <a:srgbClr val="FF0000"/>
                </a:solidFill>
                <a:effectLst/>
                <a:latin typeface="Arial"/>
                <a:ea typeface="Arial"/>
                <a:cs typeface="Arial"/>
                <a:sym typeface="Arial"/>
              </a:rPr>
              <a:t>3G</a:t>
            </a:r>
            <a:r>
              <a:rPr lang="zh-TW" altLang="zh-TW" sz="1100" b="0" i="0" u="none" strike="noStrike" kern="1200" cap="none" dirty="0" smtClean="0">
                <a:solidFill>
                  <a:srgbClr val="FF0000"/>
                </a:solidFill>
                <a:effectLst/>
                <a:latin typeface="Arial"/>
                <a:ea typeface="Arial"/>
                <a:cs typeface="Arial"/>
                <a:sym typeface="Arial"/>
              </a:rPr>
              <a:t>網路的</a:t>
            </a:r>
            <a:r>
              <a:rPr lang="en-US" altLang="zh-TW" sz="1100" b="0" i="0" u="none" strike="noStrike" kern="1200" cap="none" dirty="0" smtClean="0">
                <a:solidFill>
                  <a:srgbClr val="FF0000"/>
                </a:solidFill>
                <a:effectLst/>
                <a:latin typeface="Arial"/>
                <a:ea typeface="Arial"/>
                <a:cs typeface="Arial"/>
                <a:sym typeface="Arial"/>
              </a:rPr>
              <a:t>RNC(Radio Network Controller) </a:t>
            </a:r>
            <a:r>
              <a:rPr lang="zh-TW" altLang="zh-TW" sz="1100" b="0" i="0" u="none" strike="noStrike" kern="1200" cap="none" dirty="0" smtClean="0">
                <a:solidFill>
                  <a:srgbClr val="FF0000"/>
                </a:solidFill>
                <a:effectLst/>
                <a:latin typeface="Arial"/>
                <a:ea typeface="Arial"/>
                <a:cs typeface="Arial"/>
                <a:sym typeface="Arial"/>
              </a:rPr>
              <a:t>。</a:t>
            </a:r>
          </a:p>
          <a:p>
            <a:pPr marL="139700" indent="0">
              <a:buNone/>
            </a:pPr>
            <a:r>
              <a:rPr lang="en-US" altLang="zh-TW" sz="1100" b="0" i="0" u="none" strike="noStrike" kern="1200" cap="none" dirty="0" smtClean="0">
                <a:solidFill>
                  <a:srgbClr val="FF0000"/>
                </a:solidFill>
                <a:effectLst/>
                <a:latin typeface="Arial"/>
                <a:ea typeface="Arial"/>
                <a:cs typeface="Arial"/>
                <a:sym typeface="Arial"/>
              </a:rPr>
              <a:t> </a:t>
            </a:r>
            <a:endParaRPr lang="zh-TW" altLang="zh-TW" sz="1100" b="0" i="0" u="none" strike="noStrike" kern="1200" cap="none" dirty="0" smtClean="0">
              <a:solidFill>
                <a:srgbClr val="FF0000"/>
              </a:solidFill>
              <a:effectLst/>
              <a:latin typeface="Arial"/>
              <a:ea typeface="Arial"/>
              <a:cs typeface="Arial"/>
              <a:sym typeface="Arial"/>
            </a:endParaRPr>
          </a:p>
          <a:p>
            <a:pPr marL="139700" indent="0">
              <a:buNone/>
            </a:pPr>
            <a:r>
              <a:rPr lang="zh-TW" altLang="zh-TW" sz="1100" b="0" i="0" u="none" strike="noStrike" kern="1200" cap="none" dirty="0" smtClean="0">
                <a:solidFill>
                  <a:srgbClr val="FF0000"/>
                </a:solidFill>
                <a:effectLst/>
                <a:latin typeface="Arial"/>
                <a:ea typeface="Arial"/>
                <a:cs typeface="Arial"/>
                <a:sym typeface="Arial"/>
              </a:rPr>
              <a:t>上行是指手機傳到</a:t>
            </a:r>
            <a:r>
              <a:rPr lang="en-US" altLang="zh-TW" sz="1100" b="0" i="0" u="none" strike="noStrike" kern="1200" cap="none" dirty="0" err="1" smtClean="0">
                <a:solidFill>
                  <a:srgbClr val="FF0000"/>
                </a:solidFill>
                <a:effectLst/>
                <a:latin typeface="Arial"/>
                <a:ea typeface="Arial"/>
                <a:cs typeface="Arial"/>
                <a:sym typeface="Arial"/>
              </a:rPr>
              <a:t>eNodeB</a:t>
            </a:r>
            <a:r>
              <a:rPr lang="zh-TW" altLang="zh-TW" sz="1100" b="0" i="0" u="none" strike="noStrike" kern="1200" cap="none" dirty="0" smtClean="0">
                <a:solidFill>
                  <a:srgbClr val="FF0000"/>
                </a:solidFill>
                <a:effectLst/>
                <a:latin typeface="Arial"/>
                <a:ea typeface="Arial"/>
                <a:cs typeface="Arial"/>
                <a:sym typeface="Arial"/>
              </a:rPr>
              <a:t>，下行指傳送資料至手機</a:t>
            </a:r>
          </a:p>
        </p:txBody>
      </p:sp>
    </p:spTree>
    <p:extLst>
      <p:ext uri="{BB962C8B-B14F-4D97-AF65-F5344CB8AC3E}">
        <p14:creationId xmlns:p14="http://schemas.microsoft.com/office/powerpoint/2010/main" val="399718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en-US" dirty="0" smtClean="0"/>
              <a:t>資料來源：</a:t>
            </a:r>
            <a:r>
              <a:rPr lang="en-US" altLang="zh-TW" dirty="0" smtClean="0"/>
              <a:t>http://std-share.itri.org.tw/Content/Files/Share/Files/LTE%E7%8F%BE%E6%B3%81%E8%88%87%E7%99%BC%E5%B1%95%E5%A0%B1%E5%91%8A.pdf</a:t>
            </a:r>
          </a:p>
          <a:p>
            <a:pPr marL="139700" indent="0">
              <a:buNone/>
            </a:pPr>
            <a:r>
              <a:rPr lang="zh-TW" altLang="en-US" b="1" dirty="0" smtClean="0"/>
              <a:t>一、簡介</a:t>
            </a:r>
          </a:p>
          <a:p>
            <a:pPr marL="139700" indent="0">
              <a:buNone/>
            </a:pPr>
            <a:r>
              <a:rPr lang="zh-TW" altLang="en-US" dirty="0" smtClean="0"/>
              <a:t>新一代無線通訊系統逐步朝向超寬頻的技術發展，朝向高頻寬的目的就是針對日益增加的多媒體網路應用服務而考量，這樣需求主要的驅動力來自於網際網路，不斷提昇的有線網路頻寬，以及許多早已融入生活的網路應用以及資訊內容，讓現代人與網路的關係更為緊密。這樣的需求也反應到無線通訊技術上，因此在相關技術研發方面，希望能從更好的頻譜效率、傳輸技術、媒體控制、資源管理等方面著手，將網際網路上豐富的資訊內容，結合無線通訊的便利，創造更多的應用與服務。為了要達成</a:t>
            </a:r>
            <a:r>
              <a:rPr lang="en-US" altLang="zh-TW" dirty="0" smtClean="0"/>
              <a:t>4G </a:t>
            </a:r>
            <a:r>
              <a:rPr lang="zh-TW" altLang="en-US" dirty="0" smtClean="0"/>
              <a:t>的願景</a:t>
            </a:r>
            <a:r>
              <a:rPr lang="en-US" altLang="zh-TW" dirty="0" smtClean="0"/>
              <a:t>, </a:t>
            </a:r>
            <a:r>
              <a:rPr lang="zh-TW" altLang="en-US" dirty="0" smtClean="0"/>
              <a:t>在</a:t>
            </a:r>
            <a:r>
              <a:rPr lang="en-US" altLang="zh-TW" dirty="0" smtClean="0"/>
              <a:t>LTE </a:t>
            </a:r>
            <a:r>
              <a:rPr lang="zh-TW" altLang="en-US" dirty="0" smtClean="0"/>
              <a:t>的標準制定上有下列的技術需求 </a:t>
            </a:r>
            <a:r>
              <a:rPr lang="en-US" altLang="zh-TW" dirty="0" smtClean="0"/>
              <a:t>:</a:t>
            </a:r>
            <a:r>
              <a:rPr lang="zh-TW" altLang="en-US" dirty="0" smtClean="0"/>
              <a:t> </a:t>
            </a:r>
            <a:r>
              <a:rPr lang="en-US" altLang="zh-TW" dirty="0" smtClean="0"/>
              <a:t>(</a:t>
            </a:r>
            <a:r>
              <a:rPr lang="zh-TW" altLang="en-US" dirty="0" smtClean="0"/>
              <a:t>如投影片</a:t>
            </a:r>
            <a:r>
              <a:rPr lang="en-US" altLang="zh-TW" dirty="0" smtClean="0"/>
              <a:t>)</a:t>
            </a:r>
          </a:p>
          <a:p>
            <a:endParaRPr lang="en-US" altLang="zh-TW" dirty="0" smtClean="0"/>
          </a:p>
          <a:p>
            <a:pPr marL="139700" indent="0">
              <a:buNone/>
            </a:pPr>
            <a:r>
              <a:rPr lang="zh-TW" altLang="en-US" b="1" dirty="0" smtClean="0"/>
              <a:t>二、</a:t>
            </a:r>
            <a:r>
              <a:rPr lang="en-US" altLang="zh-TW" b="1" dirty="0" smtClean="0"/>
              <a:t>LTE </a:t>
            </a:r>
            <a:r>
              <a:rPr lang="zh-TW" altLang="en-US" b="1" dirty="0" smtClean="0"/>
              <a:t>之系統概述</a:t>
            </a:r>
          </a:p>
          <a:p>
            <a:pPr marL="139700" indent="0">
              <a:buNone/>
            </a:pPr>
            <a:r>
              <a:rPr lang="en-US" altLang="zh-TW" dirty="0" smtClean="0"/>
              <a:t>LTE </a:t>
            </a:r>
            <a:r>
              <a:rPr lang="zh-TW" altLang="en-US" dirty="0" smtClean="0"/>
              <a:t>是</a:t>
            </a:r>
            <a:r>
              <a:rPr lang="en-US" altLang="zh-TW" dirty="0" smtClean="0"/>
              <a:t>3GPP </a:t>
            </a:r>
            <a:r>
              <a:rPr lang="zh-TW" altLang="en-US" dirty="0" smtClean="0"/>
              <a:t>的一樣計畫。源起於</a:t>
            </a:r>
            <a:r>
              <a:rPr lang="en-US" altLang="zh-TW" dirty="0" smtClean="0"/>
              <a:t>2004 </a:t>
            </a:r>
            <a:r>
              <a:rPr lang="zh-TW" altLang="en-US" dirty="0" smtClean="0"/>
              <a:t>年</a:t>
            </a:r>
            <a:r>
              <a:rPr lang="en-US" altLang="zh-TW" dirty="0" smtClean="0"/>
              <a:t>11 </a:t>
            </a:r>
            <a:r>
              <a:rPr lang="zh-TW" altLang="en-US" dirty="0" smtClean="0"/>
              <a:t>月，</a:t>
            </a:r>
            <a:r>
              <a:rPr lang="en-US" altLang="zh-TW" dirty="0" smtClean="0"/>
              <a:t>3GPP </a:t>
            </a:r>
            <a:r>
              <a:rPr lang="zh-TW" altLang="en-US" dirty="0" smtClean="0"/>
              <a:t>想制訂一項長期演進的</a:t>
            </a:r>
            <a:r>
              <a:rPr lang="en-US" altLang="zh-TW" dirty="0" smtClean="0"/>
              <a:t>UMTS</a:t>
            </a:r>
            <a:r>
              <a:rPr lang="zh-TW" altLang="en-US" dirty="0" smtClean="0"/>
              <a:t>（</a:t>
            </a:r>
            <a:r>
              <a:rPr lang="en-US" altLang="zh-TW" dirty="0" smtClean="0"/>
              <a:t>Universal Mobile Telephone System</a:t>
            </a:r>
            <a:r>
              <a:rPr lang="zh-TW" altLang="en-US" dirty="0" smtClean="0"/>
              <a:t>）系統。</a:t>
            </a:r>
          </a:p>
          <a:p>
            <a:pPr marL="139700" indent="0">
              <a:buNone/>
            </a:pPr>
            <a:r>
              <a:rPr lang="en-US" altLang="zh-TW" dirty="0" smtClean="0"/>
              <a:t>UMTS </a:t>
            </a:r>
            <a:r>
              <a:rPr lang="zh-TW" altLang="en-US" dirty="0" smtClean="0"/>
              <a:t>也是</a:t>
            </a:r>
            <a:r>
              <a:rPr lang="en-US" altLang="zh-TW" dirty="0" smtClean="0"/>
              <a:t>3GPP </a:t>
            </a:r>
            <a:r>
              <a:rPr lang="zh-TW" altLang="en-US" dirty="0" smtClean="0"/>
              <a:t>中的一樣計畫。此計畫的目標是由幾種提案當中選出</a:t>
            </a:r>
            <a:r>
              <a:rPr lang="en-US" altLang="zh-TW" dirty="0" smtClean="0"/>
              <a:t>W-CDMA</a:t>
            </a:r>
            <a:r>
              <a:rPr lang="zh-TW" altLang="en-US" dirty="0" smtClean="0"/>
              <a:t>（</a:t>
            </a:r>
            <a:r>
              <a:rPr lang="en-US" altLang="zh-TW" dirty="0" smtClean="0"/>
              <a:t>Wideband-Code Division Multiple Access</a:t>
            </a:r>
            <a:r>
              <a:rPr lang="zh-TW" altLang="en-US" dirty="0" smtClean="0"/>
              <a:t>）的</a:t>
            </a:r>
            <a:r>
              <a:rPr lang="en-US" altLang="zh-TW" dirty="0" smtClean="0"/>
              <a:t>RAN(Radio Access Network)</a:t>
            </a:r>
            <a:r>
              <a:rPr lang="zh-TW" altLang="en-US" dirty="0" smtClean="0"/>
              <a:t>。如今</a:t>
            </a:r>
            <a:r>
              <a:rPr lang="en-US" altLang="zh-TW" dirty="0" smtClean="0"/>
              <a:t>UMTS </a:t>
            </a:r>
            <a:r>
              <a:rPr lang="zh-TW" altLang="en-US" dirty="0" smtClean="0"/>
              <a:t>及</a:t>
            </a:r>
            <a:r>
              <a:rPr lang="en-US" altLang="zh-TW" dirty="0" smtClean="0"/>
              <a:t>W-CDMA </a:t>
            </a:r>
            <a:r>
              <a:rPr lang="zh-TW" altLang="en-US" dirty="0" smtClean="0"/>
              <a:t>的名詞常常互相通用。</a:t>
            </a:r>
            <a:endParaRPr lang="en-US" altLang="zh-TW" dirty="0" smtClean="0"/>
          </a:p>
          <a:p>
            <a:endParaRPr lang="en-US" altLang="zh-TW" dirty="0" smtClean="0"/>
          </a:p>
          <a:p>
            <a:pPr marL="139700" indent="0">
              <a:buNone/>
            </a:pPr>
            <a:r>
              <a:rPr lang="en-US" altLang="zh-TW" sz="1100" b="0" i="0" u="none" strike="noStrike" kern="1200" cap="none" dirty="0" smtClean="0">
                <a:solidFill>
                  <a:srgbClr val="FF0000"/>
                </a:solidFill>
                <a:effectLst/>
                <a:latin typeface="Arial"/>
                <a:ea typeface="Arial"/>
                <a:cs typeface="Arial"/>
                <a:sym typeface="Arial"/>
              </a:rPr>
              <a:t>LTE</a:t>
            </a:r>
            <a:r>
              <a:rPr lang="zh-TW" altLang="zh-TW" sz="1100" b="0" i="0" u="none" strike="noStrike" kern="1200" cap="none" dirty="0" smtClean="0">
                <a:solidFill>
                  <a:srgbClr val="FF0000"/>
                </a:solidFill>
                <a:effectLst/>
                <a:latin typeface="Arial"/>
                <a:ea typeface="Arial"/>
                <a:cs typeface="Arial"/>
                <a:sym typeface="Arial"/>
              </a:rPr>
              <a:t>的標準制定有下列的技術需求</a:t>
            </a:r>
            <a:r>
              <a:rPr lang="en-US" altLang="zh-TW" sz="1100" b="0" i="0" u="none" strike="noStrike" kern="1200" cap="none" dirty="0" smtClean="0">
                <a:solidFill>
                  <a:srgbClr val="FF0000"/>
                </a:solidFill>
                <a:effectLst/>
                <a:latin typeface="Arial"/>
                <a:ea typeface="Arial"/>
                <a:cs typeface="Arial"/>
                <a:sym typeface="Arial"/>
              </a:rPr>
              <a:t>:</a:t>
            </a:r>
            <a:endParaRPr lang="zh-TW" altLang="zh-TW" sz="11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1100" b="0" i="0" u="none" strike="noStrike" kern="1200" cap="none" dirty="0" smtClean="0">
                <a:solidFill>
                  <a:srgbClr val="FF0000"/>
                </a:solidFill>
                <a:effectLst/>
                <a:latin typeface="Arial"/>
                <a:ea typeface="Arial"/>
                <a:cs typeface="Arial"/>
                <a:sym typeface="Arial"/>
              </a:rPr>
              <a:t>增加上行及下行的傳輸速率</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如</a:t>
            </a:r>
            <a:r>
              <a:rPr lang="en-US" altLang="zh-TW" sz="1100" b="0" i="0" u="none" strike="noStrike" kern="1200" cap="none" dirty="0" smtClean="0">
                <a:solidFill>
                  <a:srgbClr val="FF0000"/>
                </a:solidFill>
                <a:effectLst/>
                <a:latin typeface="Arial"/>
                <a:ea typeface="Arial"/>
                <a:cs typeface="Arial"/>
                <a:sym typeface="Arial"/>
              </a:rPr>
              <a:t>:3GPP 36.306</a:t>
            </a:r>
            <a:r>
              <a:rPr lang="zh-TW" altLang="zh-TW" sz="1100" b="0" i="0" u="none" strike="noStrike" kern="1200" cap="none" dirty="0" smtClean="0">
                <a:solidFill>
                  <a:srgbClr val="FF0000"/>
                </a:solidFill>
                <a:effectLst/>
                <a:latin typeface="Arial"/>
                <a:ea typeface="Arial"/>
                <a:cs typeface="Arial"/>
                <a:sym typeface="Arial"/>
              </a:rPr>
              <a:t>的</a:t>
            </a:r>
            <a:r>
              <a:rPr lang="en-US" altLang="zh-TW" sz="1100" b="0" i="0" u="none" strike="noStrike" kern="1200" cap="none" dirty="0" smtClean="0">
                <a:solidFill>
                  <a:srgbClr val="FF0000"/>
                </a:solidFill>
                <a:effectLst/>
                <a:latin typeface="Arial"/>
                <a:ea typeface="Arial"/>
                <a:cs typeface="Arial"/>
                <a:sym typeface="Arial"/>
              </a:rPr>
              <a:t>User Equipment(UE)</a:t>
            </a:r>
            <a:r>
              <a:rPr lang="zh-TW" altLang="zh-TW" sz="1100" b="0" i="0" u="none" strike="noStrike" kern="1200" cap="none" dirty="0" smtClean="0">
                <a:solidFill>
                  <a:srgbClr val="FF0000"/>
                </a:solidFill>
                <a:effectLst/>
                <a:latin typeface="Arial"/>
                <a:ea typeface="Arial"/>
                <a:cs typeface="Arial"/>
                <a:sym typeface="Arial"/>
              </a:rPr>
              <a:t>尖峰速率</a:t>
            </a:r>
            <a:r>
              <a:rPr lang="en-US" altLang="zh-TW" sz="1100" b="0" i="0" u="none" strike="noStrike" kern="1200" cap="none" dirty="0" smtClean="0">
                <a:solidFill>
                  <a:srgbClr val="FF0000"/>
                </a:solidFill>
                <a:effectLst/>
                <a:latin typeface="Arial"/>
                <a:ea typeface="Arial"/>
                <a:cs typeface="Arial"/>
                <a:sym typeface="Arial"/>
              </a:rPr>
              <a:t>)</a:t>
            </a:r>
            <a:endParaRPr lang="zh-TW" altLang="zh-TW" sz="11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1100" b="0" i="0" u="none" strike="noStrike" kern="1200" cap="none" dirty="0" smtClean="0">
                <a:solidFill>
                  <a:srgbClr val="FF0000"/>
                </a:solidFill>
                <a:effectLst/>
                <a:latin typeface="Arial"/>
                <a:ea typeface="Arial"/>
                <a:cs typeface="Arial"/>
                <a:sym typeface="Arial"/>
              </a:rPr>
              <a:t>可變的上下行頻寬已向下支援</a:t>
            </a:r>
            <a:r>
              <a:rPr lang="en-US" altLang="zh-TW" sz="1100" b="0" i="0" u="none" strike="noStrike" kern="1200" cap="none" dirty="0" smtClean="0">
                <a:solidFill>
                  <a:srgbClr val="FF0000"/>
                </a:solidFill>
                <a:effectLst/>
                <a:latin typeface="Arial"/>
                <a:ea typeface="Arial"/>
                <a:cs typeface="Arial"/>
                <a:sym typeface="Arial"/>
              </a:rPr>
              <a:t>1G 2G 3G </a:t>
            </a:r>
            <a:r>
              <a:rPr lang="zh-TW" altLang="zh-TW" sz="1100" b="0" i="0" u="none" strike="noStrike" kern="1200" cap="none" dirty="0" smtClean="0">
                <a:solidFill>
                  <a:srgbClr val="FF0000"/>
                </a:solidFill>
                <a:effectLst/>
                <a:latin typeface="Arial"/>
                <a:ea typeface="Arial"/>
                <a:cs typeface="Arial"/>
                <a:sym typeface="Arial"/>
              </a:rPr>
              <a:t>分別為</a:t>
            </a:r>
            <a:r>
              <a:rPr lang="en-US" altLang="zh-TW" sz="1100" b="0" i="0" u="none" strike="noStrike" kern="1200" cap="none" dirty="0" smtClean="0">
                <a:solidFill>
                  <a:srgbClr val="FF0000"/>
                </a:solidFill>
                <a:effectLst/>
                <a:latin typeface="Arial"/>
                <a:ea typeface="Arial"/>
                <a:cs typeface="Arial"/>
                <a:sym typeface="Arial"/>
              </a:rPr>
              <a:t>1.4Mhz, 3.0Mhz ,5Mhz ,10Mhz ,15Mhz ,20Mhz</a:t>
            </a:r>
            <a:endParaRPr lang="zh-TW" altLang="zh-TW" sz="11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1100" b="0" i="0" u="none" strike="noStrike" kern="1200" cap="none" dirty="0" smtClean="0">
                <a:solidFill>
                  <a:srgbClr val="FF0000"/>
                </a:solidFill>
                <a:effectLst/>
                <a:latin typeface="Arial"/>
                <a:ea typeface="Arial"/>
                <a:cs typeface="Arial"/>
                <a:sym typeface="Arial"/>
              </a:rPr>
              <a:t>更好的頻譜效率希望能在單位時間內能傳送更多的資料</a:t>
            </a:r>
          </a:p>
          <a:p>
            <a:pPr marL="139700" lvl="0" indent="0">
              <a:buNone/>
            </a:pPr>
            <a:r>
              <a:rPr lang="zh-TW" altLang="zh-TW" sz="1100" b="0" i="0" u="none" strike="noStrike" kern="1200" cap="none" dirty="0" smtClean="0">
                <a:solidFill>
                  <a:srgbClr val="FF0000"/>
                </a:solidFill>
                <a:effectLst/>
                <a:latin typeface="Arial"/>
                <a:ea typeface="Arial"/>
                <a:cs typeface="Arial"/>
                <a:sym typeface="Arial"/>
              </a:rPr>
              <a:t>最高速可支援到</a:t>
            </a:r>
            <a:r>
              <a:rPr lang="en-US" altLang="zh-TW" sz="1100" b="0" i="0" u="none" strike="noStrike" kern="1200" cap="none" dirty="0" smtClean="0">
                <a:solidFill>
                  <a:srgbClr val="FF0000"/>
                </a:solidFill>
                <a:effectLst/>
                <a:latin typeface="Arial"/>
                <a:ea typeface="Arial"/>
                <a:cs typeface="Arial"/>
                <a:sym typeface="Arial"/>
              </a:rPr>
              <a:t>350km/h</a:t>
            </a:r>
            <a:endParaRPr lang="zh-TW" altLang="zh-TW" sz="11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1100" b="0" i="0" u="none" strike="noStrike" kern="1200" cap="none" dirty="0" smtClean="0">
                <a:solidFill>
                  <a:srgbClr val="FF0000"/>
                </a:solidFill>
                <a:effectLst/>
                <a:latin typeface="Arial"/>
                <a:ea typeface="Arial"/>
                <a:cs typeface="Arial"/>
                <a:sym typeface="Arial"/>
              </a:rPr>
              <a:t>希望能和</a:t>
            </a:r>
            <a:r>
              <a:rPr lang="en-US" altLang="zh-TW" sz="1100" b="0" i="0" u="none" strike="noStrike" kern="1200" cap="none" dirty="0" smtClean="0">
                <a:solidFill>
                  <a:srgbClr val="FF0000"/>
                </a:solidFill>
                <a:effectLst/>
                <a:latin typeface="Arial"/>
                <a:ea typeface="Arial"/>
                <a:cs typeface="Arial"/>
                <a:sym typeface="Arial"/>
              </a:rPr>
              <a:t>GSM/HSPA/WCDMA</a:t>
            </a:r>
            <a:r>
              <a:rPr lang="zh-TW" altLang="zh-TW" sz="1100" b="0" i="0" u="none" strike="noStrike" kern="1200" cap="none" dirty="0" smtClean="0">
                <a:solidFill>
                  <a:srgbClr val="FF0000"/>
                </a:solidFill>
                <a:effectLst/>
                <a:latin typeface="Arial"/>
                <a:ea typeface="Arial"/>
                <a:cs typeface="Arial"/>
                <a:sym typeface="Arial"/>
              </a:rPr>
              <a:t>並存並且是</a:t>
            </a:r>
            <a:r>
              <a:rPr lang="en-US" altLang="zh-TW" sz="1100" b="0" i="0" u="none" strike="noStrike" kern="1200" cap="none" dirty="0" smtClean="0">
                <a:solidFill>
                  <a:srgbClr val="FF0000"/>
                </a:solidFill>
                <a:effectLst/>
                <a:latin typeface="Arial"/>
                <a:ea typeface="Arial"/>
                <a:cs typeface="Arial"/>
                <a:sym typeface="Arial"/>
              </a:rPr>
              <a:t>ALL IP</a:t>
            </a:r>
            <a:r>
              <a:rPr lang="zh-TW" altLang="zh-TW" sz="1100" b="0" i="0" u="none" strike="noStrike" kern="1200" cap="none" dirty="0" smtClean="0">
                <a:solidFill>
                  <a:srgbClr val="FF0000"/>
                </a:solidFill>
                <a:effectLst/>
                <a:latin typeface="Arial"/>
                <a:ea typeface="Arial"/>
                <a:cs typeface="Arial"/>
                <a:sym typeface="Arial"/>
              </a:rPr>
              <a:t>網路。</a:t>
            </a:r>
            <a:r>
              <a:rPr lang="en-US" altLang="zh-TW" sz="1100" b="0" i="0" u="none" strike="noStrike" kern="1200" cap="none" dirty="0" smtClean="0">
                <a:solidFill>
                  <a:srgbClr val="FF0000"/>
                </a:solidFill>
                <a:effectLst/>
                <a:latin typeface="Arial"/>
                <a:ea typeface="Arial"/>
                <a:cs typeface="Arial"/>
                <a:sym typeface="Arial"/>
              </a:rPr>
              <a:t>ALL IP</a:t>
            </a:r>
            <a:r>
              <a:rPr lang="zh-TW" altLang="zh-TW" sz="1100" b="0" i="0" u="none" strike="noStrike" kern="1200" cap="none" dirty="0" smtClean="0">
                <a:solidFill>
                  <a:srgbClr val="FF0000"/>
                </a:solidFill>
                <a:effectLst/>
                <a:latin typeface="Arial"/>
                <a:ea typeface="Arial"/>
                <a:cs typeface="Arial"/>
                <a:sym typeface="Arial"/>
              </a:rPr>
              <a:t>網路即所有的網路皆以</a:t>
            </a:r>
            <a:r>
              <a:rPr lang="en-US" altLang="zh-TW" sz="1100" b="0" i="0" u="none" strike="noStrike" kern="1200" cap="none" dirty="0" smtClean="0">
                <a:solidFill>
                  <a:srgbClr val="FF0000"/>
                </a:solidFill>
                <a:effectLst/>
                <a:latin typeface="Arial"/>
                <a:ea typeface="Arial"/>
                <a:cs typeface="Arial"/>
                <a:sym typeface="Arial"/>
              </a:rPr>
              <a:t>IP</a:t>
            </a:r>
            <a:r>
              <a:rPr lang="zh-TW" altLang="zh-TW" sz="1100" b="0" i="0" u="none" strike="noStrike" kern="1200" cap="none" dirty="0" smtClean="0">
                <a:solidFill>
                  <a:srgbClr val="FF0000"/>
                </a:solidFill>
                <a:effectLst/>
                <a:latin typeface="Arial"/>
                <a:ea typeface="Arial"/>
                <a:cs typeface="Arial"/>
                <a:sym typeface="Arial"/>
              </a:rPr>
              <a:t>來傳送，</a:t>
            </a:r>
            <a:r>
              <a:rPr lang="en-US" altLang="zh-TW" sz="1100" b="0" i="0" u="none" strike="noStrike" kern="1200" cap="none" dirty="0" smtClean="0">
                <a:solidFill>
                  <a:srgbClr val="FF0000"/>
                </a:solidFill>
                <a:effectLst/>
                <a:latin typeface="Arial"/>
                <a:ea typeface="Arial"/>
                <a:cs typeface="Arial"/>
                <a:sym typeface="Arial"/>
              </a:rPr>
              <a:t>3G</a:t>
            </a:r>
            <a:r>
              <a:rPr lang="zh-TW" altLang="zh-TW" sz="1100" b="0" i="0" u="none" strike="noStrike" kern="1200" cap="none" dirty="0" smtClean="0">
                <a:solidFill>
                  <a:srgbClr val="FF0000"/>
                </a:solidFill>
                <a:effectLst/>
                <a:latin typeface="Arial"/>
                <a:ea typeface="Arial"/>
                <a:cs typeface="Arial"/>
                <a:sym typeface="Arial"/>
              </a:rPr>
              <a:t>網路目前還是以模擬</a:t>
            </a:r>
            <a:r>
              <a:rPr lang="en-US" altLang="zh-TW" sz="1100" b="0" i="0" u="none" strike="noStrike" kern="1200" cap="none" dirty="0" smtClean="0">
                <a:solidFill>
                  <a:srgbClr val="FF0000"/>
                </a:solidFill>
                <a:effectLst/>
                <a:latin typeface="Arial"/>
                <a:ea typeface="Arial"/>
                <a:cs typeface="Arial"/>
                <a:sym typeface="Arial"/>
              </a:rPr>
              <a:t>IP</a:t>
            </a:r>
            <a:r>
              <a:rPr lang="zh-TW" altLang="zh-TW" sz="1100" b="0" i="0" u="none" strike="noStrike" kern="1200" cap="none" dirty="0" smtClean="0">
                <a:solidFill>
                  <a:srgbClr val="FF0000"/>
                </a:solidFill>
                <a:effectLst/>
                <a:latin typeface="Arial"/>
                <a:ea typeface="Arial"/>
                <a:cs typeface="Arial"/>
                <a:sym typeface="Arial"/>
              </a:rPr>
              <a:t>的形式。</a:t>
            </a:r>
            <a:endParaRPr lang="zh-TW" altLang="en-US" dirty="0">
              <a:solidFill>
                <a:srgbClr val="FF0000"/>
              </a:solidFill>
            </a:endParaRPr>
          </a:p>
        </p:txBody>
      </p:sp>
    </p:spTree>
    <p:extLst>
      <p:ext uri="{BB962C8B-B14F-4D97-AF65-F5344CB8AC3E}">
        <p14:creationId xmlns:p14="http://schemas.microsoft.com/office/powerpoint/2010/main" val="399718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zh-TW" sz="1100" b="0" i="0" u="none" strike="noStrike" kern="1200" cap="none" dirty="0" smtClean="0">
                <a:solidFill>
                  <a:schemeClr val="tx1"/>
                </a:solidFill>
                <a:effectLst/>
                <a:latin typeface="Arial"/>
                <a:ea typeface="Arial"/>
                <a:cs typeface="Arial"/>
                <a:sym typeface="Arial"/>
              </a:rPr>
              <a:t>現在的手機是屬於「數位通訊」，也就是我們講話的聲音（連續的類比訊號），先由手機轉換成不連續的</a:t>
            </a:r>
            <a:r>
              <a:rPr lang="en-US" altLang="zh-TW" sz="1100" b="0" i="0" u="none" strike="noStrike" kern="1200" cap="none" dirty="0" smtClean="0">
                <a:solidFill>
                  <a:schemeClr val="tx1"/>
                </a:solidFill>
                <a:effectLst/>
                <a:latin typeface="Arial"/>
                <a:ea typeface="Arial"/>
                <a:cs typeface="Arial"/>
                <a:sym typeface="Arial"/>
              </a:rPr>
              <a:t> 0 </a:t>
            </a:r>
            <a:r>
              <a:rPr lang="zh-TW" altLang="zh-TW" sz="1100" b="0" i="0" u="none" strike="noStrike" kern="1200" cap="none" dirty="0" smtClean="0">
                <a:solidFill>
                  <a:schemeClr val="tx1"/>
                </a:solidFill>
                <a:effectLst/>
                <a:latin typeface="Arial"/>
                <a:ea typeface="Arial"/>
                <a:cs typeface="Arial"/>
                <a:sym typeface="Arial"/>
              </a:rPr>
              <a:t>與</a:t>
            </a:r>
            <a:r>
              <a:rPr lang="en-US" altLang="zh-TW" sz="1100" b="0" i="0" u="none" strike="noStrike" kern="1200" cap="none" dirty="0" smtClean="0">
                <a:solidFill>
                  <a:schemeClr val="tx1"/>
                </a:solidFill>
                <a:effectLst/>
                <a:latin typeface="Arial"/>
                <a:ea typeface="Arial"/>
                <a:cs typeface="Arial"/>
                <a:sym typeface="Arial"/>
              </a:rPr>
              <a:t> 1 </a:t>
            </a:r>
            <a:r>
              <a:rPr lang="zh-TW" altLang="zh-TW" sz="1100" b="0" i="0" u="none" strike="noStrike" kern="1200" cap="none" dirty="0" smtClean="0">
                <a:solidFill>
                  <a:schemeClr val="tx1"/>
                </a:solidFill>
                <a:effectLst/>
                <a:latin typeface="Arial"/>
                <a:ea typeface="Arial"/>
                <a:cs typeface="Arial"/>
                <a:sym typeface="Arial"/>
              </a:rPr>
              <a:t>兩種數位訊號，再經由數位調變轉換成電磁波（類比訊號載著數位訊號），最後從天線傳送出去</a:t>
            </a:r>
            <a:r>
              <a:rPr lang="zh-TW" altLang="en-US" sz="1100" b="0" i="0" u="none" strike="noStrike" kern="1200" cap="none" dirty="0" smtClean="0">
                <a:solidFill>
                  <a:schemeClr val="tx1"/>
                </a:solidFill>
                <a:effectLst/>
                <a:latin typeface="Arial"/>
                <a:ea typeface="Arial"/>
                <a:cs typeface="Arial"/>
                <a:sym typeface="Arial"/>
              </a:rPr>
              <a:t>。</a:t>
            </a:r>
            <a:endParaRPr lang="zh-TW" altLang="en-US" dirty="0" smtClean="0"/>
          </a:p>
        </p:txBody>
      </p:sp>
    </p:spTree>
    <p:extLst>
      <p:ext uri="{BB962C8B-B14F-4D97-AF65-F5344CB8AC3E}">
        <p14:creationId xmlns:p14="http://schemas.microsoft.com/office/powerpoint/2010/main" val="3997185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資料來源</a:t>
            </a:r>
            <a:r>
              <a:rPr lang="en-US" altLang="zh-TW"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 </a:t>
            </a:r>
            <a:r>
              <a:rPr lang="en-US" altLang="zh-TW" dirty="0" smtClean="0"/>
              <a:t>http://speed.cis.nctu.edu.tw/~ydlin/miscpub/YHGuo-LTE.pdf</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 </a:t>
            </a:r>
            <a:r>
              <a:rPr lang="en-US" altLang="zh-TW" dirty="0" smtClean="0"/>
              <a:t>http://std-share.itri.org.tw/Content/Files/Share/Files/LTE%E7%8F%BE%E6%B3%81%E8%88%87%E7%99%BC%E5%B1%95%E5%A0%B1%E5%91%8A.pdf</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b="1" dirty="0" smtClean="0">
                <a:solidFill>
                  <a:srgbClr val="0000FF"/>
                </a:solidFill>
              </a:rPr>
              <a:t>LTE Architecture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LTE </a:t>
            </a:r>
            <a:r>
              <a:rPr lang="zh-TW" altLang="en-US" dirty="0" smtClean="0"/>
              <a:t>完全修改了</a:t>
            </a:r>
            <a:r>
              <a:rPr lang="en-US" altLang="zh-TW" dirty="0" smtClean="0"/>
              <a:t>3G UMTS</a:t>
            </a:r>
            <a:r>
              <a:rPr lang="zh-TW" altLang="en-US" dirty="0" smtClean="0"/>
              <a:t>網路及協議的架構。</a:t>
            </a:r>
            <a:r>
              <a:rPr lang="en-US" altLang="zh-TW" dirty="0" smtClean="0"/>
              <a:t>LTE </a:t>
            </a:r>
            <a:r>
              <a:rPr lang="zh-TW" altLang="en-US" dirty="0" smtClean="0"/>
              <a:t>用比較簡潔、封包為主的網路，藉此希望能達到高的傳輸速率及減少封包的延遲。</a:t>
            </a:r>
            <a:r>
              <a:rPr lang="en-US" altLang="zh-TW" dirty="0" smtClean="0"/>
              <a:t>LTE </a:t>
            </a:r>
            <a:r>
              <a:rPr lang="zh-TW" altLang="en-US" dirty="0" smtClean="0"/>
              <a:t>基地台，也稱為</a:t>
            </a:r>
            <a:r>
              <a:rPr lang="en-US" altLang="zh-TW" dirty="0" err="1" smtClean="0"/>
              <a:t>eNodeB</a:t>
            </a:r>
            <a:r>
              <a:rPr lang="en-US" altLang="zh-TW" dirty="0" smtClean="0"/>
              <a:t> (</a:t>
            </a:r>
            <a:r>
              <a:rPr lang="en-US" altLang="zh-TW" dirty="0" err="1" smtClean="0"/>
              <a:t>eNB</a:t>
            </a:r>
            <a:r>
              <a:rPr lang="en-US" altLang="zh-TW" dirty="0" smtClean="0"/>
              <a:t>), </a:t>
            </a:r>
            <a:r>
              <a:rPr lang="zh-TW" altLang="en-US" dirty="0" smtClean="0"/>
              <a:t>管理收發資源，安排用戶的時序及通訊的建立機制，並且也移除了</a:t>
            </a:r>
            <a:r>
              <a:rPr lang="en-US" altLang="zh-TW" dirty="0" smtClean="0"/>
              <a:t>3G</a:t>
            </a:r>
            <a:r>
              <a:rPr lang="zh-TW" altLang="en-US" dirty="0" smtClean="0"/>
              <a:t>網路的</a:t>
            </a:r>
            <a:r>
              <a:rPr lang="en-US" altLang="zh-TW" dirty="0" smtClean="0"/>
              <a:t>RNC (Radio Network Controller)</a:t>
            </a:r>
            <a:r>
              <a:rPr lang="zh-TW" altLang="en-US" dirty="0" smtClean="0"/>
              <a:t>。如此一來，大量的減少網路的介面。要建立及具備良好了</a:t>
            </a:r>
            <a:r>
              <a:rPr lang="en-US" altLang="zh-TW" dirty="0" err="1" smtClean="0"/>
              <a:t>eNB</a:t>
            </a:r>
            <a:r>
              <a:rPr lang="zh-TW" altLang="en-US" dirty="0" smtClean="0"/>
              <a:t>方案，我們希望能達到有可塑性的能力、低的耗電量以及低成本。目前可能會有兩種</a:t>
            </a:r>
            <a:r>
              <a:rPr lang="en-US" altLang="zh-TW" dirty="0" err="1" smtClean="0"/>
              <a:t>eNB</a:t>
            </a:r>
            <a:r>
              <a:rPr lang="zh-TW" altLang="en-US" dirty="0" smtClean="0"/>
              <a:t>方案問世，一種是多重標準的接取方式，並且把</a:t>
            </a:r>
            <a:r>
              <a:rPr lang="en-US" altLang="zh-TW" dirty="0" smtClean="0"/>
              <a:t>LTE</a:t>
            </a:r>
            <a:r>
              <a:rPr lang="zh-TW" altLang="en-US" dirty="0" smtClean="0"/>
              <a:t>整合</a:t>
            </a:r>
            <a:r>
              <a:rPr lang="en-US" altLang="zh-TW" dirty="0" smtClean="0"/>
              <a:t>3G</a:t>
            </a:r>
            <a:r>
              <a:rPr lang="zh-TW" altLang="en-US" dirty="0" smtClean="0"/>
              <a:t>及</a:t>
            </a:r>
            <a:r>
              <a:rPr lang="en-US" altLang="zh-TW" dirty="0" smtClean="0"/>
              <a:t>3G</a:t>
            </a:r>
            <a:r>
              <a:rPr lang="zh-TW" altLang="en-US" dirty="0" smtClean="0"/>
              <a:t>；另一種是</a:t>
            </a:r>
            <a:r>
              <a:rPr lang="en-US" altLang="zh-TW" dirty="0" smtClean="0"/>
              <a:t>LTE Overlay</a:t>
            </a:r>
            <a:r>
              <a:rPr lang="zh-TW" altLang="en-US" dirty="0" smtClean="0"/>
              <a:t>方案，當然這一切都要取決於成本及市場的考量。</a:t>
            </a: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b="1" dirty="0" smtClean="0"/>
              <a:t>EPC (Evolved Packet Core)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EPC</a:t>
            </a:r>
            <a:r>
              <a:rPr lang="zh-TW" altLang="en-US" dirty="0" smtClean="0"/>
              <a:t>是一種</a:t>
            </a:r>
            <a:r>
              <a:rPr lang="en-US" altLang="zh-TW" dirty="0" smtClean="0"/>
              <a:t>All-IP</a:t>
            </a:r>
            <a:r>
              <a:rPr lang="zh-TW" altLang="en-US" dirty="0" smtClean="0"/>
              <a:t>的行動核心網路。此網路能支持</a:t>
            </a:r>
            <a:r>
              <a:rPr lang="en-US" altLang="zh-TW" dirty="0" smtClean="0"/>
              <a:t>real time </a:t>
            </a:r>
            <a:r>
              <a:rPr lang="zh-TW" altLang="en-US" dirty="0" smtClean="0"/>
              <a:t>及非</a:t>
            </a:r>
            <a:r>
              <a:rPr lang="en-US" altLang="zh-TW" dirty="0" smtClean="0"/>
              <a:t>real time </a:t>
            </a:r>
            <a:r>
              <a:rPr lang="zh-TW" altLang="en-US" dirty="0" smtClean="0"/>
              <a:t>的封包網路。在</a:t>
            </a:r>
            <a:r>
              <a:rPr lang="en-US" altLang="zh-TW" dirty="0" smtClean="0"/>
              <a:t>3GPP Release 8</a:t>
            </a:r>
            <a:r>
              <a:rPr lang="zh-TW" altLang="en-US" dirty="0" smtClean="0"/>
              <a:t>的標準文件中，</a:t>
            </a:r>
            <a:r>
              <a:rPr lang="en-US" altLang="zh-TW" dirty="0" smtClean="0"/>
              <a:t>EPC</a:t>
            </a:r>
            <a:r>
              <a:rPr lang="zh-TW" altLang="en-US" dirty="0" smtClean="0"/>
              <a:t>供應</a:t>
            </a:r>
            <a:r>
              <a:rPr lang="en-US" altLang="zh-TW" dirty="0" smtClean="0"/>
              <a:t>All-IP</a:t>
            </a:r>
            <a:r>
              <a:rPr lang="zh-TW" altLang="en-US" dirty="0" smtClean="0"/>
              <a:t>的架構。如此一來所有其他非</a:t>
            </a:r>
            <a:r>
              <a:rPr lang="en-US" altLang="zh-TW" dirty="0" smtClean="0"/>
              <a:t>3GPP</a:t>
            </a:r>
            <a:r>
              <a:rPr lang="zh-TW" altLang="en-US" dirty="0" smtClean="0"/>
              <a:t>的網路，例如</a:t>
            </a:r>
            <a:r>
              <a:rPr lang="en-US" altLang="zh-TW" dirty="0" err="1" smtClean="0"/>
              <a:t>Wimax</a:t>
            </a:r>
            <a:r>
              <a:rPr lang="zh-TW" altLang="en-US" dirty="0" smtClean="0"/>
              <a:t>，</a:t>
            </a:r>
            <a:r>
              <a:rPr lang="en-US" altLang="zh-TW" dirty="0" smtClean="0"/>
              <a:t>WLAN</a:t>
            </a:r>
            <a:r>
              <a:rPr lang="zh-TW" altLang="en-US" dirty="0" smtClean="0"/>
              <a:t>，皆能與此結合。同時</a:t>
            </a:r>
            <a:r>
              <a:rPr lang="en-US" altLang="zh-TW" dirty="0" smtClean="0"/>
              <a:t>EPC </a:t>
            </a:r>
            <a:r>
              <a:rPr lang="zh-TW" altLang="en-US" dirty="0" smtClean="0"/>
              <a:t>也提供了安全的機制，</a:t>
            </a:r>
            <a:r>
              <a:rPr lang="en-US" altLang="zh-TW" dirty="0" err="1" smtClean="0"/>
              <a:t>QoS</a:t>
            </a:r>
            <a:r>
              <a:rPr lang="zh-TW" altLang="en-US" dirty="0" smtClean="0"/>
              <a:t>及行動</a:t>
            </a:r>
            <a:r>
              <a:rPr lang="en-US" altLang="zh-TW" dirty="0" smtClean="0"/>
              <a:t>IP</a:t>
            </a:r>
            <a:r>
              <a:rPr lang="zh-TW" altLang="en-US" dirty="0" smtClean="0"/>
              <a:t>的服務項目。簡單來說</a:t>
            </a:r>
            <a:r>
              <a:rPr lang="en-US" altLang="zh-TW" dirty="0" smtClean="0"/>
              <a:t>EPC</a:t>
            </a:r>
            <a:r>
              <a:rPr lang="zh-TW" altLang="en-US" dirty="0" smtClean="0"/>
              <a:t>有下列四項新組成元素：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Serving Gateway (SG-W)</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Packet Data Network (PDN) Gateway (PGW)</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Mobility Management Entity (MME)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Policy and Charging Rules Function (PCRF)</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100" b="0" i="0" u="none" strike="noStrike" kern="1200" cap="none" dirty="0" smtClean="0">
                <a:solidFill>
                  <a:srgbClr val="FF0000"/>
                </a:solidFill>
                <a:effectLst/>
                <a:latin typeface="Arial"/>
                <a:ea typeface="Arial"/>
                <a:cs typeface="Arial"/>
                <a:sym typeface="Arial"/>
              </a:rPr>
              <a:t>TE</a:t>
            </a:r>
            <a:r>
              <a:rPr lang="zh-TW" altLang="zh-TW" sz="1100" b="0" i="0" u="none" strike="noStrike" kern="1200" cap="none" dirty="0" smtClean="0">
                <a:solidFill>
                  <a:srgbClr val="FF0000"/>
                </a:solidFill>
                <a:effectLst/>
                <a:latin typeface="Arial"/>
                <a:ea typeface="Arial"/>
                <a:cs typeface="Arial"/>
                <a:sym typeface="Arial"/>
              </a:rPr>
              <a:t>的架構主要分為無線的部分</a:t>
            </a:r>
            <a:r>
              <a:rPr lang="en-US" altLang="zh-TW" sz="1100" b="0" i="0" u="none" strike="noStrike" kern="1200" cap="none" dirty="0" smtClean="0">
                <a:solidFill>
                  <a:srgbClr val="FF0000"/>
                </a:solidFill>
                <a:effectLst/>
                <a:latin typeface="Arial"/>
                <a:ea typeface="Arial"/>
                <a:cs typeface="Arial"/>
                <a:sym typeface="Arial"/>
              </a:rPr>
              <a:t>E-UTRAN(Evolved Universal Terrestrial Radio Access Network)</a:t>
            </a:r>
            <a:r>
              <a:rPr lang="zh-TW" altLang="zh-TW" sz="1100" b="0" i="0" u="none" strike="noStrike" kern="1200" cap="none" dirty="0" smtClean="0">
                <a:solidFill>
                  <a:srgbClr val="FF0000"/>
                </a:solidFill>
                <a:effectLst/>
                <a:latin typeface="Arial"/>
                <a:ea typeface="Arial"/>
                <a:cs typeface="Arial"/>
                <a:sym typeface="Arial"/>
              </a:rPr>
              <a:t>與核心的</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有線</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部分</a:t>
            </a:r>
            <a:r>
              <a:rPr lang="en-US" altLang="zh-TW" sz="1100" b="0" i="0" u="none" strike="noStrike" kern="1200" cap="none" dirty="0" smtClean="0">
                <a:solidFill>
                  <a:srgbClr val="FF0000"/>
                </a:solidFill>
                <a:effectLst/>
                <a:latin typeface="Arial"/>
                <a:ea typeface="Arial"/>
                <a:cs typeface="Arial"/>
                <a:sym typeface="Arial"/>
              </a:rPr>
              <a:t>EPC(Evolved Packet Core) </a:t>
            </a:r>
            <a:r>
              <a:rPr lang="zh-TW" altLang="zh-TW" sz="1100" b="0" i="0" u="none" strike="noStrike" kern="1200" cap="none" dirty="0" smtClean="0">
                <a:solidFill>
                  <a:srgbClr val="FF0000"/>
                </a:solidFill>
                <a:effectLst/>
                <a:latin typeface="Arial"/>
                <a:ea typeface="Arial"/>
                <a:cs typeface="Arial"/>
                <a:sym typeface="Arial"/>
              </a:rPr>
              <a:t>。</a:t>
            </a: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sz="1100" b="0" i="0" u="none" strike="noStrike" kern="1200" cap="none" dirty="0" smtClean="0">
                <a:solidFill>
                  <a:srgbClr val="FF0000"/>
                </a:solidFill>
                <a:effectLst/>
                <a:latin typeface="Arial"/>
                <a:ea typeface="Arial"/>
                <a:cs typeface="Arial"/>
                <a:sym typeface="Arial"/>
              </a:rPr>
              <a:t>在訊息傳輸方面分離了</a:t>
            </a:r>
            <a:r>
              <a:rPr lang="en-US" altLang="zh-TW" sz="1100" b="0" i="0" u="none" strike="noStrike" kern="1200" cap="none" dirty="0" smtClean="0">
                <a:solidFill>
                  <a:srgbClr val="FF0000"/>
                </a:solidFill>
                <a:effectLst/>
                <a:latin typeface="Arial"/>
                <a:ea typeface="Arial"/>
                <a:cs typeface="Arial"/>
                <a:sym typeface="Arial"/>
              </a:rPr>
              <a:t>Control-plane</a:t>
            </a:r>
            <a:r>
              <a:rPr lang="zh-TW" altLang="zh-TW" sz="1100" b="0" i="0" u="none" strike="noStrike" kern="1200" cap="none" dirty="0" smtClean="0">
                <a:solidFill>
                  <a:srgbClr val="FF0000"/>
                </a:solidFill>
                <a:effectLst/>
                <a:latin typeface="Arial"/>
                <a:ea typeface="Arial"/>
                <a:cs typeface="Arial"/>
                <a:sym typeface="Arial"/>
              </a:rPr>
              <a:t>與</a:t>
            </a:r>
            <a:r>
              <a:rPr lang="en-US" altLang="zh-TW" sz="1100" b="0" i="0" u="none" strike="noStrike" kern="1200" cap="none" dirty="0" smtClean="0">
                <a:solidFill>
                  <a:srgbClr val="FF0000"/>
                </a:solidFill>
                <a:effectLst/>
                <a:latin typeface="Arial"/>
                <a:ea typeface="Arial"/>
                <a:cs typeface="Arial"/>
                <a:sym typeface="Arial"/>
              </a:rPr>
              <a:t>User-plane</a:t>
            </a:r>
            <a:r>
              <a:rPr lang="zh-TW" altLang="zh-TW" sz="1100" b="0" i="0" u="none" strike="noStrike" kern="1200" cap="none" dirty="0" smtClean="0">
                <a:solidFill>
                  <a:srgbClr val="FF0000"/>
                </a:solidFill>
                <a:effectLst/>
                <a:latin typeface="Arial"/>
                <a:ea typeface="Arial"/>
                <a:cs typeface="Arial"/>
                <a:sym typeface="Arial"/>
              </a:rPr>
              <a:t>。</a:t>
            </a: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100" b="0" i="0" u="none" strike="noStrike" kern="1200" cap="none" dirty="0" smtClean="0">
                <a:solidFill>
                  <a:srgbClr val="FF0000"/>
                </a:solidFill>
                <a:effectLst/>
                <a:latin typeface="Arial"/>
                <a:ea typeface="Arial"/>
                <a:cs typeface="Arial"/>
                <a:sym typeface="Arial"/>
              </a:rPr>
              <a:t>Control-plane</a:t>
            </a:r>
            <a:r>
              <a:rPr lang="zh-TW" altLang="zh-TW" sz="1100" b="0" i="0" u="none" strike="noStrike" kern="1200" cap="none" dirty="0" smtClean="0">
                <a:solidFill>
                  <a:srgbClr val="FF0000"/>
                </a:solidFill>
                <a:effectLst/>
                <a:latin typeface="Arial"/>
                <a:ea typeface="Arial"/>
                <a:cs typeface="Arial"/>
                <a:sym typeface="Arial"/>
              </a:rPr>
              <a:t>為網路控制訊息封包的傳輸路徑，</a:t>
            </a:r>
            <a:r>
              <a:rPr lang="en-US" altLang="zh-TW" sz="1100" b="0" i="0" u="none" strike="noStrike" kern="1200" cap="none" dirty="0" smtClean="0">
                <a:solidFill>
                  <a:srgbClr val="FF0000"/>
                </a:solidFill>
                <a:effectLst/>
                <a:latin typeface="Arial"/>
                <a:ea typeface="Arial"/>
                <a:cs typeface="Arial"/>
                <a:sym typeface="Arial"/>
              </a:rPr>
              <a:t>User-plane</a:t>
            </a:r>
            <a:r>
              <a:rPr lang="zh-TW" altLang="zh-TW" sz="1100" b="0" i="0" u="none" strike="noStrike" kern="1200" cap="none" dirty="0" smtClean="0">
                <a:solidFill>
                  <a:srgbClr val="FF0000"/>
                </a:solidFill>
                <a:effectLst/>
                <a:latin typeface="Arial"/>
                <a:ea typeface="Arial"/>
                <a:cs typeface="Arial"/>
                <a:sym typeface="Arial"/>
              </a:rPr>
              <a:t>為一般用戶實際傳輸的資料封包，在</a:t>
            </a:r>
            <a:r>
              <a:rPr lang="en-US" altLang="zh-TW" sz="1100" b="0" i="0" u="none" strike="noStrike" kern="1200" cap="none" dirty="0" smtClean="0">
                <a:solidFill>
                  <a:srgbClr val="FF0000"/>
                </a:solidFill>
                <a:effectLst/>
                <a:latin typeface="Arial"/>
                <a:ea typeface="Arial"/>
                <a:cs typeface="Arial"/>
                <a:sym typeface="Arial"/>
              </a:rPr>
              <a:t>3G</a:t>
            </a:r>
            <a:r>
              <a:rPr lang="zh-TW" altLang="zh-TW" sz="1100" b="0" i="0" u="none" strike="noStrike" kern="1200" cap="none" dirty="0" smtClean="0">
                <a:solidFill>
                  <a:srgbClr val="FF0000"/>
                </a:solidFill>
                <a:effectLst/>
                <a:latin typeface="Arial"/>
                <a:ea typeface="Arial"/>
                <a:cs typeface="Arial"/>
                <a:sym typeface="Arial"/>
              </a:rPr>
              <a:t>的時候還沒有這種分別。</a:t>
            </a:r>
            <a:endParaRPr lang="zh-TW" altLang="zh-TW" sz="1100" b="0" i="0" u="none" strike="noStrike" kern="1200" cap="none" dirty="0">
              <a:solidFill>
                <a:srgbClr val="FF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資料來源</a:t>
            </a:r>
            <a:r>
              <a:rPr lang="en-US" altLang="zh-TW"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 </a:t>
            </a:r>
            <a:r>
              <a:rPr lang="en-US" altLang="zh-TW" dirty="0" smtClean="0"/>
              <a:t>http://speed.cis.nctu.edu.tw/~ydlin/miscpub/YHGuo-LTE.pdf</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 </a:t>
            </a:r>
            <a:r>
              <a:rPr lang="en-US" altLang="zh-TW" dirty="0" smtClean="0"/>
              <a:t>http://std-share.itri.org.tw/Content/Files/Share/Files/LTE%E7%8F%BE%E6%B3%81%E8%88%87%E7%99%BC%E5%B1%95%E5%A0%B1%E5%91%8A.pdf</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b="1" dirty="0" smtClean="0">
                <a:solidFill>
                  <a:srgbClr val="0000FF"/>
                </a:solidFill>
              </a:rPr>
              <a:t>LTE Architecture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LTE </a:t>
            </a:r>
            <a:r>
              <a:rPr lang="zh-TW" altLang="en-US" dirty="0" smtClean="0"/>
              <a:t>完全修改了</a:t>
            </a:r>
            <a:r>
              <a:rPr lang="en-US" altLang="zh-TW" dirty="0" smtClean="0"/>
              <a:t>3G UMTS</a:t>
            </a:r>
            <a:r>
              <a:rPr lang="zh-TW" altLang="en-US" dirty="0" smtClean="0"/>
              <a:t>網路及協議的架構。</a:t>
            </a:r>
            <a:r>
              <a:rPr lang="en-US" altLang="zh-TW" dirty="0" smtClean="0"/>
              <a:t>LTE </a:t>
            </a:r>
            <a:r>
              <a:rPr lang="zh-TW" altLang="en-US" dirty="0" smtClean="0"/>
              <a:t>用比較簡潔、封包為主的網路，藉此希望能達到高的傳輸速率及減少封包的延遲。</a:t>
            </a:r>
            <a:r>
              <a:rPr lang="en-US" altLang="zh-TW" dirty="0" smtClean="0"/>
              <a:t>LTE </a:t>
            </a:r>
            <a:r>
              <a:rPr lang="zh-TW" altLang="en-US" dirty="0" smtClean="0"/>
              <a:t>基地台，也稱為</a:t>
            </a:r>
            <a:r>
              <a:rPr lang="en-US" altLang="zh-TW" dirty="0" err="1" smtClean="0"/>
              <a:t>eNodeB</a:t>
            </a:r>
            <a:r>
              <a:rPr lang="en-US" altLang="zh-TW" dirty="0" smtClean="0"/>
              <a:t> (</a:t>
            </a:r>
            <a:r>
              <a:rPr lang="en-US" altLang="zh-TW" dirty="0" err="1" smtClean="0"/>
              <a:t>eNB</a:t>
            </a:r>
            <a:r>
              <a:rPr lang="en-US" altLang="zh-TW" dirty="0" smtClean="0"/>
              <a:t>), </a:t>
            </a:r>
            <a:r>
              <a:rPr lang="zh-TW" altLang="en-US" dirty="0" smtClean="0"/>
              <a:t>管理收發資源，安排用戶的時序及通訊的建立機制，並且也移除了</a:t>
            </a:r>
            <a:r>
              <a:rPr lang="en-US" altLang="zh-TW" dirty="0" smtClean="0"/>
              <a:t>3G</a:t>
            </a:r>
            <a:r>
              <a:rPr lang="zh-TW" altLang="en-US" dirty="0" smtClean="0"/>
              <a:t>網路的</a:t>
            </a:r>
            <a:r>
              <a:rPr lang="en-US" altLang="zh-TW" dirty="0" smtClean="0"/>
              <a:t>RNC (Radio Network Controller)</a:t>
            </a:r>
            <a:r>
              <a:rPr lang="zh-TW" altLang="en-US" dirty="0" smtClean="0"/>
              <a:t>。如此一來，大量的減少網路的介面。要建立及具備良好了</a:t>
            </a:r>
            <a:r>
              <a:rPr lang="en-US" altLang="zh-TW" dirty="0" err="1" smtClean="0"/>
              <a:t>eNB</a:t>
            </a:r>
            <a:r>
              <a:rPr lang="zh-TW" altLang="en-US" dirty="0" smtClean="0"/>
              <a:t>方案，我們希望能達到有可塑性的能力、低的耗電量以及低成本。目前可能會有兩種</a:t>
            </a:r>
            <a:r>
              <a:rPr lang="en-US" altLang="zh-TW" dirty="0" err="1" smtClean="0"/>
              <a:t>eNB</a:t>
            </a:r>
            <a:r>
              <a:rPr lang="zh-TW" altLang="en-US" dirty="0" smtClean="0"/>
              <a:t>方案問世，一種是多重標準的接取方式，並且把</a:t>
            </a:r>
            <a:r>
              <a:rPr lang="en-US" altLang="zh-TW" dirty="0" smtClean="0"/>
              <a:t>LTE</a:t>
            </a:r>
            <a:r>
              <a:rPr lang="zh-TW" altLang="en-US" dirty="0" smtClean="0"/>
              <a:t>整合</a:t>
            </a:r>
            <a:r>
              <a:rPr lang="en-US" altLang="zh-TW" dirty="0" smtClean="0"/>
              <a:t>3G</a:t>
            </a:r>
            <a:r>
              <a:rPr lang="zh-TW" altLang="en-US" dirty="0" smtClean="0"/>
              <a:t>及</a:t>
            </a:r>
            <a:r>
              <a:rPr lang="en-US" altLang="zh-TW" dirty="0" smtClean="0"/>
              <a:t>3G</a:t>
            </a:r>
            <a:r>
              <a:rPr lang="zh-TW" altLang="en-US" dirty="0" smtClean="0"/>
              <a:t>；另一種是</a:t>
            </a:r>
            <a:r>
              <a:rPr lang="en-US" altLang="zh-TW" dirty="0" smtClean="0"/>
              <a:t>LTE Overlay</a:t>
            </a:r>
            <a:r>
              <a:rPr lang="zh-TW" altLang="en-US" dirty="0" smtClean="0"/>
              <a:t>方案，當然這一切都要取決於成本及市場的考量。</a:t>
            </a: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b="1" dirty="0" smtClean="0"/>
              <a:t>EPC (Evolved Packet Core)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EPC</a:t>
            </a:r>
            <a:r>
              <a:rPr lang="zh-TW" altLang="en-US" dirty="0" smtClean="0"/>
              <a:t>是一種</a:t>
            </a:r>
            <a:r>
              <a:rPr lang="en-US" altLang="zh-TW" dirty="0" smtClean="0"/>
              <a:t>All-IP</a:t>
            </a:r>
            <a:r>
              <a:rPr lang="zh-TW" altLang="en-US" dirty="0" smtClean="0"/>
              <a:t>的行動核心網路。此網路能支持</a:t>
            </a:r>
            <a:r>
              <a:rPr lang="en-US" altLang="zh-TW" dirty="0" smtClean="0"/>
              <a:t>real time </a:t>
            </a:r>
            <a:r>
              <a:rPr lang="zh-TW" altLang="en-US" dirty="0" smtClean="0"/>
              <a:t>及非</a:t>
            </a:r>
            <a:r>
              <a:rPr lang="en-US" altLang="zh-TW" dirty="0" smtClean="0"/>
              <a:t>real time </a:t>
            </a:r>
            <a:r>
              <a:rPr lang="zh-TW" altLang="en-US" dirty="0" smtClean="0"/>
              <a:t>的封包網路。在</a:t>
            </a:r>
            <a:r>
              <a:rPr lang="en-US" altLang="zh-TW" dirty="0" smtClean="0"/>
              <a:t>3GPP Release 8</a:t>
            </a:r>
            <a:r>
              <a:rPr lang="zh-TW" altLang="en-US" dirty="0" smtClean="0"/>
              <a:t>的標準文件中，</a:t>
            </a:r>
            <a:r>
              <a:rPr lang="en-US" altLang="zh-TW" dirty="0" smtClean="0"/>
              <a:t>EPC</a:t>
            </a:r>
            <a:r>
              <a:rPr lang="zh-TW" altLang="en-US" dirty="0" smtClean="0"/>
              <a:t>供應</a:t>
            </a:r>
            <a:r>
              <a:rPr lang="en-US" altLang="zh-TW" dirty="0" smtClean="0"/>
              <a:t>All-IP</a:t>
            </a:r>
            <a:r>
              <a:rPr lang="zh-TW" altLang="en-US" dirty="0" smtClean="0"/>
              <a:t>的架構。如此一來所有其他非</a:t>
            </a:r>
            <a:r>
              <a:rPr lang="en-US" altLang="zh-TW" dirty="0" smtClean="0"/>
              <a:t>3GPP</a:t>
            </a:r>
            <a:r>
              <a:rPr lang="zh-TW" altLang="en-US" dirty="0" smtClean="0"/>
              <a:t>的網路，例如</a:t>
            </a:r>
            <a:r>
              <a:rPr lang="en-US" altLang="zh-TW" dirty="0" err="1" smtClean="0"/>
              <a:t>Wimax</a:t>
            </a:r>
            <a:r>
              <a:rPr lang="zh-TW" altLang="en-US" dirty="0" smtClean="0"/>
              <a:t>，</a:t>
            </a:r>
            <a:r>
              <a:rPr lang="en-US" altLang="zh-TW" dirty="0" smtClean="0"/>
              <a:t>WLAN</a:t>
            </a:r>
            <a:r>
              <a:rPr lang="zh-TW" altLang="en-US" dirty="0" smtClean="0"/>
              <a:t>，皆能與此結合。同時</a:t>
            </a:r>
            <a:r>
              <a:rPr lang="en-US" altLang="zh-TW" dirty="0" smtClean="0"/>
              <a:t>EPC </a:t>
            </a:r>
            <a:r>
              <a:rPr lang="zh-TW" altLang="en-US" dirty="0" smtClean="0"/>
              <a:t>也提供了安全的機制，</a:t>
            </a:r>
            <a:r>
              <a:rPr lang="en-US" altLang="zh-TW" dirty="0" err="1" smtClean="0"/>
              <a:t>QoS</a:t>
            </a:r>
            <a:r>
              <a:rPr lang="zh-TW" altLang="en-US" dirty="0" smtClean="0"/>
              <a:t>及行動</a:t>
            </a:r>
            <a:r>
              <a:rPr lang="en-US" altLang="zh-TW" dirty="0" smtClean="0"/>
              <a:t>IP</a:t>
            </a:r>
            <a:r>
              <a:rPr lang="zh-TW" altLang="en-US" dirty="0" smtClean="0"/>
              <a:t>的服務項目。簡單來說</a:t>
            </a:r>
            <a:r>
              <a:rPr lang="en-US" altLang="zh-TW" dirty="0" smtClean="0"/>
              <a:t>EPC</a:t>
            </a:r>
            <a:r>
              <a:rPr lang="zh-TW" altLang="en-US" dirty="0" smtClean="0"/>
              <a:t>有下列四項新組成元素：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Serving Gateway (SG-W)</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Packet Data Network (PDN) Gateway (PGW)</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Mobility Management Entity (MME)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Policy and Charging Rules Function (PCRF)</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100" b="0" i="0" u="none" strike="noStrike" kern="1200" cap="none" dirty="0" smtClean="0">
                <a:solidFill>
                  <a:srgbClr val="FF0000"/>
                </a:solidFill>
                <a:effectLst/>
                <a:latin typeface="Arial"/>
                <a:ea typeface="Arial"/>
                <a:cs typeface="Arial"/>
                <a:sym typeface="Arial"/>
              </a:rPr>
              <a:t>TE</a:t>
            </a:r>
            <a:r>
              <a:rPr lang="zh-TW" altLang="zh-TW" sz="1100" b="0" i="0" u="none" strike="noStrike" kern="1200" cap="none" dirty="0" smtClean="0">
                <a:solidFill>
                  <a:srgbClr val="FF0000"/>
                </a:solidFill>
                <a:effectLst/>
                <a:latin typeface="Arial"/>
                <a:ea typeface="Arial"/>
                <a:cs typeface="Arial"/>
                <a:sym typeface="Arial"/>
              </a:rPr>
              <a:t>的架構主要分為無線的部分</a:t>
            </a:r>
            <a:r>
              <a:rPr lang="en-US" altLang="zh-TW" sz="1100" b="0" i="0" u="none" strike="noStrike" kern="1200" cap="none" dirty="0" smtClean="0">
                <a:solidFill>
                  <a:srgbClr val="FF0000"/>
                </a:solidFill>
                <a:effectLst/>
                <a:latin typeface="Arial"/>
                <a:ea typeface="Arial"/>
                <a:cs typeface="Arial"/>
                <a:sym typeface="Arial"/>
              </a:rPr>
              <a:t>E-UTRAN(Evolved Universal Terrestrial Radio Access Network)</a:t>
            </a:r>
            <a:r>
              <a:rPr lang="zh-TW" altLang="zh-TW" sz="1100" b="0" i="0" u="none" strike="noStrike" kern="1200" cap="none" dirty="0" smtClean="0">
                <a:solidFill>
                  <a:srgbClr val="FF0000"/>
                </a:solidFill>
                <a:effectLst/>
                <a:latin typeface="Arial"/>
                <a:ea typeface="Arial"/>
                <a:cs typeface="Arial"/>
                <a:sym typeface="Arial"/>
              </a:rPr>
              <a:t>與核心的</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有線</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部分</a:t>
            </a:r>
            <a:r>
              <a:rPr lang="en-US" altLang="zh-TW" sz="1100" b="0" i="0" u="none" strike="noStrike" kern="1200" cap="none" dirty="0" smtClean="0">
                <a:solidFill>
                  <a:srgbClr val="FF0000"/>
                </a:solidFill>
                <a:effectLst/>
                <a:latin typeface="Arial"/>
                <a:ea typeface="Arial"/>
                <a:cs typeface="Arial"/>
                <a:sym typeface="Arial"/>
              </a:rPr>
              <a:t>EPC(Evolved Packet Core) </a:t>
            </a:r>
            <a:r>
              <a:rPr lang="zh-TW" altLang="zh-TW" sz="1100" b="0" i="0" u="none" strike="noStrike" kern="1200" cap="none" dirty="0" smtClean="0">
                <a:solidFill>
                  <a:srgbClr val="FF0000"/>
                </a:solidFill>
                <a:effectLst/>
                <a:latin typeface="Arial"/>
                <a:ea typeface="Arial"/>
                <a:cs typeface="Arial"/>
                <a:sym typeface="Arial"/>
              </a:rPr>
              <a:t>。</a:t>
            </a: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zh-TW" sz="1100" b="0" i="0" u="none" strike="noStrike" kern="1200" cap="none" dirty="0" smtClean="0">
                <a:solidFill>
                  <a:srgbClr val="FF0000"/>
                </a:solidFill>
                <a:effectLst/>
                <a:latin typeface="Arial"/>
                <a:ea typeface="Arial"/>
                <a:cs typeface="Arial"/>
                <a:sym typeface="Arial"/>
              </a:rPr>
              <a:t>在訊息傳輸方面分離了</a:t>
            </a:r>
            <a:r>
              <a:rPr lang="en-US" altLang="zh-TW" sz="1100" b="0" i="0" u="none" strike="noStrike" kern="1200" cap="none" dirty="0" smtClean="0">
                <a:solidFill>
                  <a:srgbClr val="FF0000"/>
                </a:solidFill>
                <a:effectLst/>
                <a:latin typeface="Arial"/>
                <a:ea typeface="Arial"/>
                <a:cs typeface="Arial"/>
                <a:sym typeface="Arial"/>
              </a:rPr>
              <a:t>Control-plane</a:t>
            </a:r>
            <a:r>
              <a:rPr lang="zh-TW" altLang="zh-TW" sz="1100" b="0" i="0" u="none" strike="noStrike" kern="1200" cap="none" dirty="0" smtClean="0">
                <a:solidFill>
                  <a:srgbClr val="FF0000"/>
                </a:solidFill>
                <a:effectLst/>
                <a:latin typeface="Arial"/>
                <a:ea typeface="Arial"/>
                <a:cs typeface="Arial"/>
                <a:sym typeface="Arial"/>
              </a:rPr>
              <a:t>與</a:t>
            </a:r>
            <a:r>
              <a:rPr lang="en-US" altLang="zh-TW" sz="1100" b="0" i="0" u="none" strike="noStrike" kern="1200" cap="none" dirty="0" smtClean="0">
                <a:solidFill>
                  <a:srgbClr val="FF0000"/>
                </a:solidFill>
                <a:effectLst/>
                <a:latin typeface="Arial"/>
                <a:ea typeface="Arial"/>
                <a:cs typeface="Arial"/>
                <a:sym typeface="Arial"/>
              </a:rPr>
              <a:t>User-plane</a:t>
            </a:r>
            <a:r>
              <a:rPr lang="zh-TW" altLang="zh-TW" sz="1100" b="0" i="0" u="none" strike="noStrike" kern="1200" cap="none" dirty="0" smtClean="0">
                <a:solidFill>
                  <a:srgbClr val="FF0000"/>
                </a:solidFill>
                <a:effectLst/>
                <a:latin typeface="Arial"/>
                <a:ea typeface="Arial"/>
                <a:cs typeface="Arial"/>
                <a:sym typeface="Arial"/>
              </a:rPr>
              <a:t>。</a:t>
            </a: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100" b="0" i="0" u="none" strike="noStrike" kern="1200" cap="none" dirty="0" smtClean="0">
                <a:solidFill>
                  <a:srgbClr val="FF0000"/>
                </a:solidFill>
                <a:effectLst/>
                <a:latin typeface="Arial"/>
                <a:ea typeface="Arial"/>
                <a:cs typeface="Arial"/>
                <a:sym typeface="Arial"/>
              </a:rPr>
              <a:t>Control-plane</a:t>
            </a:r>
            <a:r>
              <a:rPr lang="zh-TW" altLang="zh-TW" sz="1100" b="0" i="0" u="none" strike="noStrike" kern="1200" cap="none" dirty="0" smtClean="0">
                <a:solidFill>
                  <a:srgbClr val="FF0000"/>
                </a:solidFill>
                <a:effectLst/>
                <a:latin typeface="Arial"/>
                <a:ea typeface="Arial"/>
                <a:cs typeface="Arial"/>
                <a:sym typeface="Arial"/>
              </a:rPr>
              <a:t>為網路控制訊息封包的傳輸路徑，</a:t>
            </a:r>
            <a:r>
              <a:rPr lang="en-US" altLang="zh-TW" sz="1100" b="0" i="0" u="none" strike="noStrike" kern="1200" cap="none" dirty="0" smtClean="0">
                <a:solidFill>
                  <a:srgbClr val="FF0000"/>
                </a:solidFill>
                <a:effectLst/>
                <a:latin typeface="Arial"/>
                <a:ea typeface="Arial"/>
                <a:cs typeface="Arial"/>
                <a:sym typeface="Arial"/>
              </a:rPr>
              <a:t>User-plane</a:t>
            </a:r>
            <a:r>
              <a:rPr lang="zh-TW" altLang="zh-TW" sz="1100" b="0" i="0" u="none" strike="noStrike" kern="1200" cap="none" dirty="0" smtClean="0">
                <a:solidFill>
                  <a:srgbClr val="FF0000"/>
                </a:solidFill>
                <a:effectLst/>
                <a:latin typeface="Arial"/>
                <a:ea typeface="Arial"/>
                <a:cs typeface="Arial"/>
                <a:sym typeface="Arial"/>
              </a:rPr>
              <a:t>為一般用戶實際傳輸的資料封包，在</a:t>
            </a:r>
            <a:r>
              <a:rPr lang="en-US" altLang="zh-TW" sz="1100" b="0" i="0" u="none" strike="noStrike" kern="1200" cap="none" dirty="0" smtClean="0">
                <a:solidFill>
                  <a:srgbClr val="FF0000"/>
                </a:solidFill>
                <a:effectLst/>
                <a:latin typeface="Arial"/>
                <a:ea typeface="Arial"/>
                <a:cs typeface="Arial"/>
                <a:sym typeface="Arial"/>
              </a:rPr>
              <a:t>3G</a:t>
            </a:r>
            <a:r>
              <a:rPr lang="zh-TW" altLang="zh-TW" sz="1100" b="0" i="0" u="none" strike="noStrike" kern="1200" cap="none" dirty="0" smtClean="0">
                <a:solidFill>
                  <a:srgbClr val="FF0000"/>
                </a:solidFill>
                <a:effectLst/>
                <a:latin typeface="Arial"/>
                <a:ea typeface="Arial"/>
                <a:cs typeface="Arial"/>
                <a:sym typeface="Arial"/>
              </a:rPr>
              <a:t>的時候還沒有這種分別。</a:t>
            </a:r>
            <a:endParaRPr lang="zh-TW" altLang="zh-TW" sz="1100" b="0" i="0" u="none" strike="noStrike" kern="1200" cap="none" dirty="0">
              <a:solidFill>
                <a:srgbClr val="FF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資料來源</a:t>
            </a:r>
            <a:r>
              <a:rPr lang="en-US" altLang="zh-TW"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http://std-share.itri.org.tw/Content/Files/Share/Files/LTE%E7%8F%BE%E6%B3%81%E8%88%87%E7%99%BC%E5%B1%95%E5%A0%B1%E5%91%8A.pdf</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https://zh.wikipedia.org/wiki/4G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LTE </a:t>
            </a:r>
            <a:r>
              <a:rPr lang="zh-TW" altLang="en-US" dirty="0" smtClean="0"/>
              <a:t>發展走向</a:t>
            </a:r>
            <a:r>
              <a:rPr lang="en-US" altLang="zh-TW" dirty="0" smtClean="0"/>
              <a:t>4G : LTE-Advanced</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當</a:t>
            </a:r>
            <a:r>
              <a:rPr lang="en-US" altLang="zh-TW" dirty="0" smtClean="0"/>
              <a:t>UTU-R </a:t>
            </a:r>
            <a:r>
              <a:rPr lang="zh-TW" altLang="en-US" dirty="0" smtClean="0"/>
              <a:t>定義了一些</a:t>
            </a:r>
            <a:r>
              <a:rPr lang="en-US" altLang="zh-TW" dirty="0" smtClean="0"/>
              <a:t>LTE-A </a:t>
            </a:r>
            <a:r>
              <a:rPr lang="zh-TW" altLang="en-US" dirty="0" smtClean="0"/>
              <a:t>的基本要求條件時，其中最具有挑戰性的一樣是在低連行動時達到</a:t>
            </a:r>
            <a:r>
              <a:rPr lang="en-US" altLang="zh-TW" dirty="0" smtClean="0"/>
              <a:t>1Gbps perk rate</a:t>
            </a:r>
            <a:r>
              <a:rPr lang="zh-TW" altLang="en-US" dirty="0" smtClean="0"/>
              <a:t>，而且通常需要</a:t>
            </a:r>
            <a:r>
              <a:rPr lang="en-US" altLang="zh-TW" dirty="0" smtClean="0"/>
              <a:t>100MHZ </a:t>
            </a:r>
            <a:r>
              <a:rPr lang="zh-TW" altLang="en-US" dirty="0" smtClean="0"/>
              <a:t>的頻寬。</a:t>
            </a:r>
            <a:r>
              <a:rPr lang="en-US" altLang="zh-TW" dirty="0" smtClean="0"/>
              <a:t>3GPP </a:t>
            </a:r>
            <a:r>
              <a:rPr lang="zh-TW" altLang="en-US" dirty="0" smtClean="0"/>
              <a:t>在一份報告</a:t>
            </a:r>
            <a:r>
              <a:rPr lang="en-US" altLang="zh-TW" dirty="0" smtClean="0"/>
              <a:t>36.913 “Requirements for Further Advancements for LTE-Advanced”</a:t>
            </a:r>
            <a:r>
              <a:rPr lang="zh-TW" altLang="en-US" dirty="0" smtClean="0"/>
              <a:t>裡面主要的內容如下：繼續對</a:t>
            </a:r>
            <a:r>
              <a:rPr lang="en-US" altLang="zh-TW" dirty="0" smtClean="0"/>
              <a:t>LTE </a:t>
            </a:r>
            <a:r>
              <a:rPr lang="zh-TW" altLang="en-US" dirty="0" smtClean="0"/>
              <a:t>的</a:t>
            </a:r>
            <a:r>
              <a:rPr lang="en-US" altLang="zh-TW" dirty="0" smtClean="0"/>
              <a:t>radio </a:t>
            </a:r>
            <a:r>
              <a:rPr lang="zh-TW" altLang="en-US" dirty="0" smtClean="0"/>
              <a:t>技術加以改進能夠與傳統的</a:t>
            </a:r>
            <a:r>
              <a:rPr lang="en-US" altLang="zh-TW" dirty="0" smtClean="0"/>
              <a:t>radio </a:t>
            </a:r>
            <a:r>
              <a:rPr lang="zh-TW" altLang="en-US" dirty="0" smtClean="0"/>
              <a:t>做</a:t>
            </a:r>
            <a:r>
              <a:rPr lang="en-US" altLang="zh-TW" dirty="0" smtClean="0"/>
              <a:t>interworking</a:t>
            </a:r>
            <a:r>
              <a:rPr lang="zh-TW" altLang="en-US" dirty="0" smtClean="0"/>
              <a:t>能與</a:t>
            </a:r>
            <a:r>
              <a:rPr lang="en-US" altLang="zh-TW" dirty="0" smtClean="0"/>
              <a:t>LTE </a:t>
            </a:r>
            <a:r>
              <a:rPr lang="zh-TW" altLang="en-US" dirty="0" smtClean="0"/>
              <a:t>相容</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b="0" i="0" u="none" strike="noStrike" kern="1200" cap="none" dirty="0" smtClean="0">
                <a:solidFill>
                  <a:srgbClr val="FF0000"/>
                </a:solidFill>
                <a:effectLst/>
                <a:latin typeface="Arial"/>
                <a:ea typeface="Arial"/>
                <a:cs typeface="Arial"/>
                <a:sym typeface="Arial"/>
              </a:rPr>
              <a:t>LTE-A(LTE-Advanced)LTE</a:t>
            </a:r>
            <a:r>
              <a:rPr lang="zh-TW" altLang="zh-TW" sz="1100" b="0" i="0" u="none" strike="noStrike" kern="1200" cap="none" dirty="0" smtClean="0">
                <a:solidFill>
                  <a:srgbClr val="FF0000"/>
                </a:solidFill>
                <a:effectLst/>
                <a:latin typeface="Arial"/>
                <a:ea typeface="Arial"/>
                <a:cs typeface="Arial"/>
                <a:sym typeface="Arial"/>
              </a:rPr>
              <a:t>的升級版，由</a:t>
            </a:r>
            <a:r>
              <a:rPr lang="en-US" altLang="zh-TW" sz="1100" b="0" i="0" u="none" strike="noStrike" kern="1200" cap="none" dirty="0" smtClean="0">
                <a:solidFill>
                  <a:srgbClr val="FF0000"/>
                </a:solidFill>
                <a:effectLst/>
                <a:latin typeface="Arial"/>
                <a:ea typeface="Arial"/>
                <a:cs typeface="Arial"/>
                <a:sym typeface="Arial"/>
              </a:rPr>
              <a:t>3GPP</a:t>
            </a:r>
            <a:r>
              <a:rPr lang="zh-TW" altLang="zh-TW" sz="1100" b="0" i="0" u="none" strike="noStrike" kern="1200" cap="none" dirty="0" smtClean="0">
                <a:solidFill>
                  <a:srgbClr val="FF0000"/>
                </a:solidFill>
                <a:effectLst/>
                <a:latin typeface="Arial"/>
                <a:ea typeface="Arial"/>
                <a:cs typeface="Arial"/>
                <a:sym typeface="Arial"/>
              </a:rPr>
              <a:t>所主導制定，向下相容</a:t>
            </a:r>
            <a:r>
              <a:rPr lang="en-US" altLang="zh-TW" sz="1100" b="0" i="0" u="none" strike="noStrike" kern="1200" cap="none" dirty="0" smtClean="0">
                <a:solidFill>
                  <a:srgbClr val="FF0000"/>
                </a:solidFill>
                <a:effectLst/>
                <a:latin typeface="Arial"/>
                <a:ea typeface="Arial"/>
                <a:cs typeface="Arial"/>
                <a:sym typeface="Arial"/>
              </a:rPr>
              <a:t>LTE</a:t>
            </a:r>
            <a:r>
              <a:rPr lang="zh-TW" altLang="zh-TW" sz="1100" b="0" i="0" u="none" strike="noStrike" kern="1200" cap="none" dirty="0" smtClean="0">
                <a:solidFill>
                  <a:srgbClr val="FF0000"/>
                </a:solidFill>
                <a:effectLst/>
                <a:latin typeface="Arial"/>
                <a:ea typeface="Arial"/>
                <a:cs typeface="Arial"/>
                <a:sym typeface="Arial"/>
              </a:rPr>
              <a:t>，目前臺灣主流的</a:t>
            </a:r>
            <a:r>
              <a:rPr lang="en-US" altLang="zh-TW" sz="1100" b="0" i="0" u="none" strike="noStrike" kern="1200" cap="none" dirty="0" smtClean="0">
                <a:solidFill>
                  <a:srgbClr val="FF0000"/>
                </a:solidFill>
                <a:effectLst/>
                <a:latin typeface="Arial"/>
                <a:ea typeface="Arial"/>
                <a:cs typeface="Arial"/>
                <a:sym typeface="Arial"/>
              </a:rPr>
              <a:t>4G</a:t>
            </a:r>
            <a:r>
              <a:rPr lang="zh-TW" altLang="zh-TW" sz="1100" b="0" i="0" u="none" strike="noStrike" kern="1200" cap="none" dirty="0" smtClean="0">
                <a:solidFill>
                  <a:srgbClr val="FF0000"/>
                </a:solidFill>
                <a:effectLst/>
                <a:latin typeface="Arial"/>
                <a:ea typeface="Arial"/>
                <a:cs typeface="Arial"/>
                <a:sym typeface="Arial"/>
              </a:rPr>
              <a:t>就是</a:t>
            </a:r>
            <a:r>
              <a:rPr lang="en-US" altLang="zh-TW" sz="1100" b="0" i="0" u="none" strike="noStrike" kern="1200" cap="none" dirty="0" smtClean="0">
                <a:solidFill>
                  <a:srgbClr val="FF0000"/>
                </a:solidFill>
                <a:effectLst/>
                <a:latin typeface="Arial"/>
                <a:ea typeface="Arial"/>
                <a:cs typeface="Arial"/>
                <a:sym typeface="Arial"/>
              </a:rPr>
              <a:t>LTE-A</a:t>
            </a:r>
            <a:r>
              <a:rPr lang="zh-TW" altLang="zh-TW" sz="1100" b="0" i="0" u="none" strike="noStrike" kern="1200" cap="none" dirty="0" smtClean="0">
                <a:solidFill>
                  <a:srgbClr val="FF0000"/>
                </a:solidFill>
                <a:effectLst/>
                <a:latin typeface="Arial"/>
                <a:ea typeface="Arial"/>
                <a:cs typeface="Arial"/>
                <a:sym typeface="Arial"/>
              </a:rPr>
              <a:t>，</a:t>
            </a:r>
            <a:r>
              <a:rPr lang="en-US" altLang="zh-TW" sz="1100" b="0" i="0" u="none" strike="noStrike" kern="1200" cap="none" dirty="0" smtClean="0">
                <a:solidFill>
                  <a:srgbClr val="FF0000"/>
                </a:solidFill>
                <a:effectLst/>
                <a:latin typeface="Arial"/>
                <a:ea typeface="Arial"/>
                <a:cs typeface="Arial"/>
                <a:sym typeface="Arial"/>
              </a:rPr>
              <a:t>LTE-A</a:t>
            </a:r>
            <a:r>
              <a:rPr lang="zh-TW" altLang="zh-TW" sz="1100" b="0" i="0" u="none" strike="noStrike" kern="1200" cap="none" dirty="0" smtClean="0">
                <a:solidFill>
                  <a:srgbClr val="FF0000"/>
                </a:solidFill>
                <a:effectLst/>
                <a:latin typeface="Arial"/>
                <a:ea typeface="Arial"/>
                <a:cs typeface="Arial"/>
                <a:sym typeface="Arial"/>
              </a:rPr>
              <a:t>做了下列的改善</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峰值速率</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達下行</a:t>
            </a:r>
            <a:r>
              <a:rPr lang="en-US" altLang="zh-TW" sz="1100" b="0" i="0" u="none" strike="noStrike" kern="1200" cap="none" dirty="0" smtClean="0">
                <a:solidFill>
                  <a:srgbClr val="FF0000"/>
                </a:solidFill>
                <a:effectLst/>
                <a:latin typeface="Arial"/>
                <a:ea typeface="Arial"/>
                <a:cs typeface="Arial"/>
                <a:sym typeface="Arial"/>
              </a:rPr>
              <a:t>1Gbps</a:t>
            </a:r>
            <a:r>
              <a:rPr lang="zh-TW" altLang="zh-TW" sz="1100" b="0" i="0" u="none" strike="noStrike" kern="1200" cap="none" dirty="0" smtClean="0">
                <a:solidFill>
                  <a:srgbClr val="FF0000"/>
                </a:solidFill>
                <a:effectLst/>
                <a:latin typeface="Arial"/>
                <a:ea typeface="Arial"/>
                <a:cs typeface="Arial"/>
                <a:sym typeface="Arial"/>
              </a:rPr>
              <a:t>，上行</a:t>
            </a:r>
            <a:r>
              <a:rPr lang="en-US" altLang="zh-TW" sz="1100" b="0" i="0" u="none" strike="noStrike" kern="1200" cap="none" dirty="0" smtClean="0">
                <a:solidFill>
                  <a:srgbClr val="FF0000"/>
                </a:solidFill>
                <a:effectLst/>
                <a:latin typeface="Arial"/>
                <a:ea typeface="Arial"/>
                <a:cs typeface="Arial"/>
                <a:sym typeface="Arial"/>
              </a:rPr>
              <a:t>500Mbps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100" b="0" i="0" u="none" strike="noStrike" kern="1200" cap="none" dirty="0" smtClean="0">
              <a:solidFill>
                <a:srgbClr val="FF0000"/>
              </a:solidFill>
              <a:effectLst/>
              <a:latin typeface="Arial"/>
              <a:ea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b="0" i="0" u="none" strike="noStrike" kern="1200" cap="none" dirty="0" smtClean="0">
                <a:solidFill>
                  <a:srgbClr val="FF0000"/>
                </a:solidFill>
                <a:effectLst/>
                <a:latin typeface="Arial"/>
                <a:ea typeface="Arial"/>
                <a:cs typeface="Arial"/>
                <a:sym typeface="Arial"/>
              </a:rPr>
              <a:t>LTE FDD(</a:t>
            </a:r>
            <a:r>
              <a:rPr lang="zh-TW" altLang="zh-TW" sz="1100" b="0" i="0" u="none" strike="noStrike" kern="1200" cap="none" dirty="0" smtClean="0">
                <a:solidFill>
                  <a:srgbClr val="FF0000"/>
                </a:solidFill>
                <a:effectLst/>
                <a:latin typeface="Arial"/>
                <a:ea typeface="Arial"/>
                <a:cs typeface="Arial"/>
                <a:sym typeface="Arial"/>
              </a:rPr>
              <a:t>分頻雙工長期演進技術</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最早提出的</a:t>
            </a:r>
            <a:r>
              <a:rPr lang="en-US" altLang="zh-TW" sz="1100" b="0" i="0" u="none" strike="noStrike" kern="1200" cap="none" dirty="0" smtClean="0">
                <a:solidFill>
                  <a:srgbClr val="FF0000"/>
                </a:solidFill>
                <a:effectLst/>
                <a:latin typeface="Arial"/>
                <a:ea typeface="Arial"/>
                <a:cs typeface="Arial"/>
                <a:sym typeface="Arial"/>
              </a:rPr>
              <a:t>LTE</a:t>
            </a:r>
            <a:r>
              <a:rPr lang="zh-TW" altLang="zh-TW" sz="1100" b="0" i="0" u="none" strike="noStrike" kern="1200" cap="none" dirty="0" smtClean="0">
                <a:solidFill>
                  <a:srgbClr val="FF0000"/>
                </a:solidFill>
                <a:effectLst/>
                <a:latin typeface="Arial"/>
                <a:ea typeface="Arial"/>
                <a:cs typeface="Arial"/>
                <a:sym typeface="Arial"/>
              </a:rPr>
              <a:t>標準，也是最成熟的下行</a:t>
            </a:r>
            <a:r>
              <a:rPr lang="en-US" altLang="zh-TW" sz="1100" b="0" i="0" u="none" strike="noStrike" kern="1200" cap="none" dirty="0" smtClean="0">
                <a:solidFill>
                  <a:srgbClr val="FF0000"/>
                </a:solidFill>
                <a:effectLst/>
                <a:latin typeface="Arial"/>
                <a:ea typeface="Arial"/>
                <a:cs typeface="Arial"/>
                <a:sym typeface="Arial"/>
              </a:rPr>
              <a:t>150Mbps</a:t>
            </a:r>
            <a:r>
              <a:rPr lang="zh-TW" altLang="zh-TW" sz="1100" b="0" i="0" u="none" strike="noStrike" kern="1200" cap="none" dirty="0" smtClean="0">
                <a:solidFill>
                  <a:srgbClr val="FF0000"/>
                </a:solidFill>
                <a:effectLst/>
                <a:latin typeface="Arial"/>
                <a:ea typeface="Arial"/>
                <a:cs typeface="Arial"/>
                <a:sym typeface="Arial"/>
              </a:rPr>
              <a:t>、上行</a:t>
            </a:r>
            <a:r>
              <a:rPr lang="en-US" altLang="zh-TW" sz="1100" b="0" i="0" u="none" strike="noStrike" kern="1200" cap="none" dirty="0" smtClean="0">
                <a:solidFill>
                  <a:srgbClr val="FF0000"/>
                </a:solidFill>
                <a:effectLst/>
                <a:latin typeface="Arial"/>
                <a:ea typeface="Arial"/>
                <a:cs typeface="Arial"/>
                <a:sym typeface="Arial"/>
              </a:rPr>
              <a:t>40Mbps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b="0" i="0" u="none" strike="noStrike" kern="1200" cap="none" dirty="0" smtClean="0">
                <a:solidFill>
                  <a:srgbClr val="FF0000"/>
                </a:solidFill>
                <a:effectLst/>
                <a:latin typeface="Arial"/>
                <a:ea typeface="Arial"/>
                <a:cs typeface="Arial"/>
                <a:sym typeface="Arial"/>
              </a:rPr>
              <a:t>LTE TDD(</a:t>
            </a:r>
            <a:r>
              <a:rPr lang="zh-TW" altLang="zh-TW" sz="1100" b="0" i="0" u="none" strike="noStrike" kern="1200" cap="none" dirty="0" smtClean="0">
                <a:solidFill>
                  <a:srgbClr val="FF0000"/>
                </a:solidFill>
                <a:effectLst/>
                <a:latin typeface="Arial"/>
                <a:ea typeface="Arial"/>
                <a:cs typeface="Arial"/>
                <a:sym typeface="Arial"/>
              </a:rPr>
              <a:t>分時雙工長期演進技術</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又稱</a:t>
            </a:r>
            <a:r>
              <a:rPr lang="en-US" altLang="zh-TW" sz="1100" b="0" i="0" u="none" strike="noStrike" kern="1200" cap="none" dirty="0" smtClean="0">
                <a:solidFill>
                  <a:srgbClr val="FF0000"/>
                </a:solidFill>
                <a:effectLst/>
                <a:latin typeface="Arial"/>
                <a:ea typeface="Arial"/>
                <a:cs typeface="Arial"/>
                <a:sym typeface="Arial"/>
              </a:rPr>
              <a:t>TD-LTE</a:t>
            </a:r>
            <a:r>
              <a:rPr lang="zh-TW" altLang="zh-TW" sz="1100" b="0" i="0" u="none" strike="noStrike" kern="1200" cap="none" dirty="0" smtClean="0">
                <a:solidFill>
                  <a:srgbClr val="FF0000"/>
                </a:solidFill>
                <a:effectLst/>
                <a:latin typeface="Arial"/>
                <a:ea typeface="Arial"/>
                <a:cs typeface="Arial"/>
                <a:sym typeface="Arial"/>
              </a:rPr>
              <a:t>下行</a:t>
            </a:r>
            <a:r>
              <a:rPr lang="en-US" altLang="zh-TW" sz="1100" b="0" i="0" u="none" strike="noStrike" kern="1200" cap="none" dirty="0" smtClean="0">
                <a:solidFill>
                  <a:srgbClr val="FF0000"/>
                </a:solidFill>
                <a:effectLst/>
                <a:latin typeface="Arial"/>
                <a:ea typeface="Arial"/>
                <a:cs typeface="Arial"/>
                <a:sym typeface="Arial"/>
              </a:rPr>
              <a:t>100Mbps</a:t>
            </a:r>
            <a:r>
              <a:rPr lang="zh-TW" altLang="zh-TW" sz="1100" b="0" i="0" u="none" strike="noStrike" kern="1200" cap="none" dirty="0" smtClean="0">
                <a:solidFill>
                  <a:srgbClr val="FF0000"/>
                </a:solidFill>
                <a:effectLst/>
                <a:latin typeface="Arial"/>
                <a:ea typeface="Arial"/>
                <a:cs typeface="Arial"/>
                <a:sym typeface="Arial"/>
              </a:rPr>
              <a:t>、上行</a:t>
            </a:r>
            <a:r>
              <a:rPr lang="en-US" altLang="zh-TW" sz="1100" b="0" i="0" u="none" strike="noStrike" kern="1200" cap="none" dirty="0" smtClean="0">
                <a:solidFill>
                  <a:srgbClr val="FF0000"/>
                </a:solidFill>
                <a:effectLst/>
                <a:latin typeface="Arial"/>
                <a:ea typeface="Arial"/>
                <a:cs typeface="Arial"/>
                <a:sym typeface="Arial"/>
              </a:rPr>
              <a:t>500Mbps </a:t>
            </a:r>
            <a:endParaRPr lang="zh-TW" altLang="zh-TW" sz="1100" b="0" i="0" u="none" strike="noStrike" kern="1200" cap="none" dirty="0">
              <a:solidFill>
                <a:srgbClr val="FF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zh-TW" sz="1100" b="0" i="0" u="none" strike="noStrike" cap="none" dirty="0" smtClean="0">
                <a:solidFill>
                  <a:srgbClr val="000000"/>
                </a:solidFill>
                <a:effectLst/>
                <a:latin typeface="Arial"/>
                <a:ea typeface="Arial"/>
                <a:cs typeface="Arial"/>
                <a:sym typeface="Arial"/>
              </a:rPr>
              <a:t>頻譜效率是直接以資料傳輸率除以通道頻寬，但是不同世代的通訊系統使用不同的技術，這個並沒有考慮進去，因此表中不同世代應該分開來比較才有意義。</a:t>
            </a:r>
            <a:endParaRPr lang="zh-TW" altLang="zh-TW" sz="1100" b="0" i="0" u="none" strike="noStrike" kern="1200" cap="none" dirty="0" smtClean="0">
              <a:solidFill>
                <a:srgbClr val="FF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zh-TW" altLang="en-US" sz="1100" dirty="0" smtClean="0"/>
              <a:t>除了提供簡單的更快的速度，他們預測</a:t>
            </a:r>
            <a:r>
              <a:rPr lang="en-US" altLang="zh-TW" sz="1100" dirty="0" smtClean="0"/>
              <a:t>5G</a:t>
            </a:r>
            <a:r>
              <a:rPr lang="zh-TW" altLang="en-US" sz="1100" dirty="0" smtClean="0"/>
              <a:t>的網絡還需要滿足新的使用案例的需求，如物聯網（網絡設備建築物或</a:t>
            </a:r>
            <a:r>
              <a:rPr lang="en-US" altLang="zh-TW" sz="1100" dirty="0" smtClean="0"/>
              <a:t>Web</a:t>
            </a:r>
            <a:r>
              <a:rPr lang="zh-TW" altLang="en-US" sz="1100" dirty="0" smtClean="0"/>
              <a:t>訪問的車輛），以及廣播類服務和在發生自然災害的時候的生命線通信。</a:t>
            </a:r>
            <a:endParaRPr lang="en-US" altLang="zh-TW" sz="1050" dirty="0" smtClean="0"/>
          </a:p>
          <a:p>
            <a:pPr marL="139700" indent="0" algn="l">
              <a:buNone/>
            </a:pPr>
            <a:r>
              <a:rPr lang="en-US" altLang="zh-TW" sz="1050" dirty="0" smtClean="0"/>
              <a:t>5G</a:t>
            </a:r>
            <a:r>
              <a:rPr lang="zh-TW" altLang="en-US" sz="1050" dirty="0" smtClean="0"/>
              <a:t>網路的主要訴求為增加容量，提高數據傳輸速率，減少延遲和更優質的服務。</a:t>
            </a:r>
            <a:endParaRPr lang="en-US" altLang="zh-TW" sz="1050" dirty="0" smtClean="0"/>
          </a:p>
          <a:p>
            <a:pPr marL="139700" indent="0">
              <a:buNone/>
            </a:pPr>
            <a:endParaRPr lang="en-US" altLang="zh-TW" sz="1050" dirty="0" smtClean="0">
              <a:solidFill>
                <a:srgbClr val="FF0000"/>
              </a:solidFill>
            </a:endParaRPr>
          </a:p>
          <a:p>
            <a:pPr marL="139700" indent="0">
              <a:buNone/>
            </a:pPr>
            <a:r>
              <a:rPr lang="zh-TW" altLang="zh-TW" sz="1100" b="0" i="0" u="none" strike="noStrike" kern="1200" cap="none" dirty="0" smtClean="0">
                <a:solidFill>
                  <a:srgbClr val="FF0000"/>
                </a:solidFill>
                <a:effectLst/>
                <a:latin typeface="Arial"/>
                <a:ea typeface="Arial"/>
                <a:cs typeface="Arial"/>
                <a:sym typeface="Arial"/>
              </a:rPr>
              <a:t>第五代行動通信系統</a:t>
            </a:r>
            <a:r>
              <a:rPr lang="en-US" altLang="zh-TW" sz="1100" b="0" i="0" u="none" strike="noStrike" kern="1200" cap="none" dirty="0" smtClean="0">
                <a:solidFill>
                  <a:srgbClr val="FF0000"/>
                </a:solidFill>
                <a:effectLst/>
                <a:latin typeface="Arial"/>
                <a:ea typeface="Arial"/>
                <a:cs typeface="Arial"/>
                <a:sym typeface="Arial"/>
              </a:rPr>
              <a:t>(5G)</a:t>
            </a:r>
            <a:endParaRPr lang="zh-TW" altLang="zh-TW" sz="1100" b="0" i="0" u="none" strike="noStrike" kern="1200" cap="none" dirty="0" smtClean="0">
              <a:solidFill>
                <a:srgbClr val="FF0000"/>
              </a:solidFill>
              <a:effectLst/>
              <a:latin typeface="Arial"/>
              <a:ea typeface="Arial"/>
              <a:cs typeface="Arial"/>
              <a:sym typeface="Arial"/>
            </a:endParaRPr>
          </a:p>
          <a:p>
            <a:pPr marL="139700" indent="0">
              <a:buNone/>
            </a:pPr>
            <a:r>
              <a:rPr lang="zh-TW" altLang="zh-TW" sz="1100" b="0" i="0" u="none" strike="noStrike" kern="1200" cap="none" dirty="0" smtClean="0">
                <a:solidFill>
                  <a:srgbClr val="FF0000"/>
                </a:solidFill>
                <a:effectLst/>
                <a:latin typeface="Arial"/>
                <a:ea typeface="Arial"/>
                <a:cs typeface="Arial"/>
                <a:sym typeface="Arial"/>
              </a:rPr>
              <a:t>希望能針對使用環境做調整。例如人多的地區提供小範圍的大頻寬，人少的地區提供大範圍的慢速傳輸。</a:t>
            </a:r>
          </a:p>
        </p:txBody>
      </p:sp>
    </p:spTree>
    <p:extLst>
      <p:ext uri="{BB962C8B-B14F-4D97-AF65-F5344CB8AC3E}">
        <p14:creationId xmlns:p14="http://schemas.microsoft.com/office/powerpoint/2010/main" val="399718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defRPr/>
            </a:pPr>
            <a:r>
              <a:rPr lang="en-US" altLang="zh-TW" sz="800" dirty="0" smtClean="0">
                <a:solidFill>
                  <a:srgbClr val="FF0000"/>
                </a:solidFill>
              </a:rPr>
              <a:t>5G</a:t>
            </a:r>
            <a:r>
              <a:rPr lang="zh-TW" altLang="en-US" sz="800" dirty="0" smtClean="0">
                <a:solidFill>
                  <a:srgbClr val="FF0000"/>
                </a:solidFill>
              </a:rPr>
              <a:t>技術演進趨勢：</a:t>
            </a:r>
            <a:r>
              <a:rPr lang="zh-TW" altLang="en-US" sz="1200" dirty="0" smtClean="0">
                <a:solidFill>
                  <a:srgbClr val="FF0000"/>
                </a:solidFill>
              </a:rPr>
              <a:t>未來</a:t>
            </a:r>
            <a:r>
              <a:rPr lang="en-US" altLang="zh-TW" sz="1200" dirty="0" smtClean="0">
                <a:solidFill>
                  <a:srgbClr val="FF0000"/>
                </a:solidFill>
              </a:rPr>
              <a:t>5G</a:t>
            </a:r>
            <a:r>
              <a:rPr lang="zh-TW" altLang="en-US" sz="1200" dirty="0" smtClean="0">
                <a:solidFill>
                  <a:srgbClr val="FF0000"/>
                </a:solidFill>
              </a:rPr>
              <a:t>的環境基本上就是要提供「高容量、最低延遲、更相容的經驗」，因此可從下列幾個面向來探討</a:t>
            </a:r>
            <a:r>
              <a:rPr lang="en-US" altLang="zh-TW" sz="1200" dirty="0" smtClean="0">
                <a:solidFill>
                  <a:srgbClr val="FF0000"/>
                </a:solidFill>
              </a:rPr>
              <a:t>5G</a:t>
            </a:r>
            <a:r>
              <a:rPr lang="zh-TW" altLang="en-US" sz="1200" dirty="0" smtClean="0">
                <a:solidFill>
                  <a:srgbClr val="FF0000"/>
                </a:solidFill>
              </a:rPr>
              <a:t>技術演進趨勢：</a:t>
            </a:r>
            <a:endParaRPr lang="en-US" altLang="zh-TW" sz="1200" dirty="0" smtClean="0">
              <a:solidFill>
                <a:srgbClr val="FF0000"/>
              </a:solidFill>
            </a:endParaRPr>
          </a:p>
          <a:p>
            <a:pPr marL="139700" indent="0">
              <a:buNone/>
              <a:defRPr/>
            </a:pPr>
            <a:r>
              <a:rPr lang="zh-TW" altLang="en-US" sz="1100" dirty="0" smtClean="0">
                <a:solidFill>
                  <a:srgbClr val="FF0000"/>
                </a:solidFill>
              </a:rPr>
              <a:t>頻譜</a:t>
            </a:r>
            <a:r>
              <a:rPr lang="en-US" altLang="zh-TW" sz="1100" dirty="0" smtClean="0">
                <a:solidFill>
                  <a:srgbClr val="FF0000"/>
                </a:solidFill>
              </a:rPr>
              <a:t>(Spectrum)</a:t>
            </a:r>
            <a:r>
              <a:rPr lang="zh-TW" altLang="en-US" sz="1100" dirty="0" smtClean="0">
                <a:solidFill>
                  <a:srgbClr val="FF0000"/>
                </a:solidFill>
              </a:rPr>
              <a:t>：</a:t>
            </a:r>
            <a:r>
              <a:rPr lang="zh-TW" altLang="zh-TW" sz="1100" dirty="0" smtClean="0">
                <a:solidFill>
                  <a:srgbClr val="FF0000"/>
                </a:solidFill>
              </a:rPr>
              <a:t>無線網路拓撲</a:t>
            </a:r>
            <a:r>
              <a:rPr lang="en-US" altLang="zh-TW" sz="1100" dirty="0" smtClean="0">
                <a:solidFill>
                  <a:srgbClr val="FF0000"/>
                </a:solidFill>
              </a:rPr>
              <a:t>(Wireless Network Topology), </a:t>
            </a:r>
            <a:r>
              <a:rPr lang="zh-TW" altLang="zh-TW" sz="1100" dirty="0" smtClean="0">
                <a:solidFill>
                  <a:srgbClr val="FF0000"/>
                </a:solidFill>
              </a:rPr>
              <a:t>空中介面技術</a:t>
            </a:r>
            <a:r>
              <a:rPr lang="en-US" altLang="zh-TW" sz="1100" dirty="0" smtClean="0">
                <a:solidFill>
                  <a:srgbClr val="FF0000"/>
                </a:solidFill>
              </a:rPr>
              <a:t>(Air Interface Technology)</a:t>
            </a:r>
          </a:p>
          <a:p>
            <a:pPr marL="139700" indent="0">
              <a:buNone/>
              <a:defRPr/>
            </a:pPr>
            <a:r>
              <a:rPr lang="zh-TW" altLang="zh-TW" sz="1100" dirty="0" smtClean="0">
                <a:solidFill>
                  <a:srgbClr val="FF0000"/>
                </a:solidFill>
              </a:rPr>
              <a:t>無線光通訊</a:t>
            </a:r>
            <a:r>
              <a:rPr lang="en-US" altLang="zh-TW" sz="1100" dirty="0" smtClean="0">
                <a:solidFill>
                  <a:srgbClr val="FF0000"/>
                </a:solidFill>
              </a:rPr>
              <a:t>(Wireless Optics Communications)</a:t>
            </a:r>
          </a:p>
          <a:p>
            <a:pPr marL="139700" indent="0">
              <a:buNone/>
              <a:defRPr/>
            </a:pPr>
            <a:r>
              <a:rPr lang="zh-TW" altLang="en-US" sz="1100" dirty="0" smtClean="0">
                <a:solidFill>
                  <a:srgbClr val="FF0000"/>
                </a:solidFill>
              </a:rPr>
              <a:t>未來</a:t>
            </a:r>
            <a:r>
              <a:rPr lang="zh-TW" altLang="zh-TW" sz="1100" dirty="0" smtClean="0">
                <a:solidFill>
                  <a:srgbClr val="FF0000"/>
                </a:solidFill>
              </a:rPr>
              <a:t>網路架構與管理</a:t>
            </a:r>
            <a:r>
              <a:rPr lang="en-US" altLang="zh-TW" sz="1100" dirty="0" smtClean="0">
                <a:solidFill>
                  <a:srgbClr val="FF0000"/>
                </a:solidFill>
              </a:rPr>
              <a:t>(Architectures and Management of Future Networks)</a:t>
            </a:r>
          </a:p>
          <a:p>
            <a:pPr marL="139700" indent="0">
              <a:buNone/>
              <a:defRPr/>
            </a:pPr>
            <a:endParaRPr lang="en-US" altLang="zh-TW" sz="800" dirty="0" smtClean="0">
              <a:solidFill>
                <a:srgbClr val="FF0000"/>
              </a:solidFill>
            </a:endParaRPr>
          </a:p>
          <a:p>
            <a:pPr marL="139700" indent="0">
              <a:buNone/>
            </a:pPr>
            <a:r>
              <a:rPr lang="zh-TW" altLang="zh-TW" sz="800" b="0" i="0" u="none" strike="noStrike" kern="1200" cap="none" dirty="0" smtClean="0">
                <a:solidFill>
                  <a:srgbClr val="FF0000"/>
                </a:solidFill>
                <a:effectLst/>
                <a:latin typeface="Arial"/>
                <a:ea typeface="Arial"/>
                <a:cs typeface="Arial"/>
                <a:sym typeface="Arial"/>
              </a:rPr>
              <a:t>次代行動網路聯盟</a:t>
            </a:r>
            <a:r>
              <a:rPr lang="en-US" altLang="zh-TW" sz="800" b="0" i="0" u="none" strike="noStrike" kern="1200" cap="none" dirty="0" smtClean="0">
                <a:solidFill>
                  <a:srgbClr val="FF0000"/>
                </a:solidFill>
                <a:effectLst/>
                <a:latin typeface="Arial"/>
                <a:ea typeface="Arial"/>
                <a:cs typeface="Arial"/>
                <a:sym typeface="Arial"/>
              </a:rPr>
              <a:t>(NGMN Alliance, Next Generation Mobile Networks Alliance)</a:t>
            </a:r>
            <a:r>
              <a:rPr lang="zh-TW" altLang="zh-TW" sz="800" b="0" i="0" u="none" strike="noStrike" kern="1200" cap="none" dirty="0" smtClean="0">
                <a:solidFill>
                  <a:srgbClr val="FF0000"/>
                </a:solidFill>
                <a:effectLst/>
                <a:latin typeface="Arial"/>
                <a:ea typeface="Arial"/>
                <a:cs typeface="Arial"/>
                <a:sym typeface="Arial"/>
              </a:rPr>
              <a:t>定義</a:t>
            </a:r>
            <a:r>
              <a:rPr lang="en-US" altLang="zh-TW" sz="800" b="0" i="0" u="none" strike="noStrike" kern="1200" cap="none" dirty="0" smtClean="0">
                <a:solidFill>
                  <a:srgbClr val="FF0000"/>
                </a:solidFill>
                <a:effectLst/>
                <a:latin typeface="Arial"/>
                <a:ea typeface="Arial"/>
                <a:cs typeface="Arial"/>
                <a:sym typeface="Arial"/>
              </a:rPr>
              <a:t>5G</a:t>
            </a:r>
            <a:r>
              <a:rPr lang="zh-TW" altLang="zh-TW" sz="800" b="0" i="0" u="none" strike="noStrike" kern="1200" cap="none" dirty="0" smtClean="0">
                <a:solidFill>
                  <a:srgbClr val="FF0000"/>
                </a:solidFill>
                <a:effectLst/>
                <a:latin typeface="Arial"/>
                <a:ea typeface="Arial"/>
                <a:cs typeface="Arial"/>
                <a:sym typeface="Arial"/>
              </a:rPr>
              <a:t>網路的相關需求</a:t>
            </a:r>
            <a:r>
              <a:rPr lang="en-US" altLang="zh-TW" sz="800" b="0" i="0" u="none" strike="noStrike" kern="1200" cap="none" dirty="0" smtClean="0">
                <a:solidFill>
                  <a:srgbClr val="FF0000"/>
                </a:solidFill>
                <a:effectLst/>
                <a:latin typeface="Arial"/>
                <a:ea typeface="Arial"/>
                <a:cs typeface="Arial"/>
                <a:sym typeface="Arial"/>
              </a:rPr>
              <a:t>:</a:t>
            </a:r>
            <a:endParaRPr lang="zh-TW" altLang="zh-TW" sz="8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800" b="0" i="0" u="none" strike="noStrike" kern="1200" cap="none" dirty="0" smtClean="0">
                <a:solidFill>
                  <a:srgbClr val="FF0000"/>
                </a:solidFill>
                <a:effectLst/>
                <a:latin typeface="Arial"/>
                <a:ea typeface="Arial"/>
                <a:cs typeface="Arial"/>
                <a:sym typeface="Arial"/>
              </a:rPr>
              <a:t>增加覆蓋率</a:t>
            </a:r>
            <a:r>
              <a:rPr lang="en-US" altLang="zh-TW" sz="800" b="0" i="0" u="none" strike="noStrike" kern="1200" cap="none" dirty="0" smtClean="0">
                <a:solidFill>
                  <a:srgbClr val="FF0000"/>
                </a:solidFill>
                <a:effectLst/>
                <a:latin typeface="Arial"/>
                <a:ea typeface="Arial"/>
                <a:cs typeface="Arial"/>
                <a:sym typeface="Arial"/>
              </a:rPr>
              <a:t>(Coverage)</a:t>
            </a:r>
            <a:r>
              <a:rPr lang="zh-TW" altLang="zh-TW" sz="800" b="0" i="0" u="none" strike="noStrike" kern="1200" cap="none" dirty="0" smtClean="0">
                <a:solidFill>
                  <a:srgbClr val="FF0000"/>
                </a:solidFill>
                <a:effectLst/>
                <a:latin typeface="Arial"/>
                <a:ea typeface="Arial"/>
                <a:cs typeface="Arial"/>
                <a:sym typeface="Arial"/>
              </a:rPr>
              <a:t>與網路密度</a:t>
            </a:r>
            <a:r>
              <a:rPr lang="en-US" altLang="zh-TW" sz="800" b="0" i="0" u="none" strike="noStrike" kern="1200" cap="none" dirty="0" smtClean="0">
                <a:solidFill>
                  <a:srgbClr val="FF0000"/>
                </a:solidFill>
                <a:effectLst/>
                <a:latin typeface="Arial"/>
                <a:ea typeface="Arial"/>
                <a:cs typeface="Arial"/>
                <a:sym typeface="Arial"/>
              </a:rPr>
              <a:t>(Density)</a:t>
            </a:r>
            <a:endParaRPr lang="zh-TW" altLang="zh-TW" sz="8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800" b="0" i="0" u="none" strike="noStrike" kern="1200" cap="none" dirty="0" smtClean="0">
                <a:solidFill>
                  <a:srgbClr val="FF0000"/>
                </a:solidFill>
                <a:effectLst/>
                <a:latin typeface="Arial"/>
                <a:ea typeface="Arial"/>
                <a:cs typeface="Arial"/>
                <a:sym typeface="Arial"/>
              </a:rPr>
              <a:t>降低網路延遲</a:t>
            </a:r>
            <a:r>
              <a:rPr lang="en-US" altLang="zh-TW" sz="800" b="0" i="0" u="none" strike="noStrike" kern="1200" cap="none" dirty="0" smtClean="0">
                <a:solidFill>
                  <a:srgbClr val="FF0000"/>
                </a:solidFill>
                <a:effectLst/>
                <a:latin typeface="Arial"/>
                <a:ea typeface="Arial"/>
                <a:cs typeface="Arial"/>
                <a:sym typeface="Arial"/>
              </a:rPr>
              <a:t>(Latency)</a:t>
            </a:r>
            <a:endParaRPr lang="zh-TW" altLang="zh-TW" sz="8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800" b="0" i="0" u="none" strike="noStrike" kern="1200" cap="none" dirty="0" smtClean="0">
                <a:solidFill>
                  <a:srgbClr val="FF0000"/>
                </a:solidFill>
                <a:effectLst/>
                <a:latin typeface="Arial"/>
                <a:ea typeface="Arial"/>
                <a:cs typeface="Arial"/>
                <a:sym typeface="Arial"/>
              </a:rPr>
              <a:t>可靠的服務</a:t>
            </a:r>
            <a:r>
              <a:rPr lang="en-US" altLang="zh-TW" sz="800" b="0" i="0" u="none" strike="noStrike" kern="1200" cap="none" dirty="0" smtClean="0">
                <a:solidFill>
                  <a:srgbClr val="FF0000"/>
                </a:solidFill>
                <a:effectLst/>
                <a:latin typeface="Arial"/>
                <a:ea typeface="Arial"/>
                <a:cs typeface="Arial"/>
                <a:sym typeface="Arial"/>
              </a:rPr>
              <a:t>(Reliability)</a:t>
            </a:r>
            <a:endParaRPr lang="zh-TW" altLang="zh-TW" sz="800" b="0" i="0" u="none" strike="noStrike" kern="1200" cap="none" dirty="0" smtClean="0">
              <a:solidFill>
                <a:srgbClr val="FF0000"/>
              </a:solidFill>
              <a:effectLst/>
              <a:latin typeface="Arial"/>
              <a:ea typeface="Arial"/>
              <a:cs typeface="Arial"/>
              <a:sym typeface="Arial"/>
            </a:endParaRPr>
          </a:p>
          <a:p>
            <a:pPr marL="139700" lvl="0" indent="0">
              <a:buNone/>
            </a:pPr>
            <a:r>
              <a:rPr lang="zh-TW" altLang="zh-TW" sz="800" b="0" i="0" u="none" strike="noStrike" kern="1200" cap="none" dirty="0" smtClean="0">
                <a:solidFill>
                  <a:srgbClr val="FF0000"/>
                </a:solidFill>
                <a:effectLst/>
                <a:latin typeface="Arial"/>
                <a:ea typeface="Arial"/>
                <a:cs typeface="Arial"/>
                <a:sym typeface="Arial"/>
              </a:rPr>
              <a:t>提供低成本、高效能的裝置</a:t>
            </a:r>
          </a:p>
          <a:p>
            <a:pPr marL="139700" lvl="0" indent="0">
              <a:buNone/>
            </a:pPr>
            <a:r>
              <a:rPr lang="zh-TW" altLang="zh-TW" sz="800" b="0" i="0" u="none" strike="noStrike" kern="1200" cap="none" dirty="0" smtClean="0">
                <a:solidFill>
                  <a:srgbClr val="FF0000"/>
                </a:solidFill>
                <a:effectLst/>
                <a:latin typeface="Arial"/>
                <a:ea typeface="Arial"/>
                <a:cs typeface="Arial"/>
                <a:sym typeface="Arial"/>
              </a:rPr>
              <a:t>通透性</a:t>
            </a:r>
            <a:r>
              <a:rPr lang="en-US" altLang="zh-TW" sz="800" b="0" i="0" u="none" strike="noStrike" kern="1200" cap="none" dirty="0" smtClean="0">
                <a:solidFill>
                  <a:srgbClr val="FF0000"/>
                </a:solidFill>
                <a:effectLst/>
                <a:latin typeface="Arial"/>
                <a:ea typeface="Arial"/>
                <a:cs typeface="Arial"/>
                <a:sym typeface="Arial"/>
              </a:rPr>
              <a:t>(Throughput)</a:t>
            </a:r>
            <a:r>
              <a:rPr lang="zh-TW" altLang="zh-TW" sz="800" b="0" i="0" u="none" strike="noStrike" kern="1200" cap="none" dirty="0" smtClean="0">
                <a:solidFill>
                  <a:srgbClr val="FF0000"/>
                </a:solidFill>
                <a:effectLst/>
                <a:latin typeface="Arial"/>
                <a:ea typeface="Arial"/>
                <a:cs typeface="Arial"/>
                <a:sym typeface="Arial"/>
              </a:rPr>
              <a:t>的考量</a:t>
            </a:r>
          </a:p>
          <a:p>
            <a:pPr marL="139700" lvl="0" indent="0">
              <a:buNone/>
            </a:pPr>
            <a:r>
              <a:rPr lang="zh-TW" altLang="zh-TW" sz="800" b="0" i="0" u="none" strike="noStrike" kern="1200" cap="none" dirty="0" smtClean="0">
                <a:solidFill>
                  <a:srgbClr val="FF0000"/>
                </a:solidFill>
                <a:effectLst/>
                <a:latin typeface="Arial"/>
                <a:ea typeface="Arial"/>
                <a:cs typeface="Arial"/>
                <a:sym typeface="Arial"/>
              </a:rPr>
              <a:t>提供更多元的服務品質</a:t>
            </a:r>
            <a:r>
              <a:rPr lang="en-US" altLang="zh-TW" sz="800" b="0" i="0" u="none" strike="noStrike" kern="1200" cap="none" dirty="0" smtClean="0">
                <a:solidFill>
                  <a:srgbClr val="FF0000"/>
                </a:solidFill>
                <a:effectLst/>
                <a:latin typeface="Arial"/>
                <a:ea typeface="Arial"/>
                <a:cs typeface="Arial"/>
                <a:sym typeface="Arial"/>
              </a:rPr>
              <a:t>(Quality of Service, </a:t>
            </a:r>
            <a:r>
              <a:rPr lang="en-US" altLang="zh-TW" sz="800" b="0" i="0" u="none" strike="noStrike" kern="1200" cap="none" dirty="0" err="1" smtClean="0">
                <a:solidFill>
                  <a:srgbClr val="FF0000"/>
                </a:solidFill>
                <a:effectLst/>
                <a:latin typeface="Arial"/>
                <a:ea typeface="Arial"/>
                <a:cs typeface="Arial"/>
                <a:sym typeface="Arial"/>
              </a:rPr>
              <a:t>QoS</a:t>
            </a:r>
            <a:r>
              <a:rPr lang="en-US" altLang="zh-TW" sz="800" b="0" i="0" u="none" strike="noStrike" kern="1200" cap="none" dirty="0" smtClean="0">
                <a:solidFill>
                  <a:srgbClr val="FF0000"/>
                </a:solidFill>
                <a:effectLst/>
                <a:latin typeface="Arial"/>
                <a:ea typeface="Arial"/>
                <a:cs typeface="Arial"/>
                <a:sym typeface="Arial"/>
              </a:rPr>
              <a:t>)</a:t>
            </a:r>
          </a:p>
          <a:p>
            <a:pPr marL="139700" lvl="0" indent="0">
              <a:buNone/>
            </a:pPr>
            <a:endParaRPr lang="en-US" altLang="zh-TW" sz="800" b="0" i="0" u="none" strike="noStrike" kern="1200" cap="none" dirty="0" smtClean="0">
              <a:solidFill>
                <a:srgbClr val="FF0000"/>
              </a:solidFill>
              <a:effectLst/>
              <a:latin typeface="Arial"/>
              <a:ea typeface="Arial"/>
              <a:cs typeface="Arial"/>
              <a:sym typeface="Arial"/>
            </a:endParaRPr>
          </a:p>
          <a:p>
            <a:pPr marL="139700" lvl="0" indent="0">
              <a:buNone/>
            </a:pPr>
            <a:r>
              <a:rPr lang="zh-TW" altLang="en-US" sz="1100" b="0" i="0" u="none" strike="noStrike" cap="none" dirty="0" smtClean="0">
                <a:solidFill>
                  <a:srgbClr val="000000"/>
                </a:solidFill>
                <a:effectLst/>
                <a:latin typeface="Arial"/>
                <a:ea typeface="Arial"/>
                <a:cs typeface="Arial"/>
                <a:sym typeface="Arial"/>
              </a:rPr>
              <a:t>下一代行動網路聯盟認為，</a:t>
            </a:r>
            <a:r>
              <a:rPr lang="en-US" altLang="zh-TW" sz="1100" b="0" i="0" u="none" strike="noStrike" cap="none" dirty="0" smtClean="0">
                <a:solidFill>
                  <a:srgbClr val="000000"/>
                </a:solidFill>
                <a:effectLst/>
                <a:latin typeface="Arial"/>
                <a:ea typeface="Arial"/>
                <a:cs typeface="Arial"/>
                <a:sym typeface="Arial"/>
              </a:rPr>
              <a:t>5G</a:t>
            </a:r>
            <a:r>
              <a:rPr lang="zh-TW" altLang="en-US" sz="1100" b="0" i="0" u="none" strike="noStrike" cap="none" dirty="0" smtClean="0">
                <a:solidFill>
                  <a:srgbClr val="000000"/>
                </a:solidFill>
                <a:effectLst/>
                <a:latin typeface="Arial"/>
                <a:ea typeface="Arial"/>
                <a:cs typeface="Arial"/>
                <a:sym typeface="Arial"/>
              </a:rPr>
              <a:t>應會在</a:t>
            </a:r>
            <a:r>
              <a:rPr lang="en-US" altLang="zh-TW" sz="1100" b="0" i="0" u="none" strike="noStrike" cap="none" dirty="0" smtClean="0">
                <a:solidFill>
                  <a:srgbClr val="000000"/>
                </a:solidFill>
                <a:effectLst/>
                <a:latin typeface="Arial"/>
                <a:ea typeface="Arial"/>
                <a:cs typeface="Arial"/>
                <a:sym typeface="Arial"/>
              </a:rPr>
              <a:t>2020</a:t>
            </a:r>
            <a:r>
              <a:rPr lang="zh-TW" altLang="en-US" sz="1100" b="0" i="0" u="none" strike="noStrike" cap="none" dirty="0" smtClean="0">
                <a:solidFill>
                  <a:srgbClr val="000000"/>
                </a:solidFill>
                <a:effectLst/>
                <a:latin typeface="Arial"/>
                <a:ea typeface="Arial"/>
                <a:cs typeface="Arial"/>
                <a:sym typeface="Arial"/>
              </a:rPr>
              <a:t>年陸續推出，以滿足企業和消費者的需求。除了簡單的提供更快的速度，他們預測</a:t>
            </a:r>
            <a:r>
              <a:rPr lang="en-US" altLang="zh-TW" sz="1100" b="0" i="0" u="none" strike="noStrike" cap="none" dirty="0" smtClean="0">
                <a:solidFill>
                  <a:srgbClr val="000000"/>
                </a:solidFill>
                <a:effectLst/>
                <a:latin typeface="Arial"/>
                <a:ea typeface="Arial"/>
                <a:cs typeface="Arial"/>
                <a:sym typeface="Arial"/>
              </a:rPr>
              <a:t>5G</a:t>
            </a:r>
            <a:r>
              <a:rPr lang="zh-TW" altLang="en-US" sz="1100" b="0" i="0" u="none" strike="noStrike" cap="none" dirty="0" smtClean="0">
                <a:solidFill>
                  <a:srgbClr val="000000"/>
                </a:solidFill>
                <a:effectLst/>
                <a:latin typeface="Arial"/>
                <a:ea typeface="Arial"/>
                <a:cs typeface="Arial"/>
                <a:sym typeface="Arial"/>
              </a:rPr>
              <a:t>網路還需要滿足新的使用案例需求，如物聯網（網路裝置建築物或</a:t>
            </a:r>
            <a:r>
              <a:rPr lang="en-US" altLang="zh-TW" sz="1100" b="0" i="0" u="none" strike="noStrike" cap="none" dirty="0" smtClean="0">
                <a:solidFill>
                  <a:srgbClr val="000000"/>
                </a:solidFill>
                <a:effectLst/>
                <a:latin typeface="Arial"/>
                <a:ea typeface="Arial"/>
                <a:cs typeface="Arial"/>
                <a:sym typeface="Arial"/>
              </a:rPr>
              <a:t>Web</a:t>
            </a:r>
            <a:r>
              <a:rPr lang="zh-TW" altLang="en-US" sz="1100" b="0" i="0" u="none" strike="noStrike" cap="none" dirty="0" smtClean="0">
                <a:solidFill>
                  <a:srgbClr val="000000"/>
                </a:solidFill>
                <a:effectLst/>
                <a:latin typeface="Arial"/>
                <a:ea typeface="Arial"/>
                <a:cs typeface="Arial"/>
                <a:sym typeface="Arial"/>
              </a:rPr>
              <a:t>存取的車輛）、廣播類服務，以及在發生自然災害時的生命線通訊。</a:t>
            </a:r>
            <a:endParaRPr lang="zh-TW" altLang="zh-TW" sz="800" b="0" i="0" u="none" strike="noStrike" kern="1200" cap="none" dirty="0" smtClean="0">
              <a:solidFill>
                <a:srgbClr val="FF0000"/>
              </a:solidFill>
              <a:effectLst/>
              <a:latin typeface="Arial"/>
              <a:ea typeface="Arial"/>
              <a:cs typeface="Arial"/>
              <a:sym typeface="Arial"/>
            </a:endParaRPr>
          </a:p>
          <a:p>
            <a:pPr marL="139700" indent="0">
              <a:buNone/>
            </a:pPr>
            <a:endParaRPr lang="zh-TW" altLang="zh-TW" sz="1100" b="0" i="0" u="none" strike="noStrike" kern="1200" cap="none" dirty="0" smtClean="0">
              <a:solidFill>
                <a:srgbClr val="FF0000"/>
              </a:solidFill>
              <a:effectLst/>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altLang="zh-TW" sz="1100" b="0" i="0" u="none" strike="noStrike" cap="none" dirty="0" smtClean="0">
                <a:solidFill>
                  <a:srgbClr val="000000"/>
                </a:solidFill>
                <a:effectLst/>
                <a:latin typeface="Arial"/>
                <a:ea typeface="Arial"/>
                <a:cs typeface="Arial"/>
                <a:sym typeface="Arial"/>
              </a:rPr>
              <a:t>5G</a:t>
            </a:r>
            <a:r>
              <a:rPr lang="zh-TW" altLang="en-US" sz="1100" b="0" i="0" u="none" strike="noStrike" cap="none" dirty="0" smtClean="0">
                <a:solidFill>
                  <a:srgbClr val="000000"/>
                </a:solidFill>
                <a:effectLst/>
                <a:latin typeface="Arial"/>
                <a:ea typeface="Arial"/>
                <a:cs typeface="Arial"/>
                <a:sym typeface="Arial"/>
              </a:rPr>
              <a:t>與</a:t>
            </a:r>
            <a:r>
              <a:rPr lang="en-US" altLang="zh-TW" sz="1100" b="0" i="0" u="none" strike="noStrike" cap="none" dirty="0" smtClean="0">
                <a:solidFill>
                  <a:srgbClr val="000000"/>
                </a:solidFill>
                <a:effectLst/>
                <a:latin typeface="Arial"/>
                <a:ea typeface="Arial"/>
                <a:cs typeface="Arial"/>
                <a:sym typeface="Arial"/>
              </a:rPr>
              <a:t>4G</a:t>
            </a:r>
            <a:r>
              <a:rPr lang="zh-TW" altLang="en-US" sz="1100" b="0" i="0" u="none" strike="noStrike" cap="none" dirty="0" smtClean="0">
                <a:solidFill>
                  <a:srgbClr val="000000"/>
                </a:solidFill>
                <a:effectLst/>
                <a:latin typeface="Arial"/>
                <a:ea typeface="Arial"/>
                <a:cs typeface="Arial"/>
                <a:sym typeface="Arial"/>
              </a:rPr>
              <a:t>相比的技術創新如下：</a:t>
            </a:r>
          </a:p>
          <a:p>
            <a:pPr marL="139700" indent="0">
              <a:buNone/>
            </a:pPr>
            <a:r>
              <a:rPr lang="en-US" altLang="zh-TW" sz="1100" b="0" i="0" u="none" strike="noStrike" cap="none" dirty="0" smtClean="0">
                <a:solidFill>
                  <a:srgbClr val="000000"/>
                </a:solidFill>
                <a:effectLst/>
                <a:latin typeface="Arial"/>
                <a:ea typeface="Arial"/>
                <a:cs typeface="Arial"/>
                <a:sym typeface="Arial"/>
              </a:rPr>
              <a:t>5G</a:t>
            </a:r>
            <a:r>
              <a:rPr lang="zh-TW" altLang="en-US" sz="1100" b="0" i="0" u="none" strike="noStrike" cap="none" dirty="0" smtClean="0">
                <a:solidFill>
                  <a:srgbClr val="000000"/>
                </a:solidFill>
                <a:effectLst/>
                <a:latin typeface="Arial"/>
                <a:ea typeface="Arial"/>
                <a:cs typeface="Arial"/>
                <a:sym typeface="Arial"/>
              </a:rPr>
              <a:t>將採用</a:t>
            </a:r>
            <a:r>
              <a:rPr lang="en-US" altLang="zh-TW" sz="1100" b="0" i="0" u="none" strike="noStrike" cap="none" dirty="0" smtClean="0">
                <a:solidFill>
                  <a:srgbClr val="000000"/>
                </a:solidFill>
                <a:effectLst/>
                <a:latin typeface="Arial"/>
                <a:ea typeface="Arial"/>
                <a:cs typeface="Arial"/>
                <a:sym typeface="Arial"/>
              </a:rPr>
              <a:t>512-QAM</a:t>
            </a:r>
            <a:r>
              <a:rPr lang="zh-TW" altLang="en-US" sz="1100" b="0" i="0" u="none" strike="noStrike" cap="none" dirty="0" smtClean="0">
                <a:solidFill>
                  <a:srgbClr val="000000"/>
                </a:solidFill>
                <a:effectLst/>
                <a:latin typeface="Arial"/>
                <a:ea typeface="Arial"/>
                <a:cs typeface="Arial"/>
                <a:sym typeface="Arial"/>
              </a:rPr>
              <a:t>或</a:t>
            </a:r>
            <a:r>
              <a:rPr lang="en-US" altLang="zh-TW" sz="1100" b="0" i="0" u="none" strike="noStrike" cap="none" dirty="0" smtClean="0">
                <a:solidFill>
                  <a:srgbClr val="000000"/>
                </a:solidFill>
                <a:effectLst/>
                <a:latin typeface="Arial"/>
                <a:ea typeface="Arial"/>
                <a:cs typeface="Arial"/>
                <a:sym typeface="Arial"/>
              </a:rPr>
              <a:t>1024-QAM</a:t>
            </a:r>
            <a:r>
              <a:rPr lang="zh-TW" altLang="en-US" sz="1100" b="0" i="0" u="none" strike="noStrike" cap="none" dirty="0" smtClean="0">
                <a:solidFill>
                  <a:srgbClr val="000000"/>
                </a:solidFill>
                <a:effectLst/>
                <a:latin typeface="Arial"/>
                <a:ea typeface="Arial"/>
                <a:cs typeface="Arial"/>
                <a:sym typeface="Arial"/>
              </a:rPr>
              <a:t>更高的資料壓縮密度調變</a:t>
            </a:r>
            <a:r>
              <a:rPr lang="en-US" altLang="zh-TW" sz="1100" b="0" i="0" u="none" strike="noStrike" cap="none" dirty="0" smtClean="0">
                <a:solidFill>
                  <a:srgbClr val="000000"/>
                </a:solidFill>
                <a:effectLst/>
                <a:latin typeface="Arial"/>
                <a:ea typeface="Arial"/>
                <a:cs typeface="Arial"/>
                <a:sym typeface="Arial"/>
              </a:rPr>
              <a:t>/</a:t>
            </a:r>
            <a:r>
              <a:rPr lang="zh-TW" altLang="en-US" sz="1100" b="0" i="0" u="none" strike="noStrike" cap="none" dirty="0" smtClean="0">
                <a:solidFill>
                  <a:srgbClr val="000000"/>
                </a:solidFill>
                <a:effectLst/>
                <a:latin typeface="Arial"/>
                <a:ea typeface="Arial"/>
                <a:cs typeface="Arial"/>
                <a:sym typeface="Arial"/>
              </a:rPr>
              <a:t>解調變器，目前</a:t>
            </a:r>
            <a:r>
              <a:rPr lang="en-US" altLang="zh-TW" sz="1100" b="0" i="0" u="none" strike="noStrike" cap="none" dirty="0" smtClean="0">
                <a:solidFill>
                  <a:srgbClr val="000000"/>
                </a:solidFill>
                <a:effectLst/>
                <a:latin typeface="Arial"/>
                <a:ea typeface="Arial"/>
                <a:cs typeface="Arial"/>
                <a:sym typeface="Arial"/>
              </a:rPr>
              <a:t>4G</a:t>
            </a:r>
            <a:r>
              <a:rPr lang="zh-TW" altLang="en-US" sz="1100" b="0" i="0" u="none" strike="noStrike" cap="none" dirty="0" smtClean="0">
                <a:solidFill>
                  <a:srgbClr val="000000"/>
                </a:solidFill>
                <a:effectLst/>
                <a:latin typeface="Arial"/>
                <a:ea typeface="Arial"/>
                <a:cs typeface="Arial"/>
                <a:sym typeface="Arial"/>
              </a:rPr>
              <a:t>使用</a:t>
            </a:r>
            <a:r>
              <a:rPr lang="en-US" altLang="zh-TW" sz="1100" b="0" i="0" u="none" strike="noStrike" cap="none" dirty="0" smtClean="0">
                <a:solidFill>
                  <a:srgbClr val="000000"/>
                </a:solidFill>
                <a:effectLst/>
                <a:latin typeface="Arial"/>
                <a:ea typeface="Arial"/>
                <a:cs typeface="Arial"/>
                <a:sym typeface="Arial"/>
              </a:rPr>
              <a:t>256-QAM</a:t>
            </a:r>
            <a:r>
              <a:rPr lang="zh-TW" altLang="en-US" sz="1100" b="0" i="0" u="none" strike="noStrike" cap="none" dirty="0" smtClean="0">
                <a:solidFill>
                  <a:srgbClr val="000000"/>
                </a:solidFill>
                <a:effectLst/>
                <a:latin typeface="Arial"/>
                <a:ea typeface="Arial"/>
                <a:cs typeface="Arial"/>
                <a:sym typeface="Arial"/>
              </a:rPr>
              <a:t>或</a:t>
            </a:r>
            <a:r>
              <a:rPr lang="en-US" altLang="zh-TW" sz="1100" b="0" i="0" u="none" strike="noStrike" cap="none" dirty="0" smtClean="0">
                <a:solidFill>
                  <a:srgbClr val="000000"/>
                </a:solidFill>
                <a:effectLst/>
                <a:latin typeface="Arial"/>
                <a:ea typeface="Arial"/>
                <a:cs typeface="Arial"/>
                <a:sym typeface="Arial"/>
              </a:rPr>
              <a:t>64-QAM</a:t>
            </a:r>
            <a:r>
              <a:rPr lang="zh-TW" altLang="en-US" sz="1100" b="0" i="0" u="none" strike="noStrike" cap="none" dirty="0" smtClean="0">
                <a:solidFill>
                  <a:srgbClr val="000000"/>
                </a:solidFill>
                <a:effectLst/>
                <a:latin typeface="Arial"/>
                <a:ea typeface="Arial"/>
                <a:cs typeface="Arial"/>
                <a:sym typeface="Arial"/>
              </a:rPr>
              <a:t>的調變以壓縮傳輸資料，因此頻譜效率每</a:t>
            </a:r>
            <a:r>
              <a:rPr lang="en-US" altLang="zh-TW" sz="1100" b="0" i="0" u="none" strike="noStrike" cap="none" dirty="0" smtClean="0">
                <a:solidFill>
                  <a:srgbClr val="000000"/>
                </a:solidFill>
                <a:effectLst/>
                <a:latin typeface="Arial"/>
                <a:ea typeface="Arial"/>
                <a:cs typeface="Arial"/>
                <a:sym typeface="Arial"/>
              </a:rPr>
              <a:t>Mbps/100MHz</a:t>
            </a:r>
            <a:r>
              <a:rPr lang="zh-TW" altLang="en-US" sz="1100" b="0" i="0" u="none" strike="noStrike" cap="none" dirty="0" smtClean="0">
                <a:solidFill>
                  <a:srgbClr val="000000"/>
                </a:solidFill>
                <a:effectLst/>
                <a:latin typeface="Arial"/>
                <a:ea typeface="Arial"/>
                <a:cs typeface="Arial"/>
                <a:sym typeface="Arial"/>
              </a:rPr>
              <a:t>的利用效率更高提高更多傳輸速率。</a:t>
            </a:r>
          </a:p>
          <a:p>
            <a:pPr marL="139700" indent="0">
              <a:buNone/>
            </a:pPr>
            <a:r>
              <a:rPr lang="en-US" altLang="zh-TW" sz="1100" b="0" i="0" u="none" strike="noStrike" cap="none" dirty="0" smtClean="0">
                <a:solidFill>
                  <a:srgbClr val="000000"/>
                </a:solidFill>
                <a:effectLst/>
                <a:latin typeface="Arial"/>
                <a:ea typeface="Arial"/>
                <a:cs typeface="Arial"/>
                <a:sym typeface="Arial"/>
              </a:rPr>
              <a:t>5G</a:t>
            </a:r>
            <a:r>
              <a:rPr lang="zh-TW" altLang="en-US" sz="1100" b="0" i="0" u="none" strike="noStrike" cap="none" dirty="0" smtClean="0">
                <a:solidFill>
                  <a:srgbClr val="000000"/>
                </a:solidFill>
                <a:effectLst/>
                <a:latin typeface="Arial"/>
                <a:ea typeface="Arial"/>
                <a:cs typeface="Arial"/>
                <a:sym typeface="Arial"/>
              </a:rPr>
              <a:t>將採用</a:t>
            </a:r>
            <a:r>
              <a:rPr lang="en-US" altLang="zh-TW" sz="1100" b="0" i="0" u="none" strike="noStrike" cap="none" dirty="0" smtClean="0">
                <a:solidFill>
                  <a:srgbClr val="000000"/>
                </a:solidFill>
                <a:effectLst/>
                <a:latin typeface="Arial"/>
                <a:ea typeface="Arial"/>
                <a:cs typeface="Arial"/>
                <a:sym typeface="Arial"/>
              </a:rPr>
              <a:t>28GHz</a:t>
            </a:r>
            <a:r>
              <a:rPr lang="zh-TW" altLang="en-US" sz="1100" b="0" i="0" u="none" strike="noStrike" cap="none" dirty="0" smtClean="0">
                <a:solidFill>
                  <a:srgbClr val="000000"/>
                </a:solidFill>
                <a:effectLst/>
                <a:latin typeface="Arial"/>
                <a:ea typeface="Arial"/>
                <a:cs typeface="Arial"/>
                <a:sym typeface="Arial"/>
              </a:rPr>
              <a:t>毫米波通訊，比如目前</a:t>
            </a:r>
            <a:r>
              <a:rPr lang="en-US" altLang="zh-TW" sz="1100" b="0" i="0" u="none" strike="noStrike" cap="none" dirty="0" smtClean="0">
                <a:solidFill>
                  <a:srgbClr val="000000"/>
                </a:solidFill>
                <a:effectLst/>
                <a:latin typeface="Arial"/>
                <a:ea typeface="Arial"/>
                <a:cs typeface="Arial"/>
                <a:sym typeface="Arial"/>
              </a:rPr>
              <a:t>4G</a:t>
            </a:r>
            <a:r>
              <a:rPr lang="zh-TW" altLang="en-US" sz="1100" b="0" i="0" u="none" strike="noStrike" cap="none" dirty="0" smtClean="0">
                <a:solidFill>
                  <a:srgbClr val="000000"/>
                </a:solidFill>
                <a:effectLst/>
                <a:latin typeface="Arial"/>
                <a:ea typeface="Arial"/>
                <a:cs typeface="Arial"/>
                <a:sym typeface="Arial"/>
              </a:rPr>
              <a:t>使用</a:t>
            </a:r>
            <a:r>
              <a:rPr lang="en-US" altLang="zh-TW" sz="1100" b="0" i="0" u="none" strike="noStrike" cap="none" dirty="0" smtClean="0">
                <a:solidFill>
                  <a:srgbClr val="000000"/>
                </a:solidFill>
                <a:effectLst/>
                <a:latin typeface="Arial"/>
                <a:ea typeface="Arial"/>
                <a:cs typeface="Arial"/>
                <a:sym typeface="Arial"/>
              </a:rPr>
              <a:t>700MHz</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900MHz</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1800Mhz</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2600Mhz</a:t>
            </a:r>
            <a:r>
              <a:rPr lang="zh-TW" altLang="en-US" sz="1100" b="0" i="0" u="none" strike="noStrike" cap="none" dirty="0" smtClean="0">
                <a:solidFill>
                  <a:srgbClr val="000000"/>
                </a:solidFill>
                <a:effectLst/>
                <a:latin typeface="Arial"/>
                <a:ea typeface="Arial"/>
                <a:cs typeface="Arial"/>
                <a:sym typeface="Arial"/>
              </a:rPr>
              <a:t>等低頻段，雖然電波繞射能力比較高但是在低頻上頻譜資源就卻相當有限，在高頻的毫米波大多是軍用戰鬥機雷達或測速照相等少數裝置，頻譜寬度更高，而且更容易找到連續頻譜，使空白頻譜非常容易取得。</a:t>
            </a:r>
          </a:p>
          <a:p>
            <a:pPr marL="139700" indent="0">
              <a:buNone/>
            </a:pPr>
            <a:r>
              <a:rPr lang="zh-TW" altLang="en-US" sz="1100" b="0" i="0" u="none" strike="noStrike" cap="none" dirty="0" smtClean="0">
                <a:solidFill>
                  <a:srgbClr val="000000"/>
                </a:solidFill>
                <a:effectLst/>
                <a:latin typeface="Arial"/>
                <a:ea typeface="Arial"/>
                <a:cs typeface="Arial"/>
                <a:sym typeface="Arial"/>
              </a:rPr>
              <a:t>波束指向配合多輸入多輸出</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相控陣列天線，</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多輸入多輸出利用電磁波的空間多工和路徑不同多天線系統提高傳輸速率，類似在軍用領域的技術將延伸出的商用技術版本</a:t>
            </a:r>
          </a:p>
          <a:p>
            <a:pPr marL="139700" indent="0">
              <a:buNone/>
            </a:pPr>
            <a:r>
              <a:rPr lang="zh-TW" altLang="en-US" sz="1100" b="0" i="0" u="none" strike="noStrike" cap="none" dirty="0" smtClean="0">
                <a:solidFill>
                  <a:srgbClr val="000000"/>
                </a:solidFill>
                <a:effectLst/>
                <a:latin typeface="Arial"/>
                <a:ea typeface="Arial"/>
                <a:cs typeface="Arial"/>
                <a:sym typeface="Arial"/>
              </a:rPr>
              <a:t>波束自適應和波束成形，能夠提高特定方向的波瓣優化傳輸距離</a:t>
            </a:r>
          </a:p>
          <a:p>
            <a:pPr marL="139700" indent="0">
              <a:buNone/>
            </a:pPr>
            <a:r>
              <a:rPr lang="zh-TW" altLang="en-US" sz="1100" b="0" i="0" u="none" strike="noStrike" cap="none" dirty="0" smtClean="0">
                <a:solidFill>
                  <a:srgbClr val="000000"/>
                </a:solidFill>
                <a:effectLst/>
                <a:latin typeface="Arial"/>
                <a:ea typeface="Arial"/>
                <a:cs typeface="Arial"/>
                <a:sym typeface="Arial"/>
              </a:rPr>
              <a:t>新材料將使用</a:t>
            </a:r>
            <a:r>
              <a:rPr lang="en-US" altLang="zh-TW" sz="1100" b="0" i="0" u="none" strike="noStrike" cap="none" dirty="0" err="1" smtClean="0">
                <a:solidFill>
                  <a:srgbClr val="000000"/>
                </a:solidFill>
                <a:effectLst/>
                <a:latin typeface="Arial"/>
                <a:ea typeface="Arial"/>
                <a:cs typeface="Arial"/>
                <a:sym typeface="Arial"/>
              </a:rPr>
              <a:t>GaN</a:t>
            </a:r>
            <a:r>
              <a:rPr lang="zh-TW" altLang="en-US" sz="1100" b="0" i="0" u="none" strike="noStrike" cap="none" dirty="0" smtClean="0">
                <a:solidFill>
                  <a:srgbClr val="000000"/>
                </a:solidFill>
                <a:effectLst/>
                <a:latin typeface="Arial"/>
                <a:ea typeface="Arial"/>
                <a:cs typeface="Arial"/>
                <a:sym typeface="Arial"/>
              </a:rPr>
              <a:t>氮化鎵或是</a:t>
            </a:r>
            <a:r>
              <a:rPr lang="en-US" altLang="zh-TW" sz="1100" b="0" i="0" u="none" strike="noStrike" cap="none" dirty="0" smtClean="0">
                <a:solidFill>
                  <a:srgbClr val="000000"/>
                </a:solidFill>
                <a:effectLst/>
                <a:latin typeface="Arial"/>
                <a:ea typeface="Arial"/>
                <a:cs typeface="Arial"/>
                <a:sym typeface="Arial"/>
              </a:rPr>
              <a:t>GaAs</a:t>
            </a:r>
            <a:r>
              <a:rPr lang="zh-TW" altLang="en-US" sz="1100" b="0" i="0" u="none" strike="noStrike" cap="none" dirty="0" smtClean="0">
                <a:solidFill>
                  <a:srgbClr val="000000"/>
                </a:solidFill>
                <a:effectLst/>
                <a:latin typeface="Arial"/>
                <a:ea typeface="Arial"/>
                <a:cs typeface="Arial"/>
                <a:sym typeface="Arial"/>
              </a:rPr>
              <a:t>砷化鎵材料的</a:t>
            </a:r>
            <a:r>
              <a:rPr lang="en-US" altLang="zh-TW" sz="1100" b="0" i="0" u="none" strike="noStrike" cap="none" dirty="0" smtClean="0">
                <a:solidFill>
                  <a:srgbClr val="000000"/>
                </a:solidFill>
                <a:effectLst/>
                <a:latin typeface="Arial"/>
                <a:ea typeface="Arial"/>
                <a:cs typeface="Arial"/>
                <a:sym typeface="Arial"/>
              </a:rPr>
              <a:t>RF</a:t>
            </a:r>
            <a:r>
              <a:rPr lang="zh-TW" altLang="en-US" sz="1100" b="0" i="0" u="none" strike="noStrike" cap="none" dirty="0" smtClean="0">
                <a:solidFill>
                  <a:srgbClr val="000000"/>
                </a:solidFill>
                <a:effectLst/>
                <a:latin typeface="Arial"/>
                <a:ea typeface="Arial"/>
                <a:cs typeface="Arial"/>
                <a:sym typeface="Arial"/>
              </a:rPr>
              <a:t>射頻天線和功率放大器，此材料的</a:t>
            </a:r>
            <a:r>
              <a:rPr lang="en-US" altLang="zh-TW" sz="1100" b="0" i="0" u="none" strike="noStrike" cap="none" dirty="0" smtClean="0">
                <a:solidFill>
                  <a:srgbClr val="000000"/>
                </a:solidFill>
                <a:effectLst/>
                <a:latin typeface="Arial"/>
                <a:ea typeface="Arial"/>
                <a:cs typeface="Arial"/>
                <a:sym typeface="Arial"/>
              </a:rPr>
              <a:t>RF</a:t>
            </a:r>
            <a:r>
              <a:rPr lang="zh-TW" altLang="en-US" sz="1100" b="0" i="0" u="none" strike="noStrike" cap="none" dirty="0" smtClean="0">
                <a:solidFill>
                  <a:srgbClr val="000000"/>
                </a:solidFill>
                <a:effectLst/>
                <a:latin typeface="Arial"/>
                <a:ea typeface="Arial"/>
                <a:cs typeface="Arial"/>
                <a:sym typeface="Arial"/>
              </a:rPr>
              <a:t>射頻天線能在更高的頻段有更高的能源效率，裝置會比較省電。</a:t>
            </a:r>
            <a:endParaRPr lang="en-US" altLang="zh-TW" sz="1100" b="0" i="0" u="none" strike="noStrike" cap="none" dirty="0" smtClean="0">
              <a:solidFill>
                <a:srgbClr val="000000"/>
              </a:solidFill>
              <a:effectLst/>
              <a:latin typeface="Arial"/>
              <a:ea typeface="Arial"/>
              <a:cs typeface="Arial"/>
              <a:sym typeface="Arial"/>
            </a:endParaRPr>
          </a:p>
          <a:p>
            <a:pPr marL="139700" indent="0">
              <a:buNone/>
            </a:pPr>
            <a:r>
              <a:rPr lang="zh-TW" altLang="en-US" sz="1100" b="0" i="0" u="none" strike="noStrike" cap="none" dirty="0" smtClean="0">
                <a:solidFill>
                  <a:srgbClr val="000000"/>
                </a:solidFill>
                <a:effectLst/>
                <a:latin typeface="Arial"/>
                <a:ea typeface="Arial"/>
                <a:cs typeface="Arial"/>
                <a:sym typeface="Arial"/>
              </a:rPr>
              <a:t>為了適應工業物聯網、無人駕駛汽車、商用無人機等新技術的應用，網路延遲時間將降低到</a:t>
            </a:r>
            <a:r>
              <a:rPr lang="en-US" altLang="zh-TW" sz="1100" b="0" i="0" u="none" strike="noStrike" cap="none" dirty="0" smtClean="0">
                <a:solidFill>
                  <a:srgbClr val="000000"/>
                </a:solidFill>
                <a:effectLst/>
                <a:latin typeface="Arial"/>
                <a:ea typeface="Arial"/>
                <a:cs typeface="Arial"/>
                <a:sym typeface="Arial"/>
              </a:rPr>
              <a:t>1</a:t>
            </a:r>
            <a:r>
              <a:rPr lang="zh-TW" altLang="en-US" sz="1100" b="0" i="0" u="none" strike="noStrike" cap="none" dirty="0" smtClean="0">
                <a:solidFill>
                  <a:srgbClr val="000000"/>
                </a:solidFill>
                <a:effectLst/>
                <a:latin typeface="Arial"/>
                <a:ea typeface="Arial"/>
                <a:cs typeface="Arial"/>
                <a:sym typeface="Arial"/>
              </a:rPr>
              <a:t>毫秒以下</a:t>
            </a:r>
          </a:p>
        </p:txBody>
      </p:sp>
    </p:spTree>
    <p:extLst>
      <p:ext uri="{BB962C8B-B14F-4D97-AF65-F5344CB8AC3E}">
        <p14:creationId xmlns:p14="http://schemas.microsoft.com/office/powerpoint/2010/main" val="3997185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zh-TW" altLang="en-US" sz="1100" b="1" i="0" u="none" strike="noStrike" cap="none" dirty="0" smtClean="0">
                <a:solidFill>
                  <a:srgbClr val="000000"/>
                </a:solidFill>
                <a:effectLst/>
                <a:latin typeface="Arial"/>
                <a:ea typeface="Arial"/>
                <a:cs typeface="Arial"/>
                <a:sym typeface="Arial"/>
              </a:rPr>
              <a:t>多輸入多輸出</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Multi-input Multi-output ; </a:t>
            </a:r>
            <a:r>
              <a:rPr lang="en-US" altLang="zh-TW" sz="1100" b="1"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）是一種用來描述多天線無線通訊系統的抽象數學模型，能利用發射端的多個天線各自獨立發送訊號，同時在接收端用多個天線接收並恢復原資訊。該技術最早是由馬可尼於</a:t>
            </a:r>
            <a:r>
              <a:rPr lang="en-US" altLang="zh-TW" sz="1100" b="0" i="0" u="none" strike="noStrike" cap="none" dirty="0" smtClean="0">
                <a:solidFill>
                  <a:srgbClr val="000000"/>
                </a:solidFill>
                <a:effectLst/>
                <a:latin typeface="Arial"/>
                <a:ea typeface="Arial"/>
                <a:cs typeface="Arial"/>
                <a:sym typeface="Arial"/>
              </a:rPr>
              <a:t>1908</a:t>
            </a:r>
            <a:r>
              <a:rPr lang="zh-TW" altLang="en-US" sz="1100" b="0" i="0" u="none" strike="noStrike" cap="none" dirty="0" smtClean="0">
                <a:solidFill>
                  <a:srgbClr val="000000"/>
                </a:solidFill>
                <a:effectLst/>
                <a:latin typeface="Arial"/>
                <a:ea typeface="Arial"/>
                <a:cs typeface="Arial"/>
                <a:sym typeface="Arial"/>
              </a:rPr>
              <a:t>年提出的，他利用多天線來抑制通道衰落（</a:t>
            </a:r>
            <a:r>
              <a:rPr lang="en-US" altLang="zh-TW" sz="1100" b="0" i="0" u="none" strike="noStrike" cap="none" dirty="0" smtClean="0">
                <a:solidFill>
                  <a:srgbClr val="000000"/>
                </a:solidFill>
                <a:effectLst/>
                <a:latin typeface="Arial"/>
                <a:ea typeface="Arial"/>
                <a:cs typeface="Arial"/>
                <a:sym typeface="Arial"/>
              </a:rPr>
              <a:t>fading</a:t>
            </a:r>
            <a:r>
              <a:rPr lang="zh-TW" altLang="en-US" sz="1100" b="0" i="0" u="none" strike="noStrike" cap="none" dirty="0" smtClean="0">
                <a:solidFill>
                  <a:srgbClr val="000000"/>
                </a:solidFill>
                <a:effectLst/>
                <a:latin typeface="Arial"/>
                <a:ea typeface="Arial"/>
                <a:cs typeface="Arial"/>
                <a:sym typeface="Arial"/>
              </a:rPr>
              <a:t>）。根據收發兩端天線數量，相對於普通的</a:t>
            </a:r>
            <a:r>
              <a:rPr lang="zh-TW" altLang="en-US" sz="1100" b="1" i="0" u="none" strike="noStrike" cap="none" dirty="0" smtClean="0">
                <a:solidFill>
                  <a:srgbClr val="000000"/>
                </a:solidFill>
                <a:effectLst/>
                <a:latin typeface="Arial"/>
                <a:ea typeface="Arial"/>
                <a:cs typeface="Arial"/>
                <a:sym typeface="Arial"/>
              </a:rPr>
              <a:t>單輸入單輸出系統</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Single-Input Single-Output</a:t>
            </a:r>
            <a:r>
              <a:rPr lang="zh-TW" altLang="en-US" sz="1100" b="0" i="0" u="none" strike="noStrike" cap="none" dirty="0" smtClean="0">
                <a:solidFill>
                  <a:srgbClr val="000000"/>
                </a:solidFill>
                <a:effectLst/>
                <a:latin typeface="Arial"/>
                <a:ea typeface="Arial"/>
                <a:cs typeface="Arial"/>
                <a:sym typeface="Arial"/>
              </a:rPr>
              <a:t>，</a:t>
            </a:r>
            <a:r>
              <a:rPr lang="en-US" altLang="zh-TW" sz="1100" b="1" i="0" u="none" strike="noStrike" cap="none" dirty="0" smtClean="0">
                <a:solidFill>
                  <a:srgbClr val="000000"/>
                </a:solidFill>
                <a:effectLst/>
                <a:latin typeface="Arial"/>
                <a:ea typeface="Arial"/>
                <a:cs typeface="Arial"/>
                <a:sym typeface="Arial"/>
              </a:rPr>
              <a:t>SISO</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此類多天線技術尚包含早期所謂的「智慧型天線」，亦即</a:t>
            </a:r>
            <a:r>
              <a:rPr lang="zh-TW" altLang="en-US" sz="1100" b="1" i="0" u="none" strike="noStrike" cap="none" dirty="0" smtClean="0">
                <a:solidFill>
                  <a:srgbClr val="000000"/>
                </a:solidFill>
                <a:effectLst/>
                <a:latin typeface="Arial"/>
                <a:ea typeface="Arial"/>
                <a:cs typeface="Arial"/>
                <a:sym typeface="Arial"/>
              </a:rPr>
              <a:t>單輸入多輸出系統</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Single-Input Multi-Output</a:t>
            </a:r>
            <a:r>
              <a:rPr lang="zh-TW" altLang="en-US" sz="1100" b="0" i="0" u="none" strike="noStrike" cap="none" dirty="0" smtClean="0">
                <a:solidFill>
                  <a:srgbClr val="000000"/>
                </a:solidFill>
                <a:effectLst/>
                <a:latin typeface="Arial"/>
                <a:ea typeface="Arial"/>
                <a:cs typeface="Arial"/>
                <a:sym typeface="Arial"/>
              </a:rPr>
              <a:t>，</a:t>
            </a:r>
            <a:r>
              <a:rPr lang="en-US" altLang="zh-TW" sz="1100" b="1" i="0" u="none" strike="noStrike" cap="none" dirty="0" smtClean="0">
                <a:solidFill>
                  <a:srgbClr val="000000"/>
                </a:solidFill>
                <a:effectLst/>
                <a:latin typeface="Arial"/>
                <a:ea typeface="Arial"/>
                <a:cs typeface="Arial"/>
                <a:sym typeface="Arial"/>
              </a:rPr>
              <a:t>SIMO</a:t>
            </a:r>
            <a:r>
              <a:rPr lang="zh-TW" altLang="en-US" sz="1100" b="0" i="0" u="none" strike="noStrike" cap="none" dirty="0" smtClean="0">
                <a:solidFill>
                  <a:srgbClr val="000000"/>
                </a:solidFill>
                <a:effectLst/>
                <a:latin typeface="Arial"/>
                <a:ea typeface="Arial"/>
                <a:cs typeface="Arial"/>
                <a:sym typeface="Arial"/>
              </a:rPr>
              <a:t>）和</a:t>
            </a:r>
            <a:r>
              <a:rPr lang="zh-TW" altLang="en-US" sz="1100" b="1" i="0" u="none" strike="noStrike" cap="none" dirty="0" smtClean="0">
                <a:solidFill>
                  <a:srgbClr val="000000"/>
                </a:solidFill>
                <a:effectLst/>
                <a:latin typeface="Arial"/>
                <a:ea typeface="Arial"/>
                <a:cs typeface="Arial"/>
                <a:sym typeface="Arial"/>
              </a:rPr>
              <a:t>多輸入單輸出系統</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Multiple-Input Single-Output</a:t>
            </a:r>
            <a:r>
              <a:rPr lang="zh-TW" altLang="en-US" sz="1100" b="0" i="0" u="none" strike="noStrike" cap="none" dirty="0" smtClean="0">
                <a:solidFill>
                  <a:srgbClr val="000000"/>
                </a:solidFill>
                <a:effectLst/>
                <a:latin typeface="Arial"/>
                <a:ea typeface="Arial"/>
                <a:cs typeface="Arial"/>
                <a:sym typeface="Arial"/>
              </a:rPr>
              <a:t>，</a:t>
            </a:r>
            <a:r>
              <a:rPr lang="en-US" altLang="zh-TW" sz="1100" b="1" i="0" u="none" strike="noStrike" cap="none" dirty="0" smtClean="0">
                <a:solidFill>
                  <a:srgbClr val="000000"/>
                </a:solidFill>
                <a:effectLst/>
                <a:latin typeface="Arial"/>
                <a:ea typeface="Arial"/>
                <a:cs typeface="Arial"/>
                <a:sym typeface="Arial"/>
              </a:rPr>
              <a:t>MISO</a:t>
            </a:r>
            <a:r>
              <a:rPr lang="zh-TW" altLang="en-US" sz="1100" b="0" i="0" u="none" strike="noStrike" cap="none" dirty="0" smtClean="0">
                <a:solidFill>
                  <a:srgbClr val="000000"/>
                </a:solidFill>
                <a:effectLst/>
                <a:latin typeface="Arial"/>
                <a:ea typeface="Arial"/>
                <a:cs typeface="Arial"/>
                <a:sym typeface="Arial"/>
              </a:rPr>
              <a:t>）。</a:t>
            </a:r>
          </a:p>
          <a:p>
            <a:pPr marL="139700" indent="0">
              <a:buNone/>
            </a:pPr>
            <a:r>
              <a:rPr lang="zh-TW" altLang="en-US" sz="1100" b="0" i="0" u="none" strike="noStrike" cap="none" dirty="0" smtClean="0">
                <a:solidFill>
                  <a:srgbClr val="000000"/>
                </a:solidFill>
                <a:effectLst/>
                <a:latin typeface="Arial"/>
                <a:ea typeface="Arial"/>
                <a:cs typeface="Arial"/>
                <a:sym typeface="Arial"/>
              </a:rPr>
              <a:t>由於</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可以在不需要增加頻寬或總發送功率耗損（</a:t>
            </a:r>
            <a:r>
              <a:rPr lang="en-US" altLang="zh-TW" sz="1100" b="0" i="0" u="none" strike="noStrike" cap="none" dirty="0" smtClean="0">
                <a:solidFill>
                  <a:srgbClr val="000000"/>
                </a:solidFill>
                <a:effectLst/>
                <a:latin typeface="Arial"/>
                <a:ea typeface="Arial"/>
                <a:cs typeface="Arial"/>
                <a:sym typeface="Arial"/>
              </a:rPr>
              <a:t>transmit power expenditure</a:t>
            </a:r>
            <a:r>
              <a:rPr lang="zh-TW" altLang="en-US" sz="1100" b="0" i="0" u="none" strike="noStrike" cap="none" dirty="0" smtClean="0">
                <a:solidFill>
                  <a:srgbClr val="000000"/>
                </a:solidFill>
                <a:effectLst/>
                <a:latin typeface="Arial"/>
                <a:ea typeface="Arial"/>
                <a:cs typeface="Arial"/>
                <a:sym typeface="Arial"/>
              </a:rPr>
              <a:t>）的情況下大幅地增加系統的資料吞吐量（</a:t>
            </a:r>
            <a:r>
              <a:rPr lang="en-US" altLang="zh-TW" sz="1100" b="0" i="0" u="none" strike="noStrike" cap="none" dirty="0" smtClean="0">
                <a:solidFill>
                  <a:srgbClr val="000000"/>
                </a:solidFill>
                <a:effectLst/>
                <a:latin typeface="Arial"/>
                <a:ea typeface="Arial"/>
                <a:cs typeface="Arial"/>
                <a:sym typeface="Arial"/>
              </a:rPr>
              <a:t>throughput</a:t>
            </a:r>
            <a:r>
              <a:rPr lang="zh-TW" altLang="en-US" sz="1100" b="0" i="0" u="none" strike="noStrike" cap="none" dirty="0" smtClean="0">
                <a:solidFill>
                  <a:srgbClr val="000000"/>
                </a:solidFill>
                <a:effectLst/>
                <a:latin typeface="Arial"/>
                <a:ea typeface="Arial"/>
                <a:cs typeface="Arial"/>
                <a:sym typeface="Arial"/>
              </a:rPr>
              <a:t>）及傳送距離，使得此技術於近幾年受到許多矚目。</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的核心概念為利用多根發射天線與多根接收天線所提供之空間自由度來有效提升無線通訊系統之頻譜效率，以提升傳輸速率並改善通訊品質。</a:t>
            </a:r>
          </a:p>
        </p:txBody>
      </p:sp>
    </p:spTree>
    <p:extLst>
      <p:ext uri="{BB962C8B-B14F-4D97-AF65-F5344CB8AC3E}">
        <p14:creationId xmlns:p14="http://schemas.microsoft.com/office/powerpoint/2010/main" val="471354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zh-TW" altLang="en-US" sz="1100" b="1" i="0" u="none" strike="noStrike" cap="none" dirty="0" smtClean="0">
                <a:solidFill>
                  <a:srgbClr val="000000"/>
                </a:solidFill>
                <a:effectLst/>
                <a:latin typeface="Arial"/>
                <a:ea typeface="Arial"/>
                <a:cs typeface="Arial"/>
                <a:sym typeface="Arial"/>
              </a:rPr>
              <a:t>多輸入多輸出</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Multi-input Multi-output ; </a:t>
            </a:r>
            <a:r>
              <a:rPr lang="en-US" altLang="zh-TW" sz="1100" b="1"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）是一種用來描述多天線無線通訊系統的抽象數學模型，能利用發射端的多個天線各自獨立發送訊號，同時在接收端用多個天線接收並恢復原資訊。該技術最早是由馬可尼於</a:t>
            </a:r>
            <a:r>
              <a:rPr lang="en-US" altLang="zh-TW" sz="1100" b="0" i="0" u="none" strike="noStrike" cap="none" dirty="0" smtClean="0">
                <a:solidFill>
                  <a:srgbClr val="000000"/>
                </a:solidFill>
                <a:effectLst/>
                <a:latin typeface="Arial"/>
                <a:ea typeface="Arial"/>
                <a:cs typeface="Arial"/>
                <a:sym typeface="Arial"/>
              </a:rPr>
              <a:t>1908</a:t>
            </a:r>
            <a:r>
              <a:rPr lang="zh-TW" altLang="en-US" sz="1100" b="0" i="0" u="none" strike="noStrike" cap="none" dirty="0" smtClean="0">
                <a:solidFill>
                  <a:srgbClr val="000000"/>
                </a:solidFill>
                <a:effectLst/>
                <a:latin typeface="Arial"/>
                <a:ea typeface="Arial"/>
                <a:cs typeface="Arial"/>
                <a:sym typeface="Arial"/>
              </a:rPr>
              <a:t>年提出的，他利用多天線來抑制通道衰落（</a:t>
            </a:r>
            <a:r>
              <a:rPr lang="en-US" altLang="zh-TW" sz="1100" b="0" i="0" u="none" strike="noStrike" cap="none" dirty="0" smtClean="0">
                <a:solidFill>
                  <a:srgbClr val="000000"/>
                </a:solidFill>
                <a:effectLst/>
                <a:latin typeface="Arial"/>
                <a:ea typeface="Arial"/>
                <a:cs typeface="Arial"/>
                <a:sym typeface="Arial"/>
              </a:rPr>
              <a:t>fading</a:t>
            </a:r>
            <a:r>
              <a:rPr lang="zh-TW" altLang="en-US" sz="1100" b="0" i="0" u="none" strike="noStrike" cap="none" dirty="0" smtClean="0">
                <a:solidFill>
                  <a:srgbClr val="000000"/>
                </a:solidFill>
                <a:effectLst/>
                <a:latin typeface="Arial"/>
                <a:ea typeface="Arial"/>
                <a:cs typeface="Arial"/>
                <a:sym typeface="Arial"/>
              </a:rPr>
              <a:t>）。根據收發兩端天線數量，相對於普通的</a:t>
            </a:r>
            <a:r>
              <a:rPr lang="zh-TW" altLang="en-US" sz="1100" b="1" i="0" u="none" strike="noStrike" cap="none" dirty="0" smtClean="0">
                <a:solidFill>
                  <a:srgbClr val="000000"/>
                </a:solidFill>
                <a:effectLst/>
                <a:latin typeface="Arial"/>
                <a:ea typeface="Arial"/>
                <a:cs typeface="Arial"/>
                <a:sym typeface="Arial"/>
              </a:rPr>
              <a:t>單輸入單輸出系統</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Single-Input Single-Output</a:t>
            </a:r>
            <a:r>
              <a:rPr lang="zh-TW" altLang="en-US" sz="1100" b="0" i="0" u="none" strike="noStrike" cap="none" dirty="0" smtClean="0">
                <a:solidFill>
                  <a:srgbClr val="000000"/>
                </a:solidFill>
                <a:effectLst/>
                <a:latin typeface="Arial"/>
                <a:ea typeface="Arial"/>
                <a:cs typeface="Arial"/>
                <a:sym typeface="Arial"/>
              </a:rPr>
              <a:t>，</a:t>
            </a:r>
            <a:r>
              <a:rPr lang="en-US" altLang="zh-TW" sz="1100" b="1" i="0" u="none" strike="noStrike" cap="none" dirty="0" smtClean="0">
                <a:solidFill>
                  <a:srgbClr val="000000"/>
                </a:solidFill>
                <a:effectLst/>
                <a:latin typeface="Arial"/>
                <a:ea typeface="Arial"/>
                <a:cs typeface="Arial"/>
                <a:sym typeface="Arial"/>
              </a:rPr>
              <a:t>SISO</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此類多天線技術尚包含早期所謂的「智慧型天線」，亦即</a:t>
            </a:r>
            <a:r>
              <a:rPr lang="zh-TW" altLang="en-US" sz="1100" b="1" i="0" u="none" strike="noStrike" cap="none" dirty="0" smtClean="0">
                <a:solidFill>
                  <a:srgbClr val="000000"/>
                </a:solidFill>
                <a:effectLst/>
                <a:latin typeface="Arial"/>
                <a:ea typeface="Arial"/>
                <a:cs typeface="Arial"/>
                <a:sym typeface="Arial"/>
              </a:rPr>
              <a:t>單輸入多輸出系統</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Single-Input Multi-Output</a:t>
            </a:r>
            <a:r>
              <a:rPr lang="zh-TW" altLang="en-US" sz="1100" b="0" i="0" u="none" strike="noStrike" cap="none" dirty="0" smtClean="0">
                <a:solidFill>
                  <a:srgbClr val="000000"/>
                </a:solidFill>
                <a:effectLst/>
                <a:latin typeface="Arial"/>
                <a:ea typeface="Arial"/>
                <a:cs typeface="Arial"/>
                <a:sym typeface="Arial"/>
              </a:rPr>
              <a:t>，</a:t>
            </a:r>
            <a:r>
              <a:rPr lang="en-US" altLang="zh-TW" sz="1100" b="1" i="0" u="none" strike="noStrike" cap="none" dirty="0" smtClean="0">
                <a:solidFill>
                  <a:srgbClr val="000000"/>
                </a:solidFill>
                <a:effectLst/>
                <a:latin typeface="Arial"/>
                <a:ea typeface="Arial"/>
                <a:cs typeface="Arial"/>
                <a:sym typeface="Arial"/>
              </a:rPr>
              <a:t>SIMO</a:t>
            </a:r>
            <a:r>
              <a:rPr lang="zh-TW" altLang="en-US" sz="1100" b="0" i="0" u="none" strike="noStrike" cap="none" dirty="0" smtClean="0">
                <a:solidFill>
                  <a:srgbClr val="000000"/>
                </a:solidFill>
                <a:effectLst/>
                <a:latin typeface="Arial"/>
                <a:ea typeface="Arial"/>
                <a:cs typeface="Arial"/>
                <a:sym typeface="Arial"/>
              </a:rPr>
              <a:t>）和</a:t>
            </a:r>
            <a:r>
              <a:rPr lang="zh-TW" altLang="en-US" sz="1100" b="1" i="0" u="none" strike="noStrike" cap="none" dirty="0" smtClean="0">
                <a:solidFill>
                  <a:srgbClr val="000000"/>
                </a:solidFill>
                <a:effectLst/>
                <a:latin typeface="Arial"/>
                <a:ea typeface="Arial"/>
                <a:cs typeface="Arial"/>
                <a:sym typeface="Arial"/>
              </a:rPr>
              <a:t>多輸入單輸出系統</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Multiple-Input Single-Output</a:t>
            </a:r>
            <a:r>
              <a:rPr lang="zh-TW" altLang="en-US" sz="1100" b="0" i="0" u="none" strike="noStrike" cap="none" dirty="0" smtClean="0">
                <a:solidFill>
                  <a:srgbClr val="000000"/>
                </a:solidFill>
                <a:effectLst/>
                <a:latin typeface="Arial"/>
                <a:ea typeface="Arial"/>
                <a:cs typeface="Arial"/>
                <a:sym typeface="Arial"/>
              </a:rPr>
              <a:t>，</a:t>
            </a:r>
            <a:r>
              <a:rPr lang="en-US" altLang="zh-TW" sz="1100" b="1" i="0" u="none" strike="noStrike" cap="none" dirty="0" smtClean="0">
                <a:solidFill>
                  <a:srgbClr val="000000"/>
                </a:solidFill>
                <a:effectLst/>
                <a:latin typeface="Arial"/>
                <a:ea typeface="Arial"/>
                <a:cs typeface="Arial"/>
                <a:sym typeface="Arial"/>
              </a:rPr>
              <a:t>MISO</a:t>
            </a:r>
            <a:r>
              <a:rPr lang="zh-TW" altLang="en-US" sz="1100" b="0" i="0" u="none" strike="noStrike" cap="none" dirty="0" smtClean="0">
                <a:solidFill>
                  <a:srgbClr val="000000"/>
                </a:solidFill>
                <a:effectLst/>
                <a:latin typeface="Arial"/>
                <a:ea typeface="Arial"/>
                <a:cs typeface="Arial"/>
                <a:sym typeface="Arial"/>
              </a:rPr>
              <a:t>）。</a:t>
            </a:r>
          </a:p>
          <a:p>
            <a:pPr marL="139700" indent="0">
              <a:buNone/>
            </a:pPr>
            <a:r>
              <a:rPr lang="zh-TW" altLang="en-US" sz="1100" b="0" i="0" u="none" strike="noStrike" cap="none" dirty="0" smtClean="0">
                <a:solidFill>
                  <a:srgbClr val="000000"/>
                </a:solidFill>
                <a:effectLst/>
                <a:latin typeface="Arial"/>
                <a:ea typeface="Arial"/>
                <a:cs typeface="Arial"/>
                <a:sym typeface="Arial"/>
              </a:rPr>
              <a:t>由於</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可以在不需要增加頻寬或總發送功率耗損（</a:t>
            </a:r>
            <a:r>
              <a:rPr lang="en-US" altLang="zh-TW" sz="1100" b="0" i="0" u="none" strike="noStrike" cap="none" dirty="0" smtClean="0">
                <a:solidFill>
                  <a:srgbClr val="000000"/>
                </a:solidFill>
                <a:effectLst/>
                <a:latin typeface="Arial"/>
                <a:ea typeface="Arial"/>
                <a:cs typeface="Arial"/>
                <a:sym typeface="Arial"/>
              </a:rPr>
              <a:t>transmit power expenditure</a:t>
            </a:r>
            <a:r>
              <a:rPr lang="zh-TW" altLang="en-US" sz="1100" b="0" i="0" u="none" strike="noStrike" cap="none" dirty="0" smtClean="0">
                <a:solidFill>
                  <a:srgbClr val="000000"/>
                </a:solidFill>
                <a:effectLst/>
                <a:latin typeface="Arial"/>
                <a:ea typeface="Arial"/>
                <a:cs typeface="Arial"/>
                <a:sym typeface="Arial"/>
              </a:rPr>
              <a:t>）的情況下大幅地增加系統的資料吞吐量（</a:t>
            </a:r>
            <a:r>
              <a:rPr lang="en-US" altLang="zh-TW" sz="1100" b="0" i="0" u="none" strike="noStrike" cap="none" dirty="0" smtClean="0">
                <a:solidFill>
                  <a:srgbClr val="000000"/>
                </a:solidFill>
                <a:effectLst/>
                <a:latin typeface="Arial"/>
                <a:ea typeface="Arial"/>
                <a:cs typeface="Arial"/>
                <a:sym typeface="Arial"/>
              </a:rPr>
              <a:t>throughput</a:t>
            </a:r>
            <a:r>
              <a:rPr lang="zh-TW" altLang="en-US" sz="1100" b="0" i="0" u="none" strike="noStrike" cap="none" dirty="0" smtClean="0">
                <a:solidFill>
                  <a:srgbClr val="000000"/>
                </a:solidFill>
                <a:effectLst/>
                <a:latin typeface="Arial"/>
                <a:ea typeface="Arial"/>
                <a:cs typeface="Arial"/>
                <a:sym typeface="Arial"/>
              </a:rPr>
              <a:t>）及傳送距離，使得此技術於近幾年受到許多矚目。</a:t>
            </a:r>
            <a:r>
              <a:rPr lang="en-US" altLang="zh-TW" sz="1100" b="0" i="0" u="none" strike="noStrike" cap="none" dirty="0" smtClean="0">
                <a:solidFill>
                  <a:srgbClr val="000000"/>
                </a:solidFill>
                <a:effectLst/>
                <a:latin typeface="Arial"/>
                <a:ea typeface="Arial"/>
                <a:cs typeface="Arial"/>
                <a:sym typeface="Arial"/>
              </a:rPr>
              <a:t>MIMO</a:t>
            </a:r>
            <a:r>
              <a:rPr lang="zh-TW" altLang="en-US" sz="1100" b="0" i="0" u="none" strike="noStrike" cap="none" dirty="0" smtClean="0">
                <a:solidFill>
                  <a:srgbClr val="000000"/>
                </a:solidFill>
                <a:effectLst/>
                <a:latin typeface="Arial"/>
                <a:ea typeface="Arial"/>
                <a:cs typeface="Arial"/>
                <a:sym typeface="Arial"/>
              </a:rPr>
              <a:t>的核心概念為利用多根發射天線與多根接收天線所提供之空間自由度來有效提升無線通訊系統之頻譜效率，以提升傳輸速率並改善通訊品質。</a:t>
            </a:r>
          </a:p>
        </p:txBody>
      </p:sp>
    </p:spTree>
    <p:extLst>
      <p:ext uri="{BB962C8B-B14F-4D97-AF65-F5344CB8AC3E}">
        <p14:creationId xmlns:p14="http://schemas.microsoft.com/office/powerpoint/2010/main" val="471354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zh-TW" altLang="en-US" sz="1100" b="0" i="0" u="none" strike="noStrike" cap="none" dirty="0" smtClean="0">
                <a:solidFill>
                  <a:srgbClr val="000000"/>
                </a:solidFill>
                <a:effectLst/>
                <a:latin typeface="Arial"/>
                <a:ea typeface="Arial"/>
                <a:cs typeface="Arial"/>
                <a:sym typeface="Arial"/>
              </a:rPr>
              <a:t>無人駕駛、</a:t>
            </a:r>
            <a:r>
              <a:rPr lang="en-US" altLang="zh-TW" sz="1100" b="0" i="0" u="none" strike="noStrike" cap="none" dirty="0" smtClean="0">
                <a:solidFill>
                  <a:srgbClr val="000000"/>
                </a:solidFill>
                <a:effectLst/>
                <a:latin typeface="Arial"/>
                <a:ea typeface="Arial"/>
                <a:cs typeface="Arial"/>
                <a:sym typeface="Arial"/>
              </a:rPr>
              <a:t>VR</a:t>
            </a:r>
            <a:r>
              <a:rPr lang="zh-TW" altLang="en-US" sz="1100" b="0" i="0" u="none" strike="noStrike" cap="none" dirty="0" smtClean="0">
                <a:solidFill>
                  <a:srgbClr val="000000"/>
                </a:solidFill>
                <a:effectLst/>
                <a:latin typeface="Arial"/>
                <a:ea typeface="Arial"/>
                <a:cs typeface="Arial"/>
                <a:sym typeface="Arial"/>
              </a:rPr>
              <a:t>、</a:t>
            </a:r>
            <a:r>
              <a:rPr lang="en-US" altLang="zh-TW" sz="1100" b="0" i="0" u="none" strike="noStrike" cap="none" dirty="0" smtClean="0">
                <a:solidFill>
                  <a:srgbClr val="000000"/>
                </a:solidFill>
                <a:effectLst/>
                <a:latin typeface="Arial"/>
                <a:ea typeface="Arial"/>
                <a:cs typeface="Arial"/>
                <a:sym typeface="Arial"/>
              </a:rPr>
              <a:t>AI </a:t>
            </a:r>
            <a:r>
              <a:rPr lang="zh-TW" altLang="en-US" sz="1100" b="0" i="0" u="none" strike="noStrike" cap="none" dirty="0" smtClean="0">
                <a:solidFill>
                  <a:srgbClr val="000000"/>
                </a:solidFill>
                <a:effectLst/>
                <a:latin typeface="Arial"/>
                <a:ea typeface="Arial"/>
                <a:cs typeface="Arial"/>
                <a:sym typeface="Arial"/>
              </a:rPr>
              <a:t>等都與數據相關，</a:t>
            </a:r>
            <a:r>
              <a:rPr lang="en-US" altLang="zh-TW" sz="1100" b="0" i="0" u="none" strike="noStrike" cap="none" dirty="0" smtClean="0">
                <a:solidFill>
                  <a:srgbClr val="000000"/>
                </a:solidFill>
                <a:effectLst/>
                <a:latin typeface="Arial"/>
                <a:ea typeface="Arial"/>
                <a:cs typeface="Arial"/>
                <a:sym typeface="Arial"/>
              </a:rPr>
              <a:t>5G </a:t>
            </a:r>
            <a:r>
              <a:rPr lang="zh-TW" altLang="en-US" sz="1100" b="0" i="0" u="none" strike="noStrike" cap="none" dirty="0" smtClean="0">
                <a:solidFill>
                  <a:srgbClr val="000000"/>
                </a:solidFill>
                <a:effectLst/>
                <a:latin typeface="Arial"/>
                <a:ea typeface="Arial"/>
                <a:cs typeface="Arial"/>
                <a:sym typeface="Arial"/>
              </a:rPr>
              <a:t>對上述技術的發展將有巨大貢獻，可有效提高生產率。今後，</a:t>
            </a:r>
            <a:r>
              <a:rPr lang="zh-TW" altLang="en-US" sz="1100" b="1" i="0" u="none" strike="noStrike" cap="none" dirty="0" smtClean="0">
                <a:solidFill>
                  <a:srgbClr val="000000"/>
                </a:solidFill>
                <a:effectLst/>
                <a:latin typeface="Arial"/>
                <a:ea typeface="Arial"/>
                <a:cs typeface="Arial"/>
                <a:sym typeface="Arial"/>
              </a:rPr>
              <a:t>雲 </a:t>
            </a:r>
            <a:r>
              <a:rPr lang="en-US" altLang="zh-TW" sz="1100" b="1" i="0" u="none" strike="noStrike" cap="none" dirty="0" smtClean="0">
                <a:solidFill>
                  <a:srgbClr val="000000"/>
                </a:solidFill>
                <a:effectLst/>
                <a:latin typeface="Arial"/>
                <a:ea typeface="Arial"/>
                <a:cs typeface="Arial"/>
                <a:sym typeface="Arial"/>
              </a:rPr>
              <a:t>VR/AR</a:t>
            </a:r>
            <a:r>
              <a:rPr lang="zh-TW" altLang="en-US" sz="1100" b="1" i="0" u="none" strike="noStrike" cap="none" dirty="0" smtClean="0">
                <a:solidFill>
                  <a:srgbClr val="000000"/>
                </a:solidFill>
                <a:effectLst/>
                <a:latin typeface="Arial"/>
                <a:ea typeface="Arial"/>
                <a:cs typeface="Arial"/>
                <a:sym typeface="Arial"/>
              </a:rPr>
              <a:t>、車聯網、智慧製造、智慧能源、無線醫療、無線家庭娛樂、聯網無人機、社交網絡、個人 </a:t>
            </a:r>
            <a:r>
              <a:rPr lang="en-US" altLang="zh-TW" sz="1100" b="1" i="0" u="none" strike="noStrike" cap="none" dirty="0" smtClean="0">
                <a:solidFill>
                  <a:srgbClr val="000000"/>
                </a:solidFill>
                <a:effectLst/>
                <a:latin typeface="Arial"/>
                <a:ea typeface="Arial"/>
                <a:cs typeface="Arial"/>
                <a:sym typeface="Arial"/>
              </a:rPr>
              <a:t>AI </a:t>
            </a:r>
            <a:r>
              <a:rPr lang="zh-TW" altLang="en-US" sz="1100" b="1" i="0" u="none" strike="noStrike" cap="none" dirty="0" smtClean="0">
                <a:solidFill>
                  <a:srgbClr val="000000"/>
                </a:solidFill>
                <a:effectLst/>
                <a:latin typeface="Arial"/>
                <a:ea typeface="Arial"/>
                <a:cs typeface="Arial"/>
                <a:sym typeface="Arial"/>
              </a:rPr>
              <a:t>助手、智慧城市等將成為 </a:t>
            </a:r>
            <a:r>
              <a:rPr lang="en-US" altLang="zh-TW" sz="1100" b="1" i="0" u="none" strike="noStrike" cap="none" dirty="0" smtClean="0">
                <a:solidFill>
                  <a:srgbClr val="000000"/>
                </a:solidFill>
                <a:effectLst/>
                <a:latin typeface="Arial"/>
                <a:ea typeface="Arial"/>
                <a:cs typeface="Arial"/>
                <a:sym typeface="Arial"/>
              </a:rPr>
              <a:t>5G </a:t>
            </a:r>
            <a:r>
              <a:rPr lang="zh-TW" altLang="en-US" sz="1100" b="1" i="0" u="none" strike="noStrike" cap="none" dirty="0" smtClean="0">
                <a:solidFill>
                  <a:srgbClr val="000000"/>
                </a:solidFill>
                <a:effectLst/>
                <a:latin typeface="Arial"/>
                <a:ea typeface="Arial"/>
                <a:cs typeface="Arial"/>
                <a:sym typeface="Arial"/>
              </a:rPr>
              <a:t>十大最具潛力的應用場景</a:t>
            </a:r>
            <a:r>
              <a:rPr lang="zh-TW" altLang="en-US" sz="1100" b="0" i="0" u="none" strike="noStrike" cap="none" dirty="0" smtClean="0">
                <a:solidFill>
                  <a:srgbClr val="000000"/>
                </a:solidFill>
                <a:effectLst/>
                <a:latin typeface="Arial"/>
                <a:ea typeface="Arial"/>
                <a:cs typeface="Arial"/>
                <a:sym typeface="Arial"/>
              </a:rPr>
              <a:t>。</a:t>
            </a:r>
            <a:endParaRPr lang="en-US" altLang="zh-TW" dirty="0" smtClean="0"/>
          </a:p>
          <a:p>
            <a:pPr marL="139700" indent="0">
              <a:buNone/>
            </a:pPr>
            <a:r>
              <a:rPr lang="en-US" altLang="zh-TW" dirty="0" smtClean="0"/>
              <a:t>https://news.cnyes.com/news/id/3981430</a:t>
            </a:r>
            <a:endParaRPr lang="zh-TW" altLang="en-US" dirty="0"/>
          </a:p>
        </p:txBody>
      </p:sp>
    </p:spTree>
    <p:extLst>
      <p:ext uri="{BB962C8B-B14F-4D97-AF65-F5344CB8AC3E}">
        <p14:creationId xmlns:p14="http://schemas.microsoft.com/office/powerpoint/2010/main" val="149451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zh-TW" altLang="zh-TW" dirty="0" smtClean="0"/>
              <a:t>頻寬（</a:t>
            </a:r>
            <a:r>
              <a:rPr lang="en-US" altLang="zh-TW" dirty="0" smtClean="0"/>
              <a:t>Bandwidth</a:t>
            </a:r>
            <a:r>
              <a:rPr lang="zh-TW" altLang="zh-TW" dirty="0" smtClean="0"/>
              <a:t>）是類比通訊使用的名詞</a:t>
            </a:r>
            <a:r>
              <a:rPr lang="zh-TW" altLang="en-US" dirty="0" smtClean="0"/>
              <a:t>，</a:t>
            </a:r>
            <a:r>
              <a:rPr lang="zh-TW" altLang="zh-TW" dirty="0" smtClean="0"/>
              <a:t>電磁波是一種連續的波動能量，既然是連續的當然一定是類比訊號，因此「頻寬（</a:t>
            </a:r>
            <a:r>
              <a:rPr lang="en-US" altLang="zh-TW" dirty="0" smtClean="0"/>
              <a:t>Bandwidth</a:t>
            </a:r>
            <a:r>
              <a:rPr lang="zh-TW" altLang="zh-TW" dirty="0" smtClean="0"/>
              <a:t>）」和它的單位「赫茲（</a:t>
            </a:r>
            <a:r>
              <a:rPr lang="en-US" altLang="zh-TW" dirty="0" smtClean="0"/>
              <a:t>Hz</a:t>
            </a:r>
            <a:r>
              <a:rPr lang="zh-TW" altLang="zh-TW" dirty="0" smtClean="0"/>
              <a:t>）」指的都是電磁波的物理特性。</a:t>
            </a:r>
            <a:endParaRPr lang="en-US" altLang="zh-TW" dirty="0" smtClean="0"/>
          </a:p>
          <a:p>
            <a:pPr lvl="0"/>
            <a:r>
              <a:rPr lang="zh-TW" altLang="en-US" sz="1100" b="0" i="0" u="none" strike="noStrike" kern="1200" cap="none" dirty="0" smtClean="0">
                <a:solidFill>
                  <a:schemeClr val="tx1"/>
                </a:solidFill>
                <a:effectLst/>
                <a:latin typeface="Arial"/>
                <a:ea typeface="Arial"/>
                <a:cs typeface="Arial"/>
                <a:sym typeface="Arial"/>
              </a:rPr>
              <a:t>功率定義為能量轉換或使用的速率，以單位時間的能量大小來表示，即是作功的率。功率的國際標準制單位是瓦特（</a:t>
            </a:r>
            <a:r>
              <a:rPr lang="en-US" altLang="zh-TW" sz="1100" b="0" i="0" u="none" strike="noStrike" kern="1200" cap="none" dirty="0" smtClean="0">
                <a:solidFill>
                  <a:schemeClr val="tx1"/>
                </a:solidFill>
                <a:effectLst/>
                <a:latin typeface="Arial"/>
                <a:ea typeface="Arial"/>
                <a:cs typeface="Arial"/>
                <a:sym typeface="Arial"/>
              </a:rPr>
              <a:t>W</a:t>
            </a:r>
            <a:r>
              <a:rPr lang="zh-TW" altLang="en-US" sz="1100" b="0" i="0" u="none" strike="noStrike" kern="1200" cap="none" dirty="0" smtClean="0">
                <a:solidFill>
                  <a:schemeClr val="tx1"/>
                </a:solidFill>
                <a:effectLst/>
                <a:latin typeface="Arial"/>
                <a:ea typeface="Arial"/>
                <a:cs typeface="Arial"/>
                <a:sym typeface="Arial"/>
              </a:rPr>
              <a:t>），名稱是得名於十八世紀的蒸汽引擎設計者詹姆斯</a:t>
            </a:r>
            <a:r>
              <a:rPr lang="en-US" altLang="zh-TW" sz="1100" b="0" i="0" u="none" strike="noStrike" kern="1200" cap="none" dirty="0" smtClean="0">
                <a:solidFill>
                  <a:schemeClr val="tx1"/>
                </a:solidFill>
                <a:effectLst/>
                <a:latin typeface="Arial"/>
                <a:ea typeface="Arial"/>
                <a:cs typeface="Arial"/>
                <a:sym typeface="Arial"/>
              </a:rPr>
              <a:t>·</a:t>
            </a:r>
            <a:r>
              <a:rPr lang="zh-TW" altLang="en-US" sz="1100" b="0" i="0" u="none" strike="noStrike" kern="1200" cap="none" dirty="0" smtClean="0">
                <a:solidFill>
                  <a:schemeClr val="tx1"/>
                </a:solidFill>
                <a:effectLst/>
                <a:latin typeface="Arial"/>
                <a:ea typeface="Arial"/>
                <a:cs typeface="Arial"/>
                <a:sym typeface="Arial"/>
              </a:rPr>
              <a:t>瓦特。燈泡在單位時間內，電能轉換為熱能及光能的量就可以用功率表示，瓦特數越高表示單位時間用的能力（或電力）越高。</a:t>
            </a:r>
            <a:endParaRPr lang="en-US" altLang="zh-TW" sz="1100" b="0" i="0" u="none" strike="noStrike" kern="1200" cap="none" dirty="0" smtClean="0">
              <a:solidFill>
                <a:schemeClr val="tx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頻寬與功率為行動通訊技術中影響數位訊號的關鍵。</a:t>
            </a:r>
            <a:endParaRPr lang="zh-TW" altLang="zh-TW" dirty="0" smtClean="0"/>
          </a:p>
        </p:txBody>
      </p:sp>
    </p:spTree>
    <p:extLst>
      <p:ext uri="{BB962C8B-B14F-4D97-AF65-F5344CB8AC3E}">
        <p14:creationId xmlns:p14="http://schemas.microsoft.com/office/powerpoint/2010/main" val="747430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5984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zh-TW" altLang="zh-TW" sz="1100" b="0" i="0" u="none" strike="noStrike" kern="1200" cap="none" dirty="0" smtClean="0">
                <a:solidFill>
                  <a:srgbClr val="FF0000"/>
                </a:solidFill>
                <a:effectLst/>
                <a:latin typeface="Arial"/>
                <a:ea typeface="Arial"/>
                <a:cs typeface="Arial"/>
                <a:sym typeface="Arial"/>
              </a:rPr>
              <a:t>將可使用的頻率範圍</a:t>
            </a:r>
            <a:r>
              <a:rPr lang="en-US" altLang="zh-TW" sz="1100" b="0" i="0" u="none" strike="noStrike" kern="1200" cap="none" dirty="0" smtClean="0">
                <a:solidFill>
                  <a:srgbClr val="FF0000"/>
                </a:solidFill>
                <a:effectLst/>
                <a:latin typeface="Arial"/>
                <a:ea typeface="Arial"/>
                <a:cs typeface="Arial"/>
                <a:sym typeface="Arial"/>
              </a:rPr>
              <a:t>(</a:t>
            </a:r>
            <a:r>
              <a:rPr lang="en-US" altLang="zh-TW" sz="1100" b="0" i="0" u="none" strike="noStrike" kern="1200" cap="none" dirty="0" err="1" smtClean="0">
                <a:solidFill>
                  <a:srgbClr val="FF0000"/>
                </a:solidFill>
                <a:effectLst/>
                <a:latin typeface="Arial"/>
                <a:ea typeface="Arial"/>
                <a:cs typeface="Arial"/>
                <a:sym typeface="Arial"/>
              </a:rPr>
              <a:t>fL~fH</a:t>
            </a:r>
            <a:r>
              <a:rPr lang="en-US" altLang="zh-TW" sz="1100" b="0" i="0" u="none" strike="noStrike" kern="1200" cap="none" dirty="0" smtClean="0">
                <a:solidFill>
                  <a:srgbClr val="FF0000"/>
                </a:solidFill>
                <a:effectLst/>
                <a:latin typeface="Arial"/>
                <a:ea typeface="Arial"/>
                <a:cs typeface="Arial"/>
                <a:sym typeface="Arial"/>
              </a:rPr>
              <a:t>)</a:t>
            </a:r>
            <a:r>
              <a:rPr lang="zh-TW" altLang="zh-TW" sz="1100" b="0" i="0" u="none" strike="noStrike" kern="1200" cap="none" dirty="0" smtClean="0">
                <a:solidFill>
                  <a:srgbClr val="FF0000"/>
                </a:solidFill>
                <a:effectLst/>
                <a:latin typeface="Arial"/>
                <a:ea typeface="Arial"/>
                <a:cs typeface="Arial"/>
                <a:sym typeface="Arial"/>
              </a:rPr>
              <a:t>再切成許多的小頻率來發送信號</a:t>
            </a:r>
            <a:r>
              <a:rPr lang="zh-TW" altLang="en-US" sz="1100" b="0" i="0" u="none" strike="noStrike" kern="1200" cap="none" dirty="0" smtClean="0">
                <a:solidFill>
                  <a:srgbClr val="FF0000"/>
                </a:solidFill>
                <a:effectLst/>
                <a:latin typeface="Arial"/>
                <a:ea typeface="Arial"/>
                <a:cs typeface="Arial"/>
                <a:sym typeface="Arial"/>
              </a:rPr>
              <a:t>。</a:t>
            </a:r>
            <a:endParaRPr lang="en-US" altLang="zh-TW" sz="1100" b="0" i="0" u="none" strike="noStrike" kern="1200" cap="none" dirty="0" smtClean="0">
              <a:solidFill>
                <a:srgbClr val="FF0000"/>
              </a:solidFill>
              <a:effectLst/>
              <a:latin typeface="Arial"/>
              <a:ea typeface="Arial"/>
              <a:cs typeface="Arial"/>
              <a:sym typeface="Arial"/>
            </a:endParaRPr>
          </a:p>
          <a:p>
            <a:pPr marL="139700" indent="0">
              <a:buNone/>
            </a:pPr>
            <a:r>
              <a:rPr lang="zh-TW" altLang="zh-TW" sz="1100" b="0" i="0" u="none" strike="noStrike" kern="1200" cap="none" dirty="0" smtClean="0">
                <a:solidFill>
                  <a:srgbClr val="FF0000"/>
                </a:solidFill>
                <a:effectLst/>
                <a:latin typeface="Arial"/>
                <a:ea typeface="Arial"/>
                <a:cs typeface="Arial"/>
                <a:sym typeface="Arial"/>
              </a:rPr>
              <a:t>之所以是</a:t>
            </a:r>
            <a:r>
              <a:rPr lang="en-US" altLang="zh-TW" sz="1100" b="0" i="0" u="none" strike="noStrike" kern="1200" cap="none" dirty="0" smtClean="0">
                <a:solidFill>
                  <a:srgbClr val="FF0000"/>
                </a:solidFill>
                <a:effectLst/>
                <a:latin typeface="Arial"/>
                <a:ea typeface="Arial"/>
                <a:cs typeface="Arial"/>
                <a:sym typeface="Arial"/>
              </a:rPr>
              <a:t>0~-3dB</a:t>
            </a:r>
            <a:r>
              <a:rPr lang="zh-TW" altLang="zh-TW" sz="1100" b="0" i="0" u="none" strike="noStrike" kern="1200" cap="none" dirty="0" smtClean="0">
                <a:solidFill>
                  <a:srgbClr val="FF0000"/>
                </a:solidFill>
                <a:effectLst/>
                <a:latin typeface="Arial"/>
                <a:ea typeface="Arial"/>
                <a:cs typeface="Arial"/>
                <a:sym typeface="Arial"/>
              </a:rPr>
              <a:t>是因為訊號必須要夠強才能使用</a:t>
            </a:r>
            <a:r>
              <a:rPr lang="zh-TW" altLang="en-US" sz="1100" b="0" i="0" u="none" strike="noStrike" kern="1200" cap="none" dirty="0" smtClean="0">
                <a:solidFill>
                  <a:srgbClr val="FF0000"/>
                </a:solidFill>
                <a:effectLst/>
                <a:latin typeface="Arial"/>
                <a:ea typeface="Arial"/>
                <a:cs typeface="Arial"/>
                <a:sym typeface="Arial"/>
              </a:rPr>
              <a:t>。</a:t>
            </a:r>
            <a:endParaRPr lang="en-US" altLang="zh-TW" sz="1100" b="0" i="0" u="none" strike="noStrike" kern="1200" cap="none" dirty="0" smtClean="0">
              <a:solidFill>
                <a:srgbClr val="FF0000"/>
              </a:solidFill>
              <a:effectLst/>
              <a:latin typeface="Arial"/>
              <a:ea typeface="Arial"/>
              <a:cs typeface="Arial"/>
              <a:sym typeface="Arial"/>
            </a:endParaRPr>
          </a:p>
          <a:p>
            <a:pPr marL="139700" indent="0">
              <a:buNone/>
            </a:pPr>
            <a:r>
              <a:rPr lang="zh-TW" altLang="en-US" sz="1100" b="0" i="0" u="none" strike="noStrike" kern="1200" cap="none" dirty="0" smtClean="0">
                <a:solidFill>
                  <a:srgbClr val="FF0000"/>
                </a:solidFill>
                <a:effectLst/>
                <a:latin typeface="Arial"/>
                <a:ea typeface="Arial"/>
                <a:cs typeface="Arial"/>
                <a:sym typeface="Arial"/>
              </a:rPr>
              <a:t>頻譜效益</a:t>
            </a:r>
            <a:r>
              <a:rPr lang="en-US" altLang="zh-TW" sz="1100" b="0" i="0" u="none" strike="noStrike" cap="none" dirty="0" smtClean="0">
                <a:solidFill>
                  <a:srgbClr val="000000"/>
                </a:solidFill>
                <a:latin typeface="Arial"/>
                <a:ea typeface="Arial"/>
                <a:cs typeface="Arial"/>
                <a:sym typeface="Arial"/>
              </a:rPr>
              <a:t>(spectrum </a:t>
            </a:r>
            <a:r>
              <a:rPr lang="en-US" altLang="zh-TW" sz="1100" b="0" i="0" u="none" strike="noStrike" cap="none" dirty="0" err="1" smtClean="0">
                <a:solidFill>
                  <a:srgbClr val="000000"/>
                </a:solidFill>
                <a:latin typeface="Arial"/>
                <a:ea typeface="Arial"/>
                <a:cs typeface="Arial"/>
                <a:sym typeface="Arial"/>
              </a:rPr>
              <a:t>efficieny</a:t>
            </a:r>
            <a:r>
              <a:rPr lang="en-US" altLang="zh-TW" sz="1100" b="0" i="0" u="none" strike="noStrike" cap="none" dirty="0" smtClean="0">
                <a:solidFill>
                  <a:srgbClr val="000000"/>
                </a:solidFill>
                <a:latin typeface="Arial"/>
                <a:ea typeface="Arial"/>
                <a:cs typeface="Arial"/>
                <a:sym typeface="Arial"/>
              </a:rPr>
              <a:t>): bps/HZ</a:t>
            </a:r>
            <a:r>
              <a:rPr lang="zh-TW" altLang="en-US" sz="1100" b="0" i="0" u="none" strike="noStrike" kern="1200" cap="none" dirty="0" smtClean="0">
                <a:solidFill>
                  <a:srgbClr val="FF0000"/>
                </a:solidFill>
                <a:effectLst/>
                <a:latin typeface="Arial"/>
                <a:ea typeface="Arial"/>
                <a:cs typeface="Arial"/>
                <a:sym typeface="Arial"/>
              </a:rPr>
              <a:t>。</a:t>
            </a:r>
            <a:endParaRPr lang="zh-TW" altLang="en-US" sz="1100" b="0" i="0" u="none" strike="noStrike" cap="none" dirty="0" smtClean="0">
              <a:solidFill>
                <a:srgbClr val="000000"/>
              </a:solidFill>
              <a:latin typeface="Arial"/>
              <a:ea typeface="Arial"/>
              <a:cs typeface="Arial"/>
              <a:sym typeface="Arial"/>
            </a:endParaRPr>
          </a:p>
        </p:txBody>
      </p:sp>
    </p:spTree>
    <p:extLst>
      <p:ext uri="{BB962C8B-B14F-4D97-AF65-F5344CB8AC3E}">
        <p14:creationId xmlns:p14="http://schemas.microsoft.com/office/powerpoint/2010/main" val="399718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zh-TW" sz="1200" kern="1200" dirty="0" smtClean="0">
                <a:solidFill>
                  <a:srgbClr val="FF0000"/>
                </a:solidFill>
                <a:effectLst/>
                <a:latin typeface="+mn-lt"/>
                <a:ea typeface="+mn-ea"/>
                <a:cs typeface="+mn-cs"/>
              </a:rPr>
              <a:t>功率</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太強會造成干擾、耗電</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功率</a:t>
            </a:r>
            <a:r>
              <a:rPr lang="en-US" altLang="zh-TW" sz="1200" kern="1200" dirty="0" smtClean="0">
                <a:solidFill>
                  <a:srgbClr val="FF0000"/>
                </a:solidFill>
                <a:effectLst/>
                <a:latin typeface="+mn-lt"/>
                <a:ea typeface="+mn-ea"/>
                <a:cs typeface="+mn-cs"/>
              </a:rPr>
              <a:t>: P=V</a:t>
            </a:r>
            <a:r>
              <a:rPr lang="en-US" altLang="zh-TW" sz="1200" kern="1200" baseline="30000" dirty="0" smtClean="0">
                <a:solidFill>
                  <a:srgbClr val="FF0000"/>
                </a:solidFill>
                <a:effectLst/>
                <a:latin typeface="+mn-lt"/>
                <a:ea typeface="+mn-ea"/>
                <a:cs typeface="+mn-cs"/>
              </a:rPr>
              <a:t>2</a:t>
            </a:r>
            <a:r>
              <a:rPr lang="en-US" altLang="zh-TW" sz="1200" kern="1200" dirty="0" smtClean="0">
                <a:solidFill>
                  <a:srgbClr val="FF0000"/>
                </a:solidFill>
                <a:effectLst/>
                <a:latin typeface="+mn-lt"/>
                <a:ea typeface="+mn-ea"/>
                <a:cs typeface="+mn-cs"/>
              </a:rPr>
              <a:t>/R</a:t>
            </a:r>
            <a:r>
              <a:rPr lang="zh-TW" altLang="zh-TW" sz="1200" kern="1200" dirty="0" smtClean="0">
                <a:solidFill>
                  <a:srgbClr val="FF0000"/>
                </a:solidFill>
                <a:effectLst/>
                <a:latin typeface="+mn-lt"/>
                <a:ea typeface="+mn-ea"/>
                <a:cs typeface="+mn-cs"/>
              </a:rPr>
              <a:t>瓦特</a:t>
            </a:r>
            <a:r>
              <a:rPr lang="en-US" altLang="zh-TW" sz="1200" kern="1200" dirty="0" smtClean="0">
                <a:solidFill>
                  <a:srgbClr val="FF0000"/>
                </a:solidFill>
                <a:effectLst/>
                <a:latin typeface="+mn-lt"/>
                <a:ea typeface="+mn-ea"/>
                <a:cs typeface="+mn-cs"/>
              </a:rPr>
              <a:t>(W)</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分貝</a:t>
            </a:r>
            <a:r>
              <a:rPr lang="en-US" altLang="zh-TW" sz="1200" kern="1200" dirty="0" smtClean="0">
                <a:solidFill>
                  <a:srgbClr val="FF0000"/>
                </a:solidFill>
                <a:effectLst/>
                <a:latin typeface="+mn-lt"/>
                <a:ea typeface="+mn-ea"/>
                <a:cs typeface="+mn-cs"/>
              </a:rPr>
              <a:t>(dB):</a:t>
            </a:r>
            <a:r>
              <a:rPr lang="zh-TW" altLang="zh-TW" sz="1200" kern="1200" dirty="0" smtClean="0">
                <a:solidFill>
                  <a:srgbClr val="FF0000"/>
                </a:solidFill>
                <a:effectLst/>
                <a:latin typeface="+mn-lt"/>
                <a:ea typeface="+mn-ea"/>
                <a:cs typeface="+mn-cs"/>
              </a:rPr>
              <a:t>用來量度強度</a:t>
            </a:r>
          </a:p>
          <a:p>
            <a:endParaRPr lang="zh-TW" altLang="en-US" dirty="0"/>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8</a:t>
            </a:fld>
            <a:endParaRPr lang="zh-TW" altLang="en-US"/>
          </a:p>
        </p:txBody>
      </p:sp>
    </p:spTree>
    <p:extLst>
      <p:ext uri="{BB962C8B-B14F-4D97-AF65-F5344CB8AC3E}">
        <p14:creationId xmlns:p14="http://schemas.microsoft.com/office/powerpoint/2010/main" val="293574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rgbClr val="FF0000"/>
                </a:solidFill>
                <a:effectLst/>
                <a:latin typeface="+mn-lt"/>
                <a:ea typeface="+mn-ea"/>
                <a:cs typeface="+mn-cs"/>
              </a:rPr>
              <a:t>數位信號</a:t>
            </a:r>
            <a:r>
              <a:rPr lang="zh-TW" altLang="en-US" sz="1200" kern="1200" dirty="0" smtClean="0">
                <a:solidFill>
                  <a:srgbClr val="FF0000"/>
                </a:solidFill>
                <a:effectLst/>
                <a:latin typeface="+mn-lt"/>
                <a:ea typeface="+mn-ea"/>
                <a:cs typeface="+mn-cs"/>
              </a:rPr>
              <a:t>則是</a:t>
            </a:r>
            <a:r>
              <a:rPr lang="zh-TW" altLang="zh-TW" sz="1200" kern="1200" dirty="0" smtClean="0">
                <a:solidFill>
                  <a:srgbClr val="FF0000"/>
                </a:solidFill>
                <a:effectLst/>
                <a:latin typeface="+mn-lt"/>
                <a:ea typeface="+mn-ea"/>
                <a:cs typeface="+mn-cs"/>
              </a:rPr>
              <a:t>透過改變振幅</a:t>
            </a:r>
            <a:r>
              <a:rPr lang="en-US" altLang="zh-TW" sz="1200" kern="1200" dirty="0" smtClean="0">
                <a:solidFill>
                  <a:srgbClr val="FF0000"/>
                </a:solidFill>
                <a:effectLst/>
                <a:latin typeface="+mn-lt"/>
                <a:ea typeface="+mn-ea"/>
                <a:cs typeface="+mn-cs"/>
              </a:rPr>
              <a:t>(Amplitude)</a:t>
            </a:r>
            <a:r>
              <a:rPr lang="zh-TW" altLang="zh-TW" sz="1200" kern="1200" dirty="0" smtClean="0">
                <a:solidFill>
                  <a:srgbClr val="FF0000"/>
                </a:solidFill>
                <a:effectLst/>
                <a:latin typeface="+mn-lt"/>
                <a:ea typeface="+mn-ea"/>
                <a:cs typeface="+mn-cs"/>
              </a:rPr>
              <a:t>、頻率</a:t>
            </a:r>
            <a:r>
              <a:rPr lang="en-US" altLang="zh-TW" sz="1200" kern="1200" dirty="0" smtClean="0">
                <a:solidFill>
                  <a:srgbClr val="FF0000"/>
                </a:solidFill>
                <a:effectLst/>
                <a:latin typeface="+mn-lt"/>
                <a:ea typeface="+mn-ea"/>
                <a:cs typeface="+mn-cs"/>
              </a:rPr>
              <a:t>(Frequency)</a:t>
            </a:r>
            <a:r>
              <a:rPr lang="zh-TW" altLang="zh-TW" sz="1200" kern="1200" dirty="0" smtClean="0">
                <a:solidFill>
                  <a:srgbClr val="FF0000"/>
                </a:solidFill>
                <a:effectLst/>
                <a:latin typeface="+mn-lt"/>
                <a:ea typeface="+mn-ea"/>
                <a:cs typeface="+mn-cs"/>
              </a:rPr>
              <a:t>、相角</a:t>
            </a:r>
            <a:r>
              <a:rPr lang="en-US" altLang="zh-TW" sz="1200" kern="1200" dirty="0" smtClean="0">
                <a:solidFill>
                  <a:srgbClr val="FF0000"/>
                </a:solidFill>
                <a:effectLst/>
                <a:latin typeface="+mn-lt"/>
                <a:ea typeface="+mn-ea"/>
                <a:cs typeface="+mn-cs"/>
              </a:rPr>
              <a:t>(phase)</a:t>
            </a:r>
            <a:r>
              <a:rPr lang="zh-TW" altLang="zh-TW" sz="1200" kern="1200" dirty="0" smtClean="0">
                <a:solidFill>
                  <a:srgbClr val="FF0000"/>
                </a:solidFill>
                <a:effectLst/>
                <a:latin typeface="+mn-lt"/>
                <a:ea typeface="+mn-ea"/>
                <a:cs typeface="+mn-cs"/>
              </a:rPr>
              <a:t>的值來傳送</a:t>
            </a:r>
            <a:r>
              <a:rPr lang="zh-TW" altLang="en-US" sz="1200" kern="1200" dirty="0" smtClean="0">
                <a:solidFill>
                  <a:srgbClr val="FF0000"/>
                </a:solidFill>
                <a:effectLst/>
                <a:latin typeface="+mn-lt"/>
                <a:ea typeface="+mn-ea"/>
                <a:cs typeface="+mn-cs"/>
              </a:rPr>
              <a:t>且表達</a:t>
            </a:r>
            <a:r>
              <a:rPr lang="zh-TW" altLang="zh-TW" sz="1200" kern="1200" dirty="0" smtClean="0">
                <a:solidFill>
                  <a:srgbClr val="FF0000"/>
                </a:solidFill>
                <a:effectLst/>
                <a:latin typeface="+mn-lt"/>
                <a:ea typeface="+mn-ea"/>
                <a:cs typeface="+mn-cs"/>
              </a:rPr>
              <a:t>訊號</a:t>
            </a:r>
            <a:r>
              <a:rPr lang="zh-TW" altLang="en-US"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9</a:t>
            </a:fld>
            <a:endParaRPr lang="zh-TW" altLang="en-US"/>
          </a:p>
        </p:txBody>
      </p:sp>
    </p:spTree>
    <p:extLst>
      <p:ext uri="{BB962C8B-B14F-4D97-AF65-F5344CB8AC3E}">
        <p14:creationId xmlns:p14="http://schemas.microsoft.com/office/powerpoint/2010/main" val="3821355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zh-TW" sz="1200" kern="1200" dirty="0" smtClean="0">
                <a:solidFill>
                  <a:srgbClr val="FF0000"/>
                </a:solidFill>
                <a:effectLst/>
                <a:latin typeface="+mn-lt"/>
                <a:ea typeface="+mn-ea"/>
                <a:cs typeface="+mn-cs"/>
              </a:rPr>
              <a:t>調變</a:t>
            </a:r>
            <a:r>
              <a:rPr lang="en-US" altLang="zh-TW" sz="1200" kern="1200" dirty="0" smtClean="0">
                <a:solidFill>
                  <a:srgbClr val="FF0000"/>
                </a:solidFill>
                <a:effectLst/>
                <a:latin typeface="+mn-lt"/>
                <a:ea typeface="+mn-ea"/>
                <a:cs typeface="+mn-cs"/>
              </a:rPr>
              <a:t>(modulation): </a:t>
            </a:r>
            <a:r>
              <a:rPr lang="zh-TW" altLang="zh-TW" sz="1200" kern="1200" dirty="0" smtClean="0">
                <a:solidFill>
                  <a:srgbClr val="FF0000"/>
                </a:solidFill>
                <a:effectLst/>
                <a:latin typeface="+mn-lt"/>
                <a:ea typeface="+mn-ea"/>
                <a:cs typeface="+mn-cs"/>
              </a:rPr>
              <a:t>將訊號變化的資訊加在載波上面</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藉由載波傳送到遠端的接收器</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解調</a:t>
            </a:r>
            <a:r>
              <a:rPr lang="en-US" altLang="zh-TW" sz="1200" kern="1200" dirty="0" smtClean="0">
                <a:solidFill>
                  <a:srgbClr val="FF0000"/>
                </a:solidFill>
                <a:effectLst/>
                <a:latin typeface="+mn-lt"/>
                <a:ea typeface="+mn-ea"/>
                <a:cs typeface="+mn-cs"/>
              </a:rPr>
              <a:t>(demodulation):</a:t>
            </a:r>
            <a:r>
              <a:rPr lang="zh-TW" altLang="zh-TW" sz="1200" kern="1200" dirty="0" smtClean="0">
                <a:solidFill>
                  <a:srgbClr val="FF0000"/>
                </a:solidFill>
                <a:effectLst/>
                <a:latin typeface="+mn-lt"/>
                <a:ea typeface="+mn-ea"/>
                <a:cs typeface="+mn-cs"/>
              </a:rPr>
              <a:t>接收端將載波所乘載的訊號變化的資訊解出</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還原成傳送的訊號</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數位調變</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改變幅度、頻率及相角等三個量</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來傳遞數位訊號</a:t>
            </a:r>
            <a:r>
              <a:rPr lang="en-US" altLang="zh-TW" sz="1200" kern="1200" dirty="0" smtClean="0">
                <a:solidFill>
                  <a:srgbClr val="FF0000"/>
                </a:solidFill>
                <a:effectLst/>
                <a:latin typeface="+mn-lt"/>
                <a:ea typeface="+mn-ea"/>
                <a:cs typeface="+mn-cs"/>
              </a:rPr>
              <a:t>,</a:t>
            </a:r>
            <a:r>
              <a:rPr lang="zh-TW" altLang="zh-TW" sz="1200" kern="1200" dirty="0" smtClean="0">
                <a:solidFill>
                  <a:srgbClr val="FF0000"/>
                </a:solidFill>
                <a:effectLst/>
                <a:latin typeface="+mn-lt"/>
                <a:ea typeface="+mn-ea"/>
                <a:cs typeface="+mn-cs"/>
              </a:rPr>
              <a:t>抗雜訊與失真的能力較佳</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zh-TW" altLang="zh-TW" sz="1200" kern="1200" dirty="0" smtClean="0">
                <a:solidFill>
                  <a:srgbClr val="FF0000"/>
                </a:solidFill>
                <a:effectLst/>
                <a:latin typeface="+mn-lt"/>
                <a:ea typeface="+mn-ea"/>
                <a:cs typeface="+mn-cs"/>
              </a:rPr>
              <a:t>常見的方法</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en-US" altLang="zh-TW" sz="1200" kern="1200" dirty="0" smtClean="0">
                <a:solidFill>
                  <a:srgbClr val="FF0000"/>
                </a:solidFill>
                <a:effectLst/>
                <a:latin typeface="+mn-lt"/>
                <a:ea typeface="+mn-ea"/>
                <a:cs typeface="+mn-cs"/>
              </a:rPr>
              <a:t>ASK(Amplitude shift keying,</a:t>
            </a:r>
            <a:r>
              <a:rPr lang="zh-TW" altLang="zh-TW" sz="1200" kern="1200" dirty="0" smtClean="0">
                <a:solidFill>
                  <a:srgbClr val="FF0000"/>
                </a:solidFill>
                <a:effectLst/>
                <a:latin typeface="+mn-lt"/>
                <a:ea typeface="+mn-ea"/>
                <a:cs typeface="+mn-cs"/>
              </a:rPr>
              <a:t>振幅偏移鍵制</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en-US" altLang="zh-TW" sz="1200" kern="1200" dirty="0" smtClean="0">
                <a:solidFill>
                  <a:srgbClr val="FF0000"/>
                </a:solidFill>
                <a:effectLst/>
                <a:latin typeface="+mn-lt"/>
                <a:ea typeface="+mn-ea"/>
                <a:cs typeface="+mn-cs"/>
              </a:rPr>
              <a:t> FSK(Frequency shift keying,</a:t>
            </a:r>
            <a:r>
              <a:rPr lang="zh-TW" altLang="zh-TW" sz="1200" kern="1200" dirty="0" smtClean="0">
                <a:solidFill>
                  <a:srgbClr val="FF0000"/>
                </a:solidFill>
                <a:effectLst/>
                <a:latin typeface="+mn-lt"/>
                <a:ea typeface="+mn-ea"/>
                <a:cs typeface="+mn-cs"/>
              </a:rPr>
              <a:t>頻率偏移鍵制</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r>
              <a:rPr lang="en-US" altLang="zh-TW" sz="1200" kern="1200" dirty="0" smtClean="0">
                <a:solidFill>
                  <a:srgbClr val="FF0000"/>
                </a:solidFill>
                <a:effectLst/>
                <a:latin typeface="+mn-lt"/>
                <a:ea typeface="+mn-ea"/>
                <a:cs typeface="+mn-cs"/>
              </a:rPr>
              <a:t> PSK(Phase shift keying,</a:t>
            </a:r>
            <a:r>
              <a:rPr lang="zh-TW" altLang="zh-TW" sz="1200" kern="1200" dirty="0" smtClean="0">
                <a:solidFill>
                  <a:srgbClr val="FF0000"/>
                </a:solidFill>
                <a:effectLst/>
                <a:latin typeface="+mn-lt"/>
                <a:ea typeface="+mn-ea"/>
                <a:cs typeface="+mn-cs"/>
              </a:rPr>
              <a:t>相位偏移鍵制</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10</a:t>
            </a:fld>
            <a:endParaRPr lang="zh-TW" altLang="en-US"/>
          </a:p>
        </p:txBody>
      </p:sp>
    </p:spTree>
    <p:extLst>
      <p:ext uri="{BB962C8B-B14F-4D97-AF65-F5344CB8AC3E}">
        <p14:creationId xmlns:p14="http://schemas.microsoft.com/office/powerpoint/2010/main" val="291056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sz="1200" kern="1200" dirty="0" smtClean="0">
                <a:solidFill>
                  <a:srgbClr val="FF0000"/>
                </a:solidFill>
                <a:effectLst/>
                <a:latin typeface="+mn-lt"/>
                <a:ea typeface="+mn-ea"/>
                <a:cs typeface="+mn-cs"/>
              </a:rPr>
              <a:t>ASK(Amplitude shift keying,</a:t>
            </a:r>
            <a:r>
              <a:rPr lang="zh-TW" altLang="zh-TW" sz="1200" kern="1200" dirty="0" smtClean="0">
                <a:solidFill>
                  <a:srgbClr val="FF0000"/>
                </a:solidFill>
                <a:effectLst/>
                <a:latin typeface="+mn-lt"/>
                <a:ea typeface="+mn-ea"/>
                <a:cs typeface="+mn-cs"/>
              </a:rPr>
              <a:t>振幅偏移鍵制</a:t>
            </a:r>
            <a:r>
              <a:rPr lang="en-US" altLang="zh-TW" sz="1200" kern="1200" dirty="0" smtClean="0">
                <a:solidFill>
                  <a:srgbClr val="FF0000"/>
                </a:solidFill>
                <a:effectLst/>
                <a:latin typeface="+mn-lt"/>
                <a:ea typeface="+mn-ea"/>
                <a:cs typeface="+mn-cs"/>
              </a:rPr>
              <a:t>)</a:t>
            </a:r>
            <a:endParaRPr lang="zh-TW" altLang="zh-TW" sz="1200" kern="1200" dirty="0" smtClean="0">
              <a:solidFill>
                <a:srgbClr val="FF0000"/>
              </a:solidFill>
              <a:effectLst/>
              <a:latin typeface="+mn-lt"/>
              <a:ea typeface="+mn-ea"/>
              <a:cs typeface="+mn-cs"/>
            </a:endParaRPr>
          </a:p>
          <a:p>
            <a:pPr lvl="0"/>
            <a:r>
              <a:rPr lang="zh-TW" altLang="zh-TW" sz="1200" kern="1200" dirty="0" smtClean="0">
                <a:solidFill>
                  <a:srgbClr val="FF0000"/>
                </a:solidFill>
                <a:effectLst/>
                <a:latin typeface="+mn-lt"/>
                <a:ea typeface="+mn-ea"/>
                <a:cs typeface="+mn-cs"/>
              </a:rPr>
              <a:t>以振幅較弱的訊號狀態代表</a:t>
            </a:r>
            <a:r>
              <a:rPr lang="en-US" altLang="zh-TW" sz="1200" kern="1200" dirty="0" smtClean="0">
                <a:solidFill>
                  <a:srgbClr val="FF0000"/>
                </a:solidFill>
                <a:effectLst/>
                <a:latin typeface="+mn-lt"/>
                <a:ea typeface="+mn-ea"/>
                <a:cs typeface="+mn-cs"/>
              </a:rPr>
              <a:t>0</a:t>
            </a:r>
            <a:endParaRPr lang="zh-TW" altLang="zh-TW" sz="1200" kern="1200" dirty="0" smtClean="0">
              <a:solidFill>
                <a:srgbClr val="FF0000"/>
              </a:solidFill>
              <a:effectLst/>
              <a:latin typeface="+mn-lt"/>
              <a:ea typeface="+mn-ea"/>
              <a:cs typeface="+mn-cs"/>
            </a:endParaRPr>
          </a:p>
          <a:p>
            <a:pPr lvl="0"/>
            <a:r>
              <a:rPr lang="zh-TW" altLang="zh-TW" sz="1200" kern="1200" dirty="0" smtClean="0">
                <a:solidFill>
                  <a:srgbClr val="FF0000"/>
                </a:solidFill>
                <a:effectLst/>
                <a:latin typeface="+mn-lt"/>
                <a:ea typeface="+mn-ea"/>
                <a:cs typeface="+mn-cs"/>
              </a:rPr>
              <a:t>以振幅較強的訊號狀態代表</a:t>
            </a:r>
            <a:r>
              <a:rPr lang="en-US" altLang="zh-TW" sz="1200" kern="1200" dirty="0" smtClean="0">
                <a:solidFill>
                  <a:srgbClr val="FF0000"/>
                </a:solidFill>
                <a:effectLst/>
                <a:latin typeface="+mn-lt"/>
                <a:ea typeface="+mn-ea"/>
                <a:cs typeface="+mn-cs"/>
              </a:rPr>
              <a:t>1</a:t>
            </a:r>
            <a:endParaRPr lang="zh-TW" altLang="zh-TW" sz="1200" kern="1200" dirty="0">
              <a:solidFill>
                <a:srgbClr val="FF0000"/>
              </a:solidFill>
              <a:effectLst/>
              <a:latin typeface="+mn-lt"/>
              <a:ea typeface="+mn-ea"/>
              <a:cs typeface="+mn-cs"/>
            </a:endParaRPr>
          </a:p>
        </p:txBody>
      </p:sp>
      <p:sp>
        <p:nvSpPr>
          <p:cNvPr id="4" name="投影片編號版面配置區 3"/>
          <p:cNvSpPr>
            <a:spLocks noGrp="1"/>
          </p:cNvSpPr>
          <p:nvPr>
            <p:ph type="sldNum" sz="quarter" idx="10"/>
          </p:nvPr>
        </p:nvSpPr>
        <p:spPr>
          <a:xfrm>
            <a:off x="3884613" y="8685213"/>
            <a:ext cx="2971800" cy="457200"/>
          </a:xfrm>
          <a:prstGeom prst="rect">
            <a:avLst/>
          </a:prstGeom>
        </p:spPr>
        <p:txBody>
          <a:bodyPr/>
          <a:lstStyle/>
          <a:p>
            <a:fld id="{BA4EFF63-FC41-4B85-9AB1-991D6E0778CE}" type="slidenum">
              <a:rPr lang="zh-TW" altLang="en-US" smtClean="0"/>
              <a:t>11</a:t>
            </a:fld>
            <a:endParaRPr lang="zh-TW" altLang="en-US"/>
          </a:p>
        </p:txBody>
      </p:sp>
    </p:spTree>
    <p:extLst>
      <p:ext uri="{BB962C8B-B14F-4D97-AF65-F5344CB8AC3E}">
        <p14:creationId xmlns:p14="http://schemas.microsoft.com/office/powerpoint/2010/main" val="3265892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54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dirty="0"/>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
        <p:nvSpPr>
          <p:cNvPr id="2" name="頁尾版面配置區 1"/>
          <p:cNvSpPr>
            <a:spLocks noGrp="1"/>
          </p:cNvSpPr>
          <p:nvPr>
            <p:ph type="ftr" sz="quarter" idx="10"/>
          </p:nvPr>
        </p:nvSpPr>
        <p:spPr/>
        <p:txBody>
          <a:bodyPr/>
          <a:lstStyle/>
          <a:p>
            <a:pPr algn="l"/>
            <a:r>
              <a:rPr lang="en-US" altLang="zh-TW" sz="1000" smtClean="0">
                <a:solidFill>
                  <a:srgbClr val="0091EA"/>
                </a:solidFill>
                <a:latin typeface="標楷體" panose="03000509000000000000" pitchFamily="65" charset="-120"/>
                <a:ea typeface="標楷體" panose="03000509000000000000" pitchFamily="65" charset="-120"/>
              </a:rPr>
              <a:t>106</a:t>
            </a:r>
            <a:r>
              <a:rPr lang="zh-TW" altLang="en-US" sz="100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smtClean="0">
              <a:solidFill>
                <a:srgbClr val="0091EA"/>
              </a:solidFill>
              <a:latin typeface="標楷體" panose="03000509000000000000" pitchFamily="65" charset="-120"/>
              <a:ea typeface="標楷體" panose="03000509000000000000" pitchFamily="65" charset="-120"/>
            </a:endParaRPr>
          </a:p>
          <a:p>
            <a:pPr algn="l"/>
            <a:r>
              <a:rPr lang="zh-TW" altLang="en-US" sz="100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smtClean="0">
                <a:solidFill>
                  <a:srgbClr val="0091EA"/>
                </a:solidFill>
                <a:latin typeface="標楷體" panose="03000509000000000000" pitchFamily="65" charset="-120"/>
                <a:ea typeface="標楷體" panose="03000509000000000000" pitchFamily="65" charset="-120"/>
              </a:rPr>
              <a:t>「新一代網路技術」課程</a:t>
            </a:r>
            <a:r>
              <a:rPr lang="zh-TW" altLang="en-US" b="1" smtClean="0">
                <a:solidFill>
                  <a:srgbClr val="0091EA"/>
                </a:solidFill>
              </a:rPr>
              <a:t>	</a:t>
            </a:r>
            <a:r>
              <a:rPr lang="zh-TW" altLang="en-US" smtClean="0"/>
              <a:t>				</a:t>
            </a:r>
            <a:r>
              <a:rPr lang="en-US" altLang="zh-TW"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sz="4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dirty="0"/>
          </a:p>
        </p:txBody>
      </p:sp>
      <p:sp>
        <p:nvSpPr>
          <p:cNvPr id="2" name="頁尾版面配置區 1"/>
          <p:cNvSpPr>
            <a:spLocks noGrp="1"/>
          </p:cNvSpPr>
          <p:nvPr>
            <p:ph type="ftr" sz="quarter" idx="10"/>
          </p:nvPr>
        </p:nvSpPr>
        <p:spPr/>
        <p:txBody>
          <a:bodyPr/>
          <a:lstStyle/>
          <a:p>
            <a:pPr algn="l"/>
            <a:r>
              <a:rPr lang="en-US" altLang="zh-TW" sz="1000" smtClean="0">
                <a:solidFill>
                  <a:srgbClr val="0091EA"/>
                </a:solidFill>
                <a:latin typeface="標楷體" panose="03000509000000000000" pitchFamily="65" charset="-120"/>
                <a:ea typeface="標楷體" panose="03000509000000000000" pitchFamily="65" charset="-120"/>
              </a:rPr>
              <a:t>106</a:t>
            </a:r>
            <a:r>
              <a:rPr lang="zh-TW" altLang="en-US" sz="100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smtClean="0">
              <a:solidFill>
                <a:srgbClr val="0091EA"/>
              </a:solidFill>
              <a:latin typeface="標楷體" panose="03000509000000000000" pitchFamily="65" charset="-120"/>
              <a:ea typeface="標楷體" panose="03000509000000000000" pitchFamily="65" charset="-120"/>
            </a:endParaRPr>
          </a:p>
          <a:p>
            <a:pPr algn="l"/>
            <a:r>
              <a:rPr lang="zh-TW" altLang="en-US" sz="100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smtClean="0">
                <a:solidFill>
                  <a:srgbClr val="0091EA"/>
                </a:solidFill>
                <a:latin typeface="標楷體" panose="03000509000000000000" pitchFamily="65" charset="-120"/>
                <a:ea typeface="標楷體" panose="03000509000000000000" pitchFamily="65" charset="-120"/>
              </a:rPr>
              <a:t>「新一代網路技術」課程</a:t>
            </a:r>
            <a:r>
              <a:rPr lang="zh-TW" altLang="en-US" b="1" smtClean="0">
                <a:solidFill>
                  <a:srgbClr val="0091EA"/>
                </a:solidFill>
              </a:rPr>
              <a:t>	</a:t>
            </a:r>
            <a:r>
              <a:rPr lang="zh-TW" altLang="en-US" smtClean="0"/>
              <a:t>				</a:t>
            </a:r>
            <a:r>
              <a:rPr lang="en-US" altLang="zh-TW"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sz="4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2" name="頁尾版面配置區 1"/>
          <p:cNvSpPr>
            <a:spLocks noGrp="1"/>
          </p:cNvSpPr>
          <p:nvPr>
            <p:ph type="ftr" sz="quarter" idx="10"/>
          </p:nvPr>
        </p:nvSpPr>
        <p:spPr/>
        <p:txBody>
          <a:bodyPr/>
          <a:lstStyle/>
          <a:p>
            <a:pPr algn="l"/>
            <a:r>
              <a:rPr lang="en-US" altLang="zh-TW" sz="1000" smtClean="0">
                <a:solidFill>
                  <a:srgbClr val="0091EA"/>
                </a:solidFill>
                <a:latin typeface="標楷體" panose="03000509000000000000" pitchFamily="65" charset="-120"/>
                <a:ea typeface="標楷體" panose="03000509000000000000" pitchFamily="65" charset="-120"/>
              </a:rPr>
              <a:t>106</a:t>
            </a:r>
            <a:r>
              <a:rPr lang="zh-TW" altLang="en-US" sz="100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smtClean="0">
              <a:solidFill>
                <a:srgbClr val="0091EA"/>
              </a:solidFill>
              <a:latin typeface="標楷體" panose="03000509000000000000" pitchFamily="65" charset="-120"/>
              <a:ea typeface="標楷體" panose="03000509000000000000" pitchFamily="65" charset="-120"/>
            </a:endParaRPr>
          </a:p>
          <a:p>
            <a:pPr algn="l"/>
            <a:r>
              <a:rPr lang="zh-TW" altLang="en-US" sz="100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smtClean="0">
                <a:solidFill>
                  <a:srgbClr val="0091EA"/>
                </a:solidFill>
                <a:latin typeface="標楷體" panose="03000509000000000000" pitchFamily="65" charset="-120"/>
                <a:ea typeface="標楷體" panose="03000509000000000000" pitchFamily="65" charset="-120"/>
              </a:rPr>
              <a:t>「新一代網路技術」課程</a:t>
            </a:r>
            <a:r>
              <a:rPr lang="zh-TW" altLang="en-US" b="1" smtClean="0">
                <a:solidFill>
                  <a:srgbClr val="0091EA"/>
                </a:solidFill>
              </a:rPr>
              <a:t>	</a:t>
            </a:r>
            <a:r>
              <a:rPr lang="zh-TW" altLang="en-US" smtClean="0"/>
              <a:t>				</a:t>
            </a:r>
            <a:r>
              <a:rPr lang="en-US" altLang="zh-TW"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sz="4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 name="頁尾版面配置區 1"/>
          <p:cNvSpPr>
            <a:spLocks noGrp="1"/>
          </p:cNvSpPr>
          <p:nvPr>
            <p:ph type="ftr" sz="quarter" idx="10"/>
          </p:nvPr>
        </p:nvSpPr>
        <p:spPr/>
        <p:txBody>
          <a:bodyPr/>
          <a:lstStyle/>
          <a:p>
            <a:pPr algn="l"/>
            <a:r>
              <a:rPr lang="en-US" altLang="zh-TW" sz="1000" smtClean="0">
                <a:solidFill>
                  <a:srgbClr val="0091EA"/>
                </a:solidFill>
                <a:latin typeface="標楷體" panose="03000509000000000000" pitchFamily="65" charset="-120"/>
                <a:ea typeface="標楷體" panose="03000509000000000000" pitchFamily="65" charset="-120"/>
              </a:rPr>
              <a:t>106</a:t>
            </a:r>
            <a:r>
              <a:rPr lang="zh-TW" altLang="en-US" sz="100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smtClean="0">
              <a:solidFill>
                <a:srgbClr val="0091EA"/>
              </a:solidFill>
              <a:latin typeface="標楷體" panose="03000509000000000000" pitchFamily="65" charset="-120"/>
              <a:ea typeface="標楷體" panose="03000509000000000000" pitchFamily="65" charset="-120"/>
            </a:endParaRPr>
          </a:p>
          <a:p>
            <a:pPr algn="l"/>
            <a:r>
              <a:rPr lang="zh-TW" altLang="en-US" sz="100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smtClean="0">
                <a:solidFill>
                  <a:srgbClr val="0091EA"/>
                </a:solidFill>
                <a:latin typeface="標楷體" panose="03000509000000000000" pitchFamily="65" charset="-120"/>
                <a:ea typeface="標楷體" panose="03000509000000000000" pitchFamily="65" charset="-120"/>
              </a:rPr>
              <a:t>「新一代網路技術」課程</a:t>
            </a:r>
            <a:r>
              <a:rPr lang="zh-TW" altLang="en-US" b="1" smtClean="0">
                <a:solidFill>
                  <a:srgbClr val="0091EA"/>
                </a:solidFill>
              </a:rPr>
              <a:t>	</a:t>
            </a:r>
            <a:r>
              <a:rPr lang="zh-TW" altLang="en-US" smtClean="0"/>
              <a:t>				</a:t>
            </a:r>
            <a:r>
              <a:rPr lang="en-US" altLang="zh-TW"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2" name="頁尾版面配置區 1"/>
          <p:cNvSpPr>
            <a:spLocks noGrp="1"/>
          </p:cNvSpPr>
          <p:nvPr>
            <p:ph type="ftr" sz="quarter" idx="10"/>
          </p:nvPr>
        </p:nvSpPr>
        <p:spPr/>
        <p:txBody>
          <a:bodyPr/>
          <a:lstStyle/>
          <a:p>
            <a:pPr algn="l"/>
            <a:r>
              <a:rPr lang="en-US" altLang="zh-TW" sz="1000" smtClean="0">
                <a:solidFill>
                  <a:srgbClr val="0091EA"/>
                </a:solidFill>
                <a:latin typeface="標楷體" panose="03000509000000000000" pitchFamily="65" charset="-120"/>
                <a:ea typeface="標楷體" panose="03000509000000000000" pitchFamily="65" charset="-120"/>
              </a:rPr>
              <a:t>106</a:t>
            </a:r>
            <a:r>
              <a:rPr lang="zh-TW" altLang="en-US" sz="100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smtClean="0">
              <a:solidFill>
                <a:srgbClr val="0091EA"/>
              </a:solidFill>
              <a:latin typeface="標楷體" panose="03000509000000000000" pitchFamily="65" charset="-120"/>
              <a:ea typeface="標楷體" panose="03000509000000000000" pitchFamily="65" charset="-120"/>
            </a:endParaRPr>
          </a:p>
          <a:p>
            <a:pPr algn="l"/>
            <a:r>
              <a:rPr lang="zh-TW" altLang="en-US" sz="100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smtClean="0">
                <a:solidFill>
                  <a:srgbClr val="0091EA"/>
                </a:solidFill>
                <a:latin typeface="標楷體" panose="03000509000000000000" pitchFamily="65" charset="-120"/>
                <a:ea typeface="標楷體" panose="03000509000000000000" pitchFamily="65" charset="-120"/>
              </a:rPr>
              <a:t>「新一代網路技術」課程</a:t>
            </a:r>
            <a:r>
              <a:rPr lang="zh-TW" altLang="en-US" b="1" smtClean="0">
                <a:solidFill>
                  <a:srgbClr val="0091EA"/>
                </a:solidFill>
              </a:rPr>
              <a:t>	</a:t>
            </a:r>
            <a:r>
              <a:rPr lang="zh-TW" altLang="en-US" smtClean="0"/>
              <a:t>				</a:t>
            </a:r>
            <a:r>
              <a:rPr lang="en-US" altLang="zh-TW"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userDrawn="1"/>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頁尾版面配置區 1"/>
          <p:cNvSpPr>
            <a:spLocks noGrp="1"/>
          </p:cNvSpPr>
          <p:nvPr>
            <p:ph type="ftr" sz="quarter" idx="10"/>
          </p:nvPr>
        </p:nvSpPr>
        <p:spPr/>
        <p:txBody>
          <a:bodyPr/>
          <a:lstStyle/>
          <a:p>
            <a:pPr algn="l"/>
            <a:r>
              <a:rPr lang="en-US" altLang="zh-TW" sz="1000" smtClean="0">
                <a:solidFill>
                  <a:srgbClr val="0091EA"/>
                </a:solidFill>
                <a:latin typeface="標楷體" panose="03000509000000000000" pitchFamily="65" charset="-120"/>
                <a:ea typeface="標楷體" panose="03000509000000000000" pitchFamily="65" charset="-120"/>
              </a:rPr>
              <a:t>106</a:t>
            </a:r>
            <a:r>
              <a:rPr lang="zh-TW" altLang="en-US" sz="100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smtClean="0">
              <a:solidFill>
                <a:srgbClr val="0091EA"/>
              </a:solidFill>
              <a:latin typeface="標楷體" panose="03000509000000000000" pitchFamily="65" charset="-120"/>
              <a:ea typeface="標楷體" panose="03000509000000000000" pitchFamily="65" charset="-120"/>
            </a:endParaRPr>
          </a:p>
          <a:p>
            <a:pPr algn="l"/>
            <a:r>
              <a:rPr lang="zh-TW" altLang="en-US" sz="100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smtClean="0">
                <a:solidFill>
                  <a:srgbClr val="0091EA"/>
                </a:solidFill>
                <a:latin typeface="標楷體" panose="03000509000000000000" pitchFamily="65" charset="-120"/>
                <a:ea typeface="標楷體" panose="03000509000000000000" pitchFamily="65" charset="-120"/>
              </a:rPr>
              <a:t>「新一代網路技術」課程</a:t>
            </a:r>
            <a:r>
              <a:rPr lang="zh-TW" altLang="en-US" b="1" smtClean="0">
                <a:solidFill>
                  <a:srgbClr val="0091EA"/>
                </a:solidFill>
              </a:rPr>
              <a:t>	</a:t>
            </a:r>
            <a:r>
              <a:rPr lang="zh-TW" altLang="en-US" smtClean="0"/>
              <a:t>				</a:t>
            </a:r>
            <a:r>
              <a:rPr lang="en-US" altLang="zh-TW"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頁尾版面配置區 3"/>
          <p:cNvSpPr>
            <a:spLocks noGrp="1"/>
          </p:cNvSpPr>
          <p:nvPr>
            <p:ph type="ftr" sz="quarter" idx="10"/>
          </p:nvPr>
        </p:nvSpPr>
        <p:spPr/>
        <p:txBody>
          <a:bodyPr/>
          <a:lstStyle/>
          <a:p>
            <a:pPr algn="l"/>
            <a:r>
              <a:rPr lang="en-US" altLang="zh-TW" sz="1000" smtClean="0">
                <a:solidFill>
                  <a:srgbClr val="0091EA"/>
                </a:solidFill>
                <a:latin typeface="標楷體" panose="03000509000000000000" pitchFamily="65" charset="-120"/>
                <a:ea typeface="標楷體" panose="03000509000000000000" pitchFamily="65" charset="-120"/>
              </a:rPr>
              <a:t>106</a:t>
            </a:r>
            <a:r>
              <a:rPr lang="zh-TW" altLang="en-US" sz="100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smtClean="0">
              <a:solidFill>
                <a:srgbClr val="0091EA"/>
              </a:solidFill>
              <a:latin typeface="標楷體" panose="03000509000000000000" pitchFamily="65" charset="-120"/>
              <a:ea typeface="標楷體" panose="03000509000000000000" pitchFamily="65" charset="-120"/>
            </a:endParaRPr>
          </a:p>
          <a:p>
            <a:pPr algn="l"/>
            <a:r>
              <a:rPr lang="zh-TW" altLang="en-US" sz="100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smtClean="0">
                <a:solidFill>
                  <a:srgbClr val="0091EA"/>
                </a:solidFill>
                <a:latin typeface="標楷體" panose="03000509000000000000" pitchFamily="65" charset="-120"/>
                <a:ea typeface="標楷體" panose="03000509000000000000" pitchFamily="65" charset="-120"/>
              </a:rPr>
              <a:t>「新一代網路技術」課程</a:t>
            </a:r>
            <a:r>
              <a:rPr lang="zh-TW" altLang="en-US" b="1" smtClean="0">
                <a:solidFill>
                  <a:srgbClr val="0091EA"/>
                </a:solidFill>
              </a:rPr>
              <a:t>	</a:t>
            </a:r>
            <a:r>
              <a:rPr lang="zh-TW" altLang="en-US" smtClean="0"/>
              <a:t>				</a:t>
            </a:r>
            <a:r>
              <a:rPr lang="en-US" altLang="zh-TW"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extLst>
      <p:ext uri="{BB962C8B-B14F-4D97-AF65-F5344CB8AC3E}">
        <p14:creationId xmlns:p14="http://schemas.microsoft.com/office/powerpoint/2010/main" val="2309688529"/>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fld id="{5BBEAD13-0566-4C6C-97E7-55F17F24B09F}" type="datetimeFigureOut">
              <a:rPr lang="zh-TW" altLang="en-US" smtClean="0"/>
              <a:t>2018/10/15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239394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37720"/>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dirty="0"/>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dirty="0"/>
          </a:p>
        </p:txBody>
      </p:sp>
      <p:sp>
        <p:nvSpPr>
          <p:cNvPr id="3" name="頁尾版面配置區 2"/>
          <p:cNvSpPr>
            <a:spLocks noGrp="1"/>
          </p:cNvSpPr>
          <p:nvPr>
            <p:ph type="ftr" sz="quarter" idx="3"/>
          </p:nvPr>
        </p:nvSpPr>
        <p:spPr>
          <a:xfrm>
            <a:off x="156883" y="6492875"/>
            <a:ext cx="8830234" cy="365125"/>
          </a:xfrm>
          <a:prstGeom prst="rect">
            <a:avLst/>
          </a:prstGeom>
        </p:spPr>
        <p:txBody>
          <a:bodyPr vert="horz" lIns="91440" tIns="45720" rIns="91440" bIns="45720" rtlCol="0" anchor="ctr"/>
          <a:lstStyle>
            <a:lvl1pPr algn="ctr">
              <a:defRPr sz="1200">
                <a:solidFill>
                  <a:schemeClr val="tx1">
                    <a:tint val="75000"/>
                  </a:schemeClr>
                </a:solidFill>
                <a:latin typeface="+mj-ea"/>
                <a:ea typeface="+mj-ea"/>
              </a:defRPr>
            </a:lvl1pPr>
          </a:lstStyle>
          <a:p>
            <a:pPr algn="l"/>
            <a:r>
              <a:rPr lang="en-US" altLang="zh-TW" sz="1000" dirty="0" smtClean="0">
                <a:solidFill>
                  <a:srgbClr val="0091EA"/>
                </a:solidFill>
              </a:rPr>
              <a:t>106</a:t>
            </a:r>
            <a:r>
              <a:rPr lang="zh-TW" altLang="en-US" sz="1000" dirty="0" smtClean="0">
                <a:solidFill>
                  <a:srgbClr val="0091EA"/>
                </a:solidFill>
              </a:rPr>
              <a:t>年度教育部「延續典範科技大學推動產學合作」計畫</a:t>
            </a:r>
            <a:endParaRPr lang="en-US" altLang="zh-TW" sz="1000" dirty="0" smtClean="0">
              <a:solidFill>
                <a:srgbClr val="0091EA"/>
              </a:solidFill>
            </a:endParaRPr>
          </a:p>
          <a:p>
            <a:pPr algn="l"/>
            <a:r>
              <a:rPr lang="zh-TW" altLang="en-US" sz="1000" dirty="0" smtClean="0">
                <a:solidFill>
                  <a:srgbClr val="0091EA"/>
                </a:solidFill>
              </a:rPr>
              <a:t>智慧物聯網高階研發人才培育實驗室</a:t>
            </a:r>
            <a:r>
              <a:rPr lang="zh-TW" altLang="en-US" sz="1000" b="1" dirty="0" smtClean="0">
                <a:solidFill>
                  <a:srgbClr val="0091EA"/>
                </a:solidFill>
              </a:rPr>
              <a:t>「新一代網路技術」課程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7" r:id="rId7"/>
    <p:sldLayoutId id="2147483659" r:id="rId8"/>
    <p:sldLayoutId id="2147483660" r:id="rId9"/>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00" b="0" i="0" u="none" strike="noStrike" cap="none">
          <a:solidFill>
            <a:srgbClr val="000000"/>
          </a:solidFill>
          <a:latin typeface="標楷體" panose="03000509000000000000" pitchFamily="65" charset="-120"/>
          <a:ea typeface="標楷體" panose="03000509000000000000" pitchFamily="65" charset="-12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4.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photo.blog.sina.com.cn/showpic.html#blogid=4e3034900102veab&amp;url=http://album.sina.com.cn/pic/001qM6qIgy6PioToTkD8b"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8" Type="http://schemas.openxmlformats.org/officeDocument/2006/relationships/hyperlink" Target="http://speed.cis.nctu.edu.tw/~ydlin/miscpub/YHGuo-LTE.pdf" TargetMode="External"/><Relationship Id="rId3" Type="http://schemas.openxmlformats.org/officeDocument/2006/relationships/hyperlink" Target="http://technews.tw/2015/10/06/3g%E3%80%814g%E3%80%815g-meaning/" TargetMode="External"/><Relationship Id="rId7" Type="http://schemas.openxmlformats.org/officeDocument/2006/relationships/hyperlink" Target="http://std-share.itri.org.tw/Content/Files/Share/Files/LTE%E7%8F%BE%E6%B3%81%E8%88%87%E7%99%BC%E5%B1%95%E5%A0%B1%E5%91%8A.pdf"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hyperlink" Target="https://wiki.mbalib.com/zh-tw/3G" TargetMode="External"/><Relationship Id="rId5" Type="http://schemas.openxmlformats.org/officeDocument/2006/relationships/hyperlink" Target="https://hk.saowen.com/a/98e8ce6293953046aa06b2e8f991425c99423a94945c4cfad18e5013acec7e20" TargetMode="External"/><Relationship Id="rId4" Type="http://schemas.openxmlformats.org/officeDocument/2006/relationships/hyperlink" Target="http://technews.tw/2015/10/12/3g%E3%80%814g%E3%80%815g-meaning-part-two/" TargetMode="External"/><Relationship Id="rId9" Type="http://schemas.openxmlformats.org/officeDocument/2006/relationships/hyperlink" Target="https://news.cnyes.com/news/id/39814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793103" y="1658930"/>
            <a:ext cx="7912358" cy="2465201"/>
          </a:xfrm>
          <a:prstGeom prst="rect">
            <a:avLst/>
          </a:prstGeom>
        </p:spPr>
        <p:txBody>
          <a:bodyPr spcFirstLastPara="1" wrap="square" lIns="91425" tIns="91425" rIns="91425" bIns="91425" anchor="t" anchorCtr="0">
            <a:noAutofit/>
          </a:bodyPr>
          <a:lstStyle/>
          <a:p>
            <a:pPr algn="ctr"/>
            <a:r>
              <a:rPr lang="zh-TW" altLang="en-US" sz="8800" dirty="0" smtClean="0">
                <a:latin typeface="+mj-ea"/>
                <a:ea typeface="+mj-ea"/>
              </a:rPr>
              <a:t>行動通訊技術</a:t>
            </a:r>
            <a:r>
              <a:rPr lang="en-US" altLang="zh-TW" dirty="0" smtClean="0">
                <a:latin typeface="+mj-ea"/>
                <a:ea typeface="+mj-ea"/>
              </a:rPr>
              <a:t/>
            </a:r>
            <a:br>
              <a:rPr lang="en-US" altLang="zh-TW" dirty="0" smtClean="0">
                <a:latin typeface="+mj-ea"/>
                <a:ea typeface="+mj-ea"/>
              </a:rPr>
            </a:br>
            <a:r>
              <a:rPr lang="en-US" altLang="zh-TW" dirty="0" smtClean="0">
                <a:latin typeface="+mj-ea"/>
                <a:ea typeface="+mj-ea"/>
              </a:rPr>
              <a:t>3G</a:t>
            </a:r>
            <a:r>
              <a:rPr lang="zh-TW" altLang="en-US" dirty="0" smtClean="0">
                <a:latin typeface="+mj-ea"/>
                <a:ea typeface="+mj-ea"/>
              </a:rPr>
              <a:t>、</a:t>
            </a:r>
            <a:r>
              <a:rPr lang="en-US" altLang="zh-TW" dirty="0" smtClean="0">
                <a:latin typeface="+mj-ea"/>
                <a:ea typeface="+mj-ea"/>
              </a:rPr>
              <a:t>4G</a:t>
            </a:r>
            <a:r>
              <a:rPr lang="zh-TW" altLang="en-US" dirty="0" smtClean="0">
                <a:latin typeface="+mj-ea"/>
                <a:ea typeface="+mj-ea"/>
              </a:rPr>
              <a:t>、</a:t>
            </a:r>
            <a:r>
              <a:rPr lang="en-US" altLang="zh-TW" dirty="0" smtClean="0">
                <a:latin typeface="+mj-ea"/>
                <a:ea typeface="+mj-ea"/>
              </a:rPr>
              <a:t>5G</a:t>
            </a:r>
            <a:endParaRPr lang="zh-TW" altLang="zh-TW"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1" algn="ctr" rtl="0">
              <a:spcBef>
                <a:spcPct val="0"/>
              </a:spcBef>
            </a:pPr>
            <a:r>
              <a:rPr lang="zh-TW" altLang="zh-TW" sz="4000" b="1" dirty="0">
                <a:latin typeface="微軟正黑體" panose="020B0604030504040204" pitchFamily="34" charset="-120"/>
                <a:ea typeface="微軟正黑體" panose="020B0604030504040204" pitchFamily="34" charset="-120"/>
              </a:rPr>
              <a:t>調變與解調</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467544" y="1187060"/>
            <a:ext cx="8229600" cy="4525963"/>
          </a:xfrm>
        </p:spPr>
        <p:txBody>
          <a:bodyPr>
            <a:normAutofit fontScale="92500"/>
          </a:bodyPr>
          <a:lstStyle/>
          <a:p>
            <a:r>
              <a:rPr lang="zh-TW" altLang="en-US" sz="3000" b="1" dirty="0">
                <a:latin typeface="+mj-ea"/>
                <a:ea typeface="+mj-ea"/>
              </a:rPr>
              <a:t>調變</a:t>
            </a:r>
            <a:r>
              <a:rPr lang="en-US" altLang="zh-TW" sz="3000" b="1" dirty="0">
                <a:latin typeface="+mj-ea"/>
                <a:ea typeface="+mj-ea"/>
              </a:rPr>
              <a:t>(modulation)</a:t>
            </a:r>
            <a:r>
              <a:rPr lang="zh-TW" altLang="en-US" sz="3000" b="1" dirty="0">
                <a:latin typeface="+mj-ea"/>
                <a:ea typeface="+mj-ea"/>
              </a:rPr>
              <a:t>：將訊號變化的資訊加在載波上面，藉由載波傳送到遠端的接收器。</a:t>
            </a:r>
          </a:p>
          <a:p>
            <a:r>
              <a:rPr lang="zh-TW" altLang="en-US" sz="3000" b="1" dirty="0">
                <a:latin typeface="+mj-ea"/>
                <a:ea typeface="+mj-ea"/>
              </a:rPr>
              <a:t>解調</a:t>
            </a:r>
            <a:r>
              <a:rPr lang="en-US" altLang="zh-TW" sz="3000" b="1" dirty="0">
                <a:latin typeface="+mj-ea"/>
                <a:ea typeface="+mj-ea"/>
              </a:rPr>
              <a:t>(demodulation)</a:t>
            </a:r>
            <a:r>
              <a:rPr lang="zh-TW" altLang="en-US" sz="3000" b="1" dirty="0">
                <a:latin typeface="+mj-ea"/>
                <a:ea typeface="+mj-ea"/>
              </a:rPr>
              <a:t>：接收端將載波所承載的訊號變化的資訊解出，還原成原傳送的訊號。</a:t>
            </a:r>
          </a:p>
          <a:p>
            <a:r>
              <a:rPr lang="zh-TW" altLang="en-US" sz="3000" b="1" dirty="0">
                <a:latin typeface="+mj-ea"/>
                <a:ea typeface="+mj-ea"/>
              </a:rPr>
              <a:t>數位</a:t>
            </a:r>
            <a:r>
              <a:rPr lang="zh-TW" altLang="en-US" sz="3000" b="1" dirty="0" smtClean="0">
                <a:latin typeface="+mj-ea"/>
                <a:ea typeface="+mj-ea"/>
              </a:rPr>
              <a:t>調變 </a:t>
            </a:r>
            <a:r>
              <a:rPr lang="en-US" altLang="zh-TW" sz="3000" b="1" dirty="0">
                <a:latin typeface="+mj-ea"/>
                <a:ea typeface="+mj-ea"/>
              </a:rPr>
              <a:t>: </a:t>
            </a:r>
            <a:r>
              <a:rPr lang="zh-TW" altLang="en-US" sz="3000" b="1" dirty="0">
                <a:latin typeface="+mj-ea"/>
                <a:ea typeface="+mj-ea"/>
              </a:rPr>
              <a:t>改變幅度、頻率及相角等三個量，來傳遞數位訊號，抗雜訊與失真的能力較佳。</a:t>
            </a:r>
          </a:p>
          <a:p>
            <a:r>
              <a:rPr lang="zh-TW" altLang="en-US" sz="3000" b="1" dirty="0">
                <a:latin typeface="+mj-ea"/>
                <a:ea typeface="+mj-ea"/>
              </a:rPr>
              <a:t>常見的方法</a:t>
            </a:r>
            <a:r>
              <a:rPr lang="zh-TW" altLang="en-US" sz="3000" b="1" dirty="0" smtClean="0">
                <a:latin typeface="微軟正黑體" panose="020B0604030504040204" pitchFamily="34" charset="-120"/>
                <a:ea typeface="微軟正黑體" panose="020B0604030504040204" pitchFamily="34" charset="-120"/>
              </a:rPr>
              <a:t>：</a:t>
            </a:r>
            <a:endParaRPr lang="en-US" altLang="zh-TW" sz="3000" b="1" dirty="0" smtClean="0">
              <a:latin typeface="微軟正黑體" panose="020B0604030504040204" pitchFamily="34" charset="-120"/>
              <a:ea typeface="微軟正黑體" panose="020B0604030504040204" pitchFamily="34" charset="-120"/>
            </a:endParaRPr>
          </a:p>
          <a:p>
            <a:pPr lvl="1"/>
            <a:r>
              <a:rPr lang="en-US" altLang="zh-TW" b="1" dirty="0" smtClean="0">
                <a:latin typeface="微軟正黑體" panose="020B0604030504040204" pitchFamily="34" charset="-120"/>
                <a:ea typeface="微軟正黑體" panose="020B0604030504040204" pitchFamily="34" charset="-120"/>
              </a:rPr>
              <a:t>ASK </a:t>
            </a:r>
            <a:r>
              <a:rPr lang="en-US" altLang="zh-TW" b="1" dirty="0">
                <a:latin typeface="微軟正黑體" panose="020B0604030504040204" pitchFamily="34" charset="-120"/>
                <a:ea typeface="微軟正黑體" panose="020B0604030504040204" pitchFamily="34" charset="-120"/>
              </a:rPr>
              <a:t>(Amplitude shift keying</a:t>
            </a:r>
            <a:r>
              <a:rPr lang="en-US" altLang="zh-TW" b="1" dirty="0" smtClean="0">
                <a:latin typeface="微軟正黑體" panose="020B0604030504040204" pitchFamily="34" charset="-120"/>
                <a:ea typeface="微軟正黑體" panose="020B0604030504040204" pitchFamily="34" charset="-120"/>
              </a:rPr>
              <a:t>,</a:t>
            </a:r>
            <a:r>
              <a:rPr lang="zh-TW" altLang="zh-TW" b="1" dirty="0">
                <a:latin typeface="微軟正黑體" panose="020B0604030504040204" pitchFamily="34" charset="-120"/>
                <a:ea typeface="微軟正黑體" panose="020B0604030504040204" pitchFamily="34" charset="-120"/>
              </a:rPr>
              <a:t>振幅位移鍵送</a:t>
            </a:r>
            <a:r>
              <a:rPr lang="en-US" altLang="zh-TW" b="1" dirty="0" smtClean="0">
                <a:latin typeface="微軟正黑體" panose="020B0604030504040204" pitchFamily="34" charset="-120"/>
                <a:ea typeface="微軟正黑體" panose="020B0604030504040204" pitchFamily="34" charset="-120"/>
              </a:rPr>
              <a:t>)</a:t>
            </a:r>
          </a:p>
          <a:p>
            <a:pPr lvl="1"/>
            <a:r>
              <a:rPr lang="en-US" altLang="zh-TW" b="1" dirty="0" smtClean="0">
                <a:latin typeface="微軟正黑體" panose="020B0604030504040204" pitchFamily="34" charset="-120"/>
                <a:ea typeface="微軟正黑體" panose="020B0604030504040204" pitchFamily="34" charset="-120"/>
              </a:rPr>
              <a:t>FSK </a:t>
            </a:r>
            <a:r>
              <a:rPr lang="en-US" altLang="zh-TW" b="1" dirty="0">
                <a:latin typeface="微軟正黑體" panose="020B0604030504040204" pitchFamily="34" charset="-120"/>
                <a:ea typeface="微軟正黑體" panose="020B0604030504040204" pitchFamily="34" charset="-120"/>
              </a:rPr>
              <a:t>(Frequency shift keying</a:t>
            </a:r>
            <a:r>
              <a:rPr lang="en-US" altLang="zh-TW" b="1" dirty="0" smtClean="0">
                <a:latin typeface="微軟正黑體" panose="020B0604030504040204" pitchFamily="34" charset="-120"/>
                <a:ea typeface="微軟正黑體" panose="020B0604030504040204" pitchFamily="34" charset="-120"/>
              </a:rPr>
              <a:t>,</a:t>
            </a:r>
            <a:r>
              <a:rPr lang="zh-TW" altLang="zh-TW" b="1" dirty="0">
                <a:latin typeface="微軟正黑體" panose="020B0604030504040204" pitchFamily="34" charset="-120"/>
                <a:ea typeface="微軟正黑體" panose="020B0604030504040204" pitchFamily="34" charset="-120"/>
              </a:rPr>
              <a:t>頻率位移鍵送</a:t>
            </a:r>
            <a:r>
              <a:rPr lang="en-US" altLang="zh-TW" b="1" dirty="0" smtClean="0">
                <a:latin typeface="微軟正黑體" panose="020B0604030504040204" pitchFamily="34" charset="-120"/>
                <a:ea typeface="微軟正黑體" panose="020B0604030504040204" pitchFamily="34" charset="-120"/>
              </a:rPr>
              <a:t>)</a:t>
            </a:r>
          </a:p>
          <a:p>
            <a:pPr lvl="1"/>
            <a:r>
              <a:rPr lang="en-US" altLang="zh-TW" b="1" dirty="0" smtClean="0">
                <a:latin typeface="微軟正黑體" panose="020B0604030504040204" pitchFamily="34" charset="-120"/>
                <a:ea typeface="微軟正黑體" panose="020B0604030504040204" pitchFamily="34" charset="-120"/>
              </a:rPr>
              <a:t>PSK </a:t>
            </a:r>
            <a:r>
              <a:rPr lang="en-US" altLang="zh-TW" b="1" dirty="0">
                <a:latin typeface="微軟正黑體" panose="020B0604030504040204" pitchFamily="34" charset="-120"/>
                <a:ea typeface="微軟正黑體" panose="020B0604030504040204" pitchFamily="34" charset="-120"/>
              </a:rPr>
              <a:t>(Phase shift keying</a:t>
            </a:r>
            <a:r>
              <a:rPr lang="en-US" altLang="zh-TW" b="1" dirty="0" smtClean="0">
                <a:latin typeface="微軟正黑體" panose="020B0604030504040204" pitchFamily="34" charset="-120"/>
                <a:ea typeface="微軟正黑體" panose="020B0604030504040204" pitchFamily="34" charset="-120"/>
              </a:rPr>
              <a:t>,</a:t>
            </a:r>
            <a:r>
              <a:rPr lang="zh-TW" altLang="zh-TW" b="1" dirty="0">
                <a:latin typeface="微軟正黑體" panose="020B0604030504040204" pitchFamily="34" charset="-120"/>
                <a:ea typeface="微軟正黑體" panose="020B0604030504040204" pitchFamily="34" charset="-120"/>
              </a:rPr>
              <a:t>相位位移鍵送</a:t>
            </a:r>
            <a:r>
              <a:rPr lang="en-US" altLang="zh-TW" b="1" dirty="0" smtClean="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8381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000" b="1" dirty="0">
                <a:latin typeface="微軟正黑體" panose="020B0604030504040204" pitchFamily="34" charset="-120"/>
                <a:ea typeface="微軟正黑體" panose="020B0604030504040204" pitchFamily="34" charset="-120"/>
              </a:rPr>
              <a:t>ASK</a:t>
            </a:r>
            <a:r>
              <a:rPr lang="en-US" altLang="zh-TW" b="1" dirty="0">
                <a:latin typeface="微軟正黑體" panose="020B0604030504040204" pitchFamily="34" charset="-120"/>
                <a:ea typeface="微軟正黑體" panose="020B0604030504040204" pitchFamily="34" charset="-120"/>
              </a:rPr>
              <a:t> </a:t>
            </a:r>
            <a:r>
              <a:rPr lang="en-US" altLang="zh-TW" sz="2800" b="1" dirty="0">
                <a:latin typeface="微軟正黑體" panose="020B0604030504040204" pitchFamily="34" charset="-120"/>
                <a:ea typeface="微軟正黑體" panose="020B0604030504040204" pitchFamily="34" charset="-120"/>
              </a:rPr>
              <a:t>(Amplitude shift keying, </a:t>
            </a:r>
            <a:r>
              <a:rPr lang="zh-TW" altLang="zh-TW" sz="2800" b="1" dirty="0" smtClean="0">
                <a:latin typeface="微軟正黑體" panose="020B0604030504040204" pitchFamily="34" charset="-120"/>
                <a:ea typeface="微軟正黑體" panose="020B0604030504040204" pitchFamily="34" charset="-120"/>
              </a:rPr>
              <a:t>振幅</a:t>
            </a:r>
            <a:r>
              <a:rPr lang="zh-TW" altLang="zh-TW" sz="2800" b="1" dirty="0">
                <a:latin typeface="微軟正黑體" panose="020B0604030504040204" pitchFamily="34" charset="-120"/>
                <a:ea typeface="微軟正黑體" panose="020B0604030504040204" pitchFamily="34" charset="-120"/>
              </a:rPr>
              <a:t>位移鍵送</a:t>
            </a:r>
            <a:r>
              <a:rPr lang="en-US" altLang="zh-TW" sz="2800" b="1" dirty="0" smtClean="0">
                <a:latin typeface="微軟正黑體" panose="020B0604030504040204" pitchFamily="34" charset="-120"/>
                <a:ea typeface="微軟正黑體" panose="020B0604030504040204" pitchFamily="34" charset="-120"/>
              </a:rPr>
              <a:t>) </a:t>
            </a:r>
            <a:endParaRPr lang="zh-TW" altLang="en-US" dirty="0"/>
          </a:p>
        </p:txBody>
      </p:sp>
      <p:sp>
        <p:nvSpPr>
          <p:cNvPr id="3" name="內容版面配置區 2"/>
          <p:cNvSpPr>
            <a:spLocks noGrp="1"/>
          </p:cNvSpPr>
          <p:nvPr>
            <p:ph idx="1"/>
          </p:nvPr>
        </p:nvSpPr>
        <p:spPr/>
        <p:txBody>
          <a:bodyPr/>
          <a:lstStyle/>
          <a:p>
            <a:pPr marL="604838" lvl="1" indent="-342900">
              <a:buFont typeface="Wingdings" pitchFamily="2" charset="2"/>
              <a:buChar char="n"/>
            </a:pPr>
            <a:r>
              <a:rPr lang="zh-TW" altLang="en-US" b="1" dirty="0">
                <a:latin typeface="微軟正黑體" panose="020B0604030504040204" pitchFamily="34" charset="-120"/>
                <a:ea typeface="微軟正黑體" panose="020B0604030504040204" pitchFamily="34" charset="-120"/>
              </a:rPr>
              <a:t>以</a:t>
            </a:r>
            <a:r>
              <a:rPr lang="zh-TW" altLang="en-US" b="1" dirty="0">
                <a:solidFill>
                  <a:srgbClr val="0000FF"/>
                </a:solidFill>
                <a:latin typeface="微軟正黑體" panose="020B0604030504040204" pitchFamily="34" charset="-120"/>
                <a:ea typeface="微軟正黑體" panose="020B0604030504040204" pitchFamily="34" charset="-120"/>
              </a:rPr>
              <a:t>振幅較弱</a:t>
            </a:r>
            <a:r>
              <a:rPr lang="zh-TW" altLang="en-US" b="1" dirty="0">
                <a:latin typeface="微軟正黑體" panose="020B0604030504040204" pitchFamily="34" charset="-120"/>
                <a:ea typeface="微軟正黑體" panose="020B0604030504040204" pitchFamily="34" charset="-120"/>
              </a:rPr>
              <a:t>的訊號狀態代表 </a:t>
            </a:r>
            <a:r>
              <a:rPr lang="en-US" altLang="zh-TW" b="1" dirty="0">
                <a:solidFill>
                  <a:srgbClr val="0000FF"/>
                </a:solidFill>
                <a:latin typeface="微軟正黑體" panose="020B0604030504040204" pitchFamily="34" charset="-120"/>
                <a:ea typeface="微軟正黑體" panose="020B0604030504040204" pitchFamily="34" charset="-120"/>
              </a:rPr>
              <a:t>0</a:t>
            </a:r>
          </a:p>
          <a:p>
            <a:pPr marL="604838" lvl="1" indent="-342900">
              <a:buFont typeface="Wingdings" pitchFamily="2" charset="2"/>
              <a:buChar char="n"/>
            </a:pPr>
            <a:r>
              <a:rPr lang="zh-TW" altLang="en-US" b="1" dirty="0">
                <a:latin typeface="微軟正黑體" panose="020B0604030504040204" pitchFamily="34" charset="-120"/>
                <a:ea typeface="微軟正黑體" panose="020B0604030504040204" pitchFamily="34" charset="-120"/>
              </a:rPr>
              <a:t>以</a:t>
            </a:r>
            <a:r>
              <a:rPr lang="zh-TW" altLang="en-US" b="1" dirty="0">
                <a:solidFill>
                  <a:srgbClr val="0000FF"/>
                </a:solidFill>
                <a:latin typeface="微軟正黑體" panose="020B0604030504040204" pitchFamily="34" charset="-120"/>
                <a:ea typeface="微軟正黑體" panose="020B0604030504040204" pitchFamily="34" charset="-120"/>
              </a:rPr>
              <a:t>振幅較強</a:t>
            </a:r>
            <a:r>
              <a:rPr lang="zh-TW" altLang="en-US" b="1" dirty="0">
                <a:latin typeface="微軟正黑體" panose="020B0604030504040204" pitchFamily="34" charset="-120"/>
                <a:ea typeface="微軟正黑體" panose="020B0604030504040204" pitchFamily="34" charset="-120"/>
              </a:rPr>
              <a:t>的訊號狀態代表 </a:t>
            </a:r>
            <a:r>
              <a:rPr lang="en-US" altLang="zh-TW" b="1" dirty="0" smtClean="0">
                <a:solidFill>
                  <a:srgbClr val="0000FF"/>
                </a:solidFill>
                <a:latin typeface="微軟正黑體" panose="020B0604030504040204" pitchFamily="34" charset="-120"/>
                <a:ea typeface="微軟正黑體" panose="020B0604030504040204" pitchFamily="34" charset="-120"/>
              </a:rPr>
              <a:t>1</a:t>
            </a:r>
            <a:endParaRPr lang="en-US" altLang="zh-TW" b="1" dirty="0">
              <a:latin typeface="微軟正黑體" panose="020B0604030504040204" pitchFamily="34" charset="-120"/>
              <a:ea typeface="微軟正黑體" panose="020B0604030504040204" pitchFamily="34" charset="-120"/>
            </a:endParaRPr>
          </a:p>
        </p:txBody>
      </p:sp>
      <p:pic>
        <p:nvPicPr>
          <p:cNvPr id="4" name="圖片 3" descr="曲老師"/>
          <p:cNvPicPr/>
          <p:nvPr/>
        </p:nvPicPr>
        <p:blipFill rotWithShape="1">
          <a:blip r:embed="rId3">
            <a:extLst>
              <a:ext uri="{28A0092B-C50C-407E-A947-70E740481C1C}">
                <a14:useLocalDpi xmlns:a14="http://schemas.microsoft.com/office/drawing/2010/main" val="0"/>
              </a:ext>
            </a:extLst>
          </a:blip>
          <a:srcRect t="38178" b="46702"/>
          <a:stretch/>
        </p:blipFill>
        <p:spPr bwMode="auto">
          <a:xfrm>
            <a:off x="1119521" y="2708920"/>
            <a:ext cx="7128791" cy="19442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9262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900" b="1" dirty="0">
                <a:latin typeface="微軟正黑體" panose="020B0604030504040204" pitchFamily="34" charset="-120"/>
                <a:ea typeface="微軟正黑體" panose="020B0604030504040204" pitchFamily="34" charset="-120"/>
              </a:rPr>
              <a:t>FSK </a:t>
            </a:r>
            <a:r>
              <a:rPr lang="en-US" altLang="zh-TW" sz="3100" b="1" dirty="0" smtClean="0">
                <a:latin typeface="微軟正黑體" panose="020B0604030504040204" pitchFamily="34" charset="-120"/>
                <a:ea typeface="微軟正黑體" panose="020B0604030504040204" pitchFamily="34" charset="-120"/>
              </a:rPr>
              <a:t>(Frequency shift </a:t>
            </a:r>
            <a:r>
              <a:rPr lang="en-US" altLang="zh-TW" sz="3100" b="1" dirty="0">
                <a:latin typeface="微軟正黑體" panose="020B0604030504040204" pitchFamily="34" charset="-120"/>
                <a:ea typeface="微軟正黑體" panose="020B0604030504040204" pitchFamily="34" charset="-120"/>
              </a:rPr>
              <a:t>keying, </a:t>
            </a:r>
            <a:r>
              <a:rPr lang="zh-TW" altLang="zh-TW" sz="3100" b="1" dirty="0" smtClean="0">
                <a:latin typeface="微軟正黑體" panose="020B0604030504040204" pitchFamily="34" charset="-120"/>
                <a:ea typeface="微軟正黑體" panose="020B0604030504040204" pitchFamily="34" charset="-120"/>
              </a:rPr>
              <a:t>頻率</a:t>
            </a:r>
            <a:r>
              <a:rPr lang="zh-TW" altLang="zh-TW" sz="3100" b="1" dirty="0">
                <a:latin typeface="微軟正黑體" panose="020B0604030504040204" pitchFamily="34" charset="-120"/>
                <a:ea typeface="微軟正黑體" panose="020B0604030504040204" pitchFamily="34" charset="-120"/>
              </a:rPr>
              <a:t>位移鍵送</a:t>
            </a:r>
            <a:r>
              <a:rPr lang="en-US" altLang="zh-TW" sz="3100" b="1" dirty="0" smtClean="0">
                <a:latin typeface="微軟正黑體" panose="020B0604030504040204" pitchFamily="34" charset="-120"/>
                <a:ea typeface="微軟正黑體" panose="020B0604030504040204" pitchFamily="34" charset="-120"/>
              </a:rPr>
              <a:t>)</a:t>
            </a:r>
            <a:endParaRPr lang="zh-TW" altLang="en-US" b="1" dirty="0"/>
          </a:p>
        </p:txBody>
      </p:sp>
      <p:sp>
        <p:nvSpPr>
          <p:cNvPr id="3" name="內容版面配置區 2"/>
          <p:cNvSpPr>
            <a:spLocks noGrp="1"/>
          </p:cNvSpPr>
          <p:nvPr>
            <p:ph idx="1"/>
          </p:nvPr>
        </p:nvSpPr>
        <p:spPr/>
        <p:txBody>
          <a:bodyPr/>
          <a:lstStyle/>
          <a:p>
            <a:pPr marL="604838" lvl="1" indent="-342900">
              <a:buFont typeface="Wingdings" pitchFamily="2" charset="2"/>
              <a:buChar char="n"/>
            </a:pPr>
            <a:r>
              <a:rPr lang="zh-TW" altLang="en-US" b="1" dirty="0">
                <a:latin typeface="微軟正黑體" panose="020B0604030504040204" pitchFamily="34" charset="-120"/>
                <a:ea typeface="微軟正黑體" panose="020B0604030504040204" pitchFamily="34" charset="-120"/>
              </a:rPr>
              <a:t>以</a:t>
            </a:r>
            <a:r>
              <a:rPr lang="zh-TW" altLang="en-US" b="1" dirty="0">
                <a:solidFill>
                  <a:srgbClr val="0000FF"/>
                </a:solidFill>
                <a:latin typeface="微軟正黑體" panose="020B0604030504040204" pitchFamily="34" charset="-120"/>
                <a:ea typeface="微軟正黑體" panose="020B0604030504040204" pitchFamily="34" charset="-120"/>
              </a:rPr>
              <a:t>頻率較低</a:t>
            </a:r>
            <a:r>
              <a:rPr lang="zh-TW" altLang="en-US" b="1" dirty="0">
                <a:latin typeface="微軟正黑體" panose="020B0604030504040204" pitchFamily="34" charset="-120"/>
                <a:ea typeface="微軟正黑體" panose="020B0604030504040204" pitchFamily="34" charset="-120"/>
              </a:rPr>
              <a:t>的訊號狀態代表 </a:t>
            </a:r>
            <a:r>
              <a:rPr lang="en-US" altLang="zh-TW" b="1" dirty="0">
                <a:solidFill>
                  <a:srgbClr val="0000FF"/>
                </a:solidFill>
                <a:latin typeface="微軟正黑體" panose="020B0604030504040204" pitchFamily="34" charset="-120"/>
                <a:ea typeface="微軟正黑體" panose="020B0604030504040204" pitchFamily="34" charset="-120"/>
              </a:rPr>
              <a:t>0</a:t>
            </a:r>
          </a:p>
          <a:p>
            <a:pPr marL="604838" lvl="1" indent="-342900">
              <a:buFont typeface="Wingdings" pitchFamily="2" charset="2"/>
              <a:buChar char="n"/>
            </a:pPr>
            <a:r>
              <a:rPr lang="zh-TW" altLang="en-US" b="1" dirty="0">
                <a:latin typeface="微軟正黑體" panose="020B0604030504040204" pitchFamily="34" charset="-120"/>
                <a:ea typeface="微軟正黑體" panose="020B0604030504040204" pitchFamily="34" charset="-120"/>
              </a:rPr>
              <a:t>以</a:t>
            </a:r>
            <a:r>
              <a:rPr lang="zh-TW" altLang="en-US" b="1" dirty="0">
                <a:solidFill>
                  <a:srgbClr val="0000FF"/>
                </a:solidFill>
                <a:latin typeface="微軟正黑體" panose="020B0604030504040204" pitchFamily="34" charset="-120"/>
                <a:ea typeface="微軟正黑體" panose="020B0604030504040204" pitchFamily="34" charset="-120"/>
              </a:rPr>
              <a:t>頻率較高</a:t>
            </a:r>
            <a:r>
              <a:rPr lang="zh-TW" altLang="en-US" b="1" dirty="0">
                <a:latin typeface="微軟正黑體" panose="020B0604030504040204" pitchFamily="34" charset="-120"/>
                <a:ea typeface="微軟正黑體" panose="020B0604030504040204" pitchFamily="34" charset="-120"/>
              </a:rPr>
              <a:t>的訊號狀態代表 </a:t>
            </a:r>
            <a:r>
              <a:rPr lang="en-US" altLang="zh-TW" b="1" dirty="0">
                <a:solidFill>
                  <a:srgbClr val="0000FF"/>
                </a:solidFill>
                <a:latin typeface="微軟正黑體" panose="020B0604030504040204" pitchFamily="34" charset="-120"/>
                <a:ea typeface="微軟正黑體" panose="020B0604030504040204" pitchFamily="34" charset="-120"/>
              </a:rPr>
              <a:t>1</a:t>
            </a:r>
          </a:p>
          <a:p>
            <a:pPr marL="0" indent="0">
              <a:buNone/>
            </a:pPr>
            <a:endParaRPr lang="zh-TW" altLang="en-US" dirty="0">
              <a:latin typeface="微軟正黑體" panose="020B0604030504040204" pitchFamily="34" charset="-120"/>
              <a:ea typeface="微軟正黑體" panose="020B0604030504040204" pitchFamily="34" charset="-120"/>
            </a:endParaRPr>
          </a:p>
        </p:txBody>
      </p:sp>
      <p:pic>
        <p:nvPicPr>
          <p:cNvPr id="4" name="圖片 3" descr="曲老師"/>
          <p:cNvPicPr/>
          <p:nvPr/>
        </p:nvPicPr>
        <p:blipFill rotWithShape="1">
          <a:blip r:embed="rId3">
            <a:extLst>
              <a:ext uri="{28A0092B-C50C-407E-A947-70E740481C1C}">
                <a14:useLocalDpi xmlns:a14="http://schemas.microsoft.com/office/drawing/2010/main" val="0"/>
              </a:ext>
            </a:extLst>
          </a:blip>
          <a:srcRect t="57127" b="26414"/>
          <a:stretch/>
        </p:blipFill>
        <p:spPr bwMode="auto">
          <a:xfrm>
            <a:off x="1108888" y="2636912"/>
            <a:ext cx="7128000" cy="1944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917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900" b="1" dirty="0">
                <a:latin typeface="微軟正黑體" panose="020B0604030504040204" pitchFamily="34" charset="-120"/>
                <a:ea typeface="微軟正黑體" panose="020B0604030504040204" pitchFamily="34" charset="-120"/>
              </a:rPr>
              <a:t>PSK</a:t>
            </a:r>
            <a:r>
              <a:rPr lang="en-US" altLang="zh-TW" sz="7200" b="1" dirty="0">
                <a:latin typeface="微軟正黑體" panose="020B0604030504040204" pitchFamily="34" charset="-120"/>
                <a:ea typeface="微軟正黑體" panose="020B0604030504040204" pitchFamily="34" charset="-120"/>
              </a:rPr>
              <a:t> </a:t>
            </a:r>
            <a:r>
              <a:rPr lang="en-US" altLang="zh-TW" sz="3100" b="1" dirty="0">
                <a:latin typeface="微軟正黑體" panose="020B0604030504040204" pitchFamily="34" charset="-120"/>
                <a:ea typeface="微軟正黑體" panose="020B0604030504040204" pitchFamily="34" charset="-120"/>
              </a:rPr>
              <a:t>(Phase shift keying, </a:t>
            </a:r>
            <a:r>
              <a:rPr lang="zh-TW" altLang="en-US" sz="3100" b="1" dirty="0">
                <a:latin typeface="微軟正黑體" panose="020B0604030504040204" pitchFamily="34" charset="-120"/>
                <a:ea typeface="微軟正黑體" panose="020B0604030504040204" pitchFamily="34" charset="-120"/>
              </a:rPr>
              <a:t>相位偏移鍵制</a:t>
            </a:r>
            <a:r>
              <a:rPr lang="en-US" altLang="zh-TW" sz="3100" b="1" dirty="0" smtClean="0">
                <a:latin typeface="微軟正黑體" panose="020B0604030504040204" pitchFamily="34" charset="-120"/>
                <a:ea typeface="微軟正黑體" panose="020B0604030504040204" pitchFamily="34" charset="-120"/>
              </a:rPr>
              <a:t>)</a:t>
            </a:r>
            <a:endParaRPr lang="en-US" altLang="zh-TW" sz="31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marL="604838" lvl="1" indent="-342900">
              <a:buFont typeface="Wingdings" pitchFamily="2" charset="2"/>
              <a:buChar char="n"/>
            </a:pPr>
            <a:r>
              <a:rPr lang="zh-TW" altLang="en-US" b="1" dirty="0">
                <a:latin typeface="微軟正黑體" panose="020B0604030504040204" pitchFamily="34" charset="-120"/>
                <a:ea typeface="微軟正黑體" panose="020B0604030504040204" pitchFamily="34" charset="-120"/>
              </a:rPr>
              <a:t>以</a:t>
            </a:r>
            <a:r>
              <a:rPr lang="zh-TW" altLang="en-US" b="1" dirty="0">
                <a:solidFill>
                  <a:srgbClr val="0000FF"/>
                </a:solidFill>
                <a:latin typeface="微軟正黑體" panose="020B0604030504040204" pitchFamily="34" charset="-120"/>
                <a:ea typeface="微軟正黑體" panose="020B0604030504040204" pitchFamily="34" charset="-120"/>
              </a:rPr>
              <a:t>訊號相位</a:t>
            </a:r>
            <a:r>
              <a:rPr lang="zh-TW" altLang="en-US" b="1" dirty="0">
                <a:latin typeface="微軟正黑體" panose="020B0604030504040204" pitchFamily="34" charset="-120"/>
                <a:ea typeface="微軟正黑體" panose="020B0604030504040204" pitchFamily="34" charset="-120"/>
              </a:rPr>
              <a:t>狀態的</a:t>
            </a:r>
            <a:r>
              <a:rPr lang="zh-TW" altLang="en-US" b="1" dirty="0">
                <a:solidFill>
                  <a:srgbClr val="0000FF"/>
                </a:solidFill>
                <a:latin typeface="微軟正黑體" panose="020B0604030504040204" pitchFamily="34" charset="-120"/>
                <a:ea typeface="微軟正黑體" panose="020B0604030504040204" pitchFamily="34" charset="-120"/>
              </a:rPr>
              <a:t>改變</a:t>
            </a:r>
            <a:r>
              <a:rPr lang="zh-TW" altLang="en-US" b="1" dirty="0">
                <a:latin typeface="微軟正黑體" panose="020B0604030504040204" pitchFamily="34" charset="-120"/>
                <a:ea typeface="微軟正黑體" panose="020B0604030504040204" pitchFamily="34" charset="-120"/>
              </a:rPr>
              <a:t>代表</a:t>
            </a:r>
            <a:r>
              <a:rPr lang="zh-TW" altLang="en-US" b="1" dirty="0">
                <a:solidFill>
                  <a:srgbClr val="0000FF"/>
                </a:solidFill>
                <a:latin typeface="微軟正黑體" panose="020B0604030504040204" pitchFamily="34" charset="-120"/>
                <a:ea typeface="微軟正黑體" panose="020B0604030504040204" pitchFamily="34" charset="-120"/>
              </a:rPr>
              <a:t> </a:t>
            </a:r>
            <a:r>
              <a:rPr lang="en-US" altLang="zh-TW" b="1" dirty="0">
                <a:solidFill>
                  <a:srgbClr val="0000FF"/>
                </a:solidFill>
                <a:latin typeface="微軟正黑體" panose="020B0604030504040204" pitchFamily="34" charset="-120"/>
                <a:ea typeface="微軟正黑體" panose="020B0604030504040204" pitchFamily="34" charset="-120"/>
              </a:rPr>
              <a:t>1</a:t>
            </a:r>
          </a:p>
          <a:p>
            <a:pPr marL="604838" lvl="1" indent="-342900">
              <a:buFont typeface="Wingdings" pitchFamily="2" charset="2"/>
              <a:buChar char="n"/>
            </a:pPr>
            <a:r>
              <a:rPr lang="zh-TW" altLang="en-US" b="1" dirty="0">
                <a:latin typeface="微軟正黑體" panose="020B0604030504040204" pitchFamily="34" charset="-120"/>
                <a:ea typeface="微軟正黑體" panose="020B0604030504040204" pitchFamily="34" charset="-120"/>
              </a:rPr>
              <a:t>以</a:t>
            </a:r>
            <a:r>
              <a:rPr lang="zh-TW" altLang="en-US" b="1" dirty="0">
                <a:solidFill>
                  <a:srgbClr val="0000FF"/>
                </a:solidFill>
                <a:latin typeface="微軟正黑體" panose="020B0604030504040204" pitchFamily="34" charset="-120"/>
                <a:ea typeface="微軟正黑體" panose="020B0604030504040204" pitchFamily="34" charset="-120"/>
              </a:rPr>
              <a:t>訊號相位</a:t>
            </a:r>
            <a:r>
              <a:rPr lang="zh-TW" altLang="en-US" b="1" dirty="0">
                <a:latin typeface="微軟正黑體" panose="020B0604030504040204" pitchFamily="34" charset="-120"/>
                <a:ea typeface="微軟正黑體" panose="020B0604030504040204" pitchFamily="34" charset="-120"/>
              </a:rPr>
              <a:t>狀態</a:t>
            </a:r>
            <a:r>
              <a:rPr lang="zh-TW" altLang="en-US" b="1" dirty="0">
                <a:solidFill>
                  <a:srgbClr val="0000FF"/>
                </a:solidFill>
                <a:latin typeface="微軟正黑體" panose="020B0604030504040204" pitchFamily="34" charset="-120"/>
                <a:ea typeface="微軟正黑體" panose="020B0604030504040204" pitchFamily="34" charset="-120"/>
              </a:rPr>
              <a:t>不變</a:t>
            </a:r>
            <a:r>
              <a:rPr lang="zh-TW" altLang="en-US" b="1" dirty="0">
                <a:latin typeface="微軟正黑體" panose="020B0604030504040204" pitchFamily="34" charset="-120"/>
                <a:ea typeface="微軟正黑體" panose="020B0604030504040204" pitchFamily="34" charset="-120"/>
              </a:rPr>
              <a:t>代表 </a:t>
            </a:r>
            <a:r>
              <a:rPr lang="en-US" altLang="zh-TW" b="1" dirty="0">
                <a:solidFill>
                  <a:srgbClr val="0000FF"/>
                </a:solidFill>
                <a:latin typeface="微軟正黑體" panose="020B0604030504040204" pitchFamily="34" charset="-120"/>
                <a:ea typeface="微軟正黑體" panose="020B0604030504040204" pitchFamily="34" charset="-120"/>
              </a:rPr>
              <a:t>0</a:t>
            </a:r>
            <a:endParaRPr lang="zh-TW" altLang="en-US" b="1" dirty="0">
              <a:solidFill>
                <a:srgbClr val="0000FF"/>
              </a:solidFill>
              <a:latin typeface="微軟正黑體" panose="020B0604030504040204" pitchFamily="34" charset="-120"/>
              <a:ea typeface="微軟正黑體" panose="020B0604030504040204" pitchFamily="34" charset="-120"/>
            </a:endParaRPr>
          </a:p>
        </p:txBody>
      </p:sp>
      <p:pic>
        <p:nvPicPr>
          <p:cNvPr id="4" name="圖片 3" descr="曲老師"/>
          <p:cNvPicPr/>
          <p:nvPr/>
        </p:nvPicPr>
        <p:blipFill rotWithShape="1">
          <a:blip r:embed="rId3">
            <a:extLst>
              <a:ext uri="{28A0092B-C50C-407E-A947-70E740481C1C}">
                <a14:useLocalDpi xmlns:a14="http://schemas.microsoft.com/office/drawing/2010/main" val="0"/>
              </a:ext>
            </a:extLst>
          </a:blip>
          <a:srcRect t="77413" b="5745"/>
          <a:stretch/>
        </p:blipFill>
        <p:spPr bwMode="auto">
          <a:xfrm>
            <a:off x="1088414" y="2636912"/>
            <a:ext cx="7128000" cy="1944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806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59221"/>
            <a:ext cx="8229600" cy="4525963"/>
          </a:xfrm>
        </p:spPr>
        <p:txBody>
          <a:bodyPr>
            <a:normAutofit/>
          </a:bodyPr>
          <a:lstStyle/>
          <a:p>
            <a:pPr>
              <a:buClr>
                <a:schemeClr val="tx1"/>
              </a:buClr>
            </a:pPr>
            <a:r>
              <a:rPr lang="en-US" altLang="zh-TW" sz="2800" b="1" dirty="0">
                <a:solidFill>
                  <a:srgbClr val="FF0000"/>
                </a:solidFill>
                <a:latin typeface="微軟正黑體" panose="020B0604030504040204" pitchFamily="34" charset="-120"/>
                <a:ea typeface="微軟正黑體" panose="020B0604030504040204" pitchFamily="34" charset="-120"/>
              </a:rPr>
              <a:t>ASK</a:t>
            </a:r>
            <a:r>
              <a:rPr lang="en-US" altLang="zh-TW" sz="2800" b="1" dirty="0">
                <a:latin typeface="微軟正黑體" panose="020B0604030504040204" pitchFamily="34" charset="-120"/>
                <a:ea typeface="微軟正黑體" panose="020B0604030504040204" pitchFamily="34" charset="-120"/>
              </a:rPr>
              <a:t>, </a:t>
            </a:r>
            <a:r>
              <a:rPr lang="en-US" altLang="zh-TW" sz="2800" b="1" dirty="0">
                <a:solidFill>
                  <a:srgbClr val="FF0000"/>
                </a:solidFill>
                <a:latin typeface="微軟正黑體" panose="020B0604030504040204" pitchFamily="34" charset="-120"/>
                <a:ea typeface="微軟正黑體" panose="020B0604030504040204" pitchFamily="34" charset="-120"/>
              </a:rPr>
              <a:t>PSK</a:t>
            </a:r>
            <a:r>
              <a:rPr lang="en-US" altLang="zh-TW" sz="2800" b="1" dirty="0">
                <a:latin typeface="微軟正黑體" panose="020B0604030504040204" pitchFamily="34" charset="-120"/>
                <a:ea typeface="微軟正黑體" panose="020B0604030504040204" pitchFamily="34" charset="-120"/>
              </a:rPr>
              <a:t>, </a:t>
            </a:r>
            <a:r>
              <a:rPr lang="en-US" altLang="zh-TW" sz="2800" b="1" dirty="0">
                <a:solidFill>
                  <a:srgbClr val="FF0000"/>
                </a:solidFill>
                <a:latin typeface="微軟正黑體" panose="020B0604030504040204" pitchFamily="34" charset="-120"/>
                <a:ea typeface="微軟正黑體" panose="020B0604030504040204" pitchFamily="34" charset="-120"/>
              </a:rPr>
              <a:t>FSK</a:t>
            </a:r>
            <a:r>
              <a:rPr lang="zh-TW" altLang="en-US" sz="2800" b="1" dirty="0">
                <a:latin typeface="微軟正黑體" panose="020B0604030504040204" pitchFamily="34" charset="-120"/>
                <a:ea typeface="微軟正黑體" panose="020B0604030504040204" pitchFamily="34" charset="-120"/>
              </a:rPr>
              <a:t>可混合使用。</a:t>
            </a:r>
            <a:endParaRPr lang="en-US" altLang="zh-TW" sz="2800" b="1" dirty="0">
              <a:latin typeface="微軟正黑體" panose="020B0604030504040204" pitchFamily="34" charset="-120"/>
              <a:ea typeface="微軟正黑體" panose="020B0604030504040204" pitchFamily="34" charset="-120"/>
            </a:endParaRPr>
          </a:p>
          <a:p>
            <a:pPr>
              <a:buClr>
                <a:schemeClr val="tx1"/>
              </a:buClr>
            </a:pPr>
            <a:r>
              <a:rPr lang="zh-TW" altLang="en-US" sz="2800" b="1" dirty="0">
                <a:latin typeface="微軟正黑體" panose="020B0604030504040204" pitchFamily="34" charset="-120"/>
                <a:ea typeface="微軟正黑體" panose="020B0604030504040204" pitchFamily="34" charset="-120"/>
              </a:rPr>
              <a:t>例如</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假設</a:t>
            </a:r>
            <a:r>
              <a:rPr lang="en-US" altLang="zh-TW" sz="2800" b="1" dirty="0">
                <a:latin typeface="微軟正黑體" panose="020B0604030504040204" pitchFamily="34" charset="-120"/>
                <a:ea typeface="微軟正黑體" panose="020B0604030504040204" pitchFamily="34" charset="-120"/>
              </a:rPr>
              <a:t>ASK</a:t>
            </a:r>
            <a:r>
              <a:rPr lang="zh-TW" altLang="en-US" sz="2800" b="1" dirty="0">
                <a:latin typeface="微軟正黑體" panose="020B0604030504040204" pitchFamily="34" charset="-120"/>
                <a:ea typeface="微軟正黑體" panose="020B0604030504040204" pitchFamily="34" charset="-120"/>
              </a:rPr>
              <a:t>有</a:t>
            </a: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種變化；</a:t>
            </a:r>
            <a:r>
              <a:rPr lang="en-US" altLang="zh-TW" sz="2800" b="1" dirty="0">
                <a:latin typeface="微軟正黑體" panose="020B0604030504040204" pitchFamily="34" charset="-120"/>
                <a:ea typeface="微軟正黑體" panose="020B0604030504040204" pitchFamily="34" charset="-120"/>
              </a:rPr>
              <a:t>PSK</a:t>
            </a:r>
            <a:r>
              <a:rPr lang="zh-TW" altLang="en-US" sz="2800" b="1" dirty="0">
                <a:latin typeface="微軟正黑體" panose="020B0604030504040204" pitchFamily="34" charset="-120"/>
                <a:ea typeface="微軟正黑體" panose="020B0604030504040204" pitchFamily="34" charset="-120"/>
              </a:rPr>
              <a:t>有</a:t>
            </a: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種變化；</a:t>
            </a:r>
            <a:r>
              <a:rPr lang="en-US" altLang="zh-TW" sz="2800" b="1" dirty="0">
                <a:latin typeface="微軟正黑體" panose="020B0604030504040204" pitchFamily="34" charset="-120"/>
                <a:ea typeface="微軟正黑體" panose="020B0604030504040204" pitchFamily="34" charset="-120"/>
              </a:rPr>
              <a:t> FSK</a:t>
            </a:r>
            <a:r>
              <a:rPr lang="zh-TW" altLang="en-US" sz="2800" b="1" dirty="0">
                <a:latin typeface="微軟正黑體" panose="020B0604030504040204" pitchFamily="34" charset="-120"/>
                <a:ea typeface="微軟正黑體" panose="020B0604030504040204" pitchFamily="34" charset="-120"/>
              </a:rPr>
              <a:t>有</a:t>
            </a:r>
            <a:r>
              <a:rPr lang="en-US" altLang="zh-TW" sz="2800" b="1" dirty="0">
                <a:latin typeface="微軟正黑體" panose="020B0604030504040204" pitchFamily="34" charset="-120"/>
                <a:ea typeface="微軟正黑體" panose="020B0604030504040204" pitchFamily="34" charset="-120"/>
              </a:rPr>
              <a:t>4</a:t>
            </a:r>
            <a:r>
              <a:rPr lang="zh-TW" altLang="en-US" sz="2800" b="1" dirty="0">
                <a:latin typeface="微軟正黑體" panose="020B0604030504040204" pitchFamily="34" charset="-120"/>
                <a:ea typeface="微軟正黑體" panose="020B0604030504040204" pitchFamily="34" charset="-120"/>
              </a:rPr>
              <a:t>種變化；則我們有</a:t>
            </a:r>
            <a:r>
              <a:rPr lang="en-US" altLang="zh-TW" sz="2800" b="1" dirty="0">
                <a:latin typeface="微軟正黑體" panose="020B0604030504040204" pitchFamily="34" charset="-120"/>
                <a:ea typeface="微軟正黑體" panose="020B0604030504040204" pitchFamily="34" charset="-120"/>
              </a:rPr>
              <a:t>2x2x4=2</a:t>
            </a:r>
            <a:r>
              <a:rPr lang="en-US" altLang="zh-TW" sz="2800" b="1" baseline="30000" dirty="0">
                <a:latin typeface="微軟正黑體" panose="020B0604030504040204" pitchFamily="34" charset="-120"/>
                <a:ea typeface="微軟正黑體" panose="020B0604030504040204" pitchFamily="34" charset="-120"/>
              </a:rPr>
              <a:t>4</a:t>
            </a:r>
            <a:r>
              <a:rPr lang="zh-TW" altLang="en-US" sz="2800" b="1" dirty="0">
                <a:latin typeface="微軟正黑體" panose="020B0604030504040204" pitchFamily="34" charset="-120"/>
                <a:ea typeface="微軟正黑體" panose="020B0604030504040204" pitchFamily="34" charset="-120"/>
              </a:rPr>
              <a:t>個準位</a:t>
            </a:r>
            <a:r>
              <a:rPr lang="en-US" altLang="zh-TW" sz="2800" b="1" dirty="0">
                <a:latin typeface="微軟正黑體" panose="020B0604030504040204" pitchFamily="34" charset="-120"/>
                <a:ea typeface="微軟正黑體" panose="020B0604030504040204" pitchFamily="34" charset="-120"/>
              </a:rPr>
              <a:t>(level)</a:t>
            </a:r>
            <a:r>
              <a:rPr lang="zh-TW" altLang="en-US" sz="2800" b="1" dirty="0">
                <a:latin typeface="微軟正黑體" panose="020B0604030504040204" pitchFamily="34" charset="-120"/>
                <a:ea typeface="微軟正黑體" panose="020B0604030504040204" pitchFamily="34" charset="-120"/>
              </a:rPr>
              <a:t>變化，每個準位可代表</a:t>
            </a:r>
            <a:r>
              <a:rPr lang="en-US" altLang="zh-TW" sz="2800" b="1" dirty="0">
                <a:latin typeface="微軟正黑體" panose="020B0604030504040204" pitchFamily="34" charset="-120"/>
                <a:ea typeface="微軟正黑體" panose="020B0604030504040204" pitchFamily="34" charset="-120"/>
              </a:rPr>
              <a:t>4</a:t>
            </a:r>
            <a:r>
              <a:rPr lang="zh-TW" altLang="en-US" sz="2800" b="1" dirty="0">
                <a:latin typeface="微軟正黑體" panose="020B0604030504040204" pitchFamily="34" charset="-120"/>
                <a:ea typeface="微軟正黑體" panose="020B0604030504040204" pitchFamily="34" charset="-120"/>
              </a:rPr>
              <a:t>位元，稱為符元(</a:t>
            </a:r>
            <a:r>
              <a:rPr lang="en-US" altLang="zh-TW" sz="2800" b="1" dirty="0">
                <a:latin typeface="微軟正黑體" panose="020B0604030504040204" pitchFamily="34" charset="-120"/>
                <a:ea typeface="微軟正黑體" panose="020B0604030504040204" pitchFamily="34" charset="-120"/>
              </a:rPr>
              <a:t>Symbol)</a:t>
            </a:r>
            <a:r>
              <a:rPr lang="zh-TW" altLang="en-US" sz="2800" b="1" dirty="0">
                <a:latin typeface="微軟正黑體" panose="020B0604030504040204" pitchFamily="34" charset="-120"/>
                <a:ea typeface="微軟正黑體" panose="020B0604030504040204" pitchFamily="34" charset="-120"/>
              </a:rPr>
              <a:t>。</a:t>
            </a:r>
            <a:endParaRPr lang="en-US" altLang="zh-TW" sz="2800" b="1" i="1" dirty="0">
              <a:latin typeface="微軟正黑體" panose="020B0604030504040204" pitchFamily="34" charset="-120"/>
              <a:ea typeface="微軟正黑體" panose="020B0604030504040204" pitchFamily="34" charset="-120"/>
            </a:endParaRPr>
          </a:p>
          <a:p>
            <a:pPr>
              <a:buClr>
                <a:schemeClr val="tx1"/>
              </a:buClr>
            </a:pPr>
            <a:r>
              <a:rPr lang="zh-TW" altLang="en-US" sz="2800" b="1" dirty="0">
                <a:solidFill>
                  <a:srgbClr val="0000FF"/>
                </a:solidFill>
                <a:latin typeface="微軟正黑體" panose="020B0604030504040204" pitchFamily="34" charset="-120"/>
                <a:ea typeface="微軟正黑體" panose="020B0604030504040204" pitchFamily="34" charset="-120"/>
              </a:rPr>
              <a:t>星座圖</a:t>
            </a:r>
            <a:r>
              <a:rPr lang="zh-TW" altLang="en-US" sz="2800" b="1" dirty="0">
                <a:latin typeface="微軟正黑體" panose="020B0604030504040204" pitchFamily="34" charset="-120"/>
                <a:ea typeface="微軟正黑體" panose="020B0604030504040204" pitchFamily="34" charset="-120"/>
              </a:rPr>
              <a:t>：</a:t>
            </a:r>
            <a:r>
              <a:rPr lang="zh-TW" altLang="en-US" sz="2800" b="1" dirty="0">
                <a:solidFill>
                  <a:srgbClr val="0000FF"/>
                </a:solidFill>
                <a:latin typeface="微軟正黑體" panose="020B0604030504040204" pitchFamily="34" charset="-120"/>
                <a:ea typeface="微軟正黑體" panose="020B0604030504040204" pitchFamily="34" charset="-120"/>
              </a:rPr>
              <a:t>8</a:t>
            </a:r>
            <a:r>
              <a:rPr lang="en-US" altLang="zh-TW" sz="2800" b="1" dirty="0" smtClean="0">
                <a:solidFill>
                  <a:srgbClr val="0000FF"/>
                </a:solidFill>
                <a:latin typeface="微軟正黑體" panose="020B0604030504040204" pitchFamily="34" charset="-120"/>
                <a:ea typeface="微軟正黑體" panose="020B0604030504040204" pitchFamily="34" charset="-120"/>
              </a:rPr>
              <a:t>PSK，16QAM</a:t>
            </a:r>
            <a:endParaRPr lang="zh-TW" altLang="en-US" sz="2800" b="1" dirty="0">
              <a:solidFill>
                <a:srgbClr val="0000FF"/>
              </a:solidFill>
              <a:latin typeface="微軟正黑體" panose="020B0604030504040204" pitchFamily="34" charset="-120"/>
              <a:ea typeface="微軟正黑體" panose="020B0604030504040204" pitchFamily="34" charset="-12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802080236"/>
              </p:ext>
            </p:extLst>
          </p:nvPr>
        </p:nvGraphicFramePr>
        <p:xfrm>
          <a:off x="971550" y="3348038"/>
          <a:ext cx="2749550" cy="2484437"/>
        </p:xfrm>
        <a:graphic>
          <a:graphicData uri="http://schemas.openxmlformats.org/presentationml/2006/ole">
            <mc:AlternateContent xmlns:mc="http://schemas.openxmlformats.org/markup-compatibility/2006">
              <mc:Choice xmlns:v="urn:schemas-microsoft-com:vml" Requires="v">
                <p:oleObj spid="_x0000_s2100" r:id="rId4" imgW="2609088" imgH="2410968" progId="">
                  <p:embed/>
                </p:oleObj>
              </mc:Choice>
              <mc:Fallback>
                <p:oleObj r:id="rId4" imgW="2609088" imgH="241096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348038"/>
                        <a:ext cx="2749550"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2835601370"/>
              </p:ext>
            </p:extLst>
          </p:nvPr>
        </p:nvGraphicFramePr>
        <p:xfrm>
          <a:off x="5076825" y="3203575"/>
          <a:ext cx="2760663" cy="2492375"/>
        </p:xfrm>
        <a:graphic>
          <a:graphicData uri="http://schemas.openxmlformats.org/presentationml/2006/ole">
            <mc:AlternateContent xmlns:mc="http://schemas.openxmlformats.org/markup-compatibility/2006">
              <mc:Choice xmlns:v="urn:schemas-microsoft-com:vml" Requires="v">
                <p:oleObj spid="_x0000_s2101" r:id="rId6" imgW="3051048" imgH="2755392" progId="">
                  <p:embed/>
                </p:oleObj>
              </mc:Choice>
              <mc:Fallback>
                <p:oleObj r:id="rId6" imgW="3051048" imgH="2755392"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3203575"/>
                        <a:ext cx="27606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字方塊 5"/>
          <p:cNvSpPr txBox="1"/>
          <p:nvPr/>
        </p:nvSpPr>
        <p:spPr>
          <a:xfrm>
            <a:off x="1907704" y="5867980"/>
            <a:ext cx="748923" cy="369332"/>
          </a:xfrm>
          <a:prstGeom prst="rect">
            <a:avLst/>
          </a:prstGeom>
          <a:noFill/>
        </p:spPr>
        <p:txBody>
          <a:bodyPr wrap="none" rtlCol="0">
            <a:spAutoFit/>
          </a:bodyPr>
          <a:lstStyle/>
          <a:p>
            <a:r>
              <a:rPr lang="en-US" altLang="zh-TW" b="1" dirty="0">
                <a:latin typeface="+mn-lt"/>
                <a:ea typeface="+mn-ea"/>
              </a:rPr>
              <a:t>8PSK</a:t>
            </a:r>
            <a:endParaRPr lang="zh-TW" altLang="en-US" b="1" dirty="0">
              <a:latin typeface="+mn-lt"/>
              <a:ea typeface="+mn-ea"/>
            </a:endParaRPr>
          </a:p>
        </p:txBody>
      </p:sp>
      <p:sp>
        <p:nvSpPr>
          <p:cNvPr id="7" name="文字方塊 6"/>
          <p:cNvSpPr txBox="1"/>
          <p:nvPr/>
        </p:nvSpPr>
        <p:spPr>
          <a:xfrm>
            <a:off x="6012160" y="5939988"/>
            <a:ext cx="979755" cy="369332"/>
          </a:xfrm>
          <a:prstGeom prst="rect">
            <a:avLst/>
          </a:prstGeom>
          <a:noFill/>
        </p:spPr>
        <p:txBody>
          <a:bodyPr wrap="none" rtlCol="0">
            <a:spAutoFit/>
          </a:bodyPr>
          <a:lstStyle/>
          <a:p>
            <a:r>
              <a:rPr lang="en-US" altLang="zh-TW" b="1" dirty="0">
                <a:latin typeface="+mn-lt"/>
                <a:ea typeface="+mn-ea"/>
              </a:rPr>
              <a:t>16QAM</a:t>
            </a:r>
            <a:endParaRPr lang="zh-TW" altLang="en-US" b="1" dirty="0">
              <a:latin typeface="+mn-lt"/>
              <a:ea typeface="+mn-ea"/>
            </a:endParaRPr>
          </a:p>
        </p:txBody>
      </p:sp>
    </p:spTree>
    <p:extLst>
      <p:ext uri="{BB962C8B-B14F-4D97-AF65-F5344CB8AC3E}">
        <p14:creationId xmlns:p14="http://schemas.microsoft.com/office/powerpoint/2010/main" val="120675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zh-TW" sz="4000" b="1" dirty="0">
                <a:latin typeface="微軟正黑體" panose="020B0604030504040204" pitchFamily="34" charset="-120"/>
                <a:ea typeface="微軟正黑體" panose="020B0604030504040204" pitchFamily="34" charset="-120"/>
              </a:rPr>
              <a:t>多工技術</a:t>
            </a:r>
            <a:endParaRPr lang="zh-TW" altLang="en-US" sz="4000" dirty="0"/>
          </a:p>
        </p:txBody>
      </p:sp>
      <p:sp>
        <p:nvSpPr>
          <p:cNvPr id="3" name="內容版面配置區 2"/>
          <p:cNvSpPr>
            <a:spLocks noGrp="1"/>
          </p:cNvSpPr>
          <p:nvPr>
            <p:ph idx="1"/>
          </p:nvPr>
        </p:nvSpPr>
        <p:spPr/>
        <p:txBody>
          <a:bodyPr>
            <a:normAutofit/>
          </a:bodyPr>
          <a:lstStyle/>
          <a:p>
            <a:r>
              <a:rPr lang="zh-TW" altLang="zh-TW" sz="2800" b="1" dirty="0">
                <a:latin typeface="微軟正黑體" panose="020B0604030504040204" pitchFamily="34" charset="-120"/>
                <a:ea typeface="微軟正黑體" panose="020B0604030504040204" pitchFamily="34" charset="-120"/>
              </a:rPr>
              <a:t>多人共同使用一條資訊通道的方法稱為「多工技術」（</a:t>
            </a:r>
            <a:r>
              <a:rPr lang="en-US" altLang="zh-TW" sz="2800" b="1" dirty="0">
                <a:latin typeface="微軟正黑體" panose="020B0604030504040204" pitchFamily="34" charset="-120"/>
                <a:ea typeface="微軟正黑體" panose="020B0604030504040204" pitchFamily="34" charset="-120"/>
              </a:rPr>
              <a:t>Multiplex</a:t>
            </a:r>
            <a:r>
              <a:rPr lang="zh-TW" altLang="zh-TW" sz="2800" b="1" dirty="0" smtClean="0">
                <a:latin typeface="微軟正黑體" panose="020B0604030504040204" pitchFamily="34" charset="-120"/>
                <a:ea typeface="微軟正黑體" panose="020B0604030504040204" pitchFamily="34" charset="-120"/>
              </a:rPr>
              <a:t>），多工</a:t>
            </a:r>
            <a:r>
              <a:rPr lang="zh-TW" altLang="zh-TW" sz="2800" b="1" dirty="0">
                <a:latin typeface="微軟正黑體" panose="020B0604030504040204" pitchFamily="34" charset="-120"/>
                <a:ea typeface="微軟正黑體" panose="020B0604030504040204" pitchFamily="34" charset="-120"/>
              </a:rPr>
              <a:t>技術的目的就是讓所有人使用，而且彼此不能互相干擾，為了增加資料傳輸率，可能必須同時使用兩種以上的多工技術，才能滿足每個人都要使用的需求。</a:t>
            </a:r>
            <a:endParaRPr lang="en-US" altLang="zh-TW" sz="2800" b="1" dirty="0">
              <a:latin typeface="微軟正黑體" panose="020B0604030504040204" pitchFamily="34" charset="-120"/>
              <a:ea typeface="微軟正黑體" panose="020B0604030504040204" pitchFamily="34" charset="-120"/>
            </a:endParaRPr>
          </a:p>
          <a:p>
            <a:r>
              <a:rPr lang="zh-TW" altLang="en-US" sz="2800" b="1" dirty="0" smtClean="0">
                <a:latin typeface="微軟正黑體" panose="020B0604030504040204" pitchFamily="34" charset="-120"/>
                <a:ea typeface="微軟正黑體" panose="020B0604030504040204" pitchFamily="34" charset="-120"/>
              </a:rPr>
              <a:t>這邊將介紹</a:t>
            </a:r>
            <a:r>
              <a:rPr lang="en-US" altLang="zh-TW" sz="2800" b="1" dirty="0" smtClean="0">
                <a:solidFill>
                  <a:srgbClr val="0070C0"/>
                </a:solidFill>
                <a:latin typeface="微軟正黑體" panose="020B0604030504040204" pitchFamily="34" charset="-120"/>
                <a:ea typeface="微軟正黑體" panose="020B0604030504040204" pitchFamily="34" charset="-120"/>
              </a:rPr>
              <a:t>FDMA</a:t>
            </a:r>
            <a:r>
              <a:rPr lang="en-US" altLang="zh-TW" sz="2800" b="1" dirty="0" smtClean="0">
                <a:latin typeface="微軟正黑體" panose="020B0604030504040204" pitchFamily="34" charset="-120"/>
                <a:ea typeface="微軟正黑體" panose="020B0604030504040204" pitchFamily="34" charset="-120"/>
              </a:rPr>
              <a:t>, </a:t>
            </a:r>
            <a:r>
              <a:rPr lang="en-US" altLang="zh-TW" sz="2800" b="1" dirty="0">
                <a:solidFill>
                  <a:srgbClr val="0070C0"/>
                </a:solidFill>
                <a:latin typeface="微軟正黑體" panose="020B0604030504040204" pitchFamily="34" charset="-120"/>
                <a:ea typeface="微軟正黑體" panose="020B0604030504040204" pitchFamily="34" charset="-120"/>
              </a:rPr>
              <a:t>TDMA</a:t>
            </a:r>
            <a:r>
              <a:rPr lang="en-US" altLang="zh-TW" sz="2800" b="1" dirty="0" smtClean="0">
                <a:latin typeface="微軟正黑體" panose="020B0604030504040204" pitchFamily="34" charset="-120"/>
                <a:ea typeface="微軟正黑體" panose="020B0604030504040204" pitchFamily="34" charset="-120"/>
              </a:rPr>
              <a:t>, </a:t>
            </a:r>
            <a:r>
              <a:rPr lang="en-US" altLang="zh-TW" sz="2800" b="1" dirty="0">
                <a:solidFill>
                  <a:srgbClr val="0070C0"/>
                </a:solidFill>
                <a:latin typeface="微軟正黑體" panose="020B0604030504040204" pitchFamily="34" charset="-120"/>
                <a:ea typeface="微軟正黑體" panose="020B0604030504040204" pitchFamily="34" charset="-120"/>
              </a:rPr>
              <a:t>CDMA</a:t>
            </a:r>
            <a:r>
              <a:rPr lang="zh-TW" altLang="en-US" sz="2800" b="1" dirty="0" smtClean="0">
                <a:latin typeface="微軟正黑體" panose="020B0604030504040204" pitchFamily="34" charset="-120"/>
                <a:ea typeface="微軟正黑體" panose="020B0604030504040204" pitchFamily="34" charset="-120"/>
              </a:rPr>
              <a:t>等幾種方法。</a:t>
            </a:r>
            <a:endParaRPr lang="en-US" altLang="zh-TW" sz="2800" b="1" dirty="0">
              <a:latin typeface="微軟正黑體" panose="020B0604030504040204" pitchFamily="34" charset="-120"/>
              <a:ea typeface="微軟正黑體" panose="020B0604030504040204" pitchFamily="34" charset="-120"/>
            </a:endParaRPr>
          </a:p>
          <a:p>
            <a:pPr marL="0" indent="0">
              <a:buNone/>
            </a:pP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0278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4000" b="1" dirty="0">
                <a:latin typeface="微軟正黑體" panose="020B0604030504040204" pitchFamily="34" charset="-120"/>
                <a:ea typeface="微軟正黑體" panose="020B0604030504040204" pitchFamily="34" charset="-120"/>
              </a:rPr>
              <a:t>分</a:t>
            </a:r>
            <a:r>
              <a:rPr lang="zh-TW" altLang="en-US" sz="4000" b="1" dirty="0" smtClean="0">
                <a:latin typeface="微軟正黑體" panose="020B0604030504040204" pitchFamily="34" charset="-120"/>
                <a:ea typeface="微軟正黑體" panose="020B0604030504040204" pitchFamily="34" charset="-120"/>
              </a:rPr>
              <a:t>頻多工</a:t>
            </a:r>
            <a:r>
              <a:rPr lang="zh-TW" altLang="en-US"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t>
            </a:r>
            <a:r>
              <a:rPr lang="en-US" altLang="zh-TW" sz="2000" b="1" dirty="0" smtClean="0">
                <a:latin typeface="微軟正黑體" panose="020B0604030504040204" pitchFamily="34" charset="-120"/>
                <a:ea typeface="微軟正黑體" panose="020B0604030504040204" pitchFamily="34" charset="-120"/>
              </a:rPr>
              <a:t>Frequency </a:t>
            </a:r>
            <a:r>
              <a:rPr lang="en-US" altLang="zh-TW" sz="2000" b="1" dirty="0">
                <a:latin typeface="微軟正黑體" panose="020B0604030504040204" pitchFamily="34" charset="-120"/>
                <a:ea typeface="微軟正黑體" panose="020B0604030504040204" pitchFamily="34" charset="-120"/>
              </a:rPr>
              <a:t>Division Multiplexing</a:t>
            </a:r>
            <a:r>
              <a:rPr lang="zh-TW" altLang="en-US" sz="2000" b="1" dirty="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Access)</a:t>
            </a:r>
            <a:endParaRPr lang="zh-TW" altLang="en-US" sz="2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en-US" altLang="zh-TW" b="1" dirty="0" smtClean="0">
                <a:latin typeface="+mn-ea"/>
                <a:ea typeface="+mn-ea"/>
              </a:rPr>
              <a:t>(FDMA)</a:t>
            </a:r>
            <a:r>
              <a:rPr lang="zh-TW" altLang="en-US" b="1" dirty="0" smtClean="0">
                <a:latin typeface="+mn-ea"/>
                <a:ea typeface="+mn-ea"/>
              </a:rPr>
              <a:t> </a:t>
            </a:r>
            <a:r>
              <a:rPr lang="zh-TW" altLang="en-US" b="1" dirty="0">
                <a:latin typeface="+mn-ea"/>
                <a:ea typeface="+mn-ea"/>
              </a:rPr>
              <a:t>：</a:t>
            </a:r>
            <a:r>
              <a:rPr lang="zh-TW" altLang="en-US" sz="2800" b="1" dirty="0">
                <a:latin typeface="+mn-ea"/>
                <a:ea typeface="+mn-ea"/>
              </a:rPr>
              <a:t>可用頻</a:t>
            </a:r>
            <a:r>
              <a:rPr lang="zh-TW" altLang="en-US" sz="2800" b="1" dirty="0" smtClean="0">
                <a:latin typeface="+mn-ea"/>
                <a:ea typeface="+mn-ea"/>
              </a:rPr>
              <a:t>寬被</a:t>
            </a:r>
            <a:r>
              <a:rPr lang="zh-TW" altLang="en-US" sz="2800" b="1" dirty="0">
                <a:latin typeface="+mn-ea"/>
                <a:ea typeface="+mn-ea"/>
              </a:rPr>
              <a:t>分成若干等份，每一使用者在所有的時間內使用部份的頻寬</a:t>
            </a:r>
            <a:r>
              <a:rPr lang="zh-TW" altLang="en-US" sz="2800" b="1" dirty="0" smtClean="0">
                <a:latin typeface="+mn-ea"/>
                <a:ea typeface="+mn-ea"/>
              </a:rPr>
              <a:t>。</a:t>
            </a:r>
          </a:p>
          <a:p>
            <a:pPr marL="0" indent="0">
              <a:buNone/>
            </a:pPr>
            <a:endParaRPr lang="zh-TW" altLang="en-US" dirty="0">
              <a:latin typeface="+mn-ea"/>
              <a:ea typeface="+mn-ea"/>
            </a:endParaRPr>
          </a:p>
        </p:txBody>
      </p:sp>
      <p:pic>
        <p:nvPicPr>
          <p:cNvPr id="4" name="圖片 3" descr="曲老師"/>
          <p:cNvPicPr/>
          <p:nvPr/>
        </p:nvPicPr>
        <p:blipFill rotWithShape="1">
          <a:blip r:embed="rId3">
            <a:extLst>
              <a:ext uri="{28A0092B-C50C-407E-A947-70E740481C1C}">
                <a14:useLocalDpi xmlns:a14="http://schemas.microsoft.com/office/drawing/2010/main" val="0"/>
              </a:ext>
            </a:extLst>
          </a:blip>
          <a:srcRect t="30876" b="40040"/>
          <a:stretch/>
        </p:blipFill>
        <p:spPr bwMode="auto">
          <a:xfrm>
            <a:off x="683568" y="2924944"/>
            <a:ext cx="7560000" cy="2664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2643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latin typeface="微軟正黑體" panose="020B0604030504040204" pitchFamily="34" charset="-120"/>
                <a:ea typeface="微軟正黑體" panose="020B0604030504040204" pitchFamily="34" charset="-120"/>
              </a:rPr>
              <a:t>分時多工 </a:t>
            </a:r>
            <a:r>
              <a:rPr lang="en-US" altLang="zh-TW" sz="2400" b="1" dirty="0">
                <a:latin typeface="微軟正黑體" panose="020B0604030504040204" pitchFamily="34" charset="-120"/>
                <a:ea typeface="微軟正黑體" panose="020B0604030504040204" pitchFamily="34" charset="-120"/>
              </a:rPr>
              <a:t>( </a:t>
            </a:r>
            <a:r>
              <a:rPr lang="en-US" altLang="zh-TW" sz="2200" b="1" dirty="0" smtClean="0">
                <a:latin typeface="微軟正黑體" panose="020B0604030504040204" pitchFamily="34" charset="-120"/>
                <a:ea typeface="微軟正黑體" panose="020B0604030504040204" pitchFamily="34" charset="-120"/>
              </a:rPr>
              <a:t>Time </a:t>
            </a:r>
            <a:r>
              <a:rPr lang="en-US" altLang="zh-TW" sz="2200" b="1" dirty="0">
                <a:latin typeface="微軟正黑體" panose="020B0604030504040204" pitchFamily="34" charset="-120"/>
                <a:ea typeface="微軟正黑體" panose="020B0604030504040204" pitchFamily="34" charset="-120"/>
              </a:rPr>
              <a:t>Division </a:t>
            </a:r>
            <a:r>
              <a:rPr lang="en-US" altLang="zh-TW" sz="2200" b="1" dirty="0" smtClean="0">
                <a:latin typeface="微軟正黑體" panose="020B0604030504040204" pitchFamily="34" charset="-120"/>
                <a:ea typeface="微軟正黑體" panose="020B0604030504040204" pitchFamily="34" charset="-120"/>
              </a:rPr>
              <a:t>Multiplexing </a:t>
            </a:r>
            <a:r>
              <a:rPr lang="en-US" altLang="zh-TW" sz="2400" b="1" dirty="0">
                <a:latin typeface="微軟正黑體" panose="020B0604030504040204" pitchFamily="34" charset="-120"/>
                <a:ea typeface="微軟正黑體" panose="020B0604030504040204" pitchFamily="34" charset="-120"/>
              </a:rPr>
              <a:t>Access)</a:t>
            </a:r>
            <a:r>
              <a:rPr lang="en-US" altLang="zh-TW" sz="2200" b="1" dirty="0" smtClean="0">
                <a:latin typeface="微軟正黑體" panose="020B0604030504040204" pitchFamily="34" charset="-120"/>
                <a:ea typeface="微軟正黑體" panose="020B0604030504040204" pitchFamily="34" charset="-120"/>
              </a:rPr>
              <a:t> </a:t>
            </a:r>
            <a:endParaRPr lang="zh-TW" altLang="en-US" sz="22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en-US" altLang="zh-TW" b="1" dirty="0">
                <a:latin typeface="+mn-ea"/>
                <a:ea typeface="+mn-ea"/>
              </a:rPr>
              <a:t>(</a:t>
            </a:r>
            <a:r>
              <a:rPr lang="en-US" altLang="zh-TW" b="1" dirty="0" smtClean="0">
                <a:latin typeface="+mn-ea"/>
                <a:ea typeface="+mn-ea"/>
              </a:rPr>
              <a:t>TDMA)</a:t>
            </a:r>
            <a:r>
              <a:rPr lang="zh-TW" altLang="en-US" b="1" dirty="0">
                <a:latin typeface="+mn-ea"/>
                <a:ea typeface="+mn-ea"/>
              </a:rPr>
              <a:t>：</a:t>
            </a:r>
            <a:r>
              <a:rPr lang="zh-TW" altLang="en-US" sz="2800" b="1" dirty="0">
                <a:latin typeface="+mn-ea"/>
                <a:ea typeface="+mn-ea"/>
              </a:rPr>
              <a:t>在訊號周期 </a:t>
            </a:r>
            <a:r>
              <a:rPr lang="zh-TW" altLang="en-US" sz="2800" b="1" dirty="0" smtClean="0">
                <a:latin typeface="+mn-ea"/>
                <a:ea typeface="+mn-ea"/>
              </a:rPr>
              <a:t>時間</a:t>
            </a:r>
            <a:r>
              <a:rPr lang="zh-TW" altLang="en-US" sz="2800" b="1" dirty="0">
                <a:latin typeface="+mn-ea"/>
                <a:ea typeface="+mn-ea"/>
              </a:rPr>
              <a:t>內所有使用者輪流使用全部的頻寬，此輪流共享機制</a:t>
            </a:r>
            <a:r>
              <a:rPr lang="zh-TW" altLang="en-US" sz="2800" b="1" dirty="0" smtClean="0">
                <a:latin typeface="+mn-ea"/>
                <a:ea typeface="+mn-ea"/>
              </a:rPr>
              <a:t>以時間</a:t>
            </a:r>
            <a:r>
              <a:rPr lang="zh-TW" altLang="en-US" sz="2800" b="1" dirty="0">
                <a:latin typeface="+mn-ea"/>
                <a:ea typeface="+mn-ea"/>
              </a:rPr>
              <a:t>為週期持續進行。</a:t>
            </a:r>
            <a:endParaRPr lang="en-US" altLang="zh-TW" sz="2800" b="1" dirty="0">
              <a:latin typeface="+mn-ea"/>
              <a:ea typeface="+mn-ea"/>
            </a:endParaRPr>
          </a:p>
          <a:p>
            <a:pPr marL="0" indent="0">
              <a:buNone/>
            </a:pPr>
            <a:endParaRPr lang="zh-TW" altLang="en-US" dirty="0">
              <a:latin typeface="+mn-ea"/>
              <a:ea typeface="+mn-ea"/>
            </a:endParaRPr>
          </a:p>
        </p:txBody>
      </p:sp>
      <p:pic>
        <p:nvPicPr>
          <p:cNvPr id="4" name="圖片 3" descr="曲老師"/>
          <p:cNvPicPr/>
          <p:nvPr/>
        </p:nvPicPr>
        <p:blipFill rotWithShape="1">
          <a:blip r:embed="rId3">
            <a:extLst>
              <a:ext uri="{28A0092B-C50C-407E-A947-70E740481C1C}">
                <a14:useLocalDpi xmlns:a14="http://schemas.microsoft.com/office/drawing/2010/main" val="0"/>
              </a:ext>
            </a:extLst>
          </a:blip>
          <a:srcRect b="73307"/>
          <a:stretch/>
        </p:blipFill>
        <p:spPr bwMode="auto">
          <a:xfrm>
            <a:off x="827584" y="3212975"/>
            <a:ext cx="7560000" cy="2664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359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400" b="1" dirty="0">
                <a:latin typeface="微軟正黑體" panose="020B0604030504040204" pitchFamily="34" charset="-120"/>
                <a:ea typeface="微軟正黑體" panose="020B0604030504040204" pitchFamily="34" charset="-120"/>
              </a:rPr>
              <a:t>分碼多工 </a:t>
            </a:r>
            <a:r>
              <a:rPr lang="en-US" altLang="zh-TW" sz="2400" b="1"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Code </a:t>
            </a:r>
            <a:r>
              <a:rPr lang="en-US" altLang="zh-TW" sz="2400" b="1" dirty="0">
                <a:latin typeface="微軟正黑體" panose="020B0604030504040204" pitchFamily="34" charset="-120"/>
                <a:ea typeface="微軟正黑體" panose="020B0604030504040204" pitchFamily="34" charset="-120"/>
              </a:rPr>
              <a:t>Division </a:t>
            </a:r>
            <a:r>
              <a:rPr lang="en-US" altLang="zh-TW" sz="2400" b="1" dirty="0" smtClean="0">
                <a:latin typeface="微軟正黑體" panose="020B0604030504040204" pitchFamily="34" charset="-120"/>
                <a:ea typeface="微軟正黑體" panose="020B0604030504040204" pitchFamily="34" charset="-120"/>
              </a:rPr>
              <a:t>Multiplexing </a:t>
            </a:r>
            <a:r>
              <a:rPr lang="en-US" altLang="zh-TW" sz="2400" b="1" dirty="0">
                <a:latin typeface="微軟正黑體" panose="020B0604030504040204" pitchFamily="34" charset="-120"/>
                <a:ea typeface="微軟正黑體" panose="020B0604030504040204" pitchFamily="34" charset="-120"/>
              </a:rPr>
              <a:t>Access)</a:t>
            </a:r>
            <a:r>
              <a:rPr lang="en-US" altLang="zh-TW" sz="2400" b="1" dirty="0" smtClean="0">
                <a:latin typeface="微軟正黑體" panose="020B0604030504040204" pitchFamily="34" charset="-120"/>
                <a:ea typeface="微軟正黑體" panose="020B0604030504040204" pitchFamily="34" charset="-120"/>
              </a:rPr>
              <a:t> </a:t>
            </a:r>
            <a:endParaRPr lang="zh-TW" altLang="en-US" sz="24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r>
              <a:rPr lang="en-US" altLang="zh-TW" b="1" dirty="0">
                <a:latin typeface="+mn-ea"/>
                <a:ea typeface="+mn-ea"/>
              </a:rPr>
              <a:t>(</a:t>
            </a:r>
            <a:r>
              <a:rPr lang="en-US" altLang="zh-TW" b="1" dirty="0" smtClean="0">
                <a:latin typeface="+mn-ea"/>
                <a:ea typeface="+mn-ea"/>
              </a:rPr>
              <a:t>CDMA)</a:t>
            </a:r>
            <a:r>
              <a:rPr lang="zh-TW" altLang="en-US" b="1" dirty="0">
                <a:latin typeface="+mn-ea"/>
                <a:ea typeface="+mn-ea"/>
              </a:rPr>
              <a:t>：</a:t>
            </a:r>
            <a:r>
              <a:rPr lang="zh-TW" altLang="en-US" sz="2800" b="1" dirty="0">
                <a:latin typeface="+mn-ea"/>
                <a:ea typeface="+mn-ea"/>
              </a:rPr>
              <a:t>在展頻通訊中使用者使用彼此間相互正交的展頻碼展頻，經展頻後的調變訊號於所有的時間傳送於所有的頻寬中。</a:t>
            </a:r>
          </a:p>
          <a:p>
            <a:pPr marL="0" indent="0">
              <a:buNone/>
            </a:pPr>
            <a:endParaRPr lang="zh-TW" altLang="en-US" dirty="0">
              <a:latin typeface="+mn-ea"/>
              <a:ea typeface="+mn-ea"/>
            </a:endParaRPr>
          </a:p>
        </p:txBody>
      </p:sp>
      <p:pic>
        <p:nvPicPr>
          <p:cNvPr id="4" name="圖片 3" descr="曲老師"/>
          <p:cNvPicPr/>
          <p:nvPr/>
        </p:nvPicPr>
        <p:blipFill rotWithShape="1">
          <a:blip r:embed="rId3">
            <a:extLst>
              <a:ext uri="{28A0092B-C50C-407E-A947-70E740481C1C}">
                <a14:useLocalDpi xmlns:a14="http://schemas.microsoft.com/office/drawing/2010/main" val="0"/>
              </a:ext>
            </a:extLst>
          </a:blip>
          <a:srcRect t="65338" b="5776"/>
          <a:stretch/>
        </p:blipFill>
        <p:spPr bwMode="auto">
          <a:xfrm>
            <a:off x="971600" y="3198979"/>
            <a:ext cx="7560840" cy="26642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488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pPr algn="l"/>
            <a:r>
              <a:rPr lang="en-US" altLang="zh-TW" sz="1000" dirty="0" smtClean="0">
                <a:solidFill>
                  <a:srgbClr val="0091EA"/>
                </a:solidFill>
                <a:latin typeface="+mn-ea"/>
                <a:ea typeface="+mn-ea"/>
              </a:rPr>
              <a:t>106</a:t>
            </a:r>
            <a:r>
              <a:rPr lang="zh-TW" altLang="en-US" sz="1000" dirty="0" smtClean="0">
                <a:solidFill>
                  <a:srgbClr val="0091EA"/>
                </a:solidFill>
                <a:latin typeface="+mn-ea"/>
                <a:ea typeface="+mn-ea"/>
              </a:rPr>
              <a:t>年度教育部「延續典範科技大學推動產學合作」計畫</a:t>
            </a:r>
            <a:endParaRPr lang="en-US" altLang="zh-TW" sz="1000" dirty="0" smtClean="0">
              <a:solidFill>
                <a:srgbClr val="0091EA"/>
              </a:solidFill>
              <a:latin typeface="+mn-ea"/>
              <a:ea typeface="+mn-ea"/>
            </a:endParaRPr>
          </a:p>
          <a:p>
            <a:pPr algn="l"/>
            <a:r>
              <a:rPr lang="zh-TW" altLang="en-US" sz="1000" dirty="0" smtClean="0">
                <a:solidFill>
                  <a:srgbClr val="0091EA"/>
                </a:solidFill>
                <a:latin typeface="+mn-ea"/>
                <a:ea typeface="+mn-ea"/>
              </a:rPr>
              <a:t>智慧物聯網高階研發人才培育實驗室</a:t>
            </a:r>
            <a:r>
              <a:rPr lang="zh-TW" altLang="en-US" sz="1000" b="1" dirty="0" smtClean="0">
                <a:solidFill>
                  <a:srgbClr val="0091EA"/>
                </a:solidFill>
                <a:latin typeface="+mn-ea"/>
                <a:ea typeface="+mn-ea"/>
              </a:rPr>
              <a:t>「新一代網路技術」課程</a:t>
            </a:r>
            <a:r>
              <a:rPr lang="zh-TW" altLang="en-US" b="1" dirty="0" smtClean="0">
                <a:solidFill>
                  <a:srgbClr val="0091EA"/>
                </a:solidFill>
                <a:latin typeface="+mn-ea"/>
                <a:ea typeface="+mn-ea"/>
              </a:rPr>
              <a:t>	</a:t>
            </a:r>
            <a:r>
              <a:rPr lang="zh-TW" altLang="en-US" dirty="0" smtClean="0">
                <a:latin typeface="+mn-ea"/>
                <a:ea typeface="+mn-ea"/>
              </a:rPr>
              <a:t>				</a:t>
            </a:r>
            <a:r>
              <a:rPr lang="en-US" altLang="zh-TW" dirty="0" smtClean="0">
                <a:latin typeface="+mn-ea"/>
                <a:ea typeface="+mn-ea"/>
              </a:rPr>
              <a:t>	</a:t>
            </a:r>
            <a:fld id="{00000000-1234-1234-1234-123412341234}" type="slidenum">
              <a:rPr lang="en-US" altLang="zh-TW" smtClean="0">
                <a:solidFill>
                  <a:srgbClr val="0091EA"/>
                </a:solidFill>
                <a:latin typeface="+mn-ea"/>
                <a:ea typeface="+mn-ea"/>
              </a:rPr>
              <a:pPr algn="l"/>
              <a:t>19</a:t>
            </a:fld>
            <a:endParaRPr lang="zh-TW" altLang="en-US" dirty="0" smtClean="0">
              <a:solidFill>
                <a:srgbClr val="0091EA"/>
              </a:solidFill>
              <a:latin typeface="+mn-ea"/>
              <a:ea typeface="+mn-ea"/>
            </a:endParaRPr>
          </a:p>
        </p:txBody>
      </p:sp>
      <p:sp>
        <p:nvSpPr>
          <p:cNvPr id="5" name="標題 1"/>
          <p:cNvSpPr>
            <a:spLocks noGrp="1"/>
          </p:cNvSpPr>
          <p:nvPr>
            <p:ph type="title"/>
          </p:nvPr>
        </p:nvSpPr>
        <p:spPr>
          <a:xfrm>
            <a:off x="748828" y="179953"/>
            <a:ext cx="7571700" cy="936900"/>
          </a:xfrm>
        </p:spPr>
        <p:txBody>
          <a:bodyPr/>
          <a:lstStyle/>
          <a:p>
            <a:r>
              <a:rPr lang="zh-TW" altLang="en-US" sz="4000" b="1" dirty="0" smtClean="0">
                <a:latin typeface="+mn-ea"/>
                <a:ea typeface="+mn-ea"/>
              </a:rPr>
              <a:t>章節</a:t>
            </a:r>
            <a:r>
              <a:rPr lang="zh-TW" altLang="en-US" sz="4000" b="1" dirty="0">
                <a:latin typeface="+mn-ea"/>
                <a:ea typeface="+mn-ea"/>
              </a:rPr>
              <a:t>目錄</a:t>
            </a:r>
          </a:p>
        </p:txBody>
      </p:sp>
      <p:sp>
        <p:nvSpPr>
          <p:cNvPr id="10" name="向右箭號 9"/>
          <p:cNvSpPr/>
          <p:nvPr/>
        </p:nvSpPr>
        <p:spPr bwMode="auto">
          <a:xfrm>
            <a:off x="1124372" y="2029945"/>
            <a:ext cx="720725" cy="433387"/>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a:lstStyle/>
          <a:p>
            <a:pPr algn="r">
              <a:defRPr/>
            </a:pPr>
            <a:endParaRPr kumimoji="0" lang="zh-TW" altLang="en-US">
              <a:solidFill>
                <a:schemeClr val="tx1"/>
              </a:solidFill>
              <a:latin typeface="+mn-ea"/>
            </a:endParaRPr>
          </a:p>
        </p:txBody>
      </p:sp>
      <p:grpSp>
        <p:nvGrpSpPr>
          <p:cNvPr id="11" name="Group 46"/>
          <p:cNvGrpSpPr>
            <a:grpSpLocks/>
          </p:cNvGrpSpPr>
          <p:nvPr/>
        </p:nvGrpSpPr>
        <p:grpSpPr bwMode="auto">
          <a:xfrm>
            <a:off x="1916533" y="1116853"/>
            <a:ext cx="5759451" cy="685800"/>
            <a:chOff x="1296" y="1824"/>
            <a:chExt cx="2976" cy="432"/>
          </a:xfrm>
        </p:grpSpPr>
        <p:sp>
          <p:nvSpPr>
            <p:cNvPr id="12"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just">
                <a:defRPr/>
              </a:pPr>
              <a:endParaRPr kumimoji="0" lang="zh-TW" altLang="en-US">
                <a:latin typeface="+mn-ea"/>
                <a:ea typeface="+mn-ea"/>
              </a:endParaRPr>
            </a:p>
          </p:txBody>
        </p:sp>
        <p:sp>
          <p:nvSpPr>
            <p:cNvPr id="13"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4" name="Text Box 49"/>
            <p:cNvSpPr txBox="1">
              <a:spLocks noChangeArrowheads="1"/>
            </p:cNvSpPr>
            <p:nvPr/>
          </p:nvSpPr>
          <p:spPr bwMode="gray">
            <a:xfrm>
              <a:off x="1680" y="1945"/>
              <a:ext cx="2555" cy="194"/>
            </a:xfrm>
            <a:prstGeom prst="rect">
              <a:avLst/>
            </a:prstGeom>
            <a:noFill/>
            <a:ln w="9525" algn="ctr">
              <a:noFill/>
              <a:miter lim="800000"/>
              <a:headEnd/>
              <a:tailEnd/>
            </a:ln>
          </p:spPr>
          <p:txBody>
            <a:bodyPr>
              <a:spAutoFit/>
            </a:bodyPr>
            <a:lstStyle/>
            <a:p>
              <a:pPr algn="just" eaLnBrk="0" hangingPunct="0"/>
              <a:r>
                <a:rPr lang="zh-TW" altLang="en-US" b="1" dirty="0" smtClean="0">
                  <a:latin typeface="+mn-ea"/>
                  <a:ea typeface="+mn-ea"/>
                  <a:cs typeface="Times New Roman" pitchFamily="18" charset="0"/>
                </a:rPr>
                <a:t>行動通訊基礎介紹</a:t>
              </a:r>
              <a:endParaRPr kumimoji="0" lang="en-US" altLang="zh-TW" b="1" dirty="0">
                <a:solidFill>
                  <a:srgbClr val="000000"/>
                </a:solidFill>
                <a:latin typeface="+mn-ea"/>
                <a:ea typeface="+mn-ea"/>
                <a:cs typeface="Times New Roman" pitchFamily="18" charset="0"/>
              </a:endParaRPr>
            </a:p>
          </p:txBody>
        </p:sp>
        <p:sp>
          <p:nvSpPr>
            <p:cNvPr id="15" name="Text Box 5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a:solidFill>
                    <a:schemeClr val="bg1"/>
                  </a:solidFill>
                  <a:latin typeface="+mn-ea"/>
                  <a:ea typeface="+mn-ea"/>
                </a:rPr>
                <a:t>1</a:t>
              </a:r>
            </a:p>
          </p:txBody>
        </p:sp>
      </p:grpSp>
      <p:grpSp>
        <p:nvGrpSpPr>
          <p:cNvPr id="16" name="Group 51"/>
          <p:cNvGrpSpPr>
            <a:grpSpLocks/>
          </p:cNvGrpSpPr>
          <p:nvPr/>
        </p:nvGrpSpPr>
        <p:grpSpPr bwMode="auto">
          <a:xfrm>
            <a:off x="1916533" y="1898557"/>
            <a:ext cx="5759451" cy="685800"/>
            <a:chOff x="1296" y="1824"/>
            <a:chExt cx="2976" cy="432"/>
          </a:xfrm>
        </p:grpSpPr>
        <p:sp>
          <p:nvSpPr>
            <p:cNvPr id="17"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algn="just">
                <a:defRPr/>
              </a:pPr>
              <a:r>
                <a:rPr kumimoji="0" lang="zh-TW" altLang="en-US" dirty="0" smtClean="0">
                  <a:latin typeface="+mn-ea"/>
                  <a:ea typeface="+mn-ea"/>
                </a:rPr>
                <a:t>     </a:t>
              </a:r>
              <a:endParaRPr kumimoji="0" lang="zh-TW" altLang="en-US" dirty="0">
                <a:latin typeface="+mn-ea"/>
                <a:ea typeface="+mn-ea"/>
              </a:endParaRPr>
            </a:p>
          </p:txBody>
        </p:sp>
        <p:sp>
          <p:nvSpPr>
            <p:cNvPr id="18"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9" name="Text Box 54"/>
            <p:cNvSpPr txBox="1">
              <a:spLocks noChangeArrowheads="1"/>
            </p:cNvSpPr>
            <p:nvPr/>
          </p:nvSpPr>
          <p:spPr bwMode="gray">
            <a:xfrm>
              <a:off x="1680" y="1934"/>
              <a:ext cx="2555"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0" name="Text Box 55"/>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a:solidFill>
                    <a:schemeClr val="bg1"/>
                  </a:solidFill>
                  <a:latin typeface="+mn-ea"/>
                  <a:ea typeface="+mn-ea"/>
                </a:rPr>
                <a:t>2</a:t>
              </a:r>
            </a:p>
          </p:txBody>
        </p:sp>
      </p:grpSp>
      <p:grpSp>
        <p:nvGrpSpPr>
          <p:cNvPr id="21" name="Group 56"/>
          <p:cNvGrpSpPr>
            <a:grpSpLocks/>
          </p:cNvGrpSpPr>
          <p:nvPr/>
        </p:nvGrpSpPr>
        <p:grpSpPr bwMode="auto">
          <a:xfrm>
            <a:off x="1918021" y="2680261"/>
            <a:ext cx="5759451" cy="685800"/>
            <a:chOff x="1296" y="1824"/>
            <a:chExt cx="2976" cy="432"/>
          </a:xfrm>
        </p:grpSpPr>
        <p:sp>
          <p:nvSpPr>
            <p:cNvPr id="22"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algn="just">
                <a:defRPr/>
              </a:pPr>
              <a:endParaRPr kumimoji="0" lang="zh-TW" altLang="en-US" dirty="0">
                <a:latin typeface="+mn-ea"/>
                <a:ea typeface="+mn-ea"/>
              </a:endParaRPr>
            </a:p>
          </p:txBody>
        </p:sp>
        <p:sp>
          <p:nvSpPr>
            <p:cNvPr id="23"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24" name="Text Box 59"/>
            <p:cNvSpPr txBox="1">
              <a:spLocks noChangeArrowheads="1"/>
            </p:cNvSpPr>
            <p:nvPr/>
          </p:nvSpPr>
          <p:spPr bwMode="gray">
            <a:xfrm>
              <a:off x="1680" y="1934"/>
              <a:ext cx="2160"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5" name="Text Box 6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smtClean="0">
                  <a:solidFill>
                    <a:schemeClr val="bg1"/>
                  </a:solidFill>
                  <a:latin typeface="+mn-ea"/>
                  <a:ea typeface="+mn-ea"/>
                </a:rPr>
                <a:t>3</a:t>
              </a:r>
              <a:endParaRPr kumimoji="0" lang="en-US" altLang="zh-TW" sz="2400" dirty="0">
                <a:solidFill>
                  <a:schemeClr val="bg1"/>
                </a:solidFill>
                <a:latin typeface="+mn-ea"/>
                <a:ea typeface="+mn-ea"/>
              </a:endParaRPr>
            </a:p>
          </p:txBody>
        </p:sp>
      </p:grpSp>
      <p:sp>
        <p:nvSpPr>
          <p:cNvPr id="29" name="Text Box 64"/>
          <p:cNvSpPr txBox="1">
            <a:spLocks noChangeArrowheads="1"/>
          </p:cNvSpPr>
          <p:nvPr/>
        </p:nvSpPr>
        <p:spPr bwMode="gray">
          <a:xfrm>
            <a:off x="2636017" y="3636590"/>
            <a:ext cx="4967914" cy="307975"/>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rPr>
              <a:t> </a:t>
            </a:r>
            <a:endParaRPr kumimoji="0" lang="en-US" altLang="zh-TW" b="1" dirty="0">
              <a:solidFill>
                <a:srgbClr val="000000"/>
              </a:solidFill>
              <a:latin typeface="+mn-ea"/>
              <a:ea typeface="+mn-ea"/>
            </a:endParaRPr>
          </a:p>
        </p:txBody>
      </p:sp>
      <p:sp>
        <p:nvSpPr>
          <p:cNvPr id="31" name="Text Box 54"/>
          <p:cNvSpPr txBox="1">
            <a:spLocks noChangeArrowheads="1"/>
          </p:cNvSpPr>
          <p:nvPr/>
        </p:nvSpPr>
        <p:spPr bwMode="gray">
          <a:xfrm>
            <a:off x="2637160" y="4501005"/>
            <a:ext cx="4968875"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32" name="Text Box 49"/>
          <p:cNvSpPr txBox="1">
            <a:spLocks noChangeArrowheads="1"/>
          </p:cNvSpPr>
          <p:nvPr/>
        </p:nvSpPr>
        <p:spPr bwMode="gray">
          <a:xfrm>
            <a:off x="2659688" y="2081546"/>
            <a:ext cx="4944689" cy="307777"/>
          </a:xfrm>
          <a:prstGeom prst="rect">
            <a:avLst/>
          </a:prstGeom>
          <a:noFill/>
          <a:ln w="9525" algn="ctr">
            <a:noFill/>
            <a:miter lim="800000"/>
            <a:headEnd/>
            <a:tailEnd/>
          </a:ln>
        </p:spPr>
        <p:txBody>
          <a:bodyPr>
            <a:spAutoFit/>
          </a:bodyPr>
          <a:lstStyle/>
          <a:p>
            <a:pPr algn="just" eaLnBrk="0" hangingPunct="0"/>
            <a:r>
              <a:rPr lang="en-US" altLang="zh-TW" b="1" dirty="0" smtClean="0">
                <a:latin typeface="+mn-ea"/>
                <a:ea typeface="+mn-ea"/>
                <a:cs typeface="Times New Roman" pitchFamily="18" charset="0"/>
              </a:rPr>
              <a:t>3G</a:t>
            </a:r>
            <a:r>
              <a:rPr lang="zh-TW" altLang="en-US" b="1" dirty="0" smtClean="0">
                <a:latin typeface="+mn-ea"/>
                <a:ea typeface="+mn-ea"/>
                <a:cs typeface="Times New Roman" pitchFamily="18" charset="0"/>
              </a:rPr>
              <a:t>技術</a:t>
            </a:r>
            <a:endParaRPr kumimoji="0" lang="en-US" altLang="zh-TW" b="1" dirty="0">
              <a:solidFill>
                <a:srgbClr val="000000"/>
              </a:solidFill>
              <a:latin typeface="+mn-ea"/>
              <a:ea typeface="+mn-ea"/>
              <a:cs typeface="Times New Roman" pitchFamily="18" charset="0"/>
            </a:endParaRPr>
          </a:p>
        </p:txBody>
      </p:sp>
      <p:sp>
        <p:nvSpPr>
          <p:cNvPr id="33" name="Text Box 49"/>
          <p:cNvSpPr txBox="1">
            <a:spLocks noChangeArrowheads="1"/>
          </p:cNvSpPr>
          <p:nvPr/>
        </p:nvSpPr>
        <p:spPr bwMode="gray">
          <a:xfrm>
            <a:off x="2659688" y="2880089"/>
            <a:ext cx="4944689" cy="307777"/>
          </a:xfrm>
          <a:prstGeom prst="rect">
            <a:avLst/>
          </a:prstGeom>
          <a:noFill/>
          <a:ln w="9525" algn="ctr">
            <a:noFill/>
            <a:miter lim="800000"/>
            <a:headEnd/>
            <a:tailEnd/>
          </a:ln>
        </p:spPr>
        <p:txBody>
          <a:bodyPr>
            <a:spAutoFit/>
          </a:bodyPr>
          <a:lstStyle/>
          <a:p>
            <a:pPr algn="just" eaLnBrk="0" hangingPunct="0"/>
            <a:r>
              <a:rPr lang="en-US" altLang="zh-TW" b="1" dirty="0" smtClean="0">
                <a:latin typeface="+mn-ea"/>
                <a:ea typeface="+mn-ea"/>
                <a:cs typeface="Times New Roman" pitchFamily="18" charset="0"/>
              </a:rPr>
              <a:t>4G &amp; 5G</a:t>
            </a:r>
            <a:r>
              <a:rPr lang="zh-TW" altLang="en-US" b="1" dirty="0" smtClean="0">
                <a:latin typeface="+mn-ea"/>
                <a:ea typeface="+mn-ea"/>
                <a:cs typeface="Times New Roman" pitchFamily="18" charset="0"/>
              </a:rPr>
              <a:t>技術</a:t>
            </a:r>
            <a:endParaRPr kumimoji="0" lang="en-US" altLang="zh-TW" b="1" dirty="0" smtClean="0">
              <a:solidFill>
                <a:srgbClr val="000000"/>
              </a:solidFill>
              <a:latin typeface="+mn-ea"/>
              <a:ea typeface="+mn-ea"/>
              <a:cs typeface="Times New Roman" pitchFamily="18" charset="0"/>
            </a:endParaRPr>
          </a:p>
        </p:txBody>
      </p:sp>
      <p:sp>
        <p:nvSpPr>
          <p:cNvPr id="40" name="Text Box 54"/>
          <p:cNvSpPr txBox="1">
            <a:spLocks noChangeArrowheads="1"/>
          </p:cNvSpPr>
          <p:nvPr/>
        </p:nvSpPr>
        <p:spPr bwMode="gray">
          <a:xfrm>
            <a:off x="2637160" y="5234182"/>
            <a:ext cx="4968875"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Tree>
    <p:extLst>
      <p:ext uri="{BB962C8B-B14F-4D97-AF65-F5344CB8AC3E}">
        <p14:creationId xmlns:p14="http://schemas.microsoft.com/office/powerpoint/2010/main" val="181160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84"/>
          <p:cNvSpPr/>
          <p:nvPr/>
        </p:nvSpPr>
        <p:spPr>
          <a:xfrm>
            <a:off x="5865747" y="3416025"/>
            <a:ext cx="1820700" cy="1820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 name="Shape 85"/>
          <p:cNvSpPr txBox="1">
            <a:spLocks noGrp="1"/>
          </p:cNvSpPr>
          <p:nvPr>
            <p:ph type="ctrTitle" idx="4294967295"/>
          </p:nvPr>
        </p:nvSpPr>
        <p:spPr>
          <a:xfrm>
            <a:off x="1296975" y="584990"/>
            <a:ext cx="5642100" cy="83112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zh-TW" altLang="en-US" sz="4000" b="1" dirty="0" smtClean="0">
                <a:latin typeface="+mj-ea"/>
                <a:ea typeface="+mj-ea"/>
              </a:rPr>
              <a:t>章節要點</a:t>
            </a:r>
            <a:endParaRPr sz="4000" b="1" dirty="0">
              <a:latin typeface="+mj-ea"/>
              <a:ea typeface="+mj-ea"/>
            </a:endParaRPr>
          </a:p>
        </p:txBody>
      </p:sp>
      <p:sp>
        <p:nvSpPr>
          <p:cNvPr id="7" name="Shape 87"/>
          <p:cNvSpPr txBox="1">
            <a:spLocks/>
          </p:cNvSpPr>
          <p:nvPr/>
        </p:nvSpPr>
        <p:spPr>
          <a:xfrm>
            <a:off x="1796120" y="1805711"/>
            <a:ext cx="5623692" cy="3722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r>
              <a:rPr lang="zh-TW" altLang="en-US" sz="2800" dirty="0" smtClean="0">
                <a:latin typeface="+mn-ea"/>
                <a:ea typeface="+mn-ea"/>
              </a:rPr>
              <a:t>行動通訊基礎介紹</a:t>
            </a:r>
            <a:endParaRPr lang="en-US" altLang="zh-TW" sz="2800" dirty="0" smtClean="0">
              <a:latin typeface="+mn-ea"/>
              <a:ea typeface="+mn-ea"/>
            </a:endParaRPr>
          </a:p>
          <a:p>
            <a:r>
              <a:rPr lang="en-US" altLang="zh-TW" sz="2800" dirty="0" smtClean="0">
                <a:latin typeface="+mn-ea"/>
                <a:ea typeface="+mn-ea"/>
              </a:rPr>
              <a:t>3G</a:t>
            </a:r>
            <a:r>
              <a:rPr lang="zh-TW" altLang="en-US" sz="2800" dirty="0" smtClean="0">
                <a:latin typeface="+mn-ea"/>
                <a:ea typeface="+mn-ea"/>
              </a:rPr>
              <a:t>技術</a:t>
            </a:r>
            <a:endParaRPr lang="en-US" altLang="zh-TW" sz="2800" dirty="0" smtClean="0">
              <a:latin typeface="+mn-ea"/>
              <a:ea typeface="+mn-ea"/>
            </a:endParaRPr>
          </a:p>
          <a:p>
            <a:r>
              <a:rPr lang="en-US" altLang="zh-TW" sz="2800" dirty="0" smtClean="0">
                <a:latin typeface="+mn-ea"/>
                <a:ea typeface="+mn-ea"/>
              </a:rPr>
              <a:t>4G &amp; 5G</a:t>
            </a:r>
            <a:r>
              <a:rPr lang="zh-TW" altLang="en-US" sz="2800" dirty="0" smtClean="0">
                <a:latin typeface="+mn-ea"/>
                <a:ea typeface="+mn-ea"/>
              </a:rPr>
              <a:t>技術</a:t>
            </a:r>
            <a:endParaRPr lang="zh-TW" altLang="zh-TW" sz="2800" dirty="0">
              <a:latin typeface="+mn-ea"/>
              <a:ea typeface="+mn-ea"/>
            </a:endParaRPr>
          </a:p>
        </p:txBody>
      </p:sp>
      <p:cxnSp>
        <p:nvCxnSpPr>
          <p:cNvPr id="8" name="Shape 89"/>
          <p:cNvCxnSpPr/>
          <p:nvPr/>
        </p:nvCxnSpPr>
        <p:spPr>
          <a:xfrm>
            <a:off x="6939075" y="5244825"/>
            <a:ext cx="145800" cy="567600"/>
          </a:xfrm>
          <a:prstGeom prst="straightConnector1">
            <a:avLst/>
          </a:prstGeom>
          <a:noFill/>
          <a:ln w="9525" cap="flat" cmpd="sng">
            <a:solidFill>
              <a:srgbClr val="CFD8DC"/>
            </a:solidFill>
            <a:prstDash val="solid"/>
            <a:round/>
            <a:headEnd type="none" w="med" len="med"/>
            <a:tailEnd type="none" w="med" len="med"/>
          </a:ln>
        </p:spPr>
      </p:cxnSp>
      <p:cxnSp>
        <p:nvCxnSpPr>
          <p:cNvPr id="9" name="Shape 90"/>
          <p:cNvCxnSpPr/>
          <p:nvPr/>
        </p:nvCxnSpPr>
        <p:spPr>
          <a:xfrm>
            <a:off x="7419812" y="4970090"/>
            <a:ext cx="289500" cy="396300"/>
          </a:xfrm>
          <a:prstGeom prst="straightConnector1">
            <a:avLst/>
          </a:prstGeom>
          <a:noFill/>
          <a:ln w="9525" cap="flat" cmpd="sng">
            <a:solidFill>
              <a:srgbClr val="CFD8DC"/>
            </a:solidFill>
            <a:prstDash val="solid"/>
            <a:round/>
            <a:headEnd type="none" w="med" len="med"/>
            <a:tailEnd type="none" w="med" len="med"/>
          </a:ln>
        </p:spPr>
      </p:cxnSp>
      <p:cxnSp>
        <p:nvCxnSpPr>
          <p:cNvPr id="10" name="Shape 91"/>
          <p:cNvCxnSpPr/>
          <p:nvPr/>
        </p:nvCxnSpPr>
        <p:spPr>
          <a:xfrm>
            <a:off x="7636225" y="4669275"/>
            <a:ext cx="802500" cy="259500"/>
          </a:xfrm>
          <a:prstGeom prst="straightConnector1">
            <a:avLst/>
          </a:prstGeom>
          <a:noFill/>
          <a:ln w="9525" cap="flat" cmpd="sng">
            <a:solidFill>
              <a:srgbClr val="CFD8DC"/>
            </a:solidFill>
            <a:prstDash val="solid"/>
            <a:round/>
            <a:headEnd type="none" w="med" len="med"/>
            <a:tailEnd type="none" w="med" len="med"/>
          </a:ln>
        </p:spPr>
      </p:cxnSp>
    </p:spTree>
    <p:extLst>
      <p:ext uri="{BB962C8B-B14F-4D97-AF65-F5344CB8AC3E}">
        <p14:creationId xmlns:p14="http://schemas.microsoft.com/office/powerpoint/2010/main" val="29287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b="1" dirty="0" smtClean="0">
                <a:latin typeface="+mj-ea"/>
                <a:ea typeface="+mj-ea"/>
              </a:rPr>
              <a:t>2G </a:t>
            </a:r>
            <a:r>
              <a:rPr lang="zh-TW" altLang="en-US" b="1" dirty="0" smtClean="0">
                <a:latin typeface="+mj-ea"/>
                <a:ea typeface="+mj-ea"/>
              </a:rPr>
              <a:t>至</a:t>
            </a:r>
            <a:r>
              <a:rPr lang="en-US" altLang="zh-TW" b="1" dirty="0" smtClean="0">
                <a:latin typeface="+mj-ea"/>
                <a:ea typeface="+mj-ea"/>
              </a:rPr>
              <a:t> </a:t>
            </a:r>
            <a:r>
              <a:rPr lang="en-US" b="1" dirty="0" smtClean="0">
                <a:latin typeface="+mj-ea"/>
                <a:ea typeface="+mj-ea"/>
              </a:rPr>
              <a:t>3G</a:t>
            </a:r>
            <a:r>
              <a:rPr lang="zh-TW" altLang="en-US" b="1" dirty="0" smtClean="0">
                <a:latin typeface="+mj-ea"/>
                <a:ea typeface="+mj-ea"/>
              </a:rPr>
              <a:t> 發展</a:t>
            </a:r>
            <a:endParaRPr b="1" dirty="0">
              <a:latin typeface="+mj-ea"/>
              <a:ea typeface="+mj-ea"/>
            </a:endParaRPr>
          </a:p>
        </p:txBody>
      </p:sp>
      <p:sp>
        <p:nvSpPr>
          <p:cNvPr id="2" name="矩形 1"/>
          <p:cNvSpPr/>
          <p:nvPr/>
        </p:nvSpPr>
        <p:spPr>
          <a:xfrm>
            <a:off x="765545" y="1320976"/>
            <a:ext cx="7634176" cy="2677656"/>
          </a:xfrm>
          <a:prstGeom prst="rect">
            <a:avLst/>
          </a:prstGeom>
        </p:spPr>
        <p:txBody>
          <a:bodyPr wrap="square">
            <a:spAutoFit/>
          </a:bodyPr>
          <a:lstStyle/>
          <a:p>
            <a:pPr marL="139700" indent="0">
              <a:buNone/>
            </a:pPr>
            <a:r>
              <a:rPr lang="en-US" altLang="zh-TW" sz="2800" b="1" dirty="0" smtClean="0">
                <a:latin typeface="+mn-ea"/>
                <a:ea typeface="+mn-ea"/>
              </a:rPr>
              <a:t>2G</a:t>
            </a:r>
            <a:r>
              <a:rPr lang="zh-TW" altLang="en-US" sz="2800" b="1" dirty="0" smtClean="0">
                <a:latin typeface="+mn-ea"/>
                <a:ea typeface="+mn-ea"/>
              </a:rPr>
              <a:t>主要</a:t>
            </a:r>
            <a:r>
              <a:rPr lang="zh-TW" altLang="en-US" sz="2800" b="1" dirty="0">
                <a:latin typeface="+mn-ea"/>
                <a:ea typeface="+mn-ea"/>
              </a:rPr>
              <a:t>有</a:t>
            </a:r>
            <a:r>
              <a:rPr lang="en-US" altLang="zh-TW" sz="2800" b="1" dirty="0">
                <a:latin typeface="+mn-ea"/>
                <a:ea typeface="+mn-ea"/>
              </a:rPr>
              <a:t>CDMA</a:t>
            </a:r>
            <a:r>
              <a:rPr lang="zh-TW" altLang="en-US" sz="2800" b="1" dirty="0">
                <a:latin typeface="+mn-ea"/>
                <a:ea typeface="+mn-ea"/>
              </a:rPr>
              <a:t>和</a:t>
            </a:r>
            <a:r>
              <a:rPr lang="en-US" altLang="zh-TW" sz="2800" b="1" dirty="0">
                <a:latin typeface="+mn-ea"/>
                <a:ea typeface="+mn-ea"/>
              </a:rPr>
              <a:t>GSM</a:t>
            </a:r>
            <a:r>
              <a:rPr lang="zh-TW" altLang="en-US" sz="2800" b="1" dirty="0">
                <a:latin typeface="+mn-ea"/>
                <a:ea typeface="+mn-ea"/>
              </a:rPr>
              <a:t>兩</a:t>
            </a:r>
            <a:r>
              <a:rPr lang="zh-TW" altLang="en-US" sz="2800" b="1" dirty="0" smtClean="0">
                <a:latin typeface="+mn-ea"/>
                <a:ea typeface="+mn-ea"/>
              </a:rPr>
              <a:t>種技術，</a:t>
            </a:r>
            <a:r>
              <a:rPr lang="zh-TW" altLang="en-US" sz="2800" b="1" dirty="0">
                <a:latin typeface="+mn-ea"/>
                <a:ea typeface="+mn-ea"/>
              </a:rPr>
              <a:t>其中，</a:t>
            </a:r>
            <a:r>
              <a:rPr lang="en-US" altLang="zh-TW" sz="2800" b="1" dirty="0">
                <a:latin typeface="+mn-ea"/>
                <a:ea typeface="+mn-ea"/>
              </a:rPr>
              <a:t>GSM</a:t>
            </a:r>
            <a:r>
              <a:rPr lang="zh-TW" altLang="en-US" sz="2800" b="1" dirty="0">
                <a:latin typeface="+mn-ea"/>
                <a:ea typeface="+mn-ea"/>
              </a:rPr>
              <a:t>以</a:t>
            </a:r>
            <a:r>
              <a:rPr lang="en-US" altLang="zh-TW" sz="2800" b="1" dirty="0">
                <a:latin typeface="+mn-ea"/>
                <a:ea typeface="+mn-ea"/>
              </a:rPr>
              <a:t>TDMA</a:t>
            </a:r>
            <a:r>
              <a:rPr lang="zh-TW" altLang="en-US" sz="2800" b="1" dirty="0">
                <a:latin typeface="+mn-ea"/>
                <a:ea typeface="+mn-ea"/>
              </a:rPr>
              <a:t>所發展形成，於</a:t>
            </a:r>
            <a:r>
              <a:rPr lang="en-US" altLang="zh-TW" sz="2800" b="1" dirty="0">
                <a:latin typeface="+mn-ea"/>
                <a:ea typeface="+mn-ea"/>
              </a:rPr>
              <a:t>1990</a:t>
            </a:r>
            <a:r>
              <a:rPr lang="zh-TW" altLang="en-US" sz="2800" b="1" dirty="0">
                <a:latin typeface="+mn-ea"/>
                <a:ea typeface="+mn-ea"/>
              </a:rPr>
              <a:t>年開始投入商業運營，擁有抗干擾性強、成本低</a:t>
            </a:r>
            <a:r>
              <a:rPr lang="zh-TW" altLang="en-US" sz="2800" b="1" dirty="0" smtClean="0">
                <a:latin typeface="+mn-ea"/>
                <a:ea typeface="+mn-ea"/>
              </a:rPr>
              <a:t>、與</a:t>
            </a:r>
            <a:r>
              <a:rPr lang="zh-TW" altLang="en-US" sz="2800" b="1" dirty="0">
                <a:latin typeface="+mn-ea"/>
                <a:ea typeface="+mn-ea"/>
              </a:rPr>
              <a:t>已</a:t>
            </a:r>
            <a:r>
              <a:rPr lang="zh-TW" altLang="en-US" sz="2800" b="1" dirty="0" smtClean="0">
                <a:latin typeface="+mn-ea"/>
                <a:ea typeface="+mn-ea"/>
              </a:rPr>
              <a:t>加</a:t>
            </a:r>
            <a:r>
              <a:rPr lang="zh-TW" altLang="en-US" sz="2800" b="1" dirty="0">
                <a:latin typeface="+mn-ea"/>
                <a:ea typeface="+mn-ea"/>
              </a:rPr>
              <a:t>密等優點</a:t>
            </a:r>
            <a:r>
              <a:rPr lang="zh-TW" altLang="en-US" sz="2800" b="1" dirty="0" smtClean="0">
                <a:latin typeface="+mn-ea"/>
                <a:ea typeface="+mn-ea"/>
              </a:rPr>
              <a:t>。</a:t>
            </a:r>
            <a:endParaRPr lang="en-US" altLang="zh-TW" sz="2800" b="1" dirty="0" smtClean="0">
              <a:latin typeface="+mn-ea"/>
              <a:ea typeface="+mn-ea"/>
            </a:endParaRPr>
          </a:p>
          <a:p>
            <a:pPr marL="139700" indent="0">
              <a:buNone/>
            </a:pPr>
            <a:r>
              <a:rPr lang="zh-TW" altLang="en-US" sz="2800" b="1" dirty="0" smtClean="0">
                <a:latin typeface="+mn-ea"/>
                <a:ea typeface="+mn-ea"/>
              </a:rPr>
              <a:t>在</a:t>
            </a:r>
            <a:r>
              <a:rPr lang="en-US" altLang="zh-TW" sz="2800" b="1" dirty="0">
                <a:latin typeface="+mn-ea"/>
                <a:ea typeface="+mn-ea"/>
              </a:rPr>
              <a:t>GSM</a:t>
            </a:r>
            <a:r>
              <a:rPr lang="zh-TW" altLang="en-US" sz="2800" b="1" dirty="0">
                <a:latin typeface="+mn-ea"/>
                <a:ea typeface="+mn-ea"/>
              </a:rPr>
              <a:t>技術推出後</a:t>
            </a:r>
            <a:r>
              <a:rPr lang="zh-TW" altLang="en-US" sz="2800" b="1" dirty="0" smtClean="0">
                <a:latin typeface="+mn-ea"/>
                <a:ea typeface="+mn-ea"/>
              </a:rPr>
              <a:t>不久，</a:t>
            </a:r>
            <a:r>
              <a:rPr lang="en-US" altLang="zh-TW" sz="2800" b="1" dirty="0" smtClean="0">
                <a:latin typeface="+mn-ea"/>
                <a:ea typeface="+mn-ea"/>
              </a:rPr>
              <a:t>CDMA</a:t>
            </a:r>
            <a:r>
              <a:rPr lang="zh-TW" altLang="en-US" sz="2800" b="1" dirty="0">
                <a:latin typeface="+mn-ea"/>
                <a:ea typeface="+mn-ea"/>
              </a:rPr>
              <a:t>也隨即</a:t>
            </a:r>
            <a:r>
              <a:rPr lang="zh-TW" altLang="en-US" sz="2800" b="1" dirty="0" smtClean="0">
                <a:latin typeface="+mn-ea"/>
                <a:ea typeface="+mn-ea"/>
              </a:rPr>
              <a:t>推出</a:t>
            </a:r>
            <a:r>
              <a:rPr lang="zh-TW" altLang="en-US" sz="2800" b="1" dirty="0">
                <a:latin typeface="+mn-ea"/>
                <a:ea typeface="+mn-ea"/>
              </a:rPr>
              <a:t>，</a:t>
            </a:r>
            <a:r>
              <a:rPr lang="en-US" altLang="zh-TW" sz="2800" b="1" dirty="0" smtClean="0">
                <a:latin typeface="+mn-ea"/>
                <a:ea typeface="+mn-ea"/>
              </a:rPr>
              <a:t>3G</a:t>
            </a:r>
            <a:r>
              <a:rPr lang="zh-TW" altLang="en-US" sz="2800" b="1" dirty="0" smtClean="0">
                <a:latin typeface="+mn-ea"/>
                <a:ea typeface="+mn-ea"/>
              </a:rPr>
              <a:t>是由</a:t>
            </a:r>
            <a:r>
              <a:rPr lang="en-US" altLang="zh-TW" sz="2800" b="1" dirty="0" smtClean="0">
                <a:latin typeface="+mn-ea"/>
                <a:ea typeface="+mn-ea"/>
              </a:rPr>
              <a:t>2G</a:t>
            </a:r>
            <a:r>
              <a:rPr lang="zh-TW" altLang="en-US" sz="2800" b="1" dirty="0" smtClean="0">
                <a:latin typeface="+mn-ea"/>
                <a:ea typeface="+mn-ea"/>
              </a:rPr>
              <a:t>的</a:t>
            </a:r>
            <a:r>
              <a:rPr lang="zh-TW" altLang="en-US" sz="2800" b="1" dirty="0">
                <a:latin typeface="+mn-ea"/>
                <a:ea typeface="+mn-ea"/>
              </a:rPr>
              <a:t>基礎上發展演進而</a:t>
            </a:r>
            <a:r>
              <a:rPr lang="zh-TW" altLang="en-US" sz="2800" b="1" dirty="0" smtClean="0">
                <a:latin typeface="+mn-ea"/>
                <a:ea typeface="+mn-ea"/>
              </a:rPr>
              <a:t>來。</a:t>
            </a:r>
            <a:endParaRPr lang="en-US" altLang="zh-TW" sz="2800" b="1" dirty="0" smtClean="0">
              <a:latin typeface="+mn-ea"/>
              <a:ea typeface="+mn-ea"/>
            </a:endParaRPr>
          </a:p>
        </p:txBody>
      </p:sp>
    </p:spTree>
    <p:extLst>
      <p:ext uri="{BB962C8B-B14F-4D97-AF65-F5344CB8AC3E}">
        <p14:creationId xmlns:p14="http://schemas.microsoft.com/office/powerpoint/2010/main" val="72670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3G</a:t>
            </a:r>
            <a:r>
              <a:rPr lang="zh-TW" altLang="en-US" b="1" dirty="0">
                <a:latin typeface="+mj-ea"/>
                <a:ea typeface="+mj-ea"/>
              </a:rPr>
              <a:t>技術簡介</a:t>
            </a:r>
            <a:endParaRPr b="1" dirty="0">
              <a:latin typeface="+mj-ea"/>
              <a:ea typeface="+mj-ea"/>
            </a:endParaRPr>
          </a:p>
        </p:txBody>
      </p:sp>
      <p:sp>
        <p:nvSpPr>
          <p:cNvPr id="2" name="矩形 1"/>
          <p:cNvSpPr/>
          <p:nvPr/>
        </p:nvSpPr>
        <p:spPr>
          <a:xfrm>
            <a:off x="999461" y="1491050"/>
            <a:ext cx="7283300" cy="3108543"/>
          </a:xfrm>
          <a:prstGeom prst="rect">
            <a:avLst/>
          </a:prstGeom>
        </p:spPr>
        <p:txBody>
          <a:bodyPr wrap="square">
            <a:spAutoFit/>
          </a:bodyPr>
          <a:lstStyle/>
          <a:p>
            <a:pPr marL="139700"/>
            <a:r>
              <a:rPr lang="zh-TW" altLang="en-US" sz="2800" b="1" dirty="0" smtClean="0">
                <a:latin typeface="+mn-ea"/>
                <a:ea typeface="+mn-ea"/>
              </a:rPr>
              <a:t>第</a:t>
            </a:r>
            <a:r>
              <a:rPr lang="zh-TW" altLang="en-US" sz="2800" b="1" dirty="0">
                <a:latin typeface="+mn-ea"/>
                <a:ea typeface="+mn-ea"/>
              </a:rPr>
              <a:t>三代行動通訊技術</a:t>
            </a:r>
            <a:r>
              <a:rPr lang="en-US" altLang="zh-TW" sz="2800" b="1" dirty="0">
                <a:latin typeface="+mn-ea"/>
                <a:ea typeface="+mn-ea"/>
              </a:rPr>
              <a:t>(</a:t>
            </a:r>
            <a:r>
              <a:rPr lang="en-US" altLang="zh-TW" sz="2000" b="1" dirty="0">
                <a:latin typeface="+mn-ea"/>
                <a:ea typeface="+mn-ea"/>
              </a:rPr>
              <a:t>The Third Generation Mobile Systems, 3G</a:t>
            </a:r>
            <a:r>
              <a:rPr lang="en-US" altLang="zh-TW" sz="2800" b="1" dirty="0" smtClean="0">
                <a:latin typeface="+mn-ea"/>
                <a:ea typeface="+mn-ea"/>
              </a:rPr>
              <a:t>)</a:t>
            </a:r>
            <a:r>
              <a:rPr lang="zh-TW" altLang="en-US" sz="2800" b="1" dirty="0" smtClean="0">
                <a:latin typeface="+mn-ea"/>
                <a:ea typeface="+mn-ea"/>
              </a:rPr>
              <a:t>是由</a:t>
            </a:r>
            <a:r>
              <a:rPr lang="zh-TW" altLang="en-US" sz="2800" b="1" dirty="0">
                <a:latin typeface="+mn-ea"/>
                <a:ea typeface="+mn-ea"/>
              </a:rPr>
              <a:t>國際電信聯盟</a:t>
            </a:r>
            <a:r>
              <a:rPr lang="en-US" altLang="zh-TW" sz="2800" b="1" dirty="0">
                <a:latin typeface="+mn-ea"/>
                <a:ea typeface="+mn-ea"/>
              </a:rPr>
              <a:t>(ITU)</a:t>
            </a:r>
            <a:r>
              <a:rPr lang="zh-TW" altLang="en-US" sz="2800" b="1" dirty="0">
                <a:latin typeface="+mn-ea"/>
                <a:ea typeface="+mn-ea"/>
              </a:rPr>
              <a:t>所制定的</a:t>
            </a:r>
            <a:r>
              <a:rPr lang="en-US" altLang="zh-TW" sz="2800" b="1" dirty="0">
                <a:latin typeface="+mn-ea"/>
                <a:ea typeface="+mn-ea"/>
              </a:rPr>
              <a:t>IMT-2000</a:t>
            </a:r>
            <a:r>
              <a:rPr lang="zh-TW" altLang="en-US" sz="2800" b="1" dirty="0">
                <a:latin typeface="+mn-ea"/>
                <a:ea typeface="+mn-ea"/>
              </a:rPr>
              <a:t>標準</a:t>
            </a:r>
            <a:r>
              <a:rPr lang="zh-TW" altLang="en-US" sz="2800" b="1" dirty="0" smtClean="0">
                <a:latin typeface="+mn-ea"/>
                <a:ea typeface="+mn-ea"/>
              </a:rPr>
              <a:t>。</a:t>
            </a:r>
            <a:endParaRPr lang="en-US" altLang="zh-TW" sz="2800" b="1" dirty="0">
              <a:latin typeface="+mn-ea"/>
              <a:ea typeface="+mn-ea"/>
            </a:endParaRPr>
          </a:p>
          <a:p>
            <a:pPr marL="139700"/>
            <a:r>
              <a:rPr lang="zh-TW" altLang="en-US" sz="2800" b="1" dirty="0">
                <a:latin typeface="+mn-ea"/>
                <a:ea typeface="+mn-ea"/>
              </a:rPr>
              <a:t>採用封包交換技術，也就是利用</a:t>
            </a:r>
            <a:r>
              <a:rPr lang="en-US" altLang="zh-TW" sz="2800" b="1" dirty="0">
                <a:latin typeface="+mn-ea"/>
                <a:ea typeface="+mn-ea"/>
              </a:rPr>
              <a:t>IP(</a:t>
            </a:r>
            <a:r>
              <a:rPr lang="en-US" altLang="zh-TW" sz="2000" b="1" dirty="0">
                <a:latin typeface="+mn-ea"/>
                <a:ea typeface="+mn-ea"/>
              </a:rPr>
              <a:t>Internet Protocol</a:t>
            </a:r>
            <a:r>
              <a:rPr lang="en-US" altLang="zh-TW" sz="2800" b="1" dirty="0">
                <a:latin typeface="+mn-ea"/>
                <a:ea typeface="+mn-ea"/>
              </a:rPr>
              <a:t>)</a:t>
            </a:r>
            <a:r>
              <a:rPr lang="zh-TW" altLang="en-US" sz="2800" b="1" dirty="0">
                <a:latin typeface="+mn-ea"/>
                <a:ea typeface="+mn-ea"/>
              </a:rPr>
              <a:t>技術進行資料傳送，每個使用者都會有一個</a:t>
            </a:r>
            <a:r>
              <a:rPr lang="en-US" altLang="zh-TW" sz="2800" b="1" dirty="0">
                <a:latin typeface="+mn-ea"/>
                <a:ea typeface="+mn-ea"/>
              </a:rPr>
              <a:t>IP</a:t>
            </a:r>
            <a:r>
              <a:rPr lang="zh-TW" altLang="en-US" sz="2800" b="1" dirty="0">
                <a:latin typeface="+mn-ea"/>
                <a:ea typeface="+mn-ea"/>
              </a:rPr>
              <a:t>位置</a:t>
            </a:r>
            <a:r>
              <a:rPr lang="en-US" altLang="zh-TW" sz="2800" b="1" dirty="0">
                <a:latin typeface="+mn-ea"/>
                <a:ea typeface="+mn-ea"/>
              </a:rPr>
              <a:t>(</a:t>
            </a:r>
            <a:r>
              <a:rPr lang="en-US" altLang="zh-TW" sz="2000" b="1" dirty="0">
                <a:latin typeface="+mn-ea"/>
                <a:ea typeface="+mn-ea"/>
              </a:rPr>
              <a:t>IP address</a:t>
            </a:r>
            <a:r>
              <a:rPr lang="en-US" altLang="zh-TW" sz="2800" b="1" dirty="0">
                <a:latin typeface="+mn-ea"/>
                <a:ea typeface="+mn-ea"/>
              </a:rPr>
              <a:t>)</a:t>
            </a:r>
            <a:r>
              <a:rPr lang="zh-TW" altLang="en-US" sz="2800" b="1" dirty="0">
                <a:latin typeface="+mn-ea"/>
                <a:ea typeface="+mn-ea"/>
              </a:rPr>
              <a:t>，藉此可進行定位及交換資料</a:t>
            </a:r>
            <a:r>
              <a:rPr lang="zh-TW" altLang="en-US" sz="2800" b="1" dirty="0" smtClean="0">
                <a:latin typeface="+mn-ea"/>
                <a:ea typeface="+mn-ea"/>
              </a:rPr>
              <a:t>。</a:t>
            </a:r>
            <a:endParaRPr lang="en-US" altLang="zh-TW" sz="2800" b="1" dirty="0">
              <a:latin typeface="+mn-ea"/>
              <a:ea typeface="+mn-ea"/>
            </a:endParaRPr>
          </a:p>
        </p:txBody>
      </p:sp>
    </p:spTree>
    <p:extLst>
      <p:ext uri="{BB962C8B-B14F-4D97-AF65-F5344CB8AC3E}">
        <p14:creationId xmlns:p14="http://schemas.microsoft.com/office/powerpoint/2010/main" val="111960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3G</a:t>
            </a:r>
            <a:r>
              <a:rPr lang="zh-TW" altLang="en-US" b="1" dirty="0">
                <a:latin typeface="+mj-ea"/>
                <a:ea typeface="+mj-ea"/>
              </a:rPr>
              <a:t>技術簡介</a:t>
            </a:r>
            <a:endParaRPr b="1" dirty="0">
              <a:latin typeface="+mj-ea"/>
              <a:ea typeface="+mj-ea"/>
            </a:endParaRPr>
          </a:p>
        </p:txBody>
      </p:sp>
      <p:sp>
        <p:nvSpPr>
          <p:cNvPr id="2" name="矩形 1"/>
          <p:cNvSpPr/>
          <p:nvPr/>
        </p:nvSpPr>
        <p:spPr>
          <a:xfrm>
            <a:off x="882498" y="1491050"/>
            <a:ext cx="7442790" cy="4832092"/>
          </a:xfrm>
          <a:prstGeom prst="rect">
            <a:avLst/>
          </a:prstGeom>
        </p:spPr>
        <p:txBody>
          <a:bodyPr wrap="square">
            <a:spAutoFit/>
          </a:bodyPr>
          <a:lstStyle/>
          <a:p>
            <a:pPr marL="139700"/>
            <a:r>
              <a:rPr lang="en-US" altLang="zh-TW" sz="2800" b="1" dirty="0" smtClean="0">
                <a:latin typeface="+mn-ea"/>
                <a:ea typeface="+mn-ea"/>
              </a:rPr>
              <a:t>3G</a:t>
            </a:r>
            <a:r>
              <a:rPr lang="zh-TW" altLang="en-US" sz="2800" b="1" dirty="0" smtClean="0">
                <a:latin typeface="+mn-ea"/>
                <a:ea typeface="+mn-ea"/>
              </a:rPr>
              <a:t>能夠</a:t>
            </a:r>
            <a:r>
              <a:rPr lang="zh-TW" altLang="en-US" sz="2800" b="1" dirty="0">
                <a:latin typeface="+mn-ea"/>
                <a:ea typeface="+mn-ea"/>
              </a:rPr>
              <a:t>處理圖像、音樂、視訊形式，提供網頁瀏覽、電話會議、電子商務資訊服務。</a:t>
            </a:r>
            <a:endParaRPr lang="en-US" altLang="zh-TW" sz="2800" b="1" dirty="0">
              <a:latin typeface="+mn-ea"/>
              <a:ea typeface="+mn-ea"/>
            </a:endParaRPr>
          </a:p>
          <a:p>
            <a:pPr marL="139700"/>
            <a:r>
              <a:rPr lang="zh-TW" altLang="en-US" sz="2800" b="1" dirty="0">
                <a:latin typeface="+mn-ea"/>
                <a:ea typeface="+mn-ea"/>
              </a:rPr>
              <a:t>採用了更高的頻帶和更先進的無線接入技術，</a:t>
            </a:r>
            <a:r>
              <a:rPr lang="en-US" altLang="zh-TW" sz="2800" b="1" dirty="0">
                <a:latin typeface="+mn-ea"/>
                <a:ea typeface="+mn-ea"/>
              </a:rPr>
              <a:t>3G</a:t>
            </a:r>
            <a:r>
              <a:rPr lang="zh-TW" altLang="en-US" sz="2800" b="1" dirty="0">
                <a:latin typeface="+mn-ea"/>
                <a:ea typeface="+mn-ea"/>
              </a:rPr>
              <a:t>標準的流動通訊網路通訊品質較</a:t>
            </a:r>
            <a:r>
              <a:rPr lang="en-US" altLang="zh-TW" sz="2800" b="1" dirty="0">
                <a:latin typeface="+mn-ea"/>
                <a:ea typeface="+mn-ea"/>
              </a:rPr>
              <a:t>2G</a:t>
            </a:r>
            <a:r>
              <a:rPr lang="zh-TW" altLang="en-US" sz="2800" b="1" dirty="0">
                <a:latin typeface="+mn-ea"/>
                <a:ea typeface="+mn-ea"/>
              </a:rPr>
              <a:t>、</a:t>
            </a:r>
            <a:r>
              <a:rPr lang="en-US" altLang="zh-TW" sz="2800" b="1" dirty="0">
                <a:latin typeface="+mn-ea"/>
                <a:ea typeface="+mn-ea"/>
              </a:rPr>
              <a:t>2.5G</a:t>
            </a:r>
            <a:r>
              <a:rPr lang="zh-TW" altLang="en-US" sz="2800" b="1" dirty="0">
                <a:latin typeface="+mn-ea"/>
                <a:ea typeface="+mn-ea"/>
              </a:rPr>
              <a:t>網路有了很大提升，使得旅途中高速運動的移動用戶在轉換服務基地台時不再出現服務中斷的</a:t>
            </a:r>
            <a:r>
              <a:rPr lang="zh-TW" altLang="en-US" sz="2800" b="1" dirty="0" smtClean="0">
                <a:latin typeface="+mn-ea"/>
                <a:ea typeface="+mn-ea"/>
              </a:rPr>
              <a:t>情況。</a:t>
            </a:r>
            <a:endParaRPr lang="en-US" altLang="zh-TW" sz="2800" b="1" dirty="0" smtClean="0">
              <a:latin typeface="+mn-ea"/>
              <a:ea typeface="+mn-ea"/>
            </a:endParaRPr>
          </a:p>
          <a:p>
            <a:pPr marL="139700"/>
            <a:r>
              <a:rPr lang="zh-TW" altLang="en-US" sz="2800" b="1" dirty="0" smtClean="0">
                <a:latin typeface="+mn-ea"/>
                <a:ea typeface="+mn-ea"/>
              </a:rPr>
              <a:t>而</a:t>
            </a:r>
            <a:r>
              <a:rPr lang="zh-TW" altLang="en-US" sz="2800" b="1" dirty="0">
                <a:latin typeface="+mn-ea"/>
                <a:ea typeface="+mn-ea"/>
              </a:rPr>
              <a:t>更高的頻帶範圍</a:t>
            </a:r>
            <a:r>
              <a:rPr lang="zh-TW" altLang="en-US" sz="2800" b="1" dirty="0" smtClean="0">
                <a:latin typeface="+mn-ea"/>
                <a:ea typeface="+mn-ea"/>
              </a:rPr>
              <a:t>和用戶</a:t>
            </a:r>
            <a:r>
              <a:rPr lang="zh-TW" altLang="en-US" sz="2800" b="1" dirty="0">
                <a:latin typeface="+mn-ea"/>
                <a:ea typeface="+mn-ea"/>
              </a:rPr>
              <a:t>分級規則使得單位區域內的網路容量大大提高，同時通話允許量大大增加。</a:t>
            </a:r>
            <a:endParaRPr lang="zh-TW" altLang="zh-TW" sz="2800" b="1" dirty="0">
              <a:latin typeface="+mn-ea"/>
              <a:ea typeface="+mn-ea"/>
            </a:endParaRPr>
          </a:p>
          <a:p>
            <a:pPr marL="139700"/>
            <a:endParaRPr lang="en-US" altLang="zh-TW" sz="2800" b="1" dirty="0">
              <a:latin typeface="+mn-ea"/>
              <a:ea typeface="+mn-ea"/>
            </a:endParaRPr>
          </a:p>
        </p:txBody>
      </p:sp>
    </p:spTree>
    <p:extLst>
      <p:ext uri="{BB962C8B-B14F-4D97-AF65-F5344CB8AC3E}">
        <p14:creationId xmlns:p14="http://schemas.microsoft.com/office/powerpoint/2010/main" val="1592243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smtClean="0">
                <a:latin typeface="+mj-ea"/>
                <a:ea typeface="+mj-ea"/>
              </a:rPr>
              <a:t>3G</a:t>
            </a:r>
            <a:r>
              <a:rPr lang="zh-TW" altLang="en-US" b="1" dirty="0">
                <a:latin typeface="+mj-ea"/>
                <a:ea typeface="+mj-ea"/>
              </a:rPr>
              <a:t>功能與特性</a:t>
            </a:r>
            <a:endParaRPr lang="zh-TW" altLang="en-US" dirty="0">
              <a:latin typeface="+mj-ea"/>
              <a:ea typeface="+mj-ea"/>
            </a:endParaRPr>
          </a:p>
        </p:txBody>
      </p:sp>
      <p:sp>
        <p:nvSpPr>
          <p:cNvPr id="4" name="矩形 3"/>
          <p:cNvSpPr/>
          <p:nvPr/>
        </p:nvSpPr>
        <p:spPr>
          <a:xfrm>
            <a:off x="1052623" y="1522995"/>
            <a:ext cx="7495954" cy="3970318"/>
          </a:xfrm>
          <a:prstGeom prst="rect">
            <a:avLst/>
          </a:prstGeom>
        </p:spPr>
        <p:txBody>
          <a:bodyPr wrap="square">
            <a:spAutoFit/>
          </a:bodyPr>
          <a:lstStyle/>
          <a:p>
            <a:pPr marL="457200" indent="-457200">
              <a:buFont typeface="Arial" panose="020B0604020202020204" pitchFamily="34" charset="0"/>
              <a:buChar char="•"/>
            </a:pPr>
            <a:r>
              <a:rPr lang="zh-TW" altLang="en-US" sz="2800" b="1" dirty="0">
                <a:latin typeface="+mn-ea"/>
                <a:ea typeface="+mn-ea"/>
              </a:rPr>
              <a:t>增強型多媒體</a:t>
            </a:r>
            <a:r>
              <a:rPr lang="en-US" altLang="zh-TW" sz="2800" b="1" dirty="0">
                <a:latin typeface="+mn-ea"/>
                <a:ea typeface="+mn-ea"/>
              </a:rPr>
              <a:t>(</a:t>
            </a:r>
            <a:r>
              <a:rPr lang="zh-TW" altLang="en-US" sz="2800" b="1" dirty="0">
                <a:latin typeface="+mn-ea"/>
                <a:ea typeface="+mn-ea"/>
              </a:rPr>
              <a:t>語音、數據、視頻和遠程式控制制</a:t>
            </a:r>
            <a:r>
              <a:rPr lang="en-US" altLang="zh-TW" sz="2800" b="1" dirty="0" smtClean="0">
                <a:latin typeface="+mn-ea"/>
                <a:ea typeface="+mn-ea"/>
              </a:rPr>
              <a:t>)</a:t>
            </a:r>
            <a:r>
              <a:rPr lang="zh-TW" altLang="en-US" sz="2800" b="1" dirty="0" smtClean="0">
                <a:latin typeface="+mn-ea"/>
                <a:ea typeface="+mn-ea"/>
              </a:rPr>
              <a:t>。</a:t>
            </a:r>
            <a:endParaRPr lang="zh-TW" altLang="en-US" sz="2800" b="1" dirty="0">
              <a:latin typeface="+mn-ea"/>
              <a:ea typeface="+mn-ea"/>
            </a:endParaRPr>
          </a:p>
          <a:p>
            <a:pPr marL="457200" indent="-457200">
              <a:buFont typeface="Arial" panose="020B0604020202020204" pitchFamily="34" charset="0"/>
              <a:buChar char="•"/>
            </a:pPr>
            <a:r>
              <a:rPr lang="zh-TW" altLang="en-US" sz="2800" b="1" dirty="0">
                <a:latin typeface="+mn-ea"/>
                <a:ea typeface="+mn-ea"/>
              </a:rPr>
              <a:t>可以在所有大眾化的模式下使用</a:t>
            </a:r>
            <a:r>
              <a:rPr lang="en-US" altLang="zh-TW" sz="2800" b="1" dirty="0">
                <a:latin typeface="+mn-ea"/>
                <a:ea typeface="+mn-ea"/>
              </a:rPr>
              <a:t>(</a:t>
            </a:r>
            <a:r>
              <a:rPr lang="zh-TW" altLang="en-US" sz="2800" b="1" dirty="0">
                <a:latin typeface="+mn-ea"/>
                <a:ea typeface="+mn-ea"/>
              </a:rPr>
              <a:t>包括蜂窩電話、電子郵件、尋呼、傳真、視頻會議和網頁瀏覽</a:t>
            </a:r>
            <a:r>
              <a:rPr lang="en-US" altLang="zh-TW" sz="2800" b="1" dirty="0" smtClean="0">
                <a:latin typeface="+mn-ea"/>
                <a:ea typeface="+mn-ea"/>
              </a:rPr>
              <a:t>)</a:t>
            </a:r>
            <a:r>
              <a:rPr lang="zh-TW" altLang="en-US" sz="2800" b="1" dirty="0" smtClean="0">
                <a:latin typeface="+mn-ea"/>
                <a:ea typeface="+mn-ea"/>
              </a:rPr>
              <a:t>。</a:t>
            </a:r>
            <a:endParaRPr lang="zh-TW" altLang="en-US" sz="2800" b="1" dirty="0">
              <a:latin typeface="+mn-ea"/>
              <a:ea typeface="+mn-ea"/>
            </a:endParaRPr>
          </a:p>
          <a:p>
            <a:pPr marL="457200" indent="-457200">
              <a:buFont typeface="Arial" panose="020B0604020202020204" pitchFamily="34" charset="0"/>
              <a:buChar char="•"/>
            </a:pPr>
            <a:r>
              <a:rPr lang="zh-TW" altLang="en-US" sz="2800" b="1" dirty="0">
                <a:latin typeface="+mn-ea"/>
                <a:ea typeface="+mn-ea"/>
              </a:rPr>
              <a:t>高帶寬和高速率</a:t>
            </a:r>
            <a:r>
              <a:rPr lang="en-US" altLang="zh-TW" sz="2800" b="1" dirty="0">
                <a:latin typeface="+mn-ea"/>
                <a:ea typeface="+mn-ea"/>
              </a:rPr>
              <a:t>(</a:t>
            </a:r>
            <a:r>
              <a:rPr lang="zh-TW" altLang="en-US" sz="2800" b="1" dirty="0">
                <a:latin typeface="+mn-ea"/>
                <a:ea typeface="+mn-ea"/>
              </a:rPr>
              <a:t>最高</a:t>
            </a:r>
            <a:r>
              <a:rPr lang="en-US" altLang="zh-TW" sz="2800" b="1" dirty="0">
                <a:latin typeface="+mn-ea"/>
                <a:ea typeface="+mn-ea"/>
              </a:rPr>
              <a:t>2Mbps</a:t>
            </a:r>
            <a:r>
              <a:rPr lang="en-US" altLang="zh-TW" sz="2800" b="1" dirty="0" smtClean="0">
                <a:latin typeface="+mn-ea"/>
                <a:ea typeface="+mn-ea"/>
              </a:rPr>
              <a:t>)</a:t>
            </a:r>
            <a:r>
              <a:rPr lang="zh-TW" altLang="en-US" sz="2800" b="1" dirty="0" smtClean="0">
                <a:latin typeface="+mn-ea"/>
                <a:ea typeface="+mn-ea"/>
              </a:rPr>
              <a:t>。</a:t>
            </a:r>
            <a:endParaRPr lang="zh-TW" altLang="en-US" sz="2800" b="1" dirty="0">
              <a:latin typeface="+mn-ea"/>
              <a:ea typeface="+mn-ea"/>
            </a:endParaRPr>
          </a:p>
          <a:p>
            <a:pPr marL="457200" indent="-457200">
              <a:buFont typeface="Arial" panose="020B0604020202020204" pitchFamily="34" charset="0"/>
              <a:buChar char="•"/>
            </a:pPr>
            <a:r>
              <a:rPr lang="zh-TW" altLang="en-US" sz="2800" b="1" dirty="0">
                <a:latin typeface="+mn-ea"/>
                <a:ea typeface="+mn-ea"/>
              </a:rPr>
              <a:t>靈活的路由方式</a:t>
            </a:r>
            <a:r>
              <a:rPr lang="en-US" altLang="zh-TW" sz="2800" b="1" dirty="0">
                <a:latin typeface="+mn-ea"/>
                <a:ea typeface="+mn-ea"/>
              </a:rPr>
              <a:t>(</a:t>
            </a:r>
            <a:r>
              <a:rPr lang="zh-TW" altLang="en-US" sz="2800" b="1" dirty="0">
                <a:latin typeface="+mn-ea"/>
                <a:ea typeface="+mn-ea"/>
              </a:rPr>
              <a:t>中繼器、衛星、區域網</a:t>
            </a:r>
            <a:r>
              <a:rPr lang="en-US" altLang="zh-TW" sz="2800" b="1" dirty="0" smtClean="0">
                <a:latin typeface="+mn-ea"/>
                <a:ea typeface="+mn-ea"/>
              </a:rPr>
              <a:t>)</a:t>
            </a:r>
            <a:r>
              <a:rPr lang="zh-TW" altLang="en-US" sz="2800" b="1" dirty="0" smtClean="0">
                <a:latin typeface="+mn-ea"/>
                <a:ea typeface="+mn-ea"/>
              </a:rPr>
              <a:t>。</a:t>
            </a:r>
            <a:endParaRPr lang="zh-TW" altLang="en-US" sz="2800" b="1" dirty="0">
              <a:latin typeface="+mn-ea"/>
              <a:ea typeface="+mn-ea"/>
            </a:endParaRPr>
          </a:p>
          <a:p>
            <a:pPr marL="457200" indent="-457200">
              <a:buFont typeface="Arial" panose="020B0604020202020204" pitchFamily="34" charset="0"/>
              <a:buChar char="•"/>
            </a:pPr>
            <a:r>
              <a:rPr lang="zh-TW" altLang="en-US" sz="2800" b="1" dirty="0">
                <a:latin typeface="+mn-ea"/>
                <a:ea typeface="+mn-ea"/>
              </a:rPr>
              <a:t>運行在大概</a:t>
            </a:r>
            <a:r>
              <a:rPr lang="en-US" altLang="zh-TW" sz="2800" b="1" dirty="0">
                <a:latin typeface="+mn-ea"/>
                <a:ea typeface="+mn-ea"/>
              </a:rPr>
              <a:t>2GHz</a:t>
            </a:r>
            <a:r>
              <a:rPr lang="zh-TW" altLang="en-US" sz="2800" b="1" dirty="0">
                <a:latin typeface="+mn-ea"/>
                <a:ea typeface="+mn-ea"/>
              </a:rPr>
              <a:t>的速率下發送和接收</a:t>
            </a:r>
            <a:r>
              <a:rPr lang="zh-TW" altLang="en-US" sz="2800" b="1" dirty="0" smtClean="0">
                <a:latin typeface="+mn-ea"/>
                <a:ea typeface="+mn-ea"/>
              </a:rPr>
              <a:t>信息。</a:t>
            </a:r>
            <a:endParaRPr lang="zh-TW" altLang="en-US" sz="2800" b="1" dirty="0">
              <a:latin typeface="+mn-ea"/>
              <a:ea typeface="+mn-ea"/>
            </a:endParaRPr>
          </a:p>
          <a:p>
            <a:pPr marL="457200" indent="-457200">
              <a:buFont typeface="Arial" panose="020B0604020202020204" pitchFamily="34" charset="0"/>
              <a:buChar char="•"/>
            </a:pPr>
            <a:r>
              <a:rPr lang="zh-TW" altLang="en-US" sz="2800" b="1" dirty="0">
                <a:latin typeface="+mn-ea"/>
                <a:ea typeface="+mn-ea"/>
              </a:rPr>
              <a:t>可在歐洲、日本和北美實現漫游功能。</a:t>
            </a:r>
          </a:p>
        </p:txBody>
      </p:sp>
    </p:spTree>
    <p:extLst>
      <p:ext uri="{BB962C8B-B14F-4D97-AF65-F5344CB8AC3E}">
        <p14:creationId xmlns:p14="http://schemas.microsoft.com/office/powerpoint/2010/main" val="3737775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3G</a:t>
            </a:r>
            <a:r>
              <a:rPr lang="zh-TW" altLang="en-US" b="1" dirty="0" smtClean="0">
                <a:latin typeface="+mj-ea"/>
                <a:ea typeface="+mj-ea"/>
              </a:rPr>
              <a:t>技術標準</a:t>
            </a:r>
            <a:endParaRPr dirty="0">
              <a:latin typeface="+mj-ea"/>
              <a:ea typeface="+mj-ea"/>
            </a:endParaRPr>
          </a:p>
        </p:txBody>
      </p:sp>
      <p:sp>
        <p:nvSpPr>
          <p:cNvPr id="2" name="矩形 1"/>
          <p:cNvSpPr/>
          <p:nvPr/>
        </p:nvSpPr>
        <p:spPr>
          <a:xfrm>
            <a:off x="999461" y="1491050"/>
            <a:ext cx="7283300" cy="4216539"/>
          </a:xfrm>
          <a:prstGeom prst="rect">
            <a:avLst/>
          </a:prstGeom>
        </p:spPr>
        <p:txBody>
          <a:bodyPr wrap="square">
            <a:spAutoFit/>
          </a:bodyPr>
          <a:lstStyle/>
          <a:p>
            <a:pPr marL="139700" indent="0">
              <a:buNone/>
            </a:pPr>
            <a:r>
              <a:rPr lang="zh-TW" altLang="en-US" sz="2800" b="1" dirty="0" smtClean="0">
                <a:latin typeface="+mn-ea"/>
                <a:ea typeface="+mn-ea"/>
              </a:rPr>
              <a:t>為了</a:t>
            </a:r>
            <a:r>
              <a:rPr lang="zh-TW" altLang="en-US" sz="2800" b="1" dirty="0">
                <a:latin typeface="+mn-ea"/>
                <a:ea typeface="+mn-ea"/>
              </a:rPr>
              <a:t>因應未來的行動通訊需求，國際電信</a:t>
            </a:r>
            <a:r>
              <a:rPr lang="zh-TW" altLang="en-US" sz="2800" b="1" dirty="0" smtClean="0">
                <a:latin typeface="+mn-ea"/>
                <a:ea typeface="+mn-ea"/>
              </a:rPr>
              <a:t>聯盟</a:t>
            </a:r>
            <a:r>
              <a:rPr lang="en-US" altLang="zh-TW" sz="2800" b="1" dirty="0">
                <a:latin typeface="+mn-ea"/>
              </a:rPr>
              <a:t>(ITU)</a:t>
            </a:r>
            <a:r>
              <a:rPr lang="zh-TW" altLang="en-US" sz="2800" b="1" dirty="0" smtClean="0">
                <a:latin typeface="+mn-ea"/>
                <a:ea typeface="+mn-ea"/>
              </a:rPr>
              <a:t>從</a:t>
            </a:r>
            <a:r>
              <a:rPr lang="en-US" altLang="zh-TW" sz="2800" b="1" dirty="0">
                <a:latin typeface="+mn-ea"/>
                <a:ea typeface="+mn-ea"/>
              </a:rPr>
              <a:t>1992</a:t>
            </a:r>
            <a:r>
              <a:rPr lang="zh-TW" altLang="en-US" sz="2800" b="1" dirty="0">
                <a:latin typeface="+mn-ea"/>
                <a:ea typeface="+mn-ea"/>
              </a:rPr>
              <a:t>年開始制定</a:t>
            </a:r>
            <a:r>
              <a:rPr lang="en-US" altLang="zh-TW" sz="2800" b="1" dirty="0" smtClean="0">
                <a:latin typeface="+mn-ea"/>
                <a:ea typeface="+mn-ea"/>
              </a:rPr>
              <a:t>IMT-2000</a:t>
            </a:r>
            <a:r>
              <a:rPr lang="zh-TW" altLang="en-US" sz="2800" b="1" dirty="0" smtClean="0">
                <a:latin typeface="+mn-ea"/>
                <a:ea typeface="+mn-ea"/>
              </a:rPr>
              <a:t> </a:t>
            </a:r>
            <a:r>
              <a:rPr lang="en-US" altLang="zh-TW" sz="2800" b="1" dirty="0" smtClean="0">
                <a:latin typeface="+mn-ea"/>
                <a:ea typeface="+mn-ea"/>
              </a:rPr>
              <a:t>(</a:t>
            </a:r>
            <a:r>
              <a:rPr lang="en-US" altLang="zh-TW" sz="2000" b="1" dirty="0" smtClean="0">
                <a:latin typeface="+mn-ea"/>
                <a:ea typeface="+mn-ea"/>
              </a:rPr>
              <a:t>International </a:t>
            </a:r>
            <a:r>
              <a:rPr lang="en-US" altLang="zh-TW" sz="2000" b="1" dirty="0">
                <a:latin typeface="+mn-ea"/>
                <a:ea typeface="+mn-ea"/>
              </a:rPr>
              <a:t>Mobile</a:t>
            </a:r>
            <a:r>
              <a:rPr lang="zh-TW" altLang="en-US" sz="2000" b="1" dirty="0">
                <a:latin typeface="+mn-ea"/>
                <a:ea typeface="+mn-ea"/>
              </a:rPr>
              <a:t> </a:t>
            </a:r>
            <a:r>
              <a:rPr lang="en-US" altLang="zh-TW" sz="2000" b="1" dirty="0">
                <a:latin typeface="+mn-ea"/>
                <a:ea typeface="+mn-ea"/>
              </a:rPr>
              <a:t>Telecommunication-2000</a:t>
            </a:r>
            <a:r>
              <a:rPr lang="en-US" altLang="zh-TW" sz="2800" b="1" dirty="0">
                <a:latin typeface="+mn-ea"/>
                <a:ea typeface="+mn-ea"/>
              </a:rPr>
              <a:t>)</a:t>
            </a:r>
            <a:r>
              <a:rPr lang="zh-TW" altLang="en-US" sz="2800" b="1" dirty="0">
                <a:latin typeface="+mn-ea"/>
                <a:ea typeface="+mn-ea"/>
              </a:rPr>
              <a:t>規格，希望能夠在西元</a:t>
            </a:r>
            <a:r>
              <a:rPr lang="en-US" altLang="zh-TW" sz="2800" b="1" dirty="0">
                <a:latin typeface="+mn-ea"/>
                <a:ea typeface="+mn-ea"/>
              </a:rPr>
              <a:t>2000</a:t>
            </a:r>
            <a:r>
              <a:rPr lang="zh-TW" altLang="en-US" sz="2800" b="1" dirty="0">
                <a:latin typeface="+mn-ea"/>
                <a:ea typeface="+mn-ea"/>
              </a:rPr>
              <a:t>年提供手機全球漫遊，並達到</a:t>
            </a:r>
            <a:r>
              <a:rPr lang="en-US" altLang="zh-TW" sz="2800" b="1" dirty="0">
                <a:latin typeface="+mn-ea"/>
                <a:ea typeface="+mn-ea"/>
              </a:rPr>
              <a:t>2Mbps</a:t>
            </a:r>
            <a:r>
              <a:rPr lang="zh-TW" altLang="en-US" sz="2800" b="1" dirty="0">
                <a:latin typeface="+mn-ea"/>
                <a:ea typeface="+mn-ea"/>
              </a:rPr>
              <a:t>的傳送速率，其頻率為</a:t>
            </a:r>
            <a:r>
              <a:rPr lang="en-US" altLang="zh-TW" sz="2800" b="1" dirty="0">
                <a:latin typeface="+mn-ea"/>
                <a:ea typeface="+mn-ea"/>
              </a:rPr>
              <a:t>2GHz</a:t>
            </a:r>
            <a:r>
              <a:rPr lang="zh-TW" altLang="en-US" sz="2800" b="1" dirty="0" smtClean="0">
                <a:latin typeface="+mn-ea"/>
                <a:ea typeface="+mn-ea"/>
              </a:rPr>
              <a:t>。西元</a:t>
            </a:r>
            <a:r>
              <a:rPr lang="en-US" altLang="zh-TW" sz="2800" b="1" dirty="0">
                <a:latin typeface="+mn-ea"/>
                <a:ea typeface="+mn-ea"/>
              </a:rPr>
              <a:t>2000</a:t>
            </a:r>
            <a:r>
              <a:rPr lang="zh-TW" altLang="en-US" sz="2800" b="1" dirty="0">
                <a:latin typeface="+mn-ea"/>
                <a:ea typeface="+mn-ea"/>
              </a:rPr>
              <a:t>年時，</a:t>
            </a:r>
            <a:r>
              <a:rPr lang="en-US" altLang="zh-TW" sz="2800" b="1" dirty="0">
                <a:latin typeface="+mn-ea"/>
                <a:ea typeface="+mn-ea"/>
              </a:rPr>
              <a:t>ITU</a:t>
            </a:r>
            <a:r>
              <a:rPr lang="zh-TW" altLang="en-US" sz="2800" b="1" dirty="0">
                <a:latin typeface="+mn-ea"/>
                <a:ea typeface="+mn-ea"/>
              </a:rPr>
              <a:t>重新修正速率要求，並開放給業者自行</a:t>
            </a:r>
            <a:r>
              <a:rPr lang="zh-TW" altLang="en-US" sz="2800" b="1" dirty="0" smtClean="0">
                <a:latin typeface="+mn-ea"/>
                <a:ea typeface="+mn-ea"/>
              </a:rPr>
              <a:t>調整，分別為：</a:t>
            </a:r>
            <a:endParaRPr lang="en-US" altLang="zh-TW" sz="2800" b="1" dirty="0" smtClean="0">
              <a:latin typeface="+mn-ea"/>
              <a:ea typeface="+mn-ea"/>
            </a:endParaRPr>
          </a:p>
          <a:p>
            <a:pPr marL="482600" lvl="1" indent="-342900">
              <a:buFont typeface="Arial" panose="020B0604020202020204" pitchFamily="34" charset="0"/>
              <a:buChar char="•"/>
            </a:pPr>
            <a:r>
              <a:rPr lang="zh-TW" altLang="en-US" sz="2400" b="1" dirty="0" smtClean="0">
                <a:latin typeface="+mn-ea"/>
                <a:ea typeface="+mn-ea"/>
              </a:rPr>
              <a:t>室內</a:t>
            </a:r>
            <a:r>
              <a:rPr lang="en-US" altLang="zh-TW" sz="2400" b="1" dirty="0">
                <a:latin typeface="+mn-ea"/>
                <a:ea typeface="+mn-ea"/>
              </a:rPr>
              <a:t>(</a:t>
            </a:r>
            <a:r>
              <a:rPr lang="zh-TW" altLang="en-US" sz="2400" b="1" dirty="0">
                <a:latin typeface="+mn-ea"/>
                <a:ea typeface="+mn-ea"/>
              </a:rPr>
              <a:t>靜止</a:t>
            </a:r>
            <a:r>
              <a:rPr lang="en-US" altLang="zh-TW" sz="2400" b="1" dirty="0">
                <a:latin typeface="+mn-ea"/>
                <a:ea typeface="+mn-ea"/>
              </a:rPr>
              <a:t>)</a:t>
            </a:r>
            <a:r>
              <a:rPr lang="zh-TW" altLang="en-US" sz="2400" b="1" dirty="0">
                <a:latin typeface="+mn-ea"/>
                <a:ea typeface="+mn-ea"/>
              </a:rPr>
              <a:t>：</a:t>
            </a:r>
            <a:r>
              <a:rPr lang="en-US" altLang="zh-TW" sz="2400" b="1" dirty="0" smtClean="0">
                <a:solidFill>
                  <a:srgbClr val="C00000"/>
                </a:solidFill>
                <a:latin typeface="+mn-ea"/>
                <a:ea typeface="+mn-ea"/>
              </a:rPr>
              <a:t>2</a:t>
            </a:r>
            <a:r>
              <a:rPr lang="zh-TW" altLang="en-US" sz="2400" b="1" dirty="0" smtClean="0">
                <a:solidFill>
                  <a:srgbClr val="C00000"/>
                </a:solidFill>
                <a:latin typeface="+mn-ea"/>
                <a:ea typeface="+mn-ea"/>
              </a:rPr>
              <a:t> </a:t>
            </a:r>
            <a:r>
              <a:rPr lang="en-US" altLang="zh-TW" sz="2400" b="1" dirty="0" smtClean="0">
                <a:solidFill>
                  <a:srgbClr val="C00000"/>
                </a:solidFill>
                <a:latin typeface="+mn-ea"/>
                <a:ea typeface="+mn-ea"/>
              </a:rPr>
              <a:t>Mbps</a:t>
            </a:r>
          </a:p>
          <a:p>
            <a:pPr marL="482600" lvl="1" indent="-342900">
              <a:buFont typeface="Arial" panose="020B0604020202020204" pitchFamily="34" charset="0"/>
              <a:buChar char="•"/>
            </a:pPr>
            <a:r>
              <a:rPr lang="zh-TW" altLang="en-US" sz="2400" b="1" dirty="0" smtClean="0">
                <a:latin typeface="+mn-ea"/>
                <a:ea typeface="+mn-ea"/>
              </a:rPr>
              <a:t>室外</a:t>
            </a:r>
            <a:r>
              <a:rPr lang="en-US" altLang="zh-TW" sz="2400" b="1" dirty="0">
                <a:latin typeface="+mn-ea"/>
                <a:ea typeface="+mn-ea"/>
              </a:rPr>
              <a:t>(</a:t>
            </a:r>
            <a:r>
              <a:rPr lang="zh-TW" altLang="en-US" sz="2400" b="1" dirty="0">
                <a:latin typeface="+mn-ea"/>
                <a:ea typeface="+mn-ea"/>
              </a:rPr>
              <a:t>步行</a:t>
            </a:r>
            <a:r>
              <a:rPr lang="en-US" altLang="zh-TW" sz="2400" b="1" dirty="0">
                <a:latin typeface="+mn-ea"/>
                <a:ea typeface="+mn-ea"/>
              </a:rPr>
              <a:t>)</a:t>
            </a:r>
            <a:r>
              <a:rPr lang="zh-TW" altLang="en-US" sz="2400" b="1" dirty="0">
                <a:latin typeface="+mn-ea"/>
                <a:ea typeface="+mn-ea"/>
              </a:rPr>
              <a:t>：</a:t>
            </a:r>
            <a:r>
              <a:rPr lang="en-US" altLang="zh-TW" sz="2400" b="1" dirty="0" smtClean="0">
                <a:solidFill>
                  <a:srgbClr val="C00000"/>
                </a:solidFill>
                <a:latin typeface="+mn-ea"/>
                <a:ea typeface="+mn-ea"/>
              </a:rPr>
              <a:t>384</a:t>
            </a:r>
            <a:r>
              <a:rPr lang="zh-TW" altLang="en-US" sz="2400" b="1" dirty="0" smtClean="0">
                <a:solidFill>
                  <a:srgbClr val="C00000"/>
                </a:solidFill>
                <a:latin typeface="+mn-ea"/>
                <a:ea typeface="+mn-ea"/>
              </a:rPr>
              <a:t> </a:t>
            </a:r>
            <a:r>
              <a:rPr lang="en-US" altLang="zh-TW" sz="2400" b="1" dirty="0" smtClean="0">
                <a:solidFill>
                  <a:srgbClr val="C00000"/>
                </a:solidFill>
                <a:latin typeface="+mn-ea"/>
                <a:ea typeface="+mn-ea"/>
              </a:rPr>
              <a:t>kbps</a:t>
            </a:r>
          </a:p>
          <a:p>
            <a:pPr marL="482600" lvl="1" indent="-342900">
              <a:buFont typeface="Arial" panose="020B0604020202020204" pitchFamily="34" charset="0"/>
              <a:buChar char="•"/>
            </a:pPr>
            <a:r>
              <a:rPr lang="zh-TW" altLang="en-US" sz="2400" b="1" dirty="0" smtClean="0">
                <a:latin typeface="+mn-ea"/>
                <a:ea typeface="+mn-ea"/>
              </a:rPr>
              <a:t>行車</a:t>
            </a:r>
            <a:r>
              <a:rPr lang="zh-TW" altLang="en-US" sz="2400" b="1" dirty="0">
                <a:latin typeface="+mn-ea"/>
                <a:ea typeface="+mn-ea"/>
              </a:rPr>
              <a:t>中</a:t>
            </a:r>
            <a:r>
              <a:rPr lang="en-US" altLang="zh-TW" sz="2400" b="1" dirty="0">
                <a:latin typeface="+mn-ea"/>
                <a:ea typeface="+mn-ea"/>
              </a:rPr>
              <a:t>(</a:t>
            </a:r>
            <a:r>
              <a:rPr lang="zh-TW" altLang="en-US" sz="2400" b="1" dirty="0">
                <a:latin typeface="+mn-ea"/>
                <a:ea typeface="+mn-ea"/>
              </a:rPr>
              <a:t>高速移動</a:t>
            </a:r>
            <a:r>
              <a:rPr lang="en-US" altLang="zh-TW" sz="2400" b="1" dirty="0">
                <a:latin typeface="+mn-ea"/>
                <a:ea typeface="+mn-ea"/>
              </a:rPr>
              <a:t>)</a:t>
            </a:r>
            <a:r>
              <a:rPr lang="zh-TW" altLang="en-US" sz="2400" b="1" dirty="0">
                <a:latin typeface="+mn-ea"/>
                <a:ea typeface="+mn-ea"/>
              </a:rPr>
              <a:t>：</a:t>
            </a:r>
            <a:r>
              <a:rPr lang="en-US" altLang="zh-TW" sz="2400" b="1" dirty="0" smtClean="0">
                <a:solidFill>
                  <a:srgbClr val="C00000"/>
                </a:solidFill>
                <a:latin typeface="+mn-ea"/>
                <a:ea typeface="+mn-ea"/>
              </a:rPr>
              <a:t>144</a:t>
            </a:r>
            <a:r>
              <a:rPr lang="zh-TW" altLang="en-US" sz="2400" b="1" dirty="0" smtClean="0">
                <a:solidFill>
                  <a:srgbClr val="C00000"/>
                </a:solidFill>
                <a:latin typeface="+mn-ea"/>
                <a:ea typeface="+mn-ea"/>
              </a:rPr>
              <a:t> </a:t>
            </a:r>
            <a:r>
              <a:rPr lang="en-US" altLang="zh-TW" sz="2400" b="1" dirty="0" smtClean="0">
                <a:solidFill>
                  <a:srgbClr val="C00000"/>
                </a:solidFill>
                <a:latin typeface="+mn-ea"/>
                <a:ea typeface="+mn-ea"/>
              </a:rPr>
              <a:t>kbps</a:t>
            </a:r>
            <a:endParaRPr lang="zh-TW" altLang="en-US" sz="2400" b="1" dirty="0">
              <a:solidFill>
                <a:srgbClr val="C00000"/>
              </a:solidFill>
              <a:latin typeface="+mn-ea"/>
              <a:ea typeface="+mn-ea"/>
            </a:endParaRPr>
          </a:p>
        </p:txBody>
      </p:sp>
    </p:spTree>
    <p:extLst>
      <p:ext uri="{BB962C8B-B14F-4D97-AF65-F5344CB8AC3E}">
        <p14:creationId xmlns:p14="http://schemas.microsoft.com/office/powerpoint/2010/main" val="24161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3G</a:t>
            </a:r>
            <a:r>
              <a:rPr lang="zh-TW" altLang="en-US" b="1" dirty="0" smtClean="0">
                <a:latin typeface="+mj-ea"/>
                <a:ea typeface="+mj-ea"/>
              </a:rPr>
              <a:t>技術標準</a:t>
            </a:r>
            <a:endParaRPr dirty="0">
              <a:latin typeface="+mj-ea"/>
              <a:ea typeface="+mj-ea"/>
            </a:endParaRPr>
          </a:p>
        </p:txBody>
      </p:sp>
      <p:sp>
        <p:nvSpPr>
          <p:cNvPr id="2" name="矩形 1"/>
          <p:cNvSpPr/>
          <p:nvPr/>
        </p:nvSpPr>
        <p:spPr>
          <a:xfrm>
            <a:off x="999461" y="1491050"/>
            <a:ext cx="7283300" cy="3970318"/>
          </a:xfrm>
          <a:prstGeom prst="rect">
            <a:avLst/>
          </a:prstGeom>
        </p:spPr>
        <p:txBody>
          <a:bodyPr wrap="square">
            <a:spAutoFit/>
          </a:bodyPr>
          <a:lstStyle/>
          <a:p>
            <a:pPr marL="139700" indent="0">
              <a:buNone/>
            </a:pPr>
            <a:r>
              <a:rPr lang="en-US" altLang="zh-TW" sz="2800" b="1" dirty="0">
                <a:latin typeface="+mn-ea"/>
                <a:ea typeface="+mn-ea"/>
              </a:rPr>
              <a:t>3G</a:t>
            </a:r>
            <a:r>
              <a:rPr lang="zh-TW" altLang="en-US" sz="2800" b="1" dirty="0" smtClean="0">
                <a:latin typeface="+mn-ea"/>
                <a:ea typeface="+mn-ea"/>
              </a:rPr>
              <a:t>有四個</a:t>
            </a:r>
            <a:r>
              <a:rPr lang="zh-TW" altLang="en-US" sz="2800" b="1" dirty="0">
                <a:latin typeface="+mn-ea"/>
                <a:ea typeface="+mn-ea"/>
              </a:rPr>
              <a:t>標準：</a:t>
            </a:r>
            <a:r>
              <a:rPr lang="en-US" altLang="zh-TW" sz="2800" b="1" dirty="0">
                <a:solidFill>
                  <a:srgbClr val="C00000"/>
                </a:solidFill>
                <a:latin typeface="+mn-ea"/>
                <a:ea typeface="+mn-ea"/>
              </a:rPr>
              <a:t>CDMA2000</a:t>
            </a:r>
            <a:r>
              <a:rPr lang="zh-TW" altLang="en-US" sz="2800" b="1" dirty="0">
                <a:latin typeface="+mn-ea"/>
                <a:ea typeface="+mn-ea"/>
              </a:rPr>
              <a:t>、</a:t>
            </a:r>
            <a:r>
              <a:rPr lang="en-US" altLang="zh-TW" sz="2800" b="1" dirty="0">
                <a:solidFill>
                  <a:srgbClr val="C00000"/>
                </a:solidFill>
                <a:latin typeface="+mn-ea"/>
                <a:ea typeface="+mn-ea"/>
              </a:rPr>
              <a:t>WCDMA</a:t>
            </a:r>
            <a:r>
              <a:rPr lang="zh-TW" altLang="en-US" sz="2800" b="1" dirty="0">
                <a:latin typeface="+mn-ea"/>
                <a:ea typeface="+mn-ea"/>
              </a:rPr>
              <a:t>和</a:t>
            </a:r>
            <a:r>
              <a:rPr lang="en-US" altLang="zh-TW" sz="2800" b="1" dirty="0" smtClean="0">
                <a:solidFill>
                  <a:srgbClr val="C00000"/>
                </a:solidFill>
                <a:latin typeface="+mn-ea"/>
                <a:ea typeface="+mn-ea"/>
              </a:rPr>
              <a:t>TD-SCDMA</a:t>
            </a:r>
            <a:r>
              <a:rPr lang="zh-TW" altLang="en-US" sz="2800" b="1" dirty="0" smtClean="0">
                <a:latin typeface="+mn-ea"/>
                <a:ea typeface="+mn-ea"/>
              </a:rPr>
              <a:t>、</a:t>
            </a:r>
            <a:r>
              <a:rPr lang="en-US" altLang="zh-TW" sz="2800" b="1" dirty="0" smtClean="0">
                <a:solidFill>
                  <a:srgbClr val="C00000"/>
                </a:solidFill>
                <a:latin typeface="+mn-ea"/>
                <a:ea typeface="+mn-ea"/>
              </a:rPr>
              <a:t>UMTS</a:t>
            </a:r>
            <a:r>
              <a:rPr lang="zh-TW" altLang="en-US" sz="2800" b="1" dirty="0" smtClean="0">
                <a:latin typeface="+mn-ea"/>
                <a:ea typeface="+mn-ea"/>
              </a:rPr>
              <a:t>。</a:t>
            </a:r>
            <a:r>
              <a:rPr lang="zh-TW" altLang="en-US" sz="2800" b="1" dirty="0">
                <a:latin typeface="+mn-ea"/>
                <a:ea typeface="+mn-ea"/>
              </a:rPr>
              <a:t>其中，美國主要為</a:t>
            </a:r>
            <a:r>
              <a:rPr lang="en-US" altLang="zh-TW" sz="2800" b="1" dirty="0">
                <a:latin typeface="+mn-ea"/>
                <a:ea typeface="+mn-ea"/>
              </a:rPr>
              <a:t>CDMA2000</a:t>
            </a:r>
            <a:r>
              <a:rPr lang="zh-TW" altLang="en-US" sz="2800" b="1" dirty="0">
                <a:latin typeface="+mn-ea"/>
                <a:ea typeface="+mn-ea"/>
              </a:rPr>
              <a:t>、歐洲為</a:t>
            </a:r>
            <a:r>
              <a:rPr lang="en-US" altLang="zh-TW" sz="2800" b="1" dirty="0">
                <a:latin typeface="+mn-ea"/>
                <a:ea typeface="+mn-ea"/>
              </a:rPr>
              <a:t>WCDMA</a:t>
            </a:r>
            <a:r>
              <a:rPr lang="zh-TW" altLang="en-US" sz="2800" b="1" dirty="0">
                <a:latin typeface="+mn-ea"/>
                <a:ea typeface="+mn-ea"/>
              </a:rPr>
              <a:t>和中國的</a:t>
            </a:r>
            <a:r>
              <a:rPr lang="en-US" altLang="zh-TW" sz="2800" b="1" dirty="0">
                <a:latin typeface="+mn-ea"/>
                <a:ea typeface="+mn-ea"/>
              </a:rPr>
              <a:t>TD-SCDMA</a:t>
            </a:r>
            <a:r>
              <a:rPr lang="zh-TW" altLang="en-US" sz="2800" b="1" dirty="0">
                <a:latin typeface="+mn-ea"/>
                <a:ea typeface="+mn-ea"/>
              </a:rPr>
              <a:t>，而</a:t>
            </a:r>
            <a:r>
              <a:rPr lang="zh-TW" altLang="en-US" sz="2800" b="1" dirty="0" smtClean="0">
                <a:latin typeface="+mn-ea"/>
                <a:ea typeface="+mn-ea"/>
              </a:rPr>
              <a:t>這</a:t>
            </a:r>
            <a:r>
              <a:rPr lang="zh-TW" altLang="en-US" sz="2800" b="1" dirty="0">
                <a:latin typeface="+mn-ea"/>
                <a:ea typeface="+mn-ea"/>
              </a:rPr>
              <a:t>四</a:t>
            </a:r>
            <a:r>
              <a:rPr lang="zh-TW" altLang="en-US" sz="2800" b="1" dirty="0" smtClean="0">
                <a:latin typeface="+mn-ea"/>
                <a:ea typeface="+mn-ea"/>
              </a:rPr>
              <a:t>種</a:t>
            </a:r>
            <a:r>
              <a:rPr lang="zh-TW" altLang="en-US" sz="2800" b="1" dirty="0">
                <a:latin typeface="+mn-ea"/>
                <a:ea typeface="+mn-ea"/>
              </a:rPr>
              <a:t>標準則都是從</a:t>
            </a:r>
            <a:r>
              <a:rPr lang="en-US" altLang="zh-TW" sz="2800" b="1" dirty="0">
                <a:latin typeface="+mn-ea"/>
                <a:ea typeface="+mn-ea"/>
              </a:rPr>
              <a:t>CDMA</a:t>
            </a:r>
            <a:r>
              <a:rPr lang="zh-TW" altLang="en-US" sz="2800" b="1" dirty="0">
                <a:latin typeface="+mn-ea"/>
                <a:ea typeface="+mn-ea"/>
              </a:rPr>
              <a:t>技術的基礎上開發並創建。</a:t>
            </a:r>
            <a:endParaRPr lang="en-US" altLang="zh-TW" sz="2800" b="1" dirty="0">
              <a:latin typeface="+mn-ea"/>
              <a:ea typeface="+mn-ea"/>
            </a:endParaRPr>
          </a:p>
          <a:p>
            <a:pPr marL="139700" indent="0">
              <a:buNone/>
            </a:pPr>
            <a:r>
              <a:rPr lang="zh-TW" altLang="en-US" sz="2800" b="1" dirty="0">
                <a:latin typeface="+mn-ea"/>
                <a:ea typeface="+mn-ea"/>
              </a:rPr>
              <a:t>其中，</a:t>
            </a:r>
            <a:r>
              <a:rPr lang="en-US" altLang="zh-TW" sz="2800" b="1" dirty="0">
                <a:latin typeface="+mn-ea"/>
                <a:ea typeface="+mn-ea"/>
              </a:rPr>
              <a:t>CDMA2000</a:t>
            </a:r>
            <a:r>
              <a:rPr lang="zh-TW" altLang="en-US" sz="2800" b="1" dirty="0">
                <a:latin typeface="+mn-ea"/>
                <a:ea typeface="+mn-ea"/>
              </a:rPr>
              <a:t>便是由高通主導，是從</a:t>
            </a:r>
            <a:r>
              <a:rPr lang="en-US" altLang="zh-TW" sz="2800" b="1" dirty="0">
                <a:latin typeface="+mn-ea"/>
                <a:ea typeface="+mn-ea"/>
              </a:rPr>
              <a:t>CDMA One</a:t>
            </a:r>
            <a:r>
              <a:rPr lang="zh-TW" altLang="en-US" sz="2800" b="1" dirty="0">
                <a:latin typeface="+mn-ea"/>
                <a:ea typeface="+mn-ea"/>
              </a:rPr>
              <a:t>數字標準衍生而來，可以從原有的</a:t>
            </a:r>
            <a:r>
              <a:rPr lang="en-US" altLang="zh-TW" sz="2800" b="1" dirty="0">
                <a:latin typeface="+mn-ea"/>
                <a:ea typeface="+mn-ea"/>
              </a:rPr>
              <a:t>CDMA One</a:t>
            </a:r>
            <a:r>
              <a:rPr lang="zh-TW" altLang="en-US" sz="2800" b="1" dirty="0">
                <a:latin typeface="+mn-ea"/>
                <a:ea typeface="+mn-ea"/>
              </a:rPr>
              <a:t>結構直接升級到</a:t>
            </a:r>
            <a:r>
              <a:rPr lang="en-US" altLang="zh-TW" sz="2800" b="1" dirty="0">
                <a:latin typeface="+mn-ea"/>
                <a:ea typeface="+mn-ea"/>
              </a:rPr>
              <a:t>3G</a:t>
            </a:r>
            <a:r>
              <a:rPr lang="zh-TW" altLang="en-US" sz="2800" b="1" dirty="0">
                <a:latin typeface="+mn-ea"/>
                <a:ea typeface="+mn-ea"/>
              </a:rPr>
              <a:t>，建設成本低廉。</a:t>
            </a:r>
          </a:p>
        </p:txBody>
      </p:sp>
    </p:spTree>
    <p:extLst>
      <p:ext uri="{BB962C8B-B14F-4D97-AF65-F5344CB8AC3E}">
        <p14:creationId xmlns:p14="http://schemas.microsoft.com/office/powerpoint/2010/main" val="183052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latin typeface="+mn-ea"/>
                <a:ea typeface="+mn-ea"/>
              </a:rPr>
              <a:t>2G </a:t>
            </a:r>
            <a:r>
              <a:rPr lang="zh-TW" altLang="en-US" b="1" dirty="0">
                <a:latin typeface="+mn-ea"/>
                <a:ea typeface="+mn-ea"/>
              </a:rPr>
              <a:t>至</a:t>
            </a:r>
            <a:r>
              <a:rPr lang="en-US" altLang="zh-TW" b="1" dirty="0">
                <a:latin typeface="+mn-ea"/>
                <a:ea typeface="+mn-ea"/>
              </a:rPr>
              <a:t> 3G</a:t>
            </a:r>
            <a:r>
              <a:rPr lang="zh-TW" altLang="en-US" b="1" dirty="0">
                <a:latin typeface="+mn-ea"/>
                <a:ea typeface="+mn-ea"/>
              </a:rPr>
              <a:t> </a:t>
            </a:r>
            <a:r>
              <a:rPr lang="zh-TW" altLang="en-US" b="1" dirty="0" smtClean="0">
                <a:latin typeface="+mn-ea"/>
                <a:ea typeface="+mn-ea"/>
              </a:rPr>
              <a:t>標準發展</a:t>
            </a:r>
            <a:endParaRPr lang="zh-TW" altLang="en-US" dirty="0">
              <a:latin typeface="+mn-ea"/>
              <a:ea typeface="+mn-ea"/>
            </a:endParaRPr>
          </a:p>
        </p:txBody>
      </p:sp>
      <p:sp>
        <p:nvSpPr>
          <p:cNvPr id="4" name="圓角矩形 3"/>
          <p:cNvSpPr/>
          <p:nvPr/>
        </p:nvSpPr>
        <p:spPr>
          <a:xfrm>
            <a:off x="1424763" y="1509824"/>
            <a:ext cx="6081824" cy="1010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圓角矩形 4"/>
          <p:cNvSpPr/>
          <p:nvPr/>
        </p:nvSpPr>
        <p:spPr>
          <a:xfrm>
            <a:off x="1424763" y="2803453"/>
            <a:ext cx="6081824" cy="1010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p:nvSpPr>
        <p:spPr>
          <a:xfrm>
            <a:off x="1424763" y="4178597"/>
            <a:ext cx="6081824" cy="1701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982776" y="1892880"/>
            <a:ext cx="471604" cy="307777"/>
          </a:xfrm>
          <a:prstGeom prst="rect">
            <a:avLst/>
          </a:prstGeom>
          <a:noFill/>
        </p:spPr>
        <p:txBody>
          <a:bodyPr wrap="none" rtlCol="0">
            <a:spAutoFit/>
          </a:bodyPr>
          <a:lstStyle/>
          <a:p>
            <a:r>
              <a:rPr lang="en-US" altLang="zh-TW" b="1" dirty="0">
                <a:latin typeface="+mj-ea"/>
                <a:ea typeface="+mj-ea"/>
              </a:rPr>
              <a:t>2</a:t>
            </a:r>
            <a:r>
              <a:rPr lang="zh-TW" altLang="en-US" b="1" dirty="0" smtClean="0">
                <a:latin typeface="+mj-ea"/>
                <a:ea typeface="+mj-ea"/>
              </a:rPr>
              <a:t>Ｇ</a:t>
            </a:r>
            <a:endParaRPr lang="zh-TW" altLang="en-US" b="1" dirty="0">
              <a:latin typeface="+mj-ea"/>
              <a:ea typeface="+mj-ea"/>
            </a:endParaRPr>
          </a:p>
        </p:txBody>
      </p:sp>
      <p:sp>
        <p:nvSpPr>
          <p:cNvPr id="8" name="文字方塊 7"/>
          <p:cNvSpPr txBox="1"/>
          <p:nvPr/>
        </p:nvSpPr>
        <p:spPr>
          <a:xfrm>
            <a:off x="879984" y="3183011"/>
            <a:ext cx="623889" cy="307777"/>
          </a:xfrm>
          <a:prstGeom prst="rect">
            <a:avLst/>
          </a:prstGeom>
          <a:noFill/>
        </p:spPr>
        <p:txBody>
          <a:bodyPr wrap="none" rtlCol="0">
            <a:spAutoFit/>
          </a:bodyPr>
          <a:lstStyle/>
          <a:p>
            <a:r>
              <a:rPr lang="en-US" altLang="zh-TW" b="1" dirty="0">
                <a:latin typeface="+mj-ea"/>
                <a:ea typeface="+mj-ea"/>
              </a:rPr>
              <a:t>2</a:t>
            </a:r>
            <a:r>
              <a:rPr lang="en-US" altLang="zh-TW" b="1" dirty="0" smtClean="0">
                <a:latin typeface="+mj-ea"/>
                <a:ea typeface="+mj-ea"/>
              </a:rPr>
              <a:t>.5</a:t>
            </a:r>
            <a:r>
              <a:rPr lang="zh-TW" altLang="en-US" b="1" dirty="0" smtClean="0">
                <a:latin typeface="+mj-ea"/>
                <a:ea typeface="+mj-ea"/>
              </a:rPr>
              <a:t>Ｇ</a:t>
            </a:r>
            <a:endParaRPr lang="zh-TW" altLang="en-US" b="1" dirty="0">
              <a:latin typeface="+mj-ea"/>
              <a:ea typeface="+mj-ea"/>
            </a:endParaRPr>
          </a:p>
        </p:txBody>
      </p:sp>
      <p:sp>
        <p:nvSpPr>
          <p:cNvPr id="9" name="文字方塊 8"/>
          <p:cNvSpPr txBox="1"/>
          <p:nvPr/>
        </p:nvSpPr>
        <p:spPr>
          <a:xfrm>
            <a:off x="982776" y="4579471"/>
            <a:ext cx="471604" cy="307777"/>
          </a:xfrm>
          <a:prstGeom prst="rect">
            <a:avLst/>
          </a:prstGeom>
          <a:noFill/>
        </p:spPr>
        <p:txBody>
          <a:bodyPr wrap="none" rtlCol="0">
            <a:spAutoFit/>
          </a:bodyPr>
          <a:lstStyle/>
          <a:p>
            <a:r>
              <a:rPr lang="en-US" altLang="zh-TW" b="1" dirty="0">
                <a:latin typeface="+mj-ea"/>
                <a:ea typeface="+mj-ea"/>
              </a:rPr>
              <a:t>3</a:t>
            </a:r>
            <a:r>
              <a:rPr lang="zh-TW" altLang="en-US" b="1" dirty="0" smtClean="0">
                <a:latin typeface="+mj-ea"/>
                <a:ea typeface="+mj-ea"/>
              </a:rPr>
              <a:t>Ｇ</a:t>
            </a:r>
            <a:endParaRPr lang="zh-TW" altLang="en-US" b="1" dirty="0">
              <a:latin typeface="+mj-ea"/>
              <a:ea typeface="+mj-ea"/>
            </a:endParaRPr>
          </a:p>
        </p:txBody>
      </p:sp>
      <p:sp>
        <p:nvSpPr>
          <p:cNvPr id="12" name="圓角矩形 11"/>
          <p:cNvSpPr/>
          <p:nvPr/>
        </p:nvSpPr>
        <p:spPr>
          <a:xfrm>
            <a:off x="1892595" y="1796905"/>
            <a:ext cx="1403498" cy="43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IS-95</a:t>
            </a:r>
            <a:endParaRPr lang="zh-TW" altLang="en-US" dirty="0"/>
          </a:p>
        </p:txBody>
      </p:sp>
      <p:sp>
        <p:nvSpPr>
          <p:cNvPr id="13" name="圓角矩形 12"/>
          <p:cNvSpPr/>
          <p:nvPr/>
        </p:nvSpPr>
        <p:spPr>
          <a:xfrm>
            <a:off x="3763926" y="1797044"/>
            <a:ext cx="1403498" cy="43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GSM</a:t>
            </a:r>
            <a:endParaRPr lang="zh-TW" altLang="en-US" dirty="0"/>
          </a:p>
        </p:txBody>
      </p:sp>
      <p:sp>
        <p:nvSpPr>
          <p:cNvPr id="14" name="圓角矩形 13"/>
          <p:cNvSpPr/>
          <p:nvPr/>
        </p:nvSpPr>
        <p:spPr>
          <a:xfrm>
            <a:off x="5798288" y="1817885"/>
            <a:ext cx="1403498" cy="43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IS-136&amp;PDC</a:t>
            </a:r>
            <a:endParaRPr lang="zh-TW" altLang="en-US" dirty="0"/>
          </a:p>
        </p:txBody>
      </p:sp>
      <p:sp>
        <p:nvSpPr>
          <p:cNvPr id="16" name="圓角矩形 15"/>
          <p:cNvSpPr/>
          <p:nvPr/>
        </p:nvSpPr>
        <p:spPr>
          <a:xfrm>
            <a:off x="1587795" y="3119073"/>
            <a:ext cx="1261731" cy="43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IS-95B</a:t>
            </a:r>
            <a:endParaRPr lang="zh-TW" altLang="en-US" dirty="0"/>
          </a:p>
        </p:txBody>
      </p:sp>
      <p:sp>
        <p:nvSpPr>
          <p:cNvPr id="17" name="圓角矩形 16"/>
          <p:cNvSpPr/>
          <p:nvPr/>
        </p:nvSpPr>
        <p:spPr>
          <a:xfrm>
            <a:off x="3065720" y="3119073"/>
            <a:ext cx="1261731" cy="43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HSCSD</a:t>
            </a:r>
            <a:endParaRPr lang="zh-TW" altLang="en-US" dirty="0"/>
          </a:p>
        </p:txBody>
      </p:sp>
      <p:sp>
        <p:nvSpPr>
          <p:cNvPr id="18" name="圓角矩形 17"/>
          <p:cNvSpPr/>
          <p:nvPr/>
        </p:nvSpPr>
        <p:spPr>
          <a:xfrm>
            <a:off x="4536558" y="3119073"/>
            <a:ext cx="1261731" cy="43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GPRS</a:t>
            </a:r>
            <a:endParaRPr lang="zh-TW" altLang="en-US" dirty="0"/>
          </a:p>
        </p:txBody>
      </p:sp>
      <p:sp>
        <p:nvSpPr>
          <p:cNvPr id="19" name="圓角矩形 18"/>
          <p:cNvSpPr/>
          <p:nvPr/>
        </p:nvSpPr>
        <p:spPr>
          <a:xfrm>
            <a:off x="5940055" y="3119073"/>
            <a:ext cx="1261731" cy="4356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EDGE</a:t>
            </a:r>
            <a:endParaRPr lang="zh-TW" altLang="en-US" dirty="0"/>
          </a:p>
        </p:txBody>
      </p:sp>
      <p:sp>
        <p:nvSpPr>
          <p:cNvPr id="20" name="圓角矩形 19"/>
          <p:cNvSpPr/>
          <p:nvPr/>
        </p:nvSpPr>
        <p:spPr>
          <a:xfrm>
            <a:off x="1864240" y="4426691"/>
            <a:ext cx="2601435" cy="13255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圓角矩形 20"/>
          <p:cNvSpPr/>
          <p:nvPr/>
        </p:nvSpPr>
        <p:spPr>
          <a:xfrm>
            <a:off x="4841357" y="4437322"/>
            <a:ext cx="2402958" cy="13148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圓角矩形 21"/>
          <p:cNvSpPr/>
          <p:nvPr/>
        </p:nvSpPr>
        <p:spPr>
          <a:xfrm>
            <a:off x="1998917" y="4526308"/>
            <a:ext cx="1807535"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CDMA2000-1xRTT</a:t>
            </a:r>
            <a:endParaRPr lang="zh-TW" altLang="en-US" dirty="0"/>
          </a:p>
        </p:txBody>
      </p:sp>
      <p:sp>
        <p:nvSpPr>
          <p:cNvPr id="23" name="圓角矩形 22"/>
          <p:cNvSpPr/>
          <p:nvPr/>
        </p:nvSpPr>
        <p:spPr>
          <a:xfrm>
            <a:off x="1998917" y="5279545"/>
            <a:ext cx="2328534"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CDMA2000-1xEV,DV,DO</a:t>
            </a:r>
            <a:endParaRPr lang="zh-TW" altLang="en-US" dirty="0"/>
          </a:p>
        </p:txBody>
      </p:sp>
      <p:sp>
        <p:nvSpPr>
          <p:cNvPr id="24" name="圓角矩形 23"/>
          <p:cNvSpPr/>
          <p:nvPr/>
        </p:nvSpPr>
        <p:spPr>
          <a:xfrm>
            <a:off x="1998917" y="4914310"/>
            <a:ext cx="1807535"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CDMA2000-3xRTT</a:t>
            </a:r>
            <a:endParaRPr lang="zh-TW" altLang="en-US" dirty="0"/>
          </a:p>
        </p:txBody>
      </p:sp>
      <p:sp>
        <p:nvSpPr>
          <p:cNvPr id="25" name="文字方塊 24"/>
          <p:cNvSpPr txBox="1"/>
          <p:nvPr/>
        </p:nvSpPr>
        <p:spPr>
          <a:xfrm>
            <a:off x="3827721" y="4456360"/>
            <a:ext cx="675185" cy="276999"/>
          </a:xfrm>
          <a:prstGeom prst="rect">
            <a:avLst/>
          </a:prstGeom>
          <a:noFill/>
        </p:spPr>
        <p:txBody>
          <a:bodyPr wrap="none" rtlCol="0">
            <a:spAutoFit/>
          </a:bodyPr>
          <a:lstStyle/>
          <a:p>
            <a:r>
              <a:rPr lang="en-US" altLang="zh-TW" sz="1200" b="1" dirty="0" smtClean="0">
                <a:latin typeface="+mj-ea"/>
                <a:ea typeface="+mj-ea"/>
              </a:rPr>
              <a:t>3GPP2</a:t>
            </a:r>
            <a:endParaRPr lang="zh-TW" altLang="en-US" sz="1200" b="1" dirty="0">
              <a:latin typeface="+mj-ea"/>
              <a:ea typeface="+mj-ea"/>
            </a:endParaRPr>
          </a:p>
        </p:txBody>
      </p:sp>
      <p:sp>
        <p:nvSpPr>
          <p:cNvPr id="26" name="文字方塊 25"/>
          <p:cNvSpPr txBox="1"/>
          <p:nvPr/>
        </p:nvSpPr>
        <p:spPr>
          <a:xfrm>
            <a:off x="6603794" y="4447046"/>
            <a:ext cx="583814" cy="276999"/>
          </a:xfrm>
          <a:prstGeom prst="rect">
            <a:avLst/>
          </a:prstGeom>
          <a:noFill/>
        </p:spPr>
        <p:txBody>
          <a:bodyPr wrap="none" rtlCol="0">
            <a:spAutoFit/>
          </a:bodyPr>
          <a:lstStyle/>
          <a:p>
            <a:r>
              <a:rPr lang="en-US" altLang="zh-TW" sz="1200" b="1" dirty="0" smtClean="0">
                <a:latin typeface="+mj-ea"/>
                <a:ea typeface="+mj-ea"/>
              </a:rPr>
              <a:t>3GPP</a:t>
            </a:r>
            <a:endParaRPr lang="zh-TW" altLang="en-US" sz="1200" b="1" dirty="0">
              <a:latin typeface="+mj-ea"/>
              <a:ea typeface="+mj-ea"/>
            </a:endParaRPr>
          </a:p>
        </p:txBody>
      </p:sp>
      <p:sp>
        <p:nvSpPr>
          <p:cNvPr id="27" name="圓角矩形 26"/>
          <p:cNvSpPr/>
          <p:nvPr/>
        </p:nvSpPr>
        <p:spPr>
          <a:xfrm>
            <a:off x="5001818" y="4527902"/>
            <a:ext cx="1554924"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WCDMA</a:t>
            </a:r>
            <a:endParaRPr lang="zh-TW" altLang="en-US" dirty="0"/>
          </a:p>
        </p:txBody>
      </p:sp>
      <p:sp>
        <p:nvSpPr>
          <p:cNvPr id="28" name="圓角矩形 27"/>
          <p:cNvSpPr/>
          <p:nvPr/>
        </p:nvSpPr>
        <p:spPr>
          <a:xfrm>
            <a:off x="4995706" y="4903665"/>
            <a:ext cx="1554924"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TD-SCDM</a:t>
            </a:r>
            <a:endParaRPr lang="zh-TW" altLang="en-US" dirty="0"/>
          </a:p>
        </p:txBody>
      </p:sp>
      <p:sp>
        <p:nvSpPr>
          <p:cNvPr id="29" name="圓角矩形 28"/>
          <p:cNvSpPr/>
          <p:nvPr/>
        </p:nvSpPr>
        <p:spPr>
          <a:xfrm>
            <a:off x="4995706" y="5279544"/>
            <a:ext cx="1554924" cy="307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EDGE</a:t>
            </a:r>
            <a:endParaRPr lang="zh-TW" altLang="en-US" dirty="0"/>
          </a:p>
        </p:txBody>
      </p:sp>
      <p:cxnSp>
        <p:nvCxnSpPr>
          <p:cNvPr id="31" name="直線單箭頭接點 30"/>
          <p:cNvCxnSpPr>
            <a:stCxn id="12" idx="2"/>
            <a:endCxn id="16" idx="0"/>
          </p:cNvCxnSpPr>
          <p:nvPr/>
        </p:nvCxnSpPr>
        <p:spPr>
          <a:xfrm flipH="1">
            <a:off x="2218661" y="2232557"/>
            <a:ext cx="375683" cy="8865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直線單箭頭接點 32"/>
          <p:cNvCxnSpPr>
            <a:stCxn id="13" idx="2"/>
            <a:endCxn id="17" idx="0"/>
          </p:cNvCxnSpPr>
          <p:nvPr/>
        </p:nvCxnSpPr>
        <p:spPr>
          <a:xfrm flipH="1">
            <a:off x="3696586" y="2232696"/>
            <a:ext cx="769089" cy="886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線單箭頭接點 34"/>
          <p:cNvCxnSpPr>
            <a:stCxn id="13" idx="2"/>
            <a:endCxn id="18" idx="0"/>
          </p:cNvCxnSpPr>
          <p:nvPr/>
        </p:nvCxnSpPr>
        <p:spPr>
          <a:xfrm>
            <a:off x="4465675" y="2232696"/>
            <a:ext cx="701749" cy="886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線單箭頭接點 36"/>
          <p:cNvCxnSpPr>
            <a:stCxn id="14" idx="2"/>
            <a:endCxn id="18" idx="0"/>
          </p:cNvCxnSpPr>
          <p:nvPr/>
        </p:nvCxnSpPr>
        <p:spPr>
          <a:xfrm flipH="1">
            <a:off x="5167424" y="2253537"/>
            <a:ext cx="1332613" cy="8655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線單箭頭接點 38"/>
          <p:cNvCxnSpPr>
            <a:stCxn id="14" idx="2"/>
          </p:cNvCxnSpPr>
          <p:nvPr/>
        </p:nvCxnSpPr>
        <p:spPr>
          <a:xfrm>
            <a:off x="6500037" y="2253537"/>
            <a:ext cx="103757" cy="9294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直線單箭頭接點 40"/>
          <p:cNvCxnSpPr>
            <a:stCxn id="16" idx="2"/>
            <a:endCxn id="20" idx="0"/>
          </p:cNvCxnSpPr>
          <p:nvPr/>
        </p:nvCxnSpPr>
        <p:spPr>
          <a:xfrm>
            <a:off x="2218661" y="3554725"/>
            <a:ext cx="946297" cy="8719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線單箭頭接點 42"/>
          <p:cNvCxnSpPr>
            <a:stCxn id="17" idx="2"/>
            <a:endCxn id="21" idx="0"/>
          </p:cNvCxnSpPr>
          <p:nvPr/>
        </p:nvCxnSpPr>
        <p:spPr>
          <a:xfrm>
            <a:off x="3696586" y="3554725"/>
            <a:ext cx="2346250" cy="8825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直線單箭頭接點 44"/>
          <p:cNvCxnSpPr>
            <a:stCxn id="18" idx="2"/>
            <a:endCxn id="21" idx="0"/>
          </p:cNvCxnSpPr>
          <p:nvPr/>
        </p:nvCxnSpPr>
        <p:spPr>
          <a:xfrm>
            <a:off x="5167424" y="3554725"/>
            <a:ext cx="875412" cy="8825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直線單箭頭接點 46"/>
          <p:cNvCxnSpPr>
            <a:stCxn id="19" idx="2"/>
            <a:endCxn id="21" idx="0"/>
          </p:cNvCxnSpPr>
          <p:nvPr/>
        </p:nvCxnSpPr>
        <p:spPr>
          <a:xfrm flipH="1">
            <a:off x="6042836" y="3554725"/>
            <a:ext cx="528085" cy="8825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3448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smtClean="0">
                <a:latin typeface="+mj-ea"/>
                <a:ea typeface="+mj-ea"/>
              </a:rPr>
              <a:t>3G</a:t>
            </a:r>
            <a:r>
              <a:rPr lang="zh-TW" altLang="en-US" b="1" dirty="0">
                <a:latin typeface="+mj-ea"/>
                <a:ea typeface="+mj-ea"/>
              </a:rPr>
              <a:t> 至</a:t>
            </a:r>
            <a:r>
              <a:rPr lang="en-US" altLang="zh-TW" b="1" dirty="0" smtClean="0">
                <a:latin typeface="+mj-ea"/>
                <a:ea typeface="+mj-ea"/>
              </a:rPr>
              <a:t> 4G</a:t>
            </a:r>
            <a:r>
              <a:rPr lang="zh-TW" altLang="en-US" b="1" dirty="0">
                <a:latin typeface="+mj-ea"/>
                <a:ea typeface="+mj-ea"/>
              </a:rPr>
              <a:t> </a:t>
            </a:r>
            <a:r>
              <a:rPr lang="zh-TW" altLang="en-US" b="1" dirty="0" smtClean="0">
                <a:latin typeface="+mj-ea"/>
                <a:ea typeface="+mj-ea"/>
              </a:rPr>
              <a:t>發展</a:t>
            </a:r>
            <a:endParaRPr dirty="0">
              <a:latin typeface="+mj-ea"/>
              <a:ea typeface="+mj-ea"/>
            </a:endParaRPr>
          </a:p>
        </p:txBody>
      </p:sp>
      <p:sp>
        <p:nvSpPr>
          <p:cNvPr id="2" name="矩形 1"/>
          <p:cNvSpPr/>
          <p:nvPr/>
        </p:nvSpPr>
        <p:spPr>
          <a:xfrm>
            <a:off x="999461" y="1491050"/>
            <a:ext cx="7283300" cy="3339376"/>
          </a:xfrm>
          <a:prstGeom prst="rect">
            <a:avLst/>
          </a:prstGeom>
        </p:spPr>
        <p:txBody>
          <a:bodyPr wrap="square">
            <a:spAutoFit/>
          </a:bodyPr>
          <a:lstStyle/>
          <a:p>
            <a:r>
              <a:rPr lang="en-US" altLang="zh-TW" sz="2800" b="1" dirty="0" smtClean="0">
                <a:latin typeface="+mn-ea"/>
                <a:ea typeface="+mn-ea"/>
              </a:rPr>
              <a:t>3.5G(</a:t>
            </a:r>
            <a:r>
              <a:rPr lang="en-US" altLang="zh-TW" sz="2000" b="1" dirty="0" smtClean="0">
                <a:latin typeface="+mn-ea"/>
                <a:ea typeface="+mn-ea"/>
              </a:rPr>
              <a:t>High-Speed </a:t>
            </a:r>
            <a:r>
              <a:rPr lang="en-US" altLang="zh-TW" sz="2000" b="1" dirty="0">
                <a:latin typeface="+mn-ea"/>
                <a:ea typeface="+mn-ea"/>
              </a:rPr>
              <a:t>Downlink Packet Access</a:t>
            </a:r>
            <a:r>
              <a:rPr lang="zh-TW" altLang="en-US" sz="2000" b="1" dirty="0">
                <a:latin typeface="+mn-ea"/>
                <a:ea typeface="+mn-ea"/>
              </a:rPr>
              <a:t>，</a:t>
            </a:r>
            <a:r>
              <a:rPr lang="en-US" altLang="zh-TW" sz="2000" b="1" dirty="0">
                <a:latin typeface="+mn-ea"/>
                <a:ea typeface="+mn-ea"/>
              </a:rPr>
              <a:t>HSDPA</a:t>
            </a:r>
            <a:r>
              <a:rPr lang="en-US" altLang="zh-TW" sz="2800" b="1" dirty="0">
                <a:latin typeface="+mn-ea"/>
                <a:ea typeface="+mn-ea"/>
              </a:rPr>
              <a:t>)</a:t>
            </a:r>
          </a:p>
          <a:p>
            <a:pPr lvl="1"/>
            <a:r>
              <a:rPr lang="zh-TW" altLang="en-US" sz="2800" b="1" dirty="0">
                <a:latin typeface="+mn-ea"/>
                <a:ea typeface="+mn-ea"/>
              </a:rPr>
              <a:t>以</a:t>
            </a:r>
            <a:r>
              <a:rPr lang="en-US" altLang="zh-TW" sz="2800" b="1" dirty="0">
                <a:latin typeface="+mn-ea"/>
                <a:ea typeface="+mn-ea"/>
              </a:rPr>
              <a:t>WCDMA</a:t>
            </a:r>
            <a:r>
              <a:rPr lang="zh-TW" altLang="en-US" sz="2800" b="1" dirty="0">
                <a:latin typeface="+mn-ea"/>
                <a:ea typeface="+mn-ea"/>
              </a:rPr>
              <a:t>為基礎，針對傳輸速率進行升級</a:t>
            </a:r>
            <a:endParaRPr lang="en-US" altLang="zh-TW" sz="2800" b="1" dirty="0">
              <a:latin typeface="+mn-ea"/>
              <a:ea typeface="+mn-ea"/>
            </a:endParaRPr>
          </a:p>
          <a:p>
            <a:pPr lvl="2"/>
            <a:r>
              <a:rPr lang="zh-TW" altLang="en-US" sz="2800" b="1" dirty="0">
                <a:latin typeface="+mn-ea"/>
                <a:ea typeface="+mn-ea"/>
              </a:rPr>
              <a:t>下載：從</a:t>
            </a:r>
            <a:r>
              <a:rPr lang="en-US" altLang="zh-TW" sz="2800" b="1" dirty="0" smtClean="0">
                <a:solidFill>
                  <a:srgbClr val="C00000"/>
                </a:solidFill>
                <a:latin typeface="+mn-ea"/>
                <a:ea typeface="+mn-ea"/>
              </a:rPr>
              <a:t>2 Mbit/s</a:t>
            </a:r>
            <a:r>
              <a:rPr lang="zh-TW" altLang="en-US" sz="2800" b="1" dirty="0">
                <a:latin typeface="+mn-ea"/>
                <a:ea typeface="+mn-ea"/>
              </a:rPr>
              <a:t>提升至</a:t>
            </a:r>
            <a:r>
              <a:rPr lang="en-US" altLang="zh-TW" sz="2800" b="1" dirty="0" smtClean="0">
                <a:solidFill>
                  <a:srgbClr val="C00000"/>
                </a:solidFill>
                <a:latin typeface="+mn-ea"/>
                <a:ea typeface="+mn-ea"/>
              </a:rPr>
              <a:t>14.4 Mbit/s</a:t>
            </a:r>
            <a:endParaRPr lang="en-US" altLang="zh-TW" sz="2800" b="1" dirty="0">
              <a:solidFill>
                <a:srgbClr val="C00000"/>
              </a:solidFill>
              <a:latin typeface="+mn-ea"/>
              <a:ea typeface="+mn-ea"/>
            </a:endParaRPr>
          </a:p>
          <a:p>
            <a:pPr lvl="2"/>
            <a:r>
              <a:rPr lang="zh-TW" altLang="en-US" sz="2800" b="1" dirty="0">
                <a:latin typeface="+mn-ea"/>
                <a:ea typeface="+mn-ea"/>
              </a:rPr>
              <a:t>上傳：從</a:t>
            </a:r>
            <a:r>
              <a:rPr lang="en-US" altLang="zh-TW" sz="2800" b="1" dirty="0" smtClean="0">
                <a:solidFill>
                  <a:srgbClr val="C00000"/>
                </a:solidFill>
                <a:latin typeface="+mn-ea"/>
                <a:ea typeface="+mn-ea"/>
              </a:rPr>
              <a:t>384 </a:t>
            </a:r>
            <a:r>
              <a:rPr lang="en-US" altLang="zh-TW" sz="2800" b="1" dirty="0" err="1" smtClean="0">
                <a:solidFill>
                  <a:srgbClr val="C00000"/>
                </a:solidFill>
                <a:latin typeface="+mn-ea"/>
                <a:ea typeface="+mn-ea"/>
              </a:rPr>
              <a:t>kbit</a:t>
            </a:r>
            <a:r>
              <a:rPr lang="en-US" altLang="zh-TW" sz="2800" b="1" dirty="0" smtClean="0">
                <a:solidFill>
                  <a:srgbClr val="C00000"/>
                </a:solidFill>
                <a:latin typeface="+mn-ea"/>
                <a:ea typeface="+mn-ea"/>
              </a:rPr>
              <a:t>/s</a:t>
            </a:r>
            <a:r>
              <a:rPr lang="zh-TW" altLang="en-US" sz="2800" b="1" dirty="0">
                <a:latin typeface="+mn-ea"/>
                <a:ea typeface="+mn-ea"/>
              </a:rPr>
              <a:t>提升至</a:t>
            </a:r>
            <a:r>
              <a:rPr lang="en-US" altLang="zh-TW" sz="2800" b="1" dirty="0" smtClean="0">
                <a:solidFill>
                  <a:srgbClr val="C00000"/>
                </a:solidFill>
                <a:latin typeface="+mn-ea"/>
                <a:ea typeface="+mn-ea"/>
              </a:rPr>
              <a:t>1.46 Mbit/s</a:t>
            </a:r>
            <a:endParaRPr lang="en-US" altLang="zh-TW" sz="2800" b="1" dirty="0">
              <a:solidFill>
                <a:srgbClr val="C00000"/>
              </a:solidFill>
              <a:latin typeface="+mn-ea"/>
              <a:ea typeface="+mn-ea"/>
            </a:endParaRPr>
          </a:p>
          <a:p>
            <a:pPr>
              <a:spcBef>
                <a:spcPts val="1800"/>
              </a:spcBef>
            </a:pPr>
            <a:r>
              <a:rPr lang="en-US" altLang="zh-TW" sz="2800" b="1" dirty="0">
                <a:latin typeface="+mn-ea"/>
                <a:ea typeface="+mn-ea"/>
              </a:rPr>
              <a:t>3.75G(</a:t>
            </a:r>
            <a:r>
              <a:rPr lang="en-US" altLang="zh-TW" sz="2000" b="1" dirty="0">
                <a:latin typeface="+mn-ea"/>
                <a:ea typeface="+mn-ea"/>
              </a:rPr>
              <a:t>High-Speed Uplink Packet Access</a:t>
            </a:r>
            <a:r>
              <a:rPr lang="zh-TW" altLang="en-US" sz="2000" b="1" dirty="0">
                <a:latin typeface="+mn-ea"/>
                <a:ea typeface="+mn-ea"/>
              </a:rPr>
              <a:t>，</a:t>
            </a:r>
            <a:r>
              <a:rPr lang="en-US" altLang="zh-TW" sz="2000" b="1" dirty="0">
                <a:latin typeface="+mn-ea"/>
                <a:ea typeface="+mn-ea"/>
              </a:rPr>
              <a:t>HSUPA</a:t>
            </a:r>
            <a:r>
              <a:rPr lang="en-US" altLang="zh-TW" sz="2800" b="1" dirty="0">
                <a:latin typeface="+mn-ea"/>
                <a:ea typeface="+mn-ea"/>
              </a:rPr>
              <a:t>)</a:t>
            </a:r>
          </a:p>
          <a:p>
            <a:pPr lvl="1"/>
            <a:r>
              <a:rPr lang="zh-TW" altLang="en-US" sz="2800" b="1" dirty="0">
                <a:latin typeface="+mn-ea"/>
                <a:ea typeface="+mn-ea"/>
              </a:rPr>
              <a:t>以</a:t>
            </a:r>
            <a:r>
              <a:rPr lang="en-US" altLang="zh-TW" sz="2800" b="1" dirty="0">
                <a:latin typeface="+mn-ea"/>
                <a:ea typeface="+mn-ea"/>
              </a:rPr>
              <a:t>WCDMA</a:t>
            </a:r>
            <a:r>
              <a:rPr lang="zh-TW" altLang="en-US" sz="2800" b="1" dirty="0">
                <a:latin typeface="+mn-ea"/>
                <a:ea typeface="+mn-ea"/>
              </a:rPr>
              <a:t>為基礎，加強上傳的速率，從</a:t>
            </a:r>
            <a:r>
              <a:rPr lang="en-US" altLang="zh-TW" sz="2800" b="1" dirty="0" smtClean="0">
                <a:solidFill>
                  <a:srgbClr val="C00000"/>
                </a:solidFill>
                <a:latin typeface="+mn-ea"/>
                <a:ea typeface="+mn-ea"/>
              </a:rPr>
              <a:t>384 </a:t>
            </a:r>
            <a:r>
              <a:rPr lang="en-US" altLang="zh-TW" sz="2800" b="1" dirty="0" err="1" smtClean="0">
                <a:solidFill>
                  <a:srgbClr val="C00000"/>
                </a:solidFill>
                <a:latin typeface="+mn-ea"/>
                <a:ea typeface="+mn-ea"/>
              </a:rPr>
              <a:t>kbit</a:t>
            </a:r>
            <a:r>
              <a:rPr lang="en-US" altLang="zh-TW" sz="2800" b="1" dirty="0" smtClean="0">
                <a:solidFill>
                  <a:srgbClr val="C00000"/>
                </a:solidFill>
                <a:latin typeface="+mn-ea"/>
                <a:ea typeface="+mn-ea"/>
              </a:rPr>
              <a:t>/s</a:t>
            </a:r>
            <a:r>
              <a:rPr lang="zh-TW" altLang="en-US" sz="2800" b="1" dirty="0">
                <a:latin typeface="+mn-ea"/>
                <a:ea typeface="+mn-ea"/>
              </a:rPr>
              <a:t>提升至</a:t>
            </a:r>
            <a:r>
              <a:rPr lang="en-US" altLang="zh-TW" sz="2800" b="1" dirty="0" smtClean="0">
                <a:solidFill>
                  <a:srgbClr val="C00000"/>
                </a:solidFill>
                <a:latin typeface="+mn-ea"/>
                <a:ea typeface="+mn-ea"/>
              </a:rPr>
              <a:t>5.76 Mbit/s</a:t>
            </a:r>
            <a:endParaRPr lang="en-US" altLang="zh-TW" sz="2800" b="1" dirty="0">
              <a:solidFill>
                <a:srgbClr val="C00000"/>
              </a:solidFill>
              <a:latin typeface="+mn-ea"/>
              <a:ea typeface="+mn-ea"/>
            </a:endParaRPr>
          </a:p>
        </p:txBody>
      </p:sp>
    </p:spTree>
    <p:extLst>
      <p:ext uri="{BB962C8B-B14F-4D97-AF65-F5344CB8AC3E}">
        <p14:creationId xmlns:p14="http://schemas.microsoft.com/office/powerpoint/2010/main" val="244370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pPr algn="l"/>
            <a:r>
              <a:rPr lang="en-US" altLang="zh-TW" sz="1000" dirty="0" smtClean="0">
                <a:solidFill>
                  <a:srgbClr val="0091EA"/>
                </a:solidFill>
                <a:latin typeface="+mn-ea"/>
                <a:ea typeface="+mn-ea"/>
              </a:rPr>
              <a:t>106</a:t>
            </a:r>
            <a:r>
              <a:rPr lang="zh-TW" altLang="en-US" sz="1000" dirty="0" smtClean="0">
                <a:solidFill>
                  <a:srgbClr val="0091EA"/>
                </a:solidFill>
                <a:latin typeface="+mn-ea"/>
                <a:ea typeface="+mn-ea"/>
              </a:rPr>
              <a:t>年度教育部「延續典範科技大學推動產學合作」計畫</a:t>
            </a:r>
            <a:endParaRPr lang="en-US" altLang="zh-TW" sz="1000" dirty="0" smtClean="0">
              <a:solidFill>
                <a:srgbClr val="0091EA"/>
              </a:solidFill>
              <a:latin typeface="+mn-ea"/>
              <a:ea typeface="+mn-ea"/>
            </a:endParaRPr>
          </a:p>
          <a:p>
            <a:pPr algn="l"/>
            <a:r>
              <a:rPr lang="zh-TW" altLang="en-US" sz="1000" dirty="0" smtClean="0">
                <a:solidFill>
                  <a:srgbClr val="0091EA"/>
                </a:solidFill>
                <a:latin typeface="+mn-ea"/>
                <a:ea typeface="+mn-ea"/>
              </a:rPr>
              <a:t>智慧物聯網高階研發人才培育實驗室</a:t>
            </a:r>
            <a:r>
              <a:rPr lang="zh-TW" altLang="en-US" sz="1000" b="1" dirty="0" smtClean="0">
                <a:solidFill>
                  <a:srgbClr val="0091EA"/>
                </a:solidFill>
                <a:latin typeface="+mn-ea"/>
                <a:ea typeface="+mn-ea"/>
              </a:rPr>
              <a:t>「新一代網路技術」課程</a:t>
            </a:r>
            <a:r>
              <a:rPr lang="zh-TW" altLang="en-US" b="1" dirty="0" smtClean="0">
                <a:solidFill>
                  <a:srgbClr val="0091EA"/>
                </a:solidFill>
                <a:latin typeface="+mn-ea"/>
                <a:ea typeface="+mn-ea"/>
              </a:rPr>
              <a:t>	</a:t>
            </a:r>
            <a:r>
              <a:rPr lang="zh-TW" altLang="en-US" dirty="0" smtClean="0">
                <a:latin typeface="+mn-ea"/>
                <a:ea typeface="+mn-ea"/>
              </a:rPr>
              <a:t>				</a:t>
            </a:r>
            <a:r>
              <a:rPr lang="en-US" altLang="zh-TW" dirty="0" smtClean="0">
                <a:latin typeface="+mn-ea"/>
                <a:ea typeface="+mn-ea"/>
              </a:rPr>
              <a:t>	</a:t>
            </a:r>
            <a:fld id="{00000000-1234-1234-1234-123412341234}" type="slidenum">
              <a:rPr lang="en-US" altLang="zh-TW" smtClean="0">
                <a:solidFill>
                  <a:srgbClr val="0091EA"/>
                </a:solidFill>
                <a:latin typeface="+mn-ea"/>
                <a:ea typeface="+mn-ea"/>
              </a:rPr>
              <a:pPr algn="l"/>
              <a:t>28</a:t>
            </a:fld>
            <a:endParaRPr lang="zh-TW" altLang="en-US" dirty="0" smtClean="0">
              <a:solidFill>
                <a:srgbClr val="0091EA"/>
              </a:solidFill>
              <a:latin typeface="+mn-ea"/>
              <a:ea typeface="+mn-ea"/>
            </a:endParaRPr>
          </a:p>
        </p:txBody>
      </p:sp>
      <p:sp>
        <p:nvSpPr>
          <p:cNvPr id="5" name="標題 1"/>
          <p:cNvSpPr>
            <a:spLocks noGrp="1"/>
          </p:cNvSpPr>
          <p:nvPr>
            <p:ph type="title"/>
          </p:nvPr>
        </p:nvSpPr>
        <p:spPr>
          <a:xfrm>
            <a:off x="748828" y="179953"/>
            <a:ext cx="7571700" cy="936900"/>
          </a:xfrm>
        </p:spPr>
        <p:txBody>
          <a:bodyPr/>
          <a:lstStyle/>
          <a:p>
            <a:r>
              <a:rPr lang="zh-TW" altLang="en-US" sz="4000" b="1" dirty="0" smtClean="0">
                <a:latin typeface="+mn-ea"/>
                <a:ea typeface="+mn-ea"/>
              </a:rPr>
              <a:t>章節</a:t>
            </a:r>
            <a:r>
              <a:rPr lang="zh-TW" altLang="en-US" sz="4000" b="1" dirty="0">
                <a:latin typeface="+mn-ea"/>
                <a:ea typeface="+mn-ea"/>
              </a:rPr>
              <a:t>目錄</a:t>
            </a:r>
          </a:p>
        </p:txBody>
      </p:sp>
      <p:sp>
        <p:nvSpPr>
          <p:cNvPr id="10" name="向右箭號 9"/>
          <p:cNvSpPr/>
          <p:nvPr/>
        </p:nvSpPr>
        <p:spPr bwMode="auto">
          <a:xfrm>
            <a:off x="1124372" y="2795521"/>
            <a:ext cx="720725" cy="433387"/>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a:lstStyle/>
          <a:p>
            <a:pPr algn="r">
              <a:defRPr/>
            </a:pPr>
            <a:endParaRPr kumimoji="0" lang="zh-TW" altLang="en-US">
              <a:solidFill>
                <a:schemeClr val="tx1"/>
              </a:solidFill>
              <a:latin typeface="+mn-ea"/>
            </a:endParaRPr>
          </a:p>
        </p:txBody>
      </p:sp>
      <p:grpSp>
        <p:nvGrpSpPr>
          <p:cNvPr id="11" name="Group 46"/>
          <p:cNvGrpSpPr>
            <a:grpSpLocks/>
          </p:cNvGrpSpPr>
          <p:nvPr/>
        </p:nvGrpSpPr>
        <p:grpSpPr bwMode="auto">
          <a:xfrm>
            <a:off x="1916533" y="1116853"/>
            <a:ext cx="5759451" cy="685800"/>
            <a:chOff x="1296" y="1824"/>
            <a:chExt cx="2976" cy="432"/>
          </a:xfrm>
        </p:grpSpPr>
        <p:sp>
          <p:nvSpPr>
            <p:cNvPr id="12"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just">
                <a:defRPr/>
              </a:pPr>
              <a:endParaRPr kumimoji="0" lang="zh-TW" altLang="en-US">
                <a:latin typeface="+mn-ea"/>
                <a:ea typeface="+mn-ea"/>
              </a:endParaRPr>
            </a:p>
          </p:txBody>
        </p:sp>
        <p:sp>
          <p:nvSpPr>
            <p:cNvPr id="13"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4" name="Text Box 49"/>
            <p:cNvSpPr txBox="1">
              <a:spLocks noChangeArrowheads="1"/>
            </p:cNvSpPr>
            <p:nvPr/>
          </p:nvSpPr>
          <p:spPr bwMode="gray">
            <a:xfrm>
              <a:off x="1680" y="1945"/>
              <a:ext cx="2555" cy="194"/>
            </a:xfrm>
            <a:prstGeom prst="rect">
              <a:avLst/>
            </a:prstGeom>
            <a:noFill/>
            <a:ln w="9525" algn="ctr">
              <a:noFill/>
              <a:miter lim="800000"/>
              <a:headEnd/>
              <a:tailEnd/>
            </a:ln>
          </p:spPr>
          <p:txBody>
            <a:bodyPr>
              <a:spAutoFit/>
            </a:bodyPr>
            <a:lstStyle/>
            <a:p>
              <a:pPr algn="just" eaLnBrk="0" hangingPunct="0"/>
              <a:r>
                <a:rPr lang="zh-TW" altLang="en-US" b="1" dirty="0" smtClean="0">
                  <a:latin typeface="+mn-ea"/>
                  <a:ea typeface="+mn-ea"/>
                  <a:cs typeface="Times New Roman" pitchFamily="18" charset="0"/>
                </a:rPr>
                <a:t>行動通訊基礎介紹</a:t>
              </a:r>
              <a:endParaRPr kumimoji="0" lang="en-US" altLang="zh-TW" b="1" dirty="0">
                <a:solidFill>
                  <a:srgbClr val="000000"/>
                </a:solidFill>
                <a:latin typeface="+mn-ea"/>
                <a:ea typeface="+mn-ea"/>
                <a:cs typeface="Times New Roman" pitchFamily="18" charset="0"/>
              </a:endParaRPr>
            </a:p>
          </p:txBody>
        </p:sp>
        <p:sp>
          <p:nvSpPr>
            <p:cNvPr id="15" name="Text Box 5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a:solidFill>
                    <a:schemeClr val="bg1"/>
                  </a:solidFill>
                  <a:latin typeface="+mn-ea"/>
                  <a:ea typeface="+mn-ea"/>
                </a:rPr>
                <a:t>1</a:t>
              </a:r>
            </a:p>
          </p:txBody>
        </p:sp>
      </p:grpSp>
      <p:grpSp>
        <p:nvGrpSpPr>
          <p:cNvPr id="16" name="Group 51"/>
          <p:cNvGrpSpPr>
            <a:grpSpLocks/>
          </p:cNvGrpSpPr>
          <p:nvPr/>
        </p:nvGrpSpPr>
        <p:grpSpPr bwMode="auto">
          <a:xfrm>
            <a:off x="1916533" y="1898557"/>
            <a:ext cx="5759451" cy="685800"/>
            <a:chOff x="1296" y="1824"/>
            <a:chExt cx="2976" cy="432"/>
          </a:xfrm>
        </p:grpSpPr>
        <p:sp>
          <p:nvSpPr>
            <p:cNvPr id="17"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algn="just">
                <a:defRPr/>
              </a:pPr>
              <a:r>
                <a:rPr kumimoji="0" lang="zh-TW" altLang="en-US" dirty="0" smtClean="0">
                  <a:latin typeface="+mn-ea"/>
                  <a:ea typeface="+mn-ea"/>
                </a:rPr>
                <a:t>     </a:t>
              </a:r>
              <a:endParaRPr kumimoji="0" lang="zh-TW" altLang="en-US" dirty="0">
                <a:latin typeface="+mn-ea"/>
                <a:ea typeface="+mn-ea"/>
              </a:endParaRPr>
            </a:p>
          </p:txBody>
        </p:sp>
        <p:sp>
          <p:nvSpPr>
            <p:cNvPr id="18"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9" name="Text Box 54"/>
            <p:cNvSpPr txBox="1">
              <a:spLocks noChangeArrowheads="1"/>
            </p:cNvSpPr>
            <p:nvPr/>
          </p:nvSpPr>
          <p:spPr bwMode="gray">
            <a:xfrm>
              <a:off x="1680" y="1934"/>
              <a:ext cx="2555"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0" name="Text Box 55"/>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a:solidFill>
                    <a:schemeClr val="bg1"/>
                  </a:solidFill>
                  <a:latin typeface="+mn-ea"/>
                  <a:ea typeface="+mn-ea"/>
                </a:rPr>
                <a:t>2</a:t>
              </a:r>
            </a:p>
          </p:txBody>
        </p:sp>
      </p:grpSp>
      <p:grpSp>
        <p:nvGrpSpPr>
          <p:cNvPr id="21" name="Group 56"/>
          <p:cNvGrpSpPr>
            <a:grpSpLocks/>
          </p:cNvGrpSpPr>
          <p:nvPr/>
        </p:nvGrpSpPr>
        <p:grpSpPr bwMode="auto">
          <a:xfrm>
            <a:off x="1918021" y="2680261"/>
            <a:ext cx="5759451" cy="685800"/>
            <a:chOff x="1296" y="1824"/>
            <a:chExt cx="2976" cy="432"/>
          </a:xfrm>
        </p:grpSpPr>
        <p:sp>
          <p:nvSpPr>
            <p:cNvPr id="22"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algn="just">
                <a:defRPr/>
              </a:pPr>
              <a:endParaRPr kumimoji="0" lang="zh-TW" altLang="en-US" dirty="0">
                <a:latin typeface="+mn-ea"/>
                <a:ea typeface="+mn-ea"/>
              </a:endParaRPr>
            </a:p>
          </p:txBody>
        </p:sp>
        <p:sp>
          <p:nvSpPr>
            <p:cNvPr id="23"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24" name="Text Box 59"/>
            <p:cNvSpPr txBox="1">
              <a:spLocks noChangeArrowheads="1"/>
            </p:cNvSpPr>
            <p:nvPr/>
          </p:nvSpPr>
          <p:spPr bwMode="gray">
            <a:xfrm>
              <a:off x="1680" y="1934"/>
              <a:ext cx="2160"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5" name="Text Box 6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smtClean="0">
                  <a:solidFill>
                    <a:schemeClr val="bg1"/>
                  </a:solidFill>
                  <a:latin typeface="+mn-ea"/>
                  <a:ea typeface="+mn-ea"/>
                </a:rPr>
                <a:t>3</a:t>
              </a:r>
              <a:endParaRPr kumimoji="0" lang="en-US" altLang="zh-TW" sz="2400" dirty="0">
                <a:solidFill>
                  <a:schemeClr val="bg1"/>
                </a:solidFill>
                <a:latin typeface="+mn-ea"/>
                <a:ea typeface="+mn-ea"/>
              </a:endParaRPr>
            </a:p>
          </p:txBody>
        </p:sp>
      </p:grpSp>
      <p:sp>
        <p:nvSpPr>
          <p:cNvPr id="29" name="Text Box 64"/>
          <p:cNvSpPr txBox="1">
            <a:spLocks noChangeArrowheads="1"/>
          </p:cNvSpPr>
          <p:nvPr/>
        </p:nvSpPr>
        <p:spPr bwMode="gray">
          <a:xfrm>
            <a:off x="2636017" y="3636590"/>
            <a:ext cx="4967914" cy="307975"/>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rPr>
              <a:t> </a:t>
            </a:r>
            <a:endParaRPr kumimoji="0" lang="en-US" altLang="zh-TW" b="1" dirty="0">
              <a:solidFill>
                <a:srgbClr val="000000"/>
              </a:solidFill>
              <a:latin typeface="+mn-ea"/>
              <a:ea typeface="+mn-ea"/>
            </a:endParaRPr>
          </a:p>
        </p:txBody>
      </p:sp>
      <p:sp>
        <p:nvSpPr>
          <p:cNvPr id="31" name="Text Box 54"/>
          <p:cNvSpPr txBox="1">
            <a:spLocks noChangeArrowheads="1"/>
          </p:cNvSpPr>
          <p:nvPr/>
        </p:nvSpPr>
        <p:spPr bwMode="gray">
          <a:xfrm>
            <a:off x="2637160" y="4501005"/>
            <a:ext cx="4968875"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32" name="Text Box 49"/>
          <p:cNvSpPr txBox="1">
            <a:spLocks noChangeArrowheads="1"/>
          </p:cNvSpPr>
          <p:nvPr/>
        </p:nvSpPr>
        <p:spPr bwMode="gray">
          <a:xfrm>
            <a:off x="2659688" y="2081546"/>
            <a:ext cx="4944689" cy="307777"/>
          </a:xfrm>
          <a:prstGeom prst="rect">
            <a:avLst/>
          </a:prstGeom>
          <a:noFill/>
          <a:ln w="9525" algn="ctr">
            <a:noFill/>
            <a:miter lim="800000"/>
            <a:headEnd/>
            <a:tailEnd/>
          </a:ln>
        </p:spPr>
        <p:txBody>
          <a:bodyPr>
            <a:spAutoFit/>
          </a:bodyPr>
          <a:lstStyle/>
          <a:p>
            <a:pPr algn="just" eaLnBrk="0" hangingPunct="0"/>
            <a:r>
              <a:rPr lang="en-US" altLang="zh-TW" b="1" dirty="0" smtClean="0">
                <a:latin typeface="+mn-ea"/>
                <a:ea typeface="+mn-ea"/>
                <a:cs typeface="Times New Roman" pitchFamily="18" charset="0"/>
              </a:rPr>
              <a:t>3G</a:t>
            </a:r>
            <a:r>
              <a:rPr lang="zh-TW" altLang="en-US" b="1" dirty="0" smtClean="0">
                <a:latin typeface="+mn-ea"/>
                <a:ea typeface="+mn-ea"/>
                <a:cs typeface="Times New Roman" pitchFamily="18" charset="0"/>
              </a:rPr>
              <a:t>技術</a:t>
            </a:r>
            <a:endParaRPr kumimoji="0" lang="en-US" altLang="zh-TW" b="1" dirty="0">
              <a:solidFill>
                <a:srgbClr val="000000"/>
              </a:solidFill>
              <a:latin typeface="+mn-ea"/>
              <a:ea typeface="+mn-ea"/>
              <a:cs typeface="Times New Roman" pitchFamily="18" charset="0"/>
            </a:endParaRPr>
          </a:p>
        </p:txBody>
      </p:sp>
      <p:sp>
        <p:nvSpPr>
          <p:cNvPr id="33" name="Text Box 49"/>
          <p:cNvSpPr txBox="1">
            <a:spLocks noChangeArrowheads="1"/>
          </p:cNvSpPr>
          <p:nvPr/>
        </p:nvSpPr>
        <p:spPr bwMode="gray">
          <a:xfrm>
            <a:off x="2659688" y="2880089"/>
            <a:ext cx="4944689" cy="307777"/>
          </a:xfrm>
          <a:prstGeom prst="rect">
            <a:avLst/>
          </a:prstGeom>
          <a:noFill/>
          <a:ln w="9525" algn="ctr">
            <a:noFill/>
            <a:miter lim="800000"/>
            <a:headEnd/>
            <a:tailEnd/>
          </a:ln>
        </p:spPr>
        <p:txBody>
          <a:bodyPr>
            <a:spAutoFit/>
          </a:bodyPr>
          <a:lstStyle/>
          <a:p>
            <a:pPr algn="just" eaLnBrk="0" hangingPunct="0"/>
            <a:r>
              <a:rPr lang="en-US" altLang="zh-TW" b="1" dirty="0" smtClean="0">
                <a:latin typeface="+mn-ea"/>
                <a:ea typeface="+mn-ea"/>
                <a:cs typeface="Times New Roman" pitchFamily="18" charset="0"/>
              </a:rPr>
              <a:t>4G &amp; 5G</a:t>
            </a:r>
            <a:r>
              <a:rPr lang="zh-TW" altLang="en-US" b="1" dirty="0" smtClean="0">
                <a:latin typeface="+mn-ea"/>
                <a:ea typeface="+mn-ea"/>
                <a:cs typeface="Times New Roman" pitchFamily="18" charset="0"/>
              </a:rPr>
              <a:t>技術</a:t>
            </a:r>
            <a:endParaRPr kumimoji="0" lang="en-US" altLang="zh-TW" b="1" dirty="0" smtClean="0">
              <a:solidFill>
                <a:srgbClr val="000000"/>
              </a:solidFill>
              <a:latin typeface="+mn-ea"/>
              <a:ea typeface="+mn-ea"/>
              <a:cs typeface="Times New Roman" pitchFamily="18" charset="0"/>
            </a:endParaRPr>
          </a:p>
        </p:txBody>
      </p:sp>
      <p:sp>
        <p:nvSpPr>
          <p:cNvPr id="40" name="Text Box 54"/>
          <p:cNvSpPr txBox="1">
            <a:spLocks noChangeArrowheads="1"/>
          </p:cNvSpPr>
          <p:nvPr/>
        </p:nvSpPr>
        <p:spPr bwMode="gray">
          <a:xfrm>
            <a:off x="2637160" y="5234182"/>
            <a:ext cx="4968875"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Tree>
    <p:extLst>
      <p:ext uri="{BB962C8B-B14F-4D97-AF65-F5344CB8AC3E}">
        <p14:creationId xmlns:p14="http://schemas.microsoft.com/office/powerpoint/2010/main" val="3533365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b="1" dirty="0" smtClean="0">
                <a:latin typeface="+mj-ea"/>
                <a:ea typeface="+mj-ea"/>
              </a:rPr>
              <a:t>4G</a:t>
            </a:r>
            <a:r>
              <a:rPr lang="zh-TW" altLang="en-US" b="1" dirty="0" smtClean="0">
                <a:latin typeface="+mj-ea"/>
                <a:ea typeface="+mj-ea"/>
              </a:rPr>
              <a:t> </a:t>
            </a:r>
            <a:r>
              <a:rPr lang="en-US" altLang="zh-TW" b="1" dirty="0" smtClean="0">
                <a:latin typeface="+mj-ea"/>
                <a:ea typeface="+mj-ea"/>
              </a:rPr>
              <a:t>&amp;</a:t>
            </a:r>
            <a:r>
              <a:rPr lang="zh-TW" altLang="en-US" b="1" dirty="0" smtClean="0">
                <a:latin typeface="+mj-ea"/>
                <a:ea typeface="+mj-ea"/>
              </a:rPr>
              <a:t> </a:t>
            </a:r>
            <a:r>
              <a:rPr lang="en-US" altLang="zh-TW" b="1" dirty="0" smtClean="0">
                <a:latin typeface="+mj-ea"/>
                <a:ea typeface="+mj-ea"/>
              </a:rPr>
              <a:t>5</a:t>
            </a:r>
            <a:r>
              <a:rPr lang="en-US" b="1" dirty="0" smtClean="0">
                <a:latin typeface="+mj-ea"/>
                <a:ea typeface="+mj-ea"/>
              </a:rPr>
              <a:t>G</a:t>
            </a:r>
            <a:r>
              <a:rPr lang="zh-TW" altLang="en-US" b="1" dirty="0" smtClean="0">
                <a:latin typeface="+mj-ea"/>
                <a:ea typeface="+mj-ea"/>
              </a:rPr>
              <a:t> 發展目的</a:t>
            </a:r>
            <a:endParaRPr b="1" dirty="0">
              <a:latin typeface="+mj-ea"/>
              <a:ea typeface="+mj-ea"/>
            </a:endParaRPr>
          </a:p>
        </p:txBody>
      </p:sp>
      <p:sp>
        <p:nvSpPr>
          <p:cNvPr id="2" name="矩形 1"/>
          <p:cNvSpPr/>
          <p:nvPr/>
        </p:nvSpPr>
        <p:spPr>
          <a:xfrm>
            <a:off x="765545" y="1320976"/>
            <a:ext cx="7634176" cy="4093428"/>
          </a:xfrm>
          <a:prstGeom prst="rect">
            <a:avLst/>
          </a:prstGeom>
        </p:spPr>
        <p:txBody>
          <a:bodyPr wrap="square">
            <a:spAutoFit/>
          </a:bodyPr>
          <a:lstStyle/>
          <a:p>
            <a:pPr marL="596900" indent="-457200">
              <a:buFont typeface="Wingdings" panose="05000000000000000000" pitchFamily="2" charset="2"/>
              <a:buChar char="u"/>
            </a:pPr>
            <a:r>
              <a:rPr lang="zh-TW" altLang="zh-TW" sz="3200" b="1" dirty="0" smtClean="0">
                <a:latin typeface="+mn-ea"/>
                <a:ea typeface="+mn-ea"/>
              </a:rPr>
              <a:t>增加</a:t>
            </a:r>
            <a:r>
              <a:rPr lang="zh-TW" altLang="zh-TW" sz="3200" b="1" dirty="0">
                <a:latin typeface="+mn-ea"/>
                <a:ea typeface="+mn-ea"/>
              </a:rPr>
              <a:t>頻譜</a:t>
            </a:r>
            <a:r>
              <a:rPr lang="zh-TW" altLang="zh-TW" sz="3200" b="1" dirty="0" smtClean="0">
                <a:latin typeface="+mn-ea"/>
                <a:ea typeface="+mn-ea"/>
              </a:rPr>
              <a:t>效率</a:t>
            </a:r>
            <a:endParaRPr lang="en-US" altLang="zh-TW" sz="3200" b="1" dirty="0" smtClean="0">
              <a:latin typeface="+mn-ea"/>
              <a:ea typeface="+mn-ea"/>
            </a:endParaRPr>
          </a:p>
          <a:p>
            <a:pPr marL="139700" indent="0">
              <a:buFont typeface="Arial"/>
              <a:buNone/>
            </a:pPr>
            <a:r>
              <a:rPr lang="zh-TW" altLang="zh-TW" sz="2800" b="1" dirty="0" smtClean="0">
                <a:latin typeface="+mn-ea"/>
                <a:ea typeface="+mn-ea"/>
              </a:rPr>
              <a:t>由於</a:t>
            </a:r>
            <a:r>
              <a:rPr lang="zh-TW" altLang="zh-TW" sz="2800" b="1" dirty="0">
                <a:latin typeface="+mn-ea"/>
                <a:ea typeface="+mn-ea"/>
              </a:rPr>
              <a:t>相同的頻率只能使用一次，因此必須利用更新的調變與多工技術來增加頻譜效率，讓相同頻寬的電磁波具有更高的資料傳輸</a:t>
            </a:r>
            <a:r>
              <a:rPr lang="zh-TW" altLang="zh-TW" sz="2800" b="1" dirty="0" smtClean="0">
                <a:latin typeface="+mn-ea"/>
                <a:ea typeface="+mn-ea"/>
              </a:rPr>
              <a:t>率。</a:t>
            </a:r>
            <a:endParaRPr lang="en-US" altLang="zh-TW" sz="2800" b="1" dirty="0" smtClean="0">
              <a:latin typeface="+mn-ea"/>
              <a:ea typeface="+mn-ea"/>
            </a:endParaRPr>
          </a:p>
          <a:p>
            <a:pPr marL="596900" indent="-457200">
              <a:buFont typeface="Wingdings" panose="05000000000000000000" pitchFamily="2" charset="2"/>
              <a:buChar char="u"/>
            </a:pPr>
            <a:r>
              <a:rPr lang="zh-TW" altLang="zh-TW" sz="3200" b="1" dirty="0" smtClean="0">
                <a:latin typeface="+mn-ea"/>
                <a:ea typeface="+mn-ea"/>
              </a:rPr>
              <a:t>增加</a:t>
            </a:r>
            <a:r>
              <a:rPr lang="zh-TW" altLang="zh-TW" sz="3200" b="1" dirty="0">
                <a:latin typeface="+mn-ea"/>
                <a:ea typeface="+mn-ea"/>
              </a:rPr>
              <a:t>頻</a:t>
            </a:r>
            <a:r>
              <a:rPr lang="zh-TW" altLang="zh-TW" sz="3200" b="1" dirty="0" smtClean="0">
                <a:latin typeface="+mn-ea"/>
                <a:ea typeface="+mn-ea"/>
              </a:rPr>
              <a:t>寬</a:t>
            </a:r>
            <a:endParaRPr lang="en-US" altLang="zh-TW" sz="3200" b="1" dirty="0" smtClean="0">
              <a:latin typeface="+mn-ea"/>
              <a:ea typeface="+mn-ea"/>
            </a:endParaRPr>
          </a:p>
          <a:p>
            <a:pPr marL="139700" indent="0">
              <a:buFont typeface="Arial"/>
              <a:buNone/>
            </a:pPr>
            <a:r>
              <a:rPr lang="zh-TW" altLang="zh-TW" sz="2800" b="1" dirty="0" smtClean="0">
                <a:latin typeface="+mn-ea"/>
                <a:ea typeface="+mn-ea"/>
              </a:rPr>
              <a:t>由於</a:t>
            </a:r>
            <a:r>
              <a:rPr lang="zh-TW" altLang="zh-TW" sz="2800" b="1" dirty="0">
                <a:latin typeface="+mn-ea"/>
                <a:ea typeface="+mn-ea"/>
              </a:rPr>
              <a:t>目前的電磁波頻譜裡</a:t>
            </a:r>
            <a:r>
              <a:rPr lang="en-US" altLang="zh-TW" sz="2800" b="1" dirty="0">
                <a:latin typeface="+mn-ea"/>
                <a:ea typeface="+mn-ea"/>
              </a:rPr>
              <a:t> 10GHz </a:t>
            </a:r>
            <a:r>
              <a:rPr lang="zh-TW" altLang="zh-TW" sz="2800" b="1" dirty="0">
                <a:latin typeface="+mn-ea"/>
                <a:ea typeface="+mn-ea"/>
              </a:rPr>
              <a:t>以下的電磁波大部分都已經被用掉了，頻譜效率再怎麼提高總有技術上的極限，因此科學家只能去挖更高頻還沒有被使用的電磁波來給</a:t>
            </a:r>
            <a:r>
              <a:rPr lang="en-US" altLang="zh-TW" sz="2800" b="1" dirty="0">
                <a:latin typeface="+mn-ea"/>
                <a:ea typeface="+mn-ea"/>
              </a:rPr>
              <a:t> 5G </a:t>
            </a:r>
            <a:r>
              <a:rPr lang="zh-TW" altLang="en-US" sz="2800" b="1" dirty="0" smtClean="0">
                <a:latin typeface="+mn-ea"/>
                <a:ea typeface="+mn-ea"/>
              </a:rPr>
              <a:t>使用</a:t>
            </a:r>
            <a:r>
              <a:rPr lang="zh-TW" altLang="zh-TW" sz="2800" b="1" dirty="0" smtClean="0">
                <a:latin typeface="+mn-ea"/>
                <a:ea typeface="+mn-ea"/>
              </a:rPr>
              <a:t>。</a:t>
            </a:r>
            <a:endParaRPr lang="zh-TW" altLang="zh-TW" sz="2800" b="1" dirty="0">
              <a:latin typeface="+mn-ea"/>
              <a:ea typeface="+mn-ea"/>
            </a:endParaRPr>
          </a:p>
        </p:txBody>
      </p:sp>
    </p:spTree>
    <p:extLst>
      <p:ext uri="{BB962C8B-B14F-4D97-AF65-F5344CB8AC3E}">
        <p14:creationId xmlns:p14="http://schemas.microsoft.com/office/powerpoint/2010/main" val="214474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748828" y="179953"/>
            <a:ext cx="7571700" cy="936900"/>
          </a:xfrm>
        </p:spPr>
        <p:txBody>
          <a:bodyPr/>
          <a:lstStyle/>
          <a:p>
            <a:r>
              <a:rPr lang="zh-TW" altLang="en-US" sz="4000" b="1" dirty="0" smtClean="0">
                <a:latin typeface="+mn-ea"/>
                <a:ea typeface="+mn-ea"/>
              </a:rPr>
              <a:t>章節</a:t>
            </a:r>
            <a:r>
              <a:rPr lang="zh-TW" altLang="en-US" sz="4000" b="1" dirty="0">
                <a:latin typeface="+mn-ea"/>
                <a:ea typeface="+mn-ea"/>
              </a:rPr>
              <a:t>目錄</a:t>
            </a:r>
          </a:p>
        </p:txBody>
      </p:sp>
      <p:sp>
        <p:nvSpPr>
          <p:cNvPr id="10" name="向右箭號 9"/>
          <p:cNvSpPr/>
          <p:nvPr/>
        </p:nvSpPr>
        <p:spPr bwMode="auto">
          <a:xfrm>
            <a:off x="1124372" y="1243103"/>
            <a:ext cx="720725" cy="433387"/>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a:lstStyle/>
          <a:p>
            <a:pPr algn="r">
              <a:defRPr/>
            </a:pPr>
            <a:endParaRPr kumimoji="0" lang="zh-TW" altLang="en-US">
              <a:solidFill>
                <a:schemeClr val="tx1"/>
              </a:solidFill>
              <a:latin typeface="+mn-ea"/>
            </a:endParaRPr>
          </a:p>
        </p:txBody>
      </p:sp>
      <p:grpSp>
        <p:nvGrpSpPr>
          <p:cNvPr id="11" name="Group 46"/>
          <p:cNvGrpSpPr>
            <a:grpSpLocks/>
          </p:cNvGrpSpPr>
          <p:nvPr/>
        </p:nvGrpSpPr>
        <p:grpSpPr bwMode="auto">
          <a:xfrm>
            <a:off x="1916533" y="1116853"/>
            <a:ext cx="5759451" cy="685800"/>
            <a:chOff x="1296" y="1824"/>
            <a:chExt cx="2976" cy="432"/>
          </a:xfrm>
        </p:grpSpPr>
        <p:sp>
          <p:nvSpPr>
            <p:cNvPr id="12"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just">
                <a:defRPr/>
              </a:pPr>
              <a:endParaRPr kumimoji="0" lang="zh-TW" altLang="en-US">
                <a:latin typeface="+mn-ea"/>
                <a:ea typeface="+mn-ea"/>
              </a:endParaRPr>
            </a:p>
          </p:txBody>
        </p:sp>
        <p:sp>
          <p:nvSpPr>
            <p:cNvPr id="13"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4" name="Text Box 49"/>
            <p:cNvSpPr txBox="1">
              <a:spLocks noChangeArrowheads="1"/>
            </p:cNvSpPr>
            <p:nvPr/>
          </p:nvSpPr>
          <p:spPr bwMode="gray">
            <a:xfrm>
              <a:off x="1680" y="1945"/>
              <a:ext cx="2555" cy="194"/>
            </a:xfrm>
            <a:prstGeom prst="rect">
              <a:avLst/>
            </a:prstGeom>
            <a:noFill/>
            <a:ln w="9525" algn="ctr">
              <a:noFill/>
              <a:miter lim="800000"/>
              <a:headEnd/>
              <a:tailEnd/>
            </a:ln>
          </p:spPr>
          <p:txBody>
            <a:bodyPr>
              <a:spAutoFit/>
            </a:bodyPr>
            <a:lstStyle/>
            <a:p>
              <a:pPr algn="just" eaLnBrk="0" hangingPunct="0"/>
              <a:r>
                <a:rPr lang="zh-TW" altLang="en-US" b="1" dirty="0" smtClean="0">
                  <a:latin typeface="+mn-ea"/>
                  <a:ea typeface="+mn-ea"/>
                  <a:cs typeface="Times New Roman" pitchFamily="18" charset="0"/>
                </a:rPr>
                <a:t>行動通訊基礎介紹</a:t>
              </a:r>
              <a:endParaRPr kumimoji="0" lang="en-US" altLang="zh-TW" b="1" dirty="0">
                <a:solidFill>
                  <a:srgbClr val="000000"/>
                </a:solidFill>
                <a:latin typeface="+mn-ea"/>
                <a:ea typeface="+mn-ea"/>
                <a:cs typeface="Times New Roman" pitchFamily="18" charset="0"/>
              </a:endParaRPr>
            </a:p>
          </p:txBody>
        </p:sp>
        <p:sp>
          <p:nvSpPr>
            <p:cNvPr id="15" name="Text Box 5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a:solidFill>
                    <a:schemeClr val="bg1"/>
                  </a:solidFill>
                  <a:latin typeface="+mn-ea"/>
                  <a:ea typeface="+mn-ea"/>
                </a:rPr>
                <a:t>1</a:t>
              </a:r>
            </a:p>
          </p:txBody>
        </p:sp>
      </p:grpSp>
      <p:grpSp>
        <p:nvGrpSpPr>
          <p:cNvPr id="16" name="Group 51"/>
          <p:cNvGrpSpPr>
            <a:grpSpLocks/>
          </p:cNvGrpSpPr>
          <p:nvPr/>
        </p:nvGrpSpPr>
        <p:grpSpPr bwMode="auto">
          <a:xfrm>
            <a:off x="1916533" y="1898557"/>
            <a:ext cx="5759451" cy="685800"/>
            <a:chOff x="1296" y="1824"/>
            <a:chExt cx="2976" cy="432"/>
          </a:xfrm>
        </p:grpSpPr>
        <p:sp>
          <p:nvSpPr>
            <p:cNvPr id="17"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algn="just">
                <a:defRPr/>
              </a:pPr>
              <a:r>
                <a:rPr kumimoji="0" lang="zh-TW" altLang="en-US" dirty="0" smtClean="0">
                  <a:latin typeface="+mn-ea"/>
                  <a:ea typeface="+mn-ea"/>
                </a:rPr>
                <a:t>     </a:t>
              </a:r>
              <a:endParaRPr kumimoji="0" lang="zh-TW" altLang="en-US" dirty="0">
                <a:latin typeface="+mn-ea"/>
                <a:ea typeface="+mn-ea"/>
              </a:endParaRPr>
            </a:p>
          </p:txBody>
        </p:sp>
        <p:sp>
          <p:nvSpPr>
            <p:cNvPr id="18"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9" name="Text Box 54"/>
            <p:cNvSpPr txBox="1">
              <a:spLocks noChangeArrowheads="1"/>
            </p:cNvSpPr>
            <p:nvPr/>
          </p:nvSpPr>
          <p:spPr bwMode="gray">
            <a:xfrm>
              <a:off x="1680" y="1934"/>
              <a:ext cx="2555"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0" name="Text Box 55"/>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a:solidFill>
                    <a:schemeClr val="bg1"/>
                  </a:solidFill>
                  <a:latin typeface="+mn-ea"/>
                  <a:ea typeface="+mn-ea"/>
                </a:rPr>
                <a:t>2</a:t>
              </a:r>
            </a:p>
          </p:txBody>
        </p:sp>
      </p:grpSp>
      <p:grpSp>
        <p:nvGrpSpPr>
          <p:cNvPr id="21" name="Group 56"/>
          <p:cNvGrpSpPr>
            <a:grpSpLocks/>
          </p:cNvGrpSpPr>
          <p:nvPr/>
        </p:nvGrpSpPr>
        <p:grpSpPr bwMode="auto">
          <a:xfrm>
            <a:off x="1918021" y="2680261"/>
            <a:ext cx="5759451" cy="685800"/>
            <a:chOff x="1296" y="1824"/>
            <a:chExt cx="2976" cy="432"/>
          </a:xfrm>
        </p:grpSpPr>
        <p:sp>
          <p:nvSpPr>
            <p:cNvPr id="22"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algn="just">
                <a:defRPr/>
              </a:pPr>
              <a:endParaRPr kumimoji="0" lang="zh-TW" altLang="en-US" dirty="0">
                <a:latin typeface="+mn-ea"/>
                <a:ea typeface="+mn-ea"/>
              </a:endParaRPr>
            </a:p>
          </p:txBody>
        </p:sp>
        <p:sp>
          <p:nvSpPr>
            <p:cNvPr id="23"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24" name="Text Box 59"/>
            <p:cNvSpPr txBox="1">
              <a:spLocks noChangeArrowheads="1"/>
            </p:cNvSpPr>
            <p:nvPr/>
          </p:nvSpPr>
          <p:spPr bwMode="gray">
            <a:xfrm>
              <a:off x="1680" y="1934"/>
              <a:ext cx="2160"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5" name="Text Box 6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smtClean="0">
                  <a:solidFill>
                    <a:schemeClr val="bg1"/>
                  </a:solidFill>
                  <a:latin typeface="+mn-ea"/>
                  <a:ea typeface="+mn-ea"/>
                </a:rPr>
                <a:t>3</a:t>
              </a:r>
              <a:endParaRPr kumimoji="0" lang="en-US" altLang="zh-TW" sz="2400" dirty="0">
                <a:solidFill>
                  <a:schemeClr val="bg1"/>
                </a:solidFill>
                <a:latin typeface="+mn-ea"/>
                <a:ea typeface="+mn-ea"/>
              </a:endParaRPr>
            </a:p>
          </p:txBody>
        </p:sp>
      </p:grpSp>
      <p:sp>
        <p:nvSpPr>
          <p:cNvPr id="29" name="Text Box 64"/>
          <p:cNvSpPr txBox="1">
            <a:spLocks noChangeArrowheads="1"/>
          </p:cNvSpPr>
          <p:nvPr/>
        </p:nvSpPr>
        <p:spPr bwMode="gray">
          <a:xfrm>
            <a:off x="2636017" y="3636590"/>
            <a:ext cx="4967914" cy="307975"/>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rPr>
              <a:t> </a:t>
            </a:r>
            <a:endParaRPr kumimoji="0" lang="en-US" altLang="zh-TW" b="1" dirty="0">
              <a:solidFill>
                <a:srgbClr val="000000"/>
              </a:solidFill>
              <a:latin typeface="+mn-ea"/>
              <a:ea typeface="+mn-ea"/>
            </a:endParaRPr>
          </a:p>
        </p:txBody>
      </p:sp>
      <p:sp>
        <p:nvSpPr>
          <p:cNvPr id="31" name="Text Box 54"/>
          <p:cNvSpPr txBox="1">
            <a:spLocks noChangeArrowheads="1"/>
          </p:cNvSpPr>
          <p:nvPr/>
        </p:nvSpPr>
        <p:spPr bwMode="gray">
          <a:xfrm>
            <a:off x="2637160" y="4501005"/>
            <a:ext cx="4968875"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32" name="Text Box 49"/>
          <p:cNvSpPr txBox="1">
            <a:spLocks noChangeArrowheads="1"/>
          </p:cNvSpPr>
          <p:nvPr/>
        </p:nvSpPr>
        <p:spPr bwMode="gray">
          <a:xfrm>
            <a:off x="2659688" y="2081546"/>
            <a:ext cx="4944689" cy="307777"/>
          </a:xfrm>
          <a:prstGeom prst="rect">
            <a:avLst/>
          </a:prstGeom>
          <a:noFill/>
          <a:ln w="9525" algn="ctr">
            <a:noFill/>
            <a:miter lim="800000"/>
            <a:headEnd/>
            <a:tailEnd/>
          </a:ln>
        </p:spPr>
        <p:txBody>
          <a:bodyPr>
            <a:spAutoFit/>
          </a:bodyPr>
          <a:lstStyle/>
          <a:p>
            <a:pPr algn="just" eaLnBrk="0" hangingPunct="0"/>
            <a:r>
              <a:rPr lang="en-US" altLang="zh-TW" b="1" dirty="0" smtClean="0">
                <a:latin typeface="+mn-ea"/>
                <a:ea typeface="+mn-ea"/>
                <a:cs typeface="Times New Roman" pitchFamily="18" charset="0"/>
              </a:rPr>
              <a:t>3G</a:t>
            </a:r>
            <a:r>
              <a:rPr lang="zh-TW" altLang="en-US" b="1" dirty="0" smtClean="0">
                <a:latin typeface="+mn-ea"/>
                <a:ea typeface="+mn-ea"/>
                <a:cs typeface="Times New Roman" pitchFamily="18" charset="0"/>
              </a:rPr>
              <a:t>技術</a:t>
            </a:r>
            <a:endParaRPr kumimoji="0" lang="en-US" altLang="zh-TW" b="1" dirty="0">
              <a:solidFill>
                <a:srgbClr val="000000"/>
              </a:solidFill>
              <a:latin typeface="+mn-ea"/>
              <a:ea typeface="+mn-ea"/>
              <a:cs typeface="Times New Roman" pitchFamily="18" charset="0"/>
            </a:endParaRPr>
          </a:p>
        </p:txBody>
      </p:sp>
      <p:sp>
        <p:nvSpPr>
          <p:cNvPr id="33" name="Text Box 49"/>
          <p:cNvSpPr txBox="1">
            <a:spLocks noChangeArrowheads="1"/>
          </p:cNvSpPr>
          <p:nvPr/>
        </p:nvSpPr>
        <p:spPr bwMode="gray">
          <a:xfrm>
            <a:off x="2659688" y="2880089"/>
            <a:ext cx="4944689" cy="307777"/>
          </a:xfrm>
          <a:prstGeom prst="rect">
            <a:avLst/>
          </a:prstGeom>
          <a:noFill/>
          <a:ln w="9525" algn="ctr">
            <a:noFill/>
            <a:miter lim="800000"/>
            <a:headEnd/>
            <a:tailEnd/>
          </a:ln>
        </p:spPr>
        <p:txBody>
          <a:bodyPr>
            <a:spAutoFit/>
          </a:bodyPr>
          <a:lstStyle/>
          <a:p>
            <a:pPr algn="just" eaLnBrk="0" hangingPunct="0"/>
            <a:r>
              <a:rPr lang="en-US" altLang="zh-TW" b="1" dirty="0" smtClean="0">
                <a:latin typeface="+mn-ea"/>
                <a:ea typeface="+mn-ea"/>
                <a:cs typeface="Times New Roman" pitchFamily="18" charset="0"/>
              </a:rPr>
              <a:t>4G &amp; 5G</a:t>
            </a:r>
            <a:r>
              <a:rPr lang="zh-TW" altLang="en-US" b="1" dirty="0" smtClean="0">
                <a:latin typeface="+mn-ea"/>
                <a:ea typeface="+mn-ea"/>
                <a:cs typeface="Times New Roman" pitchFamily="18" charset="0"/>
              </a:rPr>
              <a:t>技術</a:t>
            </a:r>
            <a:endParaRPr kumimoji="0" lang="en-US" altLang="zh-TW" b="1" dirty="0" smtClean="0">
              <a:solidFill>
                <a:srgbClr val="000000"/>
              </a:solidFill>
              <a:latin typeface="+mn-ea"/>
              <a:ea typeface="+mn-ea"/>
              <a:cs typeface="Times New Roman" pitchFamily="18" charset="0"/>
            </a:endParaRPr>
          </a:p>
        </p:txBody>
      </p:sp>
      <p:sp>
        <p:nvSpPr>
          <p:cNvPr id="40" name="Text Box 54"/>
          <p:cNvSpPr txBox="1">
            <a:spLocks noChangeArrowheads="1"/>
          </p:cNvSpPr>
          <p:nvPr/>
        </p:nvSpPr>
        <p:spPr bwMode="gray">
          <a:xfrm>
            <a:off x="2637160" y="5234182"/>
            <a:ext cx="4968875"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Tree>
    <p:extLst>
      <p:ext uri="{BB962C8B-B14F-4D97-AF65-F5344CB8AC3E}">
        <p14:creationId xmlns:p14="http://schemas.microsoft.com/office/powerpoint/2010/main" val="2810216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4</a:t>
            </a:r>
            <a:r>
              <a:rPr lang="en-US" altLang="zh-TW" b="1" dirty="0" smtClean="0">
                <a:latin typeface="+mj-ea"/>
                <a:ea typeface="+mj-ea"/>
              </a:rPr>
              <a:t>G</a:t>
            </a:r>
            <a:r>
              <a:rPr lang="zh-TW" altLang="en-US" b="1" dirty="0">
                <a:latin typeface="+mj-ea"/>
                <a:ea typeface="+mj-ea"/>
              </a:rPr>
              <a:t>技術簡介</a:t>
            </a:r>
            <a:endParaRPr b="1" dirty="0">
              <a:latin typeface="+mj-ea"/>
              <a:ea typeface="+mj-ea"/>
            </a:endParaRPr>
          </a:p>
        </p:txBody>
      </p:sp>
      <p:sp>
        <p:nvSpPr>
          <p:cNvPr id="2" name="矩形 1"/>
          <p:cNvSpPr/>
          <p:nvPr/>
        </p:nvSpPr>
        <p:spPr>
          <a:xfrm>
            <a:off x="999461" y="1491050"/>
            <a:ext cx="7283300" cy="2677656"/>
          </a:xfrm>
          <a:prstGeom prst="rect">
            <a:avLst/>
          </a:prstGeom>
        </p:spPr>
        <p:txBody>
          <a:bodyPr wrap="square">
            <a:spAutoFit/>
          </a:bodyPr>
          <a:lstStyle/>
          <a:p>
            <a:pPr marL="139700"/>
            <a:r>
              <a:rPr lang="zh-TW" altLang="en-US" sz="2800" b="1" dirty="0" smtClean="0">
                <a:latin typeface="+mn-ea"/>
                <a:ea typeface="+mn-ea"/>
              </a:rPr>
              <a:t>第</a:t>
            </a:r>
            <a:r>
              <a:rPr lang="zh-TW" altLang="en-US" sz="2800" b="1" dirty="0">
                <a:latin typeface="+mn-ea"/>
                <a:ea typeface="+mn-ea"/>
              </a:rPr>
              <a:t>四</a:t>
            </a:r>
            <a:r>
              <a:rPr lang="zh-TW" altLang="en-US" sz="2800" b="1" dirty="0" smtClean="0">
                <a:latin typeface="+mn-ea"/>
                <a:ea typeface="+mn-ea"/>
              </a:rPr>
              <a:t>代</a:t>
            </a:r>
            <a:r>
              <a:rPr lang="zh-TW" altLang="en-US" sz="2800" b="1" dirty="0">
                <a:latin typeface="+mn-ea"/>
                <a:ea typeface="+mn-ea"/>
              </a:rPr>
              <a:t>行動通訊技術</a:t>
            </a:r>
            <a:r>
              <a:rPr lang="en-US" altLang="zh-TW" sz="2800" b="1" dirty="0">
                <a:latin typeface="+mn-ea"/>
                <a:ea typeface="+mn-ea"/>
              </a:rPr>
              <a:t>(The Fourth Generation Mobile Systems, 4G</a:t>
            </a:r>
            <a:r>
              <a:rPr lang="en-US" altLang="zh-TW" sz="2800" b="1" dirty="0" smtClean="0">
                <a:latin typeface="+mn-ea"/>
                <a:ea typeface="+mn-ea"/>
              </a:rPr>
              <a:t>)</a:t>
            </a:r>
            <a:r>
              <a:rPr lang="zh-TW" altLang="en-US" sz="2800" b="1" dirty="0" smtClean="0">
                <a:latin typeface="+mn-ea"/>
                <a:ea typeface="+mn-ea"/>
              </a:rPr>
              <a:t>是由</a:t>
            </a:r>
            <a:r>
              <a:rPr lang="zh-TW" altLang="en-US" sz="2800" b="1" dirty="0">
                <a:latin typeface="+mn-ea"/>
                <a:ea typeface="+mn-ea"/>
              </a:rPr>
              <a:t>國際電信聯盟</a:t>
            </a:r>
            <a:r>
              <a:rPr lang="en-US" altLang="zh-TW" sz="2800" b="1" dirty="0">
                <a:latin typeface="+mn-ea"/>
                <a:ea typeface="+mn-ea"/>
              </a:rPr>
              <a:t>(ITU)</a:t>
            </a:r>
            <a:r>
              <a:rPr lang="zh-TW" altLang="en-US" sz="2800" b="1" dirty="0">
                <a:latin typeface="+mn-ea"/>
                <a:ea typeface="+mn-ea"/>
              </a:rPr>
              <a:t>所</a:t>
            </a:r>
            <a:r>
              <a:rPr lang="zh-TW" altLang="en-US" sz="2800" b="1" dirty="0" smtClean="0">
                <a:latin typeface="+mn-ea"/>
                <a:ea typeface="+mn-ea"/>
              </a:rPr>
              <a:t>制</a:t>
            </a:r>
            <a:r>
              <a:rPr lang="zh-TW" altLang="en-US" sz="2800" b="1" dirty="0">
                <a:latin typeface="+mn-ea"/>
                <a:ea typeface="+mn-ea"/>
              </a:rPr>
              <a:t>定</a:t>
            </a:r>
            <a:r>
              <a:rPr lang="zh-TW" altLang="en-US" sz="2800" b="1" dirty="0" smtClean="0">
                <a:latin typeface="+mn-ea"/>
                <a:ea typeface="+mn-ea"/>
              </a:rPr>
              <a:t>的 </a:t>
            </a:r>
            <a:r>
              <a:rPr lang="en-US" altLang="zh-TW" sz="2800" b="1" dirty="0" smtClean="0">
                <a:latin typeface="+mn-ea"/>
                <a:ea typeface="+mn-ea"/>
              </a:rPr>
              <a:t>IMT-Advanced</a:t>
            </a:r>
            <a:r>
              <a:rPr lang="zh-TW" altLang="en-US" sz="2800" b="1" dirty="0">
                <a:latin typeface="+mn-ea"/>
                <a:ea typeface="+mn-ea"/>
              </a:rPr>
              <a:t>標準，預期能夠支援最高頻寬為</a:t>
            </a:r>
            <a:r>
              <a:rPr lang="en-US" altLang="zh-TW" sz="2800" b="1" dirty="0" smtClean="0">
                <a:solidFill>
                  <a:srgbClr val="C00000"/>
                </a:solidFill>
                <a:latin typeface="+mn-ea"/>
                <a:ea typeface="+mn-ea"/>
              </a:rPr>
              <a:t>100</a:t>
            </a:r>
            <a:r>
              <a:rPr lang="zh-TW" altLang="en-US" sz="2800" b="1" dirty="0" smtClean="0">
                <a:solidFill>
                  <a:srgbClr val="C00000"/>
                </a:solidFill>
                <a:latin typeface="+mn-ea"/>
                <a:ea typeface="+mn-ea"/>
              </a:rPr>
              <a:t> </a:t>
            </a:r>
            <a:r>
              <a:rPr lang="en-US" altLang="zh-TW" sz="2800" b="1" dirty="0" smtClean="0">
                <a:solidFill>
                  <a:srgbClr val="C00000"/>
                </a:solidFill>
                <a:latin typeface="+mn-ea"/>
                <a:ea typeface="+mn-ea"/>
              </a:rPr>
              <a:t>MHz</a:t>
            </a:r>
            <a:r>
              <a:rPr lang="zh-TW" altLang="en-US" sz="2800" b="1" dirty="0">
                <a:latin typeface="+mn-ea"/>
                <a:ea typeface="+mn-ea"/>
              </a:rPr>
              <a:t>，且對於靜止或低速移動能提供</a:t>
            </a:r>
            <a:r>
              <a:rPr lang="en-US" altLang="zh-TW" sz="2800" b="1" dirty="0">
                <a:solidFill>
                  <a:srgbClr val="C00000"/>
                </a:solidFill>
                <a:latin typeface="+mn-ea"/>
                <a:ea typeface="+mn-ea"/>
              </a:rPr>
              <a:t>1</a:t>
            </a:r>
            <a:r>
              <a:rPr lang="zh-TW" altLang="en-US" sz="2800" b="1" dirty="0">
                <a:solidFill>
                  <a:srgbClr val="C00000"/>
                </a:solidFill>
                <a:latin typeface="+mn-ea"/>
                <a:ea typeface="+mn-ea"/>
              </a:rPr>
              <a:t> </a:t>
            </a:r>
            <a:r>
              <a:rPr lang="en-US" altLang="zh-TW" sz="2800" b="1" dirty="0" err="1">
                <a:solidFill>
                  <a:srgbClr val="C00000"/>
                </a:solidFill>
                <a:latin typeface="+mn-ea"/>
                <a:ea typeface="+mn-ea"/>
              </a:rPr>
              <a:t>Gbit</a:t>
            </a:r>
            <a:r>
              <a:rPr lang="en-US" altLang="zh-TW" sz="2800" b="1" dirty="0">
                <a:solidFill>
                  <a:srgbClr val="C00000"/>
                </a:solidFill>
                <a:latin typeface="+mn-ea"/>
                <a:ea typeface="+mn-ea"/>
              </a:rPr>
              <a:t>/s</a:t>
            </a:r>
            <a:r>
              <a:rPr lang="zh-TW" altLang="en-US" sz="2800" b="1" dirty="0">
                <a:latin typeface="+mn-ea"/>
                <a:ea typeface="+mn-ea"/>
              </a:rPr>
              <a:t>的傳送速率，而高速移動為</a:t>
            </a:r>
            <a:r>
              <a:rPr lang="en-US" altLang="zh-TW" sz="2800" b="1" dirty="0">
                <a:solidFill>
                  <a:srgbClr val="C00000"/>
                </a:solidFill>
                <a:latin typeface="+mn-ea"/>
                <a:ea typeface="+mn-ea"/>
              </a:rPr>
              <a:t>100</a:t>
            </a:r>
            <a:r>
              <a:rPr lang="zh-TW" altLang="en-US" sz="2800" b="1" dirty="0">
                <a:solidFill>
                  <a:srgbClr val="C00000"/>
                </a:solidFill>
                <a:latin typeface="+mn-ea"/>
                <a:ea typeface="+mn-ea"/>
              </a:rPr>
              <a:t> </a:t>
            </a:r>
            <a:r>
              <a:rPr lang="en-US" altLang="zh-TW" sz="2800" b="1" dirty="0">
                <a:solidFill>
                  <a:srgbClr val="C00000"/>
                </a:solidFill>
                <a:latin typeface="+mn-ea"/>
                <a:ea typeface="+mn-ea"/>
              </a:rPr>
              <a:t>Mbit/s</a:t>
            </a:r>
            <a:r>
              <a:rPr lang="zh-TW" altLang="en-US" sz="2800" b="1" dirty="0">
                <a:latin typeface="+mn-ea"/>
                <a:ea typeface="+mn-ea"/>
              </a:rPr>
              <a:t>的傳送</a:t>
            </a:r>
            <a:r>
              <a:rPr lang="zh-TW" altLang="en-US" sz="2800" b="1" dirty="0" smtClean="0">
                <a:latin typeface="+mn-ea"/>
                <a:ea typeface="+mn-ea"/>
              </a:rPr>
              <a:t>速率。</a:t>
            </a:r>
            <a:endParaRPr lang="en-US" altLang="zh-TW" sz="2800" b="1" dirty="0">
              <a:latin typeface="+mn-ea"/>
              <a:ea typeface="+mn-ea"/>
            </a:endParaRPr>
          </a:p>
        </p:txBody>
      </p:sp>
    </p:spTree>
    <p:extLst>
      <p:ext uri="{BB962C8B-B14F-4D97-AF65-F5344CB8AC3E}">
        <p14:creationId xmlns:p14="http://schemas.microsoft.com/office/powerpoint/2010/main" val="359767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4</a:t>
            </a:r>
            <a:r>
              <a:rPr lang="en-US" altLang="zh-TW" b="1" dirty="0" smtClean="0">
                <a:latin typeface="+mj-ea"/>
                <a:ea typeface="+mj-ea"/>
              </a:rPr>
              <a:t>G</a:t>
            </a:r>
            <a:r>
              <a:rPr lang="zh-TW" altLang="en-US" b="1" dirty="0">
                <a:latin typeface="+mj-ea"/>
                <a:ea typeface="+mj-ea"/>
              </a:rPr>
              <a:t>技術簡介</a:t>
            </a:r>
            <a:endParaRPr b="1" dirty="0">
              <a:latin typeface="+mj-ea"/>
              <a:ea typeface="+mj-ea"/>
            </a:endParaRPr>
          </a:p>
        </p:txBody>
      </p:sp>
      <p:sp>
        <p:nvSpPr>
          <p:cNvPr id="2" name="矩形 1"/>
          <p:cNvSpPr/>
          <p:nvPr/>
        </p:nvSpPr>
        <p:spPr>
          <a:xfrm>
            <a:off x="999461" y="1491050"/>
            <a:ext cx="7283300" cy="4401205"/>
          </a:xfrm>
          <a:prstGeom prst="rect">
            <a:avLst/>
          </a:prstGeom>
        </p:spPr>
        <p:txBody>
          <a:bodyPr wrap="square">
            <a:spAutoFit/>
          </a:bodyPr>
          <a:lstStyle/>
          <a:p>
            <a:r>
              <a:rPr lang="en-US" altLang="zh-TW" sz="2800" b="1" dirty="0" smtClean="0">
                <a:latin typeface="+mn-ea"/>
                <a:ea typeface="+mn-ea"/>
              </a:rPr>
              <a:t>ITU</a:t>
            </a:r>
            <a:r>
              <a:rPr lang="zh-TW" altLang="en-US" sz="2800" b="1" dirty="0" smtClean="0">
                <a:latin typeface="+mn-ea"/>
                <a:ea typeface="+mn-ea"/>
              </a:rPr>
              <a:t>的</a:t>
            </a:r>
            <a:r>
              <a:rPr lang="en-US" altLang="zh-TW" sz="2800" b="1" dirty="0">
                <a:latin typeface="+mn-ea"/>
                <a:ea typeface="+mn-ea"/>
              </a:rPr>
              <a:t>IMT-Advanced</a:t>
            </a:r>
            <a:r>
              <a:rPr lang="zh-TW" altLang="en-US" sz="2800" b="1" dirty="0">
                <a:latin typeface="+mn-ea"/>
                <a:ea typeface="+mn-ea"/>
              </a:rPr>
              <a:t>提案，主要可分為兩大陣營：</a:t>
            </a:r>
            <a:endParaRPr lang="en-US" altLang="zh-TW" sz="2800" b="1" dirty="0">
              <a:latin typeface="+mn-ea"/>
              <a:ea typeface="+mn-ea"/>
            </a:endParaRPr>
          </a:p>
          <a:p>
            <a:pPr lvl="1"/>
            <a:r>
              <a:rPr lang="en-US" altLang="zh-TW" sz="2800" b="1" dirty="0">
                <a:latin typeface="+mn-ea"/>
                <a:ea typeface="+mn-ea"/>
              </a:rPr>
              <a:t>3GPP LTE Release 10 and</a:t>
            </a:r>
            <a:r>
              <a:rPr lang="zh-TW" altLang="en-US" sz="2800" b="1" dirty="0">
                <a:latin typeface="+mn-ea"/>
                <a:ea typeface="+mn-ea"/>
              </a:rPr>
              <a:t> </a:t>
            </a:r>
            <a:r>
              <a:rPr lang="en-US" altLang="zh-TW" sz="2800" b="1" dirty="0">
                <a:latin typeface="+mn-ea"/>
                <a:ea typeface="+mn-ea"/>
              </a:rPr>
              <a:t>beyond(LTE-Advanced)</a:t>
            </a:r>
            <a:r>
              <a:rPr lang="zh-TW" altLang="en-US" sz="2800" b="1" dirty="0">
                <a:latin typeface="+mn-ea"/>
                <a:ea typeface="+mn-ea"/>
              </a:rPr>
              <a:t>：傳統的電信蜂巢式系統，從</a:t>
            </a:r>
            <a:r>
              <a:rPr lang="en-US" altLang="zh-TW" sz="2800" b="1" dirty="0">
                <a:latin typeface="+mn-ea"/>
                <a:ea typeface="+mn-ea"/>
              </a:rPr>
              <a:t>3G</a:t>
            </a:r>
            <a:r>
              <a:rPr lang="zh-TW" altLang="en-US" sz="2800" b="1" dirty="0">
                <a:latin typeface="+mn-ea"/>
                <a:ea typeface="+mn-ea"/>
              </a:rPr>
              <a:t>、</a:t>
            </a:r>
            <a:r>
              <a:rPr lang="en-US" altLang="zh-TW" sz="2800" b="1" dirty="0">
                <a:latin typeface="+mn-ea"/>
                <a:ea typeface="+mn-ea"/>
              </a:rPr>
              <a:t>3.5G</a:t>
            </a:r>
            <a:r>
              <a:rPr lang="zh-TW" altLang="en-US" sz="2800" b="1" dirty="0">
                <a:latin typeface="+mn-ea"/>
                <a:ea typeface="+mn-ea"/>
              </a:rPr>
              <a:t>、</a:t>
            </a:r>
            <a:r>
              <a:rPr lang="en-US" altLang="zh-TW" sz="2800" b="1" dirty="0">
                <a:latin typeface="+mn-ea"/>
                <a:ea typeface="+mn-ea"/>
              </a:rPr>
              <a:t>LTE</a:t>
            </a:r>
            <a:r>
              <a:rPr lang="zh-TW" altLang="en-US" sz="2800" b="1" dirty="0">
                <a:latin typeface="+mn-ea"/>
                <a:ea typeface="+mn-ea"/>
              </a:rPr>
              <a:t>所一路演進。</a:t>
            </a:r>
            <a:endParaRPr lang="en-US" altLang="zh-TW" sz="2800" b="1" dirty="0">
              <a:latin typeface="+mn-ea"/>
              <a:ea typeface="+mn-ea"/>
            </a:endParaRPr>
          </a:p>
          <a:p>
            <a:pPr lvl="1"/>
            <a:r>
              <a:rPr lang="en-US" altLang="zh-TW" sz="2800" b="1" dirty="0" err="1">
                <a:latin typeface="+mn-ea"/>
                <a:ea typeface="+mn-ea"/>
              </a:rPr>
              <a:t>WirelessMAN</a:t>
            </a:r>
            <a:r>
              <a:rPr lang="en-US" altLang="zh-TW" sz="2800" b="1" dirty="0">
                <a:latin typeface="+mn-ea"/>
                <a:ea typeface="+mn-ea"/>
              </a:rPr>
              <a:t>-Advanced(WiMAX)</a:t>
            </a:r>
            <a:r>
              <a:rPr lang="zh-TW" altLang="en-US" sz="2800" b="1" dirty="0">
                <a:latin typeface="+mn-ea"/>
                <a:ea typeface="+mn-ea"/>
              </a:rPr>
              <a:t>：新興的</a:t>
            </a:r>
            <a:r>
              <a:rPr lang="en-US" altLang="zh-TW" sz="2800" b="1" dirty="0">
                <a:latin typeface="+mn-ea"/>
                <a:ea typeface="+mn-ea"/>
              </a:rPr>
              <a:t>WiMAX</a:t>
            </a:r>
            <a:r>
              <a:rPr lang="zh-TW" altLang="en-US" sz="2800" b="1" dirty="0">
                <a:latin typeface="+mn-ea"/>
                <a:ea typeface="+mn-ea"/>
              </a:rPr>
              <a:t>行動系統，是從</a:t>
            </a:r>
            <a:r>
              <a:rPr lang="en-US" altLang="zh-TW" sz="2800" b="1" dirty="0">
                <a:latin typeface="+mn-ea"/>
                <a:ea typeface="+mn-ea"/>
              </a:rPr>
              <a:t>IEEE 802.16d</a:t>
            </a:r>
            <a:r>
              <a:rPr lang="zh-TW" altLang="en-US" sz="2800" b="1" dirty="0">
                <a:latin typeface="+mn-ea"/>
                <a:ea typeface="+mn-ea"/>
              </a:rPr>
              <a:t>、</a:t>
            </a:r>
            <a:r>
              <a:rPr lang="en-US" altLang="zh-TW" sz="2800" b="1" dirty="0">
                <a:latin typeface="+mn-ea"/>
                <a:ea typeface="+mn-ea"/>
              </a:rPr>
              <a:t>802.16e</a:t>
            </a:r>
            <a:r>
              <a:rPr lang="zh-TW" altLang="en-US" sz="2800" b="1" dirty="0">
                <a:latin typeface="+mn-ea"/>
                <a:ea typeface="+mn-ea"/>
              </a:rPr>
              <a:t>所一路演進的</a:t>
            </a:r>
            <a:r>
              <a:rPr lang="en-US" altLang="zh-TW" sz="2800" b="1" dirty="0">
                <a:latin typeface="+mn-ea"/>
                <a:ea typeface="+mn-ea"/>
              </a:rPr>
              <a:t>IEEE 802.16m</a:t>
            </a:r>
            <a:r>
              <a:rPr lang="zh-TW" altLang="en-US" sz="2800" b="1" dirty="0">
                <a:latin typeface="+mn-ea"/>
                <a:ea typeface="+mn-ea"/>
              </a:rPr>
              <a:t>技術</a:t>
            </a:r>
            <a:r>
              <a:rPr lang="zh-TW" altLang="en-US" sz="2800" b="1" dirty="0" smtClean="0">
                <a:latin typeface="+mn-ea"/>
                <a:ea typeface="+mn-ea"/>
              </a:rPr>
              <a:t>。</a:t>
            </a:r>
            <a:endParaRPr lang="en-US" altLang="zh-TW" sz="2800" b="1" dirty="0">
              <a:latin typeface="+mn-ea"/>
              <a:ea typeface="+mn-ea"/>
            </a:endParaRPr>
          </a:p>
          <a:p>
            <a:pPr lvl="1"/>
            <a:r>
              <a:rPr lang="en-US" altLang="zh-TW" sz="2800" b="1" dirty="0">
                <a:latin typeface="+mn-ea"/>
                <a:ea typeface="+mn-ea"/>
              </a:rPr>
              <a:t>ITU</a:t>
            </a:r>
            <a:r>
              <a:rPr lang="zh-TW" altLang="en-US" sz="2800" b="1" dirty="0">
                <a:latin typeface="+mn-ea"/>
                <a:ea typeface="+mn-ea"/>
              </a:rPr>
              <a:t>將</a:t>
            </a:r>
            <a:r>
              <a:rPr lang="en-US" altLang="zh-TW" sz="2800" b="1" dirty="0">
                <a:latin typeface="+mn-ea"/>
                <a:ea typeface="+mn-ea"/>
              </a:rPr>
              <a:t>4G</a:t>
            </a:r>
            <a:r>
              <a:rPr lang="zh-TW" altLang="en-US" sz="2800" b="1" dirty="0">
                <a:latin typeface="+mn-ea"/>
                <a:ea typeface="+mn-ea"/>
              </a:rPr>
              <a:t>標準增加五種：</a:t>
            </a:r>
            <a:r>
              <a:rPr lang="en-US" altLang="zh-TW" sz="2800" b="1" dirty="0">
                <a:latin typeface="+mn-ea"/>
                <a:ea typeface="+mn-ea"/>
              </a:rPr>
              <a:t>HSPA+</a:t>
            </a:r>
            <a:r>
              <a:rPr lang="zh-TW" altLang="en-US" sz="2800" b="1" dirty="0">
                <a:latin typeface="+mn-ea"/>
                <a:ea typeface="+mn-ea"/>
              </a:rPr>
              <a:t>、</a:t>
            </a:r>
            <a:r>
              <a:rPr lang="en-US" altLang="zh-TW" sz="2800" b="1" dirty="0">
                <a:latin typeface="+mn-ea"/>
                <a:ea typeface="+mn-ea"/>
              </a:rPr>
              <a:t>LTE</a:t>
            </a:r>
            <a:r>
              <a:rPr lang="zh-TW" altLang="en-US" sz="2800" b="1" dirty="0">
                <a:latin typeface="+mn-ea"/>
                <a:ea typeface="+mn-ea"/>
              </a:rPr>
              <a:t>、 </a:t>
            </a:r>
            <a:r>
              <a:rPr lang="en-US" altLang="zh-TW" sz="2800" b="1" dirty="0">
                <a:latin typeface="+mn-ea"/>
                <a:ea typeface="+mn-ea"/>
              </a:rPr>
              <a:t>LTE-Advanced</a:t>
            </a:r>
            <a:r>
              <a:rPr lang="zh-TW" altLang="en-US" sz="2800" b="1" dirty="0">
                <a:latin typeface="+mn-ea"/>
                <a:ea typeface="+mn-ea"/>
              </a:rPr>
              <a:t>、</a:t>
            </a:r>
            <a:r>
              <a:rPr lang="en-US" altLang="zh-TW" sz="2800" b="1" dirty="0">
                <a:latin typeface="+mn-ea"/>
                <a:ea typeface="+mn-ea"/>
              </a:rPr>
              <a:t>WiMAX</a:t>
            </a:r>
            <a:r>
              <a:rPr lang="zh-TW" altLang="en-US" sz="2800" b="1" dirty="0">
                <a:latin typeface="+mn-ea"/>
                <a:ea typeface="+mn-ea"/>
              </a:rPr>
              <a:t>、</a:t>
            </a:r>
            <a:r>
              <a:rPr lang="en-US" altLang="zh-TW" sz="2800" b="1" dirty="0">
                <a:latin typeface="+mn-ea"/>
                <a:ea typeface="+mn-ea"/>
              </a:rPr>
              <a:t>WiMAX 2</a:t>
            </a:r>
          </a:p>
        </p:txBody>
      </p:sp>
    </p:spTree>
    <p:extLst>
      <p:ext uri="{BB962C8B-B14F-4D97-AF65-F5344CB8AC3E}">
        <p14:creationId xmlns:p14="http://schemas.microsoft.com/office/powerpoint/2010/main" val="228742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smtClean="0">
                <a:latin typeface="+mj-ea"/>
                <a:ea typeface="+mj-ea"/>
              </a:rPr>
              <a:t>LTE</a:t>
            </a:r>
            <a:r>
              <a:rPr lang="zh-TW" altLang="en-US" b="1" dirty="0" smtClean="0">
                <a:latin typeface="+mj-ea"/>
                <a:ea typeface="+mj-ea"/>
              </a:rPr>
              <a:t>技術</a:t>
            </a:r>
            <a:r>
              <a:rPr lang="zh-TW" altLang="en-US" b="1" dirty="0">
                <a:latin typeface="+mj-ea"/>
                <a:ea typeface="+mj-ea"/>
              </a:rPr>
              <a:t>簡介</a:t>
            </a:r>
            <a:endParaRPr b="1" dirty="0">
              <a:latin typeface="+mj-ea"/>
              <a:ea typeface="+mj-ea"/>
            </a:endParaRPr>
          </a:p>
        </p:txBody>
      </p:sp>
      <p:sp>
        <p:nvSpPr>
          <p:cNvPr id="2" name="矩形 1"/>
          <p:cNvSpPr/>
          <p:nvPr/>
        </p:nvSpPr>
        <p:spPr>
          <a:xfrm>
            <a:off x="882498" y="1395353"/>
            <a:ext cx="7442790" cy="4785926"/>
          </a:xfrm>
          <a:prstGeom prst="rect">
            <a:avLst/>
          </a:prstGeom>
        </p:spPr>
        <p:txBody>
          <a:bodyPr wrap="square">
            <a:spAutoFit/>
          </a:bodyPr>
          <a:lstStyle/>
          <a:p>
            <a:pPr>
              <a:spcBef>
                <a:spcPts val="1200"/>
              </a:spcBef>
            </a:pPr>
            <a:r>
              <a:rPr lang="zh-TW" altLang="en-US" sz="2800" b="1" dirty="0" smtClean="0">
                <a:latin typeface="+mn-ea"/>
                <a:ea typeface="+mn-ea"/>
              </a:rPr>
              <a:t>長期</a:t>
            </a:r>
            <a:r>
              <a:rPr lang="zh-TW" altLang="en-US" sz="2800" b="1" dirty="0">
                <a:latin typeface="+mn-ea"/>
                <a:ea typeface="+mn-ea"/>
              </a:rPr>
              <a:t>演進技術</a:t>
            </a:r>
            <a:r>
              <a:rPr lang="en-US" altLang="zh-TW" sz="2800" b="1" dirty="0">
                <a:latin typeface="+mn-ea"/>
                <a:ea typeface="+mn-ea"/>
              </a:rPr>
              <a:t>(Long Term Evolution, LTE)</a:t>
            </a:r>
          </a:p>
          <a:p>
            <a:pPr>
              <a:spcBef>
                <a:spcPts val="1200"/>
              </a:spcBef>
            </a:pPr>
            <a:r>
              <a:rPr lang="zh-TW" altLang="en-US" sz="2800" b="1" dirty="0">
                <a:latin typeface="+mn-ea"/>
                <a:ea typeface="+mn-ea"/>
              </a:rPr>
              <a:t>起源於</a:t>
            </a:r>
            <a:r>
              <a:rPr lang="en-US" altLang="zh-TW" sz="2800" b="1" dirty="0">
                <a:latin typeface="+mn-ea"/>
                <a:ea typeface="+mn-ea"/>
              </a:rPr>
              <a:t>3GPP</a:t>
            </a:r>
            <a:r>
              <a:rPr lang="zh-TW" altLang="en-US" sz="2800" b="1" dirty="0">
                <a:latin typeface="+mn-ea"/>
                <a:ea typeface="+mn-ea"/>
              </a:rPr>
              <a:t>在</a:t>
            </a:r>
            <a:r>
              <a:rPr lang="en-US" altLang="zh-TW" sz="2800" b="1" dirty="0">
                <a:latin typeface="+mn-ea"/>
                <a:ea typeface="+mn-ea"/>
              </a:rPr>
              <a:t>2004</a:t>
            </a:r>
            <a:r>
              <a:rPr lang="zh-TW" altLang="en-US" sz="2800" b="1" dirty="0">
                <a:latin typeface="+mn-ea"/>
                <a:ea typeface="+mn-ea"/>
              </a:rPr>
              <a:t>年的一項計畫，預期制定一項長期演進的</a:t>
            </a:r>
            <a:r>
              <a:rPr lang="en-US" altLang="zh-TW" sz="2800" b="1" dirty="0">
                <a:latin typeface="+mn-ea"/>
                <a:ea typeface="+mn-ea"/>
              </a:rPr>
              <a:t>UMTS(Universal Mobile Telephone System)</a:t>
            </a:r>
            <a:r>
              <a:rPr lang="zh-TW" altLang="en-US" sz="2800" b="1" dirty="0">
                <a:latin typeface="+mn-ea"/>
                <a:ea typeface="+mn-ea"/>
              </a:rPr>
              <a:t>系統。</a:t>
            </a:r>
            <a:endParaRPr lang="en-US" altLang="zh-TW" sz="2800" b="1" dirty="0">
              <a:latin typeface="+mn-ea"/>
              <a:ea typeface="+mn-ea"/>
            </a:endParaRPr>
          </a:p>
          <a:p>
            <a:pPr>
              <a:spcBef>
                <a:spcPts val="1800"/>
              </a:spcBef>
            </a:pPr>
            <a:r>
              <a:rPr lang="en-US" altLang="zh-TW" sz="2800" b="1" dirty="0">
                <a:latin typeface="+mn-ea"/>
                <a:ea typeface="+mn-ea"/>
              </a:rPr>
              <a:t>LTE</a:t>
            </a:r>
            <a:r>
              <a:rPr lang="zh-TW" altLang="en-US" sz="2800" b="1" dirty="0">
                <a:latin typeface="+mn-ea"/>
                <a:ea typeface="+mn-ea"/>
              </a:rPr>
              <a:t>改變了</a:t>
            </a:r>
            <a:r>
              <a:rPr lang="en-US" altLang="zh-TW" sz="2800" b="1" dirty="0">
                <a:latin typeface="+mn-ea"/>
                <a:ea typeface="+mn-ea"/>
              </a:rPr>
              <a:t>UMTS</a:t>
            </a:r>
            <a:r>
              <a:rPr lang="zh-TW" altLang="en-US" sz="2800" b="1" dirty="0">
                <a:latin typeface="+mn-ea"/>
                <a:ea typeface="+mn-ea"/>
              </a:rPr>
              <a:t>原本的架構，採用較為簡潔、以封包為主的方式，希望藉此提高傳輸速率及減少封包延遲，因此利用</a:t>
            </a:r>
            <a:r>
              <a:rPr lang="en-US" altLang="zh-TW" sz="2800" b="1" dirty="0">
                <a:latin typeface="+mn-ea"/>
                <a:ea typeface="+mn-ea"/>
              </a:rPr>
              <a:t>LTE</a:t>
            </a:r>
            <a:r>
              <a:rPr lang="zh-TW" altLang="en-US" sz="2800" b="1" dirty="0">
                <a:latin typeface="+mn-ea"/>
                <a:ea typeface="+mn-ea"/>
              </a:rPr>
              <a:t>中的</a:t>
            </a:r>
            <a:r>
              <a:rPr lang="en-US" altLang="zh-TW" sz="2800" b="1" dirty="0" err="1">
                <a:latin typeface="+mn-ea"/>
                <a:ea typeface="+mn-ea"/>
              </a:rPr>
              <a:t>eNodeB</a:t>
            </a:r>
            <a:r>
              <a:rPr lang="en-US" altLang="zh-TW" sz="2800" b="1" dirty="0">
                <a:latin typeface="+mn-ea"/>
                <a:ea typeface="+mn-ea"/>
              </a:rPr>
              <a:t> (</a:t>
            </a:r>
            <a:r>
              <a:rPr lang="en-US" altLang="zh-TW" sz="2800" b="1" dirty="0" err="1">
                <a:latin typeface="+mn-ea"/>
                <a:ea typeface="+mn-ea"/>
              </a:rPr>
              <a:t>eNB</a:t>
            </a:r>
            <a:r>
              <a:rPr lang="en-US" altLang="zh-TW" sz="2800" b="1" dirty="0">
                <a:latin typeface="+mn-ea"/>
                <a:ea typeface="+mn-ea"/>
              </a:rPr>
              <a:t>, </a:t>
            </a:r>
            <a:r>
              <a:rPr lang="zh-TW" altLang="en-US" sz="2800" b="1" dirty="0">
                <a:latin typeface="+mn-ea"/>
                <a:ea typeface="+mn-ea"/>
              </a:rPr>
              <a:t>基地台</a:t>
            </a:r>
            <a:r>
              <a:rPr lang="en-US" altLang="zh-TW" sz="2800" b="1" dirty="0">
                <a:latin typeface="+mn-ea"/>
                <a:ea typeface="+mn-ea"/>
              </a:rPr>
              <a:t>)</a:t>
            </a:r>
            <a:r>
              <a:rPr lang="zh-TW" altLang="en-US" sz="2800" b="1" dirty="0">
                <a:latin typeface="+mn-ea"/>
                <a:ea typeface="+mn-ea"/>
              </a:rPr>
              <a:t>，負責管理收發資源及封包傳送的時序，並移除了</a:t>
            </a:r>
            <a:r>
              <a:rPr lang="en-US" altLang="zh-TW" sz="2800" b="1" dirty="0">
                <a:latin typeface="+mn-ea"/>
                <a:ea typeface="+mn-ea"/>
              </a:rPr>
              <a:t>3G</a:t>
            </a:r>
            <a:r>
              <a:rPr lang="zh-TW" altLang="en-US" sz="2800" b="1" dirty="0">
                <a:latin typeface="+mn-ea"/>
                <a:ea typeface="+mn-ea"/>
              </a:rPr>
              <a:t>網路的</a:t>
            </a:r>
            <a:r>
              <a:rPr lang="en-US" altLang="zh-TW" sz="2800" b="1" dirty="0">
                <a:latin typeface="+mn-ea"/>
                <a:ea typeface="+mn-ea"/>
              </a:rPr>
              <a:t>RNC (Radio Network Controller)</a:t>
            </a:r>
            <a:r>
              <a:rPr lang="zh-TW" altLang="en-US" sz="2800" b="1" dirty="0" smtClean="0">
                <a:latin typeface="+mn-ea"/>
                <a:ea typeface="+mn-ea"/>
              </a:rPr>
              <a:t>。</a:t>
            </a:r>
            <a:endParaRPr lang="zh-TW" altLang="en-US" sz="2800" b="1" dirty="0">
              <a:latin typeface="+mn-ea"/>
              <a:ea typeface="+mn-ea"/>
            </a:endParaRPr>
          </a:p>
        </p:txBody>
      </p:sp>
    </p:spTree>
    <p:extLst>
      <p:ext uri="{BB962C8B-B14F-4D97-AF65-F5344CB8AC3E}">
        <p14:creationId xmlns:p14="http://schemas.microsoft.com/office/powerpoint/2010/main" val="867287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smtClean="0">
                <a:latin typeface="+mj-ea"/>
              </a:rPr>
              <a:t>LTE</a:t>
            </a:r>
            <a:r>
              <a:rPr lang="zh-TW" altLang="en-US" b="1" dirty="0">
                <a:latin typeface="+mj-ea"/>
                <a:ea typeface="+mj-ea"/>
              </a:rPr>
              <a:t>功能與特性</a:t>
            </a:r>
            <a:endParaRPr b="1" dirty="0">
              <a:latin typeface="+mj-ea"/>
              <a:ea typeface="+mj-ea"/>
            </a:endParaRPr>
          </a:p>
        </p:txBody>
      </p:sp>
      <p:sp>
        <p:nvSpPr>
          <p:cNvPr id="2" name="矩形 1"/>
          <p:cNvSpPr/>
          <p:nvPr/>
        </p:nvSpPr>
        <p:spPr>
          <a:xfrm>
            <a:off x="754911" y="1320929"/>
            <a:ext cx="7687339" cy="4031873"/>
          </a:xfrm>
          <a:prstGeom prst="rect">
            <a:avLst/>
          </a:prstGeom>
        </p:spPr>
        <p:txBody>
          <a:bodyPr wrap="square">
            <a:spAutoFit/>
          </a:bodyPr>
          <a:lstStyle/>
          <a:p>
            <a:pPr marL="857250" lvl="1" indent="-457200">
              <a:spcBef>
                <a:spcPts val="1200"/>
              </a:spcBef>
              <a:buFont typeface="Wingdings" panose="05000000000000000000" pitchFamily="2" charset="2"/>
              <a:buChar char="u"/>
            </a:pPr>
            <a:r>
              <a:rPr lang="zh-TW" altLang="en-US" sz="2400" b="1" dirty="0" smtClean="0">
                <a:latin typeface="+mn-ea"/>
                <a:ea typeface="+mn-ea"/>
              </a:rPr>
              <a:t>增加上行及下行的傳輸技術 </a:t>
            </a:r>
            <a:r>
              <a:rPr lang="en-US" altLang="zh-TW" sz="2400" b="1" dirty="0" smtClean="0">
                <a:latin typeface="+mn-ea"/>
                <a:ea typeface="+mn-ea"/>
              </a:rPr>
              <a:t>(</a:t>
            </a:r>
            <a:r>
              <a:rPr lang="zh-TW" altLang="en-US" sz="2400" b="1" dirty="0" smtClean="0">
                <a:latin typeface="+mn-ea"/>
                <a:ea typeface="+mn-ea"/>
              </a:rPr>
              <a:t>如</a:t>
            </a:r>
            <a:r>
              <a:rPr lang="en-US" altLang="zh-TW" sz="2400" b="1" dirty="0" smtClean="0">
                <a:latin typeface="+mn-ea"/>
                <a:ea typeface="+mn-ea"/>
              </a:rPr>
              <a:t>: 3GPP 36.306 </a:t>
            </a:r>
            <a:r>
              <a:rPr lang="zh-TW" altLang="en-US" sz="2400" b="1" dirty="0" smtClean="0">
                <a:latin typeface="+mn-ea"/>
                <a:ea typeface="+mn-ea"/>
              </a:rPr>
              <a:t>的</a:t>
            </a:r>
            <a:r>
              <a:rPr lang="en-US" altLang="zh-TW" sz="2400" b="1" dirty="0" smtClean="0">
                <a:latin typeface="+mn-ea"/>
                <a:ea typeface="+mn-ea"/>
              </a:rPr>
              <a:t>User Equipment(UE) </a:t>
            </a:r>
            <a:r>
              <a:rPr lang="zh-TW" altLang="en-US" sz="2400" b="1" dirty="0" smtClean="0">
                <a:latin typeface="+mn-ea"/>
                <a:ea typeface="+mn-ea"/>
              </a:rPr>
              <a:t>尖峰速率</a:t>
            </a:r>
            <a:r>
              <a:rPr lang="en-US" altLang="zh-TW" sz="2400" b="1" dirty="0" smtClean="0">
                <a:latin typeface="+mn-ea"/>
                <a:ea typeface="+mn-ea"/>
              </a:rPr>
              <a:t>)</a:t>
            </a:r>
          </a:p>
          <a:p>
            <a:pPr marL="857250" lvl="1" indent="-457200">
              <a:spcBef>
                <a:spcPts val="1200"/>
              </a:spcBef>
              <a:buFont typeface="Wingdings" panose="05000000000000000000" pitchFamily="2" charset="2"/>
              <a:buChar char="u"/>
            </a:pPr>
            <a:r>
              <a:rPr lang="zh-TW" altLang="en-US" sz="2400" b="1" dirty="0" smtClean="0">
                <a:latin typeface="+mn-ea"/>
                <a:ea typeface="+mn-ea"/>
              </a:rPr>
              <a:t>可變性的上行及下行頻寬分別是 </a:t>
            </a:r>
            <a:r>
              <a:rPr lang="en-US" altLang="zh-TW" sz="2400" b="1" dirty="0" smtClean="0">
                <a:latin typeface="+mn-ea"/>
                <a:ea typeface="+mn-ea"/>
              </a:rPr>
              <a:t>1.4 </a:t>
            </a:r>
            <a:r>
              <a:rPr lang="en-US" altLang="zh-TW" sz="2400" b="1" dirty="0" err="1" smtClean="0">
                <a:latin typeface="+mn-ea"/>
                <a:ea typeface="+mn-ea"/>
              </a:rPr>
              <a:t>Mhz</a:t>
            </a:r>
            <a:r>
              <a:rPr lang="en-US" altLang="zh-TW" sz="2400" b="1" dirty="0" smtClean="0">
                <a:latin typeface="+mn-ea"/>
                <a:ea typeface="+mn-ea"/>
              </a:rPr>
              <a:t>, 3.0 </a:t>
            </a:r>
            <a:r>
              <a:rPr lang="en-US" altLang="zh-TW" sz="2400" b="1" dirty="0" err="1" smtClean="0">
                <a:latin typeface="+mn-ea"/>
                <a:ea typeface="+mn-ea"/>
              </a:rPr>
              <a:t>Mhz</a:t>
            </a:r>
            <a:r>
              <a:rPr lang="en-US" altLang="zh-TW" sz="2400" b="1" dirty="0" smtClean="0">
                <a:latin typeface="+mn-ea"/>
                <a:ea typeface="+mn-ea"/>
              </a:rPr>
              <a:t>, 5 </a:t>
            </a:r>
            <a:r>
              <a:rPr lang="en-US" altLang="zh-TW" sz="2400" b="1" dirty="0" err="1" smtClean="0">
                <a:latin typeface="+mn-ea"/>
                <a:ea typeface="+mn-ea"/>
              </a:rPr>
              <a:t>Mhz</a:t>
            </a:r>
            <a:r>
              <a:rPr lang="en-US" altLang="zh-TW" sz="2400" b="1" dirty="0" smtClean="0">
                <a:latin typeface="+mn-ea"/>
                <a:ea typeface="+mn-ea"/>
              </a:rPr>
              <a:t>, 10 </a:t>
            </a:r>
            <a:r>
              <a:rPr lang="en-US" altLang="zh-TW" sz="2400" b="1" dirty="0" err="1" smtClean="0">
                <a:latin typeface="+mn-ea"/>
                <a:ea typeface="+mn-ea"/>
              </a:rPr>
              <a:t>Mhz</a:t>
            </a:r>
            <a:r>
              <a:rPr lang="en-US" altLang="zh-TW" sz="2400" b="1" dirty="0" smtClean="0">
                <a:latin typeface="+mn-ea"/>
                <a:ea typeface="+mn-ea"/>
              </a:rPr>
              <a:t>, 15 </a:t>
            </a:r>
            <a:r>
              <a:rPr lang="en-US" altLang="zh-TW" sz="2400" b="1" dirty="0" err="1" smtClean="0">
                <a:latin typeface="+mn-ea"/>
                <a:ea typeface="+mn-ea"/>
              </a:rPr>
              <a:t>Mhz</a:t>
            </a:r>
            <a:r>
              <a:rPr lang="en-US" altLang="zh-TW" sz="2400" b="1" dirty="0" smtClean="0">
                <a:latin typeface="+mn-ea"/>
                <a:ea typeface="+mn-ea"/>
              </a:rPr>
              <a:t> and 20 </a:t>
            </a:r>
            <a:r>
              <a:rPr lang="en-US" altLang="zh-TW" sz="2400" b="1" dirty="0" err="1" smtClean="0">
                <a:latin typeface="+mn-ea"/>
                <a:ea typeface="+mn-ea"/>
              </a:rPr>
              <a:t>Mhz</a:t>
            </a:r>
            <a:endParaRPr lang="en-US" altLang="zh-TW" sz="2400" b="1" dirty="0" smtClean="0">
              <a:latin typeface="+mn-ea"/>
              <a:ea typeface="+mn-ea"/>
            </a:endParaRPr>
          </a:p>
          <a:p>
            <a:pPr marL="857250" lvl="1" indent="-457200">
              <a:spcBef>
                <a:spcPts val="1200"/>
              </a:spcBef>
              <a:buFont typeface="Wingdings" panose="05000000000000000000" pitchFamily="2" charset="2"/>
              <a:buChar char="u"/>
            </a:pPr>
            <a:r>
              <a:rPr lang="zh-TW" altLang="en-US" sz="2400" b="1" dirty="0" smtClean="0">
                <a:latin typeface="+mn-ea"/>
                <a:ea typeface="+mn-ea"/>
              </a:rPr>
              <a:t>更好的頻譜效率</a:t>
            </a:r>
            <a:r>
              <a:rPr lang="en-US" altLang="zh-TW" sz="2400" b="1" dirty="0" smtClean="0">
                <a:latin typeface="+mn-ea"/>
                <a:ea typeface="+mn-ea"/>
              </a:rPr>
              <a:t>. (</a:t>
            </a:r>
            <a:r>
              <a:rPr lang="zh-TW" altLang="en-US" sz="2400" b="1" dirty="0" smtClean="0">
                <a:latin typeface="+mn-ea"/>
                <a:ea typeface="+mn-ea"/>
              </a:rPr>
              <a:t>下行</a:t>
            </a:r>
            <a:r>
              <a:rPr lang="en-US" altLang="zh-TW" sz="2400" b="1" dirty="0" smtClean="0">
                <a:latin typeface="+mn-ea"/>
                <a:ea typeface="+mn-ea"/>
              </a:rPr>
              <a:t>/</a:t>
            </a:r>
            <a:r>
              <a:rPr lang="zh-TW" altLang="en-US" sz="2400" b="1" dirty="0" smtClean="0">
                <a:latin typeface="+mn-ea"/>
                <a:ea typeface="+mn-ea"/>
              </a:rPr>
              <a:t>上行</a:t>
            </a:r>
            <a:r>
              <a:rPr lang="en-US" altLang="zh-TW" sz="2400" b="1" dirty="0" smtClean="0">
                <a:latin typeface="+mn-ea"/>
                <a:ea typeface="+mn-ea"/>
              </a:rPr>
              <a:t>= 2.1/0.9 (bps/</a:t>
            </a:r>
            <a:r>
              <a:rPr lang="en-US" altLang="zh-TW" sz="2400" b="1" dirty="0" err="1" smtClean="0">
                <a:latin typeface="+mn-ea"/>
                <a:ea typeface="+mn-ea"/>
              </a:rPr>
              <a:t>hz</a:t>
            </a:r>
            <a:r>
              <a:rPr lang="en-US" altLang="zh-TW" sz="2400" b="1" dirty="0" smtClean="0">
                <a:latin typeface="+mn-ea"/>
                <a:ea typeface="+mn-ea"/>
              </a:rPr>
              <a:t>/cell))</a:t>
            </a:r>
          </a:p>
          <a:p>
            <a:pPr marL="857250" lvl="1" indent="-457200">
              <a:spcBef>
                <a:spcPts val="1200"/>
              </a:spcBef>
              <a:buFont typeface="Wingdings" panose="05000000000000000000" pitchFamily="2" charset="2"/>
              <a:buChar char="u"/>
            </a:pPr>
            <a:r>
              <a:rPr lang="zh-TW" altLang="en-US" sz="2400" b="1" dirty="0" smtClean="0">
                <a:latin typeface="+mn-ea"/>
                <a:ea typeface="+mn-ea"/>
              </a:rPr>
              <a:t>最高速度可支援到</a:t>
            </a:r>
            <a:r>
              <a:rPr lang="en-US" altLang="zh-TW" sz="2400" b="1" dirty="0" smtClean="0">
                <a:latin typeface="+mn-ea"/>
                <a:ea typeface="+mn-ea"/>
              </a:rPr>
              <a:t>350km/h.</a:t>
            </a:r>
          </a:p>
          <a:p>
            <a:pPr marL="857250" lvl="1" indent="-457200">
              <a:spcBef>
                <a:spcPts val="1200"/>
              </a:spcBef>
              <a:buFont typeface="Wingdings" panose="05000000000000000000" pitchFamily="2" charset="2"/>
              <a:buChar char="u"/>
            </a:pPr>
            <a:r>
              <a:rPr lang="zh-TW" altLang="en-US" sz="2400" b="1" dirty="0" smtClean="0">
                <a:latin typeface="+mn-ea"/>
                <a:ea typeface="+mn-ea"/>
              </a:rPr>
              <a:t>可和</a:t>
            </a:r>
            <a:r>
              <a:rPr lang="en-US" altLang="zh-TW" sz="2400" b="1" dirty="0" smtClean="0">
                <a:latin typeface="+mn-ea"/>
                <a:ea typeface="+mn-ea"/>
              </a:rPr>
              <a:t>GSM/HSPA/WCDMA </a:t>
            </a:r>
            <a:r>
              <a:rPr lang="zh-TW" altLang="en-US" sz="2400" b="1" dirty="0" smtClean="0">
                <a:latin typeface="+mn-ea"/>
                <a:ea typeface="+mn-ea"/>
              </a:rPr>
              <a:t>同時存在並且是</a:t>
            </a:r>
            <a:r>
              <a:rPr lang="en-US" altLang="zh-TW" sz="2400" b="1" dirty="0" smtClean="0">
                <a:latin typeface="+mn-ea"/>
                <a:ea typeface="+mn-ea"/>
              </a:rPr>
              <a:t>All IP </a:t>
            </a:r>
            <a:r>
              <a:rPr lang="zh-TW" altLang="en-US" sz="2400" b="1" dirty="0" smtClean="0">
                <a:latin typeface="+mn-ea"/>
                <a:ea typeface="+mn-ea"/>
              </a:rPr>
              <a:t>網路系統</a:t>
            </a:r>
            <a:endParaRPr lang="zh-TW" altLang="en-US" sz="2400" b="1" dirty="0">
              <a:latin typeface="+mn-ea"/>
              <a:ea typeface="+mn-ea"/>
            </a:endParaRPr>
          </a:p>
        </p:txBody>
      </p:sp>
    </p:spTree>
    <p:extLst>
      <p:ext uri="{BB962C8B-B14F-4D97-AF65-F5344CB8AC3E}">
        <p14:creationId xmlns:p14="http://schemas.microsoft.com/office/powerpoint/2010/main" val="4059716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smtClean="0">
                <a:latin typeface="+mj-ea"/>
              </a:rPr>
              <a:t>LTE</a:t>
            </a:r>
            <a:r>
              <a:rPr lang="zh-TW" altLang="en-US" b="1" dirty="0" smtClean="0">
                <a:latin typeface="+mj-ea"/>
                <a:ea typeface="+mj-ea"/>
              </a:rPr>
              <a:t>技術架構</a:t>
            </a:r>
            <a:endParaRPr b="1" dirty="0">
              <a:latin typeface="+mj-ea"/>
              <a:ea typeface="+mj-ea"/>
            </a:endParaRPr>
          </a:p>
        </p:txBody>
      </p:sp>
      <p:sp>
        <p:nvSpPr>
          <p:cNvPr id="2" name="矩形 1"/>
          <p:cNvSpPr/>
          <p:nvPr/>
        </p:nvSpPr>
        <p:spPr>
          <a:xfrm>
            <a:off x="754911" y="1320929"/>
            <a:ext cx="7974419" cy="3939540"/>
          </a:xfrm>
          <a:prstGeom prst="rect">
            <a:avLst/>
          </a:prstGeom>
        </p:spPr>
        <p:txBody>
          <a:bodyPr wrap="square">
            <a:spAutoFit/>
          </a:bodyPr>
          <a:lstStyle/>
          <a:p>
            <a:r>
              <a:rPr lang="en-US" altLang="zh-TW" sz="2800" b="1" dirty="0">
                <a:latin typeface="+mn-ea"/>
                <a:ea typeface="+mn-ea"/>
              </a:rPr>
              <a:t>LTE</a:t>
            </a:r>
            <a:r>
              <a:rPr lang="zh-TW" altLang="en-US" sz="2800" b="1" dirty="0">
                <a:latin typeface="+mn-ea"/>
                <a:ea typeface="+mn-ea"/>
              </a:rPr>
              <a:t>架構主要分為</a:t>
            </a:r>
            <a:r>
              <a:rPr lang="zh-TW" altLang="en-US" sz="2800" b="1" dirty="0">
                <a:solidFill>
                  <a:srgbClr val="FF0000"/>
                </a:solidFill>
                <a:latin typeface="+mn-ea"/>
                <a:ea typeface="+mn-ea"/>
              </a:rPr>
              <a:t>無線部分</a:t>
            </a:r>
            <a:r>
              <a:rPr lang="en-US" altLang="zh-TW" sz="2800" b="1" dirty="0">
                <a:solidFill>
                  <a:srgbClr val="FF0000"/>
                </a:solidFill>
                <a:latin typeface="+mn-ea"/>
                <a:ea typeface="+mn-ea"/>
              </a:rPr>
              <a:t>E-UTRAN</a:t>
            </a:r>
            <a:r>
              <a:rPr lang="en-US" altLang="zh-TW" sz="2800" b="1" dirty="0">
                <a:latin typeface="+mn-ea"/>
                <a:ea typeface="+mn-ea"/>
              </a:rPr>
              <a:t> </a:t>
            </a:r>
            <a:r>
              <a:rPr lang="en-US" altLang="zh-TW" sz="2400" b="1" dirty="0">
                <a:latin typeface="+mn-ea"/>
                <a:ea typeface="+mn-ea"/>
              </a:rPr>
              <a:t>(</a:t>
            </a:r>
            <a:r>
              <a:rPr lang="en-US" altLang="zh-TW" sz="1800" b="1" dirty="0">
                <a:latin typeface="+mn-ea"/>
                <a:ea typeface="+mn-ea"/>
              </a:rPr>
              <a:t>Evolved Universal Terrestrial Radio Access Network</a:t>
            </a:r>
            <a:r>
              <a:rPr lang="en-US" altLang="zh-TW" sz="2400" b="1" dirty="0">
                <a:latin typeface="+mn-ea"/>
                <a:ea typeface="+mn-ea"/>
              </a:rPr>
              <a:t>)</a:t>
            </a:r>
            <a:r>
              <a:rPr lang="zh-TW" altLang="en-US" sz="2800" b="1" dirty="0">
                <a:latin typeface="+mn-ea"/>
                <a:ea typeface="+mn-ea"/>
              </a:rPr>
              <a:t>與</a:t>
            </a:r>
            <a:r>
              <a:rPr lang="zh-TW" altLang="en-US" sz="2800" b="1" dirty="0">
                <a:solidFill>
                  <a:srgbClr val="FF0000"/>
                </a:solidFill>
                <a:latin typeface="+mn-ea"/>
                <a:ea typeface="+mn-ea"/>
              </a:rPr>
              <a:t>核心網路部分 </a:t>
            </a:r>
            <a:r>
              <a:rPr lang="en-US" altLang="zh-TW" sz="2800" b="1" dirty="0">
                <a:solidFill>
                  <a:srgbClr val="FF0000"/>
                </a:solidFill>
                <a:latin typeface="+mn-ea"/>
                <a:ea typeface="+mn-ea"/>
              </a:rPr>
              <a:t>EPC</a:t>
            </a:r>
            <a:r>
              <a:rPr lang="en-US" altLang="zh-TW" sz="2400" b="1" dirty="0">
                <a:solidFill>
                  <a:srgbClr val="FF0000"/>
                </a:solidFill>
                <a:latin typeface="+mn-ea"/>
                <a:ea typeface="+mn-ea"/>
              </a:rPr>
              <a:t> </a:t>
            </a:r>
            <a:r>
              <a:rPr lang="en-US" altLang="zh-TW" sz="2400" b="1" dirty="0">
                <a:latin typeface="+mn-ea"/>
                <a:ea typeface="+mn-ea"/>
              </a:rPr>
              <a:t>(</a:t>
            </a:r>
            <a:r>
              <a:rPr lang="en-US" altLang="zh-TW" sz="1800" b="1" dirty="0">
                <a:latin typeface="+mn-ea"/>
                <a:ea typeface="+mn-ea"/>
              </a:rPr>
              <a:t>Evolved Packet Core</a:t>
            </a:r>
            <a:r>
              <a:rPr lang="en-US" altLang="zh-TW" sz="2400" b="1" dirty="0">
                <a:latin typeface="+mn-ea"/>
                <a:ea typeface="+mn-ea"/>
              </a:rPr>
              <a:t>)</a:t>
            </a:r>
            <a:r>
              <a:rPr lang="zh-TW" altLang="en-US" sz="2400" b="1" dirty="0">
                <a:latin typeface="+mn-ea"/>
                <a:ea typeface="+mn-ea"/>
              </a:rPr>
              <a:t> 。</a:t>
            </a:r>
            <a:endParaRPr lang="en-US" altLang="zh-TW" sz="2400" b="1" dirty="0">
              <a:latin typeface="+mn-ea"/>
              <a:ea typeface="+mn-ea"/>
            </a:endParaRPr>
          </a:p>
          <a:p>
            <a:pPr>
              <a:spcBef>
                <a:spcPts val="1200"/>
              </a:spcBef>
            </a:pPr>
            <a:r>
              <a:rPr lang="zh-TW" altLang="en-US" sz="2800" b="1" dirty="0">
                <a:latin typeface="+mn-ea"/>
                <a:ea typeface="+mn-ea"/>
              </a:rPr>
              <a:t>在訊息傳輸方面分離了 </a:t>
            </a:r>
            <a:r>
              <a:rPr lang="en-US" altLang="zh-TW" sz="2800" b="1" dirty="0">
                <a:solidFill>
                  <a:srgbClr val="FF0000"/>
                </a:solidFill>
                <a:latin typeface="+mn-ea"/>
                <a:ea typeface="+mn-ea"/>
              </a:rPr>
              <a:t>Control-plane</a:t>
            </a:r>
            <a:r>
              <a:rPr lang="en-US" altLang="zh-TW" sz="2800" b="1" dirty="0">
                <a:latin typeface="+mn-ea"/>
                <a:ea typeface="+mn-ea"/>
              </a:rPr>
              <a:t> </a:t>
            </a:r>
            <a:r>
              <a:rPr lang="zh-TW" altLang="en-US" sz="2800" b="1" dirty="0">
                <a:latin typeface="+mn-ea"/>
                <a:ea typeface="+mn-ea"/>
              </a:rPr>
              <a:t>與 </a:t>
            </a:r>
            <a:r>
              <a:rPr lang="en-US" altLang="zh-TW" sz="2800" b="1" dirty="0">
                <a:solidFill>
                  <a:srgbClr val="FF0000"/>
                </a:solidFill>
                <a:latin typeface="+mn-ea"/>
                <a:ea typeface="+mn-ea"/>
              </a:rPr>
              <a:t>User-plane</a:t>
            </a:r>
            <a:r>
              <a:rPr lang="zh-TW" altLang="en-US" sz="2800" b="1" dirty="0">
                <a:latin typeface="+mn-ea"/>
                <a:ea typeface="+mn-ea"/>
              </a:rPr>
              <a:t>，用以區分網路控 制封包及用戶實際傳輸的資料封包。</a:t>
            </a:r>
            <a:endParaRPr lang="en-US" altLang="zh-TW" sz="2800" b="1" dirty="0">
              <a:latin typeface="+mn-ea"/>
              <a:ea typeface="+mn-ea"/>
            </a:endParaRPr>
          </a:p>
          <a:p>
            <a:pPr marL="342900" lvl="1" indent="-342900">
              <a:buFont typeface="Arial" panose="020B0604020202020204" pitchFamily="34" charset="0"/>
              <a:buChar char="•"/>
            </a:pPr>
            <a:r>
              <a:rPr lang="en-US" altLang="zh-TW" sz="2400" b="1" dirty="0">
                <a:latin typeface="+mn-ea"/>
                <a:ea typeface="+mn-ea"/>
              </a:rPr>
              <a:t>Control-plane </a:t>
            </a:r>
            <a:r>
              <a:rPr lang="zh-TW" altLang="en-US" sz="2400" b="1" dirty="0">
                <a:latin typeface="+mn-ea"/>
                <a:ea typeface="+mn-ea"/>
              </a:rPr>
              <a:t>傳輸</a:t>
            </a:r>
            <a:r>
              <a:rPr lang="zh-TW" altLang="en-US" sz="2400" b="1" dirty="0" smtClean="0">
                <a:latin typeface="+mn-ea"/>
                <a:ea typeface="+mn-ea"/>
              </a:rPr>
              <a:t>路徑為 </a:t>
            </a:r>
            <a:r>
              <a:rPr lang="en-US" altLang="zh-TW" sz="2400" b="1" dirty="0">
                <a:latin typeface="+mn-ea"/>
                <a:ea typeface="+mn-ea"/>
              </a:rPr>
              <a:t>UE←→</a:t>
            </a:r>
            <a:r>
              <a:rPr lang="en-US" altLang="zh-TW" sz="2400" b="1" dirty="0" err="1">
                <a:latin typeface="+mn-ea"/>
                <a:ea typeface="+mn-ea"/>
              </a:rPr>
              <a:t>eNB</a:t>
            </a:r>
            <a:r>
              <a:rPr lang="en-US" altLang="zh-TW" sz="2400" b="1" dirty="0">
                <a:latin typeface="+mn-ea"/>
                <a:ea typeface="+mn-ea"/>
              </a:rPr>
              <a:t>←→ MME</a:t>
            </a:r>
          </a:p>
          <a:p>
            <a:pPr marL="342900" lvl="1" indent="-342900">
              <a:buFont typeface="Arial" panose="020B0604020202020204" pitchFamily="34" charset="0"/>
              <a:buChar char="•"/>
            </a:pPr>
            <a:r>
              <a:rPr lang="en-US" altLang="zh-TW" sz="2400" b="1" dirty="0">
                <a:latin typeface="+mn-ea"/>
                <a:ea typeface="+mn-ea"/>
              </a:rPr>
              <a:t>User-plane </a:t>
            </a:r>
            <a:r>
              <a:rPr lang="zh-TW" altLang="en-US" sz="2400" b="1" dirty="0">
                <a:latin typeface="+mn-ea"/>
                <a:ea typeface="+mn-ea"/>
              </a:rPr>
              <a:t>傳輸路徑為 </a:t>
            </a:r>
            <a:r>
              <a:rPr lang="en-US" altLang="zh-TW" sz="2400" b="1" dirty="0">
                <a:latin typeface="+mn-ea"/>
                <a:ea typeface="+mn-ea"/>
              </a:rPr>
              <a:t>UE←→</a:t>
            </a:r>
            <a:r>
              <a:rPr lang="en-US" altLang="zh-TW" sz="2400" b="1" dirty="0" err="1">
                <a:latin typeface="+mn-ea"/>
                <a:ea typeface="+mn-ea"/>
              </a:rPr>
              <a:t>eNB</a:t>
            </a:r>
            <a:r>
              <a:rPr lang="en-US" altLang="zh-TW" sz="2400" b="1" dirty="0">
                <a:latin typeface="+mn-ea"/>
                <a:ea typeface="+mn-ea"/>
              </a:rPr>
              <a:t>←→Serving Gateway←→Packet Data Network Gateway</a:t>
            </a:r>
            <a:endParaRPr lang="zh-TW" altLang="en-US" sz="2400" b="1" dirty="0">
              <a:latin typeface="+mn-ea"/>
              <a:ea typeface="+mn-ea"/>
            </a:endParaRPr>
          </a:p>
        </p:txBody>
      </p:sp>
    </p:spTree>
    <p:extLst>
      <p:ext uri="{BB962C8B-B14F-4D97-AF65-F5344CB8AC3E}">
        <p14:creationId xmlns:p14="http://schemas.microsoft.com/office/powerpoint/2010/main" val="4023778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smtClean="0">
                <a:latin typeface="+mj-ea"/>
              </a:rPr>
              <a:t>LTE</a:t>
            </a:r>
            <a:r>
              <a:rPr lang="zh-TW" altLang="en-US" b="1" dirty="0" smtClean="0">
                <a:latin typeface="+mj-ea"/>
                <a:ea typeface="+mj-ea"/>
              </a:rPr>
              <a:t>技術架構圖</a:t>
            </a:r>
            <a:endParaRPr b="1" dirty="0">
              <a:latin typeface="+mj-ea"/>
              <a:ea typeface="+mj-ea"/>
            </a:endParaRPr>
          </a:p>
        </p:txBody>
      </p:sp>
      <p:sp>
        <p:nvSpPr>
          <p:cNvPr id="2" name="矩形 1"/>
          <p:cNvSpPr/>
          <p:nvPr/>
        </p:nvSpPr>
        <p:spPr>
          <a:xfrm>
            <a:off x="754911" y="1320929"/>
            <a:ext cx="7974419" cy="461665"/>
          </a:xfrm>
          <a:prstGeom prst="rect">
            <a:avLst/>
          </a:prstGeom>
        </p:spPr>
        <p:txBody>
          <a:bodyPr wrap="square">
            <a:spAutoFit/>
          </a:bodyPr>
          <a:lstStyle/>
          <a:p>
            <a:endParaRPr lang="zh-TW" altLang="en-US" sz="2400" b="1" dirty="0">
              <a:latin typeface="+mn-ea"/>
              <a:ea typeface="+mn-ea"/>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08"/>
          <a:stretch/>
        </p:blipFill>
        <p:spPr bwMode="auto">
          <a:xfrm>
            <a:off x="310504" y="1782594"/>
            <a:ext cx="8418826" cy="370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3333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smtClean="0">
                <a:latin typeface="+mj-ea"/>
                <a:ea typeface="+mj-ea"/>
              </a:rPr>
              <a:t>LTE-A</a:t>
            </a:r>
            <a:r>
              <a:rPr lang="zh-TW" altLang="en-US" b="1" dirty="0" smtClean="0">
                <a:latin typeface="+mj-ea"/>
                <a:ea typeface="+mj-ea"/>
              </a:rPr>
              <a:t>技術</a:t>
            </a:r>
            <a:r>
              <a:rPr lang="zh-TW" altLang="en-US" b="1" dirty="0">
                <a:latin typeface="+mj-ea"/>
                <a:ea typeface="+mj-ea"/>
              </a:rPr>
              <a:t>簡介</a:t>
            </a:r>
            <a:endParaRPr b="1" dirty="0">
              <a:latin typeface="+mj-ea"/>
              <a:ea typeface="+mj-ea"/>
            </a:endParaRPr>
          </a:p>
        </p:txBody>
      </p:sp>
      <p:sp>
        <p:nvSpPr>
          <p:cNvPr id="2" name="矩形 1"/>
          <p:cNvSpPr/>
          <p:nvPr/>
        </p:nvSpPr>
        <p:spPr>
          <a:xfrm>
            <a:off x="882498" y="1395353"/>
            <a:ext cx="7442790" cy="3262432"/>
          </a:xfrm>
          <a:prstGeom prst="rect">
            <a:avLst/>
          </a:prstGeom>
        </p:spPr>
        <p:txBody>
          <a:bodyPr wrap="square">
            <a:spAutoFit/>
          </a:bodyPr>
          <a:lstStyle/>
          <a:p>
            <a:r>
              <a:rPr lang="zh-TW" altLang="zh-TW" sz="2800" b="1" dirty="0" smtClean="0">
                <a:latin typeface="+mn-ea"/>
                <a:ea typeface="+mn-ea"/>
              </a:rPr>
              <a:t>長期</a:t>
            </a:r>
            <a:r>
              <a:rPr lang="zh-TW" altLang="zh-TW" sz="2800" b="1" dirty="0">
                <a:latin typeface="+mn-ea"/>
                <a:ea typeface="+mn-ea"/>
              </a:rPr>
              <a:t>演進技術升級版</a:t>
            </a:r>
            <a:r>
              <a:rPr lang="en-US" altLang="zh-TW" sz="2800" b="1" dirty="0">
                <a:latin typeface="+mn-ea"/>
                <a:ea typeface="+mn-ea"/>
              </a:rPr>
              <a:t>(LTE-Advanced, LTE-A)</a:t>
            </a:r>
            <a:r>
              <a:rPr lang="zh-TW" altLang="zh-TW" sz="2800" b="1" dirty="0">
                <a:latin typeface="+mn-ea"/>
                <a:ea typeface="+mn-ea"/>
              </a:rPr>
              <a:t>：</a:t>
            </a:r>
            <a:r>
              <a:rPr lang="en-US" altLang="zh-TW" sz="2800" b="1" dirty="0">
                <a:latin typeface="+mn-ea"/>
                <a:ea typeface="+mn-ea"/>
              </a:rPr>
              <a:t>LTE</a:t>
            </a:r>
            <a:r>
              <a:rPr lang="zh-TW" altLang="zh-TW" sz="2800" b="1" dirty="0">
                <a:latin typeface="+mn-ea"/>
                <a:ea typeface="+mn-ea"/>
              </a:rPr>
              <a:t>升級演進，由</a:t>
            </a:r>
            <a:r>
              <a:rPr lang="en-US" altLang="zh-TW" sz="2800" b="1" dirty="0">
                <a:latin typeface="+mn-ea"/>
                <a:ea typeface="+mn-ea"/>
              </a:rPr>
              <a:t>3GPP</a:t>
            </a:r>
            <a:r>
              <a:rPr lang="zh-TW" altLang="zh-TW" sz="2800" b="1" dirty="0">
                <a:latin typeface="+mn-ea"/>
                <a:ea typeface="+mn-ea"/>
              </a:rPr>
              <a:t>所主導制定，完全向後相容</a:t>
            </a:r>
            <a:r>
              <a:rPr lang="en-US" altLang="zh-TW" sz="2800" b="1" dirty="0">
                <a:latin typeface="+mn-ea"/>
                <a:ea typeface="+mn-ea"/>
              </a:rPr>
              <a:t>LTE</a:t>
            </a:r>
            <a:r>
              <a:rPr lang="zh-TW" altLang="zh-TW" sz="2800" b="1" dirty="0">
                <a:latin typeface="+mn-ea"/>
                <a:ea typeface="+mn-ea"/>
              </a:rPr>
              <a:t>，通常通過在</a:t>
            </a:r>
            <a:r>
              <a:rPr lang="en-US" altLang="zh-TW" sz="2800" b="1" dirty="0">
                <a:latin typeface="+mn-ea"/>
                <a:ea typeface="+mn-ea"/>
              </a:rPr>
              <a:t>LTE</a:t>
            </a:r>
            <a:r>
              <a:rPr lang="zh-TW" altLang="zh-TW" sz="2800" b="1" dirty="0">
                <a:latin typeface="+mn-ea"/>
                <a:ea typeface="+mn-ea"/>
              </a:rPr>
              <a:t>上通過軟體升級即可，升級過程類似於從</a:t>
            </a:r>
            <a:r>
              <a:rPr lang="en-US" altLang="zh-TW" sz="2800" b="1" dirty="0">
                <a:latin typeface="+mn-ea"/>
                <a:ea typeface="+mn-ea"/>
              </a:rPr>
              <a:t>W-CDMA</a:t>
            </a:r>
            <a:r>
              <a:rPr lang="zh-TW" altLang="zh-TW" sz="2800" b="1" dirty="0">
                <a:latin typeface="+mn-ea"/>
                <a:ea typeface="+mn-ea"/>
              </a:rPr>
              <a:t>升級到</a:t>
            </a:r>
            <a:r>
              <a:rPr lang="en-US" altLang="zh-TW" sz="2800" b="1" dirty="0">
                <a:latin typeface="+mn-ea"/>
                <a:ea typeface="+mn-ea"/>
              </a:rPr>
              <a:t>HSPA</a:t>
            </a:r>
            <a:r>
              <a:rPr lang="zh-TW" altLang="zh-TW" sz="2800" b="1" dirty="0">
                <a:latin typeface="+mn-ea"/>
                <a:ea typeface="+mn-ea"/>
              </a:rPr>
              <a:t>。</a:t>
            </a:r>
            <a:endParaRPr lang="en-US" altLang="zh-TW" sz="2800" b="1" dirty="0">
              <a:latin typeface="+mn-ea"/>
              <a:ea typeface="+mn-ea"/>
            </a:endParaRPr>
          </a:p>
          <a:p>
            <a:pPr>
              <a:spcBef>
                <a:spcPts val="1200"/>
              </a:spcBef>
            </a:pPr>
            <a:r>
              <a:rPr lang="zh-TW" altLang="zh-TW" sz="2800" b="1" dirty="0">
                <a:latin typeface="+mn-ea"/>
                <a:ea typeface="+mn-ea"/>
              </a:rPr>
              <a:t>峰值速率：下行</a:t>
            </a:r>
            <a:r>
              <a:rPr lang="en-US" altLang="zh-TW" sz="2800" b="1" dirty="0" smtClean="0">
                <a:solidFill>
                  <a:srgbClr val="FF0000"/>
                </a:solidFill>
                <a:latin typeface="+mn-ea"/>
                <a:ea typeface="+mn-ea"/>
              </a:rPr>
              <a:t>1 </a:t>
            </a:r>
            <a:r>
              <a:rPr lang="en-US" altLang="zh-TW" sz="2800" b="1" dirty="0" err="1" smtClean="0">
                <a:solidFill>
                  <a:srgbClr val="FF0000"/>
                </a:solidFill>
                <a:latin typeface="+mn-ea"/>
                <a:ea typeface="+mn-ea"/>
              </a:rPr>
              <a:t>Gbps</a:t>
            </a:r>
            <a:r>
              <a:rPr lang="zh-TW" altLang="zh-TW" sz="2800" b="1" dirty="0">
                <a:latin typeface="+mn-ea"/>
                <a:ea typeface="+mn-ea"/>
              </a:rPr>
              <a:t>，上行</a:t>
            </a:r>
            <a:r>
              <a:rPr lang="en-US" altLang="zh-TW" sz="2800" b="1" dirty="0" smtClean="0">
                <a:solidFill>
                  <a:srgbClr val="FF0000"/>
                </a:solidFill>
                <a:latin typeface="+mn-ea"/>
                <a:ea typeface="+mn-ea"/>
              </a:rPr>
              <a:t>500 Mbps</a:t>
            </a:r>
            <a:r>
              <a:rPr lang="zh-TW" altLang="zh-TW" sz="2800" b="1" dirty="0">
                <a:latin typeface="+mn-ea"/>
                <a:ea typeface="+mn-ea"/>
              </a:rPr>
              <a:t>。是第一批被國際電信聯盟承認的</a:t>
            </a:r>
            <a:r>
              <a:rPr lang="en-US" altLang="zh-TW" sz="2800" b="1" dirty="0">
                <a:latin typeface="+mn-ea"/>
                <a:ea typeface="+mn-ea"/>
              </a:rPr>
              <a:t>4G</a:t>
            </a:r>
            <a:r>
              <a:rPr lang="zh-TW" altLang="zh-TW" sz="2800" b="1" dirty="0">
                <a:latin typeface="+mn-ea"/>
                <a:ea typeface="+mn-ea"/>
              </a:rPr>
              <a:t>標準，也是事實上的唯一主流</a:t>
            </a:r>
            <a:r>
              <a:rPr lang="en-US" altLang="zh-TW" sz="2800" b="1" dirty="0">
                <a:latin typeface="+mn-ea"/>
                <a:ea typeface="+mn-ea"/>
              </a:rPr>
              <a:t>4G</a:t>
            </a:r>
            <a:r>
              <a:rPr lang="zh-TW" altLang="zh-TW" sz="2800" b="1" dirty="0">
                <a:latin typeface="+mn-ea"/>
                <a:ea typeface="+mn-ea"/>
              </a:rPr>
              <a:t>標準</a:t>
            </a:r>
            <a:r>
              <a:rPr lang="zh-TW" altLang="zh-TW" sz="2800" b="1" dirty="0" smtClean="0">
                <a:latin typeface="+mn-ea"/>
                <a:ea typeface="+mn-ea"/>
              </a:rPr>
              <a:t>。</a:t>
            </a:r>
            <a:endParaRPr lang="zh-TW" altLang="zh-TW" sz="2800" b="1" dirty="0">
              <a:latin typeface="+mn-ea"/>
              <a:ea typeface="+mn-ea"/>
            </a:endParaRPr>
          </a:p>
        </p:txBody>
      </p:sp>
    </p:spTree>
    <p:extLst>
      <p:ext uri="{BB962C8B-B14F-4D97-AF65-F5344CB8AC3E}">
        <p14:creationId xmlns:p14="http://schemas.microsoft.com/office/powerpoint/2010/main" val="4127509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algn="ctr"/>
            <a:r>
              <a:rPr lang="zh-TW" altLang="zh-TW" b="1" dirty="0" smtClean="0">
                <a:latin typeface="+mj-ea"/>
                <a:ea typeface="+mj-ea"/>
              </a:rPr>
              <a:t>數位</a:t>
            </a:r>
            <a:r>
              <a:rPr lang="zh-TW" altLang="zh-TW" b="1" dirty="0">
                <a:latin typeface="+mj-ea"/>
                <a:ea typeface="+mj-ea"/>
              </a:rPr>
              <a:t>通訊系統的頻譜效率比較</a:t>
            </a:r>
            <a:r>
              <a:rPr lang="zh-TW" altLang="zh-TW" b="1" dirty="0" smtClean="0">
                <a:latin typeface="+mj-ea"/>
                <a:ea typeface="+mj-ea"/>
              </a:rPr>
              <a:t>表</a:t>
            </a:r>
            <a:endParaRPr dirty="0">
              <a:latin typeface="+mj-ea"/>
              <a:ea typeface="+mj-ea"/>
            </a:endParaRPr>
          </a:p>
        </p:txBody>
      </p:sp>
      <p:pic>
        <p:nvPicPr>
          <p:cNvPr id="4" name="圖片 3" descr="曲老師"/>
          <p:cNvPicPr/>
          <p:nvPr/>
        </p:nvPicPr>
        <p:blipFill>
          <a:blip r:embed="rId3">
            <a:extLst>
              <a:ext uri="{28A0092B-C50C-407E-A947-70E740481C1C}">
                <a14:useLocalDpi xmlns:a14="http://schemas.microsoft.com/office/drawing/2010/main" val="0"/>
              </a:ext>
            </a:extLst>
          </a:blip>
          <a:srcRect/>
          <a:stretch>
            <a:fillRect/>
          </a:stretch>
        </p:blipFill>
        <p:spPr bwMode="auto">
          <a:xfrm>
            <a:off x="1010094" y="1446034"/>
            <a:ext cx="7102548" cy="4359348"/>
          </a:xfrm>
          <a:prstGeom prst="rect">
            <a:avLst/>
          </a:prstGeom>
          <a:noFill/>
          <a:ln>
            <a:noFill/>
          </a:ln>
        </p:spPr>
      </p:pic>
    </p:spTree>
    <p:extLst>
      <p:ext uri="{BB962C8B-B14F-4D97-AF65-F5344CB8AC3E}">
        <p14:creationId xmlns:p14="http://schemas.microsoft.com/office/powerpoint/2010/main" val="114575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5</a:t>
            </a:r>
            <a:r>
              <a:rPr lang="en-US" altLang="zh-TW" b="1" dirty="0" smtClean="0">
                <a:latin typeface="+mj-ea"/>
                <a:ea typeface="+mj-ea"/>
              </a:rPr>
              <a:t>G</a:t>
            </a:r>
            <a:r>
              <a:rPr lang="zh-TW" altLang="en-US" b="1" dirty="0">
                <a:latin typeface="+mj-ea"/>
                <a:ea typeface="+mj-ea"/>
              </a:rPr>
              <a:t>技術簡介</a:t>
            </a:r>
            <a:endParaRPr b="1" dirty="0">
              <a:latin typeface="+mj-ea"/>
              <a:ea typeface="+mj-ea"/>
            </a:endParaRPr>
          </a:p>
        </p:txBody>
      </p:sp>
      <p:sp>
        <p:nvSpPr>
          <p:cNvPr id="2" name="矩形 1"/>
          <p:cNvSpPr/>
          <p:nvPr/>
        </p:nvSpPr>
        <p:spPr>
          <a:xfrm>
            <a:off x="680484" y="1225225"/>
            <a:ext cx="7910623" cy="5139869"/>
          </a:xfrm>
          <a:prstGeom prst="rect">
            <a:avLst/>
          </a:prstGeom>
        </p:spPr>
        <p:txBody>
          <a:bodyPr wrap="square">
            <a:spAutoFit/>
          </a:bodyPr>
          <a:lstStyle/>
          <a:p>
            <a:pPr>
              <a:spcBef>
                <a:spcPts val="1200"/>
              </a:spcBef>
            </a:pPr>
            <a:r>
              <a:rPr lang="zh-TW" altLang="en-US" sz="2800" b="1" dirty="0" smtClean="0">
                <a:latin typeface="+mn-ea"/>
                <a:ea typeface="+mn-ea"/>
              </a:rPr>
              <a:t>第</a:t>
            </a:r>
            <a:r>
              <a:rPr lang="zh-TW" altLang="en-US" sz="2800" b="1" dirty="0">
                <a:latin typeface="+mn-ea"/>
                <a:ea typeface="+mn-ea"/>
              </a:rPr>
              <a:t>五</a:t>
            </a:r>
            <a:r>
              <a:rPr lang="zh-TW" altLang="en-US" sz="2800" b="1" dirty="0" smtClean="0">
                <a:latin typeface="+mn-ea"/>
                <a:ea typeface="+mn-ea"/>
              </a:rPr>
              <a:t>代</a:t>
            </a:r>
            <a:r>
              <a:rPr lang="zh-TW" altLang="en-US" sz="2800" b="1" dirty="0">
                <a:latin typeface="+mn-ea"/>
                <a:ea typeface="+mn-ea"/>
              </a:rPr>
              <a:t>行動通訊技術</a:t>
            </a:r>
            <a:r>
              <a:rPr lang="en-US" altLang="zh-TW" sz="2800" b="1" dirty="0">
                <a:latin typeface="+mn-ea"/>
                <a:ea typeface="+mn-ea"/>
              </a:rPr>
              <a:t>(</a:t>
            </a:r>
            <a:r>
              <a:rPr lang="en-US" altLang="zh-TW" sz="2400" b="1" dirty="0">
                <a:latin typeface="+mn-ea"/>
                <a:ea typeface="+mn-ea"/>
              </a:rPr>
              <a:t>The </a:t>
            </a:r>
            <a:r>
              <a:rPr lang="en-US" altLang="zh-TW" sz="2400" b="1" dirty="0" smtClean="0">
                <a:latin typeface="+mn-ea"/>
                <a:ea typeface="+mn-ea"/>
              </a:rPr>
              <a:t>Fifth </a:t>
            </a:r>
            <a:r>
              <a:rPr lang="en-US" altLang="zh-TW" sz="2400" b="1" dirty="0">
                <a:latin typeface="+mn-ea"/>
                <a:ea typeface="+mn-ea"/>
              </a:rPr>
              <a:t>Generation Mobile Systems, </a:t>
            </a:r>
            <a:r>
              <a:rPr lang="en-US" altLang="zh-TW" sz="2400" b="1" dirty="0" smtClean="0">
                <a:latin typeface="+mn-ea"/>
                <a:ea typeface="+mn-ea"/>
              </a:rPr>
              <a:t>5G</a:t>
            </a:r>
            <a:r>
              <a:rPr lang="en-US" altLang="zh-TW" sz="2800" b="1" dirty="0">
                <a:latin typeface="+mn-ea"/>
                <a:ea typeface="+mn-ea"/>
              </a:rPr>
              <a:t>)</a:t>
            </a:r>
            <a:r>
              <a:rPr lang="zh-TW" altLang="en-US" sz="2800" b="1" dirty="0">
                <a:latin typeface="+mn-ea"/>
                <a:ea typeface="+mn-ea"/>
              </a:rPr>
              <a:t>是指第五代行動通訊技術，是</a:t>
            </a:r>
            <a:r>
              <a:rPr lang="en-US" altLang="zh-TW" sz="2800" b="1" dirty="0">
                <a:latin typeface="+mn-ea"/>
                <a:ea typeface="+mn-ea"/>
              </a:rPr>
              <a:t>4G</a:t>
            </a:r>
            <a:r>
              <a:rPr lang="zh-TW" altLang="en-US" sz="2800" b="1" dirty="0">
                <a:latin typeface="+mn-ea"/>
                <a:ea typeface="+mn-ea"/>
              </a:rPr>
              <a:t>系統後的延伸。預計在</a:t>
            </a:r>
            <a:r>
              <a:rPr lang="en-US" altLang="zh-TW" sz="2800" b="1" dirty="0">
                <a:latin typeface="+mn-ea"/>
                <a:ea typeface="+mn-ea"/>
              </a:rPr>
              <a:t>2020</a:t>
            </a:r>
            <a:r>
              <a:rPr lang="zh-TW" altLang="en-US" sz="2800" b="1" dirty="0">
                <a:latin typeface="+mn-ea"/>
                <a:ea typeface="+mn-ea"/>
              </a:rPr>
              <a:t>年正式上路，</a:t>
            </a:r>
            <a:r>
              <a:rPr lang="en-US" altLang="zh-TW" sz="2800" b="1" dirty="0">
                <a:latin typeface="+mn-ea"/>
                <a:ea typeface="+mn-ea"/>
              </a:rPr>
              <a:t>5G</a:t>
            </a:r>
            <a:r>
              <a:rPr lang="zh-TW" altLang="en-US" sz="2800" b="1" dirty="0">
                <a:latin typeface="+mn-ea"/>
                <a:ea typeface="+mn-ea"/>
              </a:rPr>
              <a:t>能提供極快的傳輸速度，行動網路最大頻寬將超過</a:t>
            </a:r>
            <a:r>
              <a:rPr lang="en-US" altLang="zh-TW" sz="2800" b="1" dirty="0" smtClean="0">
                <a:solidFill>
                  <a:srgbClr val="FF0000"/>
                </a:solidFill>
                <a:latin typeface="+mn-ea"/>
                <a:ea typeface="+mn-ea"/>
              </a:rPr>
              <a:t>10Gbps</a:t>
            </a:r>
            <a:r>
              <a:rPr lang="zh-TW" altLang="en-US" sz="2800" b="1" dirty="0">
                <a:latin typeface="+mn-ea"/>
                <a:ea typeface="+mn-ea"/>
              </a:rPr>
              <a:t>，是目前</a:t>
            </a:r>
            <a:r>
              <a:rPr lang="en-US" altLang="zh-TW" sz="2800" b="1" dirty="0">
                <a:latin typeface="+mn-ea"/>
                <a:ea typeface="+mn-ea"/>
              </a:rPr>
              <a:t>4G</a:t>
            </a:r>
            <a:r>
              <a:rPr lang="zh-TW" altLang="en-US" sz="2800" b="1" dirty="0">
                <a:latin typeface="+mn-ea"/>
                <a:ea typeface="+mn-ea"/>
              </a:rPr>
              <a:t>網路的</a:t>
            </a:r>
            <a:r>
              <a:rPr lang="en-US" altLang="zh-TW" sz="2800" b="1" dirty="0">
                <a:latin typeface="+mn-ea"/>
                <a:ea typeface="+mn-ea"/>
              </a:rPr>
              <a:t>100</a:t>
            </a:r>
            <a:r>
              <a:rPr lang="zh-TW" altLang="en-US" sz="2800" b="1" dirty="0">
                <a:latin typeface="+mn-ea"/>
                <a:ea typeface="+mn-ea"/>
              </a:rPr>
              <a:t>倍。</a:t>
            </a:r>
            <a:endParaRPr lang="en-US" altLang="zh-TW" sz="2800" b="1" dirty="0">
              <a:latin typeface="+mn-ea"/>
              <a:ea typeface="+mn-ea"/>
            </a:endParaRPr>
          </a:p>
          <a:p>
            <a:pPr>
              <a:spcBef>
                <a:spcPts val="1200"/>
              </a:spcBef>
            </a:pPr>
            <a:r>
              <a:rPr lang="en-US" altLang="zh-TW" sz="2800" b="1" dirty="0" smtClean="0">
                <a:latin typeface="+mn-ea"/>
                <a:ea typeface="+mn-ea"/>
              </a:rPr>
              <a:t>5G</a:t>
            </a:r>
            <a:r>
              <a:rPr lang="zh-TW" altLang="en-US" sz="2800" b="1" dirty="0">
                <a:latin typeface="+mn-ea"/>
                <a:ea typeface="+mn-ea"/>
              </a:rPr>
              <a:t>技術將使用的頻譜是</a:t>
            </a:r>
            <a:r>
              <a:rPr lang="en-US" altLang="zh-TW" sz="2800" b="1" dirty="0">
                <a:latin typeface="+mn-ea"/>
                <a:ea typeface="+mn-ea"/>
              </a:rPr>
              <a:t>28GHz</a:t>
            </a:r>
            <a:r>
              <a:rPr lang="zh-TW" altLang="en-US" sz="2800" b="1" dirty="0">
                <a:latin typeface="+mn-ea"/>
                <a:ea typeface="+mn-ea"/>
              </a:rPr>
              <a:t>及</a:t>
            </a:r>
            <a:r>
              <a:rPr lang="en-US" altLang="zh-TW" sz="2800" b="1" dirty="0">
                <a:latin typeface="+mn-ea"/>
                <a:ea typeface="+mn-ea"/>
              </a:rPr>
              <a:t>60GHz</a:t>
            </a:r>
            <a:r>
              <a:rPr lang="zh-TW" altLang="en-US" sz="2800" b="1" dirty="0">
                <a:latin typeface="+mn-ea"/>
                <a:ea typeface="+mn-ea"/>
              </a:rPr>
              <a:t>，屬極高頻</a:t>
            </a:r>
            <a:r>
              <a:rPr lang="en-US" altLang="zh-TW" sz="2800" b="1" dirty="0">
                <a:latin typeface="+mn-ea"/>
                <a:ea typeface="+mn-ea"/>
              </a:rPr>
              <a:t>(EHF)</a:t>
            </a:r>
            <a:r>
              <a:rPr lang="zh-TW" altLang="en-US" sz="2800" b="1" dirty="0">
                <a:latin typeface="+mn-ea"/>
                <a:ea typeface="+mn-ea"/>
              </a:rPr>
              <a:t>，比一般電訊業現行使用的頻譜</a:t>
            </a:r>
            <a:r>
              <a:rPr lang="en-US" altLang="zh-TW" sz="2800" b="1" dirty="0">
                <a:latin typeface="+mn-ea"/>
                <a:ea typeface="+mn-ea"/>
              </a:rPr>
              <a:t>(</a:t>
            </a:r>
            <a:r>
              <a:rPr lang="zh-TW" altLang="en-US" sz="2800" b="1" dirty="0">
                <a:latin typeface="+mn-ea"/>
                <a:ea typeface="+mn-ea"/>
              </a:rPr>
              <a:t>如</a:t>
            </a:r>
            <a:r>
              <a:rPr lang="en-US" altLang="zh-TW" sz="2800" b="1" dirty="0">
                <a:latin typeface="+mn-ea"/>
                <a:ea typeface="+mn-ea"/>
              </a:rPr>
              <a:t>2.6GHz)</a:t>
            </a:r>
            <a:r>
              <a:rPr lang="zh-TW" altLang="en-US" sz="2800" b="1" dirty="0">
                <a:latin typeface="+mn-ea"/>
                <a:ea typeface="+mn-ea"/>
              </a:rPr>
              <a:t>高出許多。</a:t>
            </a:r>
            <a:endParaRPr lang="en-US" altLang="zh-TW" sz="2800" b="1" dirty="0">
              <a:latin typeface="+mn-ea"/>
              <a:ea typeface="+mn-ea"/>
            </a:endParaRPr>
          </a:p>
          <a:p>
            <a:pPr>
              <a:spcBef>
                <a:spcPts val="1200"/>
              </a:spcBef>
            </a:pPr>
            <a:r>
              <a:rPr lang="en-US" altLang="zh-TW" sz="2800" b="1" dirty="0">
                <a:latin typeface="+mn-ea"/>
                <a:ea typeface="+mn-ea"/>
              </a:rPr>
              <a:t>5G</a:t>
            </a:r>
            <a:r>
              <a:rPr lang="zh-TW" altLang="en-US" sz="2800" b="1" dirty="0">
                <a:latin typeface="+mn-ea"/>
                <a:ea typeface="+mn-ea"/>
              </a:rPr>
              <a:t>網路延遲很低，但訊號的衍射能力</a:t>
            </a:r>
            <a:r>
              <a:rPr lang="en-US" altLang="zh-TW" sz="2800" b="1" dirty="0">
                <a:latin typeface="+mn-ea"/>
                <a:ea typeface="+mn-ea"/>
              </a:rPr>
              <a:t>(</a:t>
            </a:r>
            <a:r>
              <a:rPr lang="zh-TW" altLang="en-US" sz="2800" b="1" dirty="0">
                <a:latin typeface="+mn-ea"/>
                <a:ea typeface="+mn-ea"/>
              </a:rPr>
              <a:t>即繞過障礙物的能力</a:t>
            </a:r>
            <a:r>
              <a:rPr lang="en-US" altLang="zh-TW" sz="2800" b="1" dirty="0">
                <a:latin typeface="+mn-ea"/>
                <a:ea typeface="+mn-ea"/>
              </a:rPr>
              <a:t>)</a:t>
            </a:r>
            <a:r>
              <a:rPr lang="zh-TW" altLang="en-US" sz="2800" b="1" dirty="0">
                <a:latin typeface="+mn-ea"/>
                <a:ea typeface="+mn-ea"/>
              </a:rPr>
              <a:t>十分有限，且傳送距離很短，需要增建更多基站以增加覆蓋</a:t>
            </a:r>
            <a:r>
              <a:rPr lang="zh-TW" altLang="en-US" sz="2800" b="1" dirty="0" smtClean="0">
                <a:latin typeface="+mn-ea"/>
                <a:ea typeface="+mn-ea"/>
              </a:rPr>
              <a:t>。</a:t>
            </a:r>
            <a:endParaRPr lang="zh-TW" altLang="en-US" sz="2800" b="1" dirty="0">
              <a:latin typeface="+mn-ea"/>
              <a:ea typeface="+mn-ea"/>
            </a:endParaRPr>
          </a:p>
        </p:txBody>
      </p:sp>
    </p:spTree>
    <p:extLst>
      <p:ext uri="{BB962C8B-B14F-4D97-AF65-F5344CB8AC3E}">
        <p14:creationId xmlns:p14="http://schemas.microsoft.com/office/powerpoint/2010/main" val="4274932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lvl="0" algn="ctr"/>
            <a:r>
              <a:rPr lang="en-US" altLang="zh-TW" b="1" dirty="0">
                <a:latin typeface="+mj-ea"/>
                <a:ea typeface="+mj-ea"/>
              </a:rPr>
              <a:t>5</a:t>
            </a:r>
            <a:r>
              <a:rPr lang="en-US" altLang="zh-TW" b="1" dirty="0" smtClean="0">
                <a:latin typeface="+mj-ea"/>
                <a:ea typeface="+mj-ea"/>
              </a:rPr>
              <a:t>G</a:t>
            </a:r>
            <a:r>
              <a:rPr lang="zh-TW" altLang="en-US" b="1" dirty="0" smtClean="0">
                <a:latin typeface="+mj-ea"/>
                <a:ea typeface="+mj-ea"/>
              </a:rPr>
              <a:t>技術規格</a:t>
            </a:r>
            <a:endParaRPr b="1" dirty="0">
              <a:latin typeface="+mj-ea"/>
              <a:ea typeface="+mj-ea"/>
            </a:endParaRPr>
          </a:p>
        </p:txBody>
      </p:sp>
      <p:sp>
        <p:nvSpPr>
          <p:cNvPr id="2" name="矩形 1"/>
          <p:cNvSpPr/>
          <p:nvPr/>
        </p:nvSpPr>
        <p:spPr>
          <a:xfrm>
            <a:off x="776178" y="1395353"/>
            <a:ext cx="7591646" cy="4031873"/>
          </a:xfrm>
          <a:prstGeom prst="rect">
            <a:avLst/>
          </a:prstGeom>
        </p:spPr>
        <p:txBody>
          <a:bodyPr wrap="square">
            <a:spAutoFit/>
          </a:bodyPr>
          <a:lstStyle/>
          <a:p>
            <a:pPr marL="139700"/>
            <a:r>
              <a:rPr lang="zh-TW" altLang="en-US" sz="2800" b="1" dirty="0" smtClean="0">
                <a:latin typeface="+mn-ea"/>
                <a:ea typeface="+mn-ea"/>
              </a:rPr>
              <a:t>次</a:t>
            </a:r>
            <a:r>
              <a:rPr lang="zh-TW" altLang="en-US" sz="2800" b="1" dirty="0">
                <a:latin typeface="+mn-ea"/>
                <a:ea typeface="+mn-ea"/>
              </a:rPr>
              <a:t>代行動網路聯盟 </a:t>
            </a:r>
            <a:r>
              <a:rPr lang="en-US" altLang="zh-TW" sz="2800" b="1" dirty="0">
                <a:latin typeface="+mn-ea"/>
                <a:ea typeface="+mn-ea"/>
              </a:rPr>
              <a:t>(NGMN Alliance, Next Generation Mobile Networks Alliance)</a:t>
            </a:r>
            <a:r>
              <a:rPr lang="zh-TW" altLang="en-US" sz="2800" b="1" dirty="0">
                <a:latin typeface="+mn-ea"/>
                <a:ea typeface="+mn-ea"/>
              </a:rPr>
              <a:t>定義</a:t>
            </a:r>
            <a:r>
              <a:rPr lang="en-US" altLang="zh-TW" sz="2800" b="1" dirty="0">
                <a:latin typeface="+mn-ea"/>
                <a:ea typeface="+mn-ea"/>
              </a:rPr>
              <a:t>5G</a:t>
            </a:r>
            <a:r>
              <a:rPr lang="zh-TW" altLang="en-US" sz="2800" b="1" dirty="0">
                <a:latin typeface="+mn-ea"/>
                <a:ea typeface="+mn-ea"/>
              </a:rPr>
              <a:t>網路的相關需求：</a:t>
            </a:r>
            <a:endParaRPr lang="en-US" altLang="zh-TW" sz="2800" b="1" dirty="0">
              <a:latin typeface="+mn-ea"/>
              <a:ea typeface="+mn-ea"/>
            </a:endParaRPr>
          </a:p>
          <a:p>
            <a:pPr marL="342900" lvl="1" indent="-342900">
              <a:buFont typeface="Wingdings" panose="05000000000000000000" pitchFamily="2" charset="2"/>
              <a:buChar char="l"/>
            </a:pPr>
            <a:r>
              <a:rPr lang="zh-TW" altLang="en-US" sz="2400" b="1" dirty="0">
                <a:latin typeface="+mn-ea"/>
                <a:ea typeface="+mn-ea"/>
              </a:rPr>
              <a:t>增加覆蓋率</a:t>
            </a:r>
            <a:r>
              <a:rPr lang="en-US" altLang="zh-TW" sz="2400" b="1" dirty="0">
                <a:latin typeface="+mn-ea"/>
                <a:ea typeface="+mn-ea"/>
              </a:rPr>
              <a:t>(Coverage)</a:t>
            </a:r>
            <a:r>
              <a:rPr lang="zh-TW" altLang="en-US" sz="2400" b="1" dirty="0">
                <a:latin typeface="+mn-ea"/>
                <a:ea typeface="+mn-ea"/>
              </a:rPr>
              <a:t>與網路密度</a:t>
            </a:r>
            <a:r>
              <a:rPr lang="en-US" altLang="zh-TW" sz="2400" b="1" dirty="0">
                <a:latin typeface="+mn-ea"/>
                <a:ea typeface="+mn-ea"/>
              </a:rPr>
              <a:t>(</a:t>
            </a:r>
            <a:r>
              <a:rPr lang="en-US" altLang="zh-TW" sz="2400" b="1" dirty="0" err="1">
                <a:latin typeface="+mn-ea"/>
                <a:ea typeface="+mn-ea"/>
              </a:rPr>
              <a:t>Densy</a:t>
            </a:r>
            <a:r>
              <a:rPr lang="en-US" altLang="zh-TW" sz="2800" b="1" dirty="0">
                <a:latin typeface="+mn-ea"/>
                <a:ea typeface="+mn-ea"/>
              </a:rPr>
              <a:t>)</a:t>
            </a:r>
          </a:p>
          <a:p>
            <a:pPr marL="342900" lvl="1" indent="-342900">
              <a:buFont typeface="Wingdings" panose="05000000000000000000" pitchFamily="2" charset="2"/>
              <a:buChar char="l"/>
            </a:pPr>
            <a:r>
              <a:rPr lang="zh-TW" altLang="en-US" sz="2400" b="1" dirty="0">
                <a:latin typeface="+mn-ea"/>
                <a:ea typeface="+mn-ea"/>
              </a:rPr>
              <a:t>降低網路延遲提供使用者低延遲</a:t>
            </a:r>
            <a:r>
              <a:rPr lang="en-US" altLang="zh-TW" sz="2400" b="1" dirty="0">
                <a:latin typeface="+mn-ea"/>
                <a:ea typeface="+mn-ea"/>
              </a:rPr>
              <a:t>(Latency)</a:t>
            </a:r>
          </a:p>
          <a:p>
            <a:pPr marL="342900" lvl="1" indent="-342900">
              <a:buFont typeface="Wingdings" panose="05000000000000000000" pitchFamily="2" charset="2"/>
              <a:buChar char="l"/>
            </a:pPr>
            <a:r>
              <a:rPr lang="zh-TW" altLang="en-US" sz="2400" b="1" dirty="0">
                <a:latin typeface="+mn-ea"/>
                <a:ea typeface="+mn-ea"/>
              </a:rPr>
              <a:t>可靠的</a:t>
            </a:r>
            <a:r>
              <a:rPr lang="en-US" altLang="zh-TW" sz="2400" b="1" dirty="0">
                <a:latin typeface="+mn-ea"/>
                <a:ea typeface="+mn-ea"/>
              </a:rPr>
              <a:t>(Reliability)</a:t>
            </a:r>
            <a:r>
              <a:rPr lang="zh-TW" altLang="en-US" sz="2400" b="1" dirty="0">
                <a:latin typeface="+mn-ea"/>
                <a:ea typeface="+mn-ea"/>
              </a:rPr>
              <a:t>服務</a:t>
            </a:r>
          </a:p>
          <a:p>
            <a:pPr marL="342900" lvl="1" indent="-342900">
              <a:buFont typeface="Wingdings" panose="05000000000000000000" pitchFamily="2" charset="2"/>
              <a:buChar char="l"/>
            </a:pPr>
            <a:r>
              <a:rPr lang="zh-TW" altLang="en-US" sz="2400" b="1" dirty="0">
                <a:latin typeface="+mn-ea"/>
                <a:ea typeface="+mn-ea"/>
              </a:rPr>
              <a:t>提供低成本、高效能的裝置</a:t>
            </a:r>
          </a:p>
          <a:p>
            <a:pPr marL="342900" lvl="1" indent="-342900">
              <a:buFont typeface="Wingdings" panose="05000000000000000000" pitchFamily="2" charset="2"/>
              <a:buChar char="l"/>
            </a:pPr>
            <a:r>
              <a:rPr lang="zh-TW" altLang="en-US" sz="2400" b="1" dirty="0">
                <a:latin typeface="+mn-ea"/>
                <a:ea typeface="+mn-ea"/>
              </a:rPr>
              <a:t>透通性</a:t>
            </a:r>
            <a:r>
              <a:rPr lang="en-US" altLang="zh-TW" sz="2400" b="1" dirty="0">
                <a:latin typeface="+mn-ea"/>
                <a:ea typeface="+mn-ea"/>
              </a:rPr>
              <a:t>(Throughput)</a:t>
            </a:r>
            <a:r>
              <a:rPr lang="zh-TW" altLang="en-US" sz="2400" b="1" dirty="0">
                <a:latin typeface="+mn-ea"/>
                <a:ea typeface="+mn-ea"/>
              </a:rPr>
              <a:t>的考量</a:t>
            </a:r>
            <a:endParaRPr lang="en-US" altLang="zh-TW" sz="2400" b="1" dirty="0">
              <a:latin typeface="+mn-ea"/>
              <a:ea typeface="+mn-ea"/>
            </a:endParaRPr>
          </a:p>
          <a:p>
            <a:pPr marL="342900" lvl="1" indent="-342900">
              <a:buFont typeface="Wingdings" panose="05000000000000000000" pitchFamily="2" charset="2"/>
              <a:buChar char="l"/>
            </a:pPr>
            <a:r>
              <a:rPr lang="zh-TW" altLang="en-US" sz="2400" b="1" dirty="0">
                <a:latin typeface="+mn-ea"/>
                <a:ea typeface="+mn-ea"/>
              </a:rPr>
              <a:t>提供更多元服務的服務品質</a:t>
            </a:r>
            <a:r>
              <a:rPr lang="en-US" altLang="zh-TW" sz="2400" b="1" dirty="0">
                <a:latin typeface="+mn-ea"/>
                <a:ea typeface="+mn-ea"/>
              </a:rPr>
              <a:t>(Quality of Service, </a:t>
            </a:r>
            <a:r>
              <a:rPr lang="en-US" altLang="zh-TW" sz="2400" b="1" dirty="0" err="1">
                <a:latin typeface="+mn-ea"/>
                <a:ea typeface="+mn-ea"/>
              </a:rPr>
              <a:t>QoS</a:t>
            </a:r>
            <a:r>
              <a:rPr lang="en-US" altLang="zh-TW" sz="2400" b="1" dirty="0">
                <a:latin typeface="+mn-ea"/>
                <a:ea typeface="+mn-ea"/>
              </a:rPr>
              <a:t>)</a:t>
            </a:r>
          </a:p>
        </p:txBody>
      </p:sp>
    </p:spTree>
    <p:extLst>
      <p:ext uri="{BB962C8B-B14F-4D97-AF65-F5344CB8AC3E}">
        <p14:creationId xmlns:p14="http://schemas.microsoft.com/office/powerpoint/2010/main" val="222567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b="1" dirty="0" smtClean="0">
                <a:latin typeface="+mj-ea"/>
                <a:ea typeface="+mj-ea"/>
              </a:rPr>
              <a:t>行動通訊基礎介紹</a:t>
            </a:r>
            <a:endParaRPr b="1" dirty="0">
              <a:latin typeface="+mj-ea"/>
              <a:ea typeface="+mj-ea"/>
            </a:endParaRPr>
          </a:p>
        </p:txBody>
      </p:sp>
      <p:sp>
        <p:nvSpPr>
          <p:cNvPr id="3" name="Shape 215"/>
          <p:cNvSpPr txBox="1">
            <a:spLocks/>
          </p:cNvSpPr>
          <p:nvPr/>
        </p:nvSpPr>
        <p:spPr>
          <a:xfrm>
            <a:off x="640838" y="967578"/>
            <a:ext cx="7571700" cy="93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4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zh-TW" altLang="en-US" sz="3200" dirty="0" smtClean="0">
                <a:solidFill>
                  <a:schemeClr val="tx1"/>
                </a:solidFill>
                <a:latin typeface="+mn-ea"/>
                <a:ea typeface="+mn-ea"/>
              </a:rPr>
              <a:t>行動通訊演進情況與其應用</a:t>
            </a:r>
            <a:endParaRPr lang="zh-TW" altLang="en-US" sz="3200" dirty="0">
              <a:solidFill>
                <a:schemeClr val="tx1"/>
              </a:solidFill>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192223911"/>
              </p:ext>
            </p:extLst>
          </p:nvPr>
        </p:nvGraphicFramePr>
        <p:xfrm>
          <a:off x="1014131" y="1949238"/>
          <a:ext cx="7198407" cy="3505200"/>
        </p:xfrm>
        <a:graphic>
          <a:graphicData uri="http://schemas.openxmlformats.org/drawingml/2006/table">
            <a:tbl>
              <a:tblPr firstRow="1" bandRow="1">
                <a:tableStyleId>{00A15C55-8517-42AA-B614-E9B94910E393}</a:tableStyleId>
              </a:tblPr>
              <a:tblGrid>
                <a:gridCol w="1917799"/>
                <a:gridCol w="5280608"/>
              </a:tblGrid>
              <a:tr h="221744">
                <a:tc>
                  <a:txBody>
                    <a:bodyPr/>
                    <a:lstStyle/>
                    <a:p>
                      <a:r>
                        <a:rPr lang="zh-TW" altLang="en-US" sz="2000" dirty="0" smtClean="0"/>
                        <a:t>行動通訊技術</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zh-TW" altLang="en-US" sz="2000" dirty="0" smtClean="0"/>
                        <a:t>代表性應用</a:t>
                      </a:r>
                      <a:endParaRPr lang="zh-TW" altLang="en-US" sz="2000" dirty="0">
                        <a:latin typeface="微軟正黑體" panose="020B0604030504040204" pitchFamily="34" charset="-120"/>
                        <a:ea typeface="微軟正黑體" panose="020B0604030504040204" pitchFamily="34" charset="-120"/>
                      </a:endParaRPr>
                    </a:p>
                  </a:txBody>
                  <a:tcPr/>
                </a:tc>
              </a:tr>
              <a:tr h="370840">
                <a:tc>
                  <a:txBody>
                    <a:bodyPr/>
                    <a:lstStyle/>
                    <a:p>
                      <a:pPr algn="l"/>
                      <a:r>
                        <a:rPr lang="en-US" altLang="zh-TW" sz="1800" kern="1200" baseline="0" dirty="0"/>
                        <a:t>2G (</a:t>
                      </a:r>
                      <a:r>
                        <a:rPr lang="en-US" altLang="zh-TW" sz="1800" kern="1200" baseline="0" dirty="0" smtClean="0"/>
                        <a:t>GSM</a:t>
                      </a:r>
                      <a:r>
                        <a:rPr lang="zh-TW" altLang="en-US" sz="1800" kern="1200" baseline="0" dirty="0" smtClean="0"/>
                        <a:t>、</a:t>
                      </a:r>
                      <a:r>
                        <a:rPr lang="en-US" altLang="zh-TW" sz="1800" kern="1200" baseline="0" dirty="0" smtClean="0"/>
                        <a:t>GPRS)</a:t>
                      </a:r>
                      <a:endParaRPr lang="zh-TW" altLang="en-US" sz="1800" kern="1200" baseline="0" dirty="0">
                        <a:solidFill>
                          <a:schemeClr val="tx1"/>
                        </a:solidFill>
                        <a:latin typeface="微軟正黑體" panose="020B0604030504040204" pitchFamily="34" charset="-120"/>
                        <a:ea typeface="微軟正黑體" panose="020B0604030504040204" pitchFamily="34" charset="-120"/>
                        <a:cs typeface="+mn-cs"/>
                      </a:endParaRPr>
                    </a:p>
                  </a:txBody>
                  <a:tcPr/>
                </a:tc>
                <a:tc>
                  <a:txBody>
                    <a:bodyPr/>
                    <a:lstStyle/>
                    <a:p>
                      <a:r>
                        <a:rPr lang="zh-TW" altLang="en-US" sz="1800" dirty="0" smtClean="0"/>
                        <a:t>資料數位化利用語音通道提供語音、簡訊服務。</a:t>
                      </a:r>
                      <a:endParaRPr lang="zh-TW" altLang="en-US" sz="1800" dirty="0">
                        <a:solidFill>
                          <a:schemeClr val="tx1"/>
                        </a:solidFill>
                        <a:latin typeface="微軟正黑體" panose="020B0604030504040204" pitchFamily="34" charset="-120"/>
                        <a:ea typeface="微軟正黑體" panose="020B0604030504040204" pitchFamily="34" charset="-120"/>
                      </a:endParaRPr>
                    </a:p>
                  </a:txBody>
                  <a:tcPr/>
                </a:tc>
              </a:tr>
              <a:tr h="370840">
                <a:tc>
                  <a:txBody>
                    <a:bodyPr/>
                    <a:lstStyle/>
                    <a:p>
                      <a:pPr algn="l"/>
                      <a:r>
                        <a:rPr lang="en-US" altLang="zh-TW" sz="1800" kern="1200" baseline="0" dirty="0" smtClean="0"/>
                        <a:t>3G(UMTS</a:t>
                      </a:r>
                      <a:r>
                        <a:rPr lang="zh-TW" altLang="en-US" sz="1800" kern="1200" baseline="0" dirty="0" smtClean="0"/>
                        <a:t>、</a:t>
                      </a:r>
                      <a:r>
                        <a:rPr lang="en-US" altLang="zh-TW" sz="1800" kern="1200" baseline="0" dirty="0" smtClean="0"/>
                        <a:t>WCDMA)</a:t>
                      </a:r>
                      <a:endParaRPr lang="zh-TW" altLang="en-US" sz="1800" kern="1200" baseline="0" dirty="0">
                        <a:solidFill>
                          <a:schemeClr val="tx1"/>
                        </a:solidFill>
                        <a:latin typeface="微軟正黑體" panose="020B0604030504040204" pitchFamily="34" charset="-120"/>
                        <a:ea typeface="微軟正黑體" panose="020B0604030504040204" pitchFamily="34" charset="-120"/>
                        <a:cs typeface="+mn-cs"/>
                      </a:endParaRPr>
                    </a:p>
                  </a:txBody>
                  <a:tcPr/>
                </a:tc>
                <a:tc>
                  <a:txBody>
                    <a:bodyPr/>
                    <a:lstStyle/>
                    <a:p>
                      <a:r>
                        <a:rPr lang="zh-TW" altLang="en-US" sz="1800" dirty="0" smtClean="0"/>
                        <a:t>系統支援封包交換開始提供</a:t>
                      </a:r>
                      <a:r>
                        <a:rPr lang="en-US" altLang="zh-TW" sz="1800" dirty="0" smtClean="0"/>
                        <a:t>App</a:t>
                      </a:r>
                      <a:r>
                        <a:rPr lang="zh-TW" altLang="en-US" sz="1800" dirty="0" smtClean="0"/>
                        <a:t>與社群的相關服務，同時支援</a:t>
                      </a:r>
                      <a:r>
                        <a:rPr lang="en-US" altLang="zh-TW" sz="1800" dirty="0" smtClean="0"/>
                        <a:t>2G</a:t>
                      </a:r>
                      <a:r>
                        <a:rPr lang="zh-TW" altLang="en-US" sz="1800" dirty="0" smtClean="0"/>
                        <a:t>語音服務。</a:t>
                      </a:r>
                      <a:endParaRPr lang="zh-TW" altLang="en-US" sz="1800" dirty="0">
                        <a:solidFill>
                          <a:schemeClr val="tx1"/>
                        </a:solidFill>
                        <a:latin typeface="微軟正黑體" panose="020B0604030504040204" pitchFamily="34" charset="-120"/>
                        <a:ea typeface="微軟正黑體" panose="020B0604030504040204" pitchFamily="34" charset="-120"/>
                      </a:endParaRPr>
                    </a:p>
                  </a:txBody>
                  <a:tcPr/>
                </a:tc>
              </a:tr>
              <a:tr h="370840">
                <a:tc>
                  <a:txBody>
                    <a:bodyPr/>
                    <a:lstStyle/>
                    <a:p>
                      <a:pPr algn="l"/>
                      <a:r>
                        <a:rPr lang="en-US" altLang="zh-TW" sz="1800" kern="1200" baseline="0" dirty="0" smtClean="0"/>
                        <a:t>4G(LTE,LTE-A)</a:t>
                      </a:r>
                      <a:endParaRPr lang="zh-TW" altLang="en-US" sz="1800" kern="1200" baseline="0" dirty="0">
                        <a:solidFill>
                          <a:schemeClr val="tx1"/>
                        </a:solidFill>
                        <a:latin typeface="微軟正黑體" panose="020B0604030504040204" pitchFamily="34" charset="-120"/>
                        <a:ea typeface="微軟正黑體" panose="020B0604030504040204" pitchFamily="34" charset="-120"/>
                        <a:cs typeface="+mn-cs"/>
                      </a:endParaRPr>
                    </a:p>
                  </a:txBody>
                  <a:tcPr/>
                </a:tc>
                <a:tc>
                  <a:txBody>
                    <a:bodyPr/>
                    <a:lstStyle/>
                    <a:p>
                      <a:r>
                        <a:rPr lang="zh-TW" altLang="en-US" sz="1800" dirty="0" smtClean="0"/>
                        <a:t>提供更加快速的資料傳輸速率，支持雲端服務與巨量資料服務，且可將語音資料更有效率的由封包形式傳輸。</a:t>
                      </a:r>
                      <a:endParaRPr lang="zh-TW" altLang="en-US" sz="1800" dirty="0">
                        <a:solidFill>
                          <a:schemeClr val="tx1"/>
                        </a:solidFill>
                        <a:latin typeface="微軟正黑體" panose="020B0604030504040204" pitchFamily="34" charset="-120"/>
                        <a:ea typeface="微軟正黑體" panose="020B0604030504040204" pitchFamily="34" charset="-120"/>
                      </a:endParaRPr>
                    </a:p>
                  </a:txBody>
                  <a:tcPr/>
                </a:tc>
              </a:tr>
              <a:tr h="370840">
                <a:tc>
                  <a:txBody>
                    <a:bodyPr/>
                    <a:lstStyle/>
                    <a:p>
                      <a:r>
                        <a:rPr lang="en-US" altLang="zh-TW" sz="1800" kern="1200" baseline="0" dirty="0" smtClean="0"/>
                        <a:t>5G(512-QAM &amp; 1024-QAM</a:t>
                      </a:r>
                      <a:r>
                        <a:rPr lang="zh-TW" altLang="en-US" sz="1800" kern="1200" baseline="0" dirty="0" smtClean="0"/>
                        <a:t>、</a:t>
                      </a:r>
                      <a:r>
                        <a:rPr lang="en-US" altLang="zh-TW" sz="1800" kern="1200" baseline="0" dirty="0" smtClean="0"/>
                        <a:t>EHF…)</a:t>
                      </a:r>
                      <a:endParaRPr lang="zh-TW" altLang="en-US" sz="1800" kern="1200" baseline="0" dirty="0">
                        <a:solidFill>
                          <a:schemeClr val="tx1"/>
                        </a:solidFill>
                        <a:latin typeface="微軟正黑體" panose="020B0604030504040204" pitchFamily="34" charset="-120"/>
                        <a:ea typeface="微軟正黑體" panose="020B0604030504040204" pitchFamily="34" charset="-120"/>
                        <a:cs typeface="+mn-cs"/>
                      </a:endParaRPr>
                    </a:p>
                  </a:txBody>
                  <a:tcPr/>
                </a:tc>
                <a:tc>
                  <a:txBody>
                    <a:bodyPr/>
                    <a:lstStyle/>
                    <a:p>
                      <a:r>
                        <a:rPr lang="zh-TW" altLang="en-US" sz="1800" dirty="0" smtClean="0"/>
                        <a:t>為了提供工業物聯網、無人駕駛汽車、商用無人機等新興應用更高速有效率的網路服務。</a:t>
                      </a:r>
                      <a:endParaRPr lang="zh-TW" altLang="en-US" sz="1800" dirty="0">
                        <a:solidFill>
                          <a:schemeClr val="tx1"/>
                        </a:solidFill>
                        <a:latin typeface="微軟正黑體" panose="020B0604030504040204" pitchFamily="34" charset="-120"/>
                        <a:ea typeface="微軟正黑體" panose="020B0604030504040204" pitchFamily="34" charset="-120"/>
                      </a:endParaRPr>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smtClean="0">
                <a:latin typeface="+mj-ea"/>
                <a:ea typeface="+mj-ea"/>
              </a:rPr>
              <a:t>5G</a:t>
            </a:r>
            <a:r>
              <a:rPr lang="zh-TW" altLang="en-US" b="1" dirty="0" smtClean="0">
                <a:latin typeface="+mj-ea"/>
                <a:ea typeface="+mj-ea"/>
              </a:rPr>
              <a:t>技術</a:t>
            </a:r>
            <a:r>
              <a:rPr lang="zh-TW" altLang="en-US" b="1" dirty="0">
                <a:latin typeface="+mj-ea"/>
                <a:ea typeface="+mj-ea"/>
              </a:rPr>
              <a:t>目標</a:t>
            </a:r>
            <a:endParaRPr lang="zh-TW" altLang="en-US" dirty="0">
              <a:latin typeface="+mj-ea"/>
              <a:ea typeface="+mj-ea"/>
            </a:endParaRPr>
          </a:p>
        </p:txBody>
      </p:sp>
      <p:sp>
        <p:nvSpPr>
          <p:cNvPr id="4" name="矩形 3"/>
          <p:cNvSpPr/>
          <p:nvPr/>
        </p:nvSpPr>
        <p:spPr>
          <a:xfrm>
            <a:off x="797442" y="1308356"/>
            <a:ext cx="7687338" cy="3046988"/>
          </a:xfrm>
          <a:prstGeom prst="rect">
            <a:avLst/>
          </a:prstGeom>
        </p:spPr>
        <p:txBody>
          <a:bodyPr wrap="square">
            <a:spAutoFit/>
          </a:bodyPr>
          <a:lstStyle/>
          <a:p>
            <a:pPr marL="342900" lvl="1" indent="-342900">
              <a:buFont typeface="Wingdings" panose="05000000000000000000" pitchFamily="2" charset="2"/>
              <a:buChar char="l"/>
            </a:pPr>
            <a:r>
              <a:rPr lang="en-US" altLang="zh-TW" sz="2400" b="1" dirty="0">
                <a:latin typeface="+mn-ea"/>
                <a:ea typeface="+mn-ea"/>
              </a:rPr>
              <a:t>1000Gbps</a:t>
            </a:r>
            <a:r>
              <a:rPr lang="zh-TW" altLang="en-US" sz="2400" b="1" dirty="0">
                <a:latin typeface="+mn-ea"/>
                <a:ea typeface="+mn-ea"/>
              </a:rPr>
              <a:t>總流量用以連結</a:t>
            </a:r>
            <a:r>
              <a:rPr lang="en-US" altLang="zh-TW" sz="2400" b="1" dirty="0">
                <a:latin typeface="+mn-ea"/>
                <a:ea typeface="+mn-ea"/>
              </a:rPr>
              <a:t>10</a:t>
            </a:r>
            <a:r>
              <a:rPr lang="zh-TW" altLang="en-US" sz="2400" b="1" dirty="0">
                <a:latin typeface="+mn-ea"/>
                <a:ea typeface="+mn-ea"/>
              </a:rPr>
              <a:t>萬使用者跟</a:t>
            </a:r>
            <a:r>
              <a:rPr lang="en-US" altLang="zh-TW" sz="2400" b="1" dirty="0">
                <a:latin typeface="+mn-ea"/>
                <a:ea typeface="+mn-ea"/>
              </a:rPr>
              <a:t>1</a:t>
            </a:r>
            <a:r>
              <a:rPr lang="zh-TW" altLang="en-US" sz="2400" b="1" dirty="0">
                <a:latin typeface="+mn-ea"/>
                <a:ea typeface="+mn-ea"/>
              </a:rPr>
              <a:t>萬聯網裝置 </a:t>
            </a:r>
          </a:p>
          <a:p>
            <a:pPr marL="342900" lvl="1" indent="-342900">
              <a:buFont typeface="Wingdings" panose="05000000000000000000" pitchFamily="2" charset="2"/>
              <a:buChar char="l"/>
            </a:pPr>
            <a:r>
              <a:rPr lang="en-US" altLang="zh-TW" sz="2400" b="1" dirty="0">
                <a:latin typeface="+mn-ea"/>
                <a:ea typeface="+mn-ea"/>
              </a:rPr>
              <a:t>10 </a:t>
            </a:r>
            <a:r>
              <a:rPr lang="zh-TW" altLang="en-US" sz="2400" b="1" dirty="0">
                <a:latin typeface="+mn-ea"/>
                <a:ea typeface="+mn-ea"/>
              </a:rPr>
              <a:t>倍以上的頻譜效率 </a:t>
            </a:r>
          </a:p>
          <a:p>
            <a:pPr marL="342900" lvl="1" indent="-342900">
              <a:buFont typeface="Wingdings" panose="05000000000000000000" pitchFamily="2" charset="2"/>
              <a:buChar char="l"/>
            </a:pPr>
            <a:r>
              <a:rPr lang="zh-TW" altLang="en-US" sz="2400" b="1" dirty="0">
                <a:latin typeface="+mn-ea"/>
                <a:ea typeface="+mn-ea"/>
              </a:rPr>
              <a:t>高速行進最高速率為 </a:t>
            </a:r>
            <a:r>
              <a:rPr lang="en-US" altLang="zh-TW" sz="2400" b="1" dirty="0">
                <a:latin typeface="+mn-ea"/>
                <a:ea typeface="+mn-ea"/>
              </a:rPr>
              <a:t>10Gbps </a:t>
            </a:r>
            <a:r>
              <a:rPr lang="zh-TW" altLang="en-US" sz="2400" b="1" dirty="0">
                <a:latin typeface="+mn-ea"/>
                <a:ea typeface="+mn-ea"/>
              </a:rPr>
              <a:t>、低速行進最高速率為</a:t>
            </a:r>
            <a:r>
              <a:rPr lang="en-US" altLang="zh-TW" sz="2400" b="1" dirty="0">
                <a:latin typeface="+mn-ea"/>
                <a:ea typeface="+mn-ea"/>
              </a:rPr>
              <a:t>50Gbps </a:t>
            </a:r>
          </a:p>
          <a:p>
            <a:pPr marL="342900" lvl="1" indent="-342900">
              <a:buFont typeface="Wingdings" panose="05000000000000000000" pitchFamily="2" charset="2"/>
              <a:buChar char="l"/>
            </a:pPr>
            <a:r>
              <a:rPr lang="en-US" altLang="zh-TW" sz="2400" b="1" dirty="0">
                <a:latin typeface="+mn-ea"/>
                <a:ea typeface="+mn-ea"/>
              </a:rPr>
              <a:t>10~100</a:t>
            </a:r>
            <a:r>
              <a:rPr lang="zh-TW" altLang="en-US" sz="2400" b="1" dirty="0">
                <a:latin typeface="+mn-ea"/>
                <a:ea typeface="+mn-ea"/>
              </a:rPr>
              <a:t>倍的聯網速度 </a:t>
            </a:r>
          </a:p>
          <a:p>
            <a:pPr marL="342900" lvl="1" indent="-342900">
              <a:buFont typeface="Wingdings" panose="05000000000000000000" pitchFamily="2" charset="2"/>
              <a:buChar char="l"/>
            </a:pPr>
            <a:r>
              <a:rPr lang="zh-TW" altLang="en-US" sz="2400" b="1" dirty="0">
                <a:latin typeface="+mn-ea"/>
                <a:ea typeface="+mn-ea"/>
              </a:rPr>
              <a:t>綠能通訊：電池壽命提升</a:t>
            </a:r>
            <a:r>
              <a:rPr lang="en-US" altLang="zh-TW" sz="2400" b="1" dirty="0">
                <a:latin typeface="+mn-ea"/>
                <a:ea typeface="+mn-ea"/>
              </a:rPr>
              <a:t>10</a:t>
            </a:r>
            <a:r>
              <a:rPr lang="zh-TW" altLang="en-US" sz="2400" b="1" dirty="0">
                <a:latin typeface="+mn-ea"/>
                <a:ea typeface="+mn-ea"/>
              </a:rPr>
              <a:t>倍 </a:t>
            </a:r>
          </a:p>
          <a:p>
            <a:pPr marL="342900" lvl="1" indent="-342900">
              <a:buFont typeface="Wingdings" panose="05000000000000000000" pitchFamily="2" charset="2"/>
              <a:buChar char="l"/>
            </a:pPr>
            <a:r>
              <a:rPr lang="zh-TW" altLang="en-US" sz="2400" b="1" dirty="0">
                <a:latin typeface="+mn-ea"/>
                <a:ea typeface="+mn-ea"/>
              </a:rPr>
              <a:t>網路延遲降低至</a:t>
            </a:r>
            <a:r>
              <a:rPr lang="en-US" altLang="zh-TW" sz="2400" b="1" dirty="0">
                <a:latin typeface="+mn-ea"/>
                <a:ea typeface="+mn-ea"/>
              </a:rPr>
              <a:t>1/5 </a:t>
            </a:r>
          </a:p>
        </p:txBody>
      </p:sp>
    </p:spTree>
    <p:extLst>
      <p:ext uri="{BB962C8B-B14F-4D97-AF65-F5344CB8AC3E}">
        <p14:creationId xmlns:p14="http://schemas.microsoft.com/office/powerpoint/2010/main" val="2215370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b="1" dirty="0" smtClean="0">
                <a:latin typeface="+mj-ea"/>
                <a:ea typeface="+mj-ea"/>
              </a:rPr>
              <a:t>4G &amp; 5</a:t>
            </a:r>
            <a:r>
              <a:rPr lang="en-US" b="1" dirty="0" smtClean="0">
                <a:latin typeface="+mj-ea"/>
                <a:ea typeface="+mj-ea"/>
              </a:rPr>
              <a:t>G</a:t>
            </a:r>
            <a:r>
              <a:rPr lang="zh-TW" altLang="en-US" b="1" dirty="0" smtClean="0">
                <a:latin typeface="+mj-ea"/>
                <a:ea typeface="+mj-ea"/>
              </a:rPr>
              <a:t>技術差異</a:t>
            </a:r>
            <a:endParaRPr b="1" dirty="0">
              <a:latin typeface="+mj-ea"/>
              <a:ea typeface="+mj-ea"/>
            </a:endParaRPr>
          </a:p>
        </p:txBody>
      </p:sp>
      <p:sp>
        <p:nvSpPr>
          <p:cNvPr id="3" name="矩形 2"/>
          <p:cNvSpPr/>
          <p:nvPr/>
        </p:nvSpPr>
        <p:spPr>
          <a:xfrm>
            <a:off x="765544" y="1317328"/>
            <a:ext cx="7655442" cy="4832092"/>
          </a:xfrm>
          <a:prstGeom prst="rect">
            <a:avLst/>
          </a:prstGeom>
        </p:spPr>
        <p:txBody>
          <a:bodyPr wrap="square">
            <a:spAutoFit/>
          </a:bodyPr>
          <a:lstStyle/>
          <a:p>
            <a:pPr marL="457200" indent="-457200">
              <a:buFont typeface="Wingdings" panose="05000000000000000000" pitchFamily="2" charset="2"/>
              <a:buChar char="n"/>
            </a:pPr>
            <a:r>
              <a:rPr lang="en-US" altLang="zh-TW" sz="2800" b="1" dirty="0">
                <a:latin typeface="+mn-ea"/>
                <a:ea typeface="+mn-ea"/>
              </a:rPr>
              <a:t>5G</a:t>
            </a:r>
            <a:r>
              <a:rPr lang="zh-TW" altLang="en-US" sz="2800" b="1" dirty="0">
                <a:latin typeface="+mn-ea"/>
                <a:ea typeface="+mn-ea"/>
              </a:rPr>
              <a:t>將採用</a:t>
            </a:r>
            <a:r>
              <a:rPr lang="en-US" altLang="zh-TW" sz="2800" b="1" dirty="0">
                <a:latin typeface="+mn-ea"/>
                <a:ea typeface="+mn-ea"/>
              </a:rPr>
              <a:t>512-QAM </a:t>
            </a:r>
            <a:r>
              <a:rPr lang="zh-TW" altLang="en-US" sz="2800" b="1" dirty="0">
                <a:latin typeface="+mn-ea"/>
                <a:ea typeface="+mn-ea"/>
              </a:rPr>
              <a:t>或 </a:t>
            </a:r>
            <a:r>
              <a:rPr lang="en-US" altLang="zh-TW" sz="2800" b="1" dirty="0">
                <a:latin typeface="+mn-ea"/>
                <a:ea typeface="+mn-ea"/>
              </a:rPr>
              <a:t>1024-QAM</a:t>
            </a:r>
            <a:r>
              <a:rPr lang="zh-TW" altLang="en-US" sz="2800" b="1" dirty="0">
                <a:latin typeface="+mn-ea"/>
                <a:ea typeface="+mn-ea"/>
              </a:rPr>
              <a:t>更高的資料壓縮密度調變</a:t>
            </a:r>
            <a:r>
              <a:rPr lang="en-US" altLang="zh-TW" sz="2800" b="1" dirty="0">
                <a:latin typeface="+mn-ea"/>
                <a:ea typeface="+mn-ea"/>
              </a:rPr>
              <a:t>/</a:t>
            </a:r>
            <a:r>
              <a:rPr lang="zh-TW" altLang="en-US" sz="2800" b="1" dirty="0">
                <a:latin typeface="+mn-ea"/>
                <a:ea typeface="+mn-ea"/>
              </a:rPr>
              <a:t>解調變器。</a:t>
            </a:r>
            <a:endParaRPr lang="en-US" altLang="zh-TW" sz="2800" b="1" dirty="0">
              <a:latin typeface="+mn-ea"/>
              <a:ea typeface="+mn-ea"/>
            </a:endParaRPr>
          </a:p>
          <a:p>
            <a:pPr marL="457200" indent="-457200">
              <a:buFont typeface="Wingdings" panose="05000000000000000000" pitchFamily="2" charset="2"/>
              <a:buChar char="n"/>
            </a:pPr>
            <a:r>
              <a:rPr lang="en-US" altLang="zh-TW" sz="2800" b="1" dirty="0">
                <a:latin typeface="+mn-ea"/>
                <a:ea typeface="+mn-ea"/>
              </a:rPr>
              <a:t>5G</a:t>
            </a:r>
            <a:r>
              <a:rPr lang="zh-TW" altLang="en-US" sz="2800" b="1" dirty="0">
                <a:latin typeface="+mn-ea"/>
                <a:ea typeface="+mn-ea"/>
              </a:rPr>
              <a:t>將採用</a:t>
            </a:r>
            <a:r>
              <a:rPr lang="en-US" altLang="zh-TW" sz="2800" b="1" dirty="0">
                <a:latin typeface="+mn-ea"/>
                <a:ea typeface="+mn-ea"/>
              </a:rPr>
              <a:t>28GHz</a:t>
            </a:r>
            <a:r>
              <a:rPr lang="zh-TW" altLang="en-US" sz="2800" b="1" dirty="0">
                <a:latin typeface="+mn-ea"/>
                <a:ea typeface="+mn-ea"/>
              </a:rPr>
              <a:t>毫米波通訊，頻譜寬度更高，而且更容易找到連續頻譜，使空白頻譜非常容易取得。</a:t>
            </a:r>
            <a:endParaRPr lang="en-US" altLang="zh-TW" sz="2800" b="1" dirty="0">
              <a:latin typeface="+mn-ea"/>
              <a:ea typeface="+mn-ea"/>
            </a:endParaRPr>
          </a:p>
          <a:p>
            <a:pPr marL="457200" indent="-457200">
              <a:buFont typeface="Wingdings" panose="05000000000000000000" pitchFamily="2" charset="2"/>
              <a:buChar char="n"/>
            </a:pPr>
            <a:r>
              <a:rPr lang="en-US" altLang="zh-TW" sz="2800" b="1" dirty="0">
                <a:latin typeface="+mn-ea"/>
                <a:ea typeface="+mn-ea"/>
              </a:rPr>
              <a:t>5G</a:t>
            </a:r>
            <a:r>
              <a:rPr lang="zh-TW" altLang="en-US" sz="2800" b="1" dirty="0">
                <a:latin typeface="+mn-ea"/>
                <a:ea typeface="+mn-ea"/>
              </a:rPr>
              <a:t>將採用波束指向配合多輸入多輸出</a:t>
            </a:r>
            <a:r>
              <a:rPr lang="en-US" altLang="zh-TW" sz="2800" b="1" dirty="0">
                <a:latin typeface="+mn-ea"/>
                <a:ea typeface="+mn-ea"/>
              </a:rPr>
              <a:t>MIMO</a:t>
            </a:r>
            <a:r>
              <a:rPr lang="zh-TW" altLang="en-US" sz="2800" b="1" dirty="0">
                <a:latin typeface="+mn-ea"/>
                <a:ea typeface="+mn-ea"/>
              </a:rPr>
              <a:t>相控陣列天線，</a:t>
            </a:r>
            <a:r>
              <a:rPr lang="en-US" altLang="zh-TW" sz="2800" b="1" dirty="0">
                <a:latin typeface="+mn-ea"/>
                <a:ea typeface="+mn-ea"/>
              </a:rPr>
              <a:t>MIMO</a:t>
            </a:r>
            <a:r>
              <a:rPr lang="zh-TW" altLang="en-US" sz="2800" b="1" dirty="0">
                <a:latin typeface="+mn-ea"/>
                <a:ea typeface="+mn-ea"/>
              </a:rPr>
              <a:t>多輸入多輸出利用電磁波的空間多工和路徑不同多天線系統提高傳輸速率，類似在軍用領域的技術將延伸出的商用技術</a:t>
            </a:r>
            <a:r>
              <a:rPr lang="zh-TW" altLang="en-US" sz="2800" b="1" dirty="0" smtClean="0">
                <a:latin typeface="+mn-ea"/>
                <a:ea typeface="+mn-ea"/>
              </a:rPr>
              <a:t>版本。波</a:t>
            </a:r>
            <a:r>
              <a:rPr lang="zh-TW" altLang="en-US" sz="2800" b="1" dirty="0">
                <a:latin typeface="+mn-ea"/>
                <a:ea typeface="+mn-ea"/>
              </a:rPr>
              <a:t>束自適應和波束成形，能夠提高特定方向的波瓣</a:t>
            </a:r>
            <a:r>
              <a:rPr lang="zh-TW" altLang="en-US" sz="2800" b="1" dirty="0" smtClean="0">
                <a:latin typeface="+mn-ea"/>
                <a:ea typeface="+mn-ea"/>
              </a:rPr>
              <a:t>優化</a:t>
            </a:r>
            <a:r>
              <a:rPr lang="zh-TW" altLang="en-US" sz="2800" b="1" dirty="0">
                <a:latin typeface="+mn-ea"/>
                <a:ea typeface="+mn-ea"/>
              </a:rPr>
              <a:t>傳輸</a:t>
            </a:r>
            <a:r>
              <a:rPr lang="zh-TW" altLang="en-US" sz="2800" b="1" dirty="0" smtClean="0">
                <a:latin typeface="+mn-ea"/>
                <a:ea typeface="+mn-ea"/>
              </a:rPr>
              <a:t>距離。</a:t>
            </a:r>
            <a:endParaRPr lang="zh-TW" altLang="en-US" sz="2800" b="1" dirty="0">
              <a:latin typeface="+mn-ea"/>
              <a:ea typeface="+mn-ea"/>
            </a:endParaRPr>
          </a:p>
        </p:txBody>
      </p:sp>
    </p:spTree>
    <p:extLst>
      <p:ext uri="{BB962C8B-B14F-4D97-AF65-F5344CB8AC3E}">
        <p14:creationId xmlns:p14="http://schemas.microsoft.com/office/powerpoint/2010/main" val="37661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smtClean="0">
                <a:latin typeface="+mj-ea"/>
                <a:ea typeface="+mj-ea"/>
              </a:rPr>
              <a:t>MIMO</a:t>
            </a:r>
            <a:r>
              <a:rPr lang="zh-TW" altLang="en-US" b="1" dirty="0" smtClean="0">
                <a:latin typeface="+mj-ea"/>
                <a:ea typeface="+mj-ea"/>
              </a:rPr>
              <a:t>技術簡介</a:t>
            </a:r>
            <a:endParaRPr lang="zh-TW" altLang="en-US" b="1" dirty="0">
              <a:latin typeface="+mj-ea"/>
              <a:ea typeface="+mj-ea"/>
            </a:endParaRPr>
          </a:p>
        </p:txBody>
      </p:sp>
      <p:sp>
        <p:nvSpPr>
          <p:cNvPr id="4" name="矩形 3"/>
          <p:cNvSpPr/>
          <p:nvPr/>
        </p:nvSpPr>
        <p:spPr>
          <a:xfrm>
            <a:off x="850606" y="1197567"/>
            <a:ext cx="7549116" cy="5262979"/>
          </a:xfrm>
          <a:prstGeom prst="rect">
            <a:avLst/>
          </a:prstGeom>
        </p:spPr>
        <p:txBody>
          <a:bodyPr wrap="square">
            <a:spAutoFit/>
          </a:bodyPr>
          <a:lstStyle/>
          <a:p>
            <a:r>
              <a:rPr lang="zh-TW" altLang="en-US" sz="2800" b="1" dirty="0">
                <a:latin typeface="+mn-ea"/>
                <a:ea typeface="+mn-ea"/>
              </a:rPr>
              <a:t>多輸入多輸出（</a:t>
            </a:r>
            <a:r>
              <a:rPr lang="en-US" altLang="zh-TW" sz="2400" b="1" dirty="0">
                <a:latin typeface="+mn-ea"/>
                <a:ea typeface="+mn-ea"/>
              </a:rPr>
              <a:t>Multi-input Multi-output ; MIMO</a:t>
            </a:r>
            <a:r>
              <a:rPr lang="zh-TW" altLang="en-US" sz="2800" b="1" dirty="0">
                <a:latin typeface="+mn-ea"/>
                <a:ea typeface="+mn-ea"/>
              </a:rPr>
              <a:t>）是一種用來描述多天線無線通訊系統的抽象數學模型，能利用發射端的多個天線各自獨立發送訊號，同時在接收端用多個天線接收並恢復原資訊。</a:t>
            </a:r>
            <a:endParaRPr lang="en-US" altLang="zh-TW" sz="2800" b="1" dirty="0">
              <a:latin typeface="+mn-ea"/>
              <a:ea typeface="+mn-ea"/>
            </a:endParaRPr>
          </a:p>
          <a:p>
            <a:r>
              <a:rPr lang="zh-TW" altLang="en-US" sz="2800" b="1" dirty="0">
                <a:latin typeface="+mn-ea"/>
                <a:ea typeface="+mn-ea"/>
              </a:rPr>
              <a:t>由於</a:t>
            </a:r>
            <a:r>
              <a:rPr lang="en-US" altLang="zh-TW" sz="2800" b="1" dirty="0">
                <a:latin typeface="+mn-ea"/>
                <a:ea typeface="+mn-ea"/>
              </a:rPr>
              <a:t>MIMO</a:t>
            </a:r>
            <a:r>
              <a:rPr lang="zh-TW" altLang="en-US" sz="2800" b="1" dirty="0">
                <a:latin typeface="+mn-ea"/>
                <a:ea typeface="+mn-ea"/>
              </a:rPr>
              <a:t>可以在</a:t>
            </a:r>
            <a:r>
              <a:rPr lang="zh-TW" altLang="en-US" sz="2800" b="1" dirty="0">
                <a:solidFill>
                  <a:srgbClr val="FF0000"/>
                </a:solidFill>
                <a:latin typeface="+mn-ea"/>
                <a:ea typeface="+mn-ea"/>
              </a:rPr>
              <a:t>不需要增加頻寬</a:t>
            </a:r>
            <a:r>
              <a:rPr lang="zh-TW" altLang="en-US" sz="2800" b="1" dirty="0">
                <a:latin typeface="+mn-ea"/>
                <a:ea typeface="+mn-ea"/>
              </a:rPr>
              <a:t>或</a:t>
            </a:r>
            <a:r>
              <a:rPr lang="zh-TW" altLang="en-US" sz="2800" b="1" dirty="0">
                <a:solidFill>
                  <a:srgbClr val="FF0000"/>
                </a:solidFill>
                <a:latin typeface="+mn-ea"/>
                <a:ea typeface="+mn-ea"/>
              </a:rPr>
              <a:t>總發送功率</a:t>
            </a:r>
            <a:r>
              <a:rPr lang="zh-TW" altLang="en-US" sz="2800" b="1" dirty="0" smtClean="0">
                <a:solidFill>
                  <a:srgbClr val="FF0000"/>
                </a:solidFill>
                <a:latin typeface="+mn-ea"/>
                <a:ea typeface="+mn-ea"/>
              </a:rPr>
              <a:t>耗損</a:t>
            </a:r>
            <a:r>
              <a:rPr lang="zh-TW" altLang="en-US" sz="2800" b="1" dirty="0" smtClean="0">
                <a:latin typeface="+mn-ea"/>
                <a:ea typeface="+mn-ea"/>
              </a:rPr>
              <a:t>的</a:t>
            </a:r>
            <a:r>
              <a:rPr lang="zh-TW" altLang="en-US" sz="2800" b="1" dirty="0">
                <a:latin typeface="+mn-ea"/>
                <a:ea typeface="+mn-ea"/>
              </a:rPr>
              <a:t>情況下大幅地增加系統的</a:t>
            </a:r>
            <a:r>
              <a:rPr lang="zh-TW" altLang="en-US" sz="2800" b="1" dirty="0">
                <a:solidFill>
                  <a:srgbClr val="FF0000"/>
                </a:solidFill>
                <a:latin typeface="+mn-ea"/>
                <a:ea typeface="+mn-ea"/>
              </a:rPr>
              <a:t>資料</a:t>
            </a:r>
            <a:r>
              <a:rPr lang="zh-TW" altLang="en-US" sz="2800" b="1" dirty="0" smtClean="0">
                <a:solidFill>
                  <a:srgbClr val="FF0000"/>
                </a:solidFill>
                <a:latin typeface="+mn-ea"/>
                <a:ea typeface="+mn-ea"/>
              </a:rPr>
              <a:t>吞吐量</a:t>
            </a:r>
            <a:r>
              <a:rPr lang="zh-TW" altLang="en-US" sz="2800" b="1" dirty="0" smtClean="0">
                <a:latin typeface="+mn-ea"/>
                <a:ea typeface="+mn-ea"/>
              </a:rPr>
              <a:t>及</a:t>
            </a:r>
            <a:r>
              <a:rPr lang="zh-TW" altLang="en-US" sz="2800" b="1" dirty="0">
                <a:solidFill>
                  <a:srgbClr val="FF0000"/>
                </a:solidFill>
                <a:latin typeface="+mn-ea"/>
                <a:ea typeface="+mn-ea"/>
              </a:rPr>
              <a:t>傳送距離</a:t>
            </a:r>
            <a:r>
              <a:rPr lang="zh-TW" altLang="en-US" sz="2800" b="1" dirty="0">
                <a:latin typeface="+mn-ea"/>
                <a:ea typeface="+mn-ea"/>
              </a:rPr>
              <a:t>，使得此技術於近幾年受到許多矚目。</a:t>
            </a:r>
            <a:r>
              <a:rPr lang="en-US" altLang="zh-TW" sz="2800" b="1" dirty="0">
                <a:latin typeface="+mn-ea"/>
                <a:ea typeface="+mn-ea"/>
              </a:rPr>
              <a:t>MIMO</a:t>
            </a:r>
            <a:r>
              <a:rPr lang="zh-TW" altLang="en-US" sz="2800" b="1" dirty="0">
                <a:latin typeface="+mn-ea"/>
                <a:ea typeface="+mn-ea"/>
              </a:rPr>
              <a:t>的核心概念為利用</a:t>
            </a:r>
            <a:r>
              <a:rPr lang="zh-TW" altLang="en-US" sz="2800" b="1" dirty="0">
                <a:solidFill>
                  <a:srgbClr val="FF0000"/>
                </a:solidFill>
                <a:latin typeface="+mn-ea"/>
                <a:ea typeface="+mn-ea"/>
              </a:rPr>
              <a:t>多根發射天線</a:t>
            </a:r>
            <a:r>
              <a:rPr lang="zh-TW" altLang="en-US" sz="2800" b="1" dirty="0">
                <a:latin typeface="+mn-ea"/>
                <a:ea typeface="+mn-ea"/>
              </a:rPr>
              <a:t>與</a:t>
            </a:r>
            <a:r>
              <a:rPr lang="zh-TW" altLang="en-US" sz="2800" b="1" dirty="0">
                <a:solidFill>
                  <a:srgbClr val="FF0000"/>
                </a:solidFill>
                <a:latin typeface="+mn-ea"/>
                <a:ea typeface="+mn-ea"/>
              </a:rPr>
              <a:t>多根接收天線</a:t>
            </a:r>
            <a:r>
              <a:rPr lang="zh-TW" altLang="en-US" sz="2800" b="1" dirty="0">
                <a:latin typeface="+mn-ea"/>
                <a:ea typeface="+mn-ea"/>
              </a:rPr>
              <a:t>所提供之</a:t>
            </a:r>
            <a:r>
              <a:rPr lang="zh-TW" altLang="en-US" sz="2800" b="1" dirty="0">
                <a:solidFill>
                  <a:srgbClr val="FF0000"/>
                </a:solidFill>
                <a:latin typeface="+mn-ea"/>
                <a:ea typeface="+mn-ea"/>
              </a:rPr>
              <a:t>空間自由度</a:t>
            </a:r>
            <a:r>
              <a:rPr lang="zh-TW" altLang="en-US" sz="2800" b="1" dirty="0">
                <a:latin typeface="+mn-ea"/>
                <a:ea typeface="+mn-ea"/>
              </a:rPr>
              <a:t>來有效提升無線通訊系統之頻譜效率，以提升傳輸速率並改善通訊品質。</a:t>
            </a:r>
          </a:p>
        </p:txBody>
      </p:sp>
    </p:spTree>
    <p:extLst>
      <p:ext uri="{BB962C8B-B14F-4D97-AF65-F5344CB8AC3E}">
        <p14:creationId xmlns:p14="http://schemas.microsoft.com/office/powerpoint/2010/main" val="420076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6150" y="569795"/>
            <a:ext cx="7571700" cy="936900"/>
          </a:xfrm>
        </p:spPr>
        <p:txBody>
          <a:bodyPr/>
          <a:lstStyle/>
          <a:p>
            <a:pPr algn="ctr"/>
            <a:r>
              <a:rPr lang="en-US" altLang="zh-TW" b="1" dirty="0">
                <a:latin typeface="+mn-ea"/>
              </a:rPr>
              <a:t>Massive MIMO</a:t>
            </a:r>
            <a:endParaRPr lang="zh-TW" altLang="en-US" dirty="0"/>
          </a:p>
        </p:txBody>
      </p:sp>
      <p:pic>
        <p:nvPicPr>
          <p:cNvPr id="4" name="圖片 3"/>
          <p:cNvPicPr>
            <a:picLocks noChangeAspect="1"/>
          </p:cNvPicPr>
          <p:nvPr/>
        </p:nvPicPr>
        <p:blipFill>
          <a:blip r:embed="rId2"/>
          <a:stretch>
            <a:fillRect/>
          </a:stretch>
        </p:blipFill>
        <p:spPr>
          <a:xfrm>
            <a:off x="2360334" y="1506695"/>
            <a:ext cx="4430610" cy="4420448"/>
          </a:xfrm>
          <a:prstGeom prst="rect">
            <a:avLst/>
          </a:prstGeom>
        </p:spPr>
      </p:pic>
    </p:spTree>
    <p:extLst>
      <p:ext uri="{BB962C8B-B14F-4D97-AF65-F5344CB8AC3E}">
        <p14:creationId xmlns:p14="http://schemas.microsoft.com/office/powerpoint/2010/main" val="954125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smtClean="0">
                <a:latin typeface="+mj-ea"/>
                <a:ea typeface="+mj-ea"/>
              </a:rPr>
              <a:t>MIMO</a:t>
            </a:r>
            <a:r>
              <a:rPr lang="zh-TW" altLang="en-US" b="1" dirty="0" smtClean="0">
                <a:latin typeface="+mj-ea"/>
                <a:ea typeface="+mj-ea"/>
              </a:rPr>
              <a:t>技術比較</a:t>
            </a:r>
            <a:endParaRPr lang="zh-TW" altLang="en-US" b="1" dirty="0">
              <a:latin typeface="+mj-ea"/>
              <a:ea typeface="+mj-ea"/>
            </a:endParaRPr>
          </a:p>
        </p:txBody>
      </p:sp>
      <p:pic>
        <p:nvPicPr>
          <p:cNvPr id="3074" name="Picture 2" descr="MIMO/SIMO/SIS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990" y="1524035"/>
            <a:ext cx="6794168" cy="424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8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smtClean="0">
                <a:latin typeface="+mj-ea"/>
                <a:ea typeface="+mj-ea"/>
              </a:rPr>
              <a:t>5G</a:t>
            </a:r>
            <a:r>
              <a:rPr lang="zh-TW" altLang="en-US" b="1" dirty="0">
                <a:latin typeface="+mj-ea"/>
                <a:ea typeface="+mj-ea"/>
              </a:rPr>
              <a:t>應用目標</a:t>
            </a:r>
            <a:endParaRPr lang="zh-TW" altLang="en-US" dirty="0">
              <a:latin typeface="+mj-ea"/>
              <a:ea typeface="+mj-ea"/>
            </a:endParaRPr>
          </a:p>
        </p:txBody>
      </p:sp>
      <p:graphicFrame>
        <p:nvGraphicFramePr>
          <p:cNvPr id="6" name="資料庫圖表 5"/>
          <p:cNvGraphicFramePr/>
          <p:nvPr>
            <p:extLst>
              <p:ext uri="{D42A27DB-BD31-4B8C-83A1-F6EECF244321}">
                <p14:modId xmlns:p14="http://schemas.microsoft.com/office/powerpoint/2010/main" val="1594226247"/>
              </p:ext>
            </p:extLst>
          </p:nvPr>
        </p:nvGraphicFramePr>
        <p:xfrm>
          <a:off x="0" y="971698"/>
          <a:ext cx="9144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8323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idx="4294967295"/>
          </p:nvPr>
        </p:nvSpPr>
        <p:spPr>
          <a:xfrm>
            <a:off x="685800" y="335486"/>
            <a:ext cx="2291316" cy="79156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zh-TW" altLang="en-US" sz="4000" b="1" dirty="0" smtClean="0">
                <a:latin typeface="微軟正黑體" panose="020B0604030504040204" pitchFamily="34" charset="-120"/>
                <a:ea typeface="微軟正黑體" panose="020B0604030504040204" pitchFamily="34" charset="-120"/>
              </a:rPr>
              <a:t>參考文獻</a:t>
            </a:r>
            <a:endParaRPr sz="4000" b="1" dirty="0">
              <a:latin typeface="微軟正黑體" panose="020B0604030504040204" pitchFamily="34" charset="-120"/>
              <a:ea typeface="微軟正黑體" panose="020B0604030504040204" pitchFamily="34" charset="-120"/>
            </a:endParaRPr>
          </a:p>
        </p:txBody>
      </p:sp>
      <p:sp>
        <p:nvSpPr>
          <p:cNvPr id="249" name="Shape 249"/>
          <p:cNvSpPr txBox="1">
            <a:spLocks noGrp="1"/>
          </p:cNvSpPr>
          <p:nvPr>
            <p:ph type="subTitle" idx="4294967295"/>
          </p:nvPr>
        </p:nvSpPr>
        <p:spPr>
          <a:xfrm>
            <a:off x="738963" y="1127051"/>
            <a:ext cx="7772400" cy="1046400"/>
          </a:xfrm>
          <a:prstGeom prst="rect">
            <a:avLst/>
          </a:prstGeom>
        </p:spPr>
        <p:txBody>
          <a:bodyPr spcFirstLastPara="1" wrap="square" lIns="91425" tIns="91425" rIns="91425" bIns="91425" anchor="t" anchorCtr="0">
            <a:noAutofit/>
          </a:bodyPr>
          <a:lstStyle/>
          <a:p>
            <a:pPr marL="0" lvl="0" indent="0">
              <a:buNone/>
            </a:pPr>
            <a:r>
              <a:rPr lang="en-US" altLang="zh-TW" sz="1800" dirty="0" smtClean="0"/>
              <a:t>[1]</a:t>
            </a:r>
            <a:r>
              <a:rPr lang="en-US" altLang="zh-TW" sz="1800" b="1" u="sng" dirty="0">
                <a:hlinkClick r:id="rId3"/>
              </a:rPr>
              <a:t> </a:t>
            </a:r>
            <a:r>
              <a:rPr lang="en-US" altLang="zh-TW" sz="1800" b="1" u="sng" dirty="0" smtClean="0">
                <a:hlinkClick r:id="rId3"/>
              </a:rPr>
              <a:t>http</a:t>
            </a:r>
            <a:r>
              <a:rPr lang="en-US" altLang="zh-TW" sz="1800" b="1" u="sng" dirty="0">
                <a:hlinkClick r:id="rId3"/>
              </a:rPr>
              <a:t>://technews.tw/2015/10/06/3g%E3%80%814g%E3%80%815g-meaning/</a:t>
            </a:r>
            <a:endParaRPr lang="en-US" altLang="zh-TW" sz="1800" b="1" u="sng" dirty="0"/>
          </a:p>
          <a:p>
            <a:pPr marL="0" indent="0">
              <a:buNone/>
            </a:pPr>
            <a:r>
              <a:rPr lang="en-US" sz="1800" b="1" u="sng" dirty="0"/>
              <a:t>[2]</a:t>
            </a:r>
            <a:r>
              <a:rPr lang="en-US" altLang="zh-TW" sz="1800" b="1" u="sng" dirty="0">
                <a:hlinkClick r:id="rId4"/>
              </a:rPr>
              <a:t> http://technews.tw/2015/10/12/3g%E3%80%814g%E3%80%815g-meaning-part-two/</a:t>
            </a:r>
            <a:endParaRPr lang="en-US" altLang="zh-TW" sz="1800" b="1" u="sng" dirty="0"/>
          </a:p>
          <a:p>
            <a:pPr marL="0" indent="0">
              <a:buNone/>
            </a:pPr>
            <a:r>
              <a:rPr lang="en-US" altLang="zh-TW" sz="1800" b="1" u="sng" dirty="0"/>
              <a:t>[3]</a:t>
            </a:r>
            <a:r>
              <a:rPr lang="en-US" altLang="zh-TW" sz="1800" b="1" u="sng" dirty="0">
                <a:hlinkClick r:id="rId5"/>
              </a:rPr>
              <a:t>https://hk.saowen.com/a/98e8ce6293953046aa06b2e8f991425c99423a94945c4cfad18e5013acec7e20</a:t>
            </a:r>
            <a:endParaRPr lang="en-US" altLang="zh-TW" sz="1800" b="1" u="sng" dirty="0"/>
          </a:p>
          <a:p>
            <a:pPr marL="0" indent="0">
              <a:buNone/>
            </a:pPr>
            <a:r>
              <a:rPr lang="en-US" altLang="zh-TW" sz="1800" b="1" u="sng" dirty="0"/>
              <a:t>[4] </a:t>
            </a:r>
            <a:r>
              <a:rPr lang="en-US" altLang="zh-TW" sz="1800" b="1" u="sng" dirty="0">
                <a:hlinkClick r:id="rId6"/>
              </a:rPr>
              <a:t>https://wiki.mbalib.com/zh-tw/3G</a:t>
            </a:r>
            <a:endParaRPr lang="en-US" altLang="zh-TW" sz="1800" b="1" u="sng" dirty="0"/>
          </a:p>
          <a:p>
            <a:pPr marL="0" indent="0">
              <a:buNone/>
            </a:pPr>
            <a:r>
              <a:rPr lang="en-US" altLang="zh-TW" sz="1800" b="1" u="sng" dirty="0"/>
              <a:t>[5]</a:t>
            </a:r>
            <a:r>
              <a:rPr lang="en-US" altLang="zh-TW" sz="1800" b="1" u="sng" dirty="0">
                <a:hlinkClick r:id="rId4"/>
              </a:rPr>
              <a:t> </a:t>
            </a:r>
            <a:r>
              <a:rPr lang="en-US" altLang="zh-TW" sz="1800" b="1" u="sng" dirty="0">
                <a:hlinkClick r:id="rId7"/>
              </a:rPr>
              <a:t>http://std-share.itri.org.tw/Content/Files/Share/Files/LTE%E7%8F%BE%E6%B3%81%E8%88%87%E7%99%BC%E5%B1%95%E5%A0%B1%E5%91%8A.pdf</a:t>
            </a:r>
            <a:endParaRPr lang="en-US" altLang="zh-TW" sz="1800" b="1" u="sng" dirty="0"/>
          </a:p>
          <a:p>
            <a:pPr marL="0" indent="0">
              <a:buNone/>
            </a:pPr>
            <a:r>
              <a:rPr lang="en-US" altLang="zh-TW" sz="1800" b="1" u="sng" dirty="0"/>
              <a:t>[6] </a:t>
            </a:r>
            <a:r>
              <a:rPr lang="en-US" altLang="zh-TW" sz="1800" b="1" u="sng" dirty="0">
                <a:hlinkClick r:id="rId8"/>
              </a:rPr>
              <a:t>http://speed.cis.nctu.edu.tw/~ydlin/miscpub/YHGuo-LTE.pdf</a:t>
            </a:r>
            <a:endParaRPr lang="en-US" altLang="zh-TW" sz="1800" b="1" u="sng" dirty="0"/>
          </a:p>
          <a:p>
            <a:pPr marL="0" indent="0">
              <a:buNone/>
            </a:pPr>
            <a:r>
              <a:rPr lang="en-US" altLang="zh-TW" sz="1800" b="1" u="sng" dirty="0"/>
              <a:t>[7]</a:t>
            </a:r>
            <a:r>
              <a:rPr lang="en-US" altLang="zh-TW" sz="1800" b="1" u="sng" dirty="0">
                <a:hlinkClick r:id="rId4"/>
              </a:rPr>
              <a:t> </a:t>
            </a:r>
            <a:r>
              <a:rPr lang="en-US" altLang="zh-TW" sz="1800" b="1" u="sng" dirty="0">
                <a:hlinkClick r:id="rId7"/>
              </a:rPr>
              <a:t>http://std-share.itri.org.tw/Content/Files/Share/Files/LTE%E7%8F%BE%E6%B3%81%E8%88%87%E7%99%BC%E5%B1%95%E5%A0%B1%E5%91%8A.pdf</a:t>
            </a:r>
            <a:endParaRPr lang="en-US" altLang="zh-TW" sz="1800" b="1" u="sng" dirty="0"/>
          </a:p>
          <a:p>
            <a:pPr marL="0" indent="0">
              <a:buNone/>
            </a:pPr>
            <a:r>
              <a:rPr lang="en-US" altLang="zh-TW" sz="1800" b="1" u="sng" dirty="0"/>
              <a:t>[8]</a:t>
            </a:r>
            <a:r>
              <a:rPr lang="en-US" altLang="zh-TW" sz="1800" b="1" u="sng" dirty="0">
                <a:hlinkClick r:id="rId9"/>
              </a:rPr>
              <a:t> https://news.cnyes.com/news/id/3981430</a:t>
            </a:r>
            <a:endParaRPr lang="zh-TW" altLang="zh-TW" sz="1800" b="1" u="sng" dirty="0"/>
          </a:p>
          <a:p>
            <a:pPr marL="0" indent="0">
              <a:buNone/>
            </a:pPr>
            <a:endParaRPr lang="zh-TW" altLang="zh-TW" sz="1800" dirty="0"/>
          </a:p>
          <a:p>
            <a:pPr marL="0" indent="0">
              <a:buNone/>
            </a:pPr>
            <a:endParaRPr lang="zh-TW" altLang="zh-TW"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b="1" dirty="0" smtClean="0">
                <a:latin typeface="+mj-ea"/>
                <a:ea typeface="+mj-ea"/>
              </a:rPr>
              <a:t>行動通訊原理</a:t>
            </a:r>
            <a:endParaRPr b="1" dirty="0">
              <a:latin typeface="+mj-ea"/>
              <a:ea typeface="+mj-ea"/>
            </a:endParaRPr>
          </a:p>
        </p:txBody>
      </p:sp>
      <p:pic>
        <p:nvPicPr>
          <p:cNvPr id="3" name="內容版面配置區 3" descr="image00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988840"/>
            <a:ext cx="6370872" cy="3743268"/>
          </a:xfrm>
          <a:prstGeom prst="rect">
            <a:avLst/>
          </a:prstGeom>
          <a:noFill/>
          <a:ln>
            <a:noFill/>
          </a:ln>
        </p:spPr>
      </p:pic>
    </p:spTree>
    <p:extLst>
      <p:ext uri="{BB962C8B-B14F-4D97-AF65-F5344CB8AC3E}">
        <p14:creationId xmlns:p14="http://schemas.microsoft.com/office/powerpoint/2010/main" val="274640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noAutofit/>
          </a:bodyPr>
          <a:lstStyle/>
          <a:p>
            <a:pPr marL="0" indent="0">
              <a:buNone/>
            </a:pPr>
            <a:r>
              <a:rPr lang="zh-TW" altLang="zh-TW" sz="4000" b="1" dirty="0">
                <a:latin typeface="微軟正黑體" panose="020B0604030504040204" pitchFamily="34" charset="-120"/>
                <a:ea typeface="微軟正黑體" panose="020B0604030504040204" pitchFamily="34" charset="-120"/>
              </a:rPr>
              <a:t>頻寬</a:t>
            </a:r>
            <a:r>
              <a:rPr lang="zh-TW" altLang="zh-TW" sz="2400" b="1" dirty="0">
                <a:latin typeface="微軟正黑體" panose="020B0604030504040204" pitchFamily="34" charset="-120"/>
                <a:ea typeface="微軟正黑體" panose="020B0604030504040204" pitchFamily="34" charset="-120"/>
              </a:rPr>
              <a:t>（</a:t>
            </a:r>
            <a:r>
              <a:rPr lang="en-US" altLang="zh-TW" sz="2400" b="1" dirty="0">
                <a:latin typeface="微軟正黑體" panose="020B0604030504040204" pitchFamily="34" charset="-120"/>
                <a:ea typeface="微軟正黑體" panose="020B0604030504040204" pitchFamily="34" charset="-120"/>
              </a:rPr>
              <a:t>Bandwidth</a:t>
            </a:r>
            <a:r>
              <a:rPr lang="zh-TW" altLang="zh-TW" sz="2400" b="1" dirty="0">
                <a:latin typeface="微軟正黑體" panose="020B0604030504040204" pitchFamily="34" charset="-120"/>
                <a:ea typeface="微軟正黑體" panose="020B0604030504040204" pitchFamily="34" charset="-120"/>
              </a:rPr>
              <a:t>）是類比通訊使用的名詞</a:t>
            </a:r>
            <a:r>
              <a:rPr lang="zh-TW" altLang="en-US" sz="2400" b="1" dirty="0">
                <a:latin typeface="微軟正黑體" panose="020B0604030504040204" pitchFamily="34" charset="-120"/>
                <a:ea typeface="微軟正黑體" panose="020B0604030504040204" pitchFamily="34" charset="-120"/>
              </a:rPr>
              <a:t>，</a:t>
            </a:r>
            <a:r>
              <a:rPr lang="zh-TW" altLang="zh-TW" sz="2400" b="1" dirty="0">
                <a:latin typeface="微軟正黑體" panose="020B0604030504040204" pitchFamily="34" charset="-120"/>
                <a:ea typeface="微軟正黑體" panose="020B0604030504040204" pitchFamily="34" charset="-120"/>
              </a:rPr>
              <a:t>電磁波是一種連續的波動能量，因此「頻寬（</a:t>
            </a:r>
            <a:r>
              <a:rPr lang="en-US" altLang="zh-TW" sz="2400" b="1" dirty="0">
                <a:latin typeface="微軟正黑體" panose="020B0604030504040204" pitchFamily="34" charset="-120"/>
                <a:ea typeface="微軟正黑體" panose="020B0604030504040204" pitchFamily="34" charset="-120"/>
              </a:rPr>
              <a:t>Bandwidth</a:t>
            </a:r>
            <a:r>
              <a:rPr lang="zh-TW" altLang="zh-TW" sz="2400" b="1" dirty="0">
                <a:latin typeface="微軟正黑體" panose="020B0604030504040204" pitchFamily="34" charset="-120"/>
                <a:ea typeface="微軟正黑體" panose="020B0604030504040204" pitchFamily="34" charset="-120"/>
              </a:rPr>
              <a:t>）」和它的單位「赫茲（</a:t>
            </a:r>
            <a:r>
              <a:rPr lang="en-US" altLang="zh-TW" sz="2400" b="1" dirty="0">
                <a:latin typeface="微軟正黑體" panose="020B0604030504040204" pitchFamily="34" charset="-120"/>
                <a:ea typeface="微軟正黑體" panose="020B0604030504040204" pitchFamily="34" charset="-120"/>
              </a:rPr>
              <a:t>Hz</a:t>
            </a:r>
            <a:r>
              <a:rPr lang="zh-TW" altLang="zh-TW" sz="2400" b="1" dirty="0">
                <a:latin typeface="微軟正黑體" panose="020B0604030504040204" pitchFamily="34" charset="-120"/>
                <a:ea typeface="微軟正黑體" panose="020B0604030504040204" pitchFamily="34" charset="-120"/>
              </a:rPr>
              <a:t>）」指的都是電磁波的物理特性</a:t>
            </a:r>
            <a:r>
              <a:rPr lang="zh-TW" altLang="zh-TW" sz="2400" b="1" dirty="0" smtClean="0">
                <a:latin typeface="微軟正黑體" panose="020B0604030504040204" pitchFamily="34" charset="-120"/>
                <a:ea typeface="微軟正黑體" panose="020B0604030504040204" pitchFamily="34" charset="-120"/>
              </a:rPr>
              <a:t>。</a:t>
            </a:r>
            <a:endParaRPr lang="en-US" altLang="zh-TW" sz="2400" b="1" dirty="0">
              <a:latin typeface="微軟正黑體" panose="020B0604030504040204" pitchFamily="34" charset="-120"/>
              <a:ea typeface="微軟正黑體" panose="020B0604030504040204" pitchFamily="34" charset="-120"/>
            </a:endParaRPr>
          </a:p>
        </p:txBody>
      </p:sp>
      <p:sp>
        <p:nvSpPr>
          <p:cNvPr id="133" name="Shape 13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zh-TW" altLang="en-US" b="1" dirty="0" smtClean="0">
                <a:latin typeface="+mj-ea"/>
                <a:ea typeface="+mj-ea"/>
              </a:rPr>
              <a:t>頻寬與功率</a:t>
            </a:r>
            <a:endParaRPr b="1" dirty="0">
              <a:latin typeface="+mj-ea"/>
              <a:ea typeface="+mj-ea"/>
            </a:endParaRPr>
          </a:p>
        </p:txBody>
      </p:sp>
      <p:sp>
        <p:nvSpPr>
          <p:cNvPr id="134" name="Shape 134"/>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noAutofit/>
          </a:bodyPr>
          <a:lstStyle/>
          <a:p>
            <a:pPr marL="0" indent="0">
              <a:buNone/>
            </a:pPr>
            <a:r>
              <a:rPr lang="zh-TW" altLang="en-US" sz="4000" b="1" dirty="0">
                <a:latin typeface="微軟正黑體" panose="020B0604030504040204" pitchFamily="34" charset="-120"/>
                <a:ea typeface="微軟正黑體" panose="020B0604030504040204" pitchFamily="34" charset="-120"/>
              </a:rPr>
              <a:t>功率</a:t>
            </a:r>
            <a:r>
              <a:rPr lang="zh-TW" altLang="zh-TW" sz="2400" b="1" dirty="0">
                <a:latin typeface="微軟正黑體" panose="020B0604030504040204" pitchFamily="34" charset="-120"/>
                <a:ea typeface="微軟正黑體" panose="020B0604030504040204" pitchFamily="34" charset="-120"/>
              </a:rPr>
              <a:t>（ </a:t>
            </a:r>
            <a:r>
              <a:rPr lang="en-US" altLang="zh-TW" sz="2400" b="1" dirty="0">
                <a:latin typeface="微軟正黑體" panose="020B0604030504040204" pitchFamily="34" charset="-120"/>
                <a:ea typeface="微軟正黑體" panose="020B0604030504040204" pitchFamily="34" charset="-120"/>
              </a:rPr>
              <a:t>Power</a:t>
            </a:r>
            <a:r>
              <a:rPr lang="zh-TW" altLang="zh-TW" sz="2400" b="1" dirty="0">
                <a:latin typeface="微軟正黑體" panose="020B0604030504040204" pitchFamily="34" charset="-120"/>
                <a:ea typeface="微軟正黑體" panose="020B0604030504040204" pitchFamily="34" charset="-120"/>
              </a:rPr>
              <a:t> ）</a:t>
            </a:r>
            <a:r>
              <a:rPr lang="zh-TW" altLang="en-US" sz="2400" b="1" dirty="0">
                <a:latin typeface="微軟正黑體" panose="020B0604030504040204" pitchFamily="34" charset="-120"/>
                <a:ea typeface="微軟正黑體" panose="020B0604030504040204" pitchFamily="34" charset="-120"/>
              </a:rPr>
              <a:t>定義為能量轉換或使用的速率，以單位時間的能量大小來表示，每單位時間 </a:t>
            </a:r>
            <a:r>
              <a:rPr lang="en-US" altLang="zh-TW" sz="2400" b="1" dirty="0">
                <a:latin typeface="微軟正黑體" panose="020B0604030504040204" pitchFamily="34" charset="-120"/>
                <a:ea typeface="微軟正黑體" panose="020B0604030504040204" pitchFamily="34" charset="-120"/>
              </a:rPr>
              <a:t>t (</a:t>
            </a:r>
            <a:r>
              <a:rPr lang="zh-TW" altLang="en-US" sz="2400" b="1" dirty="0">
                <a:latin typeface="微軟正黑體" panose="020B0604030504040204" pitchFamily="34" charset="-120"/>
                <a:ea typeface="微軟正黑體" panose="020B0604030504040204" pitchFamily="34" charset="-120"/>
              </a:rPr>
              <a:t>秒</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所作的功或消耗能量 </a:t>
            </a:r>
            <a:r>
              <a:rPr lang="en-US" altLang="zh-TW" sz="2400" b="1" dirty="0">
                <a:latin typeface="微軟正黑體" panose="020B0604030504040204" pitchFamily="34" charset="-120"/>
                <a:ea typeface="微軟正黑體" panose="020B0604030504040204" pitchFamily="34" charset="-120"/>
              </a:rPr>
              <a:t>W </a:t>
            </a:r>
            <a:r>
              <a:rPr lang="zh-TW" altLang="en-US" sz="2400" b="1" dirty="0">
                <a:latin typeface="微軟正黑體" panose="020B0604030504040204" pitchFamily="34" charset="-120"/>
                <a:ea typeface="微軟正黑體" panose="020B0604030504040204" pitchFamily="34" charset="-120"/>
              </a:rPr>
              <a:t>的速率。</a:t>
            </a:r>
            <a:r>
              <a:rPr lang="en-US" altLang="zh-TW" sz="2400" b="1" dirty="0">
                <a:latin typeface="微軟正黑體" panose="020B0604030504040204" pitchFamily="34" charset="-120"/>
                <a:ea typeface="微軟正黑體" panose="020B0604030504040204" pitchFamily="34" charset="-120"/>
              </a:rPr>
              <a:t> </a:t>
            </a:r>
          </a:p>
          <a:p>
            <a:pPr marL="0" lvl="0" indent="0" rtl="0">
              <a:spcBef>
                <a:spcPts val="600"/>
              </a:spcBef>
              <a:spcAft>
                <a:spcPts val="0"/>
              </a:spcAft>
              <a:buNone/>
            </a:pPr>
            <a:endParaRPr dirty="0"/>
          </a:p>
        </p:txBody>
      </p:sp>
      <p:sp>
        <p:nvSpPr>
          <p:cNvPr id="5" name="文字方塊 4"/>
          <p:cNvSpPr txBox="1"/>
          <p:nvPr/>
        </p:nvSpPr>
        <p:spPr>
          <a:xfrm>
            <a:off x="5870200" y="4378650"/>
            <a:ext cx="1449436" cy="584775"/>
          </a:xfrm>
          <a:prstGeom prst="rect">
            <a:avLst/>
          </a:prstGeom>
          <a:noFill/>
        </p:spPr>
        <p:txBody>
          <a:bodyPr wrap="none" rtlCol="0">
            <a:spAutoFit/>
          </a:bodyPr>
          <a:lstStyle/>
          <a:p>
            <a:r>
              <a:rPr lang="en-US" altLang="zh-TW" sz="3200" dirty="0" smtClean="0"/>
              <a:t>P </a:t>
            </a:r>
            <a:r>
              <a:rPr lang="en-US" altLang="zh-TW" sz="3200" dirty="0"/>
              <a:t>= </a:t>
            </a:r>
            <a:r>
              <a:rPr lang="en-US" altLang="zh-TW" sz="3200" dirty="0" smtClean="0"/>
              <a:t>W/t</a:t>
            </a:r>
            <a:endParaRPr lang="en-US" altLang="zh-TW" sz="3200" dirty="0"/>
          </a:p>
        </p:txBody>
      </p:sp>
      <p:sp>
        <p:nvSpPr>
          <p:cNvPr id="6" name="文字方塊 5"/>
          <p:cNvSpPr txBox="1"/>
          <p:nvPr/>
        </p:nvSpPr>
        <p:spPr>
          <a:xfrm>
            <a:off x="5870200" y="5059951"/>
            <a:ext cx="1547218" cy="584775"/>
          </a:xfrm>
          <a:prstGeom prst="rect">
            <a:avLst/>
          </a:prstGeom>
          <a:noFill/>
        </p:spPr>
        <p:txBody>
          <a:bodyPr wrap="none" rtlCol="0">
            <a:spAutoFit/>
          </a:bodyPr>
          <a:lstStyle/>
          <a:p>
            <a:r>
              <a:rPr lang="en-US" altLang="zh-TW" sz="3200" dirty="0" smtClean="0"/>
              <a:t>P </a:t>
            </a:r>
            <a:r>
              <a:rPr lang="en-US" altLang="zh-TW" sz="3200" dirty="0"/>
              <a:t>= </a:t>
            </a:r>
            <a:r>
              <a:rPr lang="en-US" altLang="zh-TW" sz="2800" dirty="0">
                <a:latin typeface="微軟正黑體" panose="020B0604030504040204" pitchFamily="34" charset="-120"/>
                <a:ea typeface="微軟正黑體" panose="020B0604030504040204" pitchFamily="34" charset="-120"/>
              </a:rPr>
              <a:t>V</a:t>
            </a:r>
            <a:r>
              <a:rPr lang="en-US" altLang="zh-TW" sz="2800" baseline="30000" dirty="0">
                <a:latin typeface="微軟正黑體" panose="020B0604030504040204" pitchFamily="34" charset="-120"/>
                <a:ea typeface="微軟正黑體" panose="020B0604030504040204" pitchFamily="34" charset="-120"/>
              </a:rPr>
              <a:t>2</a:t>
            </a:r>
            <a:r>
              <a:rPr lang="en-US" altLang="zh-TW" sz="2800" dirty="0">
                <a:latin typeface="微軟正黑體" panose="020B0604030504040204" pitchFamily="34" charset="-120"/>
                <a:ea typeface="微軟正黑體" panose="020B0604030504040204" pitchFamily="34" charset="-120"/>
              </a:rPr>
              <a:t>/R</a:t>
            </a:r>
            <a:endParaRPr lang="en-US" altLang="zh-TW" sz="2800" dirty="0"/>
          </a:p>
        </p:txBody>
      </p:sp>
    </p:spTree>
    <p:extLst>
      <p:ext uri="{BB962C8B-B14F-4D97-AF65-F5344CB8AC3E}">
        <p14:creationId xmlns:p14="http://schemas.microsoft.com/office/powerpoint/2010/main" val="253389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b="1" dirty="0" smtClean="0">
                <a:latin typeface="+mj-ea"/>
                <a:ea typeface="+mj-ea"/>
              </a:rPr>
              <a:t>頻寬</a:t>
            </a:r>
            <a:endParaRPr b="1" dirty="0">
              <a:latin typeface="+mj-ea"/>
              <a:ea typeface="+mj-ea"/>
            </a:endParaRPr>
          </a:p>
        </p:txBody>
      </p:sp>
      <p:sp>
        <p:nvSpPr>
          <p:cNvPr id="5" name="內容版面配置區 2"/>
          <p:cNvSpPr txBox="1">
            <a:spLocks/>
          </p:cNvSpPr>
          <p:nvPr/>
        </p:nvSpPr>
        <p:spPr>
          <a:xfrm>
            <a:off x="457200" y="1340768"/>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Font typeface="Wingdings" panose="05000000000000000000" pitchFamily="2" charset="2"/>
              <a:buChar char="u"/>
            </a:pPr>
            <a:r>
              <a:rPr lang="zh-TW" altLang="zh-TW" b="1" dirty="0" smtClean="0">
                <a:latin typeface="微軟正黑體" panose="020B0604030504040204" pitchFamily="34" charset="-120"/>
                <a:ea typeface="微軟正黑體" panose="020B0604030504040204" pitchFamily="34" charset="-120"/>
              </a:rPr>
              <a:t>頻寬（</a:t>
            </a:r>
            <a:r>
              <a:rPr lang="en-US" altLang="zh-TW" b="1" dirty="0" smtClean="0">
                <a:latin typeface="微軟正黑體" panose="020B0604030504040204" pitchFamily="34" charset="-120"/>
                <a:ea typeface="微軟正黑體" panose="020B0604030504040204" pitchFamily="34" charset="-120"/>
              </a:rPr>
              <a:t>Bandwidth</a:t>
            </a:r>
            <a:r>
              <a:rPr lang="zh-TW" altLang="zh-TW" b="1" dirty="0" smtClean="0">
                <a:latin typeface="微軟正黑體" panose="020B0604030504040204" pitchFamily="34" charset="-120"/>
                <a:ea typeface="微軟正黑體" panose="020B0604030504040204" pitchFamily="34" charset="-120"/>
              </a:rPr>
              <a:t>）</a:t>
            </a:r>
            <a:endParaRPr lang="en-US" altLang="zh-TW" b="1" dirty="0" smtClean="0">
              <a:latin typeface="微軟正黑體" panose="020B0604030504040204" pitchFamily="34" charset="-120"/>
              <a:ea typeface="微軟正黑體" panose="020B0604030504040204" pitchFamily="34" charset="-120"/>
            </a:endParaRPr>
          </a:p>
          <a:p>
            <a:pPr lvl="4"/>
            <a:r>
              <a:rPr lang="en-US" altLang="zh-TW" sz="2400" b="1" dirty="0" smtClean="0">
                <a:latin typeface="微軟正黑體" panose="020B0604030504040204" pitchFamily="34" charset="-120"/>
                <a:ea typeface="微軟正黑體" panose="020B0604030504040204" pitchFamily="34" charset="-120"/>
              </a:rPr>
              <a:t>	</a:t>
            </a:r>
            <a:r>
              <a:rPr lang="zh-TW" altLang="en-US" sz="2400" b="1" dirty="0" smtClean="0">
                <a:latin typeface="微軟正黑體" panose="020B0604030504040204" pitchFamily="34" charset="-120"/>
                <a:ea typeface="微軟正黑體" panose="020B0604030504040204" pitchFamily="34" charset="-120"/>
              </a:rPr>
              <a:t>載波的頻率範圍</a:t>
            </a:r>
            <a:r>
              <a:rPr lang="en-US" altLang="zh-TW" sz="2400" b="1" dirty="0" smtClean="0">
                <a:latin typeface="微軟正黑體" panose="020B0604030504040204" pitchFamily="34" charset="-120"/>
                <a:ea typeface="微軟正黑體" panose="020B0604030504040204" pitchFamily="34" charset="-120"/>
              </a:rPr>
              <a:t>(HZ)</a:t>
            </a:r>
          </a:p>
          <a:p>
            <a:pPr lvl="1"/>
            <a:r>
              <a:rPr lang="en-US" altLang="zh-TW" sz="2400" b="1" dirty="0" smtClean="0">
                <a:latin typeface="微軟正黑體" panose="020B0604030504040204" pitchFamily="34" charset="-120"/>
                <a:ea typeface="微軟正黑體" panose="020B0604030504040204" pitchFamily="34" charset="-120"/>
              </a:rPr>
              <a:t>	</a:t>
            </a:r>
            <a:r>
              <a:rPr lang="zh-TW" altLang="en-US" sz="2400" b="1" dirty="0" smtClean="0">
                <a:latin typeface="微軟正黑體" panose="020B0604030504040204" pitchFamily="34" charset="-120"/>
                <a:ea typeface="微軟正黑體" panose="020B0604030504040204" pitchFamily="34" charset="-120"/>
              </a:rPr>
              <a:t>傳送的數位資料量</a:t>
            </a:r>
            <a:r>
              <a:rPr lang="en-US" altLang="zh-TW" sz="2400" b="1" dirty="0" smtClean="0">
                <a:latin typeface="微軟正黑體" panose="020B0604030504040204" pitchFamily="34" charset="-120"/>
                <a:ea typeface="微軟正黑體" panose="020B0604030504040204" pitchFamily="34" charset="-120"/>
              </a:rPr>
              <a:t>(bits per second/bps)</a:t>
            </a:r>
          </a:p>
        </p:txBody>
      </p:sp>
      <p:grpSp>
        <p:nvGrpSpPr>
          <p:cNvPr id="6" name="群組 5"/>
          <p:cNvGrpSpPr/>
          <p:nvPr/>
        </p:nvGrpSpPr>
        <p:grpSpPr>
          <a:xfrm>
            <a:off x="1457908" y="2895124"/>
            <a:ext cx="6228184" cy="2736304"/>
            <a:chOff x="1763688" y="3645024"/>
            <a:chExt cx="5796136" cy="2232248"/>
          </a:xfrm>
        </p:grpSpPr>
        <p:pic>
          <p:nvPicPr>
            <p:cNvPr id="7" name="Picture 6" descr="「bandwidth」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645024"/>
              <a:ext cx="5796136" cy="2232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FDM」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1840" y="3645024"/>
              <a:ext cx="2520280" cy="8714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8692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4000" b="1" dirty="0">
                <a:latin typeface="+mj-ea"/>
                <a:ea typeface="+mj-ea"/>
              </a:rPr>
              <a:t>功率</a:t>
            </a:r>
          </a:p>
        </p:txBody>
      </p:sp>
      <p:sp>
        <p:nvSpPr>
          <p:cNvPr id="3" name="內容版面配置區 2"/>
          <p:cNvSpPr>
            <a:spLocks noGrp="1"/>
          </p:cNvSpPr>
          <p:nvPr>
            <p:ph idx="1"/>
          </p:nvPr>
        </p:nvSpPr>
        <p:spPr>
          <a:xfrm>
            <a:off x="457200" y="1423317"/>
            <a:ext cx="8229600" cy="4525963"/>
          </a:xfrm>
        </p:spPr>
        <p:txBody>
          <a:bodyPr>
            <a:normAutofit/>
          </a:bodyPr>
          <a:lstStyle/>
          <a:p>
            <a:pPr>
              <a:buClr>
                <a:schemeClr val="tx1"/>
              </a:buClr>
            </a:pPr>
            <a:r>
              <a:rPr lang="zh-TW" altLang="en-US" sz="2800" b="1" dirty="0">
                <a:latin typeface="微軟正黑體" panose="020B0604030504040204" pitchFamily="34" charset="-120"/>
                <a:ea typeface="微軟正黑體" panose="020B0604030504040204" pitchFamily="34" charset="-120"/>
              </a:rPr>
              <a:t>功率：太強會造成干擾、耗</a:t>
            </a:r>
            <a:r>
              <a:rPr lang="zh-TW" altLang="en-US" sz="2800" b="1" dirty="0" smtClean="0">
                <a:latin typeface="微軟正黑體" panose="020B0604030504040204" pitchFamily="34" charset="-120"/>
                <a:ea typeface="微軟正黑體" panose="020B0604030504040204" pitchFamily="34" charset="-120"/>
              </a:rPr>
              <a:t>電</a:t>
            </a:r>
            <a:endParaRPr lang="en-US" altLang="zh-TW" sz="2800" b="1" dirty="0" smtClean="0">
              <a:latin typeface="微軟正黑體" panose="020B0604030504040204" pitchFamily="34" charset="-120"/>
              <a:ea typeface="微軟正黑體" panose="020B0604030504040204" pitchFamily="34" charset="-120"/>
            </a:endParaRPr>
          </a:p>
          <a:p>
            <a:pPr>
              <a:buClr>
                <a:schemeClr val="tx1"/>
              </a:buClr>
            </a:pPr>
            <a:r>
              <a:rPr lang="zh-TW" altLang="en-US" sz="2800" b="1" dirty="0" smtClean="0">
                <a:latin typeface="微軟正黑體" panose="020B0604030504040204" pitchFamily="34" charset="-120"/>
                <a:ea typeface="微軟正黑體" panose="020B0604030504040204" pitchFamily="34" charset="-120"/>
              </a:rPr>
              <a:t>功率</a:t>
            </a:r>
            <a:r>
              <a:rPr lang="en-US" altLang="zh-TW" sz="2800" b="1" dirty="0">
                <a:latin typeface="微軟正黑體" panose="020B0604030504040204" pitchFamily="34" charset="-120"/>
                <a:ea typeface="微軟正黑體" panose="020B0604030504040204" pitchFamily="34" charset="-120"/>
              </a:rPr>
              <a:t>: P=V</a:t>
            </a:r>
            <a:r>
              <a:rPr lang="en-US" altLang="zh-TW" sz="2800" b="1" baseline="30000" dirty="0">
                <a:latin typeface="微軟正黑體" panose="020B0604030504040204" pitchFamily="34" charset="-120"/>
                <a:ea typeface="微軟正黑體" panose="020B0604030504040204" pitchFamily="34" charset="-120"/>
              </a:rPr>
              <a:t>2</a:t>
            </a:r>
            <a:r>
              <a:rPr lang="en-US" altLang="zh-TW" sz="2800" b="1" dirty="0">
                <a:latin typeface="微軟正黑體" panose="020B0604030504040204" pitchFamily="34" charset="-120"/>
                <a:ea typeface="微軟正黑體" panose="020B0604030504040204" pitchFamily="34" charset="-120"/>
              </a:rPr>
              <a:t>/R </a:t>
            </a:r>
            <a:r>
              <a:rPr lang="zh-TW" altLang="en-US" sz="2800" b="1" dirty="0">
                <a:latin typeface="微軟正黑體" panose="020B0604030504040204" pitchFamily="34" charset="-120"/>
                <a:ea typeface="微軟正黑體" panose="020B0604030504040204" pitchFamily="34" charset="-120"/>
              </a:rPr>
              <a:t>瓦特（</a:t>
            </a:r>
            <a:r>
              <a:rPr lang="en-US" altLang="zh-TW" sz="2800" b="1" dirty="0">
                <a:latin typeface="微軟正黑體" panose="020B0604030504040204" pitchFamily="34" charset="-120"/>
                <a:ea typeface="微軟正黑體" panose="020B0604030504040204" pitchFamily="34" charset="-120"/>
              </a:rPr>
              <a:t>W</a:t>
            </a:r>
            <a:r>
              <a:rPr lang="zh-TW" altLang="en-US" sz="2800" b="1" dirty="0">
                <a:latin typeface="微軟正黑體" panose="020B0604030504040204" pitchFamily="34" charset="-120"/>
                <a:ea typeface="微軟正黑體" panose="020B0604030504040204" pitchFamily="34" charset="-120"/>
              </a:rPr>
              <a:t>）</a:t>
            </a:r>
            <a:endParaRPr lang="en-US" altLang="zh-TW" sz="2800" b="1" dirty="0">
              <a:latin typeface="微軟正黑體" panose="020B0604030504040204" pitchFamily="34" charset="-120"/>
              <a:ea typeface="微軟正黑體" panose="020B0604030504040204" pitchFamily="34" charset="-120"/>
            </a:endParaRPr>
          </a:p>
          <a:p>
            <a:pPr>
              <a:buClr>
                <a:schemeClr val="tx1"/>
              </a:buClr>
            </a:pPr>
            <a:r>
              <a:rPr lang="zh-TW" altLang="en-US" sz="2800" b="1" dirty="0">
                <a:latin typeface="微軟正黑體" panose="020B0604030504040204" pitchFamily="34" charset="-120"/>
                <a:ea typeface="微軟正黑體" panose="020B0604030504040204" pitchFamily="34" charset="-120"/>
              </a:rPr>
              <a:t>分貝（</a:t>
            </a:r>
            <a:r>
              <a:rPr lang="en-US" altLang="zh-TW" sz="2800" b="1" dirty="0">
                <a:latin typeface="微軟正黑體" panose="020B0604030504040204" pitchFamily="34" charset="-120"/>
                <a:ea typeface="微軟正黑體" panose="020B0604030504040204" pitchFamily="34" charset="-120"/>
              </a:rPr>
              <a:t>dB</a:t>
            </a:r>
            <a:r>
              <a:rPr lang="zh-TW" altLang="en-US" sz="2800" b="1" dirty="0">
                <a:latin typeface="微軟正黑體" panose="020B0604030504040204" pitchFamily="34" charset="-120"/>
                <a:ea typeface="微軟正黑體" panose="020B0604030504040204" pitchFamily="34" charset="-120"/>
              </a:rPr>
              <a:t>）</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用來量度</a:t>
            </a:r>
            <a:r>
              <a:rPr lang="zh-TW" altLang="en-US" sz="2800" b="1" dirty="0" smtClean="0">
                <a:latin typeface="微軟正黑體" panose="020B0604030504040204" pitchFamily="34" charset="-120"/>
                <a:ea typeface="微軟正黑體" panose="020B0604030504040204" pitchFamily="34" charset="-120"/>
              </a:rPr>
              <a:t>強度</a:t>
            </a:r>
            <a:endParaRPr lang="zh-TW" altLang="en-US" sz="2800" b="1" dirty="0">
              <a:latin typeface="微軟正黑體" panose="020B0604030504040204" pitchFamily="34" charset="-120"/>
              <a:ea typeface="微軟正黑體" panose="020B0604030504040204" pitchFamily="34" charset="-120"/>
            </a:endParaRPr>
          </a:p>
        </p:txBody>
      </p:sp>
      <p:sp>
        <p:nvSpPr>
          <p:cNvPr id="4" name="Text Box 11"/>
          <p:cNvSpPr txBox="1">
            <a:spLocks noChangeArrowheads="1"/>
          </p:cNvSpPr>
          <p:nvPr/>
        </p:nvSpPr>
        <p:spPr bwMode="auto">
          <a:xfrm>
            <a:off x="1212280" y="3500438"/>
            <a:ext cx="4439840" cy="461665"/>
          </a:xfrm>
          <a:prstGeom prst="rect">
            <a:avLst/>
          </a:prstGeom>
          <a:noFill/>
          <a:ln w="9525">
            <a:noFill/>
            <a:miter lim="800000"/>
            <a:headEnd/>
            <a:tailEnd/>
          </a:ln>
        </p:spPr>
        <p:txBody>
          <a:bodyPr wrap="square">
            <a:spAutoFit/>
          </a:bodyPr>
          <a:lstStyle/>
          <a:p>
            <a:r>
              <a:rPr lang="zh-TW" altLang="en-US" sz="2400" b="1" dirty="0">
                <a:latin typeface="+mn-lt"/>
                <a:ea typeface="+mn-ea"/>
              </a:rPr>
              <a:t>相對功率</a:t>
            </a:r>
            <a:r>
              <a:rPr lang="en-US" altLang="zh-TW" sz="2400" b="1" dirty="0">
                <a:latin typeface="+mn-lt"/>
                <a:ea typeface="+mn-ea"/>
              </a:rPr>
              <a:t>(dB) = </a:t>
            </a:r>
            <a:r>
              <a:rPr lang="zh-TW" altLang="en-US" sz="2400" b="1" dirty="0">
                <a:latin typeface="+mn-lt"/>
                <a:ea typeface="+mn-ea"/>
              </a:rPr>
              <a:t>　　　　　</a:t>
            </a:r>
          </a:p>
        </p:txBody>
      </p:sp>
      <p:graphicFrame>
        <p:nvGraphicFramePr>
          <p:cNvPr id="5" name="物件 4"/>
          <p:cNvGraphicFramePr>
            <a:graphicFrameLocks noChangeAspect="1"/>
          </p:cNvGraphicFramePr>
          <p:nvPr>
            <p:extLst>
              <p:ext uri="{D42A27DB-BD31-4B8C-83A1-F6EECF244321}">
                <p14:modId xmlns:p14="http://schemas.microsoft.com/office/powerpoint/2010/main" val="1576627696"/>
              </p:ext>
            </p:extLst>
          </p:nvPr>
        </p:nvGraphicFramePr>
        <p:xfrm>
          <a:off x="3779838" y="3357563"/>
          <a:ext cx="1320800" cy="800100"/>
        </p:xfrm>
        <a:graphic>
          <a:graphicData uri="http://schemas.openxmlformats.org/presentationml/2006/ole">
            <mc:AlternateContent xmlns:mc="http://schemas.openxmlformats.org/markup-compatibility/2006">
              <mc:Choice xmlns:v="urn:schemas-microsoft-com:vml" Requires="v">
                <p:oleObj spid="_x0000_s1076" name="Equation" r:id="rId4" imgW="1320227" imgH="799753" progId="Equation.3">
                  <p:embed/>
                </p:oleObj>
              </mc:Choice>
              <mc:Fallback>
                <p:oleObj name="Equation" r:id="rId4" imgW="1320227" imgH="79975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3357563"/>
                        <a:ext cx="1320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8"/>
          <p:cNvSpPr txBox="1">
            <a:spLocks noChangeArrowheads="1"/>
          </p:cNvSpPr>
          <p:nvPr/>
        </p:nvSpPr>
        <p:spPr bwMode="auto">
          <a:xfrm>
            <a:off x="1259632" y="4505300"/>
            <a:ext cx="5867400" cy="461963"/>
          </a:xfrm>
          <a:prstGeom prst="rect">
            <a:avLst/>
          </a:prstGeom>
          <a:noFill/>
          <a:ln w="9525">
            <a:noFill/>
            <a:miter lim="800000"/>
            <a:headEnd/>
            <a:tailEnd/>
          </a:ln>
        </p:spPr>
        <p:txBody>
          <a:bodyPr>
            <a:spAutoFit/>
          </a:bodyPr>
          <a:lstStyle/>
          <a:p>
            <a:r>
              <a:rPr lang="zh-TW" altLang="en-US" sz="2400" b="1" dirty="0">
                <a:latin typeface="+mn-lt"/>
                <a:ea typeface="+mn-ea"/>
              </a:rPr>
              <a:t>絕對功率</a:t>
            </a:r>
            <a:r>
              <a:rPr lang="en-US" altLang="zh-TW" sz="2400" b="1" dirty="0">
                <a:latin typeface="+mn-lt"/>
                <a:ea typeface="+mn-ea"/>
              </a:rPr>
              <a:t>(</a:t>
            </a:r>
            <a:r>
              <a:rPr lang="en-US" altLang="zh-TW" sz="2400" b="1" dirty="0" err="1">
                <a:latin typeface="+mn-lt"/>
                <a:ea typeface="+mn-ea"/>
              </a:rPr>
              <a:t>dBm</a:t>
            </a:r>
            <a:r>
              <a:rPr lang="en-US" altLang="zh-TW" sz="2400" b="1" dirty="0">
                <a:latin typeface="+mn-lt"/>
                <a:ea typeface="+mn-ea"/>
              </a:rPr>
              <a:t>) =</a:t>
            </a:r>
            <a:r>
              <a:rPr lang="zh-TW" altLang="en-US" sz="2400" b="1" dirty="0">
                <a:latin typeface="+mn-lt"/>
                <a:ea typeface="+mn-ea"/>
              </a:rPr>
              <a:t>　　　　　　</a:t>
            </a:r>
          </a:p>
        </p:txBody>
      </p:sp>
      <p:graphicFrame>
        <p:nvGraphicFramePr>
          <p:cNvPr id="7" name="物件 6"/>
          <p:cNvGraphicFramePr>
            <a:graphicFrameLocks noChangeAspect="1"/>
          </p:cNvGraphicFramePr>
          <p:nvPr>
            <p:extLst>
              <p:ext uri="{D42A27DB-BD31-4B8C-83A1-F6EECF244321}">
                <p14:modId xmlns:p14="http://schemas.microsoft.com/office/powerpoint/2010/main" val="4094977985"/>
              </p:ext>
            </p:extLst>
          </p:nvPr>
        </p:nvGraphicFramePr>
        <p:xfrm>
          <a:off x="3779838" y="4360863"/>
          <a:ext cx="1727200" cy="723900"/>
        </p:xfrm>
        <a:graphic>
          <a:graphicData uri="http://schemas.openxmlformats.org/presentationml/2006/ole">
            <mc:AlternateContent xmlns:mc="http://schemas.openxmlformats.org/markup-compatibility/2006">
              <mc:Choice xmlns:v="urn:schemas-microsoft-com:vml" Requires="v">
                <p:oleObj spid="_x0000_s1077" name="Equation" r:id="rId6" imgW="1726451" imgH="723586" progId="Equation.3">
                  <p:embed/>
                </p:oleObj>
              </mc:Choice>
              <mc:Fallback>
                <p:oleObj name="Equation" r:id="rId6" imgW="1726451" imgH="72358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4360863"/>
                        <a:ext cx="1727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字方塊 7"/>
          <p:cNvSpPr txBox="1"/>
          <p:nvPr/>
        </p:nvSpPr>
        <p:spPr>
          <a:xfrm>
            <a:off x="6516216" y="4013584"/>
            <a:ext cx="1944216" cy="707886"/>
          </a:xfrm>
          <a:prstGeom prst="rect">
            <a:avLst/>
          </a:prstGeom>
          <a:noFill/>
        </p:spPr>
        <p:txBody>
          <a:bodyPr wrap="square" rtlCol="0">
            <a:spAutoFit/>
          </a:bodyPr>
          <a:lstStyle/>
          <a:p>
            <a:r>
              <a:rPr lang="en-US" altLang="zh-TW" sz="2000" b="1" dirty="0">
                <a:latin typeface="+mn-lt"/>
                <a:ea typeface="+mn-ea"/>
              </a:rPr>
              <a:t>P</a:t>
            </a:r>
            <a:r>
              <a:rPr lang="en-US" altLang="zh-TW" sz="2000" b="1" baseline="-25000" dirty="0">
                <a:latin typeface="+mn-lt"/>
                <a:ea typeface="+mn-ea"/>
              </a:rPr>
              <a:t>l </a:t>
            </a:r>
            <a:r>
              <a:rPr lang="zh-TW" altLang="en-US" sz="2000" b="1" dirty="0">
                <a:latin typeface="+mn-lt"/>
                <a:ea typeface="+mn-ea"/>
              </a:rPr>
              <a:t>實際功率</a:t>
            </a:r>
            <a:endParaRPr lang="en-US" altLang="zh-TW" sz="2000" b="1" dirty="0">
              <a:latin typeface="+mn-lt"/>
              <a:ea typeface="+mn-ea"/>
            </a:endParaRPr>
          </a:p>
          <a:p>
            <a:r>
              <a:rPr lang="en-US" altLang="zh-TW" sz="2000" b="1" dirty="0">
                <a:latin typeface="+mn-lt"/>
                <a:ea typeface="+mn-ea"/>
              </a:rPr>
              <a:t>P</a:t>
            </a:r>
            <a:r>
              <a:rPr lang="en-US" altLang="zh-TW" sz="2000" b="1" baseline="-25000" dirty="0">
                <a:latin typeface="+mn-lt"/>
                <a:ea typeface="+mn-ea"/>
              </a:rPr>
              <a:t>r </a:t>
            </a:r>
            <a:r>
              <a:rPr lang="zh-TW" altLang="en-US" sz="2000" b="1" dirty="0">
                <a:latin typeface="+mn-lt"/>
                <a:ea typeface="+mn-ea"/>
              </a:rPr>
              <a:t>參考功率</a:t>
            </a:r>
          </a:p>
        </p:txBody>
      </p:sp>
    </p:spTree>
    <p:extLst>
      <p:ext uri="{BB962C8B-B14F-4D97-AF65-F5344CB8AC3E}">
        <p14:creationId xmlns:p14="http://schemas.microsoft.com/office/powerpoint/2010/main" val="167393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4000" b="1" dirty="0" smtClean="0">
                <a:latin typeface="微軟正黑體" panose="020B0604030504040204" pitchFamily="34" charset="-120"/>
                <a:ea typeface="微軟正黑體" panose="020B0604030504040204" pitchFamily="34" charset="-120"/>
              </a:rPr>
              <a:t>載波</a:t>
            </a:r>
            <a:r>
              <a:rPr lang="en-US" altLang="zh-TW" sz="4000" b="1" dirty="0" smtClean="0">
                <a:latin typeface="微軟正黑體" panose="020B0604030504040204" pitchFamily="34" charset="-120"/>
                <a:ea typeface="微軟正黑體" panose="020B0604030504040204" pitchFamily="34" charset="-120"/>
              </a:rPr>
              <a:t>(Carrier)</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pPr marL="342900" lvl="1" indent="-342900">
              <a:buFont typeface="Arial" pitchFamily="34" charset="0"/>
              <a:buChar char="•"/>
            </a:pPr>
            <a:r>
              <a:rPr lang="zh-TW" altLang="en-US" sz="2400" b="1" dirty="0" smtClean="0">
                <a:latin typeface="微軟正黑體" panose="020B0604030504040204" pitchFamily="34" charset="-120"/>
                <a:ea typeface="微軟正黑體" panose="020B0604030504040204" pitchFamily="34" charset="-120"/>
              </a:rPr>
              <a:t>電磁波通常為正弦波，且具有</a:t>
            </a:r>
            <a:r>
              <a:rPr lang="zh-TW" altLang="en-US" sz="2400" b="1" dirty="0">
                <a:latin typeface="微軟正黑體" panose="020B0604030504040204" pitchFamily="34" charset="-120"/>
                <a:ea typeface="微軟正黑體" panose="020B0604030504040204" pitchFamily="34" charset="-120"/>
              </a:rPr>
              <a:t>振幅</a:t>
            </a:r>
            <a:r>
              <a:rPr lang="en-US" altLang="zh-TW" sz="2400" b="1" dirty="0">
                <a:latin typeface="微軟正黑體" panose="020B0604030504040204" pitchFamily="34" charset="-120"/>
                <a:ea typeface="微軟正黑體" panose="020B0604030504040204" pitchFamily="34" charset="-120"/>
              </a:rPr>
              <a:t>(Amplitude)</a:t>
            </a:r>
            <a:r>
              <a:rPr lang="zh-TW" altLang="en-US" sz="2400" b="1" dirty="0">
                <a:latin typeface="微軟正黑體" panose="020B0604030504040204" pitchFamily="34" charset="-120"/>
                <a:ea typeface="微軟正黑體" panose="020B0604030504040204" pitchFamily="34" charset="-120"/>
              </a:rPr>
              <a:t>、頻率</a:t>
            </a:r>
            <a:r>
              <a:rPr lang="en-US" altLang="zh-TW" sz="2400" b="1" dirty="0">
                <a:latin typeface="微軟正黑體" panose="020B0604030504040204" pitchFamily="34" charset="-120"/>
                <a:ea typeface="微軟正黑體" panose="020B0604030504040204" pitchFamily="34" charset="-120"/>
              </a:rPr>
              <a:t>(Frequency)</a:t>
            </a:r>
            <a:r>
              <a:rPr lang="zh-TW" altLang="en-US" sz="2400" b="1" dirty="0">
                <a:latin typeface="微軟正黑體" panose="020B0604030504040204" pitchFamily="34" charset="-120"/>
                <a:ea typeface="微軟正黑體" panose="020B0604030504040204" pitchFamily="34" charset="-120"/>
              </a:rPr>
              <a:t>、相角</a:t>
            </a:r>
            <a:r>
              <a:rPr lang="en-US" altLang="zh-TW" sz="2400" b="1" dirty="0">
                <a:latin typeface="微軟正黑體" panose="020B0604030504040204" pitchFamily="34" charset="-120"/>
                <a:ea typeface="微軟正黑體" panose="020B0604030504040204" pitchFamily="34" charset="-120"/>
              </a:rPr>
              <a:t>(phase</a:t>
            </a:r>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等特性。</a:t>
            </a:r>
            <a:endParaRPr lang="en-US" altLang="zh-TW" sz="2400" b="1" dirty="0">
              <a:latin typeface="微軟正黑體" panose="020B0604030504040204" pitchFamily="34" charset="-120"/>
              <a:ea typeface="微軟正黑體" panose="020B0604030504040204" pitchFamily="34" charset="-120"/>
            </a:endParaRPr>
          </a:p>
        </p:txBody>
      </p:sp>
      <p:pic>
        <p:nvPicPr>
          <p:cNvPr id="4" name="圖片 3" descr="Sine_and_Cosine.svg.png"/>
          <p:cNvPicPr>
            <a:picLocks noChangeAspect="1"/>
          </p:cNvPicPr>
          <p:nvPr/>
        </p:nvPicPr>
        <p:blipFill>
          <a:blip r:embed="rId3" cstate="print"/>
          <a:stretch>
            <a:fillRect/>
          </a:stretch>
        </p:blipFill>
        <p:spPr>
          <a:xfrm>
            <a:off x="251520" y="2736361"/>
            <a:ext cx="4260050" cy="2726432"/>
          </a:xfrm>
          <a:prstGeom prst="rect">
            <a:avLst/>
          </a:prstGeom>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963" y="2736361"/>
            <a:ext cx="4201509" cy="321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547124"/>
      </p:ext>
    </p:extLst>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7173</Words>
  <Application>Microsoft Office PowerPoint</Application>
  <PresentationFormat>如螢幕大小 (4:3)</PresentationFormat>
  <Paragraphs>430</Paragraphs>
  <Slides>46</Slides>
  <Notes>40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46</vt:i4>
      </vt:variant>
    </vt:vector>
  </HeadingPairs>
  <TitlesOfParts>
    <vt:vector size="56" baseType="lpstr">
      <vt:lpstr>Arial</vt:lpstr>
      <vt:lpstr>新細明體</vt:lpstr>
      <vt:lpstr>Source Sans Pro</vt:lpstr>
      <vt:lpstr>Times New Roman</vt:lpstr>
      <vt:lpstr>Wingdings</vt:lpstr>
      <vt:lpstr>Roboto Slab</vt:lpstr>
      <vt:lpstr>標楷體</vt:lpstr>
      <vt:lpstr>微軟正黑體</vt:lpstr>
      <vt:lpstr>Cordelia template</vt:lpstr>
      <vt:lpstr>Equation</vt:lpstr>
      <vt:lpstr>行動通訊技術 3G、4G、5G</vt:lpstr>
      <vt:lpstr>章節要點</vt:lpstr>
      <vt:lpstr>章節目錄</vt:lpstr>
      <vt:lpstr>行動通訊基礎介紹</vt:lpstr>
      <vt:lpstr>行動通訊原理</vt:lpstr>
      <vt:lpstr>頻寬與功率</vt:lpstr>
      <vt:lpstr>頻寬</vt:lpstr>
      <vt:lpstr>功率</vt:lpstr>
      <vt:lpstr>載波(Carrier)</vt:lpstr>
      <vt:lpstr>調變與解調</vt:lpstr>
      <vt:lpstr>ASK (Amplitude shift keying, 振幅位移鍵送) </vt:lpstr>
      <vt:lpstr>FSK (Frequency shift keying, 頻率位移鍵送)</vt:lpstr>
      <vt:lpstr>PSK (Phase shift keying, 相位偏移鍵制)</vt:lpstr>
      <vt:lpstr>PowerPoint 簡報</vt:lpstr>
      <vt:lpstr>多工技術</vt:lpstr>
      <vt:lpstr>分頻多工 (Frequency Division Multiplexing Access)</vt:lpstr>
      <vt:lpstr>分時多工 ( Time Division Multiplexing Access) </vt:lpstr>
      <vt:lpstr>分碼多工 ( Code Division Multiplexing Access) </vt:lpstr>
      <vt:lpstr>章節目錄</vt:lpstr>
      <vt:lpstr>2G 至 3G 發展</vt:lpstr>
      <vt:lpstr>3G技術簡介</vt:lpstr>
      <vt:lpstr>3G技術簡介</vt:lpstr>
      <vt:lpstr>3G功能與特性</vt:lpstr>
      <vt:lpstr>3G技術標準</vt:lpstr>
      <vt:lpstr>3G技術標準</vt:lpstr>
      <vt:lpstr>2G 至 3G 標準發展</vt:lpstr>
      <vt:lpstr>3G 至 4G 發展</vt:lpstr>
      <vt:lpstr>章節目錄</vt:lpstr>
      <vt:lpstr>4G &amp; 5G 發展目的</vt:lpstr>
      <vt:lpstr>4G技術簡介</vt:lpstr>
      <vt:lpstr>4G技術簡介</vt:lpstr>
      <vt:lpstr>LTE技術簡介</vt:lpstr>
      <vt:lpstr>LTE功能與特性</vt:lpstr>
      <vt:lpstr>LTE技術架構</vt:lpstr>
      <vt:lpstr>LTE技術架構圖</vt:lpstr>
      <vt:lpstr>LTE-A技術簡介</vt:lpstr>
      <vt:lpstr>數位通訊系統的頻譜效率比較表</vt:lpstr>
      <vt:lpstr>5G技術簡介</vt:lpstr>
      <vt:lpstr>5G技術規格</vt:lpstr>
      <vt:lpstr>5G技術目標</vt:lpstr>
      <vt:lpstr>4G &amp; 5G技術差異</vt:lpstr>
      <vt:lpstr>MIMO技術簡介</vt:lpstr>
      <vt:lpstr>Massive MIMO</vt:lpstr>
      <vt:lpstr>MIMO技術比較</vt:lpstr>
      <vt:lpstr>5G應用目標</vt:lpstr>
      <vt:lpstr>參考文獻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MINAR</dc:creator>
  <cp:lastModifiedBy>張文誠</cp:lastModifiedBy>
  <cp:revision>51</cp:revision>
  <dcterms:modified xsi:type="dcterms:W3CDTF">2018-10-15T10:02:18Z</dcterms:modified>
</cp:coreProperties>
</file>