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大標題與副標題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線條"/>
          <p:cNvSpPr/>
          <p:nvPr/>
        </p:nvSpPr>
        <p:spPr>
          <a:xfrm>
            <a:off x="952500" y="9245600"/>
            <a:ext cx="224989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線條"/>
          <p:cNvSpPr/>
          <p:nvPr/>
        </p:nvSpPr>
        <p:spPr>
          <a:xfrm>
            <a:off x="952500" y="5765800"/>
            <a:ext cx="22500035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" name="線條"/>
          <p:cNvSpPr/>
          <p:nvPr/>
        </p:nvSpPr>
        <p:spPr>
          <a:xfrm flipV="1">
            <a:off x="14989317" y="6339647"/>
            <a:ext cx="1" cy="231012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" name="範例文字"/>
          <p:cNvSpPr txBox="1"/>
          <p:nvPr>
            <p:ph type="body" sz="quarter" idx="21"/>
          </p:nvPr>
        </p:nvSpPr>
        <p:spPr>
          <a:xfrm>
            <a:off x="952500" y="4946650"/>
            <a:ext cx="13500100" cy="6731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3200"/>
            </a:lvl1pPr>
          </a:lstStyle>
          <a:p>
            <a:pPr/>
            <a:r>
              <a:t>範例文字</a:t>
            </a:r>
          </a:p>
        </p:txBody>
      </p:sp>
      <p:sp>
        <p:nvSpPr>
          <p:cNvPr id="17" name="大標題文字"/>
          <p:cNvSpPr txBox="1"/>
          <p:nvPr>
            <p:ph type="title"/>
          </p:nvPr>
        </p:nvSpPr>
        <p:spPr>
          <a:xfrm>
            <a:off x="952500" y="5829300"/>
            <a:ext cx="13500100" cy="33401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大標題文字</a:t>
            </a:r>
          </a:p>
        </p:txBody>
      </p:sp>
      <p:sp>
        <p:nvSpPr>
          <p:cNvPr id="18" name="內文層級一…"/>
          <p:cNvSpPr txBox="1"/>
          <p:nvPr>
            <p:ph type="body" sz="quarter" idx="1"/>
          </p:nvPr>
        </p:nvSpPr>
        <p:spPr>
          <a:xfrm>
            <a:off x="15532100" y="5829300"/>
            <a:ext cx="7950200" cy="33401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2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32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32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32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9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–王大明"/>
          <p:cNvSpPr txBox="1"/>
          <p:nvPr>
            <p:ph type="body" sz="quarter" idx="21"/>
          </p:nvPr>
        </p:nvSpPr>
        <p:spPr>
          <a:xfrm>
            <a:off x="990600" y="8420100"/>
            <a:ext cx="22390100" cy="850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700"/>
              </a:spcBef>
              <a:buClrTx/>
              <a:buSzTx/>
              <a:buFontTx/>
              <a:buNone/>
              <a:defRPr i="1" sz="4200"/>
            </a:lvl1pPr>
          </a:lstStyle>
          <a:p>
            <a:pPr/>
            <a:r>
              <a:t>–王大明</a:t>
            </a:r>
          </a:p>
        </p:txBody>
      </p:sp>
      <p:sp>
        <p:nvSpPr>
          <p:cNvPr id="112" name="「在此輸入名言語錄。」"/>
          <p:cNvSpPr txBox="1"/>
          <p:nvPr>
            <p:ph type="body" sz="quarter" idx="22"/>
          </p:nvPr>
        </p:nvSpPr>
        <p:spPr>
          <a:xfrm>
            <a:off x="2374900" y="5975350"/>
            <a:ext cx="19621500" cy="990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pPr/>
            <a:r>
              <a:t>「在此輸入名言語錄。」</a:t>
            </a:r>
          </a:p>
        </p:txBody>
      </p:sp>
      <p:sp>
        <p:nvSpPr>
          <p:cNvPr id="11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影像"/>
          <p:cNvSpPr/>
          <p:nvPr>
            <p:ph type="pic" idx="21"/>
          </p:nvPr>
        </p:nvSpPr>
        <p:spPr>
          <a:xfrm>
            <a:off x="0" y="-2654300"/>
            <a:ext cx="24384000" cy="17153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線條"/>
          <p:cNvSpPr/>
          <p:nvPr/>
        </p:nvSpPr>
        <p:spPr>
          <a:xfrm flipV="1">
            <a:off x="14989317" y="9919062"/>
            <a:ext cx="1" cy="231013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" name="線條"/>
          <p:cNvSpPr/>
          <p:nvPr/>
        </p:nvSpPr>
        <p:spPr>
          <a:xfrm>
            <a:off x="952500" y="12801600"/>
            <a:ext cx="224989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" name="線條"/>
          <p:cNvSpPr/>
          <p:nvPr/>
        </p:nvSpPr>
        <p:spPr>
          <a:xfrm>
            <a:off x="952500" y="9321800"/>
            <a:ext cx="22500035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" name="線條"/>
          <p:cNvSpPr/>
          <p:nvPr/>
        </p:nvSpPr>
        <p:spPr>
          <a:xfrm flipV="1">
            <a:off x="14989317" y="9919062"/>
            <a:ext cx="1" cy="231013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" name="範例文字"/>
          <p:cNvSpPr txBox="1"/>
          <p:nvPr>
            <p:ph type="body" sz="quarter" idx="21"/>
          </p:nvPr>
        </p:nvSpPr>
        <p:spPr>
          <a:xfrm>
            <a:off x="952500" y="8591550"/>
            <a:ext cx="13500100" cy="6731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3200"/>
            </a:lvl1pPr>
          </a:lstStyle>
          <a:p>
            <a:pPr/>
            <a:r>
              <a:t>範例文字</a:t>
            </a:r>
          </a:p>
        </p:txBody>
      </p:sp>
      <p:sp>
        <p:nvSpPr>
          <p:cNvPr id="31" name="影像"/>
          <p:cNvSpPr/>
          <p:nvPr>
            <p:ph type="pic" idx="22"/>
          </p:nvPr>
        </p:nvSpPr>
        <p:spPr>
          <a:xfrm>
            <a:off x="952500" y="-1460500"/>
            <a:ext cx="22479000" cy="13893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2" name="大標題文字"/>
          <p:cNvSpPr txBox="1"/>
          <p:nvPr>
            <p:ph type="title"/>
          </p:nvPr>
        </p:nvSpPr>
        <p:spPr>
          <a:xfrm>
            <a:off x="952500" y="9398000"/>
            <a:ext cx="13500100" cy="33401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大標題文字</a:t>
            </a:r>
          </a:p>
        </p:txBody>
      </p:sp>
      <p:sp>
        <p:nvSpPr>
          <p:cNvPr id="33" name="內文層級一…"/>
          <p:cNvSpPr txBox="1"/>
          <p:nvPr>
            <p:ph type="body" sz="quarter" idx="1"/>
          </p:nvPr>
        </p:nvSpPr>
        <p:spPr>
          <a:xfrm>
            <a:off x="15532100" y="9398000"/>
            <a:ext cx="7950200" cy="33401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2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32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32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32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大標題文字"/>
          <p:cNvSpPr txBox="1"/>
          <p:nvPr>
            <p:ph type="title"/>
          </p:nvPr>
        </p:nvSpPr>
        <p:spPr>
          <a:xfrm>
            <a:off x="952500" y="5194300"/>
            <a:ext cx="22479000" cy="33401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線條"/>
          <p:cNvSpPr/>
          <p:nvPr/>
        </p:nvSpPr>
        <p:spPr>
          <a:xfrm>
            <a:off x="952500" y="6858000"/>
            <a:ext cx="106432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0" name="線條"/>
          <p:cNvSpPr/>
          <p:nvPr/>
        </p:nvSpPr>
        <p:spPr>
          <a:xfrm>
            <a:off x="952500" y="3898900"/>
            <a:ext cx="1064309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1" name="範例文字"/>
          <p:cNvSpPr txBox="1"/>
          <p:nvPr>
            <p:ph type="body" sz="quarter" idx="21"/>
          </p:nvPr>
        </p:nvSpPr>
        <p:spPr>
          <a:xfrm>
            <a:off x="952500" y="3086100"/>
            <a:ext cx="10642600" cy="6731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3200"/>
            </a:lvl1pPr>
          </a:lstStyle>
          <a:p>
            <a:pPr/>
            <a:r>
              <a:t>範例文字</a:t>
            </a:r>
          </a:p>
        </p:txBody>
      </p:sp>
      <p:sp>
        <p:nvSpPr>
          <p:cNvPr id="52" name="影像"/>
          <p:cNvSpPr/>
          <p:nvPr>
            <p:ph type="pic" idx="22"/>
          </p:nvPr>
        </p:nvSpPr>
        <p:spPr>
          <a:xfrm>
            <a:off x="12534900" y="-1651000"/>
            <a:ext cx="10799069" cy="158242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3" name="大標題文字"/>
          <p:cNvSpPr txBox="1"/>
          <p:nvPr>
            <p:ph type="title"/>
          </p:nvPr>
        </p:nvSpPr>
        <p:spPr>
          <a:xfrm>
            <a:off x="952500" y="3975100"/>
            <a:ext cx="10642600" cy="2806700"/>
          </a:xfrm>
          <a:prstGeom prst="rect">
            <a:avLst/>
          </a:prstGeom>
        </p:spPr>
        <p:txBody>
          <a:bodyPr/>
          <a:lstStyle>
            <a:lvl1pPr algn="l">
              <a:defRPr sz="7800"/>
            </a:lvl1pPr>
          </a:lstStyle>
          <a:p>
            <a:pPr/>
            <a:r>
              <a:t>大標題文字</a:t>
            </a:r>
          </a:p>
        </p:txBody>
      </p:sp>
      <p:sp>
        <p:nvSpPr>
          <p:cNvPr id="54" name="內文層級一…"/>
          <p:cNvSpPr txBox="1"/>
          <p:nvPr>
            <p:ph type="body" sz="quarter" idx="1"/>
          </p:nvPr>
        </p:nvSpPr>
        <p:spPr>
          <a:xfrm>
            <a:off x="952500" y="7086600"/>
            <a:ext cx="10642600" cy="5638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2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32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32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32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6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線條"/>
          <p:cNvSpPr/>
          <p:nvPr/>
        </p:nvSpPr>
        <p:spPr>
          <a:xfrm>
            <a:off x="952500" y="3048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1" name="線條"/>
          <p:cNvSpPr/>
          <p:nvPr/>
        </p:nvSpPr>
        <p:spPr>
          <a:xfrm>
            <a:off x="952500" y="889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2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3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線條"/>
          <p:cNvSpPr/>
          <p:nvPr/>
        </p:nvSpPr>
        <p:spPr>
          <a:xfrm>
            <a:off x="952500" y="3048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2" name="線條"/>
          <p:cNvSpPr/>
          <p:nvPr/>
        </p:nvSpPr>
        <p:spPr>
          <a:xfrm>
            <a:off x="952500" y="889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3" name="影像"/>
          <p:cNvSpPr/>
          <p:nvPr>
            <p:ph type="pic" idx="21"/>
          </p:nvPr>
        </p:nvSpPr>
        <p:spPr>
          <a:xfrm>
            <a:off x="12636500" y="-2413000"/>
            <a:ext cx="11024412" cy="161544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85" name="內文層級一…"/>
          <p:cNvSpPr txBox="1"/>
          <p:nvPr>
            <p:ph type="body" sz="half" idx="1"/>
          </p:nvPr>
        </p:nvSpPr>
        <p:spPr>
          <a:xfrm>
            <a:off x="952500" y="3797300"/>
            <a:ext cx="10909300" cy="8928100"/>
          </a:xfrm>
          <a:prstGeom prst="rect">
            <a:avLst/>
          </a:prstGeom>
        </p:spPr>
        <p:txBody>
          <a:bodyPr/>
          <a:lstStyle>
            <a:lvl1pPr marL="508000" indent="-508000">
              <a:spcBef>
                <a:spcPts val="2500"/>
              </a:spcBef>
              <a:buSzPct val="65000"/>
              <a:defRPr sz="4200"/>
            </a:lvl1pPr>
            <a:lvl2pPr marL="1016000" indent="-508000">
              <a:spcBef>
                <a:spcPts val="2500"/>
              </a:spcBef>
              <a:buSzPct val="65000"/>
              <a:defRPr sz="4200"/>
            </a:lvl2pPr>
            <a:lvl3pPr marL="1524000" indent="-508000">
              <a:spcBef>
                <a:spcPts val="2500"/>
              </a:spcBef>
              <a:buSzPct val="65000"/>
              <a:defRPr sz="4200"/>
            </a:lvl3pPr>
            <a:lvl4pPr marL="2032000" indent="-508000">
              <a:spcBef>
                <a:spcPts val="2500"/>
              </a:spcBef>
              <a:buSzPct val="65000"/>
              <a:defRPr sz="4200"/>
            </a:lvl4pPr>
            <a:lvl5pPr marL="2540000" indent="-508000">
              <a:spcBef>
                <a:spcPts val="2500"/>
              </a:spcBef>
              <a:buSzPct val="65000"/>
              <a:defRPr sz="4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內文層級一…"/>
          <p:cNvSpPr txBox="1"/>
          <p:nvPr>
            <p:ph type="body" idx="1"/>
          </p:nvPr>
        </p:nvSpPr>
        <p:spPr>
          <a:xfrm>
            <a:off x="952500" y="1778000"/>
            <a:ext cx="22479000" cy="10147300"/>
          </a:xfrm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9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影像"/>
          <p:cNvSpPr/>
          <p:nvPr>
            <p:ph type="pic" sz="half" idx="21"/>
          </p:nvPr>
        </p:nvSpPr>
        <p:spPr>
          <a:xfrm>
            <a:off x="12232231" y="6024722"/>
            <a:ext cx="11497993" cy="8088517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2" name="影像"/>
          <p:cNvSpPr/>
          <p:nvPr>
            <p:ph type="pic" sz="half" idx="22"/>
          </p:nvPr>
        </p:nvSpPr>
        <p:spPr>
          <a:xfrm>
            <a:off x="12349986" y="635000"/>
            <a:ext cx="11226801" cy="68072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影像"/>
          <p:cNvSpPr/>
          <p:nvPr>
            <p:ph type="pic" idx="23"/>
          </p:nvPr>
        </p:nvSpPr>
        <p:spPr>
          <a:xfrm>
            <a:off x="730989" y="-2438400"/>
            <a:ext cx="11050413" cy="16192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線條"/>
          <p:cNvSpPr/>
          <p:nvPr/>
        </p:nvSpPr>
        <p:spPr>
          <a:xfrm>
            <a:off x="952500" y="30607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線條"/>
          <p:cNvSpPr/>
          <p:nvPr/>
        </p:nvSpPr>
        <p:spPr>
          <a:xfrm>
            <a:off x="952500" y="889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大標題文字"/>
          <p:cNvSpPr txBox="1"/>
          <p:nvPr>
            <p:ph type="title"/>
          </p:nvPr>
        </p:nvSpPr>
        <p:spPr>
          <a:xfrm>
            <a:off x="952500" y="1143000"/>
            <a:ext cx="22479000" cy="166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5" name="內文層級一…"/>
          <p:cNvSpPr txBox="1"/>
          <p:nvPr>
            <p:ph type="body" idx="1"/>
          </p:nvPr>
        </p:nvSpPr>
        <p:spPr>
          <a:xfrm>
            <a:off x="952500" y="3695700"/>
            <a:ext cx="22479000" cy="857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" name="幻燈片編號"/>
          <p:cNvSpPr txBox="1"/>
          <p:nvPr>
            <p:ph type="sldNum" sz="quarter" idx="2"/>
          </p:nvPr>
        </p:nvSpPr>
        <p:spPr>
          <a:xfrm>
            <a:off x="11976100" y="13017500"/>
            <a:ext cx="419100" cy="508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solidFill>
                  <a:srgbClr val="4C494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12192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8288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24384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30480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36576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42672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48768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54864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範例文字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範例文字</a:t>
            </a:r>
          </a:p>
        </p:txBody>
      </p:sp>
      <p:sp>
        <p:nvSpPr>
          <p:cNvPr id="138" name="教師專業發展經驗分享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教師專業發展經驗分享</a:t>
            </a:r>
          </a:p>
        </p:txBody>
      </p:sp>
      <p:sp>
        <p:nvSpPr>
          <p:cNvPr id="139" name="臺南市和順國中 林信廷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臺南市和順國中 林信廷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動力！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2950">
              <a:spcBef>
                <a:spcPts val="2000"/>
              </a:spcBef>
              <a:defRPr sz="8820"/>
            </a:lvl1pPr>
          </a:lstStyle>
          <a:p>
            <a:pPr/>
            <a:r>
              <a:t>動力！</a:t>
            </a:r>
          </a:p>
        </p:txBody>
      </p:sp>
      <p:sp>
        <p:nvSpPr>
          <p:cNvPr id="142" name="解決教學的需求！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解決教學的需求！</a:t>
            </a:r>
          </a:p>
          <a:p>
            <a:pPr lvl="1"/>
            <a:r>
              <a:t>挫折真的是成長的開始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專業是什麼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2950">
              <a:spcBef>
                <a:spcPts val="2000"/>
              </a:spcBef>
              <a:defRPr sz="8820"/>
            </a:lvl1pPr>
          </a:lstStyle>
          <a:p>
            <a:pPr/>
            <a:r>
              <a:t>專業是什麼</a:t>
            </a:r>
          </a:p>
        </p:txBody>
      </p:sp>
      <p:sp>
        <p:nvSpPr>
          <p:cNvPr id="145" name="教師的專業包含兩種：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教師的專業包含兩種：</a:t>
            </a:r>
          </a:p>
          <a:p>
            <a:pPr lvl="1"/>
            <a:r>
              <a:t>學科知識的專業</a:t>
            </a:r>
            <a:r>
              <a:rPr sz="3700"/>
              <a:t>（資訊科技領域比較需要時常更新）</a:t>
            </a:r>
            <a:endParaRPr sz="3700"/>
          </a:p>
          <a:p>
            <a:pPr lvl="1"/>
            <a:r>
              <a:t>教學技巧的專業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官方要求的教師專業發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2950">
              <a:spcBef>
                <a:spcPts val="2000"/>
              </a:spcBef>
              <a:defRPr sz="8820"/>
            </a:lvl1pPr>
          </a:lstStyle>
          <a:p>
            <a:pPr/>
            <a:r>
              <a:t>官方要求的教師專業發展</a:t>
            </a:r>
          </a:p>
        </p:txBody>
      </p:sp>
      <p:sp>
        <p:nvSpPr>
          <p:cNvPr id="148" name="教師專業發展支持平台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教師專業發展支持平台</a:t>
            </a:r>
          </a:p>
          <a:p>
            <a:pPr lvl="1"/>
            <a:r>
              <a:t>備、觀、議課（從教師評鑑轉型）</a:t>
            </a:r>
          </a:p>
          <a:p>
            <a:pPr lvl="1"/>
            <a:r>
              <a:t>老師每學期都要有一次公開觀課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校內可以做的措施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2950">
              <a:spcBef>
                <a:spcPts val="2000"/>
              </a:spcBef>
              <a:defRPr sz="8820"/>
            </a:lvl1pPr>
          </a:lstStyle>
          <a:p>
            <a:pPr/>
            <a:r>
              <a:t>校內可以做的措施</a:t>
            </a:r>
          </a:p>
        </p:txBody>
      </p:sp>
      <p:sp>
        <p:nvSpPr>
          <p:cNvPr id="151" name="成立社群、參加社群：圖書、食農（沒有壓力的聚會、聊天、吸收新知、慢慢成長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42544" indent="-542544" defTabSz="734694">
              <a:spcBef>
                <a:spcPts val="3000"/>
              </a:spcBef>
              <a:defRPr sz="4450"/>
            </a:pPr>
            <a:r>
              <a:t>成立社群、參加社群：圖書、食農</a:t>
            </a:r>
            <a:r>
              <a:rPr sz="3738"/>
              <a:t>（沒有壓力的聚會、聊天、吸收新知、慢慢成長）</a:t>
            </a:r>
            <a:endParaRPr sz="3738"/>
          </a:p>
          <a:p>
            <a:pPr marL="542544" indent="-542544" defTabSz="734694">
              <a:spcBef>
                <a:spcPts val="3000"/>
              </a:spcBef>
              <a:defRPr sz="4450"/>
            </a:pPr>
            <a:r>
              <a:t>共同備課日</a:t>
            </a:r>
          </a:p>
          <a:p>
            <a:pPr lvl="2" marL="1627632" indent="-542544" defTabSz="734694">
              <a:spcBef>
                <a:spcPts val="3000"/>
              </a:spcBef>
              <a:defRPr sz="3738"/>
            </a:pPr>
            <a:r>
              <a:t>寒暑假各有一天</a:t>
            </a:r>
          </a:p>
          <a:p>
            <a:pPr lvl="2" marL="1627632" indent="-542544" defTabSz="734694">
              <a:spcBef>
                <a:spcPts val="3000"/>
              </a:spcBef>
              <a:defRPr sz="3738"/>
            </a:pPr>
            <a:r>
              <a:t>教務處主導</a:t>
            </a:r>
          </a:p>
          <a:p>
            <a:pPr marL="542544" indent="-542544" defTabSz="734694">
              <a:spcBef>
                <a:spcPts val="3000"/>
              </a:spcBef>
              <a:defRPr sz="4450"/>
            </a:pPr>
            <a:r>
              <a:t>爭取計畫，再邀請其他老師加入</a:t>
            </a:r>
          </a:p>
          <a:p>
            <a:pPr lvl="2" marL="1627632" indent="-542544" defTabSz="734694">
              <a:spcBef>
                <a:spcPts val="3000"/>
              </a:spcBef>
              <a:defRPr sz="3738"/>
            </a:pPr>
            <a:r>
              <a:t>行動學習計畫</a:t>
            </a:r>
          </a:p>
          <a:p>
            <a:pPr lvl="2" marL="1627632" indent="-542544" defTabSz="734694">
              <a:spcBef>
                <a:spcPts val="3000"/>
              </a:spcBef>
              <a:defRPr sz="3738"/>
            </a:pPr>
            <a:r>
              <a:t>跨領域美感教學</a:t>
            </a:r>
          </a:p>
          <a:p>
            <a:pPr lvl="2" marL="1627632" indent="-542544" defTabSz="734694">
              <a:spcBef>
                <a:spcPts val="3000"/>
              </a:spcBef>
              <a:defRPr sz="3738"/>
            </a:pPr>
            <a:r>
              <a:t>科技輔助自主學習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老師個人可以做的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2950">
              <a:spcBef>
                <a:spcPts val="2000"/>
              </a:spcBef>
              <a:defRPr sz="8820"/>
            </a:lvl1pPr>
          </a:lstStyle>
          <a:p>
            <a:pPr/>
            <a:r>
              <a:t>老師個人可以做的</a:t>
            </a:r>
          </a:p>
        </p:txBody>
      </p:sp>
      <p:sp>
        <p:nvSpPr>
          <p:cNvPr id="154" name="參加研習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參加研習</a:t>
            </a:r>
          </a:p>
          <a:p>
            <a:pPr lvl="1">
              <a:defRPr sz="4200"/>
            </a:pPr>
            <a:r>
              <a:t>輔導團舉辦的分區到校諮詢服務、研習</a:t>
            </a:r>
          </a:p>
          <a:p>
            <a:pPr lvl="1">
              <a:defRPr sz="4200"/>
            </a:pPr>
            <a:r>
              <a:t>一大堆計畫衍生出來的成果發表</a:t>
            </a:r>
          </a:p>
          <a:p>
            <a:pPr/>
            <a:r>
              <a:t>參加競賽</a:t>
            </a:r>
          </a:p>
          <a:p>
            <a:pPr lvl="1">
              <a:defRPr sz="4200"/>
            </a:pPr>
            <a:r>
              <a:t>ＳＵＰＥＲ（民間）、師鐸獎（官方）、教學卓越、資訊創新應用團隊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個人心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2950">
              <a:spcBef>
                <a:spcPts val="2000"/>
              </a:spcBef>
              <a:defRPr sz="8820"/>
            </a:lvl1pPr>
          </a:lstStyle>
          <a:p>
            <a:pPr/>
            <a:r>
              <a:t>個人心得</a:t>
            </a:r>
          </a:p>
        </p:txBody>
      </p:sp>
      <p:sp>
        <p:nvSpPr>
          <p:cNvPr id="157" name="你是學生，你比較喜歡會成長、很創新的老師，還是一塵不變的老師？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你是學生，你比較喜歡會成長、很創新的老師，還是一塵不變的老師？</a:t>
            </a:r>
          </a:p>
          <a:p>
            <a:pPr/>
            <a:r>
              <a:t>你是學生，你會比較喜歡專業度很高的老師，還是一問三不知的老師？</a:t>
            </a:r>
          </a:p>
          <a:p>
            <a:pPr/>
            <a:r>
              <a:t>你是學生，你會喜歡教的很差的老師，還是教的很好的老師？</a:t>
            </a:r>
          </a:p>
          <a:p>
            <a:pPr/>
          </a:p>
          <a:p>
            <a:pPr/>
            <a:r>
              <a:t>我看到的學校受歡迎的老師，就是後面那些特質的。所以，不停成長吧！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