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63" r:id="rId4"/>
    <p:sldId id="266" r:id="rId5"/>
    <p:sldId id="260" r:id="rId6"/>
    <p:sldId id="296" r:id="rId7"/>
    <p:sldId id="297" r:id="rId8"/>
    <p:sldId id="261" r:id="rId9"/>
    <p:sldId id="298" r:id="rId10"/>
    <p:sldId id="299" r:id="rId11"/>
    <p:sldId id="300" r:id="rId12"/>
    <p:sldId id="301" r:id="rId13"/>
    <p:sldId id="278" r:id="rId14"/>
  </p:sldIdLst>
  <p:sldSz cx="9144000" cy="5143500" type="screen16x9"/>
  <p:notesSz cx="6858000" cy="9144000"/>
  <p:embeddedFontLst>
    <p:embeddedFont>
      <p:font typeface="Advent Pro SemiBold" panose="02020500000000000000" charset="0"/>
      <p:regular r:id="rId17"/>
      <p:bold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Fira Sans Condensed Medium" panose="020B0603050000020004" pitchFamily="34" charset="0"/>
      <p:regular r:id="rId23"/>
      <p:bold r:id="rId24"/>
      <p:italic r:id="rId25"/>
      <p:boldItalic r:id="rId26"/>
    </p:embeddedFont>
    <p:embeddedFont>
      <p:font typeface="Fira Sans Extra Condensed Medium" panose="02020500000000000000" charset="0"/>
      <p:regular r:id="rId27"/>
      <p:bold r:id="rId28"/>
      <p:italic r:id="rId29"/>
      <p:boldItalic r:id="rId30"/>
    </p:embeddedFont>
    <p:embeddedFont>
      <p:font typeface="Maven Pro" panose="02020500000000000000" charset="0"/>
      <p:regular r:id="rId31"/>
      <p:bold r:id="rId32"/>
    </p:embeddedFont>
    <p:embeddedFont>
      <p:font typeface="Share Tech" panose="02020500000000000000" charset="0"/>
      <p:regular r:id="rId33"/>
    </p:embeddedFont>
    <p:embeddedFont>
      <p:font typeface="微軟正黑體" panose="020B0604030504040204" pitchFamily="34" charset="-120"/>
      <p:regular r:id="rId34"/>
      <p:bold r:id="rId35"/>
    </p:embeddedFont>
    <p:embeddedFont>
      <p:font typeface="標楷體" panose="03000509000000000000" pitchFamily="65" charset="-120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7F47C"/>
    <a:srgbClr val="FFFF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66A462A-42BF-4755-B556-9775C4BDB70B}">
  <a:tblStyle styleId="{F66A462A-42BF-4755-B556-9775C4BDB7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13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theme" Target="theme/theme1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數列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00A-4F26-AB3E-9C28EEBB0E56}"/>
              </c:ext>
            </c:extLst>
          </c:dPt>
          <c:dLbls>
            <c:dLbl>
              <c:idx val="1"/>
              <c:numFmt formatCode="0.0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900A-4F26-AB3E-9C28EEBB0E56}"/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>
                        <a:lumMod val="9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工作表1!$A$2:$A$7</c:f>
              <c:strCache>
                <c:ptCount val="6"/>
                <c:pt idx="0">
                  <c:v>20以下</c:v>
                </c:pt>
                <c:pt idx="1">
                  <c:v>21~25</c:v>
                </c:pt>
                <c:pt idx="2">
                  <c:v>26~30</c:v>
                </c:pt>
                <c:pt idx="3">
                  <c:v>31~35</c:v>
                </c:pt>
                <c:pt idx="4">
                  <c:v>36~40</c:v>
                </c:pt>
                <c:pt idx="5">
                  <c:v>41以上</c:v>
                </c:pt>
              </c:strCache>
            </c:strRef>
          </c:cat>
          <c:val>
            <c:numRef>
              <c:f>工作表1!$B$2:$B$7</c:f>
              <c:numCache>
                <c:formatCode>General</c:formatCode>
                <c:ptCount val="6"/>
                <c:pt idx="0">
                  <c:v>8.9201877934272297E-2</c:v>
                </c:pt>
                <c:pt idx="1">
                  <c:v>0.41314553990610331</c:v>
                </c:pt>
                <c:pt idx="2">
                  <c:v>0.21126760563380281</c:v>
                </c:pt>
                <c:pt idx="3">
                  <c:v>7.5117370892018781E-2</c:v>
                </c:pt>
                <c:pt idx="4">
                  <c:v>5.1643192488262914E-2</c:v>
                </c:pt>
                <c:pt idx="5">
                  <c:v>0.15962441314553991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0A-4F26-AB3E-9C28EEBB0E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26526959"/>
        <c:axId val="1126519471"/>
      </c:barChart>
      <c:catAx>
        <c:axId val="1126526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26519471"/>
        <c:crosses val="autoZero"/>
        <c:auto val="1"/>
        <c:lblAlgn val="ctr"/>
        <c:lblOffset val="100"/>
        <c:noMultiLvlLbl val="0"/>
      </c:catAx>
      <c:valAx>
        <c:axId val="1126519471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265269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銷售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D23-4C3E-9C6F-D038A3C0B295}"/>
              </c:ext>
            </c:extLst>
          </c:dPt>
          <c:dPt>
            <c:idx val="1"/>
            <c:bubble3D val="0"/>
            <c:spPr>
              <a:solidFill>
                <a:srgbClr val="FFFF9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5E1E-4B85-BB93-D0803564A669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D23-4C3E-9C6F-D038A3C0B295}"/>
              </c:ext>
            </c:extLst>
          </c:dPt>
          <c:dPt>
            <c:idx val="3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E1E-4B85-BB93-D0803564A66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工作表1!$A$2:$A$5</c:f>
              <c:strCache>
                <c:ptCount val="4"/>
                <c:pt idx="0">
                  <c:v>一般維修
（24小時）</c:v>
                </c:pt>
                <c:pt idx="1">
                  <c:v>一日快速維修
(8小時)</c:v>
                </c:pt>
                <c:pt idx="2">
                  <c:v>半日快速維修
(4小時)</c:v>
                </c:pt>
                <c:pt idx="3">
                  <c:v>現場快速維修
(2小時)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58</c:v>
                </c:pt>
                <c:pt idx="1">
                  <c:v>90</c:v>
                </c:pt>
                <c:pt idx="2">
                  <c:v>16</c:v>
                </c:pt>
                <c:pt idx="3">
                  <c:v>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1E-4B85-BB93-D0803564A66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653463-4028-4337-915F-8FF37BB37E6A}" type="datetimeFigureOut">
              <a:rPr lang="zh-TW" altLang="en-US" smtClean="0"/>
              <a:t>2021/11/4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15FED-CA95-43D2-848A-117AE385CD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69661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2538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78868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31814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6c52a2e8d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6c52a2e8d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6c4305b01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6c4305b01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7876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6750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1926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3072675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908139" y="2746889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4634300" y="-5562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8497204" y="240422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5" r:id="rId5"/>
    <p:sldLayoutId id="2147483659" r:id="rId6"/>
    <p:sldLayoutId id="2147483663" r:id="rId7"/>
    <p:sldLayoutId id="2147483665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3018290" y="2833699"/>
            <a:ext cx="3152683" cy="10797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pc="3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組長：吳明軒 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(B10856012)</a:t>
            </a:r>
          </a:p>
          <a:p>
            <a:pPr marL="0" indent="0" algn="l"/>
            <a:r>
              <a:rPr lang="zh-TW" altLang="en-US" spc="3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組員：蔡承恩 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(B10856050)</a:t>
            </a:r>
          </a:p>
          <a:p>
            <a:pPr marL="0" lvl="0" indent="0" algn="l"/>
            <a:r>
              <a:rPr lang="zh-TW" altLang="en-US" dirty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　　　 </a:t>
            </a:r>
            <a:r>
              <a:rPr lang="zh-TW" altLang="en-US" spc="3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吳雲聖</a:t>
            </a:r>
            <a:r>
              <a:rPr lang="zh-TW" altLang="en-US" dirty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(B10856055)</a:t>
            </a:r>
            <a:endParaRPr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6109834" y="313044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800" b="1" dirty="0"/>
              <a:t>電腦</a:t>
            </a:r>
            <a:r>
              <a:rPr lang="zh-TW" altLang="en-US" sz="4800" b="1" dirty="0">
                <a:solidFill>
                  <a:schemeClr val="accent5">
                    <a:lumMod val="75000"/>
                  </a:schemeClr>
                </a:solidFill>
              </a:rPr>
              <a:t>維修</a:t>
            </a:r>
            <a:br>
              <a:rPr lang="en-US" altLang="zh-TW" sz="4800" b="1" dirty="0"/>
            </a:br>
            <a:r>
              <a:rPr lang="zh-TW" altLang="en-US" sz="4800" b="1" dirty="0"/>
              <a:t>服務與定價</a:t>
            </a:r>
            <a:endParaRPr sz="48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TW" altLang="en-US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顧客接受價格的期望值</a:t>
            </a:r>
            <a:endParaRPr sz="3000" spc="3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976938"/>
              </p:ext>
            </p:extLst>
          </p:nvPr>
        </p:nvGraphicFramePr>
        <p:xfrm>
          <a:off x="1685499" y="1047415"/>
          <a:ext cx="5868537" cy="3831660"/>
        </p:xfrm>
        <a:graphic>
          <a:graphicData uri="http://schemas.openxmlformats.org/drawingml/2006/table">
            <a:tbl>
              <a:tblPr>
                <a:tableStyleId>{F66A462A-42BF-4755-B556-9775C4BDB70B}</a:tableStyleId>
              </a:tblPr>
              <a:tblGrid>
                <a:gridCol w="708001">
                  <a:extLst>
                    <a:ext uri="{9D8B030D-6E8A-4147-A177-3AD203B41FA5}">
                      <a16:colId xmlns:a16="http://schemas.microsoft.com/office/drawing/2014/main" val="4183707874"/>
                    </a:ext>
                  </a:extLst>
                </a:gridCol>
                <a:gridCol w="1148534">
                  <a:extLst>
                    <a:ext uri="{9D8B030D-6E8A-4147-A177-3AD203B41FA5}">
                      <a16:colId xmlns:a16="http://schemas.microsoft.com/office/drawing/2014/main" val="4018029539"/>
                    </a:ext>
                  </a:extLst>
                </a:gridCol>
                <a:gridCol w="1337334">
                  <a:extLst>
                    <a:ext uri="{9D8B030D-6E8A-4147-A177-3AD203B41FA5}">
                      <a16:colId xmlns:a16="http://schemas.microsoft.com/office/drawing/2014/main" val="1416550140"/>
                    </a:ext>
                  </a:extLst>
                </a:gridCol>
                <a:gridCol w="1337334">
                  <a:extLst>
                    <a:ext uri="{9D8B030D-6E8A-4147-A177-3AD203B41FA5}">
                      <a16:colId xmlns:a16="http://schemas.microsoft.com/office/drawing/2014/main" val="1204175625"/>
                    </a:ext>
                  </a:extLst>
                </a:gridCol>
                <a:gridCol w="1337334">
                  <a:extLst>
                    <a:ext uri="{9D8B030D-6E8A-4147-A177-3AD203B41FA5}">
                      <a16:colId xmlns:a16="http://schemas.microsoft.com/office/drawing/2014/main" val="3042827372"/>
                    </a:ext>
                  </a:extLst>
                </a:gridCol>
              </a:tblGrid>
              <a:tr h="570672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期望值</a:t>
                      </a:r>
                      <a:endParaRPr lang="zh-TW" altLang="en-US" sz="11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一般維修</a:t>
                      </a:r>
                      <a:br>
                        <a:rPr lang="zh-TW" altLang="en-US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</a:br>
                      <a:r>
                        <a:rPr lang="zh-TW" altLang="en-US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（</a:t>
                      </a:r>
                      <a:r>
                        <a:rPr lang="en-US" altLang="zh-TW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24</a:t>
                      </a:r>
                      <a:r>
                        <a:rPr lang="zh-TW" altLang="en-US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小時）</a:t>
                      </a:r>
                      <a:endParaRPr lang="zh-TW" altLang="en-US" sz="11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一日快速維修</a:t>
                      </a:r>
                      <a:br>
                        <a:rPr lang="zh-TW" altLang="en-US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</a:br>
                      <a:r>
                        <a:rPr lang="en-US" altLang="zh-TW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(8</a:t>
                      </a:r>
                      <a:r>
                        <a:rPr lang="zh-TW" altLang="en-US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小時</a:t>
                      </a:r>
                      <a:r>
                        <a:rPr lang="en-US" altLang="zh-TW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)</a:t>
                      </a:r>
                      <a:endParaRPr lang="en-US" altLang="zh-TW" sz="11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半日快速維修</a:t>
                      </a:r>
                      <a:br>
                        <a:rPr lang="zh-TW" altLang="en-US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</a:br>
                      <a:r>
                        <a:rPr lang="en-US" altLang="zh-TW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(4</a:t>
                      </a:r>
                      <a:r>
                        <a:rPr lang="zh-TW" altLang="en-US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小時</a:t>
                      </a:r>
                      <a:r>
                        <a:rPr lang="en-US" altLang="zh-TW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)</a:t>
                      </a:r>
                      <a:endParaRPr lang="en-US" altLang="zh-TW" sz="11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現場快速維修</a:t>
                      </a:r>
                      <a:br>
                        <a:rPr lang="zh-TW" altLang="en-US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</a:br>
                      <a:r>
                        <a:rPr lang="en-US" altLang="zh-TW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(2</a:t>
                      </a:r>
                      <a:r>
                        <a:rPr lang="zh-TW" altLang="en-US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小時</a:t>
                      </a:r>
                      <a:r>
                        <a:rPr lang="en-US" altLang="zh-TW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)</a:t>
                      </a:r>
                      <a:endParaRPr lang="en-US" altLang="zh-TW" sz="11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86665766"/>
                  </a:ext>
                </a:extLst>
              </a:tr>
              <a:tr h="2717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100</a:t>
                      </a:r>
                      <a:endParaRPr lang="en-US" altLang="zh-TW" sz="11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96.55</a:t>
                      </a:r>
                      <a:endParaRPr lang="en-US" altLang="zh-TW" sz="11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92.22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100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91.84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5396406"/>
                  </a:ext>
                </a:extLst>
              </a:tr>
              <a:tr h="2717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200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186.2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184.44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200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183.68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271893"/>
                  </a:ext>
                </a:extLst>
              </a:tr>
              <a:tr h="2717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300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232.77</a:t>
                      </a:r>
                      <a:endParaRPr lang="en-US" altLang="zh-TW" sz="11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276.66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300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275.52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71741691"/>
                  </a:ext>
                </a:extLst>
              </a:tr>
              <a:tr h="2717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400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68.96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364.44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400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367.36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0043415"/>
                  </a:ext>
                </a:extLst>
              </a:tr>
              <a:tr h="2717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500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25.85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394.45</a:t>
                      </a:r>
                      <a:endParaRPr lang="en-US" altLang="zh-TW" sz="11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500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459.2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059601"/>
                  </a:ext>
                </a:extLst>
              </a:tr>
              <a:tr h="2717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600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10.32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160.02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525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477.54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3369632"/>
                  </a:ext>
                </a:extLst>
              </a:tr>
              <a:tr h="2717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700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85.54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568.75</a:t>
                      </a:r>
                      <a:endParaRPr lang="en-US" altLang="zh-TW" sz="11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485.73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7536632"/>
                  </a:ext>
                </a:extLst>
              </a:tr>
              <a:tr h="2717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800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44.48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600</a:t>
                      </a:r>
                      <a:endParaRPr lang="en-US" altLang="zh-TW" sz="11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522.48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0095170"/>
                  </a:ext>
                </a:extLst>
              </a:tr>
              <a:tr h="2717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900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39.96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168.75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532.62</a:t>
                      </a:r>
                      <a:endParaRPr lang="en-US" altLang="zh-TW" sz="11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6124416"/>
                  </a:ext>
                </a:extLst>
              </a:tr>
              <a:tr h="2717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1000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62.5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489.8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8395696"/>
                  </a:ext>
                </a:extLst>
              </a:tr>
              <a:tr h="2717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1100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68.75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224.51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797082"/>
                  </a:ext>
                </a:extLst>
              </a:tr>
              <a:tr h="2717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1200</a:t>
                      </a:r>
                      <a:endParaRPr lang="en-US" altLang="zh-TW" sz="11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75</a:t>
                      </a:r>
                      <a:endParaRPr lang="en-US" altLang="zh-TW" sz="11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73.44</a:t>
                      </a:r>
                      <a:endParaRPr lang="en-US" altLang="zh-TW" sz="11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5047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652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2441261" y="2881389"/>
            <a:ext cx="4138422" cy="918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最終定價</a:t>
            </a:r>
          </a:p>
        </p:txBody>
      </p:sp>
      <p:sp>
        <p:nvSpPr>
          <p:cNvPr id="689" name="Google Shape;689;p32"/>
          <p:cNvSpPr/>
          <p:nvPr/>
        </p:nvSpPr>
        <p:spPr>
          <a:xfrm>
            <a:off x="3915872" y="1748867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3967922" y="2026228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</a:t>
            </a:r>
            <a:r>
              <a:rPr lang="en-US" dirty="0">
                <a:solidFill>
                  <a:schemeClr val="dk2"/>
                </a:solidFill>
              </a:rPr>
              <a:t>3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973233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9027852"/>
      </p:ext>
    </p:extLst>
  </p:cSld>
  <p:clrMapOvr>
    <a:masterClrMapping/>
  </p:clrMapOvr>
  <p:transition spd="med"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092736"/>
              </p:ext>
            </p:extLst>
          </p:nvPr>
        </p:nvGraphicFramePr>
        <p:xfrm>
          <a:off x="1276065" y="355668"/>
          <a:ext cx="6591871" cy="4432164"/>
        </p:xfrm>
        <a:graphic>
          <a:graphicData uri="http://schemas.openxmlformats.org/drawingml/2006/table">
            <a:tbl>
              <a:tblPr>
                <a:tableStyleId>{F66A462A-42BF-4755-B556-9775C4BDB70B}</a:tableStyleId>
              </a:tblPr>
              <a:tblGrid>
                <a:gridCol w="795266">
                  <a:extLst>
                    <a:ext uri="{9D8B030D-6E8A-4147-A177-3AD203B41FA5}">
                      <a16:colId xmlns:a16="http://schemas.microsoft.com/office/drawing/2014/main" val="4183707874"/>
                    </a:ext>
                  </a:extLst>
                </a:gridCol>
                <a:gridCol w="1290098">
                  <a:extLst>
                    <a:ext uri="{9D8B030D-6E8A-4147-A177-3AD203B41FA5}">
                      <a16:colId xmlns:a16="http://schemas.microsoft.com/office/drawing/2014/main" val="4018029539"/>
                    </a:ext>
                  </a:extLst>
                </a:gridCol>
                <a:gridCol w="1502169">
                  <a:extLst>
                    <a:ext uri="{9D8B030D-6E8A-4147-A177-3AD203B41FA5}">
                      <a16:colId xmlns:a16="http://schemas.microsoft.com/office/drawing/2014/main" val="1416550140"/>
                    </a:ext>
                  </a:extLst>
                </a:gridCol>
                <a:gridCol w="1502169">
                  <a:extLst>
                    <a:ext uri="{9D8B030D-6E8A-4147-A177-3AD203B41FA5}">
                      <a16:colId xmlns:a16="http://schemas.microsoft.com/office/drawing/2014/main" val="1204175625"/>
                    </a:ext>
                  </a:extLst>
                </a:gridCol>
                <a:gridCol w="1502169">
                  <a:extLst>
                    <a:ext uri="{9D8B030D-6E8A-4147-A177-3AD203B41FA5}">
                      <a16:colId xmlns:a16="http://schemas.microsoft.com/office/drawing/2014/main" val="3042827372"/>
                    </a:ext>
                  </a:extLst>
                </a:gridCol>
              </a:tblGrid>
              <a:tr h="66010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期望值</a:t>
                      </a:r>
                      <a:endParaRPr lang="zh-TW" altLang="en-US" sz="11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一般維修</a:t>
                      </a:r>
                      <a:br>
                        <a:rPr lang="zh-TW" altLang="en-US" sz="11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</a:br>
                      <a:r>
                        <a:rPr lang="zh-TW" altLang="en-US" sz="11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（</a:t>
                      </a:r>
                      <a:r>
                        <a:rPr lang="en-US" altLang="zh-TW" sz="11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24</a:t>
                      </a:r>
                      <a:r>
                        <a:rPr lang="zh-TW" altLang="en-US" sz="11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小時）</a:t>
                      </a:r>
                      <a:endParaRPr lang="zh-TW" altLang="en-US" sz="11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一日快速維修</a:t>
                      </a:r>
                      <a:br>
                        <a:rPr lang="zh-TW" altLang="en-US" sz="11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</a:br>
                      <a:r>
                        <a:rPr lang="en-US" altLang="zh-TW" sz="11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(8</a:t>
                      </a:r>
                      <a:r>
                        <a:rPr lang="zh-TW" altLang="en-US" sz="11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小時</a:t>
                      </a:r>
                      <a:r>
                        <a:rPr lang="en-US" altLang="zh-TW" sz="11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)</a:t>
                      </a:r>
                      <a:endParaRPr lang="en-US" altLang="zh-TW" sz="11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半日快速維修</a:t>
                      </a:r>
                      <a:br>
                        <a:rPr lang="zh-TW" altLang="en-US" sz="11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</a:br>
                      <a:r>
                        <a:rPr lang="en-US" altLang="zh-TW" sz="11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(4</a:t>
                      </a:r>
                      <a:r>
                        <a:rPr lang="zh-TW" altLang="en-US" sz="11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小時</a:t>
                      </a:r>
                      <a:r>
                        <a:rPr lang="en-US" altLang="zh-TW" sz="11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)</a:t>
                      </a:r>
                      <a:endParaRPr lang="en-US" altLang="zh-TW" sz="11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現場快速維修</a:t>
                      </a:r>
                      <a:br>
                        <a:rPr lang="zh-TW" altLang="en-US" sz="11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</a:br>
                      <a:r>
                        <a:rPr lang="en-US" altLang="zh-TW" sz="11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(2</a:t>
                      </a:r>
                      <a:r>
                        <a:rPr lang="zh-TW" altLang="en-US" sz="11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小時</a:t>
                      </a:r>
                      <a:r>
                        <a:rPr lang="en-US" altLang="zh-TW" sz="11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)</a:t>
                      </a:r>
                      <a:endParaRPr lang="en-US" altLang="zh-TW" sz="11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86665766"/>
                  </a:ext>
                </a:extLst>
              </a:tr>
              <a:tr h="3143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100</a:t>
                      </a:r>
                      <a:endParaRPr lang="en-US" altLang="zh-TW" sz="11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96.55</a:t>
                      </a:r>
                      <a:endParaRPr lang="en-US" altLang="zh-TW" sz="11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92.22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100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91.84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5396406"/>
                  </a:ext>
                </a:extLst>
              </a:tr>
              <a:tr h="3143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200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186.2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184.44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200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183.68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271893"/>
                  </a:ext>
                </a:extLst>
              </a:tr>
              <a:tr h="3143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300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1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232.77</a:t>
                      </a:r>
                      <a:endParaRPr lang="en-US" altLang="zh-TW" sz="11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276.66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300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275.52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71741691"/>
                  </a:ext>
                </a:extLst>
              </a:tr>
              <a:tr h="3143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400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68.96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364.44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400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367.36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0043415"/>
                  </a:ext>
                </a:extLst>
              </a:tr>
              <a:tr h="3143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500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25.85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1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394.45</a:t>
                      </a:r>
                      <a:endParaRPr lang="en-US" altLang="zh-TW" sz="11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500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459.2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059601"/>
                  </a:ext>
                </a:extLst>
              </a:tr>
              <a:tr h="3143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600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10.32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160.02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525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477.54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3369632"/>
                  </a:ext>
                </a:extLst>
              </a:tr>
              <a:tr h="3143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700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85.54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568.75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485.73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7536632"/>
                  </a:ext>
                </a:extLst>
              </a:tr>
              <a:tr h="3143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800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44.48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1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600</a:t>
                      </a:r>
                      <a:endParaRPr lang="en-US" altLang="zh-TW" sz="11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522.48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0095170"/>
                  </a:ext>
                </a:extLst>
              </a:tr>
              <a:tr h="3143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900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39.96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168.75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1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532.62</a:t>
                      </a:r>
                      <a:endParaRPr lang="en-US" altLang="zh-TW" sz="11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6124416"/>
                  </a:ext>
                </a:extLst>
              </a:tr>
              <a:tr h="3143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1000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62.5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489.8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8395696"/>
                  </a:ext>
                </a:extLst>
              </a:tr>
              <a:tr h="3143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1100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68.75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224.51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797082"/>
                  </a:ext>
                </a:extLst>
              </a:tr>
              <a:tr h="3143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1200</a:t>
                      </a:r>
                      <a:endParaRPr lang="en-US" altLang="zh-TW" sz="11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75</a:t>
                      </a:r>
                      <a:endParaRPr lang="en-US" altLang="zh-TW" sz="11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73.44</a:t>
                      </a:r>
                      <a:endParaRPr lang="en-US" altLang="zh-TW" sz="11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5047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053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47"/>
          <p:cNvSpPr txBox="1">
            <a:spLocks noGrp="1"/>
          </p:cNvSpPr>
          <p:nvPr>
            <p:ph type="title"/>
          </p:nvPr>
        </p:nvSpPr>
        <p:spPr>
          <a:xfrm>
            <a:off x="2484798" y="2143973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  <p:sp>
        <p:nvSpPr>
          <p:cNvPr id="1364" name="Google Shape;1364;p47"/>
          <p:cNvSpPr/>
          <p:nvPr/>
        </p:nvSpPr>
        <p:spPr>
          <a:xfrm>
            <a:off x="-65247" y="971445"/>
            <a:ext cx="62397" cy="62143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5" name="Google Shape;1365;p47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1366" name="Google Shape;1366;p47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7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7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9" name="Google Shape;1369;p47"/>
          <p:cNvSpPr/>
          <p:nvPr/>
        </p:nvSpPr>
        <p:spPr>
          <a:xfrm>
            <a:off x="9277943" y="-708433"/>
            <a:ext cx="9132" cy="2718429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47"/>
          <p:cNvSpPr/>
          <p:nvPr/>
        </p:nvSpPr>
        <p:spPr>
          <a:xfrm>
            <a:off x="335228" y="-685306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6320418" y="3243240"/>
            <a:ext cx="2251800" cy="4789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TW" altLang="en-US" spc="300" dirty="0"/>
              <a:t>最終定價</a:t>
            </a:r>
            <a:endParaRPr spc="300" dirty="0"/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3345066" y="3238992"/>
            <a:ext cx="1948875" cy="7622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zh-TW" altLang="en-US" spc="300" dirty="0"/>
              <a:t>統計顧客</a:t>
            </a:r>
            <a:br>
              <a:rPr lang="en-US" altLang="zh-TW" spc="300" dirty="0"/>
            </a:br>
            <a:r>
              <a:rPr lang="zh-TW" altLang="en-US" spc="300" dirty="0"/>
              <a:t>願意接受價格</a:t>
            </a:r>
            <a:endParaRPr spc="300"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952102" y="3231576"/>
            <a:ext cx="1366487" cy="4665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pc="300" dirty="0"/>
              <a:t>問卷來源</a:t>
            </a:r>
            <a:endParaRPr spc="300"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13577;p64"/>
          <p:cNvGrpSpPr/>
          <p:nvPr/>
        </p:nvGrpSpPr>
        <p:grpSpPr>
          <a:xfrm>
            <a:off x="4068000" y="1793178"/>
            <a:ext cx="559742" cy="416252"/>
            <a:chOff x="5626763" y="2013829"/>
            <a:chExt cx="351722" cy="274788"/>
          </a:xfrm>
          <a:solidFill>
            <a:srgbClr val="000000"/>
          </a:solidFill>
        </p:grpSpPr>
        <p:sp>
          <p:nvSpPr>
            <p:cNvPr id="38" name="Google Shape;13578;p64"/>
            <p:cNvSpPr/>
            <p:nvPr/>
          </p:nvSpPr>
          <p:spPr>
            <a:xfrm>
              <a:off x="5626763" y="2013829"/>
              <a:ext cx="351722" cy="274788"/>
            </a:xfrm>
            <a:custGeom>
              <a:avLst/>
              <a:gdLst/>
              <a:ahLst/>
              <a:cxnLst/>
              <a:rect l="l" t="t" r="r" b="b"/>
              <a:pathLst>
                <a:path w="11050" h="8633" extrusionOk="0">
                  <a:moveTo>
                    <a:pt x="10657" y="345"/>
                  </a:moveTo>
                  <a:lnTo>
                    <a:pt x="10681" y="714"/>
                  </a:lnTo>
                  <a:lnTo>
                    <a:pt x="9395" y="714"/>
                  </a:lnTo>
                  <a:cubicBezTo>
                    <a:pt x="9312" y="714"/>
                    <a:pt x="9216" y="786"/>
                    <a:pt x="9216" y="893"/>
                  </a:cubicBezTo>
                  <a:cubicBezTo>
                    <a:pt x="9216" y="1000"/>
                    <a:pt x="9288" y="1072"/>
                    <a:pt x="9395" y="1072"/>
                  </a:cubicBezTo>
                  <a:lnTo>
                    <a:pt x="10383" y="1072"/>
                  </a:lnTo>
                  <a:lnTo>
                    <a:pt x="10383" y="6191"/>
                  </a:lnTo>
                  <a:lnTo>
                    <a:pt x="4466" y="6191"/>
                  </a:lnTo>
                  <a:lnTo>
                    <a:pt x="4466" y="6025"/>
                  </a:lnTo>
                  <a:cubicBezTo>
                    <a:pt x="4466" y="5929"/>
                    <a:pt x="4394" y="5846"/>
                    <a:pt x="4287" y="5846"/>
                  </a:cubicBezTo>
                  <a:lnTo>
                    <a:pt x="4001" y="5846"/>
                  </a:lnTo>
                  <a:cubicBezTo>
                    <a:pt x="3978" y="5739"/>
                    <a:pt x="3930" y="5644"/>
                    <a:pt x="3871" y="5536"/>
                  </a:cubicBezTo>
                  <a:lnTo>
                    <a:pt x="4085" y="5322"/>
                  </a:lnTo>
                  <a:cubicBezTo>
                    <a:pt x="4156" y="5251"/>
                    <a:pt x="4156" y="5144"/>
                    <a:pt x="4085" y="5072"/>
                  </a:cubicBezTo>
                  <a:lnTo>
                    <a:pt x="3549" y="4536"/>
                  </a:lnTo>
                  <a:cubicBezTo>
                    <a:pt x="3513" y="4512"/>
                    <a:pt x="3478" y="4489"/>
                    <a:pt x="3430" y="4489"/>
                  </a:cubicBezTo>
                  <a:cubicBezTo>
                    <a:pt x="3382" y="4489"/>
                    <a:pt x="3335" y="4512"/>
                    <a:pt x="3311" y="4536"/>
                  </a:cubicBezTo>
                  <a:lnTo>
                    <a:pt x="3097" y="4739"/>
                  </a:lnTo>
                  <a:cubicBezTo>
                    <a:pt x="2989" y="4679"/>
                    <a:pt x="2894" y="4643"/>
                    <a:pt x="2787" y="4608"/>
                  </a:cubicBezTo>
                  <a:lnTo>
                    <a:pt x="2787" y="4334"/>
                  </a:lnTo>
                  <a:cubicBezTo>
                    <a:pt x="2787" y="4239"/>
                    <a:pt x="2716" y="4155"/>
                    <a:pt x="2608" y="4155"/>
                  </a:cubicBezTo>
                  <a:lnTo>
                    <a:pt x="2180" y="4155"/>
                  </a:lnTo>
                  <a:lnTo>
                    <a:pt x="2180" y="1060"/>
                  </a:lnTo>
                  <a:lnTo>
                    <a:pt x="8788" y="1060"/>
                  </a:lnTo>
                  <a:cubicBezTo>
                    <a:pt x="8871" y="1060"/>
                    <a:pt x="8966" y="976"/>
                    <a:pt x="8966" y="881"/>
                  </a:cubicBezTo>
                  <a:cubicBezTo>
                    <a:pt x="8966" y="786"/>
                    <a:pt x="8895" y="702"/>
                    <a:pt x="8788" y="702"/>
                  </a:cubicBezTo>
                  <a:lnTo>
                    <a:pt x="1894" y="702"/>
                  </a:lnTo>
                  <a:lnTo>
                    <a:pt x="1894" y="345"/>
                  </a:lnTo>
                  <a:close/>
                  <a:moveTo>
                    <a:pt x="10681" y="6537"/>
                  </a:moveTo>
                  <a:lnTo>
                    <a:pt x="10681" y="6870"/>
                  </a:lnTo>
                  <a:lnTo>
                    <a:pt x="4430" y="6870"/>
                  </a:lnTo>
                  <a:cubicBezTo>
                    <a:pt x="4454" y="6846"/>
                    <a:pt x="4466" y="6798"/>
                    <a:pt x="4466" y="6751"/>
                  </a:cubicBezTo>
                  <a:lnTo>
                    <a:pt x="4466" y="6560"/>
                  </a:lnTo>
                  <a:lnTo>
                    <a:pt x="10562" y="6560"/>
                  </a:lnTo>
                  <a:cubicBezTo>
                    <a:pt x="10598" y="6560"/>
                    <a:pt x="10633" y="6548"/>
                    <a:pt x="10657" y="6537"/>
                  </a:cubicBezTo>
                  <a:close/>
                  <a:moveTo>
                    <a:pt x="2477" y="4524"/>
                  </a:moveTo>
                  <a:lnTo>
                    <a:pt x="2477" y="4763"/>
                  </a:lnTo>
                  <a:cubicBezTo>
                    <a:pt x="2477" y="4834"/>
                    <a:pt x="2537" y="4905"/>
                    <a:pt x="2608" y="4929"/>
                  </a:cubicBezTo>
                  <a:cubicBezTo>
                    <a:pt x="2775" y="4965"/>
                    <a:pt x="2942" y="5024"/>
                    <a:pt x="3073" y="5120"/>
                  </a:cubicBezTo>
                  <a:cubicBezTo>
                    <a:pt x="3099" y="5137"/>
                    <a:pt x="3128" y="5145"/>
                    <a:pt x="3157" y="5145"/>
                  </a:cubicBezTo>
                  <a:cubicBezTo>
                    <a:pt x="3206" y="5145"/>
                    <a:pt x="3253" y="5122"/>
                    <a:pt x="3275" y="5084"/>
                  </a:cubicBezTo>
                  <a:lnTo>
                    <a:pt x="3454" y="4905"/>
                  </a:lnTo>
                  <a:lnTo>
                    <a:pt x="3740" y="5191"/>
                  </a:lnTo>
                  <a:lnTo>
                    <a:pt x="3561" y="5370"/>
                  </a:lnTo>
                  <a:cubicBezTo>
                    <a:pt x="3501" y="5429"/>
                    <a:pt x="3490" y="5525"/>
                    <a:pt x="3537" y="5584"/>
                  </a:cubicBezTo>
                  <a:cubicBezTo>
                    <a:pt x="3620" y="5727"/>
                    <a:pt x="3680" y="5882"/>
                    <a:pt x="3728" y="6036"/>
                  </a:cubicBezTo>
                  <a:cubicBezTo>
                    <a:pt x="3740" y="6120"/>
                    <a:pt x="3811" y="6179"/>
                    <a:pt x="3894" y="6179"/>
                  </a:cubicBezTo>
                  <a:lnTo>
                    <a:pt x="4132" y="6179"/>
                  </a:lnTo>
                  <a:lnTo>
                    <a:pt x="4132" y="6572"/>
                  </a:lnTo>
                  <a:lnTo>
                    <a:pt x="3894" y="6572"/>
                  </a:lnTo>
                  <a:cubicBezTo>
                    <a:pt x="3811" y="6572"/>
                    <a:pt x="3740" y="6632"/>
                    <a:pt x="3728" y="6715"/>
                  </a:cubicBezTo>
                  <a:cubicBezTo>
                    <a:pt x="3680" y="6870"/>
                    <a:pt x="3620" y="7037"/>
                    <a:pt x="3537" y="7168"/>
                  </a:cubicBezTo>
                  <a:cubicBezTo>
                    <a:pt x="3490" y="7251"/>
                    <a:pt x="3501" y="7334"/>
                    <a:pt x="3561" y="7382"/>
                  </a:cubicBezTo>
                  <a:lnTo>
                    <a:pt x="3740" y="7560"/>
                  </a:lnTo>
                  <a:lnTo>
                    <a:pt x="3454" y="7834"/>
                  </a:lnTo>
                  <a:lnTo>
                    <a:pt x="3275" y="7656"/>
                  </a:lnTo>
                  <a:cubicBezTo>
                    <a:pt x="3238" y="7626"/>
                    <a:pt x="3193" y="7606"/>
                    <a:pt x="3149" y="7606"/>
                  </a:cubicBezTo>
                  <a:cubicBezTo>
                    <a:pt x="3122" y="7606"/>
                    <a:pt x="3096" y="7614"/>
                    <a:pt x="3073" y="7632"/>
                  </a:cubicBezTo>
                  <a:cubicBezTo>
                    <a:pt x="2918" y="7727"/>
                    <a:pt x="2775" y="7787"/>
                    <a:pt x="2608" y="7822"/>
                  </a:cubicBezTo>
                  <a:cubicBezTo>
                    <a:pt x="2537" y="7846"/>
                    <a:pt x="2477" y="7918"/>
                    <a:pt x="2477" y="7989"/>
                  </a:cubicBezTo>
                  <a:lnTo>
                    <a:pt x="2477" y="8227"/>
                  </a:lnTo>
                  <a:lnTo>
                    <a:pt x="2073" y="8227"/>
                  </a:lnTo>
                  <a:lnTo>
                    <a:pt x="2073" y="7989"/>
                  </a:lnTo>
                  <a:cubicBezTo>
                    <a:pt x="2073" y="7918"/>
                    <a:pt x="2013" y="7846"/>
                    <a:pt x="1942" y="7822"/>
                  </a:cubicBezTo>
                  <a:cubicBezTo>
                    <a:pt x="1775" y="7787"/>
                    <a:pt x="1608" y="7727"/>
                    <a:pt x="1477" y="7632"/>
                  </a:cubicBezTo>
                  <a:cubicBezTo>
                    <a:pt x="1450" y="7614"/>
                    <a:pt x="1419" y="7606"/>
                    <a:pt x="1390" y="7606"/>
                  </a:cubicBezTo>
                  <a:cubicBezTo>
                    <a:pt x="1342" y="7606"/>
                    <a:pt x="1297" y="7626"/>
                    <a:pt x="1275" y="7656"/>
                  </a:cubicBezTo>
                  <a:lnTo>
                    <a:pt x="1096" y="7834"/>
                  </a:lnTo>
                  <a:lnTo>
                    <a:pt x="811" y="7560"/>
                  </a:lnTo>
                  <a:lnTo>
                    <a:pt x="989" y="7382"/>
                  </a:lnTo>
                  <a:cubicBezTo>
                    <a:pt x="1049" y="7322"/>
                    <a:pt x="1061" y="7227"/>
                    <a:pt x="1013" y="7168"/>
                  </a:cubicBezTo>
                  <a:cubicBezTo>
                    <a:pt x="930" y="7025"/>
                    <a:pt x="870" y="6870"/>
                    <a:pt x="823" y="6715"/>
                  </a:cubicBezTo>
                  <a:cubicBezTo>
                    <a:pt x="811" y="6632"/>
                    <a:pt x="739" y="6572"/>
                    <a:pt x="656" y="6572"/>
                  </a:cubicBezTo>
                  <a:lnTo>
                    <a:pt x="418" y="6572"/>
                  </a:lnTo>
                  <a:lnTo>
                    <a:pt x="418" y="6179"/>
                  </a:lnTo>
                  <a:lnTo>
                    <a:pt x="656" y="6179"/>
                  </a:lnTo>
                  <a:cubicBezTo>
                    <a:pt x="739" y="6179"/>
                    <a:pt x="811" y="6120"/>
                    <a:pt x="823" y="6036"/>
                  </a:cubicBezTo>
                  <a:cubicBezTo>
                    <a:pt x="870" y="5882"/>
                    <a:pt x="930" y="5715"/>
                    <a:pt x="1013" y="5584"/>
                  </a:cubicBezTo>
                  <a:cubicBezTo>
                    <a:pt x="1061" y="5501"/>
                    <a:pt x="1049" y="5417"/>
                    <a:pt x="989" y="5370"/>
                  </a:cubicBezTo>
                  <a:lnTo>
                    <a:pt x="811" y="5191"/>
                  </a:lnTo>
                  <a:lnTo>
                    <a:pt x="1096" y="4905"/>
                  </a:lnTo>
                  <a:lnTo>
                    <a:pt x="1275" y="5084"/>
                  </a:lnTo>
                  <a:cubicBezTo>
                    <a:pt x="1313" y="5122"/>
                    <a:pt x="1360" y="5145"/>
                    <a:pt x="1405" y="5145"/>
                  </a:cubicBezTo>
                  <a:cubicBezTo>
                    <a:pt x="1430" y="5145"/>
                    <a:pt x="1456" y="5137"/>
                    <a:pt x="1477" y="5120"/>
                  </a:cubicBezTo>
                  <a:cubicBezTo>
                    <a:pt x="1632" y="5024"/>
                    <a:pt x="1775" y="4965"/>
                    <a:pt x="1942" y="4929"/>
                  </a:cubicBezTo>
                  <a:cubicBezTo>
                    <a:pt x="2013" y="4905"/>
                    <a:pt x="2073" y="4834"/>
                    <a:pt x="2073" y="4763"/>
                  </a:cubicBezTo>
                  <a:lnTo>
                    <a:pt x="2073" y="4524"/>
                  </a:lnTo>
                  <a:close/>
                  <a:moveTo>
                    <a:pt x="1715" y="0"/>
                  </a:moveTo>
                  <a:cubicBezTo>
                    <a:pt x="1632" y="0"/>
                    <a:pt x="1537" y="71"/>
                    <a:pt x="1537" y="179"/>
                  </a:cubicBezTo>
                  <a:lnTo>
                    <a:pt x="1537" y="881"/>
                  </a:lnTo>
                  <a:cubicBezTo>
                    <a:pt x="1537" y="964"/>
                    <a:pt x="1608" y="1060"/>
                    <a:pt x="1715" y="1060"/>
                  </a:cubicBezTo>
                  <a:lnTo>
                    <a:pt x="1835" y="1060"/>
                  </a:lnTo>
                  <a:lnTo>
                    <a:pt x="1835" y="4155"/>
                  </a:lnTo>
                  <a:cubicBezTo>
                    <a:pt x="1751" y="4167"/>
                    <a:pt x="1692" y="4239"/>
                    <a:pt x="1692" y="4310"/>
                  </a:cubicBezTo>
                  <a:lnTo>
                    <a:pt x="1692" y="4596"/>
                  </a:lnTo>
                  <a:cubicBezTo>
                    <a:pt x="1585" y="4632"/>
                    <a:pt x="1477" y="4667"/>
                    <a:pt x="1370" y="4727"/>
                  </a:cubicBezTo>
                  <a:lnTo>
                    <a:pt x="1168" y="4524"/>
                  </a:lnTo>
                  <a:cubicBezTo>
                    <a:pt x="1132" y="4489"/>
                    <a:pt x="1096" y="4477"/>
                    <a:pt x="1049" y="4477"/>
                  </a:cubicBezTo>
                  <a:cubicBezTo>
                    <a:pt x="1001" y="4477"/>
                    <a:pt x="953" y="4489"/>
                    <a:pt x="930" y="4524"/>
                  </a:cubicBezTo>
                  <a:lnTo>
                    <a:pt x="394" y="5060"/>
                  </a:lnTo>
                  <a:cubicBezTo>
                    <a:pt x="322" y="5132"/>
                    <a:pt x="322" y="5239"/>
                    <a:pt x="394" y="5310"/>
                  </a:cubicBezTo>
                  <a:lnTo>
                    <a:pt x="596" y="5525"/>
                  </a:lnTo>
                  <a:cubicBezTo>
                    <a:pt x="537" y="5620"/>
                    <a:pt x="501" y="5727"/>
                    <a:pt x="465" y="5834"/>
                  </a:cubicBezTo>
                  <a:lnTo>
                    <a:pt x="180" y="5834"/>
                  </a:lnTo>
                  <a:cubicBezTo>
                    <a:pt x="96" y="5834"/>
                    <a:pt x="1" y="5906"/>
                    <a:pt x="1" y="6013"/>
                  </a:cubicBezTo>
                  <a:lnTo>
                    <a:pt x="1" y="6751"/>
                  </a:lnTo>
                  <a:cubicBezTo>
                    <a:pt x="1" y="6846"/>
                    <a:pt x="84" y="6929"/>
                    <a:pt x="180" y="6929"/>
                  </a:cubicBezTo>
                  <a:lnTo>
                    <a:pt x="465" y="6929"/>
                  </a:lnTo>
                  <a:cubicBezTo>
                    <a:pt x="501" y="7037"/>
                    <a:pt x="537" y="7144"/>
                    <a:pt x="596" y="7251"/>
                  </a:cubicBezTo>
                  <a:lnTo>
                    <a:pt x="394" y="7453"/>
                  </a:lnTo>
                  <a:cubicBezTo>
                    <a:pt x="322" y="7525"/>
                    <a:pt x="322" y="7632"/>
                    <a:pt x="394" y="7703"/>
                  </a:cubicBezTo>
                  <a:lnTo>
                    <a:pt x="930" y="8239"/>
                  </a:lnTo>
                  <a:cubicBezTo>
                    <a:pt x="965" y="8281"/>
                    <a:pt x="1010" y="8302"/>
                    <a:pt x="1055" y="8302"/>
                  </a:cubicBezTo>
                  <a:cubicBezTo>
                    <a:pt x="1099" y="8302"/>
                    <a:pt x="1144" y="8281"/>
                    <a:pt x="1180" y="8239"/>
                  </a:cubicBezTo>
                  <a:lnTo>
                    <a:pt x="1394" y="8037"/>
                  </a:lnTo>
                  <a:cubicBezTo>
                    <a:pt x="1489" y="8096"/>
                    <a:pt x="1596" y="8144"/>
                    <a:pt x="1704" y="8168"/>
                  </a:cubicBezTo>
                  <a:lnTo>
                    <a:pt x="1704" y="8453"/>
                  </a:lnTo>
                  <a:cubicBezTo>
                    <a:pt x="1704" y="8537"/>
                    <a:pt x="1775" y="8632"/>
                    <a:pt x="1882" y="8632"/>
                  </a:cubicBezTo>
                  <a:lnTo>
                    <a:pt x="2620" y="8632"/>
                  </a:lnTo>
                  <a:cubicBezTo>
                    <a:pt x="2716" y="8632"/>
                    <a:pt x="2799" y="8549"/>
                    <a:pt x="2799" y="8453"/>
                  </a:cubicBezTo>
                  <a:lnTo>
                    <a:pt x="2799" y="8168"/>
                  </a:lnTo>
                  <a:cubicBezTo>
                    <a:pt x="2906" y="8144"/>
                    <a:pt x="3013" y="8096"/>
                    <a:pt x="3120" y="8037"/>
                  </a:cubicBezTo>
                  <a:lnTo>
                    <a:pt x="3323" y="8239"/>
                  </a:lnTo>
                  <a:cubicBezTo>
                    <a:pt x="3359" y="8281"/>
                    <a:pt x="3403" y="8302"/>
                    <a:pt x="3448" y="8302"/>
                  </a:cubicBezTo>
                  <a:cubicBezTo>
                    <a:pt x="3492" y="8302"/>
                    <a:pt x="3537" y="8281"/>
                    <a:pt x="3573" y="8239"/>
                  </a:cubicBezTo>
                  <a:lnTo>
                    <a:pt x="4109" y="7703"/>
                  </a:lnTo>
                  <a:cubicBezTo>
                    <a:pt x="4192" y="7632"/>
                    <a:pt x="4192" y="7525"/>
                    <a:pt x="4109" y="7453"/>
                  </a:cubicBezTo>
                  <a:lnTo>
                    <a:pt x="3906" y="7251"/>
                  </a:lnTo>
                  <a:cubicBezTo>
                    <a:pt x="3906" y="7227"/>
                    <a:pt x="3918" y="7227"/>
                    <a:pt x="3918" y="7215"/>
                  </a:cubicBezTo>
                  <a:lnTo>
                    <a:pt x="10871" y="7215"/>
                  </a:lnTo>
                  <a:cubicBezTo>
                    <a:pt x="10955" y="7215"/>
                    <a:pt x="11050" y="7144"/>
                    <a:pt x="11050" y="7037"/>
                  </a:cubicBezTo>
                  <a:lnTo>
                    <a:pt x="11050" y="6358"/>
                  </a:lnTo>
                  <a:cubicBezTo>
                    <a:pt x="11050" y="6263"/>
                    <a:pt x="10979" y="6179"/>
                    <a:pt x="10871" y="6179"/>
                  </a:cubicBezTo>
                  <a:lnTo>
                    <a:pt x="10752" y="6179"/>
                  </a:lnTo>
                  <a:lnTo>
                    <a:pt x="10752" y="1060"/>
                  </a:lnTo>
                  <a:lnTo>
                    <a:pt x="10836" y="1060"/>
                  </a:lnTo>
                  <a:cubicBezTo>
                    <a:pt x="10931" y="1060"/>
                    <a:pt x="11014" y="976"/>
                    <a:pt x="11014" y="881"/>
                  </a:cubicBezTo>
                  <a:lnTo>
                    <a:pt x="11014" y="179"/>
                  </a:lnTo>
                  <a:cubicBezTo>
                    <a:pt x="11014" y="83"/>
                    <a:pt x="10943" y="0"/>
                    <a:pt x="108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3579;p64"/>
            <p:cNvSpPr/>
            <p:nvPr/>
          </p:nvSpPr>
          <p:spPr>
            <a:xfrm>
              <a:off x="5784799" y="2125234"/>
              <a:ext cx="33390" cy="70503"/>
            </a:xfrm>
            <a:custGeom>
              <a:avLst/>
              <a:gdLst/>
              <a:ahLst/>
              <a:cxnLst/>
              <a:rect l="l" t="t" r="r" b="b"/>
              <a:pathLst>
                <a:path w="1049" h="2215" extrusionOk="0">
                  <a:moveTo>
                    <a:pt x="691" y="334"/>
                  </a:moveTo>
                  <a:lnTo>
                    <a:pt x="691" y="1858"/>
                  </a:lnTo>
                  <a:lnTo>
                    <a:pt x="334" y="1858"/>
                  </a:lnTo>
                  <a:lnTo>
                    <a:pt x="334" y="334"/>
                  </a:lnTo>
                  <a:close/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lnTo>
                    <a:pt x="1" y="2036"/>
                  </a:lnTo>
                  <a:cubicBezTo>
                    <a:pt x="1" y="2120"/>
                    <a:pt x="72" y="2215"/>
                    <a:pt x="179" y="2215"/>
                  </a:cubicBezTo>
                  <a:lnTo>
                    <a:pt x="870" y="2215"/>
                  </a:lnTo>
                  <a:cubicBezTo>
                    <a:pt x="965" y="2215"/>
                    <a:pt x="1049" y="2144"/>
                    <a:pt x="1049" y="2036"/>
                  </a:cubicBezTo>
                  <a:lnTo>
                    <a:pt x="1049" y="179"/>
                  </a:lnTo>
                  <a:cubicBezTo>
                    <a:pt x="1049" y="72"/>
                    <a:pt x="965" y="0"/>
                    <a:pt x="8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3580;p64"/>
            <p:cNvSpPr/>
            <p:nvPr/>
          </p:nvSpPr>
          <p:spPr>
            <a:xfrm>
              <a:off x="5824236" y="2097956"/>
              <a:ext cx="33740" cy="97782"/>
            </a:xfrm>
            <a:custGeom>
              <a:avLst/>
              <a:gdLst/>
              <a:ahLst/>
              <a:cxnLst/>
              <a:rect l="l" t="t" r="r" b="b"/>
              <a:pathLst>
                <a:path w="1060" h="3072" extrusionOk="0">
                  <a:moveTo>
                    <a:pt x="703" y="345"/>
                  </a:moveTo>
                  <a:lnTo>
                    <a:pt x="703" y="2715"/>
                  </a:lnTo>
                  <a:lnTo>
                    <a:pt x="345" y="2715"/>
                  </a:lnTo>
                  <a:lnTo>
                    <a:pt x="345" y="345"/>
                  </a:lnTo>
                  <a:close/>
                  <a:moveTo>
                    <a:pt x="179" y="0"/>
                  </a:moveTo>
                  <a:cubicBezTo>
                    <a:pt x="95" y="0"/>
                    <a:pt x="0" y="84"/>
                    <a:pt x="0" y="179"/>
                  </a:cubicBezTo>
                  <a:lnTo>
                    <a:pt x="0" y="2893"/>
                  </a:lnTo>
                  <a:cubicBezTo>
                    <a:pt x="0" y="2977"/>
                    <a:pt x="83" y="3072"/>
                    <a:pt x="179" y="3072"/>
                  </a:cubicBezTo>
                  <a:lnTo>
                    <a:pt x="881" y="3072"/>
                  </a:lnTo>
                  <a:cubicBezTo>
                    <a:pt x="976" y="3072"/>
                    <a:pt x="1060" y="3001"/>
                    <a:pt x="1060" y="2893"/>
                  </a:cubicBezTo>
                  <a:lnTo>
                    <a:pt x="1060" y="179"/>
                  </a:lnTo>
                  <a:cubicBezTo>
                    <a:pt x="1048" y="84"/>
                    <a:pt x="976" y="0"/>
                    <a:pt x="8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3581;p64"/>
            <p:cNvSpPr/>
            <p:nvPr/>
          </p:nvSpPr>
          <p:spPr>
            <a:xfrm>
              <a:off x="5864024" y="2111961"/>
              <a:ext cx="33740" cy="83426"/>
            </a:xfrm>
            <a:custGeom>
              <a:avLst/>
              <a:gdLst/>
              <a:ahLst/>
              <a:cxnLst/>
              <a:rect l="l" t="t" r="r" b="b"/>
              <a:pathLst>
                <a:path w="1060" h="2621" extrusionOk="0">
                  <a:moveTo>
                    <a:pt x="703" y="358"/>
                  </a:moveTo>
                  <a:lnTo>
                    <a:pt x="703" y="2275"/>
                  </a:lnTo>
                  <a:lnTo>
                    <a:pt x="346" y="2275"/>
                  </a:lnTo>
                  <a:lnTo>
                    <a:pt x="346" y="358"/>
                  </a:lnTo>
                  <a:close/>
                  <a:moveTo>
                    <a:pt x="191" y="1"/>
                  </a:moveTo>
                  <a:cubicBezTo>
                    <a:pt x="96" y="1"/>
                    <a:pt x="0" y="72"/>
                    <a:pt x="0" y="179"/>
                  </a:cubicBezTo>
                  <a:lnTo>
                    <a:pt x="0" y="2442"/>
                  </a:lnTo>
                  <a:cubicBezTo>
                    <a:pt x="0" y="2525"/>
                    <a:pt x="84" y="2620"/>
                    <a:pt x="191" y="2620"/>
                  </a:cubicBezTo>
                  <a:lnTo>
                    <a:pt x="881" y="2620"/>
                  </a:lnTo>
                  <a:cubicBezTo>
                    <a:pt x="977" y="2620"/>
                    <a:pt x="1060" y="2537"/>
                    <a:pt x="1060" y="2442"/>
                  </a:cubicBezTo>
                  <a:lnTo>
                    <a:pt x="1060" y="179"/>
                  </a:lnTo>
                  <a:cubicBezTo>
                    <a:pt x="1048" y="84"/>
                    <a:pt x="977" y="1"/>
                    <a:pt x="8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3582;p64"/>
            <p:cNvSpPr/>
            <p:nvPr/>
          </p:nvSpPr>
          <p:spPr>
            <a:xfrm>
              <a:off x="5904193" y="2065744"/>
              <a:ext cx="33390" cy="129644"/>
            </a:xfrm>
            <a:custGeom>
              <a:avLst/>
              <a:gdLst/>
              <a:ahLst/>
              <a:cxnLst/>
              <a:rect l="l" t="t" r="r" b="b"/>
              <a:pathLst>
                <a:path w="1049" h="4073" extrusionOk="0">
                  <a:moveTo>
                    <a:pt x="691" y="357"/>
                  </a:moveTo>
                  <a:lnTo>
                    <a:pt x="691" y="3727"/>
                  </a:lnTo>
                  <a:lnTo>
                    <a:pt x="334" y="3727"/>
                  </a:lnTo>
                  <a:lnTo>
                    <a:pt x="334" y="357"/>
                  </a:lnTo>
                  <a:close/>
                  <a:moveTo>
                    <a:pt x="179" y="0"/>
                  </a:moveTo>
                  <a:cubicBezTo>
                    <a:pt x="72" y="24"/>
                    <a:pt x="0" y="95"/>
                    <a:pt x="0" y="179"/>
                  </a:cubicBezTo>
                  <a:lnTo>
                    <a:pt x="0" y="3894"/>
                  </a:lnTo>
                  <a:cubicBezTo>
                    <a:pt x="0" y="3977"/>
                    <a:pt x="72" y="4072"/>
                    <a:pt x="179" y="4072"/>
                  </a:cubicBezTo>
                  <a:lnTo>
                    <a:pt x="870" y="4072"/>
                  </a:lnTo>
                  <a:cubicBezTo>
                    <a:pt x="965" y="4072"/>
                    <a:pt x="1048" y="3989"/>
                    <a:pt x="1048" y="3894"/>
                  </a:cubicBezTo>
                  <a:lnTo>
                    <a:pt x="1048" y="179"/>
                  </a:lnTo>
                  <a:cubicBezTo>
                    <a:pt x="1048" y="95"/>
                    <a:pt x="977" y="0"/>
                    <a:pt x="8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3583;p64"/>
            <p:cNvSpPr/>
            <p:nvPr/>
          </p:nvSpPr>
          <p:spPr>
            <a:xfrm>
              <a:off x="5713563" y="2080131"/>
              <a:ext cx="40965" cy="11395"/>
            </a:xfrm>
            <a:custGeom>
              <a:avLst/>
              <a:gdLst/>
              <a:ahLst/>
              <a:cxnLst/>
              <a:rect l="l" t="t" r="r" b="b"/>
              <a:pathLst>
                <a:path w="1287" h="358" extrusionOk="0"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cubicBezTo>
                    <a:pt x="12" y="263"/>
                    <a:pt x="96" y="358"/>
                    <a:pt x="179" y="358"/>
                  </a:cubicBezTo>
                  <a:lnTo>
                    <a:pt x="1108" y="358"/>
                  </a:lnTo>
                  <a:cubicBezTo>
                    <a:pt x="1191" y="358"/>
                    <a:pt x="1286" y="286"/>
                    <a:pt x="1286" y="179"/>
                  </a:cubicBezTo>
                  <a:cubicBezTo>
                    <a:pt x="1286" y="72"/>
                    <a:pt x="1203" y="1"/>
                    <a:pt x="11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3584;p64"/>
            <p:cNvSpPr/>
            <p:nvPr/>
          </p:nvSpPr>
          <p:spPr>
            <a:xfrm>
              <a:off x="5713945" y="2097574"/>
              <a:ext cx="56880" cy="11395"/>
            </a:xfrm>
            <a:custGeom>
              <a:avLst/>
              <a:gdLst/>
              <a:ahLst/>
              <a:cxnLst/>
              <a:rect l="l" t="t" r="r" b="b"/>
              <a:pathLst>
                <a:path w="1787" h="358" extrusionOk="0">
                  <a:moveTo>
                    <a:pt x="179" y="0"/>
                  </a:moveTo>
                  <a:cubicBezTo>
                    <a:pt x="96" y="0"/>
                    <a:pt x="0" y="72"/>
                    <a:pt x="0" y="179"/>
                  </a:cubicBezTo>
                  <a:cubicBezTo>
                    <a:pt x="0" y="274"/>
                    <a:pt x="84" y="357"/>
                    <a:pt x="179" y="357"/>
                  </a:cubicBezTo>
                  <a:lnTo>
                    <a:pt x="1608" y="357"/>
                  </a:lnTo>
                  <a:cubicBezTo>
                    <a:pt x="1703" y="357"/>
                    <a:pt x="1786" y="286"/>
                    <a:pt x="1786" y="179"/>
                  </a:cubicBezTo>
                  <a:cubicBezTo>
                    <a:pt x="1774" y="72"/>
                    <a:pt x="1703" y="0"/>
                    <a:pt x="16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3585;p64"/>
            <p:cNvSpPr/>
            <p:nvPr/>
          </p:nvSpPr>
          <p:spPr>
            <a:xfrm>
              <a:off x="5713945" y="2114985"/>
              <a:ext cx="56880" cy="11427"/>
            </a:xfrm>
            <a:custGeom>
              <a:avLst/>
              <a:gdLst/>
              <a:ahLst/>
              <a:cxnLst/>
              <a:rect l="l" t="t" r="r" b="b"/>
              <a:pathLst>
                <a:path w="1787" h="359" extrusionOk="0">
                  <a:moveTo>
                    <a:pt x="179" y="1"/>
                  </a:moveTo>
                  <a:cubicBezTo>
                    <a:pt x="96" y="1"/>
                    <a:pt x="0" y="84"/>
                    <a:pt x="0" y="180"/>
                  </a:cubicBezTo>
                  <a:cubicBezTo>
                    <a:pt x="0" y="275"/>
                    <a:pt x="84" y="358"/>
                    <a:pt x="179" y="358"/>
                  </a:cubicBezTo>
                  <a:lnTo>
                    <a:pt x="1608" y="358"/>
                  </a:lnTo>
                  <a:cubicBezTo>
                    <a:pt x="1703" y="358"/>
                    <a:pt x="1786" y="287"/>
                    <a:pt x="1786" y="180"/>
                  </a:cubicBezTo>
                  <a:cubicBezTo>
                    <a:pt x="1774" y="84"/>
                    <a:pt x="1703" y="1"/>
                    <a:pt x="16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3586;p64"/>
            <p:cNvSpPr/>
            <p:nvPr/>
          </p:nvSpPr>
          <p:spPr>
            <a:xfrm>
              <a:off x="5713945" y="2132810"/>
              <a:ext cx="56880" cy="11013"/>
            </a:xfrm>
            <a:custGeom>
              <a:avLst/>
              <a:gdLst/>
              <a:ahLst/>
              <a:cxnLst/>
              <a:rect l="l" t="t" r="r" b="b"/>
              <a:pathLst>
                <a:path w="1787" h="346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63"/>
                    <a:pt x="84" y="346"/>
                    <a:pt x="179" y="346"/>
                  </a:cubicBezTo>
                  <a:lnTo>
                    <a:pt x="1608" y="346"/>
                  </a:lnTo>
                  <a:cubicBezTo>
                    <a:pt x="1703" y="346"/>
                    <a:pt x="1786" y="274"/>
                    <a:pt x="1786" y="179"/>
                  </a:cubicBezTo>
                  <a:cubicBezTo>
                    <a:pt x="1774" y="72"/>
                    <a:pt x="1703" y="1"/>
                    <a:pt x="16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3587;p64"/>
            <p:cNvSpPr/>
            <p:nvPr/>
          </p:nvSpPr>
          <p:spPr>
            <a:xfrm>
              <a:off x="5663526" y="2182464"/>
              <a:ext cx="69389" cy="68625"/>
            </a:xfrm>
            <a:custGeom>
              <a:avLst/>
              <a:gdLst/>
              <a:ahLst/>
              <a:cxnLst/>
              <a:rect l="l" t="t" r="r" b="b"/>
              <a:pathLst>
                <a:path w="2180" h="2156" extrusionOk="0">
                  <a:moveTo>
                    <a:pt x="1084" y="0"/>
                  </a:moveTo>
                  <a:cubicBezTo>
                    <a:pt x="489" y="0"/>
                    <a:pt x="1" y="488"/>
                    <a:pt x="1" y="1084"/>
                  </a:cubicBezTo>
                  <a:cubicBezTo>
                    <a:pt x="1" y="1322"/>
                    <a:pt x="72" y="1548"/>
                    <a:pt x="215" y="1739"/>
                  </a:cubicBezTo>
                  <a:cubicBezTo>
                    <a:pt x="250" y="1780"/>
                    <a:pt x="300" y="1806"/>
                    <a:pt x="351" y="1806"/>
                  </a:cubicBezTo>
                  <a:cubicBezTo>
                    <a:pt x="387" y="1806"/>
                    <a:pt x="423" y="1792"/>
                    <a:pt x="453" y="1762"/>
                  </a:cubicBezTo>
                  <a:cubicBezTo>
                    <a:pt x="537" y="1715"/>
                    <a:pt x="549" y="1608"/>
                    <a:pt x="489" y="1524"/>
                  </a:cubicBezTo>
                  <a:cubicBezTo>
                    <a:pt x="382" y="1393"/>
                    <a:pt x="334" y="1250"/>
                    <a:pt x="334" y="1084"/>
                  </a:cubicBezTo>
                  <a:cubicBezTo>
                    <a:pt x="334" y="679"/>
                    <a:pt x="668" y="334"/>
                    <a:pt x="1084" y="334"/>
                  </a:cubicBezTo>
                  <a:cubicBezTo>
                    <a:pt x="1489" y="334"/>
                    <a:pt x="1823" y="667"/>
                    <a:pt x="1823" y="1084"/>
                  </a:cubicBezTo>
                  <a:cubicBezTo>
                    <a:pt x="1823" y="1334"/>
                    <a:pt x="1703" y="1560"/>
                    <a:pt x="1501" y="1691"/>
                  </a:cubicBezTo>
                  <a:cubicBezTo>
                    <a:pt x="1489" y="1691"/>
                    <a:pt x="1489" y="1715"/>
                    <a:pt x="1465" y="1715"/>
                  </a:cubicBezTo>
                  <a:lnTo>
                    <a:pt x="1453" y="1715"/>
                  </a:lnTo>
                  <a:lnTo>
                    <a:pt x="1442" y="1727"/>
                  </a:lnTo>
                  <a:lnTo>
                    <a:pt x="1430" y="1727"/>
                  </a:lnTo>
                  <a:cubicBezTo>
                    <a:pt x="1406" y="1727"/>
                    <a:pt x="1406" y="1739"/>
                    <a:pt x="1394" y="1739"/>
                  </a:cubicBezTo>
                  <a:cubicBezTo>
                    <a:pt x="1382" y="1739"/>
                    <a:pt x="1382" y="1751"/>
                    <a:pt x="1370" y="1751"/>
                  </a:cubicBezTo>
                  <a:lnTo>
                    <a:pt x="1346" y="1751"/>
                  </a:lnTo>
                  <a:cubicBezTo>
                    <a:pt x="1346" y="1751"/>
                    <a:pt x="1334" y="1751"/>
                    <a:pt x="1334" y="1774"/>
                  </a:cubicBezTo>
                  <a:lnTo>
                    <a:pt x="1322" y="1774"/>
                  </a:lnTo>
                  <a:cubicBezTo>
                    <a:pt x="1311" y="1774"/>
                    <a:pt x="1311" y="1774"/>
                    <a:pt x="1287" y="1786"/>
                  </a:cubicBezTo>
                  <a:cubicBezTo>
                    <a:pt x="1275" y="1786"/>
                    <a:pt x="1275" y="1786"/>
                    <a:pt x="1263" y="1798"/>
                  </a:cubicBezTo>
                  <a:lnTo>
                    <a:pt x="834" y="1798"/>
                  </a:lnTo>
                  <a:cubicBezTo>
                    <a:pt x="811" y="1798"/>
                    <a:pt x="811" y="1798"/>
                    <a:pt x="799" y="1786"/>
                  </a:cubicBezTo>
                  <a:cubicBezTo>
                    <a:pt x="787" y="1786"/>
                    <a:pt x="787" y="1786"/>
                    <a:pt x="775" y="1774"/>
                  </a:cubicBezTo>
                  <a:lnTo>
                    <a:pt x="751" y="1774"/>
                  </a:lnTo>
                  <a:cubicBezTo>
                    <a:pt x="732" y="1766"/>
                    <a:pt x="712" y="1762"/>
                    <a:pt x="691" y="1762"/>
                  </a:cubicBezTo>
                  <a:cubicBezTo>
                    <a:pt x="623" y="1762"/>
                    <a:pt x="555" y="1805"/>
                    <a:pt x="537" y="1870"/>
                  </a:cubicBezTo>
                  <a:cubicBezTo>
                    <a:pt x="501" y="1965"/>
                    <a:pt x="549" y="2072"/>
                    <a:pt x="632" y="2096"/>
                  </a:cubicBezTo>
                  <a:lnTo>
                    <a:pt x="656" y="2096"/>
                  </a:lnTo>
                  <a:cubicBezTo>
                    <a:pt x="668" y="2096"/>
                    <a:pt x="680" y="2108"/>
                    <a:pt x="691" y="2108"/>
                  </a:cubicBezTo>
                  <a:cubicBezTo>
                    <a:pt x="715" y="2108"/>
                    <a:pt x="727" y="2132"/>
                    <a:pt x="739" y="2132"/>
                  </a:cubicBezTo>
                  <a:lnTo>
                    <a:pt x="751" y="2132"/>
                  </a:lnTo>
                  <a:cubicBezTo>
                    <a:pt x="775" y="2132"/>
                    <a:pt x="787" y="2132"/>
                    <a:pt x="787" y="2143"/>
                  </a:cubicBezTo>
                  <a:lnTo>
                    <a:pt x="799" y="2143"/>
                  </a:lnTo>
                  <a:cubicBezTo>
                    <a:pt x="811" y="2143"/>
                    <a:pt x="834" y="2143"/>
                    <a:pt x="846" y="2155"/>
                  </a:cubicBezTo>
                  <a:lnTo>
                    <a:pt x="1156" y="2155"/>
                  </a:lnTo>
                  <a:cubicBezTo>
                    <a:pt x="1168" y="2155"/>
                    <a:pt x="1180" y="2155"/>
                    <a:pt x="1203" y="2143"/>
                  </a:cubicBezTo>
                  <a:lnTo>
                    <a:pt x="1215" y="2143"/>
                  </a:lnTo>
                  <a:cubicBezTo>
                    <a:pt x="1227" y="2143"/>
                    <a:pt x="1239" y="2143"/>
                    <a:pt x="1239" y="2132"/>
                  </a:cubicBezTo>
                  <a:lnTo>
                    <a:pt x="1263" y="2132"/>
                  </a:lnTo>
                  <a:cubicBezTo>
                    <a:pt x="1275" y="2132"/>
                    <a:pt x="1287" y="2108"/>
                    <a:pt x="1299" y="2108"/>
                  </a:cubicBezTo>
                  <a:cubicBezTo>
                    <a:pt x="1322" y="2108"/>
                    <a:pt x="1334" y="2096"/>
                    <a:pt x="1346" y="2096"/>
                  </a:cubicBezTo>
                  <a:lnTo>
                    <a:pt x="1358" y="2096"/>
                  </a:lnTo>
                  <a:cubicBezTo>
                    <a:pt x="1382" y="2096"/>
                    <a:pt x="1382" y="2084"/>
                    <a:pt x="1394" y="2084"/>
                  </a:cubicBezTo>
                  <a:lnTo>
                    <a:pt x="1406" y="2084"/>
                  </a:lnTo>
                  <a:cubicBezTo>
                    <a:pt x="1418" y="2084"/>
                    <a:pt x="1442" y="2072"/>
                    <a:pt x="1453" y="2072"/>
                  </a:cubicBezTo>
                  <a:cubicBezTo>
                    <a:pt x="1465" y="2072"/>
                    <a:pt x="1477" y="2048"/>
                    <a:pt x="1501" y="2048"/>
                  </a:cubicBezTo>
                  <a:lnTo>
                    <a:pt x="1513" y="2048"/>
                  </a:lnTo>
                  <a:cubicBezTo>
                    <a:pt x="1525" y="2048"/>
                    <a:pt x="1525" y="2036"/>
                    <a:pt x="1537" y="2036"/>
                  </a:cubicBezTo>
                  <a:lnTo>
                    <a:pt x="1561" y="2036"/>
                  </a:lnTo>
                  <a:cubicBezTo>
                    <a:pt x="1573" y="2024"/>
                    <a:pt x="1584" y="2024"/>
                    <a:pt x="1596" y="2012"/>
                  </a:cubicBezTo>
                  <a:cubicBezTo>
                    <a:pt x="1894" y="1798"/>
                    <a:pt x="2073" y="1465"/>
                    <a:pt x="2073" y="1096"/>
                  </a:cubicBezTo>
                  <a:cubicBezTo>
                    <a:pt x="2180" y="488"/>
                    <a:pt x="1692" y="0"/>
                    <a:pt x="1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11210;p60"/>
          <p:cNvGrpSpPr/>
          <p:nvPr/>
        </p:nvGrpSpPr>
        <p:grpSpPr>
          <a:xfrm>
            <a:off x="6852366" y="1785529"/>
            <a:ext cx="448540" cy="446589"/>
            <a:chOff x="3996113" y="4291176"/>
            <a:chExt cx="336512" cy="335048"/>
          </a:xfrm>
          <a:solidFill>
            <a:srgbClr val="000000"/>
          </a:solidFill>
        </p:grpSpPr>
        <p:sp>
          <p:nvSpPr>
            <p:cNvPr id="49" name="Google Shape;11211;p60"/>
            <p:cNvSpPr/>
            <p:nvPr/>
          </p:nvSpPr>
          <p:spPr>
            <a:xfrm>
              <a:off x="4082143" y="4323386"/>
              <a:ext cx="111810" cy="219833"/>
            </a:xfrm>
            <a:custGeom>
              <a:avLst/>
              <a:gdLst/>
              <a:ahLst/>
              <a:cxnLst/>
              <a:rect l="l" t="t" r="r" b="b"/>
              <a:pathLst>
                <a:path w="3513" h="6907" extrusionOk="0">
                  <a:moveTo>
                    <a:pt x="1751" y="322"/>
                  </a:moveTo>
                  <a:cubicBezTo>
                    <a:pt x="1846" y="322"/>
                    <a:pt x="1929" y="394"/>
                    <a:pt x="1929" y="501"/>
                  </a:cubicBezTo>
                  <a:lnTo>
                    <a:pt x="1929" y="942"/>
                  </a:lnTo>
                  <a:cubicBezTo>
                    <a:pt x="1929" y="1037"/>
                    <a:pt x="2001" y="1096"/>
                    <a:pt x="2084" y="1096"/>
                  </a:cubicBezTo>
                  <a:cubicBezTo>
                    <a:pt x="2691" y="1108"/>
                    <a:pt x="3179" y="1596"/>
                    <a:pt x="3179" y="2204"/>
                  </a:cubicBezTo>
                  <a:lnTo>
                    <a:pt x="3179" y="2525"/>
                  </a:lnTo>
                  <a:cubicBezTo>
                    <a:pt x="3179" y="2608"/>
                    <a:pt x="3108" y="2704"/>
                    <a:pt x="3001" y="2704"/>
                  </a:cubicBezTo>
                  <a:cubicBezTo>
                    <a:pt x="2917" y="2704"/>
                    <a:pt x="2822" y="2620"/>
                    <a:pt x="2822" y="2525"/>
                  </a:cubicBezTo>
                  <a:lnTo>
                    <a:pt x="2822" y="2204"/>
                  </a:lnTo>
                  <a:cubicBezTo>
                    <a:pt x="2834" y="1787"/>
                    <a:pt x="2501" y="1454"/>
                    <a:pt x="2060" y="1454"/>
                  </a:cubicBezTo>
                  <a:lnTo>
                    <a:pt x="1608" y="1454"/>
                  </a:lnTo>
                  <a:cubicBezTo>
                    <a:pt x="1096" y="1454"/>
                    <a:pt x="679" y="1870"/>
                    <a:pt x="679" y="2370"/>
                  </a:cubicBezTo>
                  <a:cubicBezTo>
                    <a:pt x="679" y="2882"/>
                    <a:pt x="1096" y="3299"/>
                    <a:pt x="1608" y="3299"/>
                  </a:cubicBezTo>
                  <a:lnTo>
                    <a:pt x="1917" y="3299"/>
                  </a:lnTo>
                  <a:cubicBezTo>
                    <a:pt x="2620" y="3299"/>
                    <a:pt x="3191" y="3859"/>
                    <a:pt x="3191" y="4573"/>
                  </a:cubicBezTo>
                  <a:cubicBezTo>
                    <a:pt x="3191" y="5216"/>
                    <a:pt x="2715" y="5764"/>
                    <a:pt x="2084" y="5835"/>
                  </a:cubicBezTo>
                  <a:cubicBezTo>
                    <a:pt x="2001" y="5859"/>
                    <a:pt x="1941" y="5918"/>
                    <a:pt x="1941" y="5990"/>
                  </a:cubicBezTo>
                  <a:lnTo>
                    <a:pt x="1941" y="6454"/>
                  </a:lnTo>
                  <a:cubicBezTo>
                    <a:pt x="1941" y="6538"/>
                    <a:pt x="1870" y="6633"/>
                    <a:pt x="1762" y="6633"/>
                  </a:cubicBezTo>
                  <a:cubicBezTo>
                    <a:pt x="1667" y="6633"/>
                    <a:pt x="1584" y="6549"/>
                    <a:pt x="1584" y="6454"/>
                  </a:cubicBezTo>
                  <a:lnTo>
                    <a:pt x="1584" y="6002"/>
                  </a:lnTo>
                  <a:cubicBezTo>
                    <a:pt x="1584" y="5918"/>
                    <a:pt x="1512" y="5859"/>
                    <a:pt x="1441" y="5859"/>
                  </a:cubicBezTo>
                  <a:cubicBezTo>
                    <a:pt x="834" y="5835"/>
                    <a:pt x="334" y="5347"/>
                    <a:pt x="334" y="4740"/>
                  </a:cubicBezTo>
                  <a:cubicBezTo>
                    <a:pt x="334" y="4644"/>
                    <a:pt x="417" y="4561"/>
                    <a:pt x="512" y="4561"/>
                  </a:cubicBezTo>
                  <a:cubicBezTo>
                    <a:pt x="608" y="4561"/>
                    <a:pt x="691" y="4633"/>
                    <a:pt x="691" y="4740"/>
                  </a:cubicBezTo>
                  <a:cubicBezTo>
                    <a:pt x="691" y="5156"/>
                    <a:pt x="1036" y="5502"/>
                    <a:pt x="1453" y="5502"/>
                  </a:cubicBezTo>
                  <a:lnTo>
                    <a:pt x="1929" y="5502"/>
                  </a:lnTo>
                  <a:cubicBezTo>
                    <a:pt x="2441" y="5502"/>
                    <a:pt x="2858" y="5085"/>
                    <a:pt x="2858" y="4573"/>
                  </a:cubicBezTo>
                  <a:cubicBezTo>
                    <a:pt x="2858" y="4073"/>
                    <a:pt x="2441" y="3656"/>
                    <a:pt x="1929" y="3656"/>
                  </a:cubicBezTo>
                  <a:lnTo>
                    <a:pt x="1608" y="3656"/>
                  </a:lnTo>
                  <a:cubicBezTo>
                    <a:pt x="905" y="3656"/>
                    <a:pt x="322" y="3085"/>
                    <a:pt x="322" y="2370"/>
                  </a:cubicBezTo>
                  <a:cubicBezTo>
                    <a:pt x="322" y="1727"/>
                    <a:pt x="798" y="1180"/>
                    <a:pt x="1441" y="1108"/>
                  </a:cubicBezTo>
                  <a:cubicBezTo>
                    <a:pt x="1512" y="1096"/>
                    <a:pt x="1572" y="1037"/>
                    <a:pt x="1572" y="953"/>
                  </a:cubicBezTo>
                  <a:lnTo>
                    <a:pt x="1572" y="501"/>
                  </a:lnTo>
                  <a:cubicBezTo>
                    <a:pt x="1572" y="406"/>
                    <a:pt x="1643" y="322"/>
                    <a:pt x="1751" y="322"/>
                  </a:cubicBezTo>
                  <a:close/>
                  <a:moveTo>
                    <a:pt x="1762" y="1"/>
                  </a:moveTo>
                  <a:cubicBezTo>
                    <a:pt x="1500" y="1"/>
                    <a:pt x="1274" y="227"/>
                    <a:pt x="1274" y="501"/>
                  </a:cubicBezTo>
                  <a:lnTo>
                    <a:pt x="1274" y="823"/>
                  </a:lnTo>
                  <a:cubicBezTo>
                    <a:pt x="548" y="977"/>
                    <a:pt x="24" y="1608"/>
                    <a:pt x="24" y="2370"/>
                  </a:cubicBezTo>
                  <a:cubicBezTo>
                    <a:pt x="24" y="3251"/>
                    <a:pt x="738" y="3954"/>
                    <a:pt x="1608" y="3954"/>
                  </a:cubicBezTo>
                  <a:lnTo>
                    <a:pt x="1917" y="3954"/>
                  </a:lnTo>
                  <a:cubicBezTo>
                    <a:pt x="2262" y="3954"/>
                    <a:pt x="2524" y="4216"/>
                    <a:pt x="2524" y="4561"/>
                  </a:cubicBezTo>
                  <a:cubicBezTo>
                    <a:pt x="2524" y="4906"/>
                    <a:pt x="2262" y="5168"/>
                    <a:pt x="1917" y="5168"/>
                  </a:cubicBezTo>
                  <a:lnTo>
                    <a:pt x="1441" y="5168"/>
                  </a:lnTo>
                  <a:cubicBezTo>
                    <a:pt x="1191" y="5168"/>
                    <a:pt x="977" y="4966"/>
                    <a:pt x="977" y="4704"/>
                  </a:cubicBezTo>
                  <a:cubicBezTo>
                    <a:pt x="977" y="4442"/>
                    <a:pt x="750" y="4216"/>
                    <a:pt x="488" y="4216"/>
                  </a:cubicBezTo>
                  <a:cubicBezTo>
                    <a:pt x="215" y="4216"/>
                    <a:pt x="0" y="4442"/>
                    <a:pt x="0" y="4704"/>
                  </a:cubicBezTo>
                  <a:cubicBezTo>
                    <a:pt x="0" y="5442"/>
                    <a:pt x="548" y="6037"/>
                    <a:pt x="1250" y="6121"/>
                  </a:cubicBezTo>
                  <a:lnTo>
                    <a:pt x="1250" y="6418"/>
                  </a:lnTo>
                  <a:cubicBezTo>
                    <a:pt x="1250" y="6692"/>
                    <a:pt x="1465" y="6907"/>
                    <a:pt x="1739" y="6907"/>
                  </a:cubicBezTo>
                  <a:cubicBezTo>
                    <a:pt x="2001" y="6907"/>
                    <a:pt x="2227" y="6692"/>
                    <a:pt x="2227" y="6418"/>
                  </a:cubicBezTo>
                  <a:lnTo>
                    <a:pt x="2227" y="6121"/>
                  </a:lnTo>
                  <a:cubicBezTo>
                    <a:pt x="2953" y="5978"/>
                    <a:pt x="3477" y="5335"/>
                    <a:pt x="3477" y="4573"/>
                  </a:cubicBezTo>
                  <a:cubicBezTo>
                    <a:pt x="3477" y="3692"/>
                    <a:pt x="2763" y="3001"/>
                    <a:pt x="1905" y="3001"/>
                  </a:cubicBezTo>
                  <a:lnTo>
                    <a:pt x="1608" y="3001"/>
                  </a:lnTo>
                  <a:cubicBezTo>
                    <a:pt x="1262" y="3001"/>
                    <a:pt x="989" y="2728"/>
                    <a:pt x="989" y="2382"/>
                  </a:cubicBezTo>
                  <a:cubicBezTo>
                    <a:pt x="989" y="2037"/>
                    <a:pt x="1262" y="1775"/>
                    <a:pt x="1608" y="1775"/>
                  </a:cubicBezTo>
                  <a:lnTo>
                    <a:pt x="2084" y="1775"/>
                  </a:lnTo>
                  <a:cubicBezTo>
                    <a:pt x="2334" y="1775"/>
                    <a:pt x="2536" y="1989"/>
                    <a:pt x="2536" y="2239"/>
                  </a:cubicBezTo>
                  <a:lnTo>
                    <a:pt x="2536" y="2549"/>
                  </a:lnTo>
                  <a:cubicBezTo>
                    <a:pt x="2524" y="2799"/>
                    <a:pt x="2751" y="3013"/>
                    <a:pt x="3013" y="3013"/>
                  </a:cubicBezTo>
                  <a:cubicBezTo>
                    <a:pt x="3286" y="3013"/>
                    <a:pt x="3513" y="2787"/>
                    <a:pt x="3513" y="2525"/>
                  </a:cubicBezTo>
                  <a:lnTo>
                    <a:pt x="3513" y="2204"/>
                  </a:lnTo>
                  <a:cubicBezTo>
                    <a:pt x="3513" y="1477"/>
                    <a:pt x="2953" y="882"/>
                    <a:pt x="2262" y="799"/>
                  </a:cubicBezTo>
                  <a:lnTo>
                    <a:pt x="2262" y="501"/>
                  </a:lnTo>
                  <a:cubicBezTo>
                    <a:pt x="2262" y="227"/>
                    <a:pt x="2036" y="1"/>
                    <a:pt x="17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1212;p60"/>
            <p:cNvSpPr/>
            <p:nvPr/>
          </p:nvSpPr>
          <p:spPr>
            <a:xfrm>
              <a:off x="4226894" y="4523485"/>
              <a:ext cx="52324" cy="51942"/>
            </a:xfrm>
            <a:custGeom>
              <a:avLst/>
              <a:gdLst/>
              <a:ahLst/>
              <a:cxnLst/>
              <a:rect l="l" t="t" r="r" b="b"/>
              <a:pathLst>
                <a:path w="1644" h="1632" extrusionOk="0">
                  <a:moveTo>
                    <a:pt x="822" y="310"/>
                  </a:moveTo>
                  <a:cubicBezTo>
                    <a:pt x="1108" y="310"/>
                    <a:pt x="1322" y="536"/>
                    <a:pt x="1322" y="822"/>
                  </a:cubicBezTo>
                  <a:cubicBezTo>
                    <a:pt x="1322" y="1096"/>
                    <a:pt x="1108" y="1322"/>
                    <a:pt x="822" y="1322"/>
                  </a:cubicBezTo>
                  <a:cubicBezTo>
                    <a:pt x="536" y="1322"/>
                    <a:pt x="310" y="1096"/>
                    <a:pt x="310" y="822"/>
                  </a:cubicBezTo>
                  <a:cubicBezTo>
                    <a:pt x="310" y="536"/>
                    <a:pt x="536" y="310"/>
                    <a:pt x="822" y="310"/>
                  </a:cubicBezTo>
                  <a:close/>
                  <a:moveTo>
                    <a:pt x="822" y="0"/>
                  </a:moveTo>
                  <a:cubicBezTo>
                    <a:pt x="370" y="0"/>
                    <a:pt x="0" y="370"/>
                    <a:pt x="0" y="822"/>
                  </a:cubicBezTo>
                  <a:cubicBezTo>
                    <a:pt x="0" y="1263"/>
                    <a:pt x="370" y="1632"/>
                    <a:pt x="822" y="1632"/>
                  </a:cubicBezTo>
                  <a:cubicBezTo>
                    <a:pt x="1263" y="1632"/>
                    <a:pt x="1644" y="1263"/>
                    <a:pt x="1644" y="822"/>
                  </a:cubicBezTo>
                  <a:cubicBezTo>
                    <a:pt x="1644" y="370"/>
                    <a:pt x="1263" y="0"/>
                    <a:pt x="8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1213;p60"/>
            <p:cNvSpPr/>
            <p:nvPr/>
          </p:nvSpPr>
          <p:spPr>
            <a:xfrm>
              <a:off x="3996113" y="4291176"/>
              <a:ext cx="336512" cy="335048"/>
            </a:xfrm>
            <a:custGeom>
              <a:avLst/>
              <a:gdLst/>
              <a:ahLst/>
              <a:cxnLst/>
              <a:rect l="l" t="t" r="r" b="b"/>
              <a:pathLst>
                <a:path w="10573" h="10527" extrusionOk="0">
                  <a:moveTo>
                    <a:pt x="8216" y="5930"/>
                  </a:moveTo>
                  <a:lnTo>
                    <a:pt x="8335" y="6537"/>
                  </a:lnTo>
                  <a:cubicBezTo>
                    <a:pt x="8359" y="6597"/>
                    <a:pt x="8394" y="6645"/>
                    <a:pt x="8442" y="6657"/>
                  </a:cubicBezTo>
                  <a:cubicBezTo>
                    <a:pt x="8502" y="6668"/>
                    <a:pt x="8549" y="6692"/>
                    <a:pt x="8609" y="6716"/>
                  </a:cubicBezTo>
                  <a:cubicBezTo>
                    <a:pt x="8631" y="6729"/>
                    <a:pt x="8653" y="6734"/>
                    <a:pt x="8674" y="6734"/>
                  </a:cubicBezTo>
                  <a:cubicBezTo>
                    <a:pt x="8710" y="6734"/>
                    <a:pt x="8745" y="6719"/>
                    <a:pt x="8775" y="6704"/>
                  </a:cubicBezTo>
                  <a:lnTo>
                    <a:pt x="9252" y="6311"/>
                  </a:lnTo>
                  <a:lnTo>
                    <a:pt x="9561" y="6585"/>
                  </a:lnTo>
                  <a:lnTo>
                    <a:pt x="9264" y="7121"/>
                  </a:lnTo>
                  <a:cubicBezTo>
                    <a:pt x="9228" y="7157"/>
                    <a:pt x="9228" y="7216"/>
                    <a:pt x="9264" y="7276"/>
                  </a:cubicBezTo>
                  <a:cubicBezTo>
                    <a:pt x="9287" y="7323"/>
                    <a:pt x="9323" y="7371"/>
                    <a:pt x="9347" y="7430"/>
                  </a:cubicBezTo>
                  <a:cubicBezTo>
                    <a:pt x="9383" y="7478"/>
                    <a:pt x="9430" y="7514"/>
                    <a:pt x="9490" y="7514"/>
                  </a:cubicBezTo>
                  <a:lnTo>
                    <a:pt x="10109" y="7538"/>
                  </a:lnTo>
                  <a:lnTo>
                    <a:pt x="10180" y="7942"/>
                  </a:lnTo>
                  <a:lnTo>
                    <a:pt x="9645" y="8157"/>
                  </a:lnTo>
                  <a:cubicBezTo>
                    <a:pt x="9585" y="8181"/>
                    <a:pt x="9561" y="8240"/>
                    <a:pt x="9549" y="8276"/>
                  </a:cubicBezTo>
                  <a:cubicBezTo>
                    <a:pt x="9549" y="8335"/>
                    <a:pt x="9526" y="8383"/>
                    <a:pt x="9514" y="8442"/>
                  </a:cubicBezTo>
                  <a:cubicBezTo>
                    <a:pt x="9502" y="8502"/>
                    <a:pt x="9514" y="8562"/>
                    <a:pt x="9561" y="8597"/>
                  </a:cubicBezTo>
                  <a:lnTo>
                    <a:pt x="10014" y="8990"/>
                  </a:lnTo>
                  <a:lnTo>
                    <a:pt x="9811" y="9347"/>
                  </a:lnTo>
                  <a:lnTo>
                    <a:pt x="9228" y="9157"/>
                  </a:lnTo>
                  <a:cubicBezTo>
                    <a:pt x="9213" y="9154"/>
                    <a:pt x="9198" y="9152"/>
                    <a:pt x="9184" y="9152"/>
                  </a:cubicBezTo>
                  <a:cubicBezTo>
                    <a:pt x="9141" y="9152"/>
                    <a:pt x="9103" y="9166"/>
                    <a:pt x="9085" y="9193"/>
                  </a:cubicBezTo>
                  <a:cubicBezTo>
                    <a:pt x="9037" y="9228"/>
                    <a:pt x="8990" y="9264"/>
                    <a:pt x="8954" y="9288"/>
                  </a:cubicBezTo>
                  <a:cubicBezTo>
                    <a:pt x="8906" y="9324"/>
                    <a:pt x="8871" y="9383"/>
                    <a:pt x="8895" y="9443"/>
                  </a:cubicBezTo>
                  <a:lnTo>
                    <a:pt x="8978" y="10050"/>
                  </a:lnTo>
                  <a:lnTo>
                    <a:pt x="8597" y="10181"/>
                  </a:lnTo>
                  <a:lnTo>
                    <a:pt x="8264" y="9669"/>
                  </a:lnTo>
                  <a:cubicBezTo>
                    <a:pt x="8228" y="9621"/>
                    <a:pt x="8192" y="9585"/>
                    <a:pt x="8133" y="9585"/>
                  </a:cubicBezTo>
                  <a:lnTo>
                    <a:pt x="7954" y="9585"/>
                  </a:lnTo>
                  <a:cubicBezTo>
                    <a:pt x="7894" y="9585"/>
                    <a:pt x="7847" y="9621"/>
                    <a:pt x="7811" y="9669"/>
                  </a:cubicBezTo>
                  <a:lnTo>
                    <a:pt x="7490" y="10181"/>
                  </a:lnTo>
                  <a:lnTo>
                    <a:pt x="7097" y="10050"/>
                  </a:lnTo>
                  <a:lnTo>
                    <a:pt x="7192" y="9443"/>
                  </a:lnTo>
                  <a:cubicBezTo>
                    <a:pt x="7204" y="9383"/>
                    <a:pt x="7180" y="9324"/>
                    <a:pt x="7132" y="9288"/>
                  </a:cubicBezTo>
                  <a:cubicBezTo>
                    <a:pt x="7085" y="9264"/>
                    <a:pt x="7037" y="9216"/>
                    <a:pt x="7001" y="9193"/>
                  </a:cubicBezTo>
                  <a:cubicBezTo>
                    <a:pt x="6970" y="9161"/>
                    <a:pt x="6933" y="9145"/>
                    <a:pt x="6897" y="9145"/>
                  </a:cubicBezTo>
                  <a:cubicBezTo>
                    <a:pt x="6880" y="9145"/>
                    <a:pt x="6863" y="9149"/>
                    <a:pt x="6847" y="9157"/>
                  </a:cubicBezTo>
                  <a:lnTo>
                    <a:pt x="6275" y="9347"/>
                  </a:lnTo>
                  <a:lnTo>
                    <a:pt x="6061" y="8990"/>
                  </a:lnTo>
                  <a:lnTo>
                    <a:pt x="6525" y="8597"/>
                  </a:lnTo>
                  <a:cubicBezTo>
                    <a:pt x="6573" y="8550"/>
                    <a:pt x="6585" y="8502"/>
                    <a:pt x="6573" y="8442"/>
                  </a:cubicBezTo>
                  <a:cubicBezTo>
                    <a:pt x="6549" y="8383"/>
                    <a:pt x="6537" y="8335"/>
                    <a:pt x="6537" y="8276"/>
                  </a:cubicBezTo>
                  <a:cubicBezTo>
                    <a:pt x="6537" y="8216"/>
                    <a:pt x="6489" y="8169"/>
                    <a:pt x="6430" y="8157"/>
                  </a:cubicBezTo>
                  <a:lnTo>
                    <a:pt x="5847" y="7942"/>
                  </a:lnTo>
                  <a:lnTo>
                    <a:pt x="5930" y="7538"/>
                  </a:lnTo>
                  <a:lnTo>
                    <a:pt x="6549" y="7514"/>
                  </a:lnTo>
                  <a:cubicBezTo>
                    <a:pt x="6609" y="7514"/>
                    <a:pt x="6656" y="7490"/>
                    <a:pt x="6680" y="7430"/>
                  </a:cubicBezTo>
                  <a:cubicBezTo>
                    <a:pt x="6716" y="7383"/>
                    <a:pt x="6740" y="7323"/>
                    <a:pt x="6775" y="7276"/>
                  </a:cubicBezTo>
                  <a:cubicBezTo>
                    <a:pt x="6811" y="7240"/>
                    <a:pt x="6811" y="7180"/>
                    <a:pt x="6775" y="7121"/>
                  </a:cubicBezTo>
                  <a:lnTo>
                    <a:pt x="6478" y="6585"/>
                  </a:lnTo>
                  <a:lnTo>
                    <a:pt x="6787" y="6311"/>
                  </a:lnTo>
                  <a:lnTo>
                    <a:pt x="7263" y="6704"/>
                  </a:lnTo>
                  <a:cubicBezTo>
                    <a:pt x="7293" y="6719"/>
                    <a:pt x="7327" y="6729"/>
                    <a:pt x="7363" y="6729"/>
                  </a:cubicBezTo>
                  <a:cubicBezTo>
                    <a:pt x="7385" y="6729"/>
                    <a:pt x="7407" y="6725"/>
                    <a:pt x="7430" y="6716"/>
                  </a:cubicBezTo>
                  <a:cubicBezTo>
                    <a:pt x="7478" y="6704"/>
                    <a:pt x="7537" y="6668"/>
                    <a:pt x="7597" y="6657"/>
                  </a:cubicBezTo>
                  <a:cubicBezTo>
                    <a:pt x="7656" y="6645"/>
                    <a:pt x="7680" y="6597"/>
                    <a:pt x="7704" y="6537"/>
                  </a:cubicBezTo>
                  <a:lnTo>
                    <a:pt x="7823" y="5930"/>
                  </a:lnTo>
                  <a:close/>
                  <a:moveTo>
                    <a:pt x="4454" y="1"/>
                  </a:moveTo>
                  <a:cubicBezTo>
                    <a:pt x="3739" y="1"/>
                    <a:pt x="3025" y="180"/>
                    <a:pt x="2382" y="513"/>
                  </a:cubicBezTo>
                  <a:cubicBezTo>
                    <a:pt x="2310" y="561"/>
                    <a:pt x="2287" y="644"/>
                    <a:pt x="2322" y="715"/>
                  </a:cubicBezTo>
                  <a:cubicBezTo>
                    <a:pt x="2354" y="770"/>
                    <a:pt x="2405" y="799"/>
                    <a:pt x="2458" y="799"/>
                  </a:cubicBezTo>
                  <a:cubicBezTo>
                    <a:pt x="2485" y="799"/>
                    <a:pt x="2512" y="791"/>
                    <a:pt x="2537" y="775"/>
                  </a:cubicBezTo>
                  <a:cubicBezTo>
                    <a:pt x="3132" y="465"/>
                    <a:pt x="3787" y="299"/>
                    <a:pt x="4454" y="299"/>
                  </a:cubicBezTo>
                  <a:cubicBezTo>
                    <a:pt x="6728" y="299"/>
                    <a:pt x="8597" y="2168"/>
                    <a:pt x="8597" y="4442"/>
                  </a:cubicBezTo>
                  <a:cubicBezTo>
                    <a:pt x="8597" y="4847"/>
                    <a:pt x="8537" y="5228"/>
                    <a:pt x="8430" y="5621"/>
                  </a:cubicBezTo>
                  <a:lnTo>
                    <a:pt x="7740" y="5621"/>
                  </a:lnTo>
                  <a:cubicBezTo>
                    <a:pt x="7668" y="5621"/>
                    <a:pt x="7609" y="5656"/>
                    <a:pt x="7597" y="5728"/>
                  </a:cubicBezTo>
                  <a:lnTo>
                    <a:pt x="7466" y="6371"/>
                  </a:lnTo>
                  <a:lnTo>
                    <a:pt x="7442" y="6371"/>
                  </a:lnTo>
                  <a:lnTo>
                    <a:pt x="6942" y="5966"/>
                  </a:lnTo>
                  <a:cubicBezTo>
                    <a:pt x="6912" y="5948"/>
                    <a:pt x="6879" y="5939"/>
                    <a:pt x="6847" y="5939"/>
                  </a:cubicBezTo>
                  <a:cubicBezTo>
                    <a:pt x="6814" y="5939"/>
                    <a:pt x="6781" y="5948"/>
                    <a:pt x="6751" y="5966"/>
                  </a:cubicBezTo>
                  <a:lnTo>
                    <a:pt x="6239" y="6407"/>
                  </a:lnTo>
                  <a:cubicBezTo>
                    <a:pt x="6180" y="6442"/>
                    <a:pt x="6168" y="6537"/>
                    <a:pt x="6216" y="6597"/>
                  </a:cubicBezTo>
                  <a:lnTo>
                    <a:pt x="6525" y="7180"/>
                  </a:lnTo>
                  <a:cubicBezTo>
                    <a:pt x="6525" y="7180"/>
                    <a:pt x="6525" y="7192"/>
                    <a:pt x="6513" y="7192"/>
                  </a:cubicBezTo>
                  <a:lnTo>
                    <a:pt x="5858" y="7204"/>
                  </a:lnTo>
                  <a:cubicBezTo>
                    <a:pt x="5775" y="7204"/>
                    <a:pt x="5716" y="7264"/>
                    <a:pt x="5704" y="7335"/>
                  </a:cubicBezTo>
                  <a:lnTo>
                    <a:pt x="5585" y="7990"/>
                  </a:lnTo>
                  <a:cubicBezTo>
                    <a:pt x="5573" y="8073"/>
                    <a:pt x="5620" y="8145"/>
                    <a:pt x="5680" y="8157"/>
                  </a:cubicBezTo>
                  <a:lnTo>
                    <a:pt x="6013" y="8288"/>
                  </a:lnTo>
                  <a:cubicBezTo>
                    <a:pt x="5525" y="8502"/>
                    <a:pt x="5001" y="8585"/>
                    <a:pt x="4454" y="8585"/>
                  </a:cubicBezTo>
                  <a:cubicBezTo>
                    <a:pt x="2179" y="8585"/>
                    <a:pt x="322" y="6728"/>
                    <a:pt x="322" y="4454"/>
                  </a:cubicBezTo>
                  <a:cubicBezTo>
                    <a:pt x="322" y="3168"/>
                    <a:pt x="894" y="2001"/>
                    <a:pt x="1894" y="1203"/>
                  </a:cubicBezTo>
                  <a:cubicBezTo>
                    <a:pt x="1965" y="1144"/>
                    <a:pt x="1965" y="1061"/>
                    <a:pt x="1929" y="989"/>
                  </a:cubicBezTo>
                  <a:cubicBezTo>
                    <a:pt x="1895" y="942"/>
                    <a:pt x="1850" y="921"/>
                    <a:pt x="1804" y="921"/>
                  </a:cubicBezTo>
                  <a:cubicBezTo>
                    <a:pt x="1769" y="921"/>
                    <a:pt x="1734" y="933"/>
                    <a:pt x="1703" y="953"/>
                  </a:cubicBezTo>
                  <a:cubicBezTo>
                    <a:pt x="632" y="1799"/>
                    <a:pt x="1" y="3085"/>
                    <a:pt x="1" y="4454"/>
                  </a:cubicBezTo>
                  <a:cubicBezTo>
                    <a:pt x="1" y="5645"/>
                    <a:pt x="465" y="6764"/>
                    <a:pt x="1298" y="7597"/>
                  </a:cubicBezTo>
                  <a:cubicBezTo>
                    <a:pt x="2132" y="8431"/>
                    <a:pt x="3251" y="8883"/>
                    <a:pt x="4442" y="8883"/>
                  </a:cubicBezTo>
                  <a:cubicBezTo>
                    <a:pt x="5001" y="8883"/>
                    <a:pt x="5537" y="8788"/>
                    <a:pt x="6049" y="8585"/>
                  </a:cubicBezTo>
                  <a:lnTo>
                    <a:pt x="6049" y="8585"/>
                  </a:lnTo>
                  <a:lnTo>
                    <a:pt x="5775" y="8823"/>
                  </a:lnTo>
                  <a:cubicBezTo>
                    <a:pt x="5716" y="8871"/>
                    <a:pt x="5704" y="8966"/>
                    <a:pt x="5751" y="9026"/>
                  </a:cubicBezTo>
                  <a:lnTo>
                    <a:pt x="6073" y="9585"/>
                  </a:lnTo>
                  <a:cubicBezTo>
                    <a:pt x="6101" y="9632"/>
                    <a:pt x="6158" y="9664"/>
                    <a:pt x="6211" y="9664"/>
                  </a:cubicBezTo>
                  <a:cubicBezTo>
                    <a:pt x="6225" y="9664"/>
                    <a:pt x="6239" y="9662"/>
                    <a:pt x="6251" y="9657"/>
                  </a:cubicBezTo>
                  <a:lnTo>
                    <a:pt x="6882" y="9455"/>
                  </a:lnTo>
                  <a:cubicBezTo>
                    <a:pt x="6882" y="9455"/>
                    <a:pt x="6894" y="9455"/>
                    <a:pt x="6894" y="9466"/>
                  </a:cubicBezTo>
                  <a:lnTo>
                    <a:pt x="6787" y="10121"/>
                  </a:lnTo>
                  <a:cubicBezTo>
                    <a:pt x="6775" y="10193"/>
                    <a:pt x="6823" y="10276"/>
                    <a:pt x="6894" y="10288"/>
                  </a:cubicBezTo>
                  <a:lnTo>
                    <a:pt x="7525" y="10514"/>
                  </a:lnTo>
                  <a:cubicBezTo>
                    <a:pt x="7537" y="10514"/>
                    <a:pt x="7549" y="10526"/>
                    <a:pt x="7585" y="10526"/>
                  </a:cubicBezTo>
                  <a:cubicBezTo>
                    <a:pt x="7644" y="10526"/>
                    <a:pt x="7680" y="10490"/>
                    <a:pt x="7716" y="10455"/>
                  </a:cubicBezTo>
                  <a:lnTo>
                    <a:pt x="8061" y="9883"/>
                  </a:lnTo>
                  <a:lnTo>
                    <a:pt x="8073" y="9883"/>
                  </a:lnTo>
                  <a:lnTo>
                    <a:pt x="8418" y="10455"/>
                  </a:lnTo>
                  <a:cubicBezTo>
                    <a:pt x="8445" y="10499"/>
                    <a:pt x="8497" y="10523"/>
                    <a:pt x="8547" y="10523"/>
                  </a:cubicBezTo>
                  <a:cubicBezTo>
                    <a:pt x="8565" y="10523"/>
                    <a:pt x="8582" y="10520"/>
                    <a:pt x="8597" y="10514"/>
                  </a:cubicBezTo>
                  <a:lnTo>
                    <a:pt x="9216" y="10288"/>
                  </a:lnTo>
                  <a:cubicBezTo>
                    <a:pt x="9287" y="10252"/>
                    <a:pt x="9323" y="10193"/>
                    <a:pt x="9323" y="10121"/>
                  </a:cubicBezTo>
                  <a:lnTo>
                    <a:pt x="9216" y="9466"/>
                  </a:lnTo>
                  <a:cubicBezTo>
                    <a:pt x="9216" y="9466"/>
                    <a:pt x="9228" y="9466"/>
                    <a:pt x="9228" y="9455"/>
                  </a:cubicBezTo>
                  <a:lnTo>
                    <a:pt x="9859" y="9657"/>
                  </a:lnTo>
                  <a:cubicBezTo>
                    <a:pt x="9878" y="9666"/>
                    <a:pt x="9897" y="9671"/>
                    <a:pt x="9916" y="9671"/>
                  </a:cubicBezTo>
                  <a:cubicBezTo>
                    <a:pt x="9966" y="9671"/>
                    <a:pt x="10011" y="9638"/>
                    <a:pt x="10038" y="9585"/>
                  </a:cubicBezTo>
                  <a:lnTo>
                    <a:pt x="10359" y="9026"/>
                  </a:lnTo>
                  <a:cubicBezTo>
                    <a:pt x="10395" y="8966"/>
                    <a:pt x="10395" y="8871"/>
                    <a:pt x="10335" y="8823"/>
                  </a:cubicBezTo>
                  <a:lnTo>
                    <a:pt x="9847" y="8395"/>
                  </a:lnTo>
                  <a:lnTo>
                    <a:pt x="9847" y="8383"/>
                  </a:lnTo>
                  <a:lnTo>
                    <a:pt x="10454" y="8145"/>
                  </a:lnTo>
                  <a:cubicBezTo>
                    <a:pt x="10460" y="8146"/>
                    <a:pt x="10465" y="8146"/>
                    <a:pt x="10470" y="8146"/>
                  </a:cubicBezTo>
                  <a:cubicBezTo>
                    <a:pt x="10532" y="8146"/>
                    <a:pt x="10572" y="8080"/>
                    <a:pt x="10561" y="8014"/>
                  </a:cubicBezTo>
                  <a:lnTo>
                    <a:pt x="10442" y="7359"/>
                  </a:lnTo>
                  <a:cubicBezTo>
                    <a:pt x="10419" y="7288"/>
                    <a:pt x="10359" y="7240"/>
                    <a:pt x="10288" y="7228"/>
                  </a:cubicBezTo>
                  <a:lnTo>
                    <a:pt x="9633" y="7204"/>
                  </a:lnTo>
                  <a:cubicBezTo>
                    <a:pt x="9633" y="7204"/>
                    <a:pt x="9633" y="7192"/>
                    <a:pt x="9621" y="7192"/>
                  </a:cubicBezTo>
                  <a:lnTo>
                    <a:pt x="9930" y="6609"/>
                  </a:lnTo>
                  <a:cubicBezTo>
                    <a:pt x="9966" y="6549"/>
                    <a:pt x="9942" y="6466"/>
                    <a:pt x="9907" y="6418"/>
                  </a:cubicBezTo>
                  <a:lnTo>
                    <a:pt x="9395" y="5990"/>
                  </a:lnTo>
                  <a:cubicBezTo>
                    <a:pt x="9365" y="5966"/>
                    <a:pt x="9332" y="5954"/>
                    <a:pt x="9299" y="5954"/>
                  </a:cubicBezTo>
                  <a:cubicBezTo>
                    <a:pt x="9267" y="5954"/>
                    <a:pt x="9234" y="5966"/>
                    <a:pt x="9204" y="5990"/>
                  </a:cubicBezTo>
                  <a:lnTo>
                    <a:pt x="8692" y="6395"/>
                  </a:lnTo>
                  <a:lnTo>
                    <a:pt x="8680" y="6395"/>
                  </a:lnTo>
                  <a:lnTo>
                    <a:pt x="8609" y="6049"/>
                  </a:lnTo>
                  <a:lnTo>
                    <a:pt x="8609" y="6037"/>
                  </a:lnTo>
                  <a:cubicBezTo>
                    <a:pt x="8799" y="5525"/>
                    <a:pt x="8895" y="5002"/>
                    <a:pt x="8895" y="4454"/>
                  </a:cubicBezTo>
                  <a:cubicBezTo>
                    <a:pt x="8895" y="3263"/>
                    <a:pt x="8430" y="2144"/>
                    <a:pt x="7597" y="1311"/>
                  </a:cubicBezTo>
                  <a:cubicBezTo>
                    <a:pt x="6763" y="477"/>
                    <a:pt x="5644" y="1"/>
                    <a:pt x="44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2844539" y="19924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問卷來源</a:t>
            </a:r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push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35"/>
          <p:cNvSpPr txBox="1">
            <a:spLocks noGrp="1"/>
          </p:cNvSpPr>
          <p:nvPr>
            <p:ph type="ctrTitle"/>
          </p:nvPr>
        </p:nvSpPr>
        <p:spPr>
          <a:xfrm>
            <a:off x="414108" y="286582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TW" altLang="en-US" sz="2800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電腦修理服務</a:t>
            </a:r>
            <a:r>
              <a:rPr lang="en-US" altLang="zh-TW" sz="2800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800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顧客客群</a:t>
            </a:r>
            <a:endParaRPr lang="en-US" altLang="zh-TW" sz="2800" spc="3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10" name="Google Shape;1010;p35"/>
          <p:cNvSpPr/>
          <p:nvPr/>
        </p:nvSpPr>
        <p:spPr>
          <a:xfrm>
            <a:off x="2783505" y="1060699"/>
            <a:ext cx="3378868" cy="3378947"/>
          </a:xfrm>
          <a:custGeom>
            <a:avLst/>
            <a:gdLst/>
            <a:ahLst/>
            <a:cxnLst/>
            <a:rect l="l" t="t" r="r" b="b"/>
            <a:pathLst>
              <a:path w="43045" h="43046" extrusionOk="0">
                <a:moveTo>
                  <a:pt x="21522" y="2193"/>
                </a:moveTo>
                <a:cubicBezTo>
                  <a:pt x="32195" y="2206"/>
                  <a:pt x="40839" y="10850"/>
                  <a:pt x="40852" y="21523"/>
                </a:cubicBezTo>
                <a:cubicBezTo>
                  <a:pt x="40852" y="29348"/>
                  <a:pt x="36139" y="36392"/>
                  <a:pt x="28919" y="39391"/>
                </a:cubicBezTo>
                <a:cubicBezTo>
                  <a:pt x="26525" y="40379"/>
                  <a:pt x="24014" y="40860"/>
                  <a:pt x="21525" y="40860"/>
                </a:cubicBezTo>
                <a:cubicBezTo>
                  <a:pt x="16494" y="40860"/>
                  <a:pt x="11551" y="38896"/>
                  <a:pt x="7850" y="35195"/>
                </a:cubicBezTo>
                <a:cubicBezTo>
                  <a:pt x="2319" y="29663"/>
                  <a:pt x="668" y="21346"/>
                  <a:pt x="3654" y="14126"/>
                </a:cubicBezTo>
                <a:cubicBezTo>
                  <a:pt x="6653" y="6893"/>
                  <a:pt x="13697" y="2193"/>
                  <a:pt x="21522" y="2193"/>
                </a:cubicBezTo>
                <a:close/>
                <a:moveTo>
                  <a:pt x="21522" y="1"/>
                </a:moveTo>
                <a:cubicBezTo>
                  <a:pt x="9652" y="1"/>
                  <a:pt x="0" y="9653"/>
                  <a:pt x="0" y="21523"/>
                </a:cubicBezTo>
                <a:cubicBezTo>
                  <a:pt x="0" y="33393"/>
                  <a:pt x="9652" y="43045"/>
                  <a:pt x="21522" y="43045"/>
                </a:cubicBezTo>
                <a:cubicBezTo>
                  <a:pt x="33380" y="43045"/>
                  <a:pt x="43045" y="33393"/>
                  <a:pt x="43045" y="21523"/>
                </a:cubicBezTo>
                <a:cubicBezTo>
                  <a:pt x="43045" y="9653"/>
                  <a:pt x="33392" y="1"/>
                  <a:pt x="21522" y="1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2" name="Google Shape;1012;p35"/>
          <p:cNvSpPr txBox="1"/>
          <p:nvPr/>
        </p:nvSpPr>
        <p:spPr>
          <a:xfrm>
            <a:off x="6687304" y="3660549"/>
            <a:ext cx="8412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hare Tech"/>
                <a:ea typeface="Share Tech"/>
                <a:cs typeface="Share Tech"/>
                <a:sym typeface="Share Tech"/>
              </a:rPr>
              <a:t>3</a:t>
            </a:r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hare Tech"/>
                <a:ea typeface="Share Tech"/>
                <a:cs typeface="Share Tech"/>
                <a:sym typeface="Share Tech"/>
              </a:rPr>
              <a:t>3%</a:t>
            </a:r>
            <a:endParaRPr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1013" name="Google Shape;1013;p35"/>
          <p:cNvSpPr/>
          <p:nvPr/>
        </p:nvSpPr>
        <p:spPr>
          <a:xfrm rot="19767619">
            <a:off x="2789959" y="1065883"/>
            <a:ext cx="3383510" cy="3367158"/>
          </a:xfrm>
          <a:prstGeom prst="blockArc">
            <a:avLst>
              <a:gd name="adj1" fmla="val 5243891"/>
              <a:gd name="adj2" fmla="val 20290005"/>
              <a:gd name="adj3" fmla="val 5256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35"/>
          <p:cNvSpPr txBox="1"/>
          <p:nvPr/>
        </p:nvSpPr>
        <p:spPr>
          <a:xfrm>
            <a:off x="1539015" y="4227757"/>
            <a:ext cx="8412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rPr>
              <a:t>67%</a:t>
            </a:r>
            <a:endParaRPr sz="2000" dirty="0">
              <a:solidFill>
                <a:schemeClr val="accent2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1016" name="Google Shape;1016;p35"/>
          <p:cNvSpPr txBox="1"/>
          <p:nvPr/>
        </p:nvSpPr>
        <p:spPr>
          <a:xfrm>
            <a:off x="2093915" y="4221930"/>
            <a:ext cx="12048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Student</a:t>
            </a:r>
            <a:endParaRPr sz="2000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017" name="Google Shape;1017;p35"/>
          <p:cNvSpPr txBox="1"/>
          <p:nvPr/>
        </p:nvSpPr>
        <p:spPr>
          <a:xfrm>
            <a:off x="7196060" y="3654320"/>
            <a:ext cx="1728397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Non-Student</a:t>
            </a:r>
            <a:endParaRPr sz="2000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cxnSp>
        <p:nvCxnSpPr>
          <p:cNvPr id="1018" name="Google Shape;1018;p35"/>
          <p:cNvCxnSpPr/>
          <p:nvPr/>
        </p:nvCxnSpPr>
        <p:spPr>
          <a:xfrm rot="5400000">
            <a:off x="1865320" y="3345653"/>
            <a:ext cx="1218066" cy="722850"/>
          </a:xfrm>
          <a:prstGeom prst="bentConnector3">
            <a:avLst>
              <a:gd name="adj1" fmla="val 33193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肘形接點 11"/>
          <p:cNvCxnSpPr/>
          <p:nvPr/>
        </p:nvCxnSpPr>
        <p:spPr>
          <a:xfrm>
            <a:off x="5991879" y="3470053"/>
            <a:ext cx="716507" cy="42308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1539015" y="4546186"/>
            <a:ext cx="753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chemeClr val="accent2"/>
                </a:solidFill>
                <a:latin typeface="Share Tech"/>
                <a:ea typeface="Share Tech"/>
                <a:cs typeface="Share Tech"/>
              </a:rPr>
              <a:t>(142</a:t>
            </a:r>
            <a:r>
              <a:rPr lang="zh-TW" altLang="en-US" sz="1200" dirty="0">
                <a:solidFill>
                  <a:schemeClr val="accent2"/>
                </a:solidFill>
                <a:latin typeface="Share Tech"/>
                <a:ea typeface="Share Tech"/>
                <a:cs typeface="Share Tech"/>
              </a:rPr>
              <a:t>人</a:t>
            </a:r>
            <a:r>
              <a:rPr lang="en-US" altLang="zh-TW" sz="1200" dirty="0">
                <a:solidFill>
                  <a:schemeClr val="accent2"/>
                </a:solidFill>
                <a:latin typeface="Share Tech"/>
                <a:ea typeface="Share Tech"/>
                <a:cs typeface="Share Tech"/>
              </a:rPr>
              <a:t>)</a:t>
            </a:r>
            <a:endParaRPr lang="zh-TW" altLang="en-US" sz="1200" dirty="0">
              <a:solidFill>
                <a:schemeClr val="accent2"/>
              </a:solidFill>
              <a:latin typeface="Share Tech"/>
              <a:ea typeface="Share Tech"/>
              <a:cs typeface="Share Tech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6740113" y="3964646"/>
            <a:ext cx="753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chemeClr val="accent1"/>
                </a:solidFill>
                <a:latin typeface="Share Tech"/>
                <a:ea typeface="Share Tech"/>
                <a:cs typeface="Share Tech"/>
              </a:rPr>
              <a:t>(71</a:t>
            </a:r>
            <a:r>
              <a:rPr lang="zh-TW" altLang="en-US" sz="1200" dirty="0">
                <a:solidFill>
                  <a:schemeClr val="accent1"/>
                </a:solidFill>
                <a:latin typeface="Share Tech"/>
                <a:ea typeface="Share Tech"/>
                <a:cs typeface="Share Tech"/>
              </a:rPr>
              <a:t>人</a:t>
            </a:r>
            <a:r>
              <a:rPr lang="en-US" altLang="zh-TW" sz="1200" dirty="0">
                <a:solidFill>
                  <a:schemeClr val="accent1"/>
                </a:solidFill>
                <a:latin typeface="Share Tech"/>
                <a:ea typeface="Share Tech"/>
                <a:cs typeface="Share Tech"/>
              </a:rPr>
              <a:t>)</a:t>
            </a:r>
            <a:endParaRPr lang="zh-TW" altLang="en-US" sz="1200" dirty="0">
              <a:solidFill>
                <a:schemeClr val="accent1"/>
              </a:solidFill>
              <a:latin typeface="Share Tech"/>
              <a:ea typeface="Share Tech"/>
              <a:cs typeface="Share Tech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870306" y="2241629"/>
            <a:ext cx="12715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>
                <a:ln w="0"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hare Tech"/>
                <a:ea typeface="Share Tech"/>
                <a:cs typeface="Share Tech"/>
              </a:rPr>
              <a:t>213</a:t>
            </a:r>
            <a:endParaRPr lang="zh-TW" altLang="en-US" sz="6000" dirty="0">
              <a:ln w="0"/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hare Tech"/>
              <a:ea typeface="Share Tech"/>
              <a:cs typeface="Share Tech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圖表 9"/>
          <p:cNvGraphicFramePr/>
          <p:nvPr>
            <p:extLst>
              <p:ext uri="{D42A27DB-BD31-4B8C-83A1-F6EECF244321}">
                <p14:modId xmlns:p14="http://schemas.microsoft.com/office/powerpoint/2010/main" val="1741004108"/>
              </p:ext>
            </p:extLst>
          </p:nvPr>
        </p:nvGraphicFramePr>
        <p:xfrm>
          <a:off x="1524000" y="989475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1" name="Google Shape;1009;p35"/>
          <p:cNvSpPr txBox="1">
            <a:spLocks noGrp="1"/>
          </p:cNvSpPr>
          <p:nvPr>
            <p:ph type="ctrTitle"/>
          </p:nvPr>
        </p:nvSpPr>
        <p:spPr>
          <a:xfrm>
            <a:off x="414108" y="286582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TW" altLang="en-US" sz="2800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電腦修理服務</a:t>
            </a:r>
            <a:r>
              <a:rPr lang="en-US" altLang="zh-TW" sz="2800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800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顧客年齡層</a:t>
            </a:r>
            <a:endParaRPr lang="en-US" altLang="zh-TW" sz="2800" spc="3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圖表 7"/>
          <p:cNvGraphicFramePr/>
          <p:nvPr>
            <p:extLst>
              <p:ext uri="{D42A27DB-BD31-4B8C-83A1-F6EECF244321}">
                <p14:modId xmlns:p14="http://schemas.microsoft.com/office/powerpoint/2010/main" val="3516681428"/>
              </p:ext>
            </p:extLst>
          </p:nvPr>
        </p:nvGraphicFramePr>
        <p:xfrm>
          <a:off x="1600200" y="1123950"/>
          <a:ext cx="569595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5" name="文字方塊 34"/>
          <p:cNvSpPr txBox="1"/>
          <p:nvPr/>
        </p:nvSpPr>
        <p:spPr>
          <a:xfrm>
            <a:off x="5619748" y="3990975"/>
            <a:ext cx="1119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</a:rPr>
              <a:t>一日快速維修</a:t>
            </a:r>
            <a:r>
              <a:rPr lang="en-US" altLang="zh-TW" sz="1200" dirty="0">
                <a:solidFill>
                  <a:schemeClr val="bg1"/>
                </a:solidFill>
              </a:rPr>
              <a:t>(8</a:t>
            </a:r>
            <a:r>
              <a:rPr lang="zh-TW" altLang="en-US" sz="1200" dirty="0">
                <a:solidFill>
                  <a:schemeClr val="bg1"/>
                </a:solidFill>
              </a:rPr>
              <a:t>小時</a:t>
            </a:r>
            <a:r>
              <a:rPr lang="en-US" altLang="zh-TW" sz="1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6" name="文字方塊 35"/>
          <p:cNvSpPr txBox="1"/>
          <p:nvPr/>
        </p:nvSpPr>
        <p:spPr>
          <a:xfrm>
            <a:off x="1600200" y="2914650"/>
            <a:ext cx="1166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</a:rPr>
              <a:t>半日快速維修</a:t>
            </a:r>
            <a:r>
              <a:rPr lang="en-US" altLang="zh-TW" sz="1200" dirty="0">
                <a:solidFill>
                  <a:schemeClr val="bg1"/>
                </a:solidFill>
              </a:rPr>
              <a:t>(4</a:t>
            </a:r>
            <a:r>
              <a:rPr lang="zh-TW" altLang="en-US" sz="1200" dirty="0">
                <a:solidFill>
                  <a:schemeClr val="bg1"/>
                </a:solidFill>
              </a:rPr>
              <a:t>小時</a:t>
            </a:r>
            <a:r>
              <a:rPr lang="en-US" altLang="zh-TW" sz="1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7" name="文字方塊 36"/>
          <p:cNvSpPr txBox="1"/>
          <p:nvPr/>
        </p:nvSpPr>
        <p:spPr>
          <a:xfrm>
            <a:off x="2255043" y="1354782"/>
            <a:ext cx="1166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</a:rPr>
              <a:t>現場快速維修</a:t>
            </a:r>
            <a:r>
              <a:rPr lang="en-US" altLang="zh-TW" sz="1200" dirty="0">
                <a:solidFill>
                  <a:schemeClr val="bg1"/>
                </a:solidFill>
              </a:rPr>
              <a:t>(2</a:t>
            </a:r>
            <a:r>
              <a:rPr lang="zh-TW" altLang="en-US" sz="1200" dirty="0">
                <a:solidFill>
                  <a:schemeClr val="bg1"/>
                </a:solidFill>
              </a:rPr>
              <a:t>小時</a:t>
            </a:r>
            <a:r>
              <a:rPr lang="en-US" altLang="zh-TW" sz="1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8" name="文字方塊 37"/>
          <p:cNvSpPr txBox="1"/>
          <p:nvPr/>
        </p:nvSpPr>
        <p:spPr>
          <a:xfrm>
            <a:off x="5719761" y="1438275"/>
            <a:ext cx="1019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</a:rPr>
              <a:t>一般維修</a:t>
            </a:r>
            <a:br>
              <a:rPr lang="zh-TW" altLang="en-US" sz="1200" dirty="0">
                <a:solidFill>
                  <a:schemeClr val="bg1"/>
                </a:solidFill>
              </a:rPr>
            </a:br>
            <a:r>
              <a:rPr lang="zh-TW" altLang="en-US" sz="1200" dirty="0">
                <a:solidFill>
                  <a:schemeClr val="bg1"/>
                </a:solidFill>
              </a:rPr>
              <a:t>（</a:t>
            </a:r>
            <a:r>
              <a:rPr lang="en-US" altLang="zh-TW" sz="1200" dirty="0">
                <a:solidFill>
                  <a:schemeClr val="bg1"/>
                </a:solidFill>
              </a:rPr>
              <a:t>24</a:t>
            </a:r>
            <a:r>
              <a:rPr lang="zh-TW" altLang="en-US" sz="1200" dirty="0">
                <a:solidFill>
                  <a:schemeClr val="bg1"/>
                </a:solidFill>
              </a:rPr>
              <a:t>小時） </a:t>
            </a:r>
          </a:p>
        </p:txBody>
      </p:sp>
      <p:sp>
        <p:nvSpPr>
          <p:cNvPr id="40" name="Google Shape;1009;p35"/>
          <p:cNvSpPr txBox="1">
            <a:spLocks noGrp="1"/>
          </p:cNvSpPr>
          <p:nvPr>
            <p:ph type="ctrTitle"/>
          </p:nvPr>
        </p:nvSpPr>
        <p:spPr>
          <a:xfrm>
            <a:off x="414108" y="286582"/>
            <a:ext cx="747429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TW" altLang="en-US" sz="2800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電腦修理服務</a:t>
            </a:r>
            <a:r>
              <a:rPr lang="en-US" altLang="zh-TW" sz="2800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800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顧客願意花接受多長時間</a:t>
            </a:r>
            <a:endParaRPr lang="en-US" altLang="zh-TW" sz="2800" spc="3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8878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2927947" y="1972101"/>
            <a:ext cx="4138422" cy="16712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統計顧客</a:t>
            </a:r>
            <a:b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願意接受價格</a:t>
            </a:r>
          </a:p>
        </p:txBody>
      </p:sp>
      <p:sp>
        <p:nvSpPr>
          <p:cNvPr id="689" name="Google Shape;689;p32"/>
          <p:cNvSpPr/>
          <p:nvPr/>
        </p:nvSpPr>
        <p:spPr>
          <a:xfrm>
            <a:off x="1606661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1658711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</a:t>
            </a:r>
            <a:r>
              <a:rPr lang="en-US" altLang="zh-TW" dirty="0">
                <a:solidFill>
                  <a:schemeClr val="dk2"/>
                </a:solidFill>
              </a:rPr>
              <a:t>2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257599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/>
          <p:nvPr/>
        </p:nvCxnSpPr>
        <p:spPr>
          <a:xfrm>
            <a:off x="2149211" y="2891000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81808963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TW" altLang="en-US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問卷調查統計表</a:t>
            </a:r>
            <a:endParaRPr sz="3000" spc="3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967387"/>
              </p:ext>
            </p:extLst>
          </p:nvPr>
        </p:nvGraphicFramePr>
        <p:xfrm>
          <a:off x="1665024" y="1050890"/>
          <a:ext cx="5810112" cy="3780413"/>
        </p:xfrm>
        <a:graphic>
          <a:graphicData uri="http://schemas.openxmlformats.org/drawingml/2006/table">
            <a:tbl>
              <a:tblPr>
                <a:tableStyleId>{F66A462A-42BF-4755-B556-9775C4BDB70B}</a:tableStyleId>
              </a:tblPr>
              <a:tblGrid>
                <a:gridCol w="968352">
                  <a:extLst>
                    <a:ext uri="{9D8B030D-6E8A-4147-A177-3AD203B41FA5}">
                      <a16:colId xmlns:a16="http://schemas.microsoft.com/office/drawing/2014/main" val="3104631055"/>
                    </a:ext>
                  </a:extLst>
                </a:gridCol>
                <a:gridCol w="968352">
                  <a:extLst>
                    <a:ext uri="{9D8B030D-6E8A-4147-A177-3AD203B41FA5}">
                      <a16:colId xmlns:a16="http://schemas.microsoft.com/office/drawing/2014/main" val="2161092808"/>
                    </a:ext>
                  </a:extLst>
                </a:gridCol>
                <a:gridCol w="968352">
                  <a:extLst>
                    <a:ext uri="{9D8B030D-6E8A-4147-A177-3AD203B41FA5}">
                      <a16:colId xmlns:a16="http://schemas.microsoft.com/office/drawing/2014/main" val="1651198379"/>
                    </a:ext>
                  </a:extLst>
                </a:gridCol>
                <a:gridCol w="968352">
                  <a:extLst>
                    <a:ext uri="{9D8B030D-6E8A-4147-A177-3AD203B41FA5}">
                      <a16:colId xmlns:a16="http://schemas.microsoft.com/office/drawing/2014/main" val="3704762605"/>
                    </a:ext>
                  </a:extLst>
                </a:gridCol>
                <a:gridCol w="968352">
                  <a:extLst>
                    <a:ext uri="{9D8B030D-6E8A-4147-A177-3AD203B41FA5}">
                      <a16:colId xmlns:a16="http://schemas.microsoft.com/office/drawing/2014/main" val="2171152800"/>
                    </a:ext>
                  </a:extLst>
                </a:gridCol>
                <a:gridCol w="968352">
                  <a:extLst>
                    <a:ext uri="{9D8B030D-6E8A-4147-A177-3AD203B41FA5}">
                      <a16:colId xmlns:a16="http://schemas.microsoft.com/office/drawing/2014/main" val="650306660"/>
                    </a:ext>
                  </a:extLst>
                </a:gridCol>
              </a:tblGrid>
              <a:tr h="61407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問卷調查</a:t>
                      </a:r>
                      <a:br>
                        <a:rPr lang="zh-TW" altLang="en-US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</a:br>
                      <a:r>
                        <a:rPr lang="zh-TW" altLang="en-US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統計表</a:t>
                      </a:r>
                      <a:endParaRPr lang="zh-TW" altLang="en-US" sz="11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585" marR="8585" marT="858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數量</a:t>
                      </a:r>
                      <a:endParaRPr lang="zh-TW" altLang="en-US" sz="11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585" marR="8585" marT="858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一般維修</a:t>
                      </a:r>
                      <a:br>
                        <a:rPr lang="zh-TW" altLang="en-US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</a:br>
                      <a:r>
                        <a:rPr lang="zh-TW" altLang="en-US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（</a:t>
                      </a:r>
                      <a:r>
                        <a:rPr lang="en-US" altLang="zh-TW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24</a:t>
                      </a:r>
                      <a:r>
                        <a:rPr lang="zh-TW" altLang="en-US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小時）</a:t>
                      </a:r>
                      <a:endParaRPr lang="zh-TW" altLang="en-US" sz="11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585" marR="8585" marT="858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一日快速維修</a:t>
                      </a:r>
                      <a:br>
                        <a:rPr lang="zh-TW" altLang="en-US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</a:br>
                      <a:r>
                        <a:rPr lang="en-US" altLang="zh-TW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(8</a:t>
                      </a:r>
                      <a:r>
                        <a:rPr lang="zh-TW" altLang="en-US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小時</a:t>
                      </a:r>
                      <a:r>
                        <a:rPr lang="en-US" altLang="zh-TW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)</a:t>
                      </a:r>
                      <a:endParaRPr lang="en-US" altLang="zh-TW" sz="11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585" marR="8585" marT="858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半日快速維修</a:t>
                      </a:r>
                      <a:br>
                        <a:rPr lang="zh-TW" altLang="en-US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</a:br>
                      <a:r>
                        <a:rPr lang="en-US" altLang="zh-TW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(4</a:t>
                      </a:r>
                      <a:r>
                        <a:rPr lang="zh-TW" altLang="en-US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小時</a:t>
                      </a:r>
                      <a:r>
                        <a:rPr lang="en-US" altLang="zh-TW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)</a:t>
                      </a:r>
                      <a:endParaRPr lang="en-US" altLang="zh-TW" sz="11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585" marR="8585" marT="858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現場快速維修</a:t>
                      </a:r>
                      <a:br>
                        <a:rPr lang="zh-TW" altLang="en-US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</a:br>
                      <a:r>
                        <a:rPr lang="en-US" altLang="zh-TW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(2</a:t>
                      </a:r>
                      <a:r>
                        <a:rPr lang="zh-TW" altLang="en-US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小時</a:t>
                      </a:r>
                      <a:r>
                        <a:rPr lang="en-US" altLang="zh-TW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)</a:t>
                      </a:r>
                      <a:endParaRPr lang="en-US" altLang="zh-TW" sz="11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585" marR="8585" marT="858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4555930"/>
                  </a:ext>
                </a:extLst>
              </a:tr>
              <a:tr h="21108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願付</a:t>
                      </a:r>
                      <a:r>
                        <a:rPr lang="en-US" altLang="zh-TW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100</a:t>
                      </a:r>
                      <a:endParaRPr lang="en-US" altLang="zh-TW" sz="11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585" marR="8585" marT="858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585" marR="8585" marT="858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585" marR="8585" marT="858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585" marR="8585" marT="858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585" marR="8585" marT="858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585" marR="8585" marT="858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8556870"/>
                  </a:ext>
                </a:extLst>
              </a:tr>
              <a:tr h="21108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願付</a:t>
                      </a:r>
                      <a:r>
                        <a:rPr lang="en-US" altLang="zh-TW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200</a:t>
                      </a:r>
                      <a:endParaRPr lang="en-US" altLang="zh-TW" sz="11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585" marR="8585" marT="858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9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585" marR="8585" marT="858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9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585" marR="8585" marT="858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585" marR="8585" marT="858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585" marR="8585" marT="858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585" marR="8585" marT="858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0577900"/>
                  </a:ext>
                </a:extLst>
              </a:tr>
              <a:tr h="21108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願付</a:t>
                      </a:r>
                      <a:r>
                        <a:rPr lang="en-US" altLang="zh-TW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300</a:t>
                      </a:r>
                      <a:endParaRPr lang="en-US" altLang="zh-TW" sz="11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585" marR="8585" marT="858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36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585" marR="8585" marT="858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35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585" marR="8585" marT="858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585" marR="8585" marT="858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585" marR="8585" marT="858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585" marR="8585" marT="858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2538924"/>
                  </a:ext>
                </a:extLst>
              </a:tr>
              <a:tr h="21108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願付</a:t>
                      </a:r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400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585" marR="8585" marT="858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18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585" marR="8585" marT="858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7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585" marR="8585" marT="858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11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585" marR="8585" marT="858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585" marR="8585" marT="858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585" marR="8585" marT="858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89633062"/>
                  </a:ext>
                </a:extLst>
              </a:tr>
              <a:tr h="21108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願付</a:t>
                      </a:r>
                      <a:r>
                        <a:rPr lang="en-US" altLang="zh-TW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500</a:t>
                      </a:r>
                      <a:endParaRPr lang="en-US" altLang="zh-TW" sz="11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585" marR="8585" marT="858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57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585" marR="8585" marT="858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585" marR="8585" marT="858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47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585" marR="8585" marT="858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585" marR="8585" marT="858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6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585" marR="8585" marT="858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3710182"/>
                  </a:ext>
                </a:extLst>
              </a:tr>
              <a:tr h="21108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願付</a:t>
                      </a:r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600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585" marR="8585" marT="858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20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585" marR="8585" marT="858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585" marR="8585" marT="858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13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585" marR="8585" marT="858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585" marR="8585" marT="858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5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585" marR="8585" marT="858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213499"/>
                  </a:ext>
                </a:extLst>
              </a:tr>
              <a:tr h="21108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願付</a:t>
                      </a:r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700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585" marR="8585" marT="858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9</a:t>
                      </a:r>
                      <a:endParaRPr lang="en-US" altLang="zh-TW" sz="11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585" marR="8585" marT="858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585" marR="8585" marT="858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6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585" marR="8585" marT="858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585" marR="8585" marT="858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585" marR="8585" marT="858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9938833"/>
                  </a:ext>
                </a:extLst>
              </a:tr>
              <a:tr h="21108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願付</a:t>
                      </a:r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800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585" marR="8585" marT="858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13</a:t>
                      </a:r>
                      <a:endParaRPr lang="en-US" altLang="zh-TW" sz="11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585" marR="8585" marT="858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585" marR="8585" marT="858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585" marR="8585" marT="858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9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585" marR="8585" marT="858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3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585" marR="8585" marT="858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0069018"/>
                  </a:ext>
                </a:extLst>
              </a:tr>
              <a:tr h="21108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願付</a:t>
                      </a:r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900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585" marR="8585" marT="858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11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585" marR="8585" marT="858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585" marR="8585" marT="858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4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585" marR="8585" marT="858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585" marR="8585" marT="858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5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585" marR="8585" marT="858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458759"/>
                  </a:ext>
                </a:extLst>
              </a:tr>
              <a:tr h="21108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願付</a:t>
                      </a:r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1000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585" marR="8585" marT="858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14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585" marR="8585" marT="858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585" marR="8585" marT="858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585" marR="8585" marT="858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585" marR="8585" marT="858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14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585" marR="8585" marT="858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3169950"/>
                  </a:ext>
                </a:extLst>
              </a:tr>
              <a:tr h="21108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願付</a:t>
                      </a:r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1100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585" marR="8585" marT="858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7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585" marR="8585" marT="858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585" marR="8585" marT="858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585" marR="8585" marT="858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585" marR="8585" marT="858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7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585" marR="8585" marT="858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4650313"/>
                  </a:ext>
                </a:extLst>
              </a:tr>
              <a:tr h="21108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願付</a:t>
                      </a:r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1200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585" marR="8585" marT="858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4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585" marR="8585" marT="858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585" marR="8585" marT="858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585" marR="8585" marT="858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585" marR="8585" marT="858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3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585" marR="8585" marT="858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3255729"/>
                  </a:ext>
                </a:extLst>
              </a:tr>
              <a:tr h="21108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願意付費合計</a:t>
                      </a:r>
                      <a:endParaRPr lang="zh-TW" altLang="en-US" sz="11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585" marR="8585" marT="858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200</a:t>
                      </a:r>
                      <a:endParaRPr lang="en-US" altLang="zh-TW" sz="11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585" marR="8585" marT="858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56</a:t>
                      </a:r>
                      <a:endParaRPr lang="en-US" altLang="zh-TW" sz="11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585" marR="8585" marT="858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83</a:t>
                      </a:r>
                      <a:endParaRPr lang="en-US" altLang="zh-TW" sz="11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585" marR="8585" marT="858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16</a:t>
                      </a:r>
                      <a:endParaRPr lang="en-US" altLang="zh-TW" sz="11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585" marR="8585" marT="858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45</a:t>
                      </a:r>
                      <a:endParaRPr lang="en-US" altLang="zh-TW" sz="11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585" marR="8585" marT="858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7656025"/>
                  </a:ext>
                </a:extLst>
              </a:tr>
              <a:tr h="21108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不願意付費</a:t>
                      </a:r>
                      <a:endParaRPr lang="zh-TW" altLang="en-US" sz="11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585" marR="8585" marT="858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13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585" marR="8585" marT="858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585" marR="8585" marT="858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7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585" marR="8585" marT="858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585" marR="8585" marT="858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4</a:t>
                      </a:r>
                      <a:endParaRPr lang="en-US" altLang="zh-TW" sz="11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585" marR="8585" marT="858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5271245"/>
                  </a:ext>
                </a:extLst>
              </a:tr>
              <a:tr h="21108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合計</a:t>
                      </a:r>
                      <a:endParaRPr lang="zh-TW" altLang="en-US" sz="11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585" marR="8585" marT="858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213</a:t>
                      </a:r>
                      <a:endParaRPr lang="en-US" altLang="zh-TW" sz="11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585" marR="8585" marT="858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58</a:t>
                      </a:r>
                      <a:endParaRPr lang="en-US" altLang="zh-TW" sz="11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585" marR="8585" marT="858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90</a:t>
                      </a:r>
                      <a:endParaRPr lang="en-US" altLang="zh-TW" sz="11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585" marR="8585" marT="858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16</a:t>
                      </a:r>
                      <a:endParaRPr lang="en-US" altLang="zh-TW" sz="11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585" marR="8585" marT="858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49</a:t>
                      </a:r>
                      <a:endParaRPr lang="en-US" altLang="zh-TW" sz="11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585" marR="8585" marT="8585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18438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TW" altLang="en-US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顧客價格接受機率</a:t>
            </a:r>
            <a:endParaRPr sz="3000" spc="3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859635"/>
              </p:ext>
            </p:extLst>
          </p:nvPr>
        </p:nvGraphicFramePr>
        <p:xfrm>
          <a:off x="1212533" y="1104899"/>
          <a:ext cx="6814183" cy="3416302"/>
        </p:xfrm>
        <a:graphic>
          <a:graphicData uri="http://schemas.openxmlformats.org/drawingml/2006/table">
            <a:tbl>
              <a:tblPr/>
              <a:tblGrid>
                <a:gridCol w="1021667">
                  <a:extLst>
                    <a:ext uri="{9D8B030D-6E8A-4147-A177-3AD203B41FA5}">
                      <a16:colId xmlns:a16="http://schemas.microsoft.com/office/drawing/2014/main" val="2564391158"/>
                    </a:ext>
                  </a:extLst>
                </a:gridCol>
                <a:gridCol w="1239500">
                  <a:extLst>
                    <a:ext uri="{9D8B030D-6E8A-4147-A177-3AD203B41FA5}">
                      <a16:colId xmlns:a16="http://schemas.microsoft.com/office/drawing/2014/main" val="3756713978"/>
                    </a:ext>
                  </a:extLst>
                </a:gridCol>
                <a:gridCol w="1534035">
                  <a:extLst>
                    <a:ext uri="{9D8B030D-6E8A-4147-A177-3AD203B41FA5}">
                      <a16:colId xmlns:a16="http://schemas.microsoft.com/office/drawing/2014/main" val="121981508"/>
                    </a:ext>
                  </a:extLst>
                </a:gridCol>
                <a:gridCol w="1484946">
                  <a:extLst>
                    <a:ext uri="{9D8B030D-6E8A-4147-A177-3AD203B41FA5}">
                      <a16:colId xmlns:a16="http://schemas.microsoft.com/office/drawing/2014/main" val="3943553467"/>
                    </a:ext>
                  </a:extLst>
                </a:gridCol>
                <a:gridCol w="1534035">
                  <a:extLst>
                    <a:ext uri="{9D8B030D-6E8A-4147-A177-3AD203B41FA5}">
                      <a16:colId xmlns:a16="http://schemas.microsoft.com/office/drawing/2014/main" val="3242583870"/>
                    </a:ext>
                  </a:extLst>
                </a:gridCol>
              </a:tblGrid>
              <a:tr h="58012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接受機率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一般維修</a:t>
                      </a:r>
                      <a:br>
                        <a:rPr lang="zh-TW" altLang="en-US" sz="1100" b="0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zh-TW" altLang="en-US" sz="1100" b="0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（</a:t>
                      </a:r>
                      <a:r>
                        <a:rPr lang="en-US" altLang="zh-TW" sz="1100" b="0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24</a:t>
                      </a:r>
                      <a:r>
                        <a:rPr lang="zh-TW" altLang="en-US" sz="1100" b="0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小時）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一日快速維修</a:t>
                      </a:r>
                      <a:br>
                        <a:rPr lang="zh-TW" altLang="en-US" sz="1100" b="0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zh-TW" sz="1100" b="0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(8</a:t>
                      </a:r>
                      <a:r>
                        <a:rPr lang="zh-TW" altLang="en-US" sz="1100" b="0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小時</a:t>
                      </a:r>
                      <a:r>
                        <a:rPr lang="en-US" altLang="zh-TW" sz="1100" b="0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半日快速維修</a:t>
                      </a:r>
                      <a:br>
                        <a:rPr lang="zh-TW" altLang="en-US" sz="1100" b="0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zh-TW" sz="1100" b="0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(4</a:t>
                      </a:r>
                      <a:r>
                        <a:rPr lang="zh-TW" altLang="en-US" sz="1100" b="0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小時</a:t>
                      </a:r>
                      <a:r>
                        <a:rPr lang="en-US" altLang="zh-TW" sz="1100" b="0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現場快速維修</a:t>
                      </a:r>
                      <a:br>
                        <a:rPr lang="zh-TW" altLang="en-US" sz="1100" b="0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zh-TW" sz="1100" b="0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(2</a:t>
                      </a:r>
                      <a:r>
                        <a:rPr lang="zh-TW" altLang="en-US" sz="1100" b="0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小時</a:t>
                      </a:r>
                      <a:r>
                        <a:rPr lang="en-US" altLang="zh-TW" sz="1100" b="0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3402663"/>
                  </a:ext>
                </a:extLst>
              </a:tr>
              <a:tr h="20258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定價</a:t>
                      </a:r>
                      <a:r>
                        <a:rPr lang="en-US" altLang="zh-TW" sz="1100" b="0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100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cap="non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0.9655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cap="non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0.9222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cap="non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cap="non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0.9184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4546618"/>
                  </a:ext>
                </a:extLst>
              </a:tr>
              <a:tr h="20258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定價</a:t>
                      </a:r>
                      <a:r>
                        <a:rPr lang="en-US" altLang="zh-TW" sz="1100" b="0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200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0.931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cap="non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0.9222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cap="non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cap="non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0.9184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702826"/>
                  </a:ext>
                </a:extLst>
              </a:tr>
              <a:tr h="20258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 cap="non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定價</a:t>
                      </a:r>
                      <a:r>
                        <a:rPr lang="en-US" altLang="zh-TW" sz="1100" b="0" i="0" u="none" strike="noStrike" cap="non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300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0.7759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cap="non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0.9222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cap="non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cap="non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0.9184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2222208"/>
                  </a:ext>
                </a:extLst>
              </a:tr>
              <a:tr h="20258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 cap="non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定價</a:t>
                      </a:r>
                      <a:r>
                        <a:rPr lang="en-US" altLang="zh-TW" sz="1100" b="0" i="0" u="none" strike="noStrike" cap="non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400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0.1724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cap="non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0.9111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cap="non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cap="non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0.9184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373524"/>
                  </a:ext>
                </a:extLst>
              </a:tr>
              <a:tr h="20258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 cap="non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定價</a:t>
                      </a:r>
                      <a:r>
                        <a:rPr lang="en-US" altLang="zh-TW" sz="1100" b="0" i="0" u="none" strike="noStrike" cap="non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500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0.0517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cap="non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0.7889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cap="non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cap="non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0.9184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939730"/>
                  </a:ext>
                </a:extLst>
              </a:tr>
              <a:tr h="20258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 cap="non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定價</a:t>
                      </a:r>
                      <a:r>
                        <a:rPr lang="en-US" altLang="zh-TW" sz="1100" b="0" i="0" u="none" strike="noStrike" cap="non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600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0.0172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cap="non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0.2667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cap="non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0.875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cap="non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0.7959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7998085"/>
                  </a:ext>
                </a:extLst>
              </a:tr>
              <a:tr h="20258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 cap="non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定價</a:t>
                      </a:r>
                      <a:r>
                        <a:rPr lang="en-US" altLang="zh-TW" sz="1100" b="0" i="0" u="none" strike="noStrike" cap="non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700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0.1222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cap="non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0.8125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cap="non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0.6939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3008291"/>
                  </a:ext>
                </a:extLst>
              </a:tr>
              <a:tr h="20258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 cap="non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定價</a:t>
                      </a:r>
                      <a:r>
                        <a:rPr lang="en-US" altLang="zh-TW" sz="1100" b="0" i="0" u="none" strike="noStrike" cap="non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800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cap="non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0.0556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cap="non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0.75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cap="non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0.6531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5607412"/>
                  </a:ext>
                </a:extLst>
              </a:tr>
              <a:tr h="20258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 cap="non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定價</a:t>
                      </a:r>
                      <a:r>
                        <a:rPr lang="en-US" altLang="zh-TW" sz="1100" b="0" i="0" u="none" strike="noStrike" cap="non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900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cap="non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0.0444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cap="non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0.1875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cap="non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0.5918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2842354"/>
                  </a:ext>
                </a:extLst>
              </a:tr>
              <a:tr h="20258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 cap="non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定價</a:t>
                      </a:r>
                      <a:r>
                        <a:rPr lang="en-US" altLang="zh-TW" sz="1100" b="0" i="0" u="none" strike="noStrike" cap="non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1000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cap="non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0.0625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cap="non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0.4898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7495211"/>
                  </a:ext>
                </a:extLst>
              </a:tr>
              <a:tr h="20258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 cap="non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定價</a:t>
                      </a:r>
                      <a:r>
                        <a:rPr lang="en-US" altLang="zh-TW" sz="1100" b="0" i="0" u="none" strike="noStrike" cap="non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1100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cap="non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cap="non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0.0625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cap="non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0.2041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4023915"/>
                  </a:ext>
                </a:extLst>
              </a:tr>
              <a:tr h="20258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 cap="non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定價</a:t>
                      </a:r>
                      <a:r>
                        <a:rPr lang="en-US" altLang="zh-TW" sz="1100" b="0" i="0" u="none" strike="noStrike" cap="non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1200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cap="non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cap="non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0.0625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cap="non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0.0612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1085893"/>
                  </a:ext>
                </a:extLst>
              </a:tr>
              <a:tr h="20258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 cap="non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不願意付費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cap="non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0.0345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cap="non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0.0778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0.0816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934094"/>
                  </a:ext>
                </a:extLst>
              </a:tr>
              <a:tr h="20258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願意付費合計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0.9655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0.9222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0.9184</a:t>
                      </a:r>
                    </a:p>
                  </a:txBody>
                  <a:tcPr marL="9208" marR="9208" marT="92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614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490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596</Words>
  <Application>Microsoft Office PowerPoint</Application>
  <PresentationFormat>如螢幕大小 (16:9)</PresentationFormat>
  <Paragraphs>337</Paragraphs>
  <Slides>13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4" baseType="lpstr">
      <vt:lpstr>Fira Sans Condensed Medium</vt:lpstr>
      <vt:lpstr>Maven Pro</vt:lpstr>
      <vt:lpstr>標楷體</vt:lpstr>
      <vt:lpstr>Advent Pro SemiBold</vt:lpstr>
      <vt:lpstr>微軟正黑體</vt:lpstr>
      <vt:lpstr>新細明體</vt:lpstr>
      <vt:lpstr>Fira Sans Extra Condensed Medium</vt:lpstr>
      <vt:lpstr>Calibri</vt:lpstr>
      <vt:lpstr>Share Tech</vt:lpstr>
      <vt:lpstr>Arial</vt:lpstr>
      <vt:lpstr>Data Science Consulting by Slidesgo</vt:lpstr>
      <vt:lpstr>電腦維修 服務與定價</vt:lpstr>
      <vt:lpstr>最終定價</vt:lpstr>
      <vt:lpstr>問卷來源</vt:lpstr>
      <vt:lpstr>電腦修理服務-顧客客群</vt:lpstr>
      <vt:lpstr>電腦修理服務-顧客年齡層</vt:lpstr>
      <vt:lpstr>電腦修理服務-顧客願意花接受多長時間</vt:lpstr>
      <vt:lpstr>統計顧客 願意接受價格</vt:lpstr>
      <vt:lpstr>問卷調查統計表</vt:lpstr>
      <vt:lpstr>顧客價格接受機率</vt:lpstr>
      <vt:lpstr>顧客接受價格的期望值</vt:lpstr>
      <vt:lpstr>最終定價</vt:lpstr>
      <vt:lpstr>PowerPoint 簡報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CONSULTING</dc:title>
  <dc:creator>user</dc:creator>
  <cp:lastModifiedBy>明軒 吳</cp:lastModifiedBy>
  <cp:revision>25</cp:revision>
  <dcterms:modified xsi:type="dcterms:W3CDTF">2021-11-04T13:33:27Z</dcterms:modified>
</cp:coreProperties>
</file>