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8"/>
  </p:notesMasterIdLst>
  <p:sldIdLst>
    <p:sldId id="256" r:id="rId2"/>
    <p:sldId id="258" r:id="rId3"/>
    <p:sldId id="274" r:id="rId4"/>
    <p:sldId id="259" r:id="rId5"/>
    <p:sldId id="266" r:id="rId6"/>
    <p:sldId id="306" r:id="rId7"/>
    <p:sldId id="307" r:id="rId8"/>
    <p:sldId id="308" r:id="rId9"/>
    <p:sldId id="264" r:id="rId10"/>
    <p:sldId id="309" r:id="rId11"/>
    <p:sldId id="272" r:id="rId12"/>
    <p:sldId id="310" r:id="rId13"/>
    <p:sldId id="281" r:id="rId14"/>
    <p:sldId id="311" r:id="rId15"/>
    <p:sldId id="260" r:id="rId16"/>
    <p:sldId id="276" r:id="rId17"/>
  </p:sldIdLst>
  <p:sldSz cx="9144000" cy="5143500" type="screen16x9"/>
  <p:notesSz cx="6858000" cy="9144000"/>
  <p:embeddedFontLst>
    <p:embeddedFont>
      <p:font typeface="DM Serif Display" panose="02020500000000000000" charset="0"/>
      <p:regular r:id="rId19"/>
      <p:italic r:id="rId20"/>
    </p:embeddedFont>
    <p:embeddedFont>
      <p:font typeface="Open Sans Light" panose="020B0306030504020204" pitchFamily="34" charset="0"/>
      <p:regular r:id="rId21"/>
      <p:italic r:id="rId22"/>
    </p:embeddedFont>
    <p:embeddedFont>
      <p:font typeface="Oxygen" panose="02000503000000000000" pitchFamily="2" charset="0"/>
      <p:regular r:id="rId23"/>
      <p:bold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華康中特圓體" panose="020F0809000000000000" pitchFamily="49" charset="-120"/>
      <p:regular r:id="rId29"/>
    </p:embeddedFont>
    <p:embeddedFont>
      <p:font typeface="標楷體" panose="03000509000000000000" pitchFamily="65" charset="-12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968CD6-0E27-4375-897F-B53364366C4B}">
  <a:tblStyle styleId="{34968CD6-0E27-4375-897F-B53364366C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94660"/>
  </p:normalViewPr>
  <p:slideViewPr>
    <p:cSldViewPr snapToGrid="0">
      <p:cViewPr>
        <p:scale>
          <a:sx n="75" d="100"/>
          <a:sy n="75" d="100"/>
        </p:scale>
        <p:origin x="1752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5b86cca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5b86cca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9524c738fa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9524c738fa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f1bce38b0_0_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f1bce38b0_0_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717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6f2a75a668_0_3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6f2a75a668_0_3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f1bce38b0_0_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f1bce38b0_0_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219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f1bce38b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f1bce38b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6f1bce38b0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6f1bce38b0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f1bce38b0_0_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f1bce38b0_0_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ed1d3ee59_0_10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6ed1d3ee59_0_10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f1bce38b0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6f1bce38b0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f1bce38b0_0_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f1bce38b0_0_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927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f1bce38b0_0_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f1bce38b0_0_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406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6f1bce38b0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6f1bce38b0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f1bce38b0_0_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f1bce38b0_0_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08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359100" y="718457"/>
            <a:ext cx="6765600" cy="3048943"/>
          </a:xfrm>
          <a:prstGeom prst="snip1Rect">
            <a:avLst>
              <a:gd name="adj" fmla="val 16667"/>
            </a:avLst>
          </a:prstGeom>
          <a:solidFill>
            <a:srgbClr val="E3E6EC">
              <a:alpha val="2737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4429050" y="428700"/>
            <a:ext cx="2859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23900" y="1576688"/>
            <a:ext cx="6162600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23900" y="3196913"/>
            <a:ext cx="4362600" cy="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bg>
      <p:bgPr>
        <a:solidFill>
          <a:schemeClr val="lt2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>
            <a:off x="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76962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title" idx="2"/>
          </p:nvPr>
        </p:nvSpPr>
        <p:spPr>
          <a:xfrm>
            <a:off x="1310602" y="1706943"/>
            <a:ext cx="20472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ubTitle" idx="1"/>
          </p:nvPr>
        </p:nvSpPr>
        <p:spPr>
          <a:xfrm>
            <a:off x="1310575" y="2108283"/>
            <a:ext cx="20472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title" idx="3"/>
          </p:nvPr>
        </p:nvSpPr>
        <p:spPr>
          <a:xfrm>
            <a:off x="5785987" y="1706936"/>
            <a:ext cx="20472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subTitle" idx="4"/>
          </p:nvPr>
        </p:nvSpPr>
        <p:spPr>
          <a:xfrm>
            <a:off x="5785987" y="2108283"/>
            <a:ext cx="20472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title" idx="5"/>
          </p:nvPr>
        </p:nvSpPr>
        <p:spPr>
          <a:xfrm>
            <a:off x="1310602" y="3021102"/>
            <a:ext cx="20472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subTitle" idx="6"/>
          </p:nvPr>
        </p:nvSpPr>
        <p:spPr>
          <a:xfrm>
            <a:off x="1310575" y="3431535"/>
            <a:ext cx="20472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title" idx="7"/>
          </p:nvPr>
        </p:nvSpPr>
        <p:spPr>
          <a:xfrm>
            <a:off x="5785987" y="3018357"/>
            <a:ext cx="20472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subTitle" idx="8"/>
          </p:nvPr>
        </p:nvSpPr>
        <p:spPr>
          <a:xfrm>
            <a:off x="5785987" y="3431534"/>
            <a:ext cx="20472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5" name="Google Shape;165;p23"/>
          <p:cNvSpPr/>
          <p:nvPr/>
        </p:nvSpPr>
        <p:spPr>
          <a:xfrm rot="5400000">
            <a:off x="4429050" y="-4429075"/>
            <a:ext cx="2859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">
    <p:bg>
      <p:bgPr>
        <a:solidFill>
          <a:schemeClr val="accent3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8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/>
          <p:nvPr/>
        </p:nvSpPr>
        <p:spPr>
          <a:xfrm>
            <a:off x="0" y="1605900"/>
            <a:ext cx="3940500" cy="1931700"/>
          </a:xfrm>
          <a:prstGeom prst="snip1Rect">
            <a:avLst>
              <a:gd name="adj" fmla="val 16667"/>
            </a:avLst>
          </a:prstGeom>
          <a:solidFill>
            <a:srgbClr val="80889B">
              <a:alpha val="3687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8"/>
          <p:cNvSpPr/>
          <p:nvPr/>
        </p:nvSpPr>
        <p:spPr>
          <a:xfrm flipH="1">
            <a:off x="5203500" y="1605225"/>
            <a:ext cx="3940500" cy="1931700"/>
          </a:xfrm>
          <a:prstGeom prst="snip1Rect">
            <a:avLst>
              <a:gd name="adj" fmla="val 16667"/>
            </a:avLst>
          </a:prstGeom>
          <a:solidFill>
            <a:srgbClr val="80889B">
              <a:alpha val="3687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8"/>
          <p:cNvSpPr txBox="1">
            <a:spLocks noGrp="1"/>
          </p:cNvSpPr>
          <p:nvPr>
            <p:ph type="title" hasCustomPrompt="1"/>
          </p:nvPr>
        </p:nvSpPr>
        <p:spPr>
          <a:xfrm>
            <a:off x="600000" y="2054487"/>
            <a:ext cx="36831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8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4" name="Google Shape;214;p28"/>
          <p:cNvSpPr txBox="1">
            <a:spLocks noGrp="1"/>
          </p:cNvSpPr>
          <p:nvPr>
            <p:ph type="subTitle" idx="1"/>
          </p:nvPr>
        </p:nvSpPr>
        <p:spPr>
          <a:xfrm>
            <a:off x="600000" y="2942162"/>
            <a:ext cx="30531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2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870325" y="2054487"/>
            <a:ext cx="36831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8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6" name="Google Shape;216;p28"/>
          <p:cNvSpPr txBox="1">
            <a:spLocks noGrp="1"/>
          </p:cNvSpPr>
          <p:nvPr>
            <p:ph type="subTitle" idx="3"/>
          </p:nvPr>
        </p:nvSpPr>
        <p:spPr>
          <a:xfrm flipH="1">
            <a:off x="5500325" y="2942162"/>
            <a:ext cx="30531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18288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dk1"/>
                </a:solidFill>
              </a:defRPr>
            </a:lvl1pPr>
            <a:lvl2pPr marR="18288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dk1"/>
                </a:solidFill>
              </a:defRPr>
            </a:lvl2pPr>
            <a:lvl3pPr marR="18288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dk1"/>
                </a:solidFill>
              </a:defRPr>
            </a:lvl3pPr>
            <a:lvl4pPr marR="18288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dk1"/>
                </a:solidFill>
              </a:defRPr>
            </a:lvl4pPr>
            <a:lvl5pPr marR="18288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dk1"/>
                </a:solidFill>
              </a:defRPr>
            </a:lvl5pPr>
            <a:lvl6pPr marR="18288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dk1"/>
                </a:solidFill>
              </a:defRPr>
            </a:lvl6pPr>
            <a:lvl7pPr marR="18288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dk1"/>
                </a:solidFill>
              </a:defRPr>
            </a:lvl7pPr>
            <a:lvl8pPr marR="18288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dk1"/>
                </a:solidFill>
              </a:defRPr>
            </a:lvl8pPr>
            <a:lvl9pPr marR="18288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28"/>
          <p:cNvSpPr txBox="1">
            <a:spLocks noGrp="1"/>
          </p:cNvSpPr>
          <p:nvPr>
            <p:ph type="title" idx="4"/>
          </p:nvPr>
        </p:nvSpPr>
        <p:spPr>
          <a:xfrm>
            <a:off x="723900" y="539496"/>
            <a:ext cx="7696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8"/>
          <p:cNvSpPr/>
          <p:nvPr/>
        </p:nvSpPr>
        <p:spPr>
          <a:xfrm rot="5400000" flipH="1">
            <a:off x="4430850" y="428564"/>
            <a:ext cx="285900" cy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bg>
      <p:bgPr>
        <a:solidFill>
          <a:schemeClr val="lt2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rot="10800000">
            <a:off x="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9"/>
          <p:cNvSpPr/>
          <p:nvPr/>
        </p:nvSpPr>
        <p:spPr>
          <a:xfrm rot="5400000">
            <a:off x="4429050" y="428700"/>
            <a:ext cx="285900" cy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 txBox="1">
            <a:spLocks noGrp="1"/>
          </p:cNvSpPr>
          <p:nvPr>
            <p:ph type="body" idx="1"/>
          </p:nvPr>
        </p:nvSpPr>
        <p:spPr>
          <a:xfrm>
            <a:off x="723900" y="1139075"/>
            <a:ext cx="7696200" cy="3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 b="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29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7696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9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0"/>
          <p:cNvPicPr preferRelativeResize="0"/>
          <p:nvPr/>
        </p:nvPicPr>
        <p:blipFill rotWithShape="1">
          <a:blip r:embed="rId2">
            <a:alphaModFix amt="20000"/>
          </a:blip>
          <a:srcRect l="34866" b="-20"/>
          <a:stretch/>
        </p:blipFill>
        <p:spPr>
          <a:xfrm rot="10800000" flipH="1">
            <a:off x="-19050" y="-19051"/>
            <a:ext cx="9163051" cy="516257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0"/>
          <p:cNvSpPr/>
          <p:nvPr/>
        </p:nvSpPr>
        <p:spPr>
          <a:xfrm rot="5400000">
            <a:off x="4429050" y="428700"/>
            <a:ext cx="285900" cy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1"/>
          <p:cNvPicPr preferRelativeResize="0"/>
          <p:nvPr/>
        </p:nvPicPr>
        <p:blipFill rotWithShape="1">
          <a:blip r:embed="rId2">
            <a:alphaModFix amt="20000"/>
          </a:blip>
          <a:srcRect l="34866"/>
          <a:stretch/>
        </p:blipFill>
        <p:spPr>
          <a:xfrm rot="10800000">
            <a:off x="-19050" y="10701"/>
            <a:ext cx="9163051" cy="513282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1"/>
          <p:cNvSpPr/>
          <p:nvPr/>
        </p:nvSpPr>
        <p:spPr>
          <a:xfrm rot="5400000">
            <a:off x="4419525" y="-4429050"/>
            <a:ext cx="285900" cy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 rot="10800000" flipH="1">
            <a:off x="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2647950" y="266850"/>
            <a:ext cx="3851700" cy="4590900"/>
          </a:xfrm>
          <a:prstGeom prst="snip1Rect">
            <a:avLst>
              <a:gd name="adj" fmla="val 16667"/>
            </a:avLst>
          </a:prstGeom>
          <a:solidFill>
            <a:srgbClr val="80889B">
              <a:alpha val="3073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5400000">
            <a:off x="4429000" y="-4429075"/>
            <a:ext cx="285900" cy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786650" y="2087850"/>
            <a:ext cx="35706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797100" y="643502"/>
            <a:ext cx="1549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10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709225" y="3214040"/>
            <a:ext cx="37257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 rot="5400000">
            <a:off x="4430850" y="428575"/>
            <a:ext cx="285900" cy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7"/>
          <p:cNvPicPr preferRelativeResize="0"/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 flipH="1">
            <a:off x="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/>
          <p:nvPr/>
        </p:nvSpPr>
        <p:spPr>
          <a:xfrm flipH="1">
            <a:off x="723900" y="1019250"/>
            <a:ext cx="8420100" cy="3105000"/>
          </a:xfrm>
          <a:prstGeom prst="snip1Rect">
            <a:avLst>
              <a:gd name="adj" fmla="val 16667"/>
            </a:avLst>
          </a:prstGeom>
          <a:solidFill>
            <a:srgbClr val="E3E6EC">
              <a:alpha val="2849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/>
          <p:nvPr/>
        </p:nvSpPr>
        <p:spPr>
          <a:xfrm rot="5400000">
            <a:off x="4429050" y="-4429075"/>
            <a:ext cx="2859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5485800" y="1347950"/>
            <a:ext cx="2934300" cy="6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4572000" y="1997950"/>
            <a:ext cx="3848100" cy="17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b="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9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 flipH="1">
            <a:off x="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9"/>
          <p:cNvSpPr/>
          <p:nvPr/>
        </p:nvSpPr>
        <p:spPr>
          <a:xfrm>
            <a:off x="267660" y="1510205"/>
            <a:ext cx="4212900" cy="2552344"/>
          </a:xfrm>
          <a:prstGeom prst="snip1Rect">
            <a:avLst>
              <a:gd name="adj" fmla="val 16667"/>
            </a:avLst>
          </a:prstGeom>
          <a:solidFill>
            <a:srgbClr val="E3E6EC">
              <a:alpha val="3017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9"/>
          <p:cNvSpPr/>
          <p:nvPr/>
        </p:nvSpPr>
        <p:spPr>
          <a:xfrm rot="5400000">
            <a:off x="4429050" y="-4429075"/>
            <a:ext cx="285900" cy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723900" y="1693750"/>
            <a:ext cx="2850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1"/>
          </p:nvPr>
        </p:nvSpPr>
        <p:spPr>
          <a:xfrm>
            <a:off x="723900" y="2300450"/>
            <a:ext cx="2850900" cy="11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1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 rot="10800000" flipH="1">
            <a:off x="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1"/>
          <p:cNvSpPr/>
          <p:nvPr/>
        </p:nvSpPr>
        <p:spPr>
          <a:xfrm rot="5400000">
            <a:off x="4430850" y="428575"/>
            <a:ext cx="285900" cy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1"/>
          <p:cNvSpPr/>
          <p:nvPr/>
        </p:nvSpPr>
        <p:spPr>
          <a:xfrm flipH="1">
            <a:off x="723900" y="1300200"/>
            <a:ext cx="8420100" cy="2543100"/>
          </a:xfrm>
          <a:prstGeom prst="snip1Rect">
            <a:avLst>
              <a:gd name="adj" fmla="val 16667"/>
            </a:avLst>
          </a:prstGeom>
          <a:solidFill>
            <a:srgbClr val="80889B">
              <a:alpha val="3073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title" hasCustomPrompt="1"/>
          </p:nvPr>
        </p:nvSpPr>
        <p:spPr>
          <a:xfrm>
            <a:off x="1905600" y="1495182"/>
            <a:ext cx="53328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6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1"/>
          </p:nvPr>
        </p:nvSpPr>
        <p:spPr>
          <a:xfrm>
            <a:off x="1934661" y="3245118"/>
            <a:ext cx="52746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3_1">
    <p:bg>
      <p:bgPr>
        <a:solidFill>
          <a:schemeClr val="l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 flipH="1">
            <a:off x="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/>
          <p:nvPr/>
        </p:nvSpPr>
        <p:spPr>
          <a:xfrm rot="-5400000" flipH="1">
            <a:off x="4429100" y="428575"/>
            <a:ext cx="2859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6244175" y="2965288"/>
            <a:ext cx="2191200" cy="7971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2"/>
          </p:nvPr>
        </p:nvSpPr>
        <p:spPr>
          <a:xfrm>
            <a:off x="3476262" y="2965288"/>
            <a:ext cx="2191200" cy="7971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3"/>
          </p:nvPr>
        </p:nvSpPr>
        <p:spPr>
          <a:xfrm>
            <a:off x="708350" y="2965288"/>
            <a:ext cx="2191200" cy="7971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4"/>
          </p:nvPr>
        </p:nvSpPr>
        <p:spPr>
          <a:xfrm>
            <a:off x="854450" y="2510772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5"/>
          </p:nvPr>
        </p:nvSpPr>
        <p:spPr>
          <a:xfrm>
            <a:off x="3622362" y="2510772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6"/>
          </p:nvPr>
        </p:nvSpPr>
        <p:spPr>
          <a:xfrm>
            <a:off x="6390275" y="2510772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2465450" y="492278"/>
            <a:ext cx="42132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 ">
  <p:cSld name="TITLE_ONLY_1_1_1_1">
    <p:bg>
      <p:bgPr>
        <a:solidFill>
          <a:schemeClr val="accent3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 flipH="1">
            <a:off x="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/>
          <p:nvPr/>
        </p:nvSpPr>
        <p:spPr>
          <a:xfrm rot="5400000">
            <a:off x="4429050" y="428575"/>
            <a:ext cx="285900" cy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7696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_1">
    <p:bg>
      <p:bgPr>
        <a:solidFill>
          <a:schemeClr val="lt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/>
          <p:nvPr/>
        </p:nvSpPr>
        <p:spPr>
          <a:xfrm>
            <a:off x="1404900" y="1333575"/>
            <a:ext cx="6334200" cy="3105000"/>
          </a:xfrm>
          <a:prstGeom prst="snip1Rect">
            <a:avLst>
              <a:gd name="adj" fmla="val 16667"/>
            </a:avLst>
          </a:prstGeom>
          <a:solidFill>
            <a:srgbClr val="E3E6EC">
              <a:alpha val="2626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9" name="Google Shape;139;p22"/>
          <p:cNvCxnSpPr/>
          <p:nvPr/>
        </p:nvCxnSpPr>
        <p:spPr>
          <a:xfrm>
            <a:off x="4572000" y="1562175"/>
            <a:ext cx="0" cy="2647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" name="Google Shape;140;p22"/>
          <p:cNvSpPr/>
          <p:nvPr/>
        </p:nvSpPr>
        <p:spPr>
          <a:xfrm rot="5400000">
            <a:off x="4429050" y="428700"/>
            <a:ext cx="2859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subTitle" idx="1"/>
          </p:nvPr>
        </p:nvSpPr>
        <p:spPr>
          <a:xfrm>
            <a:off x="2198938" y="3884775"/>
            <a:ext cx="18168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ubTitle" idx="2"/>
          </p:nvPr>
        </p:nvSpPr>
        <p:spPr>
          <a:xfrm>
            <a:off x="5131343" y="3884775"/>
            <a:ext cx="18168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title" hasCustomPrompt="1"/>
          </p:nvPr>
        </p:nvSpPr>
        <p:spPr>
          <a:xfrm>
            <a:off x="2323438" y="1529175"/>
            <a:ext cx="15678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4" name="Google Shape;144;p22"/>
          <p:cNvSpPr txBox="1">
            <a:spLocks noGrp="1"/>
          </p:cNvSpPr>
          <p:nvPr>
            <p:ph type="title" idx="3" hasCustomPrompt="1"/>
          </p:nvPr>
        </p:nvSpPr>
        <p:spPr>
          <a:xfrm>
            <a:off x="5255843" y="1529175"/>
            <a:ext cx="15678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5" name="Google Shape;145;p22"/>
          <p:cNvSpPr txBox="1">
            <a:spLocks noGrp="1"/>
          </p:cNvSpPr>
          <p:nvPr>
            <p:ph type="title" idx="4" hasCustomPrompt="1"/>
          </p:nvPr>
        </p:nvSpPr>
        <p:spPr>
          <a:xfrm>
            <a:off x="2323438" y="3113903"/>
            <a:ext cx="1567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6" name="Google Shape;146;p22"/>
          <p:cNvSpPr txBox="1">
            <a:spLocks noGrp="1"/>
          </p:cNvSpPr>
          <p:nvPr>
            <p:ph type="title" idx="5" hasCustomPrompt="1"/>
          </p:nvPr>
        </p:nvSpPr>
        <p:spPr>
          <a:xfrm>
            <a:off x="5255843" y="3113910"/>
            <a:ext cx="1567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7" name="Google Shape;147;p22"/>
          <p:cNvSpPr txBox="1">
            <a:spLocks noGrp="1"/>
          </p:cNvSpPr>
          <p:nvPr>
            <p:ph type="subTitle" idx="6"/>
          </p:nvPr>
        </p:nvSpPr>
        <p:spPr>
          <a:xfrm>
            <a:off x="1791088" y="1985432"/>
            <a:ext cx="26325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subTitle" idx="7"/>
          </p:nvPr>
        </p:nvSpPr>
        <p:spPr>
          <a:xfrm>
            <a:off x="4723493" y="1985450"/>
            <a:ext cx="26325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subTitle" idx="8"/>
          </p:nvPr>
        </p:nvSpPr>
        <p:spPr>
          <a:xfrm>
            <a:off x="4723493" y="3535725"/>
            <a:ext cx="26325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title" idx="9"/>
          </p:nvPr>
        </p:nvSpPr>
        <p:spPr>
          <a:xfrm>
            <a:off x="723900" y="542925"/>
            <a:ext cx="7696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ubTitle" idx="13"/>
          </p:nvPr>
        </p:nvSpPr>
        <p:spPr>
          <a:xfrm>
            <a:off x="2198938" y="2332095"/>
            <a:ext cx="18168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14"/>
          </p:nvPr>
        </p:nvSpPr>
        <p:spPr>
          <a:xfrm>
            <a:off x="5131343" y="2330350"/>
            <a:ext cx="18168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subTitle" idx="15"/>
          </p:nvPr>
        </p:nvSpPr>
        <p:spPr>
          <a:xfrm>
            <a:off x="1791088" y="3535725"/>
            <a:ext cx="26325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xygen"/>
              <a:buChar char="●"/>
              <a:defRPr sz="16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7" r:id="rId5"/>
    <p:sldLayoutId id="2147483658" r:id="rId6"/>
    <p:sldLayoutId id="2147483659" r:id="rId7"/>
    <p:sldLayoutId id="2147483662" r:id="rId8"/>
    <p:sldLayoutId id="2147483668" r:id="rId9"/>
    <p:sldLayoutId id="2147483669" r:id="rId10"/>
    <p:sldLayoutId id="2147483674" r:id="rId11"/>
    <p:sldLayoutId id="2147483675" r:id="rId12"/>
    <p:sldLayoutId id="2147483676" r:id="rId13"/>
    <p:sldLayoutId id="214748367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pos="5304">
          <p15:clr>
            <a:srgbClr val="EA4335"/>
          </p15:clr>
        </p15:guide>
        <p15:guide id="4" orient="horz" pos="2898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668">
          <p15:clr>
            <a:srgbClr val="EA4335"/>
          </p15:clr>
        </p15:guide>
        <p15:guide id="8" pos="409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>
            <a:spLocks noGrp="1"/>
          </p:cNvSpPr>
          <p:nvPr>
            <p:ph type="ctrTitle"/>
          </p:nvPr>
        </p:nvSpPr>
        <p:spPr>
          <a:xfrm>
            <a:off x="441750" y="849725"/>
            <a:ext cx="6162600" cy="29642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TW" altLang="en-US" sz="6000" dirty="0">
                <a:solidFill>
                  <a:srgbClr val="F3F3F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華康中特圓體" panose="020F0809000000000000" pitchFamily="49" charset="-120"/>
                <a:ea typeface="華康中特圓體" panose="020F0809000000000000" pitchFamily="49" charset="-120"/>
              </a:rPr>
              <a:t>供應鏈</a:t>
            </a:r>
            <a:br>
              <a:rPr lang="en-US" altLang="zh-TW" sz="6000" dirty="0">
                <a:solidFill>
                  <a:srgbClr val="F3F3F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華康中特圓體" panose="020F0809000000000000" pitchFamily="49" charset="-120"/>
                <a:ea typeface="華康中特圓體" panose="020F0809000000000000" pitchFamily="49" charset="-120"/>
              </a:rPr>
            </a:br>
            <a:r>
              <a:rPr lang="zh-TW" altLang="en-US" sz="6000" dirty="0">
                <a:solidFill>
                  <a:srgbClr val="F3F3F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期末報告</a:t>
            </a:r>
            <a:br>
              <a:rPr lang="en-US" altLang="zh-TW" sz="6000" dirty="0">
                <a:solidFill>
                  <a:srgbClr val="F3F3F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華康中特圓體" panose="020F0809000000000000" pitchFamily="49" charset="-120"/>
                <a:ea typeface="華康中特圓體" panose="020F0809000000000000" pitchFamily="49" charset="-120"/>
              </a:rPr>
            </a:br>
            <a:r>
              <a:rPr lang="zh-TW" altLang="en-US" sz="6000" dirty="0">
                <a:solidFill>
                  <a:srgbClr val="F3F3F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全家便利商店</a:t>
            </a:r>
            <a:endParaRPr sz="6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Google Shape;146;p29">
            <a:extLst>
              <a:ext uri="{FF2B5EF4-FFF2-40B4-BE49-F238E27FC236}">
                <a16:creationId xmlns:a16="http://schemas.microsoft.com/office/drawing/2014/main" id="{87C92189-9CA7-46D6-A184-C183077444E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61715" y="3768032"/>
            <a:ext cx="3220570" cy="10514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000" lvl="0" indent="-4572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組長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:B10856012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吳明軒</a:t>
            </a:r>
            <a:b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組員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:B10856050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蔡承恩</a:t>
            </a:r>
            <a:b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B10856055 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吳雲聖</a:t>
            </a:r>
            <a:endParaRPr lang="en-US" altLang="zh-TW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Google Shape;146;p29">
            <a:extLst>
              <a:ext uri="{FF2B5EF4-FFF2-40B4-BE49-F238E27FC236}">
                <a16:creationId xmlns:a16="http://schemas.microsoft.com/office/drawing/2014/main" id="{E6482EF0-0693-4D8B-9F48-139B2451EA36}"/>
              </a:ext>
            </a:extLst>
          </p:cNvPr>
          <p:cNvSpPr txBox="1">
            <a:spLocks/>
          </p:cNvSpPr>
          <p:nvPr/>
        </p:nvSpPr>
        <p:spPr>
          <a:xfrm>
            <a:off x="2539650" y="4865441"/>
            <a:ext cx="4064700" cy="328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CCCCC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Open Sans Light"/>
              <a:buNone/>
              <a:defRPr sz="2800" b="0" i="0" u="none" strike="noStrike" cap="none">
                <a:solidFill>
                  <a:srgbClr val="CCCCC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Open Sans Light"/>
              <a:buNone/>
              <a:defRPr sz="2800" b="0" i="0" u="none" strike="noStrike" cap="none">
                <a:solidFill>
                  <a:srgbClr val="CCCCC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Open Sans Light"/>
              <a:buNone/>
              <a:defRPr sz="2800" b="0" i="0" u="none" strike="noStrike" cap="none">
                <a:solidFill>
                  <a:srgbClr val="CCCCC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Open Sans Light"/>
              <a:buNone/>
              <a:defRPr sz="2800" b="0" i="0" u="none" strike="noStrike" cap="none">
                <a:solidFill>
                  <a:srgbClr val="CCCCC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Open Sans Light"/>
              <a:buNone/>
              <a:defRPr sz="2800" b="0" i="0" u="none" strike="noStrike" cap="none">
                <a:solidFill>
                  <a:srgbClr val="CCCCC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Open Sans Light"/>
              <a:buNone/>
              <a:defRPr sz="2800" b="0" i="0" u="none" strike="noStrike" cap="none">
                <a:solidFill>
                  <a:srgbClr val="CCCCC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Open Sans Light"/>
              <a:buNone/>
              <a:defRPr sz="2800" b="0" i="0" u="none" strike="noStrike" cap="none">
                <a:solidFill>
                  <a:srgbClr val="CCCCC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Open Sans Light"/>
              <a:buNone/>
              <a:defRPr sz="2800" b="0" i="0" u="none" strike="noStrike" cap="none">
                <a:solidFill>
                  <a:srgbClr val="CCCCC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342000" indent="-457200"/>
            <a:r>
              <a:rPr lang="zh-TW" altLang="en-US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報告人</a:t>
            </a:r>
            <a:r>
              <a:rPr lang="en-US" altLang="zh-TW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吳明軒</a:t>
            </a:r>
            <a:endParaRPr lang="en-US" altLang="zh-TW" sz="1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4"/>
          <p:cNvSpPr txBox="1">
            <a:spLocks noGrp="1"/>
          </p:cNvSpPr>
          <p:nvPr>
            <p:ph type="title"/>
          </p:nvPr>
        </p:nvSpPr>
        <p:spPr>
          <a:xfrm>
            <a:off x="2786700" y="2785719"/>
            <a:ext cx="3570600" cy="723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dirty="0">
                <a:solidFill>
                  <a:srgbClr val="F3F3F3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供應鏈策略</a:t>
            </a:r>
            <a:endParaRPr dirty="0"/>
          </a:p>
        </p:txBody>
      </p:sp>
      <p:sp>
        <p:nvSpPr>
          <p:cNvPr id="475" name="Google Shape;475;p54"/>
          <p:cNvSpPr txBox="1">
            <a:spLocks noGrp="1"/>
          </p:cNvSpPr>
          <p:nvPr>
            <p:ph type="title" idx="2"/>
          </p:nvPr>
        </p:nvSpPr>
        <p:spPr>
          <a:xfrm>
            <a:off x="3797100" y="1479525"/>
            <a:ext cx="1549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altLang="zh-TW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015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2"/>
          <p:cNvSpPr txBox="1">
            <a:spLocks noGrp="1"/>
          </p:cNvSpPr>
          <p:nvPr>
            <p:ph type="title"/>
          </p:nvPr>
        </p:nvSpPr>
        <p:spPr>
          <a:xfrm>
            <a:off x="282254" y="2188637"/>
            <a:ext cx="36831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zh-TW" altLang="en-US" sz="3200" b="1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專屬物流配送</a:t>
            </a:r>
            <a:br>
              <a:rPr lang="zh-TW" altLang="en-US" sz="3200" b="1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</a:br>
            <a:r>
              <a:rPr lang="zh-TW" altLang="en-US" sz="3200" b="1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降低成本</a:t>
            </a:r>
            <a:r>
              <a:rPr lang="en-US" altLang="zh-TW" sz="3200" b="1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(</a:t>
            </a:r>
            <a:r>
              <a:rPr lang="zh-TW" altLang="en-US" sz="3200" b="1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效率性</a:t>
            </a:r>
            <a:r>
              <a:rPr lang="en-US" altLang="zh-TW" sz="3200" b="1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)</a:t>
            </a:r>
            <a:endParaRPr lang="zh-TW" altLang="en-US" sz="3200" b="1" dirty="0">
              <a:solidFill>
                <a:schemeClr val="bg1"/>
              </a:solidFill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7" name="Google Shape;214;p35">
            <a:extLst>
              <a:ext uri="{FF2B5EF4-FFF2-40B4-BE49-F238E27FC236}">
                <a16:creationId xmlns:a16="http://schemas.microsoft.com/office/drawing/2014/main" id="{F38E8476-737D-426F-8C0C-15402012D008}"/>
              </a:ext>
            </a:extLst>
          </p:cNvPr>
          <p:cNvSpPr txBox="1">
            <a:spLocks/>
          </p:cNvSpPr>
          <p:nvPr/>
        </p:nvSpPr>
        <p:spPr>
          <a:xfrm>
            <a:off x="5064348" y="1653229"/>
            <a:ext cx="3838353" cy="1588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18288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xygen"/>
              <a:buNone/>
              <a:defRPr sz="16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18288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marR="18288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marR="18288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marR="18288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marR="18288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marR="18288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marR="18288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marR="18288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marL="0" marR="0" indent="0">
              <a:lnSpc>
                <a:spcPct val="115000"/>
              </a:lnSpc>
              <a:buSzPts val="9000"/>
            </a:pPr>
            <a:r>
              <a:rPr lang="zh-TW" altLang="en-US" sz="3200" b="1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  <a:sym typeface="DM Serif Display"/>
              </a:rPr>
              <a:t>提供生活便利</a:t>
            </a:r>
            <a:endParaRPr lang="en-US" altLang="zh-TW" sz="3200" b="1" dirty="0">
              <a:solidFill>
                <a:schemeClr val="bg1"/>
              </a:solidFill>
              <a:latin typeface="華康中特圓體" panose="020F0809000000000000" pitchFamily="49" charset="-120"/>
              <a:ea typeface="華康中特圓體" panose="020F0809000000000000" pitchFamily="49" charset="-120"/>
              <a:sym typeface="DM Serif Display"/>
            </a:endParaRPr>
          </a:p>
          <a:p>
            <a:pPr marL="0" marR="0" indent="0">
              <a:lnSpc>
                <a:spcPct val="115000"/>
              </a:lnSpc>
              <a:buSzPts val="9000"/>
            </a:pPr>
            <a:r>
              <a:rPr lang="zh-TW" altLang="en-US" sz="3200" b="1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  <a:sym typeface="DM Serif Display"/>
              </a:rPr>
              <a:t>提升速度</a:t>
            </a:r>
            <a:r>
              <a:rPr lang="en-US" altLang="zh-TW" sz="3200" b="1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  <a:sym typeface="DM Serif Display"/>
              </a:rPr>
              <a:t>(</a:t>
            </a:r>
            <a:r>
              <a:rPr lang="zh-TW" altLang="en-US" sz="3200" b="1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  <a:sym typeface="DM Serif Display"/>
              </a:rPr>
              <a:t>回應性</a:t>
            </a:r>
            <a:r>
              <a:rPr lang="en-US" altLang="zh-TW" sz="3200" b="1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  <a:sym typeface="DM Serif Display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4"/>
          <p:cNvSpPr txBox="1">
            <a:spLocks noGrp="1"/>
          </p:cNvSpPr>
          <p:nvPr>
            <p:ph type="title"/>
          </p:nvPr>
        </p:nvSpPr>
        <p:spPr>
          <a:xfrm>
            <a:off x="2786700" y="2785719"/>
            <a:ext cx="3570600" cy="723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dirty="0">
                <a:solidFill>
                  <a:srgbClr val="F3F3F3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決策驅動因子</a:t>
            </a:r>
            <a:endParaRPr dirty="0"/>
          </a:p>
        </p:txBody>
      </p:sp>
      <p:sp>
        <p:nvSpPr>
          <p:cNvPr id="475" name="Google Shape;475;p54"/>
          <p:cNvSpPr txBox="1">
            <a:spLocks noGrp="1"/>
          </p:cNvSpPr>
          <p:nvPr>
            <p:ph type="title" idx="2"/>
          </p:nvPr>
        </p:nvSpPr>
        <p:spPr>
          <a:xfrm>
            <a:off x="3797100" y="1479525"/>
            <a:ext cx="1549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2463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6" name="Google Shape;656;p61"/>
          <p:cNvCxnSpPr>
            <a:cxnSpLocks/>
          </p:cNvCxnSpPr>
          <p:nvPr/>
        </p:nvCxnSpPr>
        <p:spPr>
          <a:xfrm>
            <a:off x="221625" y="539014"/>
            <a:ext cx="875155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7" name="Google Shape;657;p61"/>
          <p:cNvSpPr/>
          <p:nvPr/>
        </p:nvSpPr>
        <p:spPr>
          <a:xfrm>
            <a:off x="650589" y="269814"/>
            <a:ext cx="513000" cy="513000"/>
          </a:xfrm>
          <a:prstGeom prst="ellipse">
            <a:avLst/>
          </a:prstGeom>
          <a:solidFill>
            <a:srgbClr val="DADBDC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61"/>
          <p:cNvSpPr/>
          <p:nvPr/>
        </p:nvSpPr>
        <p:spPr>
          <a:xfrm>
            <a:off x="2543247" y="269814"/>
            <a:ext cx="513000" cy="513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61"/>
          <p:cNvSpPr/>
          <p:nvPr/>
        </p:nvSpPr>
        <p:spPr>
          <a:xfrm>
            <a:off x="4435905" y="272789"/>
            <a:ext cx="513000" cy="513000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61"/>
          <p:cNvSpPr/>
          <p:nvPr/>
        </p:nvSpPr>
        <p:spPr>
          <a:xfrm>
            <a:off x="6328563" y="269814"/>
            <a:ext cx="513000" cy="5130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662;p61">
            <a:extLst>
              <a:ext uri="{FF2B5EF4-FFF2-40B4-BE49-F238E27FC236}">
                <a16:creationId xmlns:a16="http://schemas.microsoft.com/office/drawing/2014/main" id="{5FA84CE2-ED5B-4C56-9994-47601549E73A}"/>
              </a:ext>
            </a:extLst>
          </p:cNvPr>
          <p:cNvSpPr/>
          <p:nvPr/>
        </p:nvSpPr>
        <p:spPr>
          <a:xfrm>
            <a:off x="8221221" y="269814"/>
            <a:ext cx="513000" cy="513000"/>
          </a:xfrm>
          <a:prstGeom prst="ellipse">
            <a:avLst/>
          </a:prstGeom>
          <a:solidFill>
            <a:schemeClr val="accent5">
              <a:lumMod val="75000"/>
              <a:lumOff val="25000"/>
            </a:scheme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67;p46">
            <a:extLst>
              <a:ext uri="{FF2B5EF4-FFF2-40B4-BE49-F238E27FC236}">
                <a16:creationId xmlns:a16="http://schemas.microsoft.com/office/drawing/2014/main" id="{27F4E976-8950-429F-B974-72AB835125D3}"/>
              </a:ext>
            </a:extLst>
          </p:cNvPr>
          <p:cNvSpPr txBox="1">
            <a:spLocks/>
          </p:cNvSpPr>
          <p:nvPr/>
        </p:nvSpPr>
        <p:spPr>
          <a:xfrm>
            <a:off x="451333" y="782814"/>
            <a:ext cx="911511" cy="64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algn="ctr"/>
            <a:r>
              <a:rPr lang="zh-TW" altLang="en-US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設施</a:t>
            </a:r>
            <a:endParaRPr 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4" name="Google Shape;467;p46">
            <a:extLst>
              <a:ext uri="{FF2B5EF4-FFF2-40B4-BE49-F238E27FC236}">
                <a16:creationId xmlns:a16="http://schemas.microsoft.com/office/drawing/2014/main" id="{6BB5E322-1483-418C-B9D8-80A4A6F566BF}"/>
              </a:ext>
            </a:extLst>
          </p:cNvPr>
          <p:cNvSpPr txBox="1">
            <a:spLocks/>
          </p:cNvSpPr>
          <p:nvPr/>
        </p:nvSpPr>
        <p:spPr>
          <a:xfrm>
            <a:off x="1538313" y="792539"/>
            <a:ext cx="2522868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algn="ctr"/>
            <a:r>
              <a:rPr lang="zh-TW" altLang="en-US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運輸＆庫存</a:t>
            </a:r>
          </a:p>
        </p:txBody>
      </p:sp>
      <p:sp>
        <p:nvSpPr>
          <p:cNvPr id="25" name="Google Shape;467;p46">
            <a:extLst>
              <a:ext uri="{FF2B5EF4-FFF2-40B4-BE49-F238E27FC236}">
                <a16:creationId xmlns:a16="http://schemas.microsoft.com/office/drawing/2014/main" id="{CF478217-6E5C-4A6C-AD62-F3BBB7A83E8C}"/>
              </a:ext>
            </a:extLst>
          </p:cNvPr>
          <p:cNvSpPr txBox="1">
            <a:spLocks/>
          </p:cNvSpPr>
          <p:nvPr/>
        </p:nvSpPr>
        <p:spPr>
          <a:xfrm>
            <a:off x="4385772" y="792539"/>
            <a:ext cx="778931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zh-TW" altLang="en-US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資訊</a:t>
            </a:r>
            <a:endParaRPr 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7" name="Google Shape;467;p46">
            <a:extLst>
              <a:ext uri="{FF2B5EF4-FFF2-40B4-BE49-F238E27FC236}">
                <a16:creationId xmlns:a16="http://schemas.microsoft.com/office/drawing/2014/main" id="{6A9E2AA7-F646-44DF-B1DA-1A1263568E10}"/>
              </a:ext>
            </a:extLst>
          </p:cNvPr>
          <p:cNvSpPr txBox="1">
            <a:spLocks/>
          </p:cNvSpPr>
          <p:nvPr/>
        </p:nvSpPr>
        <p:spPr>
          <a:xfrm>
            <a:off x="6195597" y="795377"/>
            <a:ext cx="778931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zh-TW" altLang="en-US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採購</a:t>
            </a:r>
            <a:endParaRPr 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9" name="Google Shape;467;p46">
            <a:extLst>
              <a:ext uri="{FF2B5EF4-FFF2-40B4-BE49-F238E27FC236}">
                <a16:creationId xmlns:a16="http://schemas.microsoft.com/office/drawing/2014/main" id="{76C7866B-C4C7-4A33-BDBE-90ED287CD322}"/>
              </a:ext>
            </a:extLst>
          </p:cNvPr>
          <p:cNvSpPr txBox="1">
            <a:spLocks/>
          </p:cNvSpPr>
          <p:nvPr/>
        </p:nvSpPr>
        <p:spPr>
          <a:xfrm>
            <a:off x="8119234" y="780402"/>
            <a:ext cx="774700" cy="411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erif Display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zh-TW" altLang="en-US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定價</a:t>
            </a:r>
            <a:endParaRPr lang="en-US" sz="20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A30568AD-165E-46F6-AB77-DCA873578F8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5670" y="1423639"/>
            <a:ext cx="4763460" cy="3374626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2DE3240A-CD12-4B94-93CB-8D36EAB1003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87969" y="1308377"/>
            <a:ext cx="5540924" cy="3523337"/>
          </a:xfrm>
          <a:prstGeom prst="rect">
            <a:avLst/>
          </a:prstGeom>
        </p:spPr>
      </p:pic>
      <p:grpSp>
        <p:nvGrpSpPr>
          <p:cNvPr id="32" name="群組 31">
            <a:extLst>
              <a:ext uri="{FF2B5EF4-FFF2-40B4-BE49-F238E27FC236}">
                <a16:creationId xmlns:a16="http://schemas.microsoft.com/office/drawing/2014/main" id="{59EA311D-E6BA-463D-919A-7E1FAEEEF66C}"/>
              </a:ext>
            </a:extLst>
          </p:cNvPr>
          <p:cNvGrpSpPr/>
          <p:nvPr/>
        </p:nvGrpSpPr>
        <p:grpSpPr>
          <a:xfrm>
            <a:off x="650589" y="2461180"/>
            <a:ext cx="4077082" cy="1292664"/>
            <a:chOff x="738618" y="1821420"/>
            <a:chExt cx="4077082" cy="1292664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F9E6A2E-2C53-436F-BDC8-AF4F2EC25662}"/>
                </a:ext>
              </a:extLst>
            </p:cNvPr>
            <p:cNvSpPr/>
            <p:nvPr/>
          </p:nvSpPr>
          <p:spPr>
            <a:xfrm>
              <a:off x="738618" y="1821420"/>
              <a:ext cx="407281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TW" altLang="en-US" dirty="0">
                  <a:latin typeface="華康中特圓體" panose="020F0809000000000000" pitchFamily="49" charset="-120"/>
                  <a:ea typeface="華康中特圓體" panose="020F0809000000000000" pitchFamily="49" charset="-120"/>
                </a:rPr>
                <a:t>資訊系統使運作成本降低與回應速度提升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5BC6DD8-C63E-4456-8690-BE40BB45FB57}"/>
                </a:ext>
              </a:extLst>
            </p:cNvPr>
            <p:cNvSpPr/>
            <p:nvPr/>
          </p:nvSpPr>
          <p:spPr>
            <a:xfrm>
              <a:off x="738618" y="2129197"/>
              <a:ext cx="407281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TW" altLang="en-US" dirty="0">
                  <a:latin typeface="華康中特圓體" panose="020F0809000000000000" pitchFamily="49" charset="-120"/>
                  <a:ea typeface="華康中特圓體" panose="020F0809000000000000" pitchFamily="49" charset="-120"/>
                </a:rPr>
                <a:t>顧客關係管理</a:t>
              </a:r>
              <a:r>
                <a:rPr lang="en-US" altLang="zh-TW" dirty="0">
                  <a:latin typeface="華康中特圓體" panose="020F0809000000000000" pitchFamily="49" charset="-120"/>
                  <a:ea typeface="華康中特圓體" panose="020F0809000000000000" pitchFamily="49" charset="-120"/>
                </a:rPr>
                <a:t>(CRM)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64D8C69-DCCB-43A1-AD87-B6CC6934A3BC}"/>
                </a:ext>
              </a:extLst>
            </p:cNvPr>
            <p:cNvSpPr/>
            <p:nvPr/>
          </p:nvSpPr>
          <p:spPr>
            <a:xfrm>
              <a:off x="738618" y="2467752"/>
              <a:ext cx="407281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TW" altLang="en-US" dirty="0">
                  <a:latin typeface="華康中特圓體" panose="020F0809000000000000" pitchFamily="49" charset="-120"/>
                  <a:ea typeface="華康中特圓體" panose="020F0809000000000000" pitchFamily="49" charset="-120"/>
                </a:rPr>
                <a:t>內部供應鏈管理</a:t>
              </a:r>
              <a:r>
                <a:rPr lang="en-US" altLang="zh-TW" dirty="0">
                  <a:latin typeface="華康中特圓體" panose="020F0809000000000000" pitchFamily="49" charset="-120"/>
                  <a:ea typeface="華康中特圓體" panose="020F0809000000000000" pitchFamily="49" charset="-120"/>
                </a:rPr>
                <a:t>(ISCM)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79158C7-C31C-4D25-9618-DEA47C3FE5B0}"/>
                </a:ext>
              </a:extLst>
            </p:cNvPr>
            <p:cNvSpPr/>
            <p:nvPr/>
          </p:nvSpPr>
          <p:spPr>
            <a:xfrm>
              <a:off x="742890" y="2806307"/>
              <a:ext cx="407281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TW" altLang="en-US" dirty="0">
                  <a:latin typeface="華康中特圓體" panose="020F0809000000000000" pitchFamily="49" charset="-120"/>
                  <a:ea typeface="華康中特圓體" panose="020F0809000000000000" pitchFamily="49" charset="-120"/>
                </a:rPr>
                <a:t>供應商關係管理</a:t>
              </a:r>
              <a:r>
                <a:rPr lang="en-US" altLang="zh-TW" dirty="0">
                  <a:latin typeface="華康中特圓體" panose="020F0809000000000000" pitchFamily="49" charset="-120"/>
                  <a:ea typeface="華康中特圓體" panose="020F0809000000000000" pitchFamily="49" charset="-120"/>
                </a:rPr>
                <a:t>(SRM)</a:t>
              </a:r>
            </a:p>
          </p:txBody>
        </p:sp>
      </p:grpSp>
      <p:pic>
        <p:nvPicPr>
          <p:cNvPr id="37" name="圖片 36">
            <a:extLst>
              <a:ext uri="{FF2B5EF4-FFF2-40B4-BE49-F238E27FC236}">
                <a16:creationId xmlns:a16="http://schemas.microsoft.com/office/drawing/2014/main" id="{FFF60A07-FAFD-451E-B721-AE40F22BD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8574" y="1652414"/>
            <a:ext cx="3976255" cy="2708272"/>
          </a:xfrm>
          <a:prstGeom prst="rect">
            <a:avLst/>
          </a:prstGeom>
        </p:spPr>
      </p:pic>
      <p:pic>
        <p:nvPicPr>
          <p:cNvPr id="38" name="Picture 6" descr="https://s4.itho.me/sites/default/files/images/863%20%E5%85%A8%E5%AE%B6%E6%99%BA%E6%85%A7%E5%95%86%E5%BA%97-600-2.jpg">
            <a:extLst>
              <a:ext uri="{FF2B5EF4-FFF2-40B4-BE49-F238E27FC236}">
                <a16:creationId xmlns:a16="http://schemas.microsoft.com/office/drawing/2014/main" id="{4125E29C-DDD9-41A0-B10B-D418CA984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23" y="2133562"/>
            <a:ext cx="3348540" cy="188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F1C0D341-5907-44CC-A76E-76F781331CC7}"/>
              </a:ext>
            </a:extLst>
          </p:cNvPr>
          <p:cNvSpPr/>
          <p:nvPr/>
        </p:nvSpPr>
        <p:spPr>
          <a:xfrm>
            <a:off x="4597400" y="2465864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每日由</a:t>
            </a:r>
            <a:r>
              <a:rPr lang="en-US" altLang="zh-TW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POS</a:t>
            </a:r>
            <a:r>
              <a:rPr lang="zh-TW" altLang="en-US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系統紀錄銷售商品及數量</a:t>
            </a:r>
            <a:endParaRPr lang="en-US" altLang="zh-TW" sz="20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r>
              <a:rPr lang="zh-TW" altLang="en-US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再由店員向公司進貨補貨</a:t>
            </a:r>
            <a:endParaRPr lang="en-US" altLang="zh-TW" sz="20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r>
              <a:rPr lang="zh-TW" altLang="en-US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大數據推薦進貨</a:t>
            </a:r>
            <a:endParaRPr lang="en-US" altLang="zh-TW" sz="20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66750F0-D491-42FE-B0B6-227FF4532EA8}"/>
              </a:ext>
            </a:extLst>
          </p:cNvPr>
          <p:cNvSpPr/>
          <p:nvPr/>
        </p:nvSpPr>
        <p:spPr>
          <a:xfrm>
            <a:off x="969734" y="260532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統一定價</a:t>
            </a:r>
            <a:endParaRPr lang="en-US" altLang="zh-TW" sz="20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促銷活動提升銷售率</a:t>
            </a:r>
            <a:endParaRPr lang="en-US" altLang="zh-TW" sz="20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pic>
        <p:nvPicPr>
          <p:cNvPr id="41" name="圖形 40" descr="美元 以實心填滿">
            <a:extLst>
              <a:ext uri="{FF2B5EF4-FFF2-40B4-BE49-F238E27FC236}">
                <a16:creationId xmlns:a16="http://schemas.microsoft.com/office/drawing/2014/main" id="{162CD27C-B2EF-4936-B3A9-E64848D732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04254" y="1574081"/>
            <a:ext cx="2991928" cy="299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repeatCount="indefinit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19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6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6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1" repeatCount="indefinit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6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19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6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6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1" repeatCount="indefinit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6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19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6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6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1" repeatCount="indefinit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6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6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6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1" repeatCount="indefinit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19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4"/>
          <p:cNvSpPr txBox="1">
            <a:spLocks noGrp="1"/>
          </p:cNvSpPr>
          <p:nvPr>
            <p:ph type="title"/>
          </p:nvPr>
        </p:nvSpPr>
        <p:spPr>
          <a:xfrm>
            <a:off x="2786700" y="2785719"/>
            <a:ext cx="3570600" cy="723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dirty="0">
                <a:solidFill>
                  <a:srgbClr val="F3F3F3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結論</a:t>
            </a:r>
            <a:endParaRPr dirty="0"/>
          </a:p>
        </p:txBody>
      </p:sp>
      <p:sp>
        <p:nvSpPr>
          <p:cNvPr id="475" name="Google Shape;475;p54"/>
          <p:cNvSpPr txBox="1">
            <a:spLocks noGrp="1"/>
          </p:cNvSpPr>
          <p:nvPr>
            <p:ph type="title" idx="2"/>
          </p:nvPr>
        </p:nvSpPr>
        <p:spPr>
          <a:xfrm>
            <a:off x="3797100" y="1479525"/>
            <a:ext cx="1549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2163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40"/>
          <p:cNvGrpSpPr/>
          <p:nvPr/>
        </p:nvGrpSpPr>
        <p:grpSpPr>
          <a:xfrm>
            <a:off x="2281882" y="1956287"/>
            <a:ext cx="1230900" cy="1230926"/>
            <a:chOff x="2064525" y="1695524"/>
            <a:chExt cx="1230900" cy="1230926"/>
          </a:xfrm>
        </p:grpSpPr>
        <p:sp>
          <p:nvSpPr>
            <p:cNvPr id="286" name="Google Shape;286;p40"/>
            <p:cNvSpPr/>
            <p:nvPr/>
          </p:nvSpPr>
          <p:spPr>
            <a:xfrm rot="-2700000">
              <a:off x="2149433" y="1971165"/>
              <a:ext cx="1061084" cy="679671"/>
            </a:xfrm>
            <a:prstGeom prst="corner">
              <a:avLst>
                <a:gd name="adj1" fmla="val 23185"/>
                <a:gd name="adj2" fmla="val 2621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0"/>
            <p:cNvSpPr/>
            <p:nvPr/>
          </p:nvSpPr>
          <p:spPr>
            <a:xfrm rot="-2700000">
              <a:off x="2275611" y="1918959"/>
              <a:ext cx="820527" cy="456084"/>
            </a:xfrm>
            <a:prstGeom prst="corner">
              <a:avLst>
                <a:gd name="adj1" fmla="val 28063"/>
                <a:gd name="adj2" fmla="val 28188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0"/>
            <p:cNvSpPr/>
            <p:nvPr/>
          </p:nvSpPr>
          <p:spPr>
            <a:xfrm rot="-2700000">
              <a:off x="2367986" y="1880622"/>
              <a:ext cx="630032" cy="257104"/>
            </a:xfrm>
            <a:prstGeom prst="corner">
              <a:avLst>
                <a:gd name="adj1" fmla="val 28063"/>
                <a:gd name="adj2" fmla="val 2926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83ABBC-E269-42A7-83E7-E0A5F46AA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2203" y="1713522"/>
            <a:ext cx="3962699" cy="2377179"/>
          </a:xfrm>
        </p:spPr>
        <p:txBody>
          <a:bodyPr/>
          <a:lstStyle/>
          <a:p>
            <a:pPr marL="0" lvl="0" indent="457200" algn="just">
              <a:buNone/>
            </a:pP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  <a:sym typeface="Open Sans Light"/>
              </a:rPr>
              <a:t>隨著科技發展，許多相關產業不斷進步與提升，引用的科技技術不勝枚數，從供應鏈的上游到下游、供應商到消費者，處處可見科技在供應鏈上面的應用。</a:t>
            </a:r>
          </a:p>
          <a:p>
            <a:pPr marL="0" lvl="0" indent="0" algn="l">
              <a:buNone/>
            </a:pP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  <a:sym typeface="Open Sans Light"/>
            </a:endParaRPr>
          </a:p>
          <a:p>
            <a:pPr marL="0" lvl="0" indent="457200" algn="just">
              <a:buNone/>
            </a:pP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隨著觀察個案的供應鏈，讓我們了解</a:t>
            </a:r>
            <a:r>
              <a:rPr lang="zh-TW" altLang="en-US" dirty="0">
                <a:solidFill>
                  <a:schemeClr val="bg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鏈與鏈環環相扣</a:t>
            </a: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，才能造就提供給消費者的服務，也從中觀察到許多日常生活中不容易注意到的細節。</a:t>
            </a:r>
            <a:endParaRPr lang="zh-TW" altLang="en-US" dirty="0">
              <a:solidFill>
                <a:schemeClr val="accent6">
                  <a:lumMod val="50000"/>
                </a:schemeClr>
              </a:solidFill>
              <a:latin typeface="華康中特圓體" panose="020F0809000000000000" pitchFamily="49" charset="-120"/>
              <a:ea typeface="華康中特圓體" panose="020F0809000000000000" pitchFamily="49" charset="-120"/>
              <a:sym typeface="Open Sans Light"/>
            </a:endParaRPr>
          </a:p>
          <a:p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5A4AF50A-AE12-42A7-A685-527B774CF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602" y="1174956"/>
            <a:ext cx="2934300" cy="650100"/>
          </a:xfrm>
        </p:spPr>
        <p:txBody>
          <a:bodyPr/>
          <a:lstStyle/>
          <a:p>
            <a:r>
              <a:rPr lang="zh-TW" altLang="en-US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科技化供應鏈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6"/>
          <p:cNvSpPr txBox="1">
            <a:spLocks noGrp="1"/>
          </p:cNvSpPr>
          <p:nvPr>
            <p:ph type="title"/>
          </p:nvPr>
        </p:nvSpPr>
        <p:spPr>
          <a:xfrm>
            <a:off x="1905600" y="1495182"/>
            <a:ext cx="53328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>
            <a:spLocks noGrp="1"/>
          </p:cNvSpPr>
          <p:nvPr>
            <p:ph type="title" idx="9"/>
          </p:nvPr>
        </p:nvSpPr>
        <p:spPr>
          <a:xfrm>
            <a:off x="723900" y="542925"/>
            <a:ext cx="7696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58" name="Google Shape;258;p38"/>
          <p:cNvSpPr txBox="1">
            <a:spLocks noGrp="1"/>
          </p:cNvSpPr>
          <p:nvPr>
            <p:ph type="subTitle" idx="6"/>
          </p:nvPr>
        </p:nvSpPr>
        <p:spPr>
          <a:xfrm>
            <a:off x="1791088" y="1985432"/>
            <a:ext cx="26325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zh-TW" altLang="en-US" sz="16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背景介紹</a:t>
            </a:r>
          </a:p>
        </p:txBody>
      </p:sp>
      <p:sp>
        <p:nvSpPr>
          <p:cNvPr id="259" name="Google Shape;259;p38"/>
          <p:cNvSpPr txBox="1">
            <a:spLocks noGrp="1"/>
          </p:cNvSpPr>
          <p:nvPr>
            <p:ph type="subTitle" idx="7"/>
          </p:nvPr>
        </p:nvSpPr>
        <p:spPr>
          <a:xfrm>
            <a:off x="4723493" y="1985450"/>
            <a:ext cx="26325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</a:pPr>
            <a:r>
              <a:rPr lang="zh-TW" altLang="en-US" sz="16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供應鏈架構</a:t>
            </a:r>
          </a:p>
        </p:txBody>
      </p:sp>
      <p:sp>
        <p:nvSpPr>
          <p:cNvPr id="260" name="Google Shape;260;p38"/>
          <p:cNvSpPr txBox="1">
            <a:spLocks noGrp="1"/>
          </p:cNvSpPr>
          <p:nvPr>
            <p:ph type="subTitle" idx="8"/>
          </p:nvPr>
        </p:nvSpPr>
        <p:spPr>
          <a:xfrm>
            <a:off x="4723493" y="2919782"/>
            <a:ext cx="26325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zh-TW" altLang="en-US" sz="16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供應鏈策略</a:t>
            </a:r>
          </a:p>
        </p:txBody>
      </p:sp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2323438" y="1529175"/>
            <a:ext cx="15678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62" name="Google Shape;262;p38"/>
          <p:cNvSpPr txBox="1">
            <a:spLocks noGrp="1"/>
          </p:cNvSpPr>
          <p:nvPr>
            <p:ph type="title" idx="3"/>
          </p:nvPr>
        </p:nvSpPr>
        <p:spPr>
          <a:xfrm>
            <a:off x="5255843" y="1529175"/>
            <a:ext cx="15678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63" name="Google Shape;263;p38"/>
          <p:cNvSpPr txBox="1">
            <a:spLocks noGrp="1"/>
          </p:cNvSpPr>
          <p:nvPr>
            <p:ph type="title" idx="4"/>
          </p:nvPr>
        </p:nvSpPr>
        <p:spPr>
          <a:xfrm>
            <a:off x="2323438" y="2497960"/>
            <a:ext cx="1567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64" name="Google Shape;264;p38"/>
          <p:cNvSpPr txBox="1">
            <a:spLocks noGrp="1"/>
          </p:cNvSpPr>
          <p:nvPr>
            <p:ph type="title" idx="5"/>
          </p:nvPr>
        </p:nvSpPr>
        <p:spPr>
          <a:xfrm>
            <a:off x="5255843" y="2497967"/>
            <a:ext cx="1567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69" name="Google Shape;269;p38"/>
          <p:cNvSpPr txBox="1">
            <a:spLocks noGrp="1"/>
          </p:cNvSpPr>
          <p:nvPr>
            <p:ph type="subTitle" idx="15"/>
          </p:nvPr>
        </p:nvSpPr>
        <p:spPr>
          <a:xfrm>
            <a:off x="1791088" y="2919782"/>
            <a:ext cx="26325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zh-TW" altLang="en-US" sz="16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競爭策略與優勢</a:t>
            </a:r>
            <a:endParaRPr sz="1600" dirty="0"/>
          </a:p>
        </p:txBody>
      </p:sp>
      <p:sp>
        <p:nvSpPr>
          <p:cNvPr id="23" name="Google Shape;260;p38">
            <a:extLst>
              <a:ext uri="{FF2B5EF4-FFF2-40B4-BE49-F238E27FC236}">
                <a16:creationId xmlns:a16="http://schemas.microsoft.com/office/drawing/2014/main" id="{48D65987-F3B2-45CB-8B33-D1F1E2D3F64B}"/>
              </a:ext>
            </a:extLst>
          </p:cNvPr>
          <p:cNvSpPr txBox="1">
            <a:spLocks/>
          </p:cNvSpPr>
          <p:nvPr/>
        </p:nvSpPr>
        <p:spPr>
          <a:xfrm>
            <a:off x="4723493" y="3854114"/>
            <a:ext cx="26325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xygen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indent="0">
              <a:buSzPts val="1100"/>
            </a:pPr>
            <a:r>
              <a:rPr lang="zh-TW" altLang="en-US" sz="16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結論</a:t>
            </a:r>
            <a:endParaRPr lang="en-US" sz="1600" dirty="0"/>
          </a:p>
        </p:txBody>
      </p:sp>
      <p:sp>
        <p:nvSpPr>
          <p:cNvPr id="24" name="Google Shape;263;p38">
            <a:extLst>
              <a:ext uri="{FF2B5EF4-FFF2-40B4-BE49-F238E27FC236}">
                <a16:creationId xmlns:a16="http://schemas.microsoft.com/office/drawing/2014/main" id="{3B3527D7-EB3F-4C60-9E8E-002D21F0176A}"/>
              </a:ext>
            </a:extLst>
          </p:cNvPr>
          <p:cNvSpPr txBox="1">
            <a:spLocks/>
          </p:cNvSpPr>
          <p:nvPr/>
        </p:nvSpPr>
        <p:spPr>
          <a:xfrm>
            <a:off x="2323438" y="3432292"/>
            <a:ext cx="15678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M Serif Display"/>
              <a:buNone/>
              <a:defRPr sz="4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DM Serif Display"/>
              <a:buNone/>
              <a:defRPr sz="12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DM Serif Display"/>
              <a:buNone/>
              <a:defRPr sz="12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DM Serif Display"/>
              <a:buNone/>
              <a:defRPr sz="12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DM Serif Display"/>
              <a:buNone/>
              <a:defRPr sz="12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DM Serif Display"/>
              <a:buNone/>
              <a:defRPr sz="12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DM Serif Display"/>
              <a:buNone/>
              <a:defRPr sz="12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DM Serif Display"/>
              <a:buNone/>
              <a:defRPr sz="12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DM Serif Display"/>
              <a:buNone/>
              <a:defRPr sz="12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" dirty="0"/>
              <a:t>0</a:t>
            </a:r>
            <a:r>
              <a:rPr lang="en-US" altLang="zh-TW" dirty="0"/>
              <a:t>5</a:t>
            </a:r>
            <a:endParaRPr lang="en" dirty="0"/>
          </a:p>
        </p:txBody>
      </p:sp>
      <p:sp>
        <p:nvSpPr>
          <p:cNvPr id="25" name="Google Shape;264;p38">
            <a:extLst>
              <a:ext uri="{FF2B5EF4-FFF2-40B4-BE49-F238E27FC236}">
                <a16:creationId xmlns:a16="http://schemas.microsoft.com/office/drawing/2014/main" id="{8B9FF263-D9E3-458E-9CBA-E6D09B843807}"/>
              </a:ext>
            </a:extLst>
          </p:cNvPr>
          <p:cNvSpPr txBox="1">
            <a:spLocks/>
          </p:cNvSpPr>
          <p:nvPr/>
        </p:nvSpPr>
        <p:spPr>
          <a:xfrm>
            <a:off x="5255843" y="3432299"/>
            <a:ext cx="15678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M Serif Display"/>
              <a:buNone/>
              <a:defRPr sz="4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DM Serif Display"/>
              <a:buNone/>
              <a:defRPr sz="12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DM Serif Display"/>
              <a:buNone/>
              <a:defRPr sz="12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DM Serif Display"/>
              <a:buNone/>
              <a:defRPr sz="12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DM Serif Display"/>
              <a:buNone/>
              <a:defRPr sz="12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DM Serif Display"/>
              <a:buNone/>
              <a:defRPr sz="12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DM Serif Display"/>
              <a:buNone/>
              <a:defRPr sz="12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DM Serif Display"/>
              <a:buNone/>
              <a:defRPr sz="12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DM Serif Display"/>
              <a:buNone/>
              <a:defRPr sz="12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" dirty="0"/>
              <a:t>0</a:t>
            </a:r>
            <a:r>
              <a:rPr lang="en-US" altLang="zh-TW" dirty="0"/>
              <a:t>6</a:t>
            </a:r>
            <a:endParaRPr lang="en" dirty="0"/>
          </a:p>
        </p:txBody>
      </p:sp>
      <p:sp>
        <p:nvSpPr>
          <p:cNvPr id="26" name="Google Shape;269;p38">
            <a:extLst>
              <a:ext uri="{FF2B5EF4-FFF2-40B4-BE49-F238E27FC236}">
                <a16:creationId xmlns:a16="http://schemas.microsoft.com/office/drawing/2014/main" id="{5E211CF9-2A68-44B3-A1DE-25000D0B8935}"/>
              </a:ext>
            </a:extLst>
          </p:cNvPr>
          <p:cNvSpPr txBox="1">
            <a:spLocks/>
          </p:cNvSpPr>
          <p:nvPr/>
        </p:nvSpPr>
        <p:spPr>
          <a:xfrm>
            <a:off x="1791088" y="3854114"/>
            <a:ext cx="26325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xygen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lvl="0" indent="0">
              <a:buSzPts val="1100"/>
            </a:pPr>
            <a:r>
              <a:rPr lang="zh-TW" altLang="en-US" sz="16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決策驅動因子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 build="p"/>
      <p:bldP spid="259" grpId="0" build="p"/>
      <p:bldP spid="260" grpId="0" build="p"/>
      <p:bldP spid="261" grpId="0"/>
      <p:bldP spid="262" grpId="0"/>
      <p:bldP spid="263" grpId="0"/>
      <p:bldP spid="264" grpId="0"/>
      <p:bldP spid="269" grpId="0" build="p"/>
      <p:bldP spid="23" grpId="0"/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4"/>
          <p:cNvSpPr txBox="1">
            <a:spLocks noGrp="1"/>
          </p:cNvSpPr>
          <p:nvPr>
            <p:ph type="title"/>
          </p:nvPr>
        </p:nvSpPr>
        <p:spPr>
          <a:xfrm>
            <a:off x="2786700" y="2785718"/>
            <a:ext cx="3570600" cy="668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dirty="0">
                <a:solidFill>
                  <a:srgbClr val="F3F3F3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背景介紹</a:t>
            </a:r>
            <a:endParaRPr dirty="0"/>
          </a:p>
        </p:txBody>
      </p:sp>
      <p:sp>
        <p:nvSpPr>
          <p:cNvPr id="475" name="Google Shape;475;p54"/>
          <p:cNvSpPr txBox="1">
            <a:spLocks noGrp="1"/>
          </p:cNvSpPr>
          <p:nvPr>
            <p:ph type="title" idx="2"/>
          </p:nvPr>
        </p:nvSpPr>
        <p:spPr>
          <a:xfrm>
            <a:off x="3797100" y="1479525"/>
            <a:ext cx="1549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altLang="zh-TW" dirty="0"/>
              <a:t>1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>
            <a:spLocks noGrp="1"/>
          </p:cNvSpPr>
          <p:nvPr>
            <p:ph type="title"/>
          </p:nvPr>
        </p:nvSpPr>
        <p:spPr>
          <a:xfrm>
            <a:off x="332013" y="1642950"/>
            <a:ext cx="2850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1100"/>
            </a:pPr>
            <a:r>
              <a:rPr lang="zh-TW" altLang="en-US" dirty="0">
                <a:solidFill>
                  <a:srgbClr val="F3F3F3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介紹</a:t>
            </a:r>
            <a:endParaRPr dirty="0"/>
          </a:p>
        </p:txBody>
      </p:sp>
      <p:pic>
        <p:nvPicPr>
          <p:cNvPr id="276" name="Google Shape;276;p39"/>
          <p:cNvPicPr preferRelativeResize="0"/>
          <p:nvPr/>
        </p:nvPicPr>
        <p:blipFill rotWithShape="1">
          <a:blip r:embed="rId3">
            <a:alphaModFix/>
          </a:blip>
          <a:srcRect t="9206"/>
          <a:stretch/>
        </p:blipFill>
        <p:spPr>
          <a:xfrm flipH="1">
            <a:off x="4572000" y="1476910"/>
            <a:ext cx="4914100" cy="2581200"/>
          </a:xfrm>
          <a:prstGeom prst="snip1Rect">
            <a:avLst/>
          </a:prstGeom>
          <a:noFill/>
          <a:ln>
            <a:noFill/>
          </a:ln>
          <a:effectLst/>
        </p:spPr>
      </p:pic>
      <p:sp>
        <p:nvSpPr>
          <p:cNvPr id="3" name="副標題 2">
            <a:extLst>
              <a:ext uri="{FF2B5EF4-FFF2-40B4-BE49-F238E27FC236}">
                <a16:creationId xmlns:a16="http://schemas.microsoft.com/office/drawing/2014/main" id="{3591EBBF-4D0D-490F-AA68-5931BCA77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013" y="2170810"/>
            <a:ext cx="4383677" cy="1823800"/>
          </a:xfrm>
        </p:spPr>
        <p:txBody>
          <a:bodyPr/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p"/>
            </a:pPr>
            <a:r>
              <a:rPr lang="en-US" altLang="zh-TW" kern="100" dirty="0">
                <a:latin typeface="華康中特圓體" panose="020F0809000000000000" pitchFamily="49" charset="-120"/>
                <a:ea typeface="華康中特圓體" panose="020F0809000000000000" pitchFamily="49" charset="-120"/>
                <a:cs typeface="Cordia New" panose="020B0304020202020204" pitchFamily="34" charset="-34"/>
              </a:rPr>
              <a:t>1988</a:t>
            </a:r>
            <a:r>
              <a:rPr lang="zh-TW" altLang="zh-TW" kern="100" dirty="0">
                <a:latin typeface="華康中特圓體" panose="020F0809000000000000" pitchFamily="49" charset="-120"/>
                <a:ea typeface="華康中特圓體" panose="020F0809000000000000" pitchFamily="49" charset="-120"/>
                <a:cs typeface="Cordia New" panose="020B0304020202020204" pitchFamily="34" charset="-34"/>
              </a:rPr>
              <a:t>年成立台灣據點</a:t>
            </a:r>
            <a:r>
              <a:rPr lang="zh-TW" altLang="en-US" kern="100" dirty="0">
                <a:latin typeface="華康中特圓體" panose="020F0809000000000000" pitchFamily="49" charset="-120"/>
                <a:ea typeface="華康中特圓體" panose="020F0809000000000000" pitchFamily="49" charset="-120"/>
                <a:cs typeface="Cordia New" panose="020B0304020202020204" pitchFamily="34" charset="-34"/>
              </a:rPr>
              <a:t>。</a:t>
            </a:r>
            <a:endParaRPr lang="en-US" altLang="zh-TW" kern="100" dirty="0">
              <a:latin typeface="華康中特圓體" panose="020F0809000000000000" pitchFamily="49" charset="-120"/>
              <a:ea typeface="華康中特圓體" panose="020F0809000000000000" pitchFamily="49" charset="-120"/>
              <a:cs typeface="Cordia New" panose="020B0304020202020204" pitchFamily="34" charset="-34"/>
            </a:endParaRP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p"/>
            </a:pPr>
            <a:r>
              <a:rPr lang="en-US" altLang="zh-TW" kern="100" dirty="0">
                <a:latin typeface="華康中特圓體" panose="020F0809000000000000" pitchFamily="49" charset="-120"/>
                <a:ea typeface="華康中特圓體" panose="020F0809000000000000" pitchFamily="49" charset="-120"/>
                <a:cs typeface="Cordia New" panose="020B0304020202020204" pitchFamily="34" charset="-34"/>
              </a:rPr>
              <a:t>2020</a:t>
            </a:r>
            <a:r>
              <a:rPr lang="zh-TW" altLang="zh-TW" kern="100" dirty="0">
                <a:latin typeface="華康中特圓體" panose="020F0809000000000000" pitchFamily="49" charset="-120"/>
                <a:ea typeface="華康中特圓體" panose="020F0809000000000000" pitchFamily="49" charset="-120"/>
                <a:cs typeface="Cordia New" panose="020B0304020202020204" pitchFamily="34" charset="-34"/>
              </a:rPr>
              <a:t>年營業額</a:t>
            </a:r>
            <a:r>
              <a:rPr lang="en-US" altLang="zh-TW" kern="100" dirty="0">
                <a:latin typeface="華康中特圓體" panose="020F0809000000000000" pitchFamily="49" charset="-120"/>
                <a:ea typeface="華康中特圓體" panose="020F0809000000000000" pitchFamily="49" charset="-120"/>
                <a:cs typeface="Cordia New" panose="020B0304020202020204" pitchFamily="34" charset="-34"/>
              </a:rPr>
              <a:t>850</a:t>
            </a:r>
            <a:r>
              <a:rPr lang="zh-TW" altLang="zh-TW" kern="100" dirty="0">
                <a:latin typeface="華康中特圓體" panose="020F0809000000000000" pitchFamily="49" charset="-120"/>
                <a:ea typeface="華康中特圓體" panose="020F0809000000000000" pitchFamily="49" charset="-120"/>
                <a:cs typeface="Cordia New" panose="020B0304020202020204" pitchFamily="34" charset="-34"/>
              </a:rPr>
              <a:t>億元。</a:t>
            </a:r>
            <a:endParaRPr lang="en-US" altLang="zh-TW" kern="100" dirty="0">
              <a:latin typeface="華康中特圓體" panose="020F0809000000000000" pitchFamily="49" charset="-120"/>
              <a:ea typeface="華康中特圓體" panose="020F0809000000000000" pitchFamily="49" charset="-120"/>
              <a:cs typeface="Cordia New" panose="020B0304020202020204" pitchFamily="34" charset="-34"/>
            </a:endParaRP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p"/>
            </a:pPr>
            <a:r>
              <a:rPr lang="en-US" altLang="zh-TW" kern="100" dirty="0">
                <a:latin typeface="華康中特圓體" panose="020F0809000000000000" pitchFamily="49" charset="-120"/>
                <a:ea typeface="華康中特圓體" panose="020F0809000000000000" pitchFamily="49" charset="-120"/>
                <a:cs typeface="Cordia New" panose="020B0304020202020204" pitchFamily="34" charset="-34"/>
              </a:rPr>
              <a:t>4000</a:t>
            </a:r>
            <a:r>
              <a:rPr lang="zh-TW" altLang="zh-TW" kern="100" dirty="0">
                <a:latin typeface="華康中特圓體" panose="020F0809000000000000" pitchFamily="49" charset="-120"/>
                <a:ea typeface="華康中特圓體" panose="020F0809000000000000" pitchFamily="49" charset="-120"/>
                <a:cs typeface="Cordia New" panose="020B0304020202020204" pitchFamily="34" charset="-34"/>
              </a:rPr>
              <a:t>間分店。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p"/>
            </a:pPr>
            <a:r>
              <a:rPr lang="en-US" altLang="zh-TW" kern="100" dirty="0">
                <a:latin typeface="華康中特圓體" panose="020F0809000000000000" pitchFamily="49" charset="-120"/>
                <a:ea typeface="華康中特圓體" panose="020F0809000000000000" pitchFamily="49" charset="-120"/>
                <a:cs typeface="Cordia New" panose="020B0304020202020204" pitchFamily="34" charset="-34"/>
              </a:rPr>
              <a:t>2016</a:t>
            </a:r>
            <a:r>
              <a:rPr lang="zh-TW" altLang="zh-TW" kern="100" dirty="0">
                <a:latin typeface="華康中特圓體" panose="020F0809000000000000" pitchFamily="49" charset="-120"/>
                <a:ea typeface="華康中特圓體" panose="020F0809000000000000" pitchFamily="49" charset="-120"/>
                <a:cs typeface="Cordia New" panose="020B0304020202020204" pitchFamily="34" charset="-34"/>
              </a:rPr>
              <a:t>年領先業界推出全家</a:t>
            </a:r>
            <a:r>
              <a:rPr lang="en-US" altLang="zh-TW" kern="100" dirty="0">
                <a:latin typeface="華康中特圓體" panose="020F0809000000000000" pitchFamily="49" charset="-120"/>
                <a:ea typeface="華康中特圓體" panose="020F0809000000000000" pitchFamily="49" charset="-120"/>
                <a:cs typeface="Cordia New" panose="020B0304020202020204" pitchFamily="34" charset="-34"/>
              </a:rPr>
              <a:t>app</a:t>
            </a:r>
            <a:r>
              <a:rPr lang="zh-TW" altLang="zh-TW" kern="100" dirty="0">
                <a:latin typeface="華康中特圓體" panose="020F0809000000000000" pitchFamily="49" charset="-120"/>
                <a:ea typeface="華康中特圓體" panose="020F0809000000000000" pitchFamily="49" charset="-120"/>
                <a:cs typeface="Cordia New" panose="020B0304020202020204" pitchFamily="34" charset="-34"/>
              </a:rPr>
              <a:t>數位會員。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>
            <a:spLocks noGrp="1"/>
          </p:cNvSpPr>
          <p:nvPr>
            <p:ph type="subTitle" idx="3"/>
          </p:nvPr>
        </p:nvSpPr>
        <p:spPr>
          <a:xfrm>
            <a:off x="670663" y="2965288"/>
            <a:ext cx="2191200" cy="7971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600"/>
              </a:spcAft>
            </a:pPr>
            <a:r>
              <a:rPr lang="zh-TW" altLang="en-US" dirty="0">
                <a:latin typeface="華康中特圓體" panose="020F0809000000000000" pitchFamily="49" charset="-120"/>
                <a:ea typeface="華康中特圓體" panose="020F0809000000000000" pitchFamily="49" charset="-120"/>
                <a:cs typeface="Open Sans Light"/>
                <a:sym typeface="Open Sans Light"/>
              </a:rPr>
              <a:t>零售商品</a:t>
            </a:r>
          </a:p>
          <a:p>
            <a:pPr marL="0" lvl="0" indent="0">
              <a:spcBef>
                <a:spcPts val="600"/>
              </a:spcBef>
              <a:spcAft>
                <a:spcPts val="600"/>
              </a:spcAft>
            </a:pPr>
            <a:r>
              <a:rPr lang="zh-TW" altLang="en-US" dirty="0">
                <a:latin typeface="華康中特圓體" panose="020F0809000000000000" pitchFamily="49" charset="-120"/>
                <a:ea typeface="華康中特圓體" panose="020F0809000000000000" pitchFamily="49" charset="-120"/>
                <a:cs typeface="Open Sans Light"/>
                <a:sym typeface="Open Sans Light"/>
              </a:rPr>
              <a:t>便利服務</a:t>
            </a:r>
          </a:p>
        </p:txBody>
      </p:sp>
      <p:sp>
        <p:nvSpPr>
          <p:cNvPr id="362" name="Google Shape;362;p46"/>
          <p:cNvSpPr txBox="1">
            <a:spLocks noGrp="1"/>
          </p:cNvSpPr>
          <p:nvPr>
            <p:ph type="subTitle" idx="2"/>
          </p:nvPr>
        </p:nvSpPr>
        <p:spPr>
          <a:xfrm>
            <a:off x="3497736" y="2972438"/>
            <a:ext cx="2191200" cy="7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600"/>
              </a:spcAft>
            </a:pPr>
            <a:r>
              <a:rPr lang="zh-TW" altLang="en-US" dirty="0">
                <a:latin typeface="華康中特圓體" panose="020F0809000000000000" pitchFamily="49" charset="-120"/>
                <a:ea typeface="華康中特圓體" panose="020F0809000000000000" pitchFamily="49" charset="-120"/>
                <a:cs typeface="Open Sans Light"/>
                <a:sym typeface="Open Sans Light"/>
              </a:rPr>
              <a:t>顧客滿意</a:t>
            </a:r>
            <a:endParaRPr lang="en-US" altLang="zh-TW" dirty="0">
              <a:latin typeface="華康中特圓體" panose="020F0809000000000000" pitchFamily="49" charset="-120"/>
              <a:ea typeface="華康中特圓體" panose="020F0809000000000000" pitchFamily="49" charset="-120"/>
              <a:cs typeface="Open Sans Light"/>
              <a:sym typeface="Open Sans Light"/>
            </a:endParaRPr>
          </a:p>
          <a:p>
            <a:pPr marL="0" lvl="0" indent="0">
              <a:spcBef>
                <a:spcPts val="600"/>
              </a:spcBef>
              <a:spcAft>
                <a:spcPts val="600"/>
              </a:spcAft>
            </a:pPr>
            <a:r>
              <a:rPr lang="zh-TW" altLang="en-US" dirty="0">
                <a:latin typeface="華康中特圓體" panose="020F0809000000000000" pitchFamily="49" charset="-120"/>
                <a:ea typeface="華康中特圓體" panose="020F0809000000000000" pitchFamily="49" charset="-120"/>
                <a:cs typeface="Open Sans Light"/>
                <a:sym typeface="Open Sans Light"/>
              </a:rPr>
              <a:t>共同成長</a:t>
            </a:r>
            <a:endParaRPr lang="en-US" altLang="zh-TW" dirty="0">
              <a:latin typeface="華康中特圓體" panose="020F0809000000000000" pitchFamily="49" charset="-120"/>
              <a:ea typeface="華康中特圓體" panose="020F0809000000000000" pitchFamily="49" charset="-120"/>
              <a:cs typeface="Open Sans Light"/>
              <a:sym typeface="Open Sans Light"/>
            </a:endParaRPr>
          </a:p>
        </p:txBody>
      </p:sp>
      <p:sp>
        <p:nvSpPr>
          <p:cNvPr id="363" name="Google Shape;363;p46"/>
          <p:cNvSpPr txBox="1">
            <a:spLocks noGrp="1"/>
          </p:cNvSpPr>
          <p:nvPr>
            <p:ph type="subTitle" idx="1"/>
          </p:nvPr>
        </p:nvSpPr>
        <p:spPr>
          <a:xfrm>
            <a:off x="6244175" y="2965288"/>
            <a:ext cx="2191200" cy="7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  <a:cs typeface="Open Sans Light"/>
                <a:sym typeface="Open Sans Light"/>
              </a:rPr>
              <a:t>24</a:t>
            </a:r>
            <a:r>
              <a:rPr lang="zh-TW" altLang="en-US" dirty="0">
                <a:latin typeface="華康中特圓體" panose="020F0809000000000000" pitchFamily="49" charset="-120"/>
                <a:ea typeface="華康中特圓體" panose="020F0809000000000000" pitchFamily="49" charset="-120"/>
                <a:cs typeface="Open Sans Light"/>
                <a:sym typeface="Open Sans Light"/>
              </a:rPr>
              <a:t>小時全年無休</a:t>
            </a:r>
            <a:endParaRPr lang="en-US" altLang="zh-TW" dirty="0">
              <a:latin typeface="華康中特圓體" panose="020F0809000000000000" pitchFamily="49" charset="-120"/>
              <a:ea typeface="華康中特圓體" panose="020F0809000000000000" pitchFamily="49" charset="-120"/>
              <a:cs typeface="Open Sans Light"/>
              <a:sym typeface="Open Sans Light"/>
            </a:endParaRPr>
          </a:p>
          <a:p>
            <a:pPr marL="0" lvl="0" indent="0">
              <a:spcBef>
                <a:spcPts val="600"/>
              </a:spcBef>
              <a:spcAft>
                <a:spcPts val="600"/>
              </a:spcAft>
            </a:pPr>
            <a:r>
              <a:rPr lang="zh-TW" altLang="en-US" dirty="0">
                <a:latin typeface="華康中特圓體" panose="020F0809000000000000" pitchFamily="49" charset="-120"/>
                <a:ea typeface="華康中特圓體" panose="020F0809000000000000" pitchFamily="49" charset="-120"/>
                <a:cs typeface="Open Sans Light"/>
                <a:sym typeface="Open Sans Light"/>
              </a:rPr>
              <a:t>舒適購物環境</a:t>
            </a:r>
            <a:endParaRPr lang="en-US" altLang="zh-TW" dirty="0">
              <a:latin typeface="華康中特圓體" panose="020F0809000000000000" pitchFamily="49" charset="-120"/>
              <a:ea typeface="華康中特圓體" panose="020F0809000000000000" pitchFamily="49" charset="-120"/>
              <a:cs typeface="Open Sans Light"/>
              <a:sym typeface="Open Sans Light"/>
            </a:endParaRPr>
          </a:p>
        </p:txBody>
      </p:sp>
      <p:sp>
        <p:nvSpPr>
          <p:cNvPr id="364" name="Google Shape;364;p46"/>
          <p:cNvSpPr txBox="1">
            <a:spLocks noGrp="1"/>
          </p:cNvSpPr>
          <p:nvPr>
            <p:ph type="subTitle" idx="4"/>
          </p:nvPr>
        </p:nvSpPr>
        <p:spPr>
          <a:xfrm>
            <a:off x="854450" y="2510772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zh-TW" altLang="en-US" dirty="0">
                <a:solidFill>
                  <a:schemeClr val="lt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服務項目</a:t>
            </a:r>
            <a:endParaRPr lang="en-US" altLang="zh-TW" dirty="0">
              <a:solidFill>
                <a:schemeClr val="lt1"/>
              </a:solidFill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65" name="Google Shape;365;p46"/>
          <p:cNvSpPr txBox="1">
            <a:spLocks noGrp="1"/>
          </p:cNvSpPr>
          <p:nvPr>
            <p:ph type="subTitle" idx="5"/>
          </p:nvPr>
        </p:nvSpPr>
        <p:spPr>
          <a:xfrm>
            <a:off x="3622362" y="2510772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zh-TW" altLang="en-US" dirty="0">
                <a:solidFill>
                  <a:schemeClr val="lt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經營理念</a:t>
            </a:r>
            <a:endParaRPr lang="en-US" altLang="zh-TW" dirty="0">
              <a:solidFill>
                <a:schemeClr val="lt1"/>
              </a:solidFill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66" name="Google Shape;366;p46"/>
          <p:cNvSpPr txBox="1">
            <a:spLocks noGrp="1"/>
          </p:cNvSpPr>
          <p:nvPr>
            <p:ph type="subTitle" idx="6"/>
          </p:nvPr>
        </p:nvSpPr>
        <p:spPr>
          <a:xfrm>
            <a:off x="6390275" y="2510772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zh-TW" altLang="en-US" dirty="0">
                <a:solidFill>
                  <a:schemeClr val="lt1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服務承諾</a:t>
            </a:r>
            <a:endParaRPr lang="en-US" altLang="zh-TW" dirty="0">
              <a:solidFill>
                <a:schemeClr val="lt1"/>
              </a:solidFill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67" name="Google Shape;367;p46"/>
          <p:cNvSpPr txBox="1">
            <a:spLocks noGrp="1"/>
          </p:cNvSpPr>
          <p:nvPr>
            <p:ph type="title"/>
          </p:nvPr>
        </p:nvSpPr>
        <p:spPr>
          <a:xfrm>
            <a:off x="2465450" y="492278"/>
            <a:ext cx="42132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介紹</a:t>
            </a:r>
            <a:endParaRPr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A3B20A7F-46D3-4FE7-8C91-FC13FCF06983}"/>
              </a:ext>
            </a:extLst>
          </p:cNvPr>
          <p:cNvGrpSpPr/>
          <p:nvPr/>
        </p:nvGrpSpPr>
        <p:grpSpPr>
          <a:xfrm>
            <a:off x="1419200" y="1670814"/>
            <a:ext cx="769500" cy="769500"/>
            <a:chOff x="1419200" y="1670814"/>
            <a:chExt cx="769500" cy="769500"/>
          </a:xfrm>
        </p:grpSpPr>
        <p:sp>
          <p:nvSpPr>
            <p:cNvPr id="360" name="Google Shape;360;p46"/>
            <p:cNvSpPr/>
            <p:nvPr/>
          </p:nvSpPr>
          <p:spPr>
            <a:xfrm>
              <a:off x="1419200" y="1670814"/>
              <a:ext cx="769500" cy="769500"/>
            </a:xfrm>
            <a:prstGeom prst="ellipse">
              <a:avLst/>
            </a:prstGeom>
            <a:solidFill>
              <a:srgbClr val="C6CBD6">
                <a:alpha val="54189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446E016-D72A-4F25-8B2C-20370BCB3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364" y="1778295"/>
              <a:ext cx="571171" cy="571171"/>
            </a:xfrm>
            <a:prstGeom prst="rect">
              <a:avLst/>
            </a:prstGeom>
            <a:effectLst>
              <a:reflection blurRad="6350" stA="52000" endA="300" endPos="35000" dir="5400000" sy="-100000" algn="bl" rotWithShape="0"/>
            </a:effectLst>
          </p:spPr>
        </p:pic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28284DC0-0464-48C7-9B3E-FD6342B82D62}"/>
              </a:ext>
            </a:extLst>
          </p:cNvPr>
          <p:cNvGrpSpPr/>
          <p:nvPr/>
        </p:nvGrpSpPr>
        <p:grpSpPr>
          <a:xfrm>
            <a:off x="6955025" y="1670814"/>
            <a:ext cx="769500" cy="769500"/>
            <a:chOff x="6955025" y="1670814"/>
            <a:chExt cx="769500" cy="769500"/>
          </a:xfrm>
        </p:grpSpPr>
        <p:sp>
          <p:nvSpPr>
            <p:cNvPr id="358" name="Google Shape;358;p46"/>
            <p:cNvSpPr/>
            <p:nvPr/>
          </p:nvSpPr>
          <p:spPr>
            <a:xfrm>
              <a:off x="6955025" y="1670814"/>
              <a:ext cx="769500" cy="769500"/>
            </a:xfrm>
            <a:prstGeom prst="ellipse">
              <a:avLst/>
            </a:prstGeom>
            <a:solidFill>
              <a:srgbClr val="C6CBD6">
                <a:alpha val="54189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E98B175A-8BAD-4AC2-B75E-9A9C22DAE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7195" y="1778295"/>
              <a:ext cx="545160" cy="545160"/>
            </a:xfrm>
            <a:prstGeom prst="rect">
              <a:avLst/>
            </a:prstGeom>
            <a:effectLst>
              <a:reflection blurRad="6350" stA="52000" endA="300" endPos="35000" dir="5400000" sy="-100000" algn="bl" rotWithShape="0"/>
            </a:effectLst>
          </p:spPr>
        </p:pic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9BEC9465-1E4E-435A-950E-FA6297F89ECD}"/>
              </a:ext>
            </a:extLst>
          </p:cNvPr>
          <p:cNvGrpSpPr/>
          <p:nvPr/>
        </p:nvGrpSpPr>
        <p:grpSpPr>
          <a:xfrm>
            <a:off x="4187250" y="1670814"/>
            <a:ext cx="769500" cy="769500"/>
            <a:chOff x="4187250" y="1670814"/>
            <a:chExt cx="769500" cy="769500"/>
          </a:xfrm>
        </p:grpSpPr>
        <p:sp>
          <p:nvSpPr>
            <p:cNvPr id="359" name="Google Shape;359;p46"/>
            <p:cNvSpPr/>
            <p:nvPr/>
          </p:nvSpPr>
          <p:spPr>
            <a:xfrm>
              <a:off x="4187250" y="1670814"/>
              <a:ext cx="769500" cy="769500"/>
            </a:xfrm>
            <a:prstGeom prst="ellipse">
              <a:avLst/>
            </a:prstGeom>
            <a:solidFill>
              <a:srgbClr val="C6CBD6">
                <a:alpha val="54189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B3E60D9B-075A-4F6D-B06F-7E69EA15B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9543" y="1838419"/>
              <a:ext cx="424913" cy="424913"/>
            </a:xfrm>
            <a:prstGeom prst="rect">
              <a:avLst/>
            </a:prstGeom>
            <a:effectLst>
              <a:reflection blurRad="6350" stA="52000" endA="300" endPos="35000" dir="5400000" sy="-100000" algn="bl" rotWithShape="0"/>
            </a:effec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0" build="p"/>
      <p:bldP spid="362" grpId="0" build="p"/>
      <p:bldP spid="363" grpId="0" build="p"/>
      <p:bldP spid="364" grpId="0" build="p"/>
      <p:bldP spid="365" grpId="0" build="p"/>
      <p:bldP spid="36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4"/>
          <p:cNvSpPr txBox="1">
            <a:spLocks noGrp="1"/>
          </p:cNvSpPr>
          <p:nvPr>
            <p:ph type="title"/>
          </p:nvPr>
        </p:nvSpPr>
        <p:spPr>
          <a:xfrm>
            <a:off x="2786700" y="2785718"/>
            <a:ext cx="3570600" cy="668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dirty="0">
                <a:solidFill>
                  <a:srgbClr val="F3F3F3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供應鏈架構</a:t>
            </a:r>
            <a:endParaRPr dirty="0"/>
          </a:p>
        </p:txBody>
      </p:sp>
      <p:sp>
        <p:nvSpPr>
          <p:cNvPr id="475" name="Google Shape;475;p54"/>
          <p:cNvSpPr txBox="1">
            <a:spLocks noGrp="1"/>
          </p:cNvSpPr>
          <p:nvPr>
            <p:ph type="title" idx="2"/>
          </p:nvPr>
        </p:nvSpPr>
        <p:spPr>
          <a:xfrm>
            <a:off x="3797100" y="1479525"/>
            <a:ext cx="1549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4013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B30FD73-1D49-4290-9D9A-FAA572A1E712}"/>
              </a:ext>
            </a:extLst>
          </p:cNvPr>
          <p:cNvSpPr/>
          <p:nvPr/>
        </p:nvSpPr>
        <p:spPr>
          <a:xfrm>
            <a:off x="3117850" y="1359328"/>
            <a:ext cx="2908299" cy="7823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C56054-A00A-4E1F-843C-C9611CA29E47}"/>
              </a:ext>
            </a:extLst>
          </p:cNvPr>
          <p:cNvSpPr/>
          <p:nvPr/>
        </p:nvSpPr>
        <p:spPr>
          <a:xfrm>
            <a:off x="2641255" y="2141664"/>
            <a:ext cx="3861488" cy="827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89C736-4FBA-47B4-A3B3-C17EF0FB05F0}"/>
              </a:ext>
            </a:extLst>
          </p:cNvPr>
          <p:cNvSpPr/>
          <p:nvPr/>
        </p:nvSpPr>
        <p:spPr>
          <a:xfrm>
            <a:off x="2180967" y="2969566"/>
            <a:ext cx="4782065" cy="827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42881D-F263-4767-B4E7-661F4B940FCB}"/>
              </a:ext>
            </a:extLst>
          </p:cNvPr>
          <p:cNvSpPr/>
          <p:nvPr/>
        </p:nvSpPr>
        <p:spPr>
          <a:xfrm>
            <a:off x="1701799" y="3797468"/>
            <a:ext cx="5740400" cy="827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形 9" descr="貨車 以實心填滿">
            <a:extLst>
              <a:ext uri="{FF2B5EF4-FFF2-40B4-BE49-F238E27FC236}">
                <a16:creationId xmlns:a16="http://schemas.microsoft.com/office/drawing/2014/main" id="{86D61B63-A4D9-45AC-908D-40DB20290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14400" y="478825"/>
            <a:ext cx="914400" cy="9144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881057E6-9488-44F9-8F81-6C1CB56AA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575" y="2263191"/>
            <a:ext cx="584848" cy="584848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E757485B-FD7E-4158-AFBF-89A768A97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658" y="1474155"/>
            <a:ext cx="552682" cy="552682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25E08A3A-75D3-4725-AFA6-62996B8153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0682" y="2512200"/>
            <a:ext cx="1742634" cy="1742634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951121B1-FC7A-400E-8CC0-6B2DFBC17C06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85000"/>
          </a:blip>
          <a:stretch>
            <a:fillRect/>
          </a:stretch>
        </p:blipFill>
        <p:spPr>
          <a:xfrm>
            <a:off x="-741338" y="3981783"/>
            <a:ext cx="568276" cy="56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19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6771 0.00957 L 0.55 0.00895 " pathEditMode="relative" rAng="0" ptsTypes="AA">
                                      <p:cBhvr>
                                        <p:cTn id="79" dur="1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15" y="-31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5.55556E-7 1.23457E-7 L 0.56007 0.02284 " pathEditMode="relative" rAng="0" ptsTypes="AA">
                                      <p:cBhvr>
                                        <p:cTn id="81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03" y="1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4"/>
          <p:cNvSpPr txBox="1">
            <a:spLocks noGrp="1"/>
          </p:cNvSpPr>
          <p:nvPr>
            <p:ph type="title"/>
          </p:nvPr>
        </p:nvSpPr>
        <p:spPr>
          <a:xfrm>
            <a:off x="2786700" y="2785719"/>
            <a:ext cx="3570600" cy="723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dirty="0">
                <a:solidFill>
                  <a:srgbClr val="F3F3F3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競爭策略與優勢</a:t>
            </a:r>
            <a:endParaRPr dirty="0"/>
          </a:p>
        </p:txBody>
      </p:sp>
      <p:sp>
        <p:nvSpPr>
          <p:cNvPr id="475" name="Google Shape;475;p54"/>
          <p:cNvSpPr txBox="1">
            <a:spLocks noGrp="1"/>
          </p:cNvSpPr>
          <p:nvPr>
            <p:ph type="title" idx="2"/>
          </p:nvPr>
        </p:nvSpPr>
        <p:spPr>
          <a:xfrm>
            <a:off x="3797100" y="1479525"/>
            <a:ext cx="1549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0057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7696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TW" altLang="en-US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優勢</a:t>
            </a:r>
            <a:endParaRPr dirty="0"/>
          </a:p>
        </p:txBody>
      </p:sp>
      <p:sp>
        <p:nvSpPr>
          <p:cNvPr id="322" name="Google Shape;322;p44"/>
          <p:cNvSpPr/>
          <p:nvPr/>
        </p:nvSpPr>
        <p:spPr>
          <a:xfrm>
            <a:off x="4808950" y="1964307"/>
            <a:ext cx="769500" cy="769500"/>
          </a:xfrm>
          <a:prstGeom prst="ellipse">
            <a:avLst/>
          </a:prstGeom>
          <a:solidFill>
            <a:srgbClr val="C6CBD6">
              <a:alpha val="54189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3" name="Google Shape;323;p44"/>
          <p:cNvSpPr/>
          <p:nvPr/>
        </p:nvSpPr>
        <p:spPr>
          <a:xfrm>
            <a:off x="4808950" y="3264557"/>
            <a:ext cx="769500" cy="769500"/>
          </a:xfrm>
          <a:prstGeom prst="ellipse">
            <a:avLst/>
          </a:prstGeom>
          <a:solidFill>
            <a:srgbClr val="C6CBD6">
              <a:alpha val="54189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4"/>
          <p:cNvSpPr/>
          <p:nvPr/>
        </p:nvSpPr>
        <p:spPr>
          <a:xfrm>
            <a:off x="3590625" y="3264557"/>
            <a:ext cx="769500" cy="769500"/>
          </a:xfrm>
          <a:prstGeom prst="ellipse">
            <a:avLst/>
          </a:prstGeom>
          <a:solidFill>
            <a:srgbClr val="C6CBD6">
              <a:alpha val="54189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44"/>
          <p:cNvSpPr/>
          <p:nvPr/>
        </p:nvSpPr>
        <p:spPr>
          <a:xfrm>
            <a:off x="3590625" y="1964295"/>
            <a:ext cx="769500" cy="769500"/>
          </a:xfrm>
          <a:prstGeom prst="ellipse">
            <a:avLst/>
          </a:prstGeom>
          <a:solidFill>
            <a:srgbClr val="C6CBD6">
              <a:alpha val="54189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6" name="Google Shape;326;p44"/>
          <p:cNvSpPr txBox="1">
            <a:spLocks noGrp="1"/>
          </p:cNvSpPr>
          <p:nvPr>
            <p:ph type="title" idx="2"/>
          </p:nvPr>
        </p:nvSpPr>
        <p:spPr>
          <a:xfrm>
            <a:off x="1323302" y="2102316"/>
            <a:ext cx="20472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TW" altLang="en-US" dirty="0">
                <a:solidFill>
                  <a:srgbClr val="3B3B3B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小小店長</a:t>
            </a:r>
            <a:endParaRPr u="sng" dirty="0"/>
          </a:p>
        </p:txBody>
      </p:sp>
      <p:sp>
        <p:nvSpPr>
          <p:cNvPr id="330" name="Google Shape;330;p44"/>
          <p:cNvSpPr txBox="1">
            <a:spLocks noGrp="1"/>
          </p:cNvSpPr>
          <p:nvPr>
            <p:ph type="title" idx="3"/>
          </p:nvPr>
        </p:nvSpPr>
        <p:spPr>
          <a:xfrm>
            <a:off x="5765591" y="2101302"/>
            <a:ext cx="20472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TW" altLang="en-US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午後時光</a:t>
            </a:r>
            <a:endParaRPr lang="en-US" altLang="zh-TW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31" name="Google Shape;331;p44"/>
          <p:cNvSpPr txBox="1">
            <a:spLocks noGrp="1"/>
          </p:cNvSpPr>
          <p:nvPr>
            <p:ph type="title" idx="5"/>
          </p:nvPr>
        </p:nvSpPr>
        <p:spPr>
          <a:xfrm>
            <a:off x="1323302" y="3402857"/>
            <a:ext cx="20472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TW" altLang="en-US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首創產品</a:t>
            </a:r>
            <a:endParaRPr dirty="0"/>
          </a:p>
        </p:txBody>
      </p:sp>
      <p:sp>
        <p:nvSpPr>
          <p:cNvPr id="332" name="Google Shape;332;p44"/>
          <p:cNvSpPr txBox="1">
            <a:spLocks noGrp="1"/>
          </p:cNvSpPr>
          <p:nvPr>
            <p:ph type="title" idx="7"/>
          </p:nvPr>
        </p:nvSpPr>
        <p:spPr>
          <a:xfrm>
            <a:off x="5798898" y="3325933"/>
            <a:ext cx="20472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  <a:cs typeface="Cordia New" panose="020B0304020202020204" pitchFamily="34" charset="-34"/>
              </a:rPr>
              <a:t>APP</a:t>
            </a:r>
            <a:r>
              <a:rPr lang="zh-TW" altLang="zh-TW" dirty="0">
                <a:latin typeface="華康中特圓體" panose="020F0809000000000000" pitchFamily="49" charset="-120"/>
                <a:ea typeface="華康中特圓體" panose="020F0809000000000000" pitchFamily="49" charset="-120"/>
                <a:cs typeface="Cordia New" panose="020B0304020202020204" pitchFamily="34" charset="-34"/>
              </a:rPr>
              <a:t>數位會員</a:t>
            </a:r>
            <a:endParaRPr lang="en-US" altLang="zh-TW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pic>
        <p:nvPicPr>
          <p:cNvPr id="11" name="圖形 10" descr="男學童">
            <a:extLst>
              <a:ext uri="{FF2B5EF4-FFF2-40B4-BE49-F238E27FC236}">
                <a16:creationId xmlns:a16="http://schemas.microsoft.com/office/drawing/2014/main" id="{D5EFCA74-1759-4C74-AA49-48FB4310B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85024" y="2083233"/>
            <a:ext cx="568036" cy="568036"/>
          </a:xfrm>
          <a:prstGeom prst="rect">
            <a:avLst/>
          </a:prstGeom>
        </p:spPr>
      </p:pic>
      <p:pic>
        <p:nvPicPr>
          <p:cNvPr id="13" name="圖形 12" descr="時鐘">
            <a:extLst>
              <a:ext uri="{FF2B5EF4-FFF2-40B4-BE49-F238E27FC236}">
                <a16:creationId xmlns:a16="http://schemas.microsoft.com/office/drawing/2014/main" id="{6F03971C-A459-4E77-8B46-A91357A1F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3550" y="2085923"/>
            <a:ext cx="560446" cy="560446"/>
          </a:xfrm>
          <a:prstGeom prst="rect">
            <a:avLst/>
          </a:prstGeom>
        </p:spPr>
      </p:pic>
      <p:pic>
        <p:nvPicPr>
          <p:cNvPr id="15" name="圖形 14" descr="購物袋">
            <a:extLst>
              <a:ext uri="{FF2B5EF4-FFF2-40B4-BE49-F238E27FC236}">
                <a16:creationId xmlns:a16="http://schemas.microsoft.com/office/drawing/2014/main" id="{10CA0374-1967-4885-9246-4582474AC7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24817" y="3402857"/>
            <a:ext cx="488450" cy="488450"/>
          </a:xfrm>
          <a:prstGeom prst="rect">
            <a:avLst/>
          </a:prstGeom>
        </p:spPr>
      </p:pic>
      <p:pic>
        <p:nvPicPr>
          <p:cNvPr id="17" name="圖形 16" descr="智慧型手機">
            <a:extLst>
              <a:ext uri="{FF2B5EF4-FFF2-40B4-BE49-F238E27FC236}">
                <a16:creationId xmlns:a16="http://schemas.microsoft.com/office/drawing/2014/main" id="{063E4F9E-1C1F-4996-AAEE-CA9B0A0D40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57326" y="3406797"/>
            <a:ext cx="488960" cy="488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neral Custom Pitch Deck by Slidesgo">
  <a:themeElements>
    <a:clrScheme name="Simple Light">
      <a:dk1>
        <a:srgbClr val="101122"/>
      </a:dk1>
      <a:lt1>
        <a:srgbClr val="FFFFFF"/>
      </a:lt1>
      <a:dk2>
        <a:srgbClr val="101122"/>
      </a:dk2>
      <a:lt2>
        <a:srgbClr val="C6CBD6"/>
      </a:lt2>
      <a:accent1>
        <a:srgbClr val="80889B"/>
      </a:accent1>
      <a:accent2>
        <a:srgbClr val="B9C6E4"/>
      </a:accent2>
      <a:accent3>
        <a:srgbClr val="E3E6EC"/>
      </a:accent3>
      <a:accent4>
        <a:srgbClr val="8896B8"/>
      </a:accent4>
      <a:accent5>
        <a:srgbClr val="101122"/>
      </a:accent5>
      <a:accent6>
        <a:srgbClr val="80889B"/>
      </a:accent6>
      <a:hlink>
        <a:srgbClr val="1011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309</Words>
  <Application>Microsoft Office PowerPoint</Application>
  <PresentationFormat>如螢幕大小 (16:9)</PresentationFormat>
  <Paragraphs>70</Paragraphs>
  <Slides>16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Open Sans Light</vt:lpstr>
      <vt:lpstr>標楷體</vt:lpstr>
      <vt:lpstr>Arial</vt:lpstr>
      <vt:lpstr>Roboto</vt:lpstr>
      <vt:lpstr>DM Serif Display</vt:lpstr>
      <vt:lpstr>Oxygen</vt:lpstr>
      <vt:lpstr>華康中特圓體</vt:lpstr>
      <vt:lpstr>Wingdings</vt:lpstr>
      <vt:lpstr>General Custom Pitch Deck by Slidesgo</vt:lpstr>
      <vt:lpstr>供應鏈 期末報告 全家便利商店</vt:lpstr>
      <vt:lpstr>Table of Contents</vt:lpstr>
      <vt:lpstr>背景介紹</vt:lpstr>
      <vt:lpstr>介紹</vt:lpstr>
      <vt:lpstr>介紹</vt:lpstr>
      <vt:lpstr>供應鏈架構</vt:lpstr>
      <vt:lpstr>PowerPoint 簡報</vt:lpstr>
      <vt:lpstr>競爭策略與優勢</vt:lpstr>
      <vt:lpstr>優勢</vt:lpstr>
      <vt:lpstr>供應鏈策略</vt:lpstr>
      <vt:lpstr>專屬物流配送 降低成本(效率性)</vt:lpstr>
      <vt:lpstr>決策驅動因子</vt:lpstr>
      <vt:lpstr>PowerPoint 簡報</vt:lpstr>
      <vt:lpstr>結論</vt:lpstr>
      <vt:lpstr>科技化供應鏈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供應鏈 期末報告 全家便利商店</dc:title>
  <cp:lastModifiedBy>承恩 蔡</cp:lastModifiedBy>
  <cp:revision>10</cp:revision>
  <dcterms:modified xsi:type="dcterms:W3CDTF">2022-01-07T16:41:10Z</dcterms:modified>
</cp:coreProperties>
</file>