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Open Sans SemiBold"/>
      <p:regular r:id="rId44"/>
      <p:bold r:id="rId45"/>
      <p:italic r:id="rId46"/>
      <p:boldItalic r:id="rId47"/>
    </p:embeddedFont>
    <p:embeddedFont>
      <p:font typeface="Roboto Light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16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4032">
          <p15:clr>
            <a:srgbClr val="A4A3A4"/>
          </p15:clr>
        </p15:guide>
        <p15:guide id="6" pos="5544">
          <p15:clr>
            <a:srgbClr val="A4A3A4"/>
          </p15:clr>
        </p15:guide>
        <p15:guide id="7" orient="horz" pos="6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216"/>
        <p:guide pos="288" orient="horz"/>
        <p:guide pos="4032" orient="horz"/>
        <p:guide pos="5544"/>
        <p:guide pos="6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OpenSansSemiBold-regular.fntdata"/><Relationship Id="rId43" Type="http://schemas.openxmlformats.org/officeDocument/2006/relationships/slide" Target="slides/slide38.xml"/><Relationship Id="rId46" Type="http://schemas.openxmlformats.org/officeDocument/2006/relationships/font" Target="fonts/OpenSansSemiBold-italic.fntdata"/><Relationship Id="rId45" Type="http://schemas.openxmlformats.org/officeDocument/2006/relationships/font" Target="fonts/OpenSans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Light-regular.fntdata"/><Relationship Id="rId47" Type="http://schemas.openxmlformats.org/officeDocument/2006/relationships/font" Target="fonts/OpenSansSemiBold-boldItalic.fntdata"/><Relationship Id="rId49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Light-boldItalic.fntdata"/><Relationship Id="rId50" Type="http://schemas.openxmlformats.org/officeDocument/2006/relationships/font" Target="fonts/RobotoLight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54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4ed20cb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4ed20cb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79c02afa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79c02a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79c02afa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b79c02af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b79c02afa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b79c02af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b79c02afa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b79c02af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a031b14cb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a031b14c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b79c02afa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b79c02af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a17393da3_0_7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a17393da3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05cc1f58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05cc1f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05cc1f58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05cc1f5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05cc1f58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05cc1f5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2f321043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2f32104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05cc1f58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05cc1f5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05cc1f58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05cc1f5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05cc1f58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05cc1f58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05cc1f581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05cc1f5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05cc1f58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05cc1f58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05cc1f581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05cc1f58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05cc1f58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05cc1f58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05cc1f581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05cc1f5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05cc1f581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05cc1f5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05cc1f581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05cc1f58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4cc2fe5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84cc2fe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074931703_9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074931703_9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074931703_98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074931703_9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074931703_98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074931703_9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074931703_98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074931703_9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074931703_98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074931703_9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074931703_98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074931703_9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074931703_98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074931703_9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074931703_98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074931703_9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074931703_98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074931703_98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84cc2fe5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84cc2fe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79c02afa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79c02af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031b14c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031b14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364643b8d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364643b8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79c02af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79c02a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79c02af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79c02a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/>
        </p:nvSpPr>
        <p:spPr>
          <a:xfrm>
            <a:off x="1199119" y="4424534"/>
            <a:ext cx="15444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Jonatah Bachdim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Graphic Designer</a:t>
            </a:r>
            <a:endParaRPr/>
          </a:p>
        </p:txBody>
      </p:sp>
      <p:sp>
        <p:nvSpPr>
          <p:cNvPr id="60" name="Google Shape;60;p11"/>
          <p:cNvSpPr/>
          <p:nvPr>
            <p:ph idx="2" type="pic"/>
          </p:nvPr>
        </p:nvSpPr>
        <p:spPr>
          <a:xfrm>
            <a:off x="3256331" y="2993530"/>
            <a:ext cx="26439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018070" y="635580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3" type="body"/>
          </p:nvPr>
        </p:nvSpPr>
        <p:spPr>
          <a:xfrm>
            <a:off x="3018070" y="1173957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11"/>
          <p:cNvSpPr txBox="1"/>
          <p:nvPr/>
        </p:nvSpPr>
        <p:spPr>
          <a:xfrm>
            <a:off x="480700" y="482710"/>
            <a:ext cx="967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50">
                <a:solidFill>
                  <a:schemeClr val="dk1"/>
                </a:solidFill>
              </a:rPr>
              <a:t>Taipei Blockchain Meetup</a:t>
            </a:r>
            <a:endParaRPr/>
          </a:p>
        </p:txBody>
      </p:sp>
      <p:sp>
        <p:nvSpPr>
          <p:cNvPr id="64" name="Google Shape;64;p11"/>
          <p:cNvSpPr/>
          <p:nvPr>
            <p:ph idx="4" type="pic"/>
          </p:nvPr>
        </p:nvSpPr>
        <p:spPr>
          <a:xfrm>
            <a:off x="480700" y="4468981"/>
            <a:ext cx="5478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>
            <a:off x="8506725" y="6066372"/>
            <a:ext cx="293965" cy="296181"/>
          </a:xfrm>
          <a:custGeom>
            <a:rect b="b" l="l" r="r" t="t"/>
            <a:pathLst>
              <a:path extrusionOk="0" h="810" w="810">
                <a:moveTo>
                  <a:pt x="743" y="810"/>
                </a:moveTo>
                <a:cubicBezTo>
                  <a:pt x="67" y="810"/>
                  <a:pt x="67" y="810"/>
                  <a:pt x="67" y="810"/>
                </a:cubicBezTo>
                <a:cubicBezTo>
                  <a:pt x="30" y="810"/>
                  <a:pt x="0" y="780"/>
                  <a:pt x="0" y="74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7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780" y="0"/>
                  <a:pt x="810" y="30"/>
                  <a:pt x="810" y="66"/>
                </a:cubicBezTo>
                <a:cubicBezTo>
                  <a:pt x="810" y="743"/>
                  <a:pt x="810" y="743"/>
                  <a:pt x="810" y="743"/>
                </a:cubicBezTo>
                <a:cubicBezTo>
                  <a:pt x="810" y="780"/>
                  <a:pt x="780" y="810"/>
                  <a:pt x="743" y="81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7799903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8446117" y="6005894"/>
            <a:ext cx="416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>
            <p:ph idx="5" type="pic"/>
          </p:nvPr>
        </p:nvSpPr>
        <p:spPr>
          <a:xfrm>
            <a:off x="8100842" y="4468981"/>
            <a:ext cx="5478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>
            <p:ph idx="2" type="pic"/>
          </p:nvPr>
        </p:nvSpPr>
        <p:spPr>
          <a:xfrm>
            <a:off x="910590" y="2712721"/>
            <a:ext cx="1428600" cy="1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2"/>
          <p:cNvSpPr/>
          <p:nvPr>
            <p:ph idx="3" type="pic"/>
          </p:nvPr>
        </p:nvSpPr>
        <p:spPr>
          <a:xfrm>
            <a:off x="2110740" y="3710997"/>
            <a:ext cx="6591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3018070" y="635580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4" type="body"/>
          </p:nvPr>
        </p:nvSpPr>
        <p:spPr>
          <a:xfrm>
            <a:off x="3018070" y="1173957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12"/>
          <p:cNvSpPr txBox="1"/>
          <p:nvPr/>
        </p:nvSpPr>
        <p:spPr>
          <a:xfrm>
            <a:off x="480700" y="482710"/>
            <a:ext cx="967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50">
                <a:solidFill>
                  <a:schemeClr val="dk1"/>
                </a:solidFill>
              </a:rPr>
              <a:t>Taipei Blockchain Meetup</a:t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>
            <a:off x="8506725" y="6066372"/>
            <a:ext cx="293965" cy="296181"/>
          </a:xfrm>
          <a:custGeom>
            <a:rect b="b" l="l" r="r" t="t"/>
            <a:pathLst>
              <a:path extrusionOk="0" h="810" w="810">
                <a:moveTo>
                  <a:pt x="743" y="810"/>
                </a:moveTo>
                <a:cubicBezTo>
                  <a:pt x="67" y="810"/>
                  <a:pt x="67" y="810"/>
                  <a:pt x="67" y="810"/>
                </a:cubicBezTo>
                <a:cubicBezTo>
                  <a:pt x="30" y="810"/>
                  <a:pt x="0" y="780"/>
                  <a:pt x="0" y="74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7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780" y="0"/>
                  <a:pt x="810" y="30"/>
                  <a:pt x="810" y="66"/>
                </a:cubicBezTo>
                <a:cubicBezTo>
                  <a:pt x="810" y="743"/>
                  <a:pt x="810" y="743"/>
                  <a:pt x="810" y="743"/>
                </a:cubicBezTo>
                <a:cubicBezTo>
                  <a:pt x="810" y="780"/>
                  <a:pt x="780" y="810"/>
                  <a:pt x="743" y="81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7799903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8446117" y="6005894"/>
            <a:ext cx="416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>
            <p:ph idx="2" type="pic"/>
          </p:nvPr>
        </p:nvSpPr>
        <p:spPr>
          <a:xfrm>
            <a:off x="790574" y="2635624"/>
            <a:ext cx="13371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3018070" y="635580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3" type="body"/>
          </p:nvPr>
        </p:nvSpPr>
        <p:spPr>
          <a:xfrm>
            <a:off x="3018070" y="1173957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Google Shape;80;p13"/>
          <p:cNvSpPr txBox="1"/>
          <p:nvPr/>
        </p:nvSpPr>
        <p:spPr>
          <a:xfrm>
            <a:off x="480700" y="482710"/>
            <a:ext cx="967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50">
                <a:solidFill>
                  <a:schemeClr val="dk1"/>
                </a:solidFill>
              </a:rPr>
              <a:t>Taipei Blockchain Meetup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06725" y="6066372"/>
            <a:ext cx="293965" cy="296181"/>
          </a:xfrm>
          <a:custGeom>
            <a:rect b="b" l="l" r="r" t="t"/>
            <a:pathLst>
              <a:path extrusionOk="0" h="810" w="810">
                <a:moveTo>
                  <a:pt x="743" y="810"/>
                </a:moveTo>
                <a:cubicBezTo>
                  <a:pt x="67" y="810"/>
                  <a:pt x="67" y="810"/>
                  <a:pt x="67" y="810"/>
                </a:cubicBezTo>
                <a:cubicBezTo>
                  <a:pt x="30" y="810"/>
                  <a:pt x="0" y="780"/>
                  <a:pt x="0" y="74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7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780" y="0"/>
                  <a:pt x="810" y="30"/>
                  <a:pt x="810" y="66"/>
                </a:cubicBezTo>
                <a:cubicBezTo>
                  <a:pt x="810" y="743"/>
                  <a:pt x="810" y="743"/>
                  <a:pt x="810" y="743"/>
                </a:cubicBezTo>
                <a:cubicBezTo>
                  <a:pt x="810" y="780"/>
                  <a:pt x="780" y="810"/>
                  <a:pt x="743" y="81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7799903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8446117" y="6005894"/>
            <a:ext cx="416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>
            <p:ph idx="4" type="pic"/>
          </p:nvPr>
        </p:nvSpPr>
        <p:spPr>
          <a:xfrm>
            <a:off x="1448094" y="3962402"/>
            <a:ext cx="23289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3018070" y="635580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3018070" y="1173957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14"/>
          <p:cNvSpPr txBox="1"/>
          <p:nvPr/>
        </p:nvSpPr>
        <p:spPr>
          <a:xfrm>
            <a:off x="480700" y="482710"/>
            <a:ext cx="967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50">
                <a:solidFill>
                  <a:schemeClr val="dk1"/>
                </a:solidFill>
              </a:rPr>
              <a:t>Taipei Blockchain Meetup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506725" y="6066372"/>
            <a:ext cx="293965" cy="296181"/>
          </a:xfrm>
          <a:custGeom>
            <a:rect b="b" l="l" r="r" t="t"/>
            <a:pathLst>
              <a:path extrusionOk="0" h="810" w="810">
                <a:moveTo>
                  <a:pt x="743" y="810"/>
                </a:moveTo>
                <a:cubicBezTo>
                  <a:pt x="67" y="810"/>
                  <a:pt x="67" y="810"/>
                  <a:pt x="67" y="810"/>
                </a:cubicBezTo>
                <a:cubicBezTo>
                  <a:pt x="30" y="810"/>
                  <a:pt x="0" y="780"/>
                  <a:pt x="0" y="74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7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780" y="0"/>
                  <a:pt x="810" y="30"/>
                  <a:pt x="810" y="66"/>
                </a:cubicBezTo>
                <a:cubicBezTo>
                  <a:pt x="810" y="743"/>
                  <a:pt x="810" y="743"/>
                  <a:pt x="810" y="743"/>
                </a:cubicBezTo>
                <a:cubicBezTo>
                  <a:pt x="810" y="780"/>
                  <a:pt x="780" y="810"/>
                  <a:pt x="743" y="81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7799903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8446117" y="6005894"/>
            <a:ext cx="416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>
            <p:ph idx="2" type="pic"/>
          </p:nvPr>
        </p:nvSpPr>
        <p:spPr>
          <a:xfrm>
            <a:off x="1" y="0"/>
            <a:ext cx="9144000" cy="4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1436458" y="0"/>
            <a:ext cx="7707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8506725" y="6066372"/>
            <a:ext cx="293965" cy="296181"/>
          </a:xfrm>
          <a:custGeom>
            <a:rect b="b" l="l" r="r" t="t"/>
            <a:pathLst>
              <a:path extrusionOk="0" h="810" w="810">
                <a:moveTo>
                  <a:pt x="743" y="810"/>
                </a:moveTo>
                <a:cubicBezTo>
                  <a:pt x="67" y="810"/>
                  <a:pt x="67" y="810"/>
                  <a:pt x="67" y="810"/>
                </a:cubicBezTo>
                <a:cubicBezTo>
                  <a:pt x="30" y="810"/>
                  <a:pt x="0" y="780"/>
                  <a:pt x="0" y="74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7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780" y="0"/>
                  <a:pt x="810" y="30"/>
                  <a:pt x="810" y="66"/>
                </a:cubicBezTo>
                <a:cubicBezTo>
                  <a:pt x="810" y="743"/>
                  <a:pt x="810" y="743"/>
                  <a:pt x="810" y="743"/>
                </a:cubicBezTo>
                <a:cubicBezTo>
                  <a:pt x="810" y="780"/>
                  <a:pt x="780" y="810"/>
                  <a:pt x="743" y="81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7799903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480700" y="482710"/>
            <a:ext cx="967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50">
                <a:solidFill>
                  <a:schemeClr val="dk1"/>
                </a:solidFill>
              </a:rPr>
              <a:t>Taipei Blockchain Meetup</a:t>
            </a: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8446117" y="6005894"/>
            <a:ext cx="416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018070" y="635580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3018070" y="1173957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/>
        </p:nvSpPr>
        <p:spPr>
          <a:xfrm>
            <a:off x="480700" y="482710"/>
            <a:ext cx="967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50">
                <a:solidFill>
                  <a:schemeClr val="dk1"/>
                </a:solidFill>
              </a:rPr>
              <a:t>Taipei Blockchain Meetup</a:t>
            </a:r>
            <a:endParaRPr/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018070" y="635580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3018070" y="1173957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8506725" y="6066372"/>
            <a:ext cx="293965" cy="296181"/>
          </a:xfrm>
          <a:custGeom>
            <a:rect b="b" l="l" r="r" t="t"/>
            <a:pathLst>
              <a:path extrusionOk="0" h="810" w="810">
                <a:moveTo>
                  <a:pt x="743" y="810"/>
                </a:moveTo>
                <a:cubicBezTo>
                  <a:pt x="67" y="810"/>
                  <a:pt x="67" y="810"/>
                  <a:pt x="67" y="810"/>
                </a:cubicBezTo>
                <a:cubicBezTo>
                  <a:pt x="30" y="810"/>
                  <a:pt x="0" y="780"/>
                  <a:pt x="0" y="74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7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780" y="0"/>
                  <a:pt x="810" y="30"/>
                  <a:pt x="810" y="66"/>
                </a:cubicBezTo>
                <a:cubicBezTo>
                  <a:pt x="810" y="743"/>
                  <a:pt x="810" y="743"/>
                  <a:pt x="810" y="743"/>
                </a:cubicBezTo>
                <a:cubicBezTo>
                  <a:pt x="810" y="780"/>
                  <a:pt x="780" y="810"/>
                  <a:pt x="743" y="81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7799903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8446117" y="6005894"/>
            <a:ext cx="416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21567" y="1356660"/>
            <a:ext cx="21924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6"/>
          <p:cNvSpPr txBox="1"/>
          <p:nvPr/>
        </p:nvSpPr>
        <p:spPr>
          <a:xfrm>
            <a:off x="480700" y="482710"/>
            <a:ext cx="967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50">
                <a:solidFill>
                  <a:schemeClr val="dk1"/>
                </a:solidFill>
              </a:rPr>
              <a:t>Taipei Blockchain Meetup</a:t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8506725" y="6066372"/>
            <a:ext cx="293965" cy="296181"/>
          </a:xfrm>
          <a:custGeom>
            <a:rect b="b" l="l" r="r" t="t"/>
            <a:pathLst>
              <a:path extrusionOk="0" h="810" w="810">
                <a:moveTo>
                  <a:pt x="743" y="810"/>
                </a:moveTo>
                <a:cubicBezTo>
                  <a:pt x="67" y="810"/>
                  <a:pt x="67" y="810"/>
                  <a:pt x="67" y="810"/>
                </a:cubicBezTo>
                <a:cubicBezTo>
                  <a:pt x="30" y="810"/>
                  <a:pt x="0" y="780"/>
                  <a:pt x="0" y="74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7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780" y="0"/>
                  <a:pt x="810" y="30"/>
                  <a:pt x="810" y="66"/>
                </a:cubicBezTo>
                <a:cubicBezTo>
                  <a:pt x="810" y="743"/>
                  <a:pt x="810" y="743"/>
                  <a:pt x="810" y="743"/>
                </a:cubicBezTo>
                <a:cubicBezTo>
                  <a:pt x="810" y="780"/>
                  <a:pt x="780" y="810"/>
                  <a:pt x="743" y="81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7799903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6"/>
          <p:cNvSpPr txBox="1"/>
          <p:nvPr/>
        </p:nvSpPr>
        <p:spPr>
          <a:xfrm>
            <a:off x="8446117" y="6005894"/>
            <a:ext cx="416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018070" y="635580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3018070" y="1173957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1205128" y="3015343"/>
            <a:ext cx="67338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4050"/>
              <a:buFont typeface="Arial"/>
              <a:buNone/>
              <a:defRPr b="1" i="0" sz="4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>
            <p:ph idx="2" type="pic"/>
          </p:nvPr>
        </p:nvSpPr>
        <p:spPr>
          <a:xfrm>
            <a:off x="786038" y="2209800"/>
            <a:ext cx="2743200" cy="3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" name="Google Shape;39;p8"/>
          <p:cNvSpPr/>
          <p:nvPr>
            <p:ph idx="3" type="pic"/>
          </p:nvPr>
        </p:nvSpPr>
        <p:spPr>
          <a:xfrm>
            <a:off x="3943202" y="2366470"/>
            <a:ext cx="829200" cy="8292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018070" y="635580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3018070" y="1173957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" name="Google Shape;42;p8"/>
          <p:cNvSpPr txBox="1"/>
          <p:nvPr/>
        </p:nvSpPr>
        <p:spPr>
          <a:xfrm>
            <a:off x="480700" y="482710"/>
            <a:ext cx="967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50">
                <a:solidFill>
                  <a:schemeClr val="dk1"/>
                </a:solidFill>
              </a:rPr>
              <a:t>Taipei Blockchain Meetup</a:t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8506725" y="6066372"/>
            <a:ext cx="293965" cy="296181"/>
          </a:xfrm>
          <a:custGeom>
            <a:rect b="b" l="l" r="r" t="t"/>
            <a:pathLst>
              <a:path extrusionOk="0" h="810" w="810">
                <a:moveTo>
                  <a:pt x="743" y="810"/>
                </a:moveTo>
                <a:cubicBezTo>
                  <a:pt x="67" y="810"/>
                  <a:pt x="67" y="810"/>
                  <a:pt x="67" y="810"/>
                </a:cubicBezTo>
                <a:cubicBezTo>
                  <a:pt x="30" y="810"/>
                  <a:pt x="0" y="780"/>
                  <a:pt x="0" y="74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7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780" y="0"/>
                  <a:pt x="810" y="30"/>
                  <a:pt x="810" y="66"/>
                </a:cubicBezTo>
                <a:cubicBezTo>
                  <a:pt x="810" y="743"/>
                  <a:pt x="810" y="743"/>
                  <a:pt x="810" y="743"/>
                </a:cubicBezTo>
                <a:cubicBezTo>
                  <a:pt x="810" y="780"/>
                  <a:pt x="780" y="810"/>
                  <a:pt x="743" y="81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7799903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8446117" y="6005894"/>
            <a:ext cx="416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/>
          <p:nvPr>
            <p:ph idx="5" type="pic"/>
          </p:nvPr>
        </p:nvSpPr>
        <p:spPr>
          <a:xfrm>
            <a:off x="5573121" y="2366470"/>
            <a:ext cx="829200" cy="8292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8"/>
          <p:cNvSpPr/>
          <p:nvPr>
            <p:ph idx="6" type="pic"/>
          </p:nvPr>
        </p:nvSpPr>
        <p:spPr>
          <a:xfrm>
            <a:off x="7150980" y="2366470"/>
            <a:ext cx="829200" cy="8292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8"/>
          <p:cNvSpPr/>
          <p:nvPr>
            <p:ph idx="7" type="pic"/>
          </p:nvPr>
        </p:nvSpPr>
        <p:spPr>
          <a:xfrm>
            <a:off x="3943202" y="4019856"/>
            <a:ext cx="829200" cy="8292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8"/>
          <p:cNvSpPr/>
          <p:nvPr>
            <p:ph idx="8" type="pic"/>
          </p:nvPr>
        </p:nvSpPr>
        <p:spPr>
          <a:xfrm>
            <a:off x="5573121" y="4019856"/>
            <a:ext cx="829200" cy="8292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8"/>
          <p:cNvSpPr/>
          <p:nvPr>
            <p:ph idx="9" type="pic"/>
          </p:nvPr>
        </p:nvSpPr>
        <p:spPr>
          <a:xfrm>
            <a:off x="7150980" y="4019856"/>
            <a:ext cx="829200" cy="8292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•"/>
              <a:defRPr b="0" i="0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" type="body"/>
          </p:nvPr>
        </p:nvSpPr>
        <p:spPr>
          <a:xfrm>
            <a:off x="867151" y="1009653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867151" y="1548030"/>
            <a:ext cx="3101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9"/>
          <p:cNvSpPr txBox="1"/>
          <p:nvPr/>
        </p:nvSpPr>
        <p:spPr>
          <a:xfrm>
            <a:off x="480700" y="482710"/>
            <a:ext cx="967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50">
                <a:solidFill>
                  <a:schemeClr val="dk1"/>
                </a:solidFill>
              </a:rPr>
              <a:t>Taipei Blockchain Meetup</a:t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8507134" y="6005894"/>
            <a:ext cx="293965" cy="394907"/>
          </a:xfrm>
          <a:custGeom>
            <a:rect b="b" l="l" r="r" t="t"/>
            <a:pathLst>
              <a:path extrusionOk="0" h="810" w="810">
                <a:moveTo>
                  <a:pt x="743" y="810"/>
                </a:moveTo>
                <a:cubicBezTo>
                  <a:pt x="67" y="810"/>
                  <a:pt x="67" y="810"/>
                  <a:pt x="67" y="810"/>
                </a:cubicBezTo>
                <a:cubicBezTo>
                  <a:pt x="30" y="810"/>
                  <a:pt x="0" y="780"/>
                  <a:pt x="0" y="74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30"/>
                  <a:pt x="30" y="0"/>
                  <a:pt x="67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780" y="0"/>
                  <a:pt x="810" y="30"/>
                  <a:pt x="810" y="66"/>
                </a:cubicBezTo>
                <a:cubicBezTo>
                  <a:pt x="810" y="743"/>
                  <a:pt x="810" y="743"/>
                  <a:pt x="810" y="743"/>
                </a:cubicBezTo>
                <a:cubicBezTo>
                  <a:pt x="810" y="780"/>
                  <a:pt x="780" y="810"/>
                  <a:pt x="743" y="81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7799903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8446117" y="6005894"/>
            <a:ext cx="416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zh-TW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9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>
            <p:ph idx="2" type="pic"/>
          </p:nvPr>
        </p:nvSpPr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s://www.bdetw.com/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AD4F0"/>
            </a:gs>
            <a:gs pos="100000">
              <a:srgbClr val="25A4D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" name="Google Shape;11;p1">
            <a:hlinkClick r:id="rId1"/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1900" y="6001504"/>
            <a:ext cx="1464251" cy="79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2056776" y="2210974"/>
            <a:ext cx="4954799" cy="26788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bde.tw/r/47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researchgate.net/publication/340061422_Decentralized_Finance_On_Blockchain-_and_Smart_Contract-based_Financial_Markets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de.tw/r/ta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bde.tw/r/I9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de.tw/r/z6z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bde.tw/r/1wN" TargetMode="External"/><Relationship Id="rId4" Type="http://schemas.openxmlformats.org/officeDocument/2006/relationships/hyperlink" Target="https://www.bde.tw/r/vn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bde.tw/r/LxD" TargetMode="External"/><Relationship Id="rId4" Type="http://schemas.openxmlformats.org/officeDocument/2006/relationships/hyperlink" Target="https://www.bde.tw/r/gx8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bde.tw/r/NLG" TargetMode="External"/><Relationship Id="rId4" Type="http://schemas.openxmlformats.org/officeDocument/2006/relationships/hyperlink" Target="https://www.bde.tw/r/hOB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TaipeiBlockchain/CrappyBird/blob/master/index_old.html" TargetMode="External"/><Relationship Id="rId4" Type="http://schemas.openxmlformats.org/officeDocument/2006/relationships/hyperlink" Target="https://github.com/TaipeiBlockchain/CrappyBird/blob/master/inde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bde.tw/r/DQk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bde.tw/r/lD7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bde.tw/r/YkN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bde.tw/r/DQk" TargetMode="External"/><Relationship Id="rId4" Type="http://schemas.openxmlformats.org/officeDocument/2006/relationships/hyperlink" Target="https://www.bde.tw/r/w3f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oneclickdapp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bitlly.co/ogvpb" TargetMode="External"/><Relationship Id="rId4" Type="http://schemas.openxmlformats.org/officeDocument/2006/relationships/hyperlink" Target="https://www.meetup.com/Taipei-MarTech/" TargetMode="External"/><Relationship Id="rId5" Type="http://schemas.openxmlformats.org/officeDocument/2006/relationships/hyperlink" Target="https://www.meetup.com/Taipei-Blockchain/" TargetMode="External"/><Relationship Id="rId6" Type="http://schemas.openxmlformats.org/officeDocument/2006/relationships/hyperlink" Target="https://www.meetup.com/Taipei-Agile-AI/" TargetMode="External"/><Relationship Id="rId7" Type="http://schemas.openxmlformats.org/officeDocument/2006/relationships/hyperlink" Target="https://ithelp.ithome.com.tw/users/20111706/ironman/" TargetMode="External"/><Relationship Id="rId8" Type="http://schemas.openxmlformats.org/officeDocument/2006/relationships/hyperlink" Target="https://www.facebook.com/bdetw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bde.tw/r/Tqj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de.tw/r/Tqj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1205128" y="3015343"/>
            <a:ext cx="67338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246200" y="2004575"/>
            <a:ext cx="6651600" cy="24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>
                <a:latin typeface="Open Sans SemiBold"/>
                <a:ea typeface="Open Sans SemiBold"/>
                <a:cs typeface="Open Sans SemiBold"/>
                <a:sym typeface="Open Sans SemiBold"/>
              </a:rPr>
              <a:t>區塊鏈應用開發</a:t>
            </a:r>
            <a:endParaRPr sz="7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>
                <a:latin typeface="Open Sans SemiBold"/>
                <a:ea typeface="Open Sans SemiBold"/>
                <a:cs typeface="Open Sans SemiBold"/>
                <a:sym typeface="Open Sans SemiBold"/>
              </a:rPr>
              <a:t>Day 3</a:t>
            </a:r>
            <a:endParaRPr sz="6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390500" y="4609225"/>
            <a:ext cx="6363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900" u="sng">
                <a:solidFill>
                  <a:schemeClr val="hlink"/>
                </a:solidFill>
                <a:hlinkClick r:id="rId3"/>
              </a:rPr>
              <a:t>https://www.bde.tw/r/47y</a:t>
            </a:r>
            <a:endParaRPr b="1" sz="3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7577" l="0" r="0" t="7568"/>
          <a:stretch/>
        </p:blipFill>
        <p:spPr>
          <a:xfrm>
            <a:off x="152400" y="152400"/>
            <a:ext cx="3686175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4">
            <a:alphaModFix/>
          </a:blip>
          <a:srcRect b="5221" l="0" r="0" t="5212"/>
          <a:stretch/>
        </p:blipFill>
        <p:spPr>
          <a:xfrm>
            <a:off x="3990975" y="152400"/>
            <a:ext cx="3686175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159075" y="3234575"/>
            <a:ext cx="3588000" cy="724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1205128" y="3015343"/>
            <a:ext cx="67338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rgbClr val="FFFFFF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0" y="2210400"/>
            <a:ext cx="91440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800"/>
              <a:t>DeFi</a:t>
            </a:r>
            <a:endParaRPr b="1" sz="8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800"/>
              <a:t>(Decentralized Finance)</a:t>
            </a:r>
            <a:endParaRPr sz="5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1846500" y="213575"/>
            <a:ext cx="5451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Open Sans SemiBold"/>
                <a:ea typeface="Open Sans SemiBold"/>
                <a:cs typeface="Open Sans SemiBold"/>
                <a:sym typeface="Open Sans SemiBold"/>
              </a:rPr>
              <a:t>Ethereum DeFi Lego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9791" l="0" r="0" t="7227"/>
          <a:stretch/>
        </p:blipFill>
        <p:spPr>
          <a:xfrm>
            <a:off x="673400" y="1066800"/>
            <a:ext cx="7797224" cy="495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1846500" y="213575"/>
            <a:ext cx="5451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latin typeface="Open Sans SemiBold"/>
                <a:ea typeface="Open Sans SemiBold"/>
                <a:cs typeface="Open Sans SemiBold"/>
                <a:sym typeface="Open Sans SemiBold"/>
              </a:rPr>
              <a:t>Ethereum DeFi Stack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43434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Source: Fabian Schär, University of Basel, ResearchGate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68" name="Google Shape;168;p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328" l="8250" r="4352" t="3105"/>
          <a:stretch/>
        </p:blipFill>
        <p:spPr>
          <a:xfrm>
            <a:off x="673400" y="1066800"/>
            <a:ext cx="7797223" cy="495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760375" y="847250"/>
            <a:ext cx="77148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500"/>
              <a:t>DeFi Dapp</a:t>
            </a:r>
            <a:endParaRPr sz="6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300" u="sng">
                <a:solidFill>
                  <a:schemeClr val="hlink"/>
                </a:solidFill>
                <a:hlinkClick r:id="rId3"/>
              </a:rPr>
              <a:t>https://www.bde.tw/r/taY</a:t>
            </a:r>
            <a:endParaRPr sz="5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714600" y="862800"/>
            <a:ext cx="77148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Day3 練習 2：</a:t>
            </a:r>
            <a:endParaRPr b="1" sz="4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876300" y="2029000"/>
            <a:ext cx="73914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u="sng">
                <a:solidFill>
                  <a:schemeClr val="hlink"/>
                </a:solidFill>
                <a:hlinkClick r:id="rId3"/>
              </a:rPr>
              <a:t>https://www.bde.tw/r/I9N</a:t>
            </a:r>
            <a:endParaRPr sz="3000"/>
          </a:p>
        </p:txBody>
      </p:sp>
      <p:sp>
        <p:nvSpPr>
          <p:cNvPr id="180" name="Google Shape;180;p30"/>
          <p:cNvSpPr txBox="1"/>
          <p:nvPr/>
        </p:nvSpPr>
        <p:spPr>
          <a:xfrm>
            <a:off x="760375" y="3101600"/>
            <a:ext cx="7714800" cy="25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zh-TW" sz="2600">
                <a:latin typeface="Open Sans"/>
                <a:ea typeface="Open Sans"/>
                <a:cs typeface="Open Sans"/>
                <a:sym typeface="Open Sans"/>
              </a:rPr>
              <a:t>到上方 DeFi 網站中</a:t>
            </a:r>
            <a:r>
              <a:rPr b="1" lang="zh-TW" sz="2600">
                <a:latin typeface="Open Sans"/>
                <a:ea typeface="Open Sans"/>
                <a:cs typeface="Open Sans"/>
                <a:sym typeface="Open Sans"/>
              </a:rPr>
              <a:t>新增流動池，並注入 ETH 及自己發行的學號代幣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zh-TW" sz="2600">
                <a:latin typeface="Open Sans"/>
                <a:ea typeface="Open Sans"/>
                <a:cs typeface="Open Sans"/>
                <a:sym typeface="Open Sans"/>
              </a:rPr>
              <a:t>兌換自己的學號代幣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AutoNum type="arabicPeriod"/>
            </a:pPr>
            <a:r>
              <a:rPr b="1" lang="zh-TW" sz="2600">
                <a:latin typeface="Open Sans"/>
                <a:ea typeface="Open Sans"/>
                <a:cs typeface="Open Sans"/>
                <a:sym typeface="Open Sans"/>
              </a:rPr>
              <a:t>將自己發行的學號代幣發送一顆至下方錢包地址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Heiti TC"/>
                <a:ea typeface="Heiti TC"/>
                <a:cs typeface="Heiti TC"/>
                <a:sym typeface="Heiti TC"/>
              </a:rPr>
              <a:t>0x173c38B04624b708822CD1551cDfF8071E175c62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1205128" y="3015343"/>
            <a:ext cx="67338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rgbClr val="FFFFFF"/>
              </a:solidFill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1540725" y="2728800"/>
            <a:ext cx="6056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latin typeface="Open Sans"/>
                <a:ea typeface="Open Sans"/>
                <a:cs typeface="Open Sans"/>
                <a:sym typeface="Open Sans"/>
              </a:rPr>
              <a:t>休息一下～～</a:t>
            </a:r>
            <a:endParaRPr b="1" sz="7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latin typeface="Open Sans"/>
                <a:ea typeface="Open Sans"/>
                <a:cs typeface="Open Sans"/>
                <a:sym typeface="Open Sans"/>
              </a:rPr>
              <a:t>10:25 </a:t>
            </a:r>
            <a:r>
              <a:rPr b="1" lang="zh-TW" sz="7200">
                <a:latin typeface="Open Sans"/>
                <a:ea typeface="Open Sans"/>
                <a:cs typeface="Open Sans"/>
                <a:sym typeface="Open Sans"/>
              </a:rPr>
              <a:t>繼續</a:t>
            </a:r>
            <a:endParaRPr b="1" sz="7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760375" y="847250"/>
            <a:ext cx="77148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/>
              <a:t>DApp</a:t>
            </a:r>
            <a:r>
              <a:rPr lang="zh-TW" sz="6000"/>
              <a:t> </a:t>
            </a: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開發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/>
              <a:t>(Decentralized Applications)</a:t>
            </a:r>
            <a:endParaRPr sz="5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760375" y="847250"/>
            <a:ext cx="7714800" cy="5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帳戶類型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zh-TW" sz="3000">
                <a:latin typeface="Open Sans"/>
                <a:ea typeface="Open Sans"/>
                <a:cs typeface="Open Sans"/>
                <a:sym typeface="Open Sans"/>
              </a:rPr>
              <a:t>外部帳戶</a:t>
            </a:r>
            <a:r>
              <a:rPr lang="zh-TW" sz="3000"/>
              <a:t>：EOA (Externally Owned Account)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zh-TW" sz="3000">
                <a:latin typeface="Open Sans"/>
                <a:ea typeface="Open Sans"/>
                <a:cs typeface="Open Sans"/>
                <a:sym typeface="Open Sans"/>
              </a:rPr>
              <a:t>合約帳戶</a:t>
            </a:r>
            <a:r>
              <a:rPr lang="zh-TW" sz="3000"/>
              <a:t>：Contract Account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249" y="291000"/>
            <a:ext cx="6995501" cy="581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760375" y="847250"/>
            <a:ext cx="77148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Office Hour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500">
                <a:latin typeface="Open Sans"/>
                <a:ea typeface="Open Sans"/>
                <a:cs typeface="Open Sans"/>
                <a:sym typeface="Open Sans"/>
              </a:rPr>
              <a:t>11/06 12:30~13:00</a:t>
            </a:r>
            <a:endParaRPr b="1" sz="3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017800" y="4407225"/>
            <a:ext cx="5108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 u="sng">
                <a:solidFill>
                  <a:schemeClr val="hlink"/>
                </a:solidFill>
                <a:hlinkClick r:id="rId3"/>
              </a:rPr>
              <a:t>https://www.bde.tw/r/z6z</a:t>
            </a:r>
            <a:endParaRPr b="1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5"/>
          <p:cNvGrpSpPr/>
          <p:nvPr/>
        </p:nvGrpSpPr>
        <p:grpSpPr>
          <a:xfrm>
            <a:off x="865856" y="228601"/>
            <a:ext cx="7412274" cy="5857251"/>
            <a:chOff x="152400" y="152400"/>
            <a:chExt cx="7871163" cy="6553201"/>
          </a:xfrm>
        </p:grpSpPr>
        <p:pic>
          <p:nvPicPr>
            <p:cNvPr id="207" name="Google Shape;20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7871163" cy="6553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35"/>
            <p:cNvPicPr preferRelativeResize="0"/>
            <p:nvPr/>
          </p:nvPicPr>
          <p:blipFill rotWithShape="1">
            <a:blip r:embed="rId4">
              <a:alphaModFix/>
            </a:blip>
            <a:srcRect b="88144" l="12828" r="48191" t="3773"/>
            <a:stretch/>
          </p:blipFill>
          <p:spPr>
            <a:xfrm>
              <a:off x="2229537" y="457200"/>
              <a:ext cx="3564500" cy="4009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/>
        </p:nvSpPr>
        <p:spPr>
          <a:xfrm>
            <a:off x="760375" y="847250"/>
            <a:ext cx="7714800" cy="5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帳戶功能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4" name="Google Shape;214;p36"/>
          <p:cNvSpPr/>
          <p:nvPr/>
        </p:nvSpPr>
        <p:spPr>
          <a:xfrm>
            <a:off x="1318025" y="2347850"/>
            <a:ext cx="1515900" cy="140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EOA</a:t>
            </a:r>
            <a:endParaRPr sz="3000"/>
          </a:p>
        </p:txBody>
      </p:sp>
      <p:sp>
        <p:nvSpPr>
          <p:cNvPr id="215" name="Google Shape;215;p36"/>
          <p:cNvSpPr/>
          <p:nvPr/>
        </p:nvSpPr>
        <p:spPr>
          <a:xfrm>
            <a:off x="3859825" y="2347775"/>
            <a:ext cx="1515900" cy="140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Contract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Account</a:t>
            </a:r>
            <a:endParaRPr sz="2400"/>
          </a:p>
        </p:txBody>
      </p:sp>
      <p:sp>
        <p:nvSpPr>
          <p:cNvPr id="216" name="Google Shape;216;p36"/>
          <p:cNvSpPr/>
          <p:nvPr/>
        </p:nvSpPr>
        <p:spPr>
          <a:xfrm>
            <a:off x="6401625" y="2347775"/>
            <a:ext cx="1515900" cy="140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Contract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Account</a:t>
            </a:r>
            <a:endParaRPr sz="2400"/>
          </a:p>
        </p:txBody>
      </p:sp>
      <p:sp>
        <p:nvSpPr>
          <p:cNvPr id="217" name="Google Shape;217;p36"/>
          <p:cNvSpPr/>
          <p:nvPr/>
        </p:nvSpPr>
        <p:spPr>
          <a:xfrm>
            <a:off x="2951325" y="2607275"/>
            <a:ext cx="791100" cy="3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6"/>
          <p:cNvSpPr/>
          <p:nvPr/>
        </p:nvSpPr>
        <p:spPr>
          <a:xfrm flipH="1">
            <a:off x="2951325" y="3234800"/>
            <a:ext cx="791100" cy="3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 rot="5400000">
            <a:off x="1177725" y="4020025"/>
            <a:ext cx="791100" cy="3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/>
          <p:nvPr/>
        </p:nvSpPr>
        <p:spPr>
          <a:xfrm flipH="1" rot="5400000">
            <a:off x="2067425" y="4020025"/>
            <a:ext cx="791100" cy="3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5493125" y="2454875"/>
            <a:ext cx="791100" cy="37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5600375" y="3216900"/>
            <a:ext cx="576600" cy="576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FF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1318025" y="4745075"/>
            <a:ext cx="1515900" cy="140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EOA</a:t>
            </a:r>
            <a:endParaRPr sz="3000"/>
          </a:p>
        </p:txBody>
      </p:sp>
      <p:sp>
        <p:nvSpPr>
          <p:cNvPr id="224" name="Google Shape;224;p36"/>
          <p:cNvSpPr txBox="1"/>
          <p:nvPr/>
        </p:nvSpPr>
        <p:spPr>
          <a:xfrm>
            <a:off x="1705225" y="4020025"/>
            <a:ext cx="679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Open Sans"/>
                <a:ea typeface="Open Sans"/>
                <a:cs typeface="Open Sans"/>
                <a:sym typeface="Open Sans"/>
              </a:rPr>
              <a:t>轉帳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2833925" y="2236475"/>
            <a:ext cx="1140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Open Sans"/>
                <a:ea typeface="Open Sans"/>
                <a:cs typeface="Open Sans"/>
                <a:sym typeface="Open Sans"/>
              </a:rPr>
              <a:t>執行合約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3085025" y="3529400"/>
            <a:ext cx="791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Open Sans"/>
                <a:ea typeface="Open Sans"/>
                <a:cs typeface="Open Sans"/>
                <a:sym typeface="Open Sans"/>
              </a:rPr>
              <a:t>轉帳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5318225" y="2786375"/>
            <a:ext cx="11409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Open Sans"/>
                <a:ea typeface="Open Sans"/>
                <a:cs typeface="Open Sans"/>
                <a:sym typeface="Open Sans"/>
              </a:rPr>
              <a:t>執行合約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/>
        </p:nvSpPr>
        <p:spPr>
          <a:xfrm>
            <a:off x="760375" y="847250"/>
            <a:ext cx="7714800" cy="5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智能合約開發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zh-TW" sz="3000">
                <a:latin typeface="Open Sans"/>
                <a:ea typeface="Open Sans"/>
                <a:cs typeface="Open Sans"/>
                <a:sym typeface="Open Sans"/>
              </a:rPr>
              <a:t>開發工具</a:t>
            </a:r>
            <a:r>
              <a:rPr lang="zh-TW" sz="3000"/>
              <a:t>：Remix, GitHub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Remix - </a:t>
            </a:r>
            <a:r>
              <a:rPr lang="zh-TW" sz="3000" u="sng">
                <a:solidFill>
                  <a:schemeClr val="hlink"/>
                </a:solidFill>
                <a:hlinkClick r:id="rId3"/>
              </a:rPr>
              <a:t>https://www.bde.tw/r/1wN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GitHub - </a:t>
            </a:r>
            <a:r>
              <a:rPr lang="zh-TW" sz="3000" u="sng">
                <a:solidFill>
                  <a:schemeClr val="hlink"/>
                </a:solidFill>
                <a:hlinkClick r:id="rId4"/>
              </a:rPr>
              <a:t>https://www.bde.tw/r/vnl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/>
        </p:nvSpPr>
        <p:spPr>
          <a:xfrm>
            <a:off x="760375" y="847250"/>
            <a:ext cx="7714800" cy="5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GitHub IDE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zh-TW" sz="3000">
                <a:latin typeface="Open Sans"/>
                <a:ea typeface="Open Sans"/>
                <a:cs typeface="Open Sans"/>
                <a:sym typeface="Open Sans"/>
              </a:rPr>
              <a:t>進入 GitHub 專案 Repository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TW" sz="3000"/>
              <a:t>按下鍵盤上的英文句點</a:t>
            </a:r>
            <a:r>
              <a:rPr b="1" lang="zh-TW" sz="3600"/>
              <a:t>『.』</a:t>
            </a:r>
            <a:r>
              <a:rPr lang="zh-TW" sz="3000"/>
              <a:t>(就在逗號旁)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/>
        </p:nvSpPr>
        <p:spPr>
          <a:xfrm>
            <a:off x="760375" y="847250"/>
            <a:ext cx="7714800" cy="5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TokenFactory</a:t>
            </a:r>
            <a:r>
              <a:rPr lang="zh-TW" sz="4800"/>
              <a:t> </a:t>
            </a:r>
            <a:r>
              <a:rPr b="1" lang="zh-TW" sz="4800">
                <a:latin typeface="Open Sans"/>
                <a:ea typeface="Open Sans"/>
                <a:cs typeface="Open Sans"/>
                <a:sym typeface="Open Sans"/>
              </a:rPr>
              <a:t>專案</a:t>
            </a:r>
            <a:endParaRPr b="1" sz="4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zh-TW" sz="3000">
                <a:latin typeface="Open Sans"/>
                <a:ea typeface="Open Sans"/>
                <a:cs typeface="Open Sans"/>
                <a:sym typeface="Open Sans"/>
              </a:rPr>
              <a:t>網站：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https://www.bde.tw/r/LxD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zh-TW" sz="3000">
                <a:latin typeface="Open Sans"/>
                <a:ea typeface="Open Sans"/>
                <a:cs typeface="Open Sans"/>
                <a:sym typeface="Open Sans"/>
              </a:rPr>
              <a:t>專案原始碼</a:t>
            </a:r>
            <a:r>
              <a:rPr lang="zh-TW" sz="3000"/>
              <a:t>：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>
                <a:solidFill>
                  <a:schemeClr val="hlink"/>
                </a:solidFill>
                <a:hlinkClick r:id="rId4"/>
              </a:rPr>
              <a:t>https://www.bde.tw/r/gx8</a:t>
            </a:r>
            <a:endParaRPr b="1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/>
        </p:nvSpPr>
        <p:spPr>
          <a:xfrm>
            <a:off x="760375" y="847250"/>
            <a:ext cx="7714800" cy="5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CrappyBird</a:t>
            </a:r>
            <a:r>
              <a:rPr lang="zh-TW" sz="4800"/>
              <a:t> </a:t>
            </a:r>
            <a:r>
              <a:rPr b="1" lang="zh-TW" sz="4800">
                <a:latin typeface="Open Sans"/>
                <a:ea typeface="Open Sans"/>
                <a:cs typeface="Open Sans"/>
                <a:sym typeface="Open Sans"/>
              </a:rPr>
              <a:t>專案</a:t>
            </a:r>
            <a:endParaRPr b="1" sz="4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zh-TW" sz="3000">
                <a:latin typeface="Open Sans"/>
                <a:ea typeface="Open Sans"/>
                <a:cs typeface="Open Sans"/>
                <a:sym typeface="Open Sans"/>
              </a:rPr>
              <a:t>網站：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https://www.bde.tw/r/NLG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zh-TW" sz="3000">
                <a:latin typeface="Open Sans"/>
                <a:ea typeface="Open Sans"/>
                <a:cs typeface="Open Sans"/>
                <a:sym typeface="Open Sans"/>
              </a:rPr>
              <a:t>專案原始碼</a:t>
            </a:r>
            <a:r>
              <a:rPr lang="zh-TW" sz="3000"/>
              <a:t>：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 u="sng">
                <a:solidFill>
                  <a:schemeClr val="hlink"/>
                </a:solidFill>
                <a:hlinkClick r:id="rId4"/>
              </a:rPr>
              <a:t>https://www.bde.tw/r/hOB</a:t>
            </a:r>
            <a:endParaRPr b="1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760375" y="847250"/>
            <a:ext cx="7714800" cy="5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CrappyBird</a:t>
            </a:r>
            <a:endParaRPr b="1" sz="4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zh-TW" sz="3000">
                <a:latin typeface="Open Sans"/>
                <a:ea typeface="Open Sans"/>
                <a:cs typeface="Open Sans"/>
                <a:sym typeface="Open Sans"/>
              </a:rPr>
              <a:t>原始版本</a:t>
            </a:r>
            <a:r>
              <a:rPr lang="zh-TW" sz="3000"/>
              <a:t>：</a:t>
            </a:r>
            <a:endParaRPr sz="3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u="sng">
                <a:solidFill>
                  <a:schemeClr val="hlink"/>
                </a:solidFill>
                <a:hlinkClick r:id="rId3"/>
              </a:rPr>
              <a:t>https://github.com/TaipeiBlockchain/CrappyBird/blob/master/index_old.html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zh-TW" sz="3000">
                <a:latin typeface="Open Sans"/>
                <a:ea typeface="Open Sans"/>
                <a:cs typeface="Open Sans"/>
                <a:sym typeface="Open Sans"/>
              </a:rPr>
              <a:t>上鏈版本</a:t>
            </a:r>
            <a:r>
              <a:rPr lang="zh-TW" sz="3000"/>
              <a:t>：</a:t>
            </a:r>
            <a:endParaRPr sz="3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u="sng">
                <a:solidFill>
                  <a:schemeClr val="hlink"/>
                </a:solidFill>
                <a:hlinkClick r:id="rId4"/>
              </a:rPr>
              <a:t>https://github.com/TaipeiBlockchain/CrappyBird/blob/master/index.html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/>
        </p:nvSpPr>
        <p:spPr>
          <a:xfrm>
            <a:off x="760375" y="847250"/>
            <a:ext cx="7714800" cy="5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/>
              <a:t>CrappyBirdPlus</a:t>
            </a:r>
            <a:r>
              <a:rPr lang="zh-TW" sz="4800"/>
              <a:t> </a:t>
            </a:r>
            <a:r>
              <a:rPr b="1" lang="zh-TW" sz="4800">
                <a:latin typeface="Open Sans"/>
                <a:ea typeface="Open Sans"/>
                <a:cs typeface="Open Sans"/>
                <a:sym typeface="Open Sans"/>
              </a:rPr>
              <a:t>專案</a:t>
            </a:r>
            <a:endParaRPr b="1" sz="4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zh-TW" sz="3000">
                <a:latin typeface="Open Sans"/>
                <a:ea typeface="Open Sans"/>
                <a:cs typeface="Open Sans"/>
                <a:sym typeface="Open Sans"/>
              </a:rPr>
              <a:t>專案原始碼</a:t>
            </a:r>
            <a:r>
              <a:rPr lang="zh-TW" sz="3000"/>
              <a:t>：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u="sng">
                <a:solidFill>
                  <a:schemeClr val="hlink"/>
                </a:solidFill>
                <a:hlinkClick r:id="rId3"/>
              </a:rPr>
              <a:t>https://www.bde.tw/r/DQk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/>
        </p:nvSpPr>
        <p:spPr>
          <a:xfrm>
            <a:off x="714600" y="862800"/>
            <a:ext cx="77148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Day3 練習 3：</a:t>
            </a:r>
            <a:endParaRPr b="1" sz="4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876300" y="2029000"/>
            <a:ext cx="73914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u="sng">
                <a:solidFill>
                  <a:schemeClr val="hlink"/>
                </a:solidFill>
                <a:hlinkClick r:id="rId3"/>
              </a:rPr>
              <a:t>https://github.com/</a:t>
            </a:r>
            <a:endParaRPr sz="3000"/>
          </a:p>
        </p:txBody>
      </p:sp>
      <p:sp>
        <p:nvSpPr>
          <p:cNvPr id="264" name="Google Shape;264;p43"/>
          <p:cNvSpPr txBox="1"/>
          <p:nvPr/>
        </p:nvSpPr>
        <p:spPr>
          <a:xfrm>
            <a:off x="760375" y="2651300"/>
            <a:ext cx="77148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AutoNum type="arabicPeriod"/>
            </a:pPr>
            <a:r>
              <a:rPr b="1" lang="zh-TW" sz="2600">
                <a:latin typeface="Open Sans"/>
                <a:ea typeface="Open Sans"/>
                <a:cs typeface="Open Sans"/>
                <a:sym typeface="Open Sans"/>
              </a:rPr>
              <a:t>將 TokenFactory 專案 fork 至個人的 GitHub 帳號中，部署至 GitHub Pages 上並記下網址。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"/>
              <a:buAutoNum type="arabicPeriod"/>
            </a:pPr>
            <a:r>
              <a:rPr b="1" lang="zh-TW" sz="2600">
                <a:latin typeface="Open Sans"/>
                <a:ea typeface="Open Sans"/>
                <a:cs typeface="Open Sans"/>
                <a:sym typeface="Open Sans"/>
              </a:rPr>
              <a:t>將上面網址新增至練習 1 中所創建的場地。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/>
        </p:nvSpPr>
        <p:spPr>
          <a:xfrm>
            <a:off x="1205128" y="3015343"/>
            <a:ext cx="67338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rgbClr val="FFFFFF"/>
              </a:solidFill>
            </a:endParaRPr>
          </a:p>
        </p:txBody>
      </p:sp>
      <p:sp>
        <p:nvSpPr>
          <p:cNvPr id="270" name="Google Shape;270;p44"/>
          <p:cNvSpPr txBox="1"/>
          <p:nvPr/>
        </p:nvSpPr>
        <p:spPr>
          <a:xfrm>
            <a:off x="1540725" y="2728800"/>
            <a:ext cx="6056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latin typeface="Open Sans"/>
                <a:ea typeface="Open Sans"/>
                <a:cs typeface="Open Sans"/>
                <a:sym typeface="Open Sans"/>
              </a:rPr>
              <a:t>休息一下～</a:t>
            </a:r>
            <a:endParaRPr b="1" sz="7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latin typeface="Open Sans"/>
                <a:ea typeface="Open Sans"/>
                <a:cs typeface="Open Sans"/>
                <a:sym typeface="Open Sans"/>
              </a:rPr>
              <a:t>11:05 </a:t>
            </a:r>
            <a:r>
              <a:rPr b="1" lang="zh-TW" sz="7200">
                <a:latin typeface="Open Sans"/>
                <a:ea typeface="Open Sans"/>
                <a:cs typeface="Open Sans"/>
                <a:sym typeface="Open Sans"/>
              </a:rPr>
              <a:t>繼續</a:t>
            </a:r>
            <a:endParaRPr b="1" sz="7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1205128" y="3015343"/>
            <a:ext cx="67338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246225" y="2776500"/>
            <a:ext cx="66516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100">
                <a:latin typeface="Open Sans SemiBold"/>
                <a:ea typeface="Open Sans SemiBold"/>
                <a:cs typeface="Open Sans SemiBold"/>
                <a:sym typeface="Open Sans SemiBold"/>
              </a:rPr>
              <a:t>園遊會應用模擬</a:t>
            </a:r>
            <a:endParaRPr sz="7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/>
        </p:nvSpPr>
        <p:spPr>
          <a:xfrm>
            <a:off x="1969500" y="210900"/>
            <a:ext cx="520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500">
                <a:latin typeface="Open Sans"/>
                <a:ea typeface="Open Sans"/>
                <a:cs typeface="Open Sans"/>
                <a:sym typeface="Open Sans"/>
              </a:rPr>
              <a:t>Web3 &amp; JAMStack</a:t>
            </a:r>
            <a:endParaRPr b="1" sz="4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6" name="Google Shape;276;p45"/>
          <p:cNvPicPr preferRelativeResize="0"/>
          <p:nvPr/>
        </p:nvPicPr>
        <p:blipFill rotWithShape="1">
          <a:blip r:embed="rId3">
            <a:alphaModFix/>
          </a:blip>
          <a:srcRect b="5372" l="0" r="0" t="5094"/>
          <a:stretch/>
        </p:blipFill>
        <p:spPr>
          <a:xfrm>
            <a:off x="209775" y="1216500"/>
            <a:ext cx="8724552" cy="47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/>
        </p:nvSpPr>
        <p:spPr>
          <a:xfrm>
            <a:off x="760375" y="847250"/>
            <a:ext cx="77148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/>
              <a:t>DApp</a:t>
            </a:r>
            <a:r>
              <a:rPr lang="zh-TW" sz="6000"/>
              <a:t> </a:t>
            </a:r>
            <a:r>
              <a:rPr b="1" lang="zh-TW" sz="6000"/>
              <a:t>前端</a:t>
            </a: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開發</a:t>
            </a:r>
            <a:endParaRPr sz="5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/>
        </p:nvSpPr>
        <p:spPr>
          <a:xfrm>
            <a:off x="760375" y="847250"/>
            <a:ext cx="77148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/>
              <a:t>One Click Dapp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 u="sng">
                <a:solidFill>
                  <a:schemeClr val="hlink"/>
                </a:solidFill>
                <a:latin typeface="Open Sans SemiBold"/>
                <a:ea typeface="Open Sans SemiBold"/>
                <a:cs typeface="Open Sans SemiBold"/>
                <a:sym typeface="Open Sans SemiBold"/>
                <a:hlinkClick r:id="rId3"/>
              </a:rPr>
              <a:t>https://www.bde.tw/r/lD7</a:t>
            </a:r>
            <a:endParaRPr b="1" sz="6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/>
        </p:nvSpPr>
        <p:spPr>
          <a:xfrm>
            <a:off x="760375" y="847250"/>
            <a:ext cx="77148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/>
              <a:t>No Code / Low Code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 u="sng">
                <a:solidFill>
                  <a:schemeClr val="hlink"/>
                </a:solidFill>
                <a:latin typeface="Open Sans SemiBold"/>
                <a:ea typeface="Open Sans SemiBold"/>
                <a:cs typeface="Open Sans SemiBold"/>
                <a:sym typeface="Open Sans SemiBold"/>
                <a:hlinkClick r:id="rId3"/>
              </a:rPr>
              <a:t>https://www.bde.tw/r/YkN</a:t>
            </a:r>
            <a:endParaRPr b="1" sz="6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/>
        </p:nvSpPr>
        <p:spPr>
          <a:xfrm>
            <a:off x="760375" y="847250"/>
            <a:ext cx="7714800" cy="5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latin typeface="Open Sans"/>
                <a:ea typeface="Open Sans"/>
                <a:cs typeface="Open Sans"/>
                <a:sym typeface="Open Sans"/>
              </a:rPr>
              <a:t>Webflow </a:t>
            </a:r>
            <a:r>
              <a:rPr b="1" lang="zh-TW" sz="3700"/>
              <a:t>CrappyBirdPlus</a:t>
            </a:r>
            <a:endParaRPr b="1" sz="3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zh-TW" sz="3000">
                <a:latin typeface="Open Sans"/>
                <a:ea typeface="Open Sans"/>
                <a:cs typeface="Open Sans"/>
                <a:sym typeface="Open Sans"/>
              </a:rPr>
              <a:t>CrappyBirdPlus 專案原始碼</a:t>
            </a:r>
            <a:r>
              <a:rPr lang="zh-TW" sz="3000"/>
              <a:t>：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u="sng">
                <a:solidFill>
                  <a:schemeClr val="hlink"/>
                </a:solidFill>
                <a:hlinkClick r:id="rId3"/>
              </a:rPr>
              <a:t>https://www.bde.tw/r/DQk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zh-TW" sz="3000">
                <a:latin typeface="Open Sans"/>
                <a:ea typeface="Open Sans"/>
                <a:cs typeface="Open Sans"/>
                <a:sym typeface="Open Sans"/>
              </a:rPr>
              <a:t>Webflow 專案</a:t>
            </a:r>
            <a:r>
              <a:rPr lang="zh-TW" sz="3000"/>
              <a:t>：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u="sng">
                <a:solidFill>
                  <a:schemeClr val="hlink"/>
                </a:solidFill>
                <a:hlinkClick r:id="rId4"/>
              </a:rPr>
              <a:t>https://www.bde.tw/r/w3f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714600" y="862800"/>
            <a:ext cx="77148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Day3 練習 4：</a:t>
            </a:r>
            <a:endParaRPr b="1" sz="4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760375" y="3101600"/>
            <a:ext cx="7714800" cy="25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zh-TW" sz="2200">
                <a:latin typeface="Open Sans"/>
                <a:ea typeface="Open Sans"/>
                <a:cs typeface="Open Sans"/>
                <a:sym typeface="Open Sans"/>
              </a:rPr>
              <a:t>至 One Click Dapp 網站，利用自己部署的 CrappyBird 智能合約，建立簡單的網頁操作介面，並記下網址。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zh-TW" sz="2200">
                <a:latin typeface="Open Sans"/>
                <a:ea typeface="Open Sans"/>
                <a:cs typeface="Open Sans"/>
                <a:sym typeface="Open Sans"/>
              </a:rPr>
              <a:t>至 Webflow 網站，利用自己部署的 CrappyBird 智能合約，建立美觀的網頁操作介面，並記下網址。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AutoNum type="arabicPeriod"/>
            </a:pPr>
            <a:r>
              <a:rPr b="1" lang="zh-TW" sz="2200">
                <a:latin typeface="Open Sans"/>
                <a:ea typeface="Open Sans"/>
                <a:cs typeface="Open Sans"/>
                <a:sym typeface="Open Sans"/>
              </a:rPr>
              <a:t>將 4-1 及 4-2 的網址加入練習 1 所創建的場地。</a:t>
            </a:r>
            <a:endParaRPr b="1"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876300" y="2029000"/>
            <a:ext cx="73914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u="sng">
                <a:solidFill>
                  <a:schemeClr val="hlink"/>
                </a:solidFill>
                <a:hlinkClick r:id="rId3"/>
              </a:rPr>
              <a:t>https://oneclickdapp.com/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/>
        </p:nvSpPr>
        <p:spPr>
          <a:xfrm>
            <a:off x="714600" y="558000"/>
            <a:ext cx="77148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Day3 作業：</a:t>
            </a:r>
            <a:endParaRPr b="1" sz="4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51"/>
          <p:cNvSpPr txBox="1"/>
          <p:nvPr/>
        </p:nvSpPr>
        <p:spPr>
          <a:xfrm>
            <a:off x="808450" y="1820550"/>
            <a:ext cx="7714800" cy="42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zh-TW" sz="2600"/>
              <a:t>分組討論園遊會參展的主題，並將主題的 Gather Town 網址</a:t>
            </a:r>
            <a:r>
              <a:rPr b="1" lang="zh-TW" sz="2600">
                <a:latin typeface="Open Sans"/>
                <a:ea typeface="Open Sans"/>
                <a:cs typeface="Open Sans"/>
                <a:sym typeface="Open Sans"/>
              </a:rPr>
              <a:t>編碼為16進位的 Hex 值並發送至下方錢包地址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4D4D4D"/>
                </a:solidFill>
                <a:latin typeface="Heiti TC"/>
                <a:ea typeface="Heiti TC"/>
                <a:cs typeface="Heiti TC"/>
                <a:sym typeface="Heiti TC"/>
              </a:rPr>
              <a:t>0x2786Dbd2049112c7B9BEd3491a838b5971D525a9</a:t>
            </a:r>
            <a:endParaRPr b="1" sz="2200">
              <a:solidFill>
                <a:srgbClr val="4D4D4D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D4D4D"/>
              </a:solidFill>
              <a:latin typeface="Heiti TC"/>
              <a:ea typeface="Heiti TC"/>
              <a:cs typeface="Heiti TC"/>
              <a:sym typeface="Heiti TC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zh-TW" sz="2600"/>
              <a:t>將</a:t>
            </a:r>
            <a:r>
              <a:rPr b="1" lang="zh-TW" sz="2600">
                <a:latin typeface="Open Sans"/>
                <a:ea typeface="Open Sans"/>
                <a:cs typeface="Open Sans"/>
                <a:sym typeface="Open Sans"/>
              </a:rPr>
              <a:t>練習 1 所創建的場地網址編碼為16進位的 Hex 值並發送至下方錢包地址</a:t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rgbClr val="4D4D4D"/>
                </a:solidFill>
                <a:latin typeface="Heiti TC"/>
                <a:ea typeface="Heiti TC"/>
                <a:cs typeface="Heiti TC"/>
                <a:sym typeface="Heiti TC"/>
              </a:rPr>
              <a:t>0x3331C90F33394c3D595C7300419DD050CFEcf3f3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/>
        </p:nvSpPr>
        <p:spPr>
          <a:xfrm>
            <a:off x="1205128" y="3015343"/>
            <a:ext cx="67338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rgbClr val="FFFFFF"/>
              </a:solidFill>
            </a:endParaRPr>
          </a:p>
        </p:txBody>
      </p:sp>
      <p:sp>
        <p:nvSpPr>
          <p:cNvPr id="315" name="Google Shape;315;p52"/>
          <p:cNvSpPr txBox="1"/>
          <p:nvPr/>
        </p:nvSpPr>
        <p:spPr>
          <a:xfrm>
            <a:off x="1540725" y="2728800"/>
            <a:ext cx="6056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200">
                <a:latin typeface="Open Sans"/>
                <a:ea typeface="Open Sans"/>
                <a:cs typeface="Open Sans"/>
                <a:sym typeface="Open Sans"/>
              </a:rPr>
              <a:t>休息一下～～</a:t>
            </a:r>
            <a:endParaRPr b="1" sz="7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/>
          <p:nvPr/>
        </p:nvSpPr>
        <p:spPr>
          <a:xfrm>
            <a:off x="778806" y="737659"/>
            <a:ext cx="416400" cy="81300"/>
          </a:xfrm>
          <a:prstGeom prst="rect">
            <a:avLst/>
          </a:prstGeom>
          <a:solidFill>
            <a:srgbClr val="ED55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1" name="Google Shape;321;p53"/>
          <p:cNvSpPr txBox="1"/>
          <p:nvPr/>
        </p:nvSpPr>
        <p:spPr>
          <a:xfrm>
            <a:off x="852400" y="850375"/>
            <a:ext cx="7335900" cy="5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 SemiBold"/>
                <a:ea typeface="Open Sans SemiBold"/>
                <a:cs typeface="Open Sans SemiBold"/>
                <a:sym typeface="Open Sans SemiBold"/>
              </a:rPr>
              <a:t>BDE Youtube 頻道：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rgbClr val="0563C1"/>
                </a:solidFill>
                <a:latin typeface="Open Sans SemiBold"/>
                <a:ea typeface="Open Sans SemiBold"/>
                <a:cs typeface="Open Sans SemiBold"/>
                <a:sym typeface="Open Sans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https://bitlly.co/ogvpb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 SemiBold"/>
                <a:ea typeface="Open Sans SemiBold"/>
                <a:cs typeface="Open Sans SemiBold"/>
                <a:sym typeface="Open Sans SemiBold"/>
              </a:rPr>
              <a:t>台北行銷科技社群：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https://www.meetup.com/Taipei-MarTech/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 SemiBold"/>
                <a:ea typeface="Open Sans SemiBold"/>
                <a:cs typeface="Open Sans SemiBold"/>
                <a:sym typeface="Open Sans SemiBold"/>
              </a:rPr>
              <a:t>台北區塊鏈社群：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https://www.meetup.com/Taipei-Blockchain/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 SemiBold"/>
                <a:ea typeface="Open Sans SemiBold"/>
                <a:cs typeface="Open Sans SemiBold"/>
                <a:sym typeface="Open Sans SemiBold"/>
              </a:rPr>
              <a:t>台北敏捷 AI 社群：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https://www.meetup.com/Taipei-Agile-AI/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 SemiBold"/>
                <a:ea typeface="Open Sans SemiBold"/>
                <a:cs typeface="Open Sans SemiBold"/>
                <a:sym typeface="Open Sans SemiBold"/>
              </a:rPr>
              <a:t>區塊鏈系列文章：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https://ithelp.ithome.com.tw/users/20111706/ironman/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333333"/>
                </a:solidFill>
              </a:rPr>
              <a:t>👇</a:t>
            </a:r>
            <a:r>
              <a:rPr lang="zh-TW" sz="1800">
                <a:latin typeface="Roboto Light"/>
                <a:ea typeface="Roboto Light"/>
                <a:cs typeface="Roboto Light"/>
                <a:sym typeface="Roboto Light"/>
              </a:rPr>
              <a:t>喜歡我們的課程請按讚分享</a:t>
            </a:r>
            <a:r>
              <a:rPr lang="zh-TW" sz="1800">
                <a:solidFill>
                  <a:srgbClr val="333333"/>
                </a:solidFill>
              </a:rPr>
              <a:t>👍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Open Sans SemiBold"/>
                <a:ea typeface="Open Sans SemiBold"/>
                <a:cs typeface="Open Sans SemiBold"/>
                <a:sym typeface="Open Sans SemiBold"/>
              </a:rPr>
              <a:t>BDE 區塊鏈商學院粉絲專頁：</a:t>
            </a:r>
            <a:endParaRPr sz="18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https://www.facebook.com/bdetwcom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75" y="152400"/>
            <a:ext cx="6553201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1205128" y="3015343"/>
            <a:ext cx="67338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050">
              <a:solidFill>
                <a:srgbClr val="FFFFFF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246225" y="2776500"/>
            <a:ext cx="66516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100">
                <a:latin typeface="Open Sans SemiBold"/>
                <a:ea typeface="Open Sans SemiBold"/>
                <a:cs typeface="Open Sans SemiBold"/>
                <a:sym typeface="Open Sans SemiBold"/>
              </a:rPr>
              <a:t>線上</a:t>
            </a:r>
            <a:r>
              <a:rPr lang="zh-TW" sz="7100">
                <a:latin typeface="Open Sans SemiBold"/>
                <a:ea typeface="Open Sans SemiBold"/>
                <a:cs typeface="Open Sans SemiBold"/>
                <a:sym typeface="Open Sans SemiBold"/>
              </a:rPr>
              <a:t>園遊會</a:t>
            </a:r>
            <a:r>
              <a:rPr lang="zh-TW" sz="7100">
                <a:latin typeface="Open Sans SemiBold"/>
                <a:ea typeface="Open Sans SemiBold"/>
                <a:cs typeface="Open Sans SemiBold"/>
                <a:sym typeface="Open Sans SemiBold"/>
              </a:rPr>
              <a:t>場地</a:t>
            </a:r>
            <a:endParaRPr sz="71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 u="sng">
                <a:solidFill>
                  <a:schemeClr val="hlink"/>
                </a:solidFill>
                <a:latin typeface="Open Sans SemiBold"/>
                <a:ea typeface="Open Sans SemiBold"/>
                <a:cs typeface="Open Sans SemiBold"/>
                <a:sym typeface="Open Sans SemiBold"/>
                <a:hlinkClick r:id="rId3"/>
              </a:rPr>
              <a:t>https://www.bde.tw/r/Tqj</a:t>
            </a:r>
            <a:endParaRPr sz="4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714600" y="862800"/>
            <a:ext cx="77148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Day3 練習 1：</a:t>
            </a:r>
            <a:endParaRPr b="1" sz="4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876300" y="2029000"/>
            <a:ext cx="73914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u="sng">
                <a:solidFill>
                  <a:schemeClr val="hlink"/>
                </a:solidFill>
                <a:hlinkClick r:id="rId3"/>
              </a:rPr>
              <a:t>https://www.bde.tw/r/Tqj</a:t>
            </a:r>
            <a:endParaRPr sz="3000"/>
          </a:p>
        </p:txBody>
      </p:sp>
      <p:sp>
        <p:nvSpPr>
          <p:cNvPr id="128" name="Google Shape;128;p21"/>
          <p:cNvSpPr txBox="1"/>
          <p:nvPr/>
        </p:nvSpPr>
        <p:spPr>
          <a:xfrm>
            <a:off x="760375" y="3101600"/>
            <a:ext cx="7714800" cy="25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zh-TW" sz="2800">
                <a:latin typeface="Open Sans"/>
                <a:ea typeface="Open Sans"/>
                <a:cs typeface="Open Sans"/>
                <a:sym typeface="Open Sans"/>
              </a:rPr>
              <a:t>到上方</a:t>
            </a:r>
            <a:r>
              <a:rPr b="1" lang="zh-TW" sz="2800">
                <a:latin typeface="Open Sans"/>
                <a:ea typeface="Open Sans"/>
                <a:cs typeface="Open Sans"/>
                <a:sym typeface="Open Sans"/>
              </a:rPr>
              <a:t>網站</a:t>
            </a:r>
            <a:r>
              <a:rPr b="1" lang="zh-TW" sz="2800">
                <a:latin typeface="Open Sans"/>
                <a:ea typeface="Open Sans"/>
                <a:cs typeface="Open Sans"/>
                <a:sym typeface="Open Sans"/>
              </a:rPr>
              <a:t>註冊並登入</a:t>
            </a:r>
            <a:endParaRPr b="1"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zh-TW" sz="2800">
                <a:latin typeface="Open Sans"/>
                <a:ea typeface="Open Sans"/>
                <a:cs typeface="Open Sans"/>
                <a:sym typeface="Open Sans"/>
              </a:rPr>
              <a:t>創建屬於自己的一個場地空間，並加入自己部署在 Github Page 的 CrappyBird 小遊戲網址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760375" y="847250"/>
            <a:ext cx="77148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/>
              <a:t>DApp</a:t>
            </a:r>
            <a:r>
              <a:rPr lang="zh-TW" sz="6000"/>
              <a:t> </a:t>
            </a: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入門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600"/>
              <a:t>(Decentralized Applications)</a:t>
            </a:r>
            <a:endParaRPr sz="5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760375" y="847250"/>
            <a:ext cx="77148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記得</a:t>
            </a: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切換測試網路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電腦/手機</a:t>
            </a:r>
            <a:r>
              <a:rPr b="1" lang="zh-TW" sz="60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3100"/>
            <a:ext cx="8839204" cy="512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ULTISLIDES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ED5564"/>
      </a:accent1>
      <a:accent2>
        <a:srgbClr val="FB6E52"/>
      </a:accent2>
      <a:accent3>
        <a:srgbClr val="FFCE55"/>
      </a:accent3>
      <a:accent4>
        <a:srgbClr val="A0D468"/>
      </a:accent4>
      <a:accent5>
        <a:srgbClr val="48CFAE"/>
      </a:accent5>
      <a:accent6>
        <a:srgbClr val="4FC0E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